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7" r:id="rId4"/>
    <p:sldId id="336" r:id="rId5"/>
    <p:sldId id="335" r:id="rId6"/>
    <p:sldId id="337" r:id="rId7"/>
    <p:sldId id="323" r:id="rId8"/>
    <p:sldId id="338" r:id="rId9"/>
    <p:sldId id="292" r:id="rId10"/>
    <p:sldId id="340" r:id="rId11"/>
    <p:sldId id="339" r:id="rId12"/>
    <p:sldId id="341" r:id="rId13"/>
    <p:sldId id="342" r:id="rId14"/>
    <p:sldId id="343" r:id="rId15"/>
    <p:sldId id="344" r:id="rId16"/>
    <p:sldId id="345" r:id="rId17"/>
    <p:sldId id="346" r:id="rId18"/>
    <p:sldId id="347" r:id="rId19"/>
    <p:sldId id="348" r:id="rId20"/>
    <p:sldId id="350" r:id="rId21"/>
    <p:sldId id="351" r:id="rId22"/>
    <p:sldId id="352" r:id="rId23"/>
    <p:sldId id="353" r:id="rId24"/>
    <p:sldId id="355" r:id="rId25"/>
    <p:sldId id="356" r:id="rId26"/>
    <p:sldId id="358" r:id="rId27"/>
    <p:sldId id="357" r:id="rId28"/>
    <p:sldId id="349" r:id="rId29"/>
    <p:sldId id="311" r:id="rId30"/>
    <p:sldId id="333" r:id="rId31"/>
    <p:sldId id="26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FFFF"/>
    <a:srgbClr val="0053A3"/>
    <a:srgbClr val="9999FF"/>
    <a:srgbClr val="404040"/>
    <a:srgbClr val="ECECEC"/>
    <a:srgbClr val="453D3A"/>
    <a:srgbClr val="1A92C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88" autoAdjust="0"/>
    <p:restoredTop sz="69793" autoAdjust="0"/>
  </p:normalViewPr>
  <p:slideViewPr>
    <p:cSldViewPr snapToGrid="0">
      <p:cViewPr varScale="1">
        <p:scale>
          <a:sx n="75" d="100"/>
          <a:sy n="75" d="100"/>
        </p:scale>
        <p:origin x="-1944" y="-96"/>
      </p:cViewPr>
      <p:guideLst>
        <p:guide orient="horz" pos="2160"/>
        <p:guide pos="2880"/>
      </p:guideLst>
    </p:cSldViewPr>
  </p:slideViewPr>
  <p:notesTextViewPr>
    <p:cViewPr>
      <p:scale>
        <a:sx n="1" d="1"/>
        <a:sy n="1" d="1"/>
      </p:scale>
      <p:origin x="0" y="0"/>
    </p:cViewPr>
  </p:notesTextViewPr>
  <p:sorterViewPr>
    <p:cViewPr>
      <p:scale>
        <a:sx n="100" d="100"/>
        <a:sy n="100" d="100"/>
      </p:scale>
      <p:origin x="0" y="390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pPr/>
              <a:t>2017/5/10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pPr/>
              <a:t>‹#›</a:t>
            </a:fld>
            <a:endParaRPr lang="zh-CN" altLang="en-US"/>
          </a:p>
        </p:txBody>
      </p:sp>
    </p:spTree>
    <p:extLst>
      <p:ext uri="{BB962C8B-B14F-4D97-AF65-F5344CB8AC3E}">
        <p14:creationId xmlns="" xmlns:p14="http://schemas.microsoft.com/office/powerpoint/2010/main" val="953925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各位答辩老师上午好，我叫胡志伟，论文答辩题目是</a:t>
            </a:r>
            <a:r>
              <a:rPr lang="zh-CN" altLang="en-US" sz="1200" kern="1200" dirty="0" smtClean="0">
                <a:solidFill>
                  <a:schemeClr val="tx1"/>
                </a:solidFill>
                <a:latin typeface="+mn-lt"/>
                <a:ea typeface="+mn-ea"/>
                <a:cs typeface="+mn-cs"/>
              </a:rPr>
              <a:t>基于词向量的歌词情感分类与多粒度歌曲推荐算法研究</a:t>
            </a:r>
            <a:r>
              <a:rPr lang="zh-CN" altLang="en-US" dirty="0" smtClean="0"/>
              <a:t>，指导老师是李飞副教授。</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本文提出的</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基于歌词词向量的词性情感词联合权重分类模型是在神经词袋模型、词频权重模型、仅情感词权重模型以及仅词性权重模型的基础上改进的，后续实验部分对本文提出的模型与这三种模型在分类准确率上进行对比。</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该模型可行的理论依据为：</a:t>
            </a:r>
            <a:endParaRPr lang="en-US" altLang="zh-CN" dirty="0" smtClean="0"/>
          </a:p>
          <a:p>
            <a:pPr marL="228600" indent="-228600">
              <a:buAutoNum type="arabicPeriod"/>
            </a:pPr>
            <a:r>
              <a:rPr lang="zh-CN" altLang="en-US" dirty="0" smtClean="0"/>
              <a:t>现有</a:t>
            </a:r>
            <a:r>
              <a:rPr lang="zh-CN" altLang="en-US" sz="1200" dirty="0" smtClean="0"/>
              <a:t>情感词典本身并不能收录所有的情感词，特别是对于网络中新出现的可能表达某些情感极性的词，现有情感词典并不能很好的兼容。</a:t>
            </a:r>
            <a:endParaRPr lang="en-US" altLang="zh-CN" sz="1200" dirty="0" smtClean="0"/>
          </a:p>
          <a:p>
            <a:pPr marL="228600" indent="-228600">
              <a:buAutoNum type="arabicPeriod"/>
            </a:pPr>
            <a:endParaRPr lang="en-US" altLang="zh-CN" sz="1200" dirty="0" smtClean="0"/>
          </a:p>
          <a:p>
            <a:r>
              <a:rPr lang="en-US" altLang="zh-CN" sz="1200" dirty="0" smtClean="0"/>
              <a:t>2. </a:t>
            </a:r>
            <a:r>
              <a:rPr lang="zh-CN" altLang="en-US" sz="1200" dirty="0" smtClean="0"/>
              <a:t>情感词以形容词居多，可用于弥补情感词典不全的缺点</a:t>
            </a:r>
            <a:endParaRPr lang="en-US" altLang="zh-CN" sz="1200" dirty="0" smtClean="0"/>
          </a:p>
          <a:p>
            <a:endParaRPr lang="en-US" altLang="zh-CN" sz="1200" dirty="0" smtClean="0"/>
          </a:p>
          <a:p>
            <a:r>
              <a:rPr lang="en-US" altLang="zh-CN" sz="1200" dirty="0" smtClean="0"/>
              <a:t>3. </a:t>
            </a:r>
            <a:r>
              <a:rPr lang="zh-CN" altLang="en-US" sz="1200" dirty="0" smtClean="0"/>
              <a:t>现有中文分词工具已经能有效的标注出语句中分词的词性</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其中</a:t>
            </a:r>
            <a:r>
              <a:rPr lang="en-US" altLang="zh-CN" dirty="0" err="1" smtClean="0"/>
              <a:t>wi</a:t>
            </a:r>
            <a:r>
              <a:rPr lang="zh-CN" altLang="en-US" dirty="0" smtClean="0"/>
              <a:t>表示当前歌词中的某个分词，</a:t>
            </a:r>
            <a:r>
              <a:rPr lang="en-US" altLang="zh-CN" dirty="0" smtClean="0"/>
              <a:t>T</a:t>
            </a:r>
            <a:r>
              <a:rPr lang="zh-CN" altLang="en-US" dirty="0" smtClean="0"/>
              <a:t>表示当前歌曲，</a:t>
            </a:r>
            <a:r>
              <a:rPr lang="en-US" altLang="zh-CN" dirty="0" smtClean="0"/>
              <a:t>sentiment(</a:t>
            </a:r>
            <a:r>
              <a:rPr lang="en-US" altLang="zh-CN" dirty="0" err="1" smtClean="0"/>
              <a:t>wi,T</a:t>
            </a:r>
            <a:r>
              <a:rPr lang="en-US" altLang="zh-CN" dirty="0" smtClean="0"/>
              <a:t>)</a:t>
            </a:r>
            <a:r>
              <a:rPr lang="zh-CN" altLang="en-US" dirty="0" smtClean="0"/>
              <a:t>表示当前分词是否是情感词典中包含的情感词，其取值只能是</a:t>
            </a:r>
            <a:r>
              <a:rPr lang="en-US" altLang="zh-CN" dirty="0" smtClean="0"/>
              <a:t>0</a:t>
            </a:r>
            <a:r>
              <a:rPr lang="zh-CN" altLang="en-US" dirty="0" smtClean="0"/>
              <a:t>或者</a:t>
            </a:r>
            <a:r>
              <a:rPr lang="en-US" altLang="zh-CN" dirty="0" smtClean="0"/>
              <a:t>1</a:t>
            </a:r>
          </a:p>
          <a:p>
            <a:r>
              <a:rPr lang="en-US" altLang="zh-CN" dirty="0" err="1" smtClean="0"/>
              <a:t>adj</a:t>
            </a:r>
            <a:r>
              <a:rPr lang="en-US" altLang="zh-CN" dirty="0" smtClean="0"/>
              <a:t>(</a:t>
            </a:r>
            <a:r>
              <a:rPr lang="en-US" altLang="zh-CN" dirty="0" err="1" smtClean="0"/>
              <a:t>wi,T</a:t>
            </a:r>
            <a:r>
              <a:rPr lang="en-US" altLang="zh-CN" dirty="0" smtClean="0"/>
              <a:t>)</a:t>
            </a:r>
            <a:r>
              <a:rPr lang="zh-CN" altLang="en-US" dirty="0" smtClean="0"/>
              <a:t>表示当前分词是否是形容词，其取值也只能是</a:t>
            </a:r>
            <a:r>
              <a:rPr lang="en-US" altLang="zh-CN" dirty="0" smtClean="0"/>
              <a:t>0</a:t>
            </a:r>
            <a:r>
              <a:rPr lang="zh-CN" altLang="en-US" dirty="0" smtClean="0"/>
              <a:t>或者</a:t>
            </a:r>
            <a:r>
              <a:rPr lang="en-US" altLang="zh-CN" dirty="0" smtClean="0"/>
              <a:t>1</a:t>
            </a:r>
          </a:p>
          <a:p>
            <a:r>
              <a:rPr lang="en-US" altLang="zh-CN" dirty="0" smtClean="0"/>
              <a:t>v(</a:t>
            </a:r>
            <a:r>
              <a:rPr lang="en-US" altLang="zh-CN" dirty="0" err="1" smtClean="0"/>
              <a:t>wi</a:t>
            </a:r>
            <a:r>
              <a:rPr lang="en-US" altLang="zh-CN" dirty="0" smtClean="0"/>
              <a:t>)</a:t>
            </a:r>
            <a:r>
              <a:rPr lang="zh-CN" altLang="en-US" dirty="0" smtClean="0"/>
              <a:t>表示当前分词在</a:t>
            </a:r>
            <a:r>
              <a:rPr lang="en-US" sz="1200" kern="1200" dirty="0" smtClean="0">
                <a:solidFill>
                  <a:schemeClr val="tx1"/>
                </a:solidFill>
                <a:latin typeface="+mn-lt"/>
                <a:ea typeface="+mn-ea"/>
                <a:cs typeface="+mn-cs"/>
              </a:rPr>
              <a:t>10G</a:t>
            </a:r>
            <a:r>
              <a:rPr lang="zh-CN" altLang="en-US" sz="1200" kern="1200" dirty="0" smtClean="0">
                <a:solidFill>
                  <a:schemeClr val="tx1"/>
                </a:solidFill>
                <a:latin typeface="+mn-lt"/>
                <a:ea typeface="+mn-ea"/>
                <a:cs typeface="+mn-cs"/>
              </a:rPr>
              <a:t>维基百科训练生成的</a:t>
            </a:r>
            <a:r>
              <a:rPr lang="en-US" sz="1200" kern="1200" dirty="0" smtClean="0">
                <a:solidFill>
                  <a:schemeClr val="tx1"/>
                </a:solidFill>
                <a:latin typeface="+mn-lt"/>
                <a:ea typeface="+mn-ea"/>
                <a:cs typeface="+mn-cs"/>
              </a:rPr>
              <a:t>1G</a:t>
            </a:r>
            <a:r>
              <a:rPr lang="zh-CN" altLang="en-US" sz="1200" kern="1200" dirty="0" smtClean="0">
                <a:solidFill>
                  <a:schemeClr val="tx1"/>
                </a:solidFill>
                <a:latin typeface="+mn-lt"/>
                <a:ea typeface="+mn-ea"/>
                <a:cs typeface="+mn-cs"/>
              </a:rPr>
              <a:t>词向量库中对应的词向量，其是一个</a:t>
            </a:r>
            <a:r>
              <a:rPr lang="en-US" altLang="zh-CN" sz="1200" kern="1200" dirty="0" smtClean="0">
                <a:solidFill>
                  <a:schemeClr val="tx1"/>
                </a:solidFill>
                <a:latin typeface="+mn-lt"/>
                <a:ea typeface="+mn-ea"/>
                <a:cs typeface="+mn-cs"/>
              </a:rPr>
              <a:t>200</a:t>
            </a:r>
            <a:r>
              <a:rPr lang="zh-CN" altLang="en-US" sz="1200" kern="1200" dirty="0" smtClean="0">
                <a:solidFill>
                  <a:schemeClr val="tx1"/>
                </a:solidFill>
                <a:latin typeface="+mn-lt"/>
                <a:ea typeface="+mn-ea"/>
                <a:cs typeface="+mn-cs"/>
              </a:rPr>
              <a:t>维的向量。</a:t>
            </a:r>
            <a:endParaRPr lang="en-US" altLang="zh-CN"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用户对某首音乐有诸如单曲循环、跳过、收藏等等操作行为，不同的操作行为能够反映用户对当前歌曲不同程度的喜好，我们完全可以通过这些行为来量化用户对某首歌曲的喜爱偏好程度。</a:t>
            </a:r>
            <a:r>
              <a:rPr lang="zh-CN" altLang="en-US" sz="1200" dirty="0" smtClean="0"/>
              <a:t>本论文将用户对某首歌的操作行为分为以下几类并给出每种操作行为对应的权重分数：分数值绝对值越高表示当前行为对用户对音乐的偏爱喜好影响越大，正值表示用户倾向于喜欢当前歌曲，负值表示用户倾向于坦言当前歌曲。</a:t>
            </a:r>
            <a:endParaRPr lang="en-US" altLang="zh-CN" sz="1200"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不同的操作行为能够反映用户不同程度的喜好。比如分享比点赞更重要，单曲循环比拉黑更重要等等，为了量化上面</a:t>
            </a:r>
            <a:r>
              <a:rPr lang="en-US" sz="1200" kern="1200" dirty="0" smtClean="0">
                <a:solidFill>
                  <a:schemeClr val="tx1"/>
                </a:solidFill>
                <a:latin typeface="+mn-lt"/>
                <a:ea typeface="+mn-ea"/>
                <a:cs typeface="+mn-cs"/>
              </a:rPr>
              <a:t>8</a:t>
            </a:r>
            <a:r>
              <a:rPr lang="zh-CN" altLang="en-US" sz="1200" kern="1200" dirty="0" smtClean="0">
                <a:solidFill>
                  <a:schemeClr val="tx1"/>
                </a:solidFill>
                <a:latin typeface="+mn-lt"/>
                <a:ea typeface="+mn-ea"/>
                <a:cs typeface="+mn-cs"/>
              </a:rPr>
              <a:t>种操作行为之间的重要性，本论文通过层次分析法引入了成对比较矩阵来确定这</a:t>
            </a:r>
            <a:r>
              <a:rPr lang="en-US" sz="1200" kern="1200" dirty="0" smtClean="0">
                <a:solidFill>
                  <a:schemeClr val="tx1"/>
                </a:solidFill>
                <a:latin typeface="+mn-lt"/>
                <a:ea typeface="+mn-ea"/>
                <a:cs typeface="+mn-cs"/>
              </a:rPr>
              <a:t>8</a:t>
            </a:r>
            <a:r>
              <a:rPr lang="zh-CN" altLang="en-US" sz="1200" kern="1200" dirty="0" smtClean="0">
                <a:solidFill>
                  <a:schemeClr val="tx1"/>
                </a:solidFill>
                <a:latin typeface="+mn-lt"/>
                <a:ea typeface="+mn-ea"/>
                <a:cs typeface="+mn-cs"/>
              </a:rPr>
              <a:t>种操作的权重指标值，具体的成对比较矩阵。</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其中：</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表示行、列两个指标相比，具有</a:t>
            </a:r>
            <a:r>
              <a:rPr lang="zh-CN" altLang="en-US" sz="1200" kern="1200" dirty="0" smtClean="0">
                <a:solidFill>
                  <a:srgbClr val="FF0000"/>
                </a:solidFill>
                <a:latin typeface="+mn-lt"/>
                <a:ea typeface="+mn-ea"/>
                <a:cs typeface="+mn-cs"/>
              </a:rPr>
              <a:t>同等的重要性</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表示行、列两个指标相比，行指标比列指标稍微重要，</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表示行、列两个指标相比，行指标比列指标明显重要，</a:t>
            </a:r>
            <a:r>
              <a:rPr lang="en-US" altLang="zh-CN" sz="1200" kern="1200" dirty="0" smtClean="0">
                <a:solidFill>
                  <a:schemeClr val="tx1"/>
                </a:solidFill>
                <a:latin typeface="+mn-lt"/>
                <a:ea typeface="+mn-ea"/>
                <a:cs typeface="+mn-cs"/>
              </a:rPr>
              <a:t>7</a:t>
            </a:r>
            <a:r>
              <a:rPr lang="zh-CN" altLang="en-US" sz="1200" kern="1200" dirty="0" smtClean="0">
                <a:solidFill>
                  <a:schemeClr val="tx1"/>
                </a:solidFill>
                <a:latin typeface="+mn-lt"/>
                <a:ea typeface="+mn-ea"/>
                <a:cs typeface="+mn-cs"/>
              </a:rPr>
              <a:t>表示行、列两个指标相比，行指标比列指标强烈重要，</a:t>
            </a:r>
            <a:r>
              <a:rPr lang="en-US" altLang="zh-CN" sz="1200" kern="1200" dirty="0" smtClean="0">
                <a:solidFill>
                  <a:schemeClr val="tx1"/>
                </a:solidFill>
                <a:latin typeface="+mn-lt"/>
                <a:ea typeface="+mn-ea"/>
                <a:cs typeface="+mn-cs"/>
              </a:rPr>
              <a:t>9</a:t>
            </a:r>
            <a:r>
              <a:rPr lang="zh-CN" altLang="en-US" sz="1200" kern="1200" dirty="0" smtClean="0">
                <a:solidFill>
                  <a:schemeClr val="tx1"/>
                </a:solidFill>
                <a:latin typeface="+mn-lt"/>
                <a:ea typeface="+mn-ea"/>
                <a:cs typeface="+mn-cs"/>
              </a:rPr>
              <a:t>表示行、列两个指标相比，行指标比列指标极端重要，</a:t>
            </a:r>
            <a:r>
              <a:rPr lang="en-US" altLang="zh-CN" sz="1200" kern="1200" dirty="0" smtClean="0">
                <a:solidFill>
                  <a:schemeClr val="tx1"/>
                </a:solidFill>
                <a:latin typeface="+mn-lt"/>
                <a:ea typeface="+mn-ea"/>
                <a:cs typeface="+mn-cs"/>
              </a:rPr>
              <a:t>2,4,6,8</a:t>
            </a:r>
            <a:r>
              <a:rPr lang="zh-CN" altLang="en-US" sz="1200" kern="1200" dirty="0" smtClean="0">
                <a:solidFill>
                  <a:schemeClr val="tx1"/>
                </a:solidFill>
                <a:latin typeface="+mn-lt"/>
                <a:ea typeface="+mn-ea"/>
                <a:cs typeface="+mn-cs"/>
              </a:rPr>
              <a:t>表示上述相邻判断的中间值，相应的倒数表示将行、列指标的重要性转换为列、行指标的重要性。</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对上面成对比较矩阵按照列进行归一化操作，并对每行求和归一化后得到下面指标权重值这样我们就可以根据用户对某首歌的操作行为来量化其对这首歌的喜爱程度</a:t>
            </a:r>
            <a:endParaRPr lang="en-US" altLang="zh-CN" sz="120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2. </a:t>
            </a:r>
            <a:r>
              <a:rPr lang="zh-CN" altLang="en-US" sz="1200" dirty="0" smtClean="0"/>
              <a:t>以周杰伦的</a:t>
            </a:r>
            <a:r>
              <a:rPr lang="en-US" altLang="zh-CN" sz="1200" dirty="0" smtClean="0"/>
              <a:t>《</a:t>
            </a:r>
            <a:r>
              <a:rPr lang="zh-CN" altLang="en-US" sz="1200" dirty="0" smtClean="0"/>
              <a:t>晴天</a:t>
            </a:r>
            <a:r>
              <a:rPr lang="en-US" altLang="zh-CN" sz="1200" dirty="0" smtClean="0"/>
              <a:t>》</a:t>
            </a:r>
            <a:r>
              <a:rPr lang="zh-CN" altLang="en-US" sz="1200" dirty="0" smtClean="0"/>
              <a:t>为例，假如某个用户对这首歌有下面操作行为：单曲循环</a:t>
            </a:r>
            <a:r>
              <a:rPr lang="en-US" sz="1200" dirty="0" smtClean="0"/>
              <a:t>+</a:t>
            </a:r>
            <a:r>
              <a:rPr lang="zh-CN" altLang="en-US" sz="1200" dirty="0" smtClean="0"/>
              <a:t>评论</a:t>
            </a:r>
            <a:r>
              <a:rPr lang="en-US" altLang="zh-CN" sz="1200" dirty="0" smtClean="0"/>
              <a:t>+</a:t>
            </a:r>
            <a:r>
              <a:rPr lang="zh-CN" altLang="en-US" sz="1200" dirty="0" smtClean="0"/>
              <a:t>点赞，我们可以得到当前用户对</a:t>
            </a:r>
            <a:r>
              <a:rPr lang="en-US" altLang="zh-CN" sz="1200" dirty="0" smtClean="0"/>
              <a:t>《</a:t>
            </a:r>
            <a:r>
              <a:rPr lang="zh-CN" altLang="en-US" sz="1200" dirty="0" smtClean="0"/>
              <a:t>晴天</a:t>
            </a:r>
            <a:r>
              <a:rPr lang="en-US" altLang="zh-CN" sz="1200" dirty="0" smtClean="0"/>
              <a:t>》</a:t>
            </a:r>
            <a:r>
              <a:rPr lang="zh-CN" altLang="en-US" sz="1200" dirty="0" smtClean="0"/>
              <a:t>这首歌的喜好程度值为</a:t>
            </a:r>
            <a:r>
              <a:rPr lang="en-US" altLang="zh-CN" sz="1200" dirty="0" smtClean="0"/>
              <a:t>0.37489</a:t>
            </a:r>
            <a:r>
              <a:rPr lang="zh-CN" altLang="en-US" sz="1200" dirty="0" smtClean="0"/>
              <a:t>，根据这些值的大小，我们可以衡量用户是喜欢当前歌曲还是讨厌当前歌曲，进而对多粒度</a:t>
            </a:r>
            <a:endParaRPr lang="en-US" altLang="zh-CN" sz="1200"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可以根据操作行为得到的评分值来判断其对当前音乐的喜好程度：</a:t>
            </a:r>
            <a:r>
              <a:rPr lang="zh-CN" altLang="en-US" sz="1200" kern="1200" dirty="0" smtClean="0">
                <a:solidFill>
                  <a:schemeClr val="tx1"/>
                </a:solidFill>
                <a:latin typeface="+mn-lt"/>
                <a:ea typeface="+mn-ea"/>
                <a:cs typeface="+mn-cs"/>
              </a:rPr>
              <a:t>本文将喜欢程度分为四大类，分别是强烈不喜欢、一般不喜欢、一般喜欢和强烈喜欢，那么刚才用户对晴天这首歌应该是强烈喜欢的</a:t>
            </a:r>
            <a:endParaRPr lang="en-US" altLang="zh-CN" sz="1200"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buClr>
                <a:srgbClr val="0053A3"/>
              </a:buClr>
              <a:buFont typeface="Wingdings" pitchFamily="2" charset="2"/>
              <a:buNone/>
            </a:pPr>
            <a:r>
              <a:rPr lang="zh-CN" altLang="en-US" sz="1200" dirty="0" smtClean="0"/>
              <a:t>在得到歌曲分类以及用户对某首歌的喜好程度的基础上，本文接下来的多粒度推荐部分考虑了下面三个方面维度信息：</a:t>
            </a:r>
            <a:endParaRPr lang="en-US" altLang="zh-CN" sz="120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歌曲所属歌单的热度，包括</a:t>
            </a:r>
            <a:r>
              <a:rPr lang="zh-CN" altLang="en-US" sz="1200" kern="1200" dirty="0" smtClean="0">
                <a:solidFill>
                  <a:schemeClr val="tx1"/>
                </a:solidFill>
                <a:latin typeface="+mn-lt"/>
                <a:ea typeface="+mn-ea"/>
                <a:cs typeface="+mn-cs"/>
              </a:rPr>
              <a:t>歌单的播放量、评论数、分享数以及收藏量。</a:t>
            </a:r>
            <a:endParaRPr lang="en-US" altLang="zh-CN"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歌曲自身的热度，包括歌曲的评论数，转发量。分享数等等信息。</a:t>
            </a:r>
            <a:endParaRPr lang="en-US" altLang="zh-CN" sz="120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歌曲的演唱速率，歌曲的演唱速率主要是基于</a:t>
            </a:r>
            <a:r>
              <a:rPr lang="en-US" altLang="zh-CN" sz="1200" dirty="0" err="1" smtClean="0"/>
              <a:t>lrc</a:t>
            </a:r>
            <a:r>
              <a:rPr lang="zh-CN" altLang="en-US" sz="1200" dirty="0" smtClean="0"/>
              <a:t>文件的特点得到的。</a:t>
            </a:r>
            <a:endParaRPr lang="en-US" altLang="zh-CN" sz="1200"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18</a:t>
            </a:fld>
            <a:endParaRPr lang="zh-CN" altLang="en-US"/>
          </a:p>
        </p:txBody>
      </p:sp>
    </p:spTree>
    <p:extLst>
      <p:ext uri="{BB962C8B-B14F-4D97-AF65-F5344CB8AC3E}">
        <p14:creationId xmlns="" xmlns:p14="http://schemas.microsoft.com/office/powerpoint/2010/main" val="3029840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buClr>
                <a:srgbClr val="0053A3"/>
              </a:buClr>
              <a:buFont typeface="Wingdings" pitchFamily="2" charset="2"/>
              <a:buNone/>
            </a:pPr>
            <a:r>
              <a:rPr lang="zh-CN" altLang="en-US" sz="1200" dirty="0" smtClean="0"/>
              <a:t>本论文爬取了网易云音乐上</a:t>
            </a:r>
            <a:r>
              <a:rPr lang="en-US" sz="1200" dirty="0" smtClean="0"/>
              <a:t>1028618</a:t>
            </a:r>
            <a:r>
              <a:rPr lang="zh-CN" altLang="en-US" sz="1200" dirty="0" smtClean="0"/>
              <a:t>首歌以及</a:t>
            </a:r>
            <a:r>
              <a:rPr lang="en-US" sz="1200" dirty="0" smtClean="0"/>
              <a:t>69323</a:t>
            </a:r>
            <a:r>
              <a:rPr lang="zh-CN" altLang="en-US" sz="1200" dirty="0" smtClean="0"/>
              <a:t>个歌单，对已有歌曲信息进行过滤处理，最终得到</a:t>
            </a:r>
            <a:r>
              <a:rPr lang="en-US" sz="1200" dirty="0" smtClean="0"/>
              <a:t>50909</a:t>
            </a:r>
            <a:r>
              <a:rPr lang="zh-CN" altLang="en-US" sz="1200" dirty="0" smtClean="0"/>
              <a:t>首含有中文歌词的歌曲，对</a:t>
            </a:r>
            <a:r>
              <a:rPr lang="en-US" sz="1200" dirty="0" smtClean="0"/>
              <a:t>50909</a:t>
            </a:r>
            <a:r>
              <a:rPr lang="zh-CN" altLang="en-US" sz="1200" dirty="0" smtClean="0"/>
              <a:t>首歌进行类人工标注，并进行严格的筛选过后，</a:t>
            </a:r>
            <a:endParaRPr lang="en-US" altLang="zh-CN" sz="1200" dirty="0" smtClean="0"/>
          </a:p>
          <a:p>
            <a:pPr marL="342900" indent="-342900">
              <a:buClr>
                <a:srgbClr val="0053A3"/>
              </a:buClr>
              <a:buFont typeface="Wingdings" pitchFamily="2" charset="2"/>
              <a:buNone/>
            </a:pPr>
            <a:r>
              <a:rPr lang="zh-CN" altLang="en-US" sz="1200" dirty="0" smtClean="0"/>
              <a:t>将其中的</a:t>
            </a:r>
            <a:r>
              <a:rPr lang="en-US" sz="1200" dirty="0" smtClean="0"/>
              <a:t>1014</a:t>
            </a:r>
            <a:r>
              <a:rPr lang="zh-CN" altLang="en-US" sz="1200" dirty="0" smtClean="0"/>
              <a:t>首歌作为训练集进行实验，其中标注为积极的有</a:t>
            </a:r>
            <a:r>
              <a:rPr lang="en-US" sz="1200" dirty="0" smtClean="0"/>
              <a:t>522</a:t>
            </a:r>
            <a:r>
              <a:rPr lang="zh-CN" altLang="en-US" sz="1200" dirty="0" smtClean="0"/>
              <a:t>首，标注为消极的有</a:t>
            </a:r>
            <a:r>
              <a:rPr lang="en-US" sz="1200" dirty="0" smtClean="0"/>
              <a:t>492</a:t>
            </a:r>
            <a:r>
              <a:rPr lang="zh-CN" altLang="en-US" sz="1200" dirty="0" smtClean="0"/>
              <a:t>首，这</a:t>
            </a:r>
            <a:r>
              <a:rPr lang="en-US" altLang="zh-CN" sz="1200" dirty="0" smtClean="0"/>
              <a:t>1014</a:t>
            </a:r>
            <a:r>
              <a:rPr lang="zh-CN" altLang="en-US" sz="1200" dirty="0" smtClean="0"/>
              <a:t>首歌的部分标注结果为：</a:t>
            </a: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答辩内容主要包括以下</a:t>
            </a:r>
            <a:r>
              <a:rPr lang="en-US" altLang="zh-CN" dirty="0" smtClean="0"/>
              <a:t>5</a:t>
            </a:r>
            <a:r>
              <a:rPr lang="zh-CN" altLang="en-US" dirty="0" smtClean="0"/>
              <a:t>个部分。分别是：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研究背景及意义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国内外研究现状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主要工作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实验与分析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r>
              <a:rPr lang="zh-CN" altLang="en-US" dirty="0" smtClean="0"/>
              <a:t>总结与展望</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a:t>
            </a:fld>
            <a:endParaRPr lang="zh-CN" altLang="en-US"/>
          </a:p>
        </p:txBody>
      </p:sp>
    </p:spTree>
    <p:extLst>
      <p:ext uri="{BB962C8B-B14F-4D97-AF65-F5344CB8AC3E}">
        <p14:creationId xmlns="" xmlns:p14="http://schemas.microsoft.com/office/powerpoint/2010/main" val="3029840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buClr>
                <a:srgbClr val="0053A3"/>
              </a:buClr>
              <a:buFont typeface="Wingdings" pitchFamily="2" charset="2"/>
              <a:buNone/>
            </a:pP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zh-CN" altLang="en-US" sz="1200" dirty="0" smtClean="0"/>
              <a:t>采用</a:t>
            </a:r>
            <a:r>
              <a:rPr lang="en-US" sz="1200" dirty="0" smtClean="0"/>
              <a:t>ROC</a:t>
            </a:r>
            <a:r>
              <a:rPr lang="zh-CN" altLang="en-US" sz="1200" dirty="0" smtClean="0"/>
              <a:t>曲线与</a:t>
            </a:r>
            <a:r>
              <a:rPr lang="en-US" sz="1200" dirty="0" smtClean="0"/>
              <a:t>AUC</a:t>
            </a:r>
            <a:r>
              <a:rPr lang="zh-CN" altLang="en-US" sz="1200" dirty="0" smtClean="0"/>
              <a:t>值来衡量分类器的分类效果，一个典型的</a:t>
            </a:r>
            <a:r>
              <a:rPr lang="en-US" altLang="zh-CN" sz="1200" dirty="0" smtClean="0"/>
              <a:t>ROC</a:t>
            </a:r>
            <a:r>
              <a:rPr lang="zh-CN" altLang="en-US" sz="1200" dirty="0" smtClean="0"/>
              <a:t>曲线图为：</a:t>
            </a:r>
            <a:endParaRPr lang="en-US" altLang="zh-CN" sz="1200" dirty="0" smtClean="0"/>
          </a:p>
          <a:p>
            <a:pPr marL="342900" indent="-342900">
              <a:buClr>
                <a:srgbClr val="0053A3"/>
              </a:buClr>
              <a:buFont typeface="Wingdings" pitchFamily="2" charset="2"/>
              <a:buNone/>
            </a:pPr>
            <a:r>
              <a:rPr lang="zh-CN" altLang="en-US" sz="1200" dirty="0" smtClean="0"/>
              <a:t>其中横坐标</a:t>
            </a:r>
            <a:r>
              <a:rPr lang="en-US" sz="1200" kern="1200" dirty="0" smtClean="0">
                <a:solidFill>
                  <a:schemeClr val="tx1"/>
                </a:solidFill>
                <a:latin typeface="+mn-lt"/>
                <a:ea typeface="+mn-ea"/>
                <a:cs typeface="+mn-cs"/>
              </a:rPr>
              <a:t>FPR</a:t>
            </a:r>
            <a:r>
              <a:rPr lang="zh-CN" altLang="en-US" sz="1200" kern="1200" dirty="0" smtClean="0">
                <a:solidFill>
                  <a:schemeClr val="tx1"/>
                </a:solidFill>
                <a:latin typeface="+mn-lt"/>
                <a:ea typeface="+mn-ea"/>
                <a:cs typeface="+mn-cs"/>
              </a:rPr>
              <a:t>表示负样本被分到正类的概率，纵坐标</a:t>
            </a:r>
            <a:r>
              <a:rPr lang="en-US" sz="1200" kern="1200" dirty="0" smtClean="0">
                <a:solidFill>
                  <a:schemeClr val="tx1"/>
                </a:solidFill>
                <a:latin typeface="+mn-lt"/>
                <a:ea typeface="+mn-ea"/>
                <a:cs typeface="+mn-cs"/>
              </a:rPr>
              <a:t>TPR</a:t>
            </a:r>
            <a:r>
              <a:rPr lang="zh-CN" altLang="en-US" sz="1200" kern="1200" dirty="0" smtClean="0">
                <a:solidFill>
                  <a:schemeClr val="tx1"/>
                </a:solidFill>
                <a:latin typeface="+mn-lt"/>
                <a:ea typeface="+mn-ea"/>
                <a:cs typeface="+mn-cs"/>
              </a:rPr>
              <a:t>表示正样本被分到正类的概率，</a:t>
            </a:r>
            <a:r>
              <a:rPr lang="en-US" altLang="zh-CN" sz="1200" kern="1200" dirty="0" smtClean="0">
                <a:solidFill>
                  <a:schemeClr val="tx1"/>
                </a:solidFill>
                <a:latin typeface="+mn-lt"/>
                <a:ea typeface="+mn-ea"/>
                <a:cs typeface="+mn-cs"/>
              </a:rPr>
              <a:t>ROC</a:t>
            </a:r>
            <a:r>
              <a:rPr lang="zh-CN" altLang="en-US" sz="1200" kern="1200" dirty="0" smtClean="0">
                <a:solidFill>
                  <a:schemeClr val="tx1"/>
                </a:solidFill>
                <a:latin typeface="+mn-lt"/>
                <a:ea typeface="+mn-ea"/>
                <a:cs typeface="+mn-cs"/>
              </a:rPr>
              <a:t>曲线越靠左上角表示分类准确率越高，</a:t>
            </a:r>
            <a:r>
              <a:rPr lang="en-US" altLang="zh-CN" sz="1200" kern="1200" dirty="0" smtClean="0">
                <a:solidFill>
                  <a:schemeClr val="tx1"/>
                </a:solidFill>
                <a:latin typeface="+mn-lt"/>
                <a:ea typeface="+mn-ea"/>
                <a:cs typeface="+mn-cs"/>
              </a:rPr>
              <a:t>AUC</a:t>
            </a:r>
            <a:r>
              <a:rPr lang="zh-CN" altLang="en-US" sz="1200" kern="1200" dirty="0" smtClean="0">
                <a:solidFill>
                  <a:schemeClr val="tx1"/>
                </a:solidFill>
                <a:latin typeface="+mn-lt"/>
                <a:ea typeface="+mn-ea"/>
                <a:cs typeface="+mn-cs"/>
              </a:rPr>
              <a:t>曲线表示</a:t>
            </a:r>
            <a:r>
              <a:rPr lang="en-US" sz="1200" kern="1200" dirty="0" smtClean="0">
                <a:solidFill>
                  <a:schemeClr val="tx1"/>
                </a:solidFill>
                <a:latin typeface="+mn-lt"/>
                <a:ea typeface="+mn-ea"/>
                <a:cs typeface="+mn-cs"/>
              </a:rPr>
              <a:t>ROC</a:t>
            </a:r>
            <a:r>
              <a:rPr lang="zh-CN" altLang="en-US" sz="1200" kern="1200" dirty="0" smtClean="0">
                <a:solidFill>
                  <a:schemeClr val="tx1"/>
                </a:solidFill>
                <a:latin typeface="+mn-lt"/>
                <a:ea typeface="+mn-ea"/>
                <a:cs typeface="+mn-cs"/>
              </a:rPr>
              <a:t>曲线下的面积，其值不会超过</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，越大表示分</a:t>
            </a:r>
            <a:endParaRPr lang="en-US" altLang="zh-CN" sz="1200" kern="1200" dirty="0" smtClean="0">
              <a:solidFill>
                <a:schemeClr val="tx1"/>
              </a:solidFill>
              <a:latin typeface="+mn-lt"/>
              <a:ea typeface="+mn-ea"/>
              <a:cs typeface="+mn-cs"/>
            </a:endParaRPr>
          </a:p>
          <a:p>
            <a:pPr marL="342900" indent="-342900">
              <a:buClr>
                <a:srgbClr val="0053A3"/>
              </a:buClr>
              <a:buFont typeface="Wingdings" pitchFamily="2" charset="2"/>
              <a:buNone/>
            </a:pPr>
            <a:r>
              <a:rPr lang="zh-CN" altLang="en-US" sz="1200" kern="1200" dirty="0" smtClean="0">
                <a:solidFill>
                  <a:schemeClr val="tx1"/>
                </a:solidFill>
                <a:latin typeface="+mn-lt"/>
                <a:ea typeface="+mn-ea"/>
                <a:cs typeface="+mn-cs"/>
              </a:rPr>
              <a:t>类效果越好。</a:t>
            </a: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zh-CN" altLang="en-US" sz="1200" dirty="0" smtClean="0"/>
              <a:t>本论文对本文提出的基于词向量的词性情感词联合权重模型与神经词袋模型和词频权重模型两大类下全部分词、仅情感词与仅词性权重模型进行对比实验，在</a:t>
            </a:r>
            <a:r>
              <a:rPr lang="en-US" sz="1200" dirty="0" smtClean="0"/>
              <a:t>K</a:t>
            </a:r>
            <a:r>
              <a:rPr lang="zh-CN" altLang="en-US" sz="1200" dirty="0" smtClean="0"/>
              <a:t>近邻算法、朴素贝叶斯算法、梯</a:t>
            </a: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zh-CN" altLang="en-US" sz="1200" dirty="0" smtClean="0"/>
              <a:t>度提升树上通过</a:t>
            </a:r>
            <a:r>
              <a:rPr lang="en-US" sz="1200" dirty="0" smtClean="0"/>
              <a:t>10</a:t>
            </a:r>
            <a:r>
              <a:rPr lang="zh-CN" altLang="en-US" sz="1200" dirty="0" smtClean="0"/>
              <a:t>折交叉验证计算出每种分类模型的准确率：</a:t>
            </a: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zh-CN" altLang="en-US" sz="1200" dirty="0" smtClean="0"/>
              <a:t>选择上面</a:t>
            </a:r>
            <a:r>
              <a:rPr lang="en-US" altLang="zh-CN" sz="1200" dirty="0" smtClean="0"/>
              <a:t>8</a:t>
            </a:r>
            <a:r>
              <a:rPr lang="zh-CN" altLang="en-US" sz="1200" dirty="0" smtClean="0"/>
              <a:t>种分类模型在分类准确率上表现效果最好的基于词频的 词性情感词联合权重模型，我们绘制了其在上述三种分类器上的</a:t>
            </a:r>
            <a:r>
              <a:rPr lang="en-US" altLang="zh-CN" sz="1200" dirty="0" smtClean="0"/>
              <a:t>ROC</a:t>
            </a:r>
            <a:r>
              <a:rPr lang="zh-CN" altLang="en-US" sz="1200" dirty="0" smtClean="0"/>
              <a:t>曲线图，计算了其</a:t>
            </a:r>
            <a:r>
              <a:rPr lang="en-US" altLang="zh-CN" sz="1200" dirty="0" smtClean="0"/>
              <a:t>AUC</a:t>
            </a:r>
            <a:r>
              <a:rPr lang="zh-CN" altLang="en-US" sz="1200" dirty="0" smtClean="0"/>
              <a:t>值：从中可以看出在梯度提升树分类</a:t>
            </a: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zh-CN" altLang="en-US" sz="1200" dirty="0" smtClean="0"/>
              <a:t>器下，基于词频的词性情感词联合权重模型能够取得最好的分类效果。</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en-US" altLang="zh-CN" sz="1200" dirty="0" smtClean="0"/>
              <a:t>1.</a:t>
            </a:r>
            <a:r>
              <a:rPr lang="zh-CN" altLang="en-US" sz="1200" dirty="0" smtClean="0"/>
              <a:t>对同一种分类器，在神经词袋模型与词频权重模型两大类、</a:t>
            </a:r>
            <a:r>
              <a:rPr lang="en-US" sz="1200" dirty="0" smtClean="0"/>
              <a:t>8</a:t>
            </a:r>
            <a:r>
              <a:rPr lang="zh-CN" altLang="en-US" sz="1200" dirty="0" smtClean="0"/>
              <a:t>种子模型下，本文提出的基于词性情感词联合权重模型一般能取得最高的分类准确率。</a:t>
            </a: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en-US" altLang="zh-CN" sz="1200" dirty="0" smtClean="0"/>
              <a:t>2. </a:t>
            </a:r>
            <a:r>
              <a:rPr lang="zh-CN" altLang="en-US" sz="1200" dirty="0" smtClean="0"/>
              <a:t>对于同一种分类模型，采用不同的训练模型会得到不同的分类准确率，相较于本文使用的三种分类器即朴素贝叶斯分类器、</a:t>
            </a:r>
            <a:r>
              <a:rPr lang="en-US" sz="1200" dirty="0" smtClean="0"/>
              <a:t>KNN</a:t>
            </a:r>
            <a:r>
              <a:rPr lang="zh-CN" altLang="en-US" sz="1200" dirty="0" smtClean="0"/>
              <a:t>分类器以及梯度提升树分类器，一般情况下梯度提升树分类器</a:t>
            </a: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zh-CN" altLang="en-US" sz="1200" dirty="0" smtClean="0"/>
              <a:t>的分类准确率要优于其他两种分类器。</a:t>
            </a: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r>
              <a:rPr lang="en-US" altLang="zh-CN" sz="1200" dirty="0" smtClean="0"/>
              <a:t>3. </a:t>
            </a:r>
            <a:r>
              <a:rPr lang="zh-CN" altLang="en-US" sz="1200" dirty="0" smtClean="0"/>
              <a:t>在所有的分类模型与分类器上，基于词频的词性情感词联合权重模型在梯度提升树分类器上能够取得最高的分类准确率。</a:t>
            </a: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endParaRPr lang="en-US" altLang="zh-CN" sz="1200" dirty="0" smtClean="0"/>
          </a:p>
          <a:p>
            <a:pPr marL="342900" marR="0" indent="-342900" algn="l" defTabSz="914400" rtl="0" eaLnBrk="1" fontAlgn="auto" latinLnBrk="0" hangingPunct="1">
              <a:lnSpc>
                <a:spcPct val="100000"/>
              </a:lnSpc>
              <a:spcBef>
                <a:spcPts val="0"/>
              </a:spcBef>
              <a:spcAft>
                <a:spcPts val="0"/>
              </a:spcAft>
              <a:buClr>
                <a:srgbClr val="0053A3"/>
              </a:buClr>
              <a:buSzTx/>
              <a:buFont typeface="Wingdings" pitchFamily="2" charset="2"/>
              <a:buNone/>
              <a:tabLst/>
              <a:defRPr/>
            </a:pP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28</a:t>
            </a:fld>
            <a:endParaRPr lang="zh-CN" altLang="en-US"/>
          </a:p>
        </p:txBody>
      </p:sp>
    </p:spTree>
    <p:extLst>
      <p:ext uri="{BB962C8B-B14F-4D97-AF65-F5344CB8AC3E}">
        <p14:creationId xmlns="" xmlns:p14="http://schemas.microsoft.com/office/powerpoint/2010/main" val="3029840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在歌曲分类方面，提出了词性情感词联合权重模型，并将该模型与现有的神经词袋模型及其他模型进行对比实验，验证了该模型在中文歌曲上的可行性。</a:t>
            </a:r>
            <a:endParaRPr lang="en-US" altLang="zh-CN" sz="120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在表征用户对歌曲的喜好程度方面，提出基于用户操作行为衡量用户对歌曲喜好程度的方法。</a:t>
            </a:r>
            <a:endParaRPr lang="en-US" altLang="zh-CN" sz="120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在歌曲推荐方面， 在理论上提出可考虑歌曲所在的歌单热度信息、歌曲自身热度信息以及歌曲演唱频率来计算出与用户所喜欢歌曲最接近的歌曲列表。</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近年来随着互联网尖端技术的发展，人们的生活丰富多彩起来。互联网技术在开辟出众多新生领域的同时也给传统领域带来了巨大影响。</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以音乐领域为例，过去人们听歌的渠道主要集中在购买专辑、收听广播，随着</a:t>
            </a:r>
            <a:r>
              <a:rPr lang="en-US" sz="1200" kern="1200" dirty="0" smtClean="0">
                <a:solidFill>
                  <a:schemeClr val="tx1"/>
                </a:solidFill>
                <a:latin typeface="+mn-lt"/>
                <a:ea typeface="+mn-ea"/>
                <a:cs typeface="+mn-cs"/>
              </a:rPr>
              <a:t>4G</a:t>
            </a:r>
            <a:r>
              <a:rPr lang="zh-CN" altLang="en-US" sz="1200" kern="1200" dirty="0" smtClean="0">
                <a:solidFill>
                  <a:schemeClr val="tx1"/>
                </a:solidFill>
                <a:latin typeface="+mn-lt"/>
                <a:ea typeface="+mn-ea"/>
                <a:cs typeface="+mn-cs"/>
              </a:rPr>
              <a:t>网络的发展，流量费用的降低与</a:t>
            </a:r>
            <a:r>
              <a:rPr lang="en-US" sz="1200" kern="1200" dirty="0" smtClean="0">
                <a:solidFill>
                  <a:schemeClr val="tx1"/>
                </a:solidFill>
                <a:latin typeface="+mn-lt"/>
                <a:ea typeface="+mn-ea"/>
                <a:cs typeface="+mn-cs"/>
              </a:rPr>
              <a:t>WIFI</a:t>
            </a:r>
            <a:r>
              <a:rPr lang="zh-CN" altLang="en-US" sz="1200" kern="1200" dirty="0" smtClean="0">
                <a:solidFill>
                  <a:schemeClr val="tx1"/>
                </a:solidFill>
                <a:latin typeface="+mn-lt"/>
                <a:ea typeface="+mn-ea"/>
                <a:cs typeface="+mn-cs"/>
              </a:rPr>
              <a:t>的普及，数字音乐引领了时代潮流。从图中网易云音乐上线</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年来用户数量的变化曲线，就足以看出数字音乐的流行度。</a:t>
            </a:r>
            <a:endParaRPr lang="en-US"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a:t>
            </a:r>
            <a:r>
              <a:rPr lang="zh-CN" altLang="en-US" sz="1200" dirty="0" smtClean="0"/>
              <a:t>在歌曲分类方面，本文提出的基于词频的词性情感词联合权重模型仅仅在中文歌词上进行了实验分析，下一步可以根据英文歌词语料库来验证本文提出的分类训练模型的可行性。</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2. </a:t>
            </a:r>
            <a:r>
              <a:rPr lang="zh-CN" altLang="en-US" sz="1200" dirty="0" smtClean="0"/>
              <a:t>在表征用户对歌曲的喜好程度方面，本文仅仅考虑了用户的操作行为，下一步可以充分考虑用户的好友、粉丝的兴趣爱好等等维度信息来挖掘用户的音乐喜好。</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mtClean="0"/>
              <a:t>3. </a:t>
            </a:r>
            <a:r>
              <a:rPr lang="zh-CN" altLang="en-US" sz="1200" smtClean="0"/>
              <a:t>在歌曲推荐方面，本文仅仅理论上提出推荐可以考虑歌曲所在的歌单热度信息、歌曲自身热度以及歌曲演唱频率维度信息，下一步有待于通过实验验证这一理论的正确性。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随着听众对在线音乐服务的需求不断增加，传统的能听、能下载、能看歌词等单一化的功能已不再能满足用户需求，个性化的音乐服务内容更能吸引</a:t>
            </a:r>
            <a:r>
              <a:rPr lang="zh-CN" altLang="en-US" sz="1200" kern="1200" dirty="0" smtClean="0">
                <a:solidFill>
                  <a:schemeClr val="tx1"/>
                </a:solidFill>
                <a:latin typeface="+mn-lt"/>
                <a:ea typeface="+mn-ea"/>
                <a:cs typeface="+mn-cs"/>
              </a:rPr>
              <a:t>用户眼球。</a:t>
            </a:r>
            <a:r>
              <a:rPr lang="zh-CN" altLang="en-US" sz="1200" kern="1200" dirty="0" smtClean="0">
                <a:solidFill>
                  <a:schemeClr val="tx1"/>
                </a:solidFill>
                <a:latin typeface="+mn-lt"/>
                <a:ea typeface="+mn-ea"/>
                <a:cs typeface="+mn-cs"/>
              </a:rPr>
              <a:t>从图中可以看出网易云音乐的个性化推荐功能的用户渗透率高达</a:t>
            </a:r>
            <a:r>
              <a:rPr lang="en-US" altLang="zh-CN" sz="1200" kern="1200" dirty="0" smtClean="0">
                <a:solidFill>
                  <a:schemeClr val="tx1"/>
                </a:solidFill>
                <a:latin typeface="+mn-lt"/>
                <a:ea typeface="+mn-ea"/>
                <a:cs typeface="+mn-cs"/>
              </a:rPr>
              <a:t>75%</a:t>
            </a:r>
            <a:r>
              <a:rPr lang="zh-CN" altLang="en-US" sz="1200" kern="1200" dirty="0" smtClean="0">
                <a:solidFill>
                  <a:schemeClr val="tx1"/>
                </a:solidFill>
                <a:latin typeface="+mn-lt"/>
                <a:ea typeface="+mn-ea"/>
                <a:cs typeface="+mn-cs"/>
              </a:rPr>
              <a:t>，可见用户对个性化音乐服务的衷热程度还是蛮高的。</a:t>
            </a:r>
            <a:endParaRPr lang="en-US"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en-US" altLang="zh-CN" dirty="0" smtClean="0"/>
              <a:t>. </a:t>
            </a:r>
            <a:r>
              <a:rPr lang="zh-CN" altLang="en-US" dirty="0" smtClean="0"/>
              <a:t>而</a:t>
            </a:r>
            <a:r>
              <a:rPr lang="zh-CN" altLang="en-US" dirty="0" smtClean="0"/>
              <a:t>当前网络中充斥着大量的音乐资源，用户不可能全部收听也不可能全部喜欢，显然迫切需要对音乐进行分类，而歌曲大部分均包含歌词信息，因此可基于歌词对歌曲进行情感分类。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dirty="0" smtClean="0"/>
              <a:t>. </a:t>
            </a:r>
            <a:r>
              <a:rPr lang="zh-CN" altLang="en-US" dirty="0" smtClean="0"/>
              <a:t>在</a:t>
            </a:r>
            <a:r>
              <a:rPr lang="zh-CN" altLang="en-US" dirty="0" smtClean="0"/>
              <a:t>将音乐分好类的基础上可基于用户收听歌曲历史、对歌曲的操作行为等等规则向用户推荐其最可能喜欢的音乐，实现个性化推荐。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mtClean="0"/>
              <a:t>3</a:t>
            </a:r>
            <a:r>
              <a:rPr lang="en-US" altLang="zh-CN" smtClean="0"/>
              <a:t>. </a:t>
            </a:r>
            <a:r>
              <a:rPr lang="zh-CN" altLang="en-US" smtClean="0"/>
              <a:t>对</a:t>
            </a:r>
            <a:r>
              <a:rPr lang="zh-CN" altLang="en-US" dirty="0" smtClean="0"/>
              <a:t>音乐基于歌词进行情感分类的研究将有助于推动其他研究领域的发展，如促进逆向过程即音乐自动生成技术的成熟，达成自动作词技术的突破，对歌曲进行个性化推荐有利于提升用户体验度，提高用户粘性。</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6</a:t>
            </a:fld>
            <a:endParaRPr lang="zh-CN" altLang="en-US"/>
          </a:p>
        </p:txBody>
      </p:sp>
    </p:spTree>
    <p:extLst>
      <p:ext uri="{BB962C8B-B14F-4D97-AF65-F5344CB8AC3E}">
        <p14:creationId xmlns="" xmlns:p14="http://schemas.microsoft.com/office/powerpoint/2010/main" val="3029840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对歌曲的情感分类始于</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世纪</a:t>
            </a:r>
            <a:r>
              <a:rPr lang="en-US" sz="1200" kern="1200" dirty="0" smtClean="0">
                <a:solidFill>
                  <a:schemeClr val="tx1"/>
                </a:solidFill>
                <a:latin typeface="+mn-lt"/>
                <a:ea typeface="+mn-ea"/>
                <a:cs typeface="+mn-cs"/>
              </a:rPr>
              <a:t>90</a:t>
            </a:r>
            <a:r>
              <a:rPr lang="zh-CN" altLang="en-US" sz="1200" kern="1200" dirty="0" smtClean="0">
                <a:solidFill>
                  <a:schemeClr val="tx1"/>
                </a:solidFill>
                <a:latin typeface="+mn-lt"/>
                <a:ea typeface="+mn-ea"/>
                <a:cs typeface="+mn-cs"/>
              </a:rPr>
              <a:t>年代。</a:t>
            </a:r>
            <a:endParaRPr lang="en-US" altLang="zh-CN" sz="1200" kern="1200" dirty="0" smtClean="0">
              <a:solidFill>
                <a:schemeClr val="tx1"/>
              </a:solidFill>
              <a:latin typeface="+mn-lt"/>
              <a:ea typeface="+mn-ea"/>
              <a:cs typeface="+mn-cs"/>
            </a:endParaRPr>
          </a:p>
          <a:p>
            <a:pPr marL="228600" indent="-228600">
              <a:buAutoNum type="arabicPeriod"/>
            </a:pPr>
            <a:r>
              <a:rPr lang="zh-CN" altLang="en-US" sz="1200" kern="1200" dirty="0" smtClean="0">
                <a:solidFill>
                  <a:schemeClr val="tx1"/>
                </a:solidFill>
                <a:latin typeface="+mn-lt"/>
                <a:ea typeface="+mn-ea"/>
                <a:cs typeface="+mn-cs"/>
              </a:rPr>
              <a:t>最初是基于音频声信号，根据歌曲的音节、音色等等信息，基于</a:t>
            </a:r>
            <a:r>
              <a:rPr lang="en-US" altLang="zh-CN" sz="1200" kern="1200" dirty="0" smtClean="0">
                <a:solidFill>
                  <a:schemeClr val="tx1"/>
                </a:solidFill>
                <a:latin typeface="+mn-lt"/>
                <a:ea typeface="+mn-ea"/>
                <a:cs typeface="+mn-cs"/>
              </a:rPr>
              <a:t>Thayer</a:t>
            </a:r>
            <a:r>
              <a:rPr lang="zh-CN" altLang="en-US" sz="1200" kern="1200" dirty="0" smtClean="0">
                <a:solidFill>
                  <a:schemeClr val="tx1"/>
                </a:solidFill>
                <a:latin typeface="+mn-lt"/>
                <a:ea typeface="+mn-ea"/>
                <a:cs typeface="+mn-cs"/>
              </a:rPr>
              <a:t>情感模型进行分类。</a:t>
            </a:r>
            <a:endParaRPr lang="en-US" altLang="zh-CN" sz="1200" kern="1200" dirty="0" smtClean="0">
              <a:solidFill>
                <a:schemeClr val="tx1"/>
              </a:solidFill>
              <a:latin typeface="+mn-lt"/>
              <a:ea typeface="+mn-ea"/>
              <a:cs typeface="+mn-cs"/>
            </a:endParaRPr>
          </a:p>
          <a:p>
            <a:pPr marL="228600" indent="-228600">
              <a:buAutoNum type="arabicPeriod"/>
            </a:pPr>
            <a:endParaRPr lang="en-US" altLang="zh-CN" sz="1200" kern="1200" dirty="0" smtClean="0">
              <a:solidFill>
                <a:schemeClr val="tx1"/>
              </a:solidFill>
              <a:latin typeface="+mn-lt"/>
              <a:ea typeface="+mn-ea"/>
              <a:cs typeface="+mn-cs"/>
            </a:endParaRPr>
          </a:p>
          <a:p>
            <a:pPr marL="228600" indent="-228600">
              <a:buAutoNum type="arabicPeriod"/>
            </a:pPr>
            <a:r>
              <a:rPr lang="zh-CN" altLang="en-US" sz="1200" kern="1200" dirty="0" smtClean="0">
                <a:solidFill>
                  <a:schemeClr val="tx1"/>
                </a:solidFill>
                <a:latin typeface="+mn-lt"/>
                <a:ea typeface="+mn-ea"/>
                <a:cs typeface="+mn-cs"/>
              </a:rPr>
              <a:t>接着出现了基于歌词对歌曲进行情感分类的研究，包括词汇向量空间模型以及改进的情感向量空间模型。</a:t>
            </a:r>
            <a:endParaRPr lang="en-US" altLang="zh-CN" sz="1200" kern="1200" dirty="0" smtClean="0">
              <a:solidFill>
                <a:schemeClr val="tx1"/>
              </a:solidFill>
              <a:latin typeface="+mn-lt"/>
              <a:ea typeface="+mn-ea"/>
              <a:cs typeface="+mn-cs"/>
            </a:endParaRPr>
          </a:p>
          <a:p>
            <a:pPr marL="228600" indent="-228600">
              <a:buAutoNum type="arabicPeriod"/>
            </a:pPr>
            <a:endParaRPr lang="en-US" altLang="zh-CN" sz="1200" kern="1200" dirty="0" smtClean="0">
              <a:solidFill>
                <a:schemeClr val="tx1"/>
              </a:solidFill>
              <a:latin typeface="+mn-lt"/>
              <a:ea typeface="+mn-ea"/>
              <a:cs typeface="+mn-cs"/>
            </a:endParaRPr>
          </a:p>
          <a:p>
            <a:pPr marL="228600" indent="-228600">
              <a:buAutoNum type="arabicPeriod"/>
            </a:pPr>
            <a:r>
              <a:rPr lang="zh-CN" altLang="en-US" sz="1200" kern="1200" dirty="0" smtClean="0">
                <a:solidFill>
                  <a:schemeClr val="tx1"/>
                </a:solidFill>
                <a:latin typeface="+mn-lt"/>
                <a:ea typeface="+mn-ea"/>
                <a:cs typeface="+mn-cs"/>
              </a:rPr>
              <a:t>之后对歌曲的情感分类研究主要是将上述三种方式结合</a:t>
            </a:r>
            <a:r>
              <a:rPr lang="zh-CN" altLang="en-US" sz="1200" kern="1200" baseline="0" dirty="0" smtClean="0">
                <a:solidFill>
                  <a:schemeClr val="tx1"/>
                </a:solidFill>
                <a:latin typeface="+mn-lt"/>
                <a:ea typeface="+mn-ea"/>
                <a:cs typeface="+mn-cs"/>
              </a:rPr>
              <a:t>起来。</a:t>
            </a:r>
            <a:endParaRPr lang="en-US" altLang="zh-CN" sz="1200" kern="1200" baseline="0" dirty="0" smtClean="0">
              <a:solidFill>
                <a:schemeClr val="tx1"/>
              </a:solidFill>
              <a:latin typeface="+mn-lt"/>
              <a:ea typeface="+mn-ea"/>
              <a:cs typeface="+mn-cs"/>
            </a:endParaRPr>
          </a:p>
          <a:p>
            <a:pPr marL="228600" indent="-228600">
              <a:buAutoNum type="arabicPeriod"/>
            </a:pPr>
            <a:endParaRPr lang="en-US" altLang="zh-CN" sz="1200" kern="1200" baseline="0" dirty="0" smtClean="0">
              <a:solidFill>
                <a:schemeClr val="tx1"/>
              </a:solidFill>
              <a:latin typeface="+mn-lt"/>
              <a:ea typeface="+mn-ea"/>
              <a:cs typeface="+mn-cs"/>
            </a:endParaRPr>
          </a:p>
          <a:p>
            <a:pPr marL="228600" indent="-228600">
              <a:buNone/>
            </a:pPr>
            <a:r>
              <a:rPr lang="zh-CN" altLang="en-US" sz="1200" kern="1200" baseline="0" dirty="0" smtClean="0">
                <a:solidFill>
                  <a:schemeClr val="tx1"/>
                </a:solidFill>
                <a:latin typeface="+mn-lt"/>
                <a:ea typeface="+mn-ea"/>
                <a:cs typeface="+mn-cs"/>
              </a:rPr>
              <a:t>对于歌曲推荐的研究包括以下几个部分：</a:t>
            </a:r>
            <a:endParaRPr lang="en-US" altLang="zh-CN" sz="1200" kern="1200" baseline="0" dirty="0" smtClean="0">
              <a:solidFill>
                <a:schemeClr val="tx1"/>
              </a:solidFill>
              <a:latin typeface="+mn-lt"/>
              <a:ea typeface="+mn-ea"/>
              <a:cs typeface="+mn-cs"/>
            </a:endParaRPr>
          </a:p>
          <a:p>
            <a:pPr marL="228600" indent="-228600">
              <a:buAutoNum type="arabicPeriod"/>
            </a:pPr>
            <a:r>
              <a:rPr lang="zh-CN" altLang="en-US" sz="1200" kern="1200" baseline="0" dirty="0" smtClean="0">
                <a:solidFill>
                  <a:schemeClr val="tx1"/>
                </a:solidFill>
                <a:latin typeface="+mn-lt"/>
                <a:ea typeface="+mn-ea"/>
                <a:cs typeface="+mn-cs"/>
              </a:rPr>
              <a:t>早前的推荐基于用户描述场景来为其推荐合适的音乐，如用户输入咖啡馆，推荐算法从曲库中找到对应环境的歌曲，这种方式需要事先对歌曲标签化处理。</a:t>
            </a:r>
            <a:endParaRPr lang="en-US" altLang="zh-CN" sz="1200" kern="1200" baseline="0" dirty="0" smtClean="0">
              <a:solidFill>
                <a:schemeClr val="tx1"/>
              </a:solidFill>
              <a:latin typeface="+mn-lt"/>
              <a:ea typeface="+mn-ea"/>
              <a:cs typeface="+mn-cs"/>
            </a:endParaRPr>
          </a:p>
          <a:p>
            <a:pPr marL="228600" indent="-228600">
              <a:buAutoNum type="arabicPeriod"/>
            </a:pPr>
            <a:endParaRPr lang="en-US" altLang="zh-CN" sz="1200" kern="1200" baseline="0" dirty="0" smtClean="0">
              <a:solidFill>
                <a:schemeClr val="tx1"/>
              </a:solidFill>
              <a:latin typeface="+mn-lt"/>
              <a:ea typeface="+mn-ea"/>
              <a:cs typeface="+mn-cs"/>
            </a:endParaRPr>
          </a:p>
          <a:p>
            <a:pPr marL="228600" indent="-228600">
              <a:buAutoNum type="arabicPeriod"/>
            </a:pPr>
            <a:r>
              <a:rPr lang="zh-CN" altLang="en-US" sz="1200" kern="1200" baseline="0" dirty="0" smtClean="0">
                <a:solidFill>
                  <a:schemeClr val="tx1"/>
                </a:solidFill>
                <a:latin typeface="+mn-lt"/>
                <a:ea typeface="+mn-ea"/>
                <a:cs typeface="+mn-cs"/>
              </a:rPr>
              <a:t>根据用户的好友关系进行推荐，将用户好友喜欢的音乐推荐给用户。</a:t>
            </a:r>
            <a:endParaRPr lang="en-US" altLang="zh-CN" sz="1200" kern="1200" baseline="0" dirty="0" smtClean="0">
              <a:solidFill>
                <a:schemeClr val="tx1"/>
              </a:solidFill>
              <a:latin typeface="+mn-lt"/>
              <a:ea typeface="+mn-ea"/>
              <a:cs typeface="+mn-cs"/>
            </a:endParaRPr>
          </a:p>
          <a:p>
            <a:pPr marL="228600" indent="-228600">
              <a:buAutoNum type="arabicPeriod"/>
            </a:pPr>
            <a:endParaRPr lang="en-US" altLang="zh-CN" sz="1200" kern="1200" baseline="0" dirty="0" smtClean="0">
              <a:solidFill>
                <a:schemeClr val="tx1"/>
              </a:solidFill>
              <a:latin typeface="+mn-lt"/>
              <a:ea typeface="+mn-ea"/>
              <a:cs typeface="+mn-cs"/>
            </a:endParaRPr>
          </a:p>
          <a:p>
            <a:pPr marL="228600" indent="-228600">
              <a:buAutoNum type="arabicPeriod"/>
            </a:pPr>
            <a:r>
              <a:rPr lang="zh-CN" altLang="en-US" sz="1200" kern="1200" baseline="0" dirty="0" smtClean="0">
                <a:solidFill>
                  <a:schemeClr val="tx1"/>
                </a:solidFill>
                <a:latin typeface="+mn-lt"/>
                <a:ea typeface="+mn-ea"/>
                <a:cs typeface="+mn-cs"/>
              </a:rPr>
              <a:t>基于用户对歌曲的操作行为进行推荐，如用户单曲循环了某首歌，则向其推荐与当前歌曲最相似的歌曲。</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8</a:t>
            </a:fld>
            <a:endParaRPr lang="zh-CN" altLang="en-US"/>
          </a:p>
        </p:txBody>
      </p:sp>
    </p:spTree>
    <p:extLst>
      <p:ext uri="{BB962C8B-B14F-4D97-AF65-F5344CB8AC3E}">
        <p14:creationId xmlns="" xmlns:p14="http://schemas.microsoft.com/office/powerpoint/2010/main" val="302984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本文主要工作包括下面两部分：</a:t>
            </a: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提出基于歌词词向量的词性情感词联合权重分类模型</a:t>
            </a:r>
            <a:endPar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提出基于操作行为衡量用户对歌曲喜好程度的模型，进而进行歌曲推荐</a:t>
            </a:r>
            <a:endPar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278494" y="387275"/>
            <a:ext cx="243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9494" y="135275"/>
            <a:ext cx="189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8420007" y="6318000"/>
            <a:ext cx="405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8101013" y="6405440"/>
            <a:ext cx="1042988"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pPr/>
              <a:t>2017/5/10</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886834"/>
            <a:ext cx="9144000" cy="290195"/>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09212"/>
            <a:ext cx="9144000" cy="13068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240281" y="2710816"/>
            <a:ext cx="5619864" cy="1508105"/>
          </a:xfrm>
          <a:prstGeom prst="rect">
            <a:avLst/>
          </a:prstGeom>
          <a:noFill/>
        </p:spPr>
        <p:txBody>
          <a:bodyPr wrap="square" rtlCol="0">
            <a:spAutoFit/>
          </a:bodyPr>
          <a:lstStyle/>
          <a:p>
            <a:pPr algn="ctr"/>
            <a:r>
              <a:rPr lang="zh-CN" altLang="en-US" sz="3200" dirty="0" smtClean="0">
                <a:solidFill>
                  <a:srgbClr val="FFFFFF"/>
                </a:solidFill>
                <a:uFillTx/>
                <a:sym typeface="+mn-ea"/>
              </a:rPr>
              <a:t>基于词向量的歌词情感分类与多粒度歌曲推荐算法研究</a:t>
            </a:r>
          </a:p>
          <a:p>
            <a:pPr algn="ctr"/>
            <a:endParaRPr lang="zh-CN" altLang="en-US" sz="2800" b="1" dirty="0" smtClean="0">
              <a:solidFill>
                <a:schemeClr val="bg1"/>
              </a:solidFill>
              <a:sym typeface="+mn-ea"/>
            </a:endParaRPr>
          </a:p>
        </p:txBody>
      </p:sp>
      <p:sp>
        <p:nvSpPr>
          <p:cNvPr id="12" name="文本框 11"/>
          <p:cNvSpPr txBox="1"/>
          <p:nvPr/>
        </p:nvSpPr>
        <p:spPr>
          <a:xfrm>
            <a:off x="2720817" y="4439795"/>
            <a:ext cx="2295524" cy="369332"/>
          </a:xfrm>
          <a:prstGeom prst="rect">
            <a:avLst/>
          </a:prstGeom>
          <a:noFill/>
        </p:spPr>
        <p:txBody>
          <a:bodyPr wrap="square" rtlCol="0">
            <a:spAutoFit/>
          </a:bodyPr>
          <a:lstStyle/>
          <a:p>
            <a:r>
              <a:rPr lang="zh-CN" altLang="en-US" b="1" dirty="0" smtClean="0">
                <a:solidFill>
                  <a:srgbClr val="453D3A"/>
                </a:solidFill>
              </a:rPr>
              <a:t>答辩人：胡志伟</a:t>
            </a:r>
            <a:endParaRPr lang="zh-CN" altLang="en-US" b="1" dirty="0">
              <a:solidFill>
                <a:srgbClr val="453D3A"/>
              </a:solidFill>
            </a:endParaRPr>
          </a:p>
        </p:txBody>
      </p:sp>
      <p:sp>
        <p:nvSpPr>
          <p:cNvPr id="13" name="文本框 12"/>
          <p:cNvSpPr txBox="1"/>
          <p:nvPr/>
        </p:nvSpPr>
        <p:spPr>
          <a:xfrm>
            <a:off x="4570095" y="4439917"/>
            <a:ext cx="2663189" cy="369332"/>
          </a:xfrm>
          <a:prstGeom prst="rect">
            <a:avLst/>
          </a:prstGeom>
          <a:noFill/>
        </p:spPr>
        <p:txBody>
          <a:bodyPr wrap="square" rtlCol="0">
            <a:spAutoFit/>
          </a:bodyPr>
          <a:lstStyle/>
          <a:p>
            <a:r>
              <a:rPr lang="zh-CN" altLang="en-US" b="1" dirty="0" smtClean="0">
                <a:solidFill>
                  <a:srgbClr val="453D3A"/>
                </a:solidFill>
              </a:rPr>
              <a:t>指导老师：李飞</a:t>
            </a:r>
            <a:endParaRPr lang="zh-CN" altLang="en-US" b="1" dirty="0">
              <a:solidFill>
                <a:srgbClr val="453D3A"/>
              </a:solidFill>
            </a:endParaRPr>
          </a:p>
        </p:txBody>
      </p:sp>
      <p:sp>
        <p:nvSpPr>
          <p:cNvPr id="15" name="矩形 14"/>
          <p:cNvSpPr/>
          <p:nvPr/>
        </p:nvSpPr>
        <p:spPr>
          <a:xfrm>
            <a:off x="8379506" y="2174412"/>
            <a:ext cx="243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90506" y="1922412"/>
            <a:ext cx="189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387" y="3641087"/>
            <a:ext cx="5398770" cy="701040"/>
          </a:xfrm>
          <a:prstGeom prst="rect">
            <a:avLst/>
          </a:prstGeom>
          <a:noFill/>
        </p:spPr>
        <p:txBody>
          <a:bodyPr wrap="square" rtlCol="0">
            <a:spAutoFit/>
          </a:bodyPr>
          <a:lstStyle/>
          <a:p>
            <a:pPr algn="ctr"/>
            <a:endParaRPr lang="zh-CN" altLang="en-US" sz="2000" dirty="0">
              <a:solidFill>
                <a:schemeClr val="bg1"/>
              </a:solidFill>
              <a:latin typeface="Times New Roman" pitchFamily="18" charset="0"/>
              <a:cs typeface="Times New Roman" pitchFamily="18" charset="0"/>
            </a:endParaRPr>
          </a:p>
          <a:p>
            <a:pPr algn="ctr"/>
            <a:r>
              <a:rPr lang="zh-CN" altLang="en-US" sz="2000" dirty="0">
                <a:solidFill>
                  <a:schemeClr val="bg1"/>
                </a:solidFill>
                <a:latin typeface="Times New Roman" pitchFamily="18" charset="0"/>
                <a:cs typeface="Times New Roman" pitchFamily="18" charset="0"/>
              </a:rPr>
              <a:t>   </a:t>
            </a:r>
          </a:p>
        </p:txBody>
      </p:sp>
      <p:sp>
        <p:nvSpPr>
          <p:cNvPr id="5" name="Freeform 5"/>
          <p:cNvSpPr>
            <a:spLocks noEditPoints="1"/>
          </p:cNvSpPr>
          <p:nvPr/>
        </p:nvSpPr>
        <p:spPr bwMode="auto">
          <a:xfrm>
            <a:off x="8036848" y="3037518"/>
            <a:ext cx="416718"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4" name="图片 13"/>
          <p:cNvPicPr>
            <a:picLocks noChangeAspect="1"/>
          </p:cNvPicPr>
          <p:nvPr/>
        </p:nvPicPr>
        <p:blipFill>
          <a:blip r:embed="rId3"/>
          <a:srcRect r="720" b="80"/>
          <a:stretch>
            <a:fillRect/>
          </a:stretch>
        </p:blipFill>
        <p:spPr>
          <a:xfrm>
            <a:off x="535784" y="2288699"/>
            <a:ext cx="1923406" cy="1979674"/>
          </a:xfrm>
          <a:prstGeom prst="ellipse">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8996"/>
    </mc:Choice>
    <mc:Fallback>
      <p:transition spd="slow" advTm="899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6</a:t>
            </a:r>
            <a:endParaRPr lang="zh-CN" altLang="en-US" dirty="0"/>
          </a:p>
        </p:txBody>
      </p:sp>
      <p:sp>
        <p:nvSpPr>
          <p:cNvPr id="18" name="TextBox 17"/>
          <p:cNvSpPr txBox="1"/>
          <p:nvPr/>
        </p:nvSpPr>
        <p:spPr>
          <a:xfrm>
            <a:off x="4563194" y="3776768"/>
            <a:ext cx="1048871" cy="369332"/>
          </a:xfrm>
          <a:prstGeom prst="rect">
            <a:avLst/>
          </a:prstGeom>
          <a:noFill/>
        </p:spPr>
        <p:txBody>
          <a:bodyPr wrap="square" rtlCol="0">
            <a:spAutoFit/>
          </a:bodyPr>
          <a:lstStyle/>
          <a:p>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2708433" cy="461665"/>
            </a:xfrm>
            <a:prstGeom prst="rect">
              <a:avLst/>
            </a:prstGeom>
            <a:solidFill>
              <a:schemeClr val="accent1"/>
            </a:solidFill>
          </p:spPr>
          <p:txBody>
            <a:bodyPr wrap="none">
              <a:spAutoFit/>
            </a:bodyPr>
            <a:lstStyle/>
            <a:p>
              <a:r>
                <a:rPr lang="zh-CN" altLang="en-US" sz="2400" b="1" dirty="0" smtClean="0">
                  <a:solidFill>
                    <a:schemeClr val="bg1"/>
                  </a:solidFill>
                </a:rPr>
                <a:t>对比分类模型</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21492" y="1661263"/>
            <a:ext cx="7808119" cy="1938992"/>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solidFill>
                  <a:srgbClr val="0053A3"/>
                </a:solidFill>
              </a:rPr>
              <a:t>神经词袋模型</a:t>
            </a:r>
            <a:endParaRPr lang="en-US" altLang="zh-CN" sz="2000" dirty="0" smtClean="0">
              <a:solidFill>
                <a:srgbClr val="0053A3"/>
              </a:solidFill>
            </a:endParaRPr>
          </a:p>
          <a:p>
            <a:pPr marL="342900" indent="-342900">
              <a:buClr>
                <a:srgbClr val="0053A3"/>
              </a:buClr>
              <a:buFont typeface="Wingdings" pitchFamily="2" charset="2"/>
              <a:buChar char="n"/>
            </a:pPr>
            <a:r>
              <a:rPr lang="zh-CN" altLang="en-US" sz="2000" dirty="0" smtClean="0">
                <a:solidFill>
                  <a:srgbClr val="0053A3"/>
                </a:solidFill>
              </a:rPr>
              <a:t>词频权重模型</a:t>
            </a:r>
            <a:endParaRPr lang="en-US" altLang="zh-CN" sz="2000" dirty="0" smtClean="0">
              <a:solidFill>
                <a:srgbClr val="0053A3"/>
              </a:solidFill>
            </a:endParaRPr>
          </a:p>
          <a:p>
            <a:pPr marL="342900" indent="-342900">
              <a:buClr>
                <a:srgbClr val="0053A3"/>
              </a:buClr>
              <a:buFont typeface="Wingdings" pitchFamily="2" charset="2"/>
              <a:buChar char="n"/>
            </a:pPr>
            <a:r>
              <a:rPr lang="zh-CN" altLang="en-US" sz="2000" dirty="0" smtClean="0">
                <a:solidFill>
                  <a:srgbClr val="0053A3"/>
                </a:solidFill>
              </a:rPr>
              <a:t>仅情感词权重模型</a:t>
            </a:r>
            <a:endParaRPr lang="en-US" altLang="zh-CN" sz="2000" dirty="0" smtClean="0">
              <a:solidFill>
                <a:srgbClr val="0053A3"/>
              </a:solidFill>
            </a:endParaRPr>
          </a:p>
          <a:p>
            <a:pPr marL="342900" indent="-342900">
              <a:buClr>
                <a:srgbClr val="0053A3"/>
              </a:buClr>
              <a:buFont typeface="Wingdings" pitchFamily="2" charset="2"/>
              <a:buChar char="n"/>
            </a:pPr>
            <a:r>
              <a:rPr lang="zh-CN" altLang="en-US" sz="2000" dirty="0" smtClean="0">
                <a:solidFill>
                  <a:srgbClr val="0053A3"/>
                </a:solidFill>
              </a:rPr>
              <a:t>仅词性权重模型</a:t>
            </a:r>
            <a:endParaRPr lang="en-US" altLang="zh-CN" sz="2000" dirty="0" smtClean="0">
              <a:solidFill>
                <a:srgbClr val="0053A3"/>
              </a:solidFill>
            </a:endParaRPr>
          </a:p>
          <a:p>
            <a:pPr marL="342900" indent="-342900">
              <a:buClr>
                <a:srgbClr val="0053A3"/>
              </a:buClr>
              <a:buFont typeface="Wingdings" pitchFamily="2" charset="2"/>
              <a:buChar char="n"/>
            </a:pPr>
            <a:endParaRPr lang="en-US" altLang="zh-CN" sz="2000" dirty="0" smtClean="0">
              <a:solidFill>
                <a:srgbClr val="0053A3"/>
              </a:solidFill>
            </a:endParaRPr>
          </a:p>
          <a:p>
            <a:pPr marL="342900" indent="-342900">
              <a:buClr>
                <a:srgbClr val="0053A3"/>
              </a:buClr>
              <a:buFont typeface="Wingdings" pitchFamily="2" charset="2"/>
              <a:buChar char="n"/>
            </a:pPr>
            <a:endParaRPr lang="en-US" altLang="zh-CN" sz="2000" dirty="0" smtClean="0">
              <a:solidFill>
                <a:srgbClr val="0053A3"/>
              </a:solidFill>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7</a:t>
            </a:r>
            <a:endParaRPr lang="zh-CN" altLang="en-US" dirty="0"/>
          </a:p>
        </p:txBody>
      </p:sp>
      <p:sp>
        <p:nvSpPr>
          <p:cNvPr id="18" name="TextBox 17"/>
          <p:cNvSpPr txBox="1"/>
          <p:nvPr/>
        </p:nvSpPr>
        <p:spPr>
          <a:xfrm>
            <a:off x="4563194" y="3776768"/>
            <a:ext cx="1048871" cy="369332"/>
          </a:xfrm>
          <a:prstGeom prst="rect">
            <a:avLst/>
          </a:prstGeom>
          <a:noFill/>
        </p:spPr>
        <p:txBody>
          <a:bodyPr wrap="square" rtlCol="0">
            <a:spAutoFit/>
          </a:bodyPr>
          <a:lstStyle/>
          <a:p>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4760277" cy="461665"/>
            </a:xfrm>
            <a:prstGeom prst="rect">
              <a:avLst/>
            </a:prstGeom>
            <a:solidFill>
              <a:schemeClr val="accent1"/>
            </a:solidFill>
          </p:spPr>
          <p:txBody>
            <a:bodyPr wrap="none">
              <a:spAutoFit/>
            </a:bodyPr>
            <a:lstStyle/>
            <a:p>
              <a:r>
                <a:rPr lang="zh-CN" altLang="en-US" sz="2400" b="1" dirty="0" smtClean="0">
                  <a:solidFill>
                    <a:schemeClr val="bg1"/>
                  </a:solidFill>
                </a:rPr>
                <a:t>词性情感词联合权重模型</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1323439"/>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该模型可行的理论依据：</a:t>
            </a:r>
            <a:endParaRPr lang="en-US" altLang="zh-CN" sz="2000" dirty="0" smtClean="0"/>
          </a:p>
          <a:p>
            <a:pPr marL="342900" indent="-342900">
              <a:buClr>
                <a:srgbClr val="0053A3"/>
              </a:buClr>
            </a:pPr>
            <a:r>
              <a:rPr lang="en-US" altLang="zh-CN" sz="2000" dirty="0" smtClean="0"/>
              <a:t>    (1)</a:t>
            </a:r>
            <a:r>
              <a:rPr lang="zh-CN" altLang="en-US" sz="2000" dirty="0" smtClean="0"/>
              <a:t>：现有情感词典本身并不能收录所有的情感词</a:t>
            </a:r>
            <a:endParaRPr lang="en-US" altLang="zh-CN" sz="2000" dirty="0" smtClean="0"/>
          </a:p>
          <a:p>
            <a:pPr marL="342900" indent="-342900">
              <a:buClr>
                <a:srgbClr val="0053A3"/>
              </a:buClr>
            </a:pPr>
            <a:r>
              <a:rPr lang="en-US" altLang="zh-CN" sz="2000" dirty="0" smtClean="0"/>
              <a:t>    (2)</a:t>
            </a:r>
            <a:r>
              <a:rPr lang="zh-CN" altLang="en-US" sz="2000" dirty="0" smtClean="0"/>
              <a:t>：情感词以形容词居多，可用于弥补情感词典不全的缺点</a:t>
            </a:r>
            <a:endParaRPr lang="en-US" altLang="zh-CN" sz="2000" dirty="0" smtClean="0"/>
          </a:p>
          <a:p>
            <a:pPr marL="342900" indent="-342900">
              <a:buClr>
                <a:srgbClr val="0053A3"/>
              </a:buClr>
            </a:pPr>
            <a:r>
              <a:rPr lang="en-US" altLang="zh-CN" sz="2000" dirty="0" smtClean="0"/>
              <a:t>    (3)</a:t>
            </a:r>
            <a:r>
              <a:rPr lang="zh-CN" altLang="en-US" sz="2000" dirty="0" smtClean="0"/>
              <a:t>：现有中文分词工具已经能有效的标注出语句中分词的词性</a:t>
            </a:r>
            <a:endParaRPr lang="en-US" altLang="zh-CN"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8</a:t>
            </a:r>
            <a:endParaRPr lang="zh-CN" altLang="en-US" dirty="0"/>
          </a:p>
        </p:txBody>
      </p:sp>
      <p:sp>
        <p:nvSpPr>
          <p:cNvPr id="18" name="TextBox 17"/>
          <p:cNvSpPr txBox="1"/>
          <p:nvPr/>
        </p:nvSpPr>
        <p:spPr>
          <a:xfrm>
            <a:off x="4563194" y="3776768"/>
            <a:ext cx="1048871" cy="369332"/>
          </a:xfrm>
          <a:prstGeom prst="rect">
            <a:avLst/>
          </a:prstGeom>
          <a:noFill/>
        </p:spPr>
        <p:txBody>
          <a:bodyPr wrap="square" rtlCol="0">
            <a:spAutoFit/>
          </a:bodyPr>
          <a:lstStyle/>
          <a:p>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4760277" cy="461665"/>
            </a:xfrm>
            <a:prstGeom prst="rect">
              <a:avLst/>
            </a:prstGeom>
            <a:solidFill>
              <a:schemeClr val="accent1"/>
            </a:solidFill>
          </p:spPr>
          <p:txBody>
            <a:bodyPr wrap="none">
              <a:spAutoFit/>
            </a:bodyPr>
            <a:lstStyle/>
            <a:p>
              <a:r>
                <a:rPr lang="zh-CN" altLang="en-US" sz="2400" b="1" dirty="0" smtClean="0">
                  <a:solidFill>
                    <a:schemeClr val="bg1"/>
                  </a:solidFill>
                </a:rPr>
                <a:t>词性情感词联合权重模型</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400110"/>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词性情感词联合权重模型形式化的公式定义：</a:t>
            </a:r>
            <a:endParaRPr lang="en-US" altLang="zh-CN"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9" name="Object 1"/>
          <p:cNvGraphicFramePr>
            <a:graphicFrameLocks noChangeAspect="1"/>
          </p:cNvGraphicFramePr>
          <p:nvPr/>
        </p:nvGraphicFramePr>
        <p:xfrm>
          <a:off x="927099" y="2247900"/>
          <a:ext cx="6893719" cy="571500"/>
        </p:xfrm>
        <a:graphic>
          <a:graphicData uri="http://schemas.openxmlformats.org/presentationml/2006/ole">
            <p:oleObj spid="_x0000_s63490" name="Equation" r:id="rId4" imgW="3683000" imgH="292100" progId="Equation.DSMT4">
              <p:embed/>
            </p:oleObj>
          </a:graphicData>
        </a:graphic>
      </p:graphicFrame>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1" name="Object 3"/>
          <p:cNvGraphicFramePr>
            <a:graphicFrameLocks noChangeAspect="1"/>
          </p:cNvGraphicFramePr>
          <p:nvPr/>
        </p:nvGraphicFramePr>
        <p:xfrm>
          <a:off x="2451101" y="3210961"/>
          <a:ext cx="4191000" cy="894314"/>
        </p:xfrm>
        <a:graphic>
          <a:graphicData uri="http://schemas.openxmlformats.org/presentationml/2006/ole">
            <p:oleObj spid="_x0000_s63491" name="Equation" r:id="rId5" imgW="2273300" imgH="482600" progId="Equation.DSMT4">
              <p:embed/>
            </p:oleObj>
          </a:graphicData>
        </a:graphic>
      </p:graphicFrame>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3" name="Object 5"/>
          <p:cNvGraphicFramePr>
            <a:graphicFrameLocks noChangeAspect="1"/>
          </p:cNvGraphicFramePr>
          <p:nvPr/>
        </p:nvGraphicFramePr>
        <p:xfrm>
          <a:off x="3276600" y="4394200"/>
          <a:ext cx="3393764" cy="892175"/>
        </p:xfrm>
        <a:graphic>
          <a:graphicData uri="http://schemas.openxmlformats.org/presentationml/2006/ole">
            <p:oleObj spid="_x0000_s63492" name="Equation" r:id="rId6" imgW="1854200" imgH="482600" progId="Equation.DSMT4">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9</a:t>
            </a:r>
            <a:endParaRPr lang="zh-CN" altLang="en-US" dirty="0"/>
          </a:p>
        </p:txBody>
      </p:sp>
      <p:sp>
        <p:nvSpPr>
          <p:cNvPr id="18" name="TextBox 17"/>
          <p:cNvSpPr txBox="1"/>
          <p:nvPr/>
        </p:nvSpPr>
        <p:spPr>
          <a:xfrm>
            <a:off x="4563194" y="3776768"/>
            <a:ext cx="1048871" cy="369332"/>
          </a:xfrm>
          <a:prstGeom prst="rect">
            <a:avLst/>
          </a:prstGeom>
          <a:noFill/>
        </p:spPr>
        <p:txBody>
          <a:bodyPr wrap="square" rtlCol="0">
            <a:spAutoFit/>
          </a:bodyPr>
          <a:lstStyle/>
          <a:p>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7632859" cy="461665"/>
            </a:xfrm>
            <a:prstGeom prst="rect">
              <a:avLst/>
            </a:prstGeom>
            <a:solidFill>
              <a:schemeClr val="accent1"/>
            </a:solidFill>
          </p:spPr>
          <p:txBody>
            <a:bodyPr wrap="none">
              <a:spAutoFit/>
            </a:bodyPr>
            <a:lstStyle/>
            <a:p>
              <a:r>
                <a:rPr lang="zh-CN" altLang="en-US" sz="2400" b="1" dirty="0" smtClean="0">
                  <a:solidFill>
                    <a:schemeClr val="bg1"/>
                  </a:solidFill>
                </a:rPr>
                <a:t>基于操作行为表征用户对音乐的喜好程度</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707886"/>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本论文将用户对某首歌的操作行为分为以下几类并给出每种操作行为对应的权重分数：</a:t>
            </a:r>
            <a:endParaRPr lang="en-US" altLang="zh-CN"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表格 14"/>
          <p:cNvGraphicFramePr>
            <a:graphicFrameLocks noGrp="1"/>
          </p:cNvGraphicFramePr>
          <p:nvPr/>
        </p:nvGraphicFramePr>
        <p:xfrm>
          <a:off x="990599" y="2476497"/>
          <a:ext cx="7112001" cy="3746502"/>
        </p:xfrm>
        <a:graphic>
          <a:graphicData uri="http://schemas.openxmlformats.org/drawingml/2006/table">
            <a:tbl>
              <a:tblPr>
                <a:tableStyleId>{125E5076-3810-47DD-B79F-674D7AD40C01}</a:tableStyleId>
              </a:tblPr>
              <a:tblGrid>
                <a:gridCol w="2391632"/>
                <a:gridCol w="2390793"/>
                <a:gridCol w="2329576"/>
              </a:tblGrid>
              <a:tr h="416278">
                <a:tc>
                  <a:txBody>
                    <a:bodyPr/>
                    <a:lstStyle/>
                    <a:p>
                      <a:pPr algn="ctr">
                        <a:lnSpc>
                          <a:spcPts val="2200"/>
                        </a:lnSpc>
                        <a:spcAft>
                          <a:spcPts val="0"/>
                        </a:spcAft>
                        <a:tabLst>
                          <a:tab pos="877570" algn="l"/>
                        </a:tabLst>
                      </a:pPr>
                      <a:r>
                        <a:rPr lang="zh-CN" sz="1600" kern="100" dirty="0"/>
                        <a:t>操作行为</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600" kern="100"/>
                        <a:t>行为分数</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600" kern="100"/>
                        <a:t>归一化后行为分数</a:t>
                      </a:r>
                      <a:r>
                        <a:rPr lang="en-US" sz="1600" kern="100"/>
                        <a:t>(0-1)</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78">
                <a:tc>
                  <a:txBody>
                    <a:bodyPr/>
                    <a:lstStyle/>
                    <a:p>
                      <a:pPr algn="ctr">
                        <a:lnSpc>
                          <a:spcPts val="2200"/>
                        </a:lnSpc>
                        <a:spcAft>
                          <a:spcPts val="0"/>
                        </a:spcAft>
                        <a:tabLst>
                          <a:tab pos="877570" algn="l"/>
                        </a:tabLst>
                      </a:pPr>
                      <a:r>
                        <a:rPr lang="zh-CN" sz="1600" kern="100" dirty="0"/>
                        <a:t>单曲循环</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5</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a:t>1</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78">
                <a:tc>
                  <a:txBody>
                    <a:bodyPr/>
                    <a:lstStyle/>
                    <a:p>
                      <a:pPr algn="ctr">
                        <a:lnSpc>
                          <a:spcPts val="2200"/>
                        </a:lnSpc>
                        <a:spcAft>
                          <a:spcPts val="0"/>
                        </a:spcAft>
                      </a:pPr>
                      <a:r>
                        <a:rPr lang="zh-CN" sz="1600" kern="100" dirty="0"/>
                        <a:t>分享</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4</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a:t>0.8</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78">
                <a:tc>
                  <a:txBody>
                    <a:bodyPr/>
                    <a:lstStyle/>
                    <a:p>
                      <a:pPr algn="ctr">
                        <a:lnSpc>
                          <a:spcPts val="2200"/>
                        </a:lnSpc>
                        <a:spcAft>
                          <a:spcPts val="0"/>
                        </a:spcAft>
                      </a:pPr>
                      <a:r>
                        <a:rPr lang="zh-CN" sz="1600" kern="100" dirty="0"/>
                        <a:t>评论</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3</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a:t>0.6</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78">
                <a:tc>
                  <a:txBody>
                    <a:bodyPr/>
                    <a:lstStyle/>
                    <a:p>
                      <a:pPr algn="ctr">
                        <a:lnSpc>
                          <a:spcPts val="2200"/>
                        </a:lnSpc>
                        <a:spcAft>
                          <a:spcPts val="0"/>
                        </a:spcAft>
                      </a:pPr>
                      <a:r>
                        <a:rPr lang="zh-CN" sz="1600" kern="100"/>
                        <a:t>收藏</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2</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0.4</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78">
                <a:tc>
                  <a:txBody>
                    <a:bodyPr/>
                    <a:lstStyle/>
                    <a:p>
                      <a:pPr algn="ctr">
                        <a:lnSpc>
                          <a:spcPts val="2200"/>
                        </a:lnSpc>
                        <a:spcAft>
                          <a:spcPts val="0"/>
                        </a:spcAft>
                      </a:pPr>
                      <a:r>
                        <a:rPr lang="zh-CN" sz="1600" kern="100"/>
                        <a:t>点赞</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1</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a:t>0.2</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78">
                <a:tc>
                  <a:txBody>
                    <a:bodyPr/>
                    <a:lstStyle/>
                    <a:p>
                      <a:pPr algn="ctr">
                        <a:lnSpc>
                          <a:spcPts val="2200"/>
                        </a:lnSpc>
                        <a:spcAft>
                          <a:spcPts val="0"/>
                        </a:spcAft>
                      </a:pPr>
                      <a:r>
                        <a:rPr lang="zh-CN" sz="1600" kern="100"/>
                        <a:t>正常播放</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0</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a:t>0</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78">
                <a:tc>
                  <a:txBody>
                    <a:bodyPr/>
                    <a:lstStyle/>
                    <a:p>
                      <a:pPr algn="ctr">
                        <a:lnSpc>
                          <a:spcPts val="2200"/>
                        </a:lnSpc>
                        <a:spcAft>
                          <a:spcPts val="0"/>
                        </a:spcAft>
                      </a:pPr>
                      <a:r>
                        <a:rPr lang="zh-CN" sz="1600" kern="100"/>
                        <a:t>跳过</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-1</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-0.2</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78">
                <a:tc>
                  <a:txBody>
                    <a:bodyPr/>
                    <a:lstStyle/>
                    <a:p>
                      <a:pPr algn="ctr">
                        <a:lnSpc>
                          <a:spcPts val="2200"/>
                        </a:lnSpc>
                        <a:spcAft>
                          <a:spcPts val="0"/>
                        </a:spcAft>
                      </a:pPr>
                      <a:r>
                        <a:rPr lang="zh-CN" sz="1600" kern="100"/>
                        <a:t>拉黑</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a:t>-5</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-1</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10</a:t>
            </a:r>
            <a:endParaRPr lang="zh-CN" altLang="en-US" dirty="0"/>
          </a:p>
        </p:txBody>
      </p:sp>
      <p:sp>
        <p:nvSpPr>
          <p:cNvPr id="18" name="TextBox 17"/>
          <p:cNvSpPr txBox="1"/>
          <p:nvPr/>
        </p:nvSpPr>
        <p:spPr>
          <a:xfrm>
            <a:off x="4563194" y="3776768"/>
            <a:ext cx="1048871" cy="369332"/>
          </a:xfrm>
          <a:prstGeom prst="rect">
            <a:avLst/>
          </a:prstGeom>
          <a:noFill/>
        </p:spPr>
        <p:txBody>
          <a:bodyPr wrap="square" rtlCol="0">
            <a:spAutoFit/>
          </a:bodyPr>
          <a:lstStyle/>
          <a:p>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7632859" cy="461665"/>
            </a:xfrm>
            <a:prstGeom prst="rect">
              <a:avLst/>
            </a:prstGeom>
            <a:solidFill>
              <a:schemeClr val="accent1"/>
            </a:solidFill>
          </p:spPr>
          <p:txBody>
            <a:bodyPr wrap="none">
              <a:spAutoFit/>
            </a:bodyPr>
            <a:lstStyle/>
            <a:p>
              <a:r>
                <a:rPr lang="zh-CN" altLang="en-US" sz="2400" b="1" dirty="0" smtClean="0">
                  <a:solidFill>
                    <a:schemeClr val="bg1"/>
                  </a:solidFill>
                </a:rPr>
                <a:t>基于操作行为表征用户对音乐的喜好程度</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1015663"/>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为了量化上面</a:t>
            </a:r>
            <a:r>
              <a:rPr lang="en-US" sz="2000" dirty="0" smtClean="0"/>
              <a:t>8</a:t>
            </a:r>
            <a:r>
              <a:rPr lang="zh-CN" altLang="en-US" sz="2000" dirty="0" smtClean="0"/>
              <a:t>种操作行为之间的重要性，通过层次分析法引入了成对比较矩阵来确定这</a:t>
            </a:r>
            <a:r>
              <a:rPr lang="en-US" sz="2000" dirty="0" smtClean="0"/>
              <a:t>8</a:t>
            </a:r>
            <a:r>
              <a:rPr lang="zh-CN" altLang="en-US" sz="2000" dirty="0" smtClean="0"/>
              <a:t>种操作的权重指标值，具体的成对比较矩阵为：</a:t>
            </a:r>
            <a:endParaRPr lang="en-US" altLang="zh-CN"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表格 16"/>
          <p:cNvGraphicFramePr>
            <a:graphicFrameLocks noGrp="1"/>
          </p:cNvGraphicFramePr>
          <p:nvPr/>
        </p:nvGraphicFramePr>
        <p:xfrm>
          <a:off x="1016000" y="2654298"/>
          <a:ext cx="7061199" cy="3975102"/>
        </p:xfrm>
        <a:graphic>
          <a:graphicData uri="http://schemas.openxmlformats.org/drawingml/2006/table">
            <a:tbl>
              <a:tblPr>
                <a:tableStyleId>{D113A9D2-9D6B-4929-AA2D-F23B5EE8CBE7}</a:tableStyleId>
              </a:tblPr>
              <a:tblGrid>
                <a:gridCol w="910022"/>
                <a:gridCol w="939161"/>
                <a:gridCol w="587809"/>
                <a:gridCol w="700208"/>
                <a:gridCol w="785133"/>
                <a:gridCol w="785133"/>
                <a:gridCol w="901695"/>
                <a:gridCol w="666905"/>
                <a:gridCol w="785133"/>
              </a:tblGrid>
              <a:tr h="441678">
                <a:tc>
                  <a:txBody>
                    <a:bodyPr/>
                    <a:lstStyle/>
                    <a:p>
                      <a:pPr algn="ctr">
                        <a:lnSpc>
                          <a:spcPts val="2200"/>
                        </a:lnSpc>
                        <a:spcAft>
                          <a:spcPts val="0"/>
                        </a:spcAft>
                      </a:pP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单曲循环</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分享</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dirty="0"/>
                        <a:t>评论</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收藏</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点赞</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正常播放</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跳过</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dirty="0"/>
                        <a:t>拉黑</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678">
                <a:tc>
                  <a:txBody>
                    <a:bodyPr/>
                    <a:lstStyle/>
                    <a:p>
                      <a:pPr algn="ctr">
                        <a:lnSpc>
                          <a:spcPts val="2200"/>
                        </a:lnSpc>
                        <a:spcAft>
                          <a:spcPts val="0"/>
                        </a:spcAft>
                      </a:pPr>
                      <a:r>
                        <a:rPr lang="zh-CN" sz="1050" kern="100"/>
                        <a:t>单曲循环</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4</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7</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678">
                <a:tc>
                  <a:txBody>
                    <a:bodyPr/>
                    <a:lstStyle/>
                    <a:p>
                      <a:pPr algn="ctr">
                        <a:lnSpc>
                          <a:spcPts val="2200"/>
                        </a:lnSpc>
                        <a:spcAft>
                          <a:spcPts val="0"/>
                        </a:spcAft>
                      </a:pPr>
                      <a:r>
                        <a:rPr lang="zh-CN" sz="1050" kern="100"/>
                        <a:t>分享</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dirty="0"/>
                        <a:t>4</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dirty="0"/>
                        <a:t>5</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7</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dirty="0"/>
                        <a:t>1/3</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678">
                <a:tc>
                  <a:txBody>
                    <a:bodyPr/>
                    <a:lstStyle/>
                    <a:p>
                      <a:pPr algn="ctr">
                        <a:lnSpc>
                          <a:spcPts val="2200"/>
                        </a:lnSpc>
                        <a:spcAft>
                          <a:spcPts val="0"/>
                        </a:spcAft>
                      </a:pPr>
                      <a:r>
                        <a:rPr lang="zh-CN" sz="1050" kern="100"/>
                        <a:t>评论</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1/4</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dirty="0"/>
                        <a:t>3</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dirty="0"/>
                        <a:t>5</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1/4</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678">
                <a:tc>
                  <a:txBody>
                    <a:bodyPr/>
                    <a:lstStyle/>
                    <a:p>
                      <a:pPr algn="ctr">
                        <a:lnSpc>
                          <a:spcPts val="2200"/>
                        </a:lnSpc>
                        <a:spcAft>
                          <a:spcPts val="0"/>
                        </a:spcAft>
                      </a:pPr>
                      <a:r>
                        <a:rPr lang="zh-CN" sz="1050" kern="100"/>
                        <a:t>收藏</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1/4</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dirty="0"/>
                        <a:t>3</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678">
                <a:tc>
                  <a:txBody>
                    <a:bodyPr/>
                    <a:lstStyle/>
                    <a:p>
                      <a:pPr algn="ctr">
                        <a:lnSpc>
                          <a:spcPts val="2200"/>
                        </a:lnSpc>
                        <a:spcAft>
                          <a:spcPts val="0"/>
                        </a:spcAft>
                      </a:pPr>
                      <a:r>
                        <a:rPr lang="zh-CN" sz="1050" kern="100"/>
                        <a:t>点赞</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678">
                <a:tc>
                  <a:txBody>
                    <a:bodyPr/>
                    <a:lstStyle/>
                    <a:p>
                      <a:pPr algn="ctr">
                        <a:lnSpc>
                          <a:spcPts val="2200"/>
                        </a:lnSpc>
                        <a:spcAft>
                          <a:spcPts val="0"/>
                        </a:spcAft>
                      </a:pPr>
                      <a:r>
                        <a:rPr lang="zh-CN" sz="1050" kern="100"/>
                        <a:t>正常播放</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1/7</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1/7</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1/7</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678">
                <a:tc>
                  <a:txBody>
                    <a:bodyPr/>
                    <a:lstStyle/>
                    <a:p>
                      <a:pPr algn="ctr">
                        <a:lnSpc>
                          <a:spcPts val="2200"/>
                        </a:lnSpc>
                        <a:spcAft>
                          <a:spcPts val="0"/>
                        </a:spcAft>
                      </a:pPr>
                      <a:r>
                        <a:rPr lang="zh-CN" sz="1050" kern="100"/>
                        <a:t>跳过</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678">
                <a:tc>
                  <a:txBody>
                    <a:bodyPr/>
                    <a:lstStyle/>
                    <a:p>
                      <a:pPr algn="ctr">
                        <a:lnSpc>
                          <a:spcPts val="2200"/>
                        </a:lnSpc>
                        <a:spcAft>
                          <a:spcPts val="0"/>
                        </a:spcAft>
                      </a:pPr>
                      <a:r>
                        <a:rPr lang="zh-CN" sz="1050" kern="100"/>
                        <a:t>拉黑</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4</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7</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a:t>6</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100" dirty="0"/>
                        <a:t>1</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11</a:t>
            </a:r>
            <a:endParaRPr lang="zh-CN" altLang="en-US" dirty="0"/>
          </a:p>
        </p:txBody>
      </p:sp>
      <p:sp>
        <p:nvSpPr>
          <p:cNvPr id="18" name="TextBox 17"/>
          <p:cNvSpPr txBox="1"/>
          <p:nvPr/>
        </p:nvSpPr>
        <p:spPr>
          <a:xfrm>
            <a:off x="4563194" y="3776768"/>
            <a:ext cx="1048871" cy="369332"/>
          </a:xfrm>
          <a:prstGeom prst="rect">
            <a:avLst/>
          </a:prstGeom>
          <a:noFill/>
        </p:spPr>
        <p:txBody>
          <a:bodyPr wrap="square" rtlCol="0">
            <a:spAutoFit/>
          </a:bodyPr>
          <a:lstStyle/>
          <a:p>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7632859" cy="461665"/>
            </a:xfrm>
            <a:prstGeom prst="rect">
              <a:avLst/>
            </a:prstGeom>
            <a:solidFill>
              <a:schemeClr val="accent1"/>
            </a:solidFill>
          </p:spPr>
          <p:txBody>
            <a:bodyPr wrap="none">
              <a:spAutoFit/>
            </a:bodyPr>
            <a:lstStyle/>
            <a:p>
              <a:r>
                <a:rPr lang="zh-CN" altLang="en-US" sz="2400" b="1" dirty="0" smtClean="0">
                  <a:solidFill>
                    <a:schemeClr val="bg1"/>
                  </a:solidFill>
                </a:rPr>
                <a:t>基于操作行为表征用户对音乐的喜好程度</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707886"/>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对成对比较矩阵按照列进行归一化操作，并对每行求和归一化后得到下面指标权重值：</a:t>
            </a:r>
            <a:endParaRPr lang="en-US" altLang="zh-CN"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表格 14"/>
          <p:cNvGraphicFramePr>
            <a:graphicFrameLocks noGrp="1"/>
          </p:cNvGraphicFramePr>
          <p:nvPr/>
        </p:nvGraphicFramePr>
        <p:xfrm>
          <a:off x="1510982" y="2514600"/>
          <a:ext cx="6185217" cy="1028700"/>
        </p:xfrm>
        <a:graphic>
          <a:graphicData uri="http://schemas.openxmlformats.org/drawingml/2006/table">
            <a:tbl>
              <a:tblPr>
                <a:tableStyleId>{125E5076-3810-47DD-B79F-674D7AD40C01}</a:tableStyleId>
              </a:tblPr>
              <a:tblGrid>
                <a:gridCol w="772332"/>
                <a:gridCol w="773061"/>
                <a:gridCol w="773061"/>
                <a:gridCol w="773061"/>
                <a:gridCol w="773061"/>
                <a:gridCol w="773061"/>
                <a:gridCol w="773790"/>
                <a:gridCol w="773790"/>
              </a:tblGrid>
              <a:tr h="514350">
                <a:tc>
                  <a:txBody>
                    <a:bodyPr/>
                    <a:lstStyle/>
                    <a:p>
                      <a:pPr algn="ctr">
                        <a:lnSpc>
                          <a:spcPts val="2200"/>
                        </a:lnSpc>
                        <a:spcAft>
                          <a:spcPts val="0"/>
                        </a:spcAft>
                      </a:pPr>
                      <a:r>
                        <a:rPr lang="zh-CN" sz="1050" kern="100" dirty="0"/>
                        <a:t>单曲循环</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分享</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dirty="0"/>
                        <a:t>评论</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收藏</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点赞</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正常播放</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跳过</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zh-CN" sz="1050" kern="100"/>
                        <a:t>拉黑</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350">
                <a:tc>
                  <a:txBody>
                    <a:bodyPr/>
                    <a:lstStyle/>
                    <a:p>
                      <a:pPr algn="ctr">
                        <a:lnSpc>
                          <a:spcPts val="2200"/>
                        </a:lnSpc>
                        <a:spcAft>
                          <a:spcPts val="0"/>
                        </a:spcAft>
                      </a:pPr>
                      <a:r>
                        <a:rPr lang="en-US" sz="1050" kern="0"/>
                        <a:t>0.27205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0"/>
                        <a:t>0.16469</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0"/>
                        <a:t>0.11883</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0"/>
                        <a:t>0.07251</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0"/>
                        <a:t>0.03877</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0"/>
                        <a:t>0.02235</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0"/>
                        <a:t>0.03877</a:t>
                      </a:r>
                      <a:endParaRPr lang="zh-CN" sz="105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050" kern="0" dirty="0"/>
                        <a:t>0.27205</a:t>
                      </a:r>
                      <a:endParaRPr lang="zh-CN" sz="105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TextBox 18"/>
          <p:cNvSpPr txBox="1"/>
          <p:nvPr/>
        </p:nvSpPr>
        <p:spPr>
          <a:xfrm>
            <a:off x="508792" y="3782163"/>
            <a:ext cx="7808119" cy="1015663"/>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以周杰伦的</a:t>
            </a:r>
            <a:r>
              <a:rPr lang="en-US" altLang="zh-CN" sz="2000" dirty="0" smtClean="0"/>
              <a:t>《</a:t>
            </a:r>
            <a:r>
              <a:rPr lang="zh-CN" altLang="en-US" sz="2000" dirty="0" smtClean="0"/>
              <a:t>晴天</a:t>
            </a:r>
            <a:r>
              <a:rPr lang="en-US" altLang="zh-CN" sz="2000" dirty="0" smtClean="0"/>
              <a:t>》</a:t>
            </a:r>
            <a:r>
              <a:rPr lang="zh-CN" altLang="en-US" sz="2000" dirty="0" smtClean="0"/>
              <a:t>为例，假如某个用户对这首歌有下面操作行为：单曲循环</a:t>
            </a:r>
            <a:r>
              <a:rPr lang="en-US" sz="2000" dirty="0" smtClean="0"/>
              <a:t>+</a:t>
            </a:r>
            <a:r>
              <a:rPr lang="zh-CN" altLang="en-US" sz="2000" dirty="0" smtClean="0"/>
              <a:t>评论</a:t>
            </a:r>
            <a:r>
              <a:rPr lang="en-US" altLang="zh-CN" sz="2000" dirty="0" smtClean="0"/>
              <a:t>+</a:t>
            </a:r>
            <a:r>
              <a:rPr lang="zh-CN" altLang="en-US" sz="2000" dirty="0" smtClean="0"/>
              <a:t>点赞，可以得到当前用户对</a:t>
            </a:r>
            <a:r>
              <a:rPr lang="en-US" altLang="zh-CN" sz="2000" dirty="0" smtClean="0"/>
              <a:t>《</a:t>
            </a:r>
            <a:r>
              <a:rPr lang="zh-CN" altLang="en-US" sz="2000" dirty="0" smtClean="0"/>
              <a:t>晴天</a:t>
            </a:r>
            <a:r>
              <a:rPr lang="en-US" altLang="zh-CN" sz="2000" dirty="0" smtClean="0"/>
              <a:t>》</a:t>
            </a:r>
            <a:r>
              <a:rPr lang="zh-CN" altLang="en-US" sz="2000" dirty="0" smtClean="0"/>
              <a:t>这首歌的喜好程度值为：</a:t>
            </a:r>
            <a:endParaRPr lang="en-US" altLang="zh-CN" sz="2000"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4753" name="Object 1"/>
          <p:cNvGraphicFramePr>
            <a:graphicFrameLocks noChangeAspect="1"/>
          </p:cNvGraphicFramePr>
          <p:nvPr/>
        </p:nvGraphicFramePr>
        <p:xfrm>
          <a:off x="939800" y="4987764"/>
          <a:ext cx="7264400" cy="333535"/>
        </p:xfrm>
        <a:graphic>
          <a:graphicData uri="http://schemas.openxmlformats.org/presentationml/2006/ole">
            <p:oleObj spid="_x0000_s74753" name="Equation" r:id="rId4" imgW="4711700" imgH="177800" progId="Equation.DSMT4">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12</a:t>
            </a:r>
            <a:endParaRPr lang="zh-CN" altLang="en-US" dirty="0"/>
          </a:p>
        </p:txBody>
      </p:sp>
      <p:sp>
        <p:nvSpPr>
          <p:cNvPr id="18" name="TextBox 17"/>
          <p:cNvSpPr txBox="1"/>
          <p:nvPr/>
        </p:nvSpPr>
        <p:spPr>
          <a:xfrm>
            <a:off x="4563194" y="3776768"/>
            <a:ext cx="1048871" cy="369332"/>
          </a:xfrm>
          <a:prstGeom prst="rect">
            <a:avLst/>
          </a:prstGeom>
          <a:noFill/>
        </p:spPr>
        <p:txBody>
          <a:bodyPr wrap="square" rtlCol="0">
            <a:spAutoFit/>
          </a:bodyPr>
          <a:lstStyle/>
          <a:p>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7632859" cy="461665"/>
            </a:xfrm>
            <a:prstGeom prst="rect">
              <a:avLst/>
            </a:prstGeom>
            <a:solidFill>
              <a:schemeClr val="accent1"/>
            </a:solidFill>
          </p:spPr>
          <p:txBody>
            <a:bodyPr wrap="none">
              <a:spAutoFit/>
            </a:bodyPr>
            <a:lstStyle/>
            <a:p>
              <a:r>
                <a:rPr lang="zh-CN" altLang="en-US" sz="2400" b="1" dirty="0" smtClean="0">
                  <a:solidFill>
                    <a:schemeClr val="bg1"/>
                  </a:solidFill>
                </a:rPr>
                <a:t>基于操作行为表征用户对音乐的喜好程度</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400110"/>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可以根据操作行为得到的评分值来判断其对当前音乐的喜好程度：</a:t>
            </a:r>
            <a:endParaRPr lang="en-US" altLang="zh-CN"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表格 16"/>
          <p:cNvGraphicFramePr>
            <a:graphicFrameLocks noGrp="1"/>
          </p:cNvGraphicFramePr>
          <p:nvPr/>
        </p:nvGraphicFramePr>
        <p:xfrm>
          <a:off x="1181100" y="2209800"/>
          <a:ext cx="6616700" cy="2171700"/>
        </p:xfrm>
        <a:graphic>
          <a:graphicData uri="http://schemas.openxmlformats.org/drawingml/2006/table">
            <a:tbl>
              <a:tblPr>
                <a:tableStyleId>{125E5076-3810-47DD-B79F-674D7AD40C01}</a:tableStyleId>
              </a:tblPr>
              <a:tblGrid>
                <a:gridCol w="3306400"/>
                <a:gridCol w="3310300"/>
              </a:tblGrid>
              <a:tr h="542925">
                <a:tc>
                  <a:txBody>
                    <a:bodyPr/>
                    <a:lstStyle/>
                    <a:p>
                      <a:pPr algn="ctr">
                        <a:lnSpc>
                          <a:spcPts val="2200"/>
                        </a:lnSpc>
                        <a:spcAft>
                          <a:spcPts val="0"/>
                        </a:spcAft>
                      </a:pPr>
                      <a:r>
                        <a:rPr lang="zh-CN" sz="1600" kern="100" dirty="0"/>
                        <a:t>强烈不喜欢</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-0.14~-0.28</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925">
                <a:tc>
                  <a:txBody>
                    <a:bodyPr/>
                    <a:lstStyle/>
                    <a:p>
                      <a:pPr algn="ctr">
                        <a:lnSpc>
                          <a:spcPts val="2200"/>
                        </a:lnSpc>
                        <a:spcAft>
                          <a:spcPts val="0"/>
                        </a:spcAft>
                      </a:pPr>
                      <a:r>
                        <a:rPr lang="zh-CN" sz="1600" kern="100" dirty="0"/>
                        <a:t>一般不喜欢</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0~-0.14</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925">
                <a:tc>
                  <a:txBody>
                    <a:bodyPr/>
                    <a:lstStyle/>
                    <a:p>
                      <a:pPr algn="ctr">
                        <a:lnSpc>
                          <a:spcPts val="2200"/>
                        </a:lnSpc>
                        <a:spcAft>
                          <a:spcPts val="0"/>
                        </a:spcAft>
                      </a:pPr>
                      <a:r>
                        <a:rPr lang="zh-CN" sz="1600" kern="100"/>
                        <a:t>一般喜欢</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0-0.28</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925">
                <a:tc>
                  <a:txBody>
                    <a:bodyPr/>
                    <a:lstStyle/>
                    <a:p>
                      <a:pPr algn="ctr">
                        <a:lnSpc>
                          <a:spcPts val="2200"/>
                        </a:lnSpc>
                        <a:spcAft>
                          <a:spcPts val="0"/>
                        </a:spcAft>
                      </a:pPr>
                      <a:r>
                        <a:rPr lang="zh-CN" sz="1600" kern="100"/>
                        <a:t>强烈喜欢</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r>
                        <a:rPr lang="en-US" sz="1600" kern="100" dirty="0"/>
                        <a:t>&gt;0.28</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13</a:t>
            </a:r>
            <a:endParaRPr lang="zh-CN" altLang="en-US" dirty="0"/>
          </a:p>
        </p:txBody>
      </p:sp>
      <p:sp>
        <p:nvSpPr>
          <p:cNvPr id="18" name="TextBox 17"/>
          <p:cNvSpPr txBox="1"/>
          <p:nvPr/>
        </p:nvSpPr>
        <p:spPr>
          <a:xfrm>
            <a:off x="4563194" y="3776768"/>
            <a:ext cx="1048871" cy="369332"/>
          </a:xfrm>
          <a:prstGeom prst="rect">
            <a:avLst/>
          </a:prstGeom>
          <a:noFill/>
        </p:spPr>
        <p:txBody>
          <a:bodyPr wrap="square" rtlCol="0">
            <a:spAutoFit/>
          </a:bodyPr>
          <a:lstStyle/>
          <a:p>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4349909" cy="461665"/>
            </a:xfrm>
            <a:prstGeom prst="rect">
              <a:avLst/>
            </a:prstGeom>
            <a:solidFill>
              <a:schemeClr val="accent1"/>
            </a:solidFill>
          </p:spPr>
          <p:txBody>
            <a:bodyPr wrap="none">
              <a:spAutoFit/>
            </a:bodyPr>
            <a:lstStyle/>
            <a:p>
              <a:r>
                <a:rPr lang="zh-CN" altLang="en-US" sz="2400" b="1" dirty="0" smtClean="0">
                  <a:solidFill>
                    <a:schemeClr val="bg1"/>
                  </a:solidFill>
                </a:rPr>
                <a:t>多粒度推荐考虑的维度</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707886"/>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在得到歌曲分类以及用户对某首歌的喜好程度的基础上，本文接下来的多粒度推荐理论部分考虑了下面三个方面维度信息：</a:t>
            </a:r>
            <a:endParaRPr lang="en-US" altLang="zh-CN"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文本框 116"/>
          <p:cNvSpPr txBox="1"/>
          <p:nvPr/>
        </p:nvSpPr>
        <p:spPr>
          <a:xfrm>
            <a:off x="4213969" y="2392162"/>
            <a:ext cx="466794" cy="461665"/>
          </a:xfrm>
          <a:prstGeom prst="rect">
            <a:avLst/>
          </a:prstGeom>
          <a:noFill/>
        </p:spPr>
        <p:txBody>
          <a:bodyPr wrap="none" rtlCol="0">
            <a:spAutoFit/>
          </a:bodyPr>
          <a:lstStyle/>
          <a:p>
            <a:r>
              <a:rPr lang="en-US" altLang="zh-CN" sz="2400" dirty="0" smtClean="0">
                <a:solidFill>
                  <a:schemeClr val="bg1"/>
                </a:solidFill>
                <a:latin typeface="Impact" panose="020B0806030902050204" pitchFamily="34" charset="0"/>
                <a:cs typeface="Aharoni" panose="02010803020104030203" pitchFamily="2" charset="-79"/>
              </a:rPr>
              <a:t>01</a:t>
            </a:r>
            <a:endParaRPr lang="zh-CN" altLang="en-US" sz="2400" dirty="0">
              <a:solidFill>
                <a:schemeClr val="bg1"/>
              </a:solidFill>
              <a:latin typeface="Impact" panose="020B0806030902050204" pitchFamily="34" charset="0"/>
              <a:cs typeface="Aharoni" panose="02010803020104030203" pitchFamily="2" charset="-79"/>
            </a:endParaRPr>
          </a:p>
        </p:txBody>
      </p:sp>
      <p:sp>
        <p:nvSpPr>
          <p:cNvPr id="43" name="文本框 116"/>
          <p:cNvSpPr txBox="1"/>
          <p:nvPr/>
        </p:nvSpPr>
        <p:spPr>
          <a:xfrm>
            <a:off x="3909169" y="2950962"/>
            <a:ext cx="1107996" cy="461665"/>
          </a:xfrm>
          <a:prstGeom prst="rect">
            <a:avLst/>
          </a:prstGeom>
          <a:noFill/>
        </p:spPr>
        <p:txBody>
          <a:bodyPr wrap="none" rtlCol="0">
            <a:spAutoFit/>
          </a:bodyPr>
          <a:lstStyle/>
          <a:p>
            <a:r>
              <a:rPr lang="zh-CN" altLang="en-US" sz="2400" dirty="0" smtClean="0">
                <a:solidFill>
                  <a:schemeClr val="bg1"/>
                </a:solidFill>
                <a:latin typeface="Impact" panose="020B0806030902050204" pitchFamily="34" charset="0"/>
                <a:cs typeface="Aharoni" panose="02010803020104030203" pitchFamily="2" charset="-79"/>
              </a:rPr>
              <a:t>当前歌</a:t>
            </a:r>
            <a:endParaRPr lang="zh-CN" altLang="en-US" sz="2400" dirty="0">
              <a:solidFill>
                <a:schemeClr val="bg1"/>
              </a:solidFill>
              <a:latin typeface="Impact" panose="020B0806030902050204" pitchFamily="34" charset="0"/>
              <a:cs typeface="Aharoni" panose="02010803020104030203" pitchFamily="2" charset="-79"/>
            </a:endParaRPr>
          </a:p>
        </p:txBody>
      </p:sp>
      <p:grpSp>
        <p:nvGrpSpPr>
          <p:cNvPr id="46" name="组合 45"/>
          <p:cNvGrpSpPr/>
          <p:nvPr/>
        </p:nvGrpSpPr>
        <p:grpSpPr>
          <a:xfrm>
            <a:off x="1218194" y="2298700"/>
            <a:ext cx="6351006" cy="3887506"/>
            <a:chOff x="4672013" y="319087"/>
            <a:chExt cx="5959476" cy="3708400"/>
          </a:xfrm>
        </p:grpSpPr>
        <p:sp>
          <p:nvSpPr>
            <p:cNvPr id="48" name="Freeform 46"/>
            <p:cNvSpPr>
              <a:spLocks/>
            </p:cNvSpPr>
            <p:nvPr/>
          </p:nvSpPr>
          <p:spPr bwMode="auto">
            <a:xfrm>
              <a:off x="4672013" y="1525587"/>
              <a:ext cx="2279650" cy="247967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18579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6354763" y="319087"/>
              <a:ext cx="2608263" cy="2422525"/>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18579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2"/>
            <p:cNvSpPr>
              <a:spLocks/>
            </p:cNvSpPr>
            <p:nvPr/>
          </p:nvSpPr>
          <p:spPr bwMode="auto">
            <a:xfrm>
              <a:off x="8366126" y="1550987"/>
              <a:ext cx="2265363" cy="2476500"/>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18579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文本框 116"/>
          <p:cNvSpPr txBox="1"/>
          <p:nvPr/>
        </p:nvSpPr>
        <p:spPr>
          <a:xfrm>
            <a:off x="4187758" y="2633462"/>
            <a:ext cx="420308" cy="400110"/>
          </a:xfrm>
          <a:prstGeom prst="rect">
            <a:avLst/>
          </a:prstGeom>
          <a:noFill/>
        </p:spPr>
        <p:txBody>
          <a:bodyPr wrap="none" rtlCol="0">
            <a:spAutoFit/>
          </a:bodyPr>
          <a:lstStyle/>
          <a:p>
            <a:r>
              <a:rPr lang="en-US" altLang="zh-CN" sz="2000" dirty="0" smtClean="0">
                <a:solidFill>
                  <a:schemeClr val="bg1"/>
                </a:solidFill>
                <a:latin typeface="Impact" panose="020B0806030902050204" pitchFamily="34" charset="0"/>
                <a:cs typeface="Aharoni" panose="02010803020104030203" pitchFamily="2" charset="-79"/>
              </a:rPr>
              <a:t>01</a:t>
            </a:r>
            <a:endParaRPr lang="zh-CN" altLang="en-US" sz="2000" dirty="0">
              <a:solidFill>
                <a:schemeClr val="bg1"/>
              </a:solidFill>
              <a:latin typeface="Impact" panose="020B0806030902050204" pitchFamily="34" charset="0"/>
              <a:cs typeface="Aharoni" panose="02010803020104030203" pitchFamily="2" charset="-79"/>
            </a:endParaRPr>
          </a:p>
        </p:txBody>
      </p:sp>
      <p:sp>
        <p:nvSpPr>
          <p:cNvPr id="53" name="文本框 116"/>
          <p:cNvSpPr txBox="1"/>
          <p:nvPr/>
        </p:nvSpPr>
        <p:spPr>
          <a:xfrm>
            <a:off x="2282758" y="3979662"/>
            <a:ext cx="450764" cy="400110"/>
          </a:xfrm>
          <a:prstGeom prst="rect">
            <a:avLst/>
          </a:prstGeom>
          <a:noFill/>
        </p:spPr>
        <p:txBody>
          <a:bodyPr wrap="none" rtlCol="0">
            <a:spAutoFit/>
          </a:bodyPr>
          <a:lstStyle/>
          <a:p>
            <a:r>
              <a:rPr lang="en-US" altLang="zh-CN" sz="2000" dirty="0" smtClean="0">
                <a:solidFill>
                  <a:schemeClr val="bg1"/>
                </a:solidFill>
                <a:latin typeface="Impact" panose="020B0806030902050204" pitchFamily="34" charset="0"/>
                <a:cs typeface="Aharoni" panose="02010803020104030203" pitchFamily="2" charset="-79"/>
              </a:rPr>
              <a:t>02</a:t>
            </a:r>
            <a:endParaRPr lang="zh-CN" altLang="en-US" sz="2000" dirty="0">
              <a:solidFill>
                <a:schemeClr val="bg1"/>
              </a:solidFill>
              <a:latin typeface="Impact" panose="020B0806030902050204" pitchFamily="34" charset="0"/>
              <a:cs typeface="Aharoni" panose="02010803020104030203" pitchFamily="2" charset="-79"/>
            </a:endParaRPr>
          </a:p>
        </p:txBody>
      </p:sp>
      <p:sp>
        <p:nvSpPr>
          <p:cNvPr id="54" name="文本框 116"/>
          <p:cNvSpPr txBox="1"/>
          <p:nvPr/>
        </p:nvSpPr>
        <p:spPr>
          <a:xfrm>
            <a:off x="6092758" y="3941562"/>
            <a:ext cx="458780" cy="400110"/>
          </a:xfrm>
          <a:prstGeom prst="rect">
            <a:avLst/>
          </a:prstGeom>
          <a:noFill/>
        </p:spPr>
        <p:txBody>
          <a:bodyPr wrap="none" rtlCol="0">
            <a:spAutoFit/>
          </a:bodyPr>
          <a:lstStyle/>
          <a:p>
            <a:r>
              <a:rPr lang="en-US" altLang="zh-CN" sz="2000" dirty="0" smtClean="0">
                <a:solidFill>
                  <a:schemeClr val="bg1"/>
                </a:solidFill>
                <a:latin typeface="Impact" panose="020B0806030902050204" pitchFamily="34" charset="0"/>
                <a:cs typeface="Aharoni" panose="02010803020104030203" pitchFamily="2" charset="-79"/>
              </a:rPr>
              <a:t>03</a:t>
            </a:r>
            <a:endParaRPr lang="zh-CN" altLang="en-US" sz="2000" dirty="0">
              <a:solidFill>
                <a:schemeClr val="bg1"/>
              </a:solidFill>
              <a:latin typeface="Impact" panose="020B0806030902050204" pitchFamily="34" charset="0"/>
              <a:cs typeface="Aharoni" panose="02010803020104030203" pitchFamily="2" charset="-79"/>
            </a:endParaRPr>
          </a:p>
        </p:txBody>
      </p:sp>
      <p:sp>
        <p:nvSpPr>
          <p:cNvPr id="55" name="文本框 116"/>
          <p:cNvSpPr txBox="1"/>
          <p:nvPr/>
        </p:nvSpPr>
        <p:spPr>
          <a:xfrm>
            <a:off x="3730559" y="3192262"/>
            <a:ext cx="1476441" cy="707886"/>
          </a:xfrm>
          <a:prstGeom prst="rect">
            <a:avLst/>
          </a:prstGeom>
          <a:noFill/>
        </p:spPr>
        <p:txBody>
          <a:bodyPr wrap="square" rtlCol="0">
            <a:spAutoFit/>
          </a:bodyPr>
          <a:lstStyle/>
          <a:p>
            <a:r>
              <a:rPr lang="zh-CN" altLang="en-US" sz="2000" dirty="0" smtClean="0">
                <a:solidFill>
                  <a:schemeClr val="bg1"/>
                </a:solidFill>
                <a:latin typeface="Impact" panose="020B0806030902050204" pitchFamily="34" charset="0"/>
                <a:cs typeface="Aharoni" panose="02010803020104030203" pitchFamily="2" charset="-79"/>
              </a:rPr>
              <a:t>歌曲所属歌</a:t>
            </a:r>
            <a:endParaRPr lang="en-US" altLang="zh-CN" sz="2000" dirty="0" smtClean="0">
              <a:solidFill>
                <a:schemeClr val="bg1"/>
              </a:solidFill>
              <a:latin typeface="Impact" panose="020B0806030902050204" pitchFamily="34" charset="0"/>
              <a:cs typeface="Aharoni" panose="02010803020104030203" pitchFamily="2" charset="-79"/>
            </a:endParaRPr>
          </a:p>
          <a:p>
            <a:r>
              <a:rPr lang="zh-CN" altLang="en-US" sz="2000" dirty="0" smtClean="0">
                <a:solidFill>
                  <a:schemeClr val="bg1"/>
                </a:solidFill>
                <a:latin typeface="Impact" panose="020B0806030902050204" pitchFamily="34" charset="0"/>
                <a:cs typeface="Aharoni" panose="02010803020104030203" pitchFamily="2" charset="-79"/>
              </a:rPr>
              <a:t>单的热度</a:t>
            </a:r>
            <a:endParaRPr lang="zh-CN" altLang="en-US" sz="2000" dirty="0">
              <a:solidFill>
                <a:schemeClr val="bg1"/>
              </a:solidFill>
              <a:latin typeface="Impact" panose="020B0806030902050204" pitchFamily="34" charset="0"/>
              <a:cs typeface="Aharoni" panose="02010803020104030203" pitchFamily="2" charset="-79"/>
            </a:endParaRPr>
          </a:p>
        </p:txBody>
      </p:sp>
      <p:sp>
        <p:nvSpPr>
          <p:cNvPr id="56" name="文本框 116"/>
          <p:cNvSpPr txBox="1"/>
          <p:nvPr/>
        </p:nvSpPr>
        <p:spPr>
          <a:xfrm>
            <a:off x="1901759" y="4627362"/>
            <a:ext cx="1362141" cy="707886"/>
          </a:xfrm>
          <a:prstGeom prst="rect">
            <a:avLst/>
          </a:prstGeom>
          <a:noFill/>
        </p:spPr>
        <p:txBody>
          <a:bodyPr wrap="square" rtlCol="0">
            <a:spAutoFit/>
          </a:bodyPr>
          <a:lstStyle/>
          <a:p>
            <a:r>
              <a:rPr lang="zh-CN" altLang="en-US" sz="2000" dirty="0" smtClean="0">
                <a:solidFill>
                  <a:schemeClr val="bg1"/>
                </a:solidFill>
                <a:latin typeface="Impact" panose="020B0806030902050204" pitchFamily="34" charset="0"/>
                <a:cs typeface="Aharoni" panose="02010803020104030203" pitchFamily="2" charset="-79"/>
              </a:rPr>
              <a:t>歌曲自身</a:t>
            </a:r>
            <a:endParaRPr lang="en-US" altLang="zh-CN" sz="2000" dirty="0" smtClean="0">
              <a:solidFill>
                <a:schemeClr val="bg1"/>
              </a:solidFill>
              <a:latin typeface="Impact" panose="020B0806030902050204" pitchFamily="34" charset="0"/>
              <a:cs typeface="Aharoni" panose="02010803020104030203" pitchFamily="2" charset="-79"/>
            </a:endParaRPr>
          </a:p>
          <a:p>
            <a:r>
              <a:rPr lang="zh-CN" altLang="en-US" sz="2000" dirty="0" smtClean="0">
                <a:solidFill>
                  <a:schemeClr val="bg1"/>
                </a:solidFill>
                <a:latin typeface="Impact" panose="020B0806030902050204" pitchFamily="34" charset="0"/>
                <a:cs typeface="Aharoni" panose="02010803020104030203" pitchFamily="2" charset="-79"/>
              </a:rPr>
              <a:t>的热度</a:t>
            </a:r>
            <a:endParaRPr lang="zh-CN" altLang="en-US" sz="2000" dirty="0">
              <a:solidFill>
                <a:schemeClr val="bg1"/>
              </a:solidFill>
              <a:latin typeface="Impact" panose="020B0806030902050204" pitchFamily="34" charset="0"/>
              <a:cs typeface="Aharoni" panose="02010803020104030203" pitchFamily="2" charset="-79"/>
            </a:endParaRPr>
          </a:p>
        </p:txBody>
      </p:sp>
      <p:sp>
        <p:nvSpPr>
          <p:cNvPr id="57" name="文本框 116"/>
          <p:cNvSpPr txBox="1"/>
          <p:nvPr/>
        </p:nvSpPr>
        <p:spPr>
          <a:xfrm>
            <a:off x="5813359" y="4589262"/>
            <a:ext cx="1362141" cy="707886"/>
          </a:xfrm>
          <a:prstGeom prst="rect">
            <a:avLst/>
          </a:prstGeom>
          <a:noFill/>
        </p:spPr>
        <p:txBody>
          <a:bodyPr wrap="square" rtlCol="0">
            <a:spAutoFit/>
          </a:bodyPr>
          <a:lstStyle/>
          <a:p>
            <a:r>
              <a:rPr lang="zh-CN" altLang="en-US" sz="2000" dirty="0" smtClean="0">
                <a:solidFill>
                  <a:schemeClr val="bg1"/>
                </a:solidFill>
                <a:latin typeface="Impact" panose="020B0806030902050204" pitchFamily="34" charset="0"/>
                <a:cs typeface="Aharoni" panose="02010803020104030203" pitchFamily="2" charset="-79"/>
              </a:rPr>
              <a:t>歌曲的演唱速率</a:t>
            </a:r>
            <a:endParaRPr lang="en-US" altLang="zh-CN" sz="2000" dirty="0" smtClean="0">
              <a:solidFill>
                <a:schemeClr val="bg1"/>
              </a:solidFill>
              <a:latin typeface="Impact" panose="020B0806030902050204" pitchFamily="34" charset="0"/>
              <a:cs typeface="Aharoni" panose="02010803020104030203" pitchFamily="2" charset="-79"/>
            </a:endParaRPr>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72065" y="2593676"/>
            <a:ext cx="1740141"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itchFamily="34" charset="-122"/>
                <a:ea typeface="微软雅黑" pitchFamily="34" charset="-122"/>
              </a:rPr>
              <a:t>目录</a:t>
            </a:r>
          </a:p>
        </p:txBody>
      </p:sp>
      <p:sp>
        <p:nvSpPr>
          <p:cNvPr id="8" name="文本框 7"/>
          <p:cNvSpPr txBox="1"/>
          <p:nvPr/>
        </p:nvSpPr>
        <p:spPr>
          <a:xfrm>
            <a:off x="-185738" y="3556441"/>
            <a:ext cx="2604710" cy="584775"/>
          </a:xfrm>
          <a:prstGeom prst="rect">
            <a:avLst/>
          </a:prstGeom>
          <a:noFill/>
        </p:spPr>
        <p:txBody>
          <a:bodyPr wrap="square" rtlCol="0">
            <a:spAutoFit/>
          </a:bodyPr>
          <a:lstStyle/>
          <a:p>
            <a:pPr algn="r"/>
            <a:r>
              <a:rPr lang="en-US" altLang="zh-CN" sz="3200" b="1" dirty="0" smtClean="0">
                <a:solidFill>
                  <a:schemeClr val="bg1"/>
                </a:solidFill>
                <a:effectLst/>
                <a:latin typeface="Times New Roman" pitchFamily="18" charset="0"/>
                <a:ea typeface="微软雅黑" pitchFamily="34" charset="-122"/>
                <a:cs typeface="Times New Roman" pitchFamily="18" charset="0"/>
              </a:rPr>
              <a:t>CONTENTS</a:t>
            </a:r>
            <a:endParaRPr lang="zh-CN" altLang="en-US" sz="3200" b="1" dirty="0" smtClean="0">
              <a:solidFill>
                <a:schemeClr val="bg1"/>
              </a:solidFill>
              <a:effectLst/>
              <a:latin typeface="Times New Roman" pitchFamily="18" charset="0"/>
              <a:ea typeface="微软雅黑" pitchFamily="34" charset="-122"/>
              <a:cs typeface="Times New Roman" pitchFamily="18" charset="0"/>
            </a:endParaRPr>
          </a:p>
        </p:txBody>
      </p:sp>
      <p:grpSp>
        <p:nvGrpSpPr>
          <p:cNvPr id="2" name="组合 69"/>
          <p:cNvGrpSpPr/>
          <p:nvPr/>
        </p:nvGrpSpPr>
        <p:grpSpPr>
          <a:xfrm>
            <a:off x="3221078" y="1509722"/>
            <a:ext cx="3759505" cy="644832"/>
            <a:chOff x="3632991" y="1685526"/>
            <a:chExt cx="5012675" cy="644832"/>
          </a:xfrm>
        </p:grpSpPr>
        <p:sp>
          <p:nvSpPr>
            <p:cNvPr id="19"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mn-ea"/>
                </a:rPr>
                <a:t>研究</a:t>
              </a:r>
              <a:r>
                <a:rPr lang="zh-CN" altLang="en-US" sz="2400" dirty="0">
                  <a:latin typeface="+mn-ea"/>
                </a:rPr>
                <a:t>背景及意义</a:t>
              </a:r>
            </a:p>
          </p:txBody>
        </p:sp>
        <p:grpSp>
          <p:nvGrpSpPr>
            <p:cNvPr id="3" name="组合 68"/>
            <p:cNvGrpSpPr/>
            <p:nvPr/>
          </p:nvGrpSpPr>
          <p:grpSpPr>
            <a:xfrm>
              <a:off x="3632991" y="1685526"/>
              <a:ext cx="1429606" cy="644832"/>
              <a:chOff x="3632991" y="1685526"/>
              <a:chExt cx="1429606" cy="644832"/>
            </a:xfrm>
          </p:grpSpPr>
          <p:sp>
            <p:nvSpPr>
              <p:cNvPr id="17"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01</a:t>
                </a:r>
              </a:p>
            </p:txBody>
          </p:sp>
          <p:sp>
            <p:nvSpPr>
              <p:cNvPr id="32" name="矩形 31"/>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46"/>
          <p:cNvGrpSpPr/>
          <p:nvPr/>
        </p:nvGrpSpPr>
        <p:grpSpPr>
          <a:xfrm>
            <a:off x="3221078" y="2264925"/>
            <a:ext cx="3759505" cy="644832"/>
            <a:chOff x="3632991" y="1685526"/>
            <a:chExt cx="5012675" cy="644832"/>
          </a:xfrm>
        </p:grpSpPr>
        <p:sp>
          <p:nvSpPr>
            <p:cNvPr id="48"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国内外</a:t>
              </a:r>
              <a:r>
                <a:rPr lang="zh-CN" altLang="en-US" sz="2400" dirty="0">
                  <a:latin typeface="微软雅黑" pitchFamily="34" charset="-122"/>
                </a:rPr>
                <a:t>研究现状</a:t>
              </a:r>
            </a:p>
          </p:txBody>
        </p:sp>
        <p:grpSp>
          <p:nvGrpSpPr>
            <p:cNvPr id="5" name="组合 48"/>
            <p:cNvGrpSpPr/>
            <p:nvPr/>
          </p:nvGrpSpPr>
          <p:grpSpPr>
            <a:xfrm>
              <a:off x="3632991" y="1685526"/>
              <a:ext cx="1429606" cy="644832"/>
              <a:chOff x="3632991" y="1685526"/>
              <a:chExt cx="1429606" cy="644832"/>
            </a:xfrm>
          </p:grpSpPr>
          <p:sp>
            <p:nvSpPr>
              <p:cNvPr id="50"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02</a:t>
                </a:r>
              </a:p>
            </p:txBody>
          </p:sp>
          <p:sp>
            <p:nvSpPr>
              <p:cNvPr id="51" name="矩形 50"/>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51"/>
          <p:cNvGrpSpPr/>
          <p:nvPr/>
        </p:nvGrpSpPr>
        <p:grpSpPr>
          <a:xfrm>
            <a:off x="3222660" y="3042821"/>
            <a:ext cx="5641940" cy="644832"/>
            <a:chOff x="3632991" y="1685526"/>
            <a:chExt cx="7522589" cy="644832"/>
          </a:xfrm>
        </p:grpSpPr>
        <p:sp>
          <p:nvSpPr>
            <p:cNvPr id="53" name="文本框 18"/>
            <p:cNvSpPr txBox="1"/>
            <p:nvPr/>
          </p:nvSpPr>
          <p:spPr>
            <a:xfrm>
              <a:off x="4888745" y="1745583"/>
              <a:ext cx="6266835" cy="461665"/>
            </a:xfrm>
            <a:prstGeom prst="rect">
              <a:avLst/>
            </a:prstGeom>
            <a:noFill/>
          </p:spPr>
          <p:txBody>
            <a:bodyPr wrap="square" rtlCol="0">
              <a:spAutoFit/>
            </a:bodyPr>
            <a:lstStyle/>
            <a:p>
              <a:r>
                <a:rPr lang="zh-CN" altLang="en-US" sz="2400" dirty="0" smtClean="0">
                  <a:latin typeface="微软雅黑" pitchFamily="34" charset="-122"/>
                </a:rPr>
                <a:t>主要工作</a:t>
              </a:r>
              <a:endParaRPr lang="zh-CN" altLang="en-US" sz="2400" dirty="0">
                <a:latin typeface="微软雅黑" pitchFamily="34" charset="-122"/>
              </a:endParaRPr>
            </a:p>
          </p:txBody>
        </p:sp>
        <p:grpSp>
          <p:nvGrpSpPr>
            <p:cNvPr id="10" name="组合 53"/>
            <p:cNvGrpSpPr/>
            <p:nvPr/>
          </p:nvGrpSpPr>
          <p:grpSpPr>
            <a:xfrm>
              <a:off x="3632991" y="1685526"/>
              <a:ext cx="1429606" cy="644832"/>
              <a:chOff x="3632991" y="1685526"/>
              <a:chExt cx="1429606" cy="644832"/>
            </a:xfrm>
          </p:grpSpPr>
          <p:sp>
            <p:nvSpPr>
              <p:cNvPr id="56"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03</a:t>
                </a:r>
              </a:p>
            </p:txBody>
          </p:sp>
          <p:sp>
            <p:nvSpPr>
              <p:cNvPr id="59" name="矩形 5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 name="组合 60"/>
          <p:cNvGrpSpPr/>
          <p:nvPr/>
        </p:nvGrpSpPr>
        <p:grpSpPr>
          <a:xfrm>
            <a:off x="3225830" y="3798493"/>
            <a:ext cx="3759505" cy="644832"/>
            <a:chOff x="3632991" y="1685526"/>
            <a:chExt cx="5012675" cy="644832"/>
          </a:xfrm>
        </p:grpSpPr>
        <p:sp>
          <p:nvSpPr>
            <p:cNvPr id="76"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实验与分析</a:t>
              </a:r>
              <a:endParaRPr lang="zh-CN" altLang="en-US" sz="2400" dirty="0">
                <a:latin typeface="微软雅黑" pitchFamily="34" charset="-122"/>
              </a:endParaRPr>
            </a:p>
          </p:txBody>
        </p:sp>
        <p:grpSp>
          <p:nvGrpSpPr>
            <p:cNvPr id="13" name="组合 76"/>
            <p:cNvGrpSpPr/>
            <p:nvPr/>
          </p:nvGrpSpPr>
          <p:grpSpPr>
            <a:xfrm>
              <a:off x="3632991" y="1685526"/>
              <a:ext cx="1429606" cy="644832"/>
              <a:chOff x="3632991" y="1685526"/>
              <a:chExt cx="1429606" cy="644832"/>
            </a:xfrm>
          </p:grpSpPr>
          <p:sp>
            <p:nvSpPr>
              <p:cNvPr id="78"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04</a:t>
                </a:r>
              </a:p>
            </p:txBody>
          </p:sp>
          <p:sp>
            <p:nvSpPr>
              <p:cNvPr id="79" name="矩形 7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 name="组合 79"/>
          <p:cNvGrpSpPr/>
          <p:nvPr/>
        </p:nvGrpSpPr>
        <p:grpSpPr>
          <a:xfrm>
            <a:off x="3221062" y="4579565"/>
            <a:ext cx="3759505" cy="644832"/>
            <a:chOff x="3632991" y="1685526"/>
            <a:chExt cx="5012675" cy="644832"/>
          </a:xfrm>
        </p:grpSpPr>
        <p:sp>
          <p:nvSpPr>
            <p:cNvPr id="81"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总结与展望</a:t>
              </a:r>
              <a:endParaRPr lang="zh-CN" altLang="en-US" sz="2400" dirty="0">
                <a:latin typeface="微软雅黑" pitchFamily="34" charset="-122"/>
              </a:endParaRPr>
            </a:p>
          </p:txBody>
        </p:sp>
        <p:grpSp>
          <p:nvGrpSpPr>
            <p:cNvPr id="15" name="组合 81"/>
            <p:cNvGrpSpPr/>
            <p:nvPr/>
          </p:nvGrpSpPr>
          <p:grpSpPr>
            <a:xfrm>
              <a:off x="3632991" y="1685526"/>
              <a:ext cx="1429606" cy="644832"/>
              <a:chOff x="3632991" y="1685526"/>
              <a:chExt cx="1429606" cy="644832"/>
            </a:xfrm>
          </p:grpSpPr>
          <p:sp>
            <p:nvSpPr>
              <p:cNvPr id="83"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05</a:t>
                </a:r>
              </a:p>
            </p:txBody>
          </p:sp>
          <p:sp>
            <p:nvSpPr>
              <p:cNvPr id="84" name="矩形 83"/>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等腰三角形 11"/>
          <p:cNvSpPr/>
          <p:nvPr/>
        </p:nvSpPr>
        <p:spPr>
          <a:xfrm rot="5400000">
            <a:off x="2839558" y="4040825"/>
            <a:ext cx="460129" cy="230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756663" y="2154554"/>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756663" y="2909757"/>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789995" y="3687653"/>
            <a:ext cx="3563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761932" y="4443325"/>
            <a:ext cx="3553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757164" y="5224397"/>
            <a:ext cx="35580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2000" advTm="10086"/>
    </mc:Choice>
    <mc:Fallback>
      <p:transition spd="slow" advTm="1008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14</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实验数据</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1631216"/>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本论文爬取了网易云音乐上</a:t>
            </a:r>
            <a:r>
              <a:rPr lang="en-US" sz="2000" dirty="0" smtClean="0"/>
              <a:t>1028618</a:t>
            </a:r>
            <a:r>
              <a:rPr lang="zh-CN" altLang="en-US" sz="2000" dirty="0" smtClean="0"/>
              <a:t>首歌以及</a:t>
            </a:r>
            <a:r>
              <a:rPr lang="en-US" sz="2000" dirty="0" smtClean="0"/>
              <a:t>69323</a:t>
            </a:r>
            <a:r>
              <a:rPr lang="zh-CN" altLang="en-US" sz="2000" dirty="0" smtClean="0"/>
              <a:t>个歌单，对已有歌曲信息进行过滤处理，最终得到</a:t>
            </a:r>
            <a:r>
              <a:rPr lang="en-US" sz="2000" dirty="0" smtClean="0"/>
              <a:t>50909</a:t>
            </a:r>
            <a:r>
              <a:rPr lang="zh-CN" altLang="en-US" sz="2000" dirty="0" smtClean="0"/>
              <a:t>首含有中文歌词的歌曲，对</a:t>
            </a:r>
            <a:r>
              <a:rPr lang="en-US" sz="2000" dirty="0" smtClean="0"/>
              <a:t>50909</a:t>
            </a:r>
            <a:r>
              <a:rPr lang="zh-CN" altLang="en-US" sz="2000" dirty="0" smtClean="0"/>
              <a:t>首歌进行类人工标注，并进行严格的筛选过后，将其中的</a:t>
            </a:r>
            <a:r>
              <a:rPr lang="en-US" sz="2000" dirty="0" smtClean="0"/>
              <a:t>1014</a:t>
            </a:r>
            <a:r>
              <a:rPr lang="zh-CN" altLang="en-US" sz="2000" dirty="0" smtClean="0"/>
              <a:t>首歌作为训练集进行实验，其中标注为积极的有</a:t>
            </a:r>
            <a:r>
              <a:rPr lang="en-US" sz="2000" dirty="0" smtClean="0"/>
              <a:t>522</a:t>
            </a:r>
            <a:r>
              <a:rPr lang="zh-CN" altLang="en-US" sz="2000" dirty="0" smtClean="0"/>
              <a:t>首，标注为消极的有</a:t>
            </a:r>
            <a:r>
              <a:rPr lang="en-US" sz="2000" dirty="0" smtClean="0"/>
              <a:t>492</a:t>
            </a:r>
            <a:r>
              <a:rPr lang="zh-CN" altLang="en-US" sz="2000" dirty="0" smtClean="0"/>
              <a:t>首，这</a:t>
            </a:r>
            <a:r>
              <a:rPr lang="en-US" altLang="zh-CN" sz="2000" dirty="0" smtClean="0"/>
              <a:t>1014</a:t>
            </a:r>
            <a:r>
              <a:rPr lang="zh-CN" altLang="en-US" sz="2000" dirty="0" smtClean="0"/>
              <a:t>首歌的部分标注结果为：</a:t>
            </a:r>
            <a:endParaRPr lang="en-US" altLang="zh-CN" sz="2000"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表格 14"/>
          <p:cNvGraphicFramePr>
            <a:graphicFrameLocks noGrp="1"/>
          </p:cNvGraphicFramePr>
          <p:nvPr/>
        </p:nvGraphicFramePr>
        <p:xfrm>
          <a:off x="1346200" y="3378199"/>
          <a:ext cx="6337300" cy="2768601"/>
        </p:xfrm>
        <a:graphic>
          <a:graphicData uri="http://schemas.openxmlformats.org/drawingml/2006/table">
            <a:tbl>
              <a:tblPr firstRow="1" bandRow="1">
                <a:tableStyleId>{D113A9D2-9D6B-4929-AA2D-F23B5EE8CBE7}</a:tableStyleId>
              </a:tblPr>
              <a:tblGrid>
                <a:gridCol w="1584325"/>
                <a:gridCol w="1584325"/>
                <a:gridCol w="1584325"/>
                <a:gridCol w="1584325"/>
              </a:tblGrid>
              <a:tr h="390861">
                <a:tc>
                  <a:txBody>
                    <a:bodyPr/>
                    <a:lstStyle/>
                    <a:p>
                      <a:pPr algn="ctr"/>
                      <a:r>
                        <a:rPr lang="zh-CN" altLang="en-US" dirty="0" smtClean="0"/>
                        <a:t>歌曲</a:t>
                      </a:r>
                      <a:r>
                        <a:rPr lang="en-US" altLang="zh-CN" dirty="0" smtClean="0"/>
                        <a:t>ID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标注极性</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歌曲</a:t>
                      </a:r>
                      <a:r>
                        <a:rPr lang="en-US" altLang="zh-CN" dirty="0" smtClean="0"/>
                        <a:t>ID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标注极性</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90">
                <a:tc>
                  <a:txBody>
                    <a:bodyPr/>
                    <a:lstStyle/>
                    <a:p>
                      <a:pPr algn="ctr"/>
                      <a:r>
                        <a:rPr lang="en-US" altLang="zh-CN" dirty="0" smtClean="0"/>
                        <a:t>863974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114024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90">
                <a:tc>
                  <a:txBody>
                    <a:bodyPr/>
                    <a:lstStyle/>
                    <a:p>
                      <a:pPr algn="ctr"/>
                      <a:r>
                        <a:rPr lang="en-US" altLang="zh-CN" dirty="0" smtClean="0"/>
                        <a:t>30500913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407761964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90">
                <a:tc>
                  <a:txBody>
                    <a:bodyPr/>
                    <a:lstStyle/>
                    <a:p>
                      <a:pPr algn="ctr"/>
                      <a:r>
                        <a:rPr lang="en-US" altLang="zh-CN" dirty="0" smtClean="0"/>
                        <a:t>212652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31967045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90">
                <a:tc>
                  <a:txBody>
                    <a:bodyPr/>
                    <a:lstStyle/>
                    <a:p>
                      <a:pPr algn="ctr"/>
                      <a:r>
                        <a:rPr lang="en-US" altLang="zh-CN" dirty="0" smtClean="0"/>
                        <a:t>35345243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29124079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90">
                <a:tc>
                  <a:txBody>
                    <a:bodyPr/>
                    <a:lstStyle/>
                    <a:p>
                      <a:pPr algn="ctr"/>
                      <a:r>
                        <a:rPr lang="en-US" altLang="zh-CN" dirty="0" smtClean="0"/>
                        <a:t>32272267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29378589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90">
                <a:tc>
                  <a:txBody>
                    <a:bodyPr/>
                    <a:lstStyle/>
                    <a:p>
                      <a:pPr algn="ctr"/>
                      <a:r>
                        <a:rPr lang="en-US" altLang="zh-CN" dirty="0" smtClean="0"/>
                        <a:t>85497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299981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72065" y="2593676"/>
            <a:ext cx="1740141"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itchFamily="34" charset="-122"/>
                <a:ea typeface="微软雅黑" pitchFamily="34" charset="-122"/>
              </a:rPr>
              <a:t>目录</a:t>
            </a:r>
          </a:p>
        </p:txBody>
      </p:sp>
      <p:sp>
        <p:nvSpPr>
          <p:cNvPr id="8" name="文本框 7"/>
          <p:cNvSpPr txBox="1"/>
          <p:nvPr/>
        </p:nvSpPr>
        <p:spPr>
          <a:xfrm>
            <a:off x="-185738" y="3556441"/>
            <a:ext cx="2604710" cy="584775"/>
          </a:xfrm>
          <a:prstGeom prst="rect">
            <a:avLst/>
          </a:prstGeom>
          <a:noFill/>
        </p:spPr>
        <p:txBody>
          <a:bodyPr wrap="square" rtlCol="0">
            <a:spAutoFit/>
          </a:bodyPr>
          <a:lstStyle/>
          <a:p>
            <a:pPr algn="r"/>
            <a:r>
              <a:rPr lang="en-US" altLang="zh-CN" sz="3200" b="1" dirty="0" smtClean="0">
                <a:solidFill>
                  <a:schemeClr val="bg1"/>
                </a:solidFill>
                <a:effectLst/>
                <a:latin typeface="Times New Roman" pitchFamily="18" charset="0"/>
                <a:ea typeface="微软雅黑" pitchFamily="34" charset="-122"/>
                <a:cs typeface="Times New Roman" pitchFamily="18" charset="0"/>
              </a:rPr>
              <a:t>CONTENTS</a:t>
            </a:r>
            <a:endParaRPr lang="zh-CN" altLang="en-US" sz="3200" b="1" dirty="0" smtClean="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3221078" y="1509722"/>
            <a:ext cx="3759505" cy="644832"/>
            <a:chOff x="3632991" y="1685526"/>
            <a:chExt cx="5012675" cy="644832"/>
          </a:xfrm>
        </p:grpSpPr>
        <p:sp>
          <p:nvSpPr>
            <p:cNvPr id="19"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mn-ea"/>
                </a:rPr>
                <a:t>研究</a:t>
              </a:r>
              <a:r>
                <a:rPr lang="zh-CN" altLang="en-US" sz="2400" dirty="0">
                  <a:latin typeface="+mn-ea"/>
                </a:rPr>
                <a:t>背景及意义</a:t>
              </a:r>
            </a:p>
          </p:txBody>
        </p:sp>
        <p:grpSp>
          <p:nvGrpSpPr>
            <p:cNvPr id="69" name="组合 68"/>
            <p:cNvGrpSpPr/>
            <p:nvPr/>
          </p:nvGrpSpPr>
          <p:grpSpPr>
            <a:xfrm>
              <a:off x="3632991" y="1685526"/>
              <a:ext cx="1429606" cy="644832"/>
              <a:chOff x="3632991" y="1685526"/>
              <a:chExt cx="1429606" cy="644832"/>
            </a:xfrm>
          </p:grpSpPr>
          <p:sp>
            <p:nvSpPr>
              <p:cNvPr id="17"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01</a:t>
                </a:r>
              </a:p>
            </p:txBody>
          </p:sp>
          <p:sp>
            <p:nvSpPr>
              <p:cNvPr id="32" name="矩形 31"/>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 name="组合 46"/>
          <p:cNvGrpSpPr/>
          <p:nvPr/>
        </p:nvGrpSpPr>
        <p:grpSpPr>
          <a:xfrm>
            <a:off x="3221078" y="2264925"/>
            <a:ext cx="3759505" cy="644832"/>
            <a:chOff x="3632991" y="1685526"/>
            <a:chExt cx="5012675" cy="644832"/>
          </a:xfrm>
        </p:grpSpPr>
        <p:sp>
          <p:nvSpPr>
            <p:cNvPr id="48"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国内外</a:t>
              </a:r>
              <a:r>
                <a:rPr lang="zh-CN" altLang="en-US" sz="2400" dirty="0">
                  <a:latin typeface="微软雅黑" pitchFamily="34" charset="-122"/>
                </a:rPr>
                <a:t>研究现状</a:t>
              </a:r>
            </a:p>
          </p:txBody>
        </p:sp>
        <p:grpSp>
          <p:nvGrpSpPr>
            <p:cNvPr id="49" name="组合 48"/>
            <p:cNvGrpSpPr/>
            <p:nvPr/>
          </p:nvGrpSpPr>
          <p:grpSpPr>
            <a:xfrm>
              <a:off x="3632991" y="1685526"/>
              <a:ext cx="1429606" cy="644832"/>
              <a:chOff x="3632991" y="1685526"/>
              <a:chExt cx="1429606" cy="644832"/>
            </a:xfrm>
          </p:grpSpPr>
          <p:sp>
            <p:nvSpPr>
              <p:cNvPr id="50"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02</a:t>
                </a:r>
              </a:p>
            </p:txBody>
          </p:sp>
          <p:sp>
            <p:nvSpPr>
              <p:cNvPr id="51" name="矩形 50"/>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3222660" y="3042821"/>
            <a:ext cx="5641940" cy="644832"/>
            <a:chOff x="3632991" y="1685526"/>
            <a:chExt cx="7522589" cy="644832"/>
          </a:xfrm>
        </p:grpSpPr>
        <p:sp>
          <p:nvSpPr>
            <p:cNvPr id="53" name="文本框 18"/>
            <p:cNvSpPr txBox="1"/>
            <p:nvPr/>
          </p:nvSpPr>
          <p:spPr>
            <a:xfrm>
              <a:off x="4888745" y="1745583"/>
              <a:ext cx="6266835" cy="461665"/>
            </a:xfrm>
            <a:prstGeom prst="rect">
              <a:avLst/>
            </a:prstGeom>
            <a:noFill/>
          </p:spPr>
          <p:txBody>
            <a:bodyPr wrap="square" rtlCol="0">
              <a:spAutoFit/>
            </a:bodyPr>
            <a:lstStyle/>
            <a:p>
              <a:r>
                <a:rPr lang="zh-CN" altLang="en-US" sz="2400" dirty="0" smtClean="0">
                  <a:latin typeface="微软雅黑" pitchFamily="34" charset="-122"/>
                </a:rPr>
                <a:t>主要工作</a:t>
              </a:r>
              <a:endParaRPr lang="zh-CN" altLang="en-US" sz="2400" dirty="0">
                <a:latin typeface="微软雅黑" pitchFamily="34" charset="-122"/>
              </a:endParaRPr>
            </a:p>
          </p:txBody>
        </p:sp>
        <p:grpSp>
          <p:nvGrpSpPr>
            <p:cNvPr id="54" name="组合 53"/>
            <p:cNvGrpSpPr/>
            <p:nvPr/>
          </p:nvGrpSpPr>
          <p:grpSpPr>
            <a:xfrm>
              <a:off x="3632991" y="1685526"/>
              <a:ext cx="1429606" cy="644832"/>
              <a:chOff x="3632991" y="1685526"/>
              <a:chExt cx="1429606" cy="644832"/>
            </a:xfrm>
          </p:grpSpPr>
          <p:sp>
            <p:nvSpPr>
              <p:cNvPr id="56"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03</a:t>
                </a:r>
              </a:p>
            </p:txBody>
          </p:sp>
          <p:sp>
            <p:nvSpPr>
              <p:cNvPr id="59" name="矩形 5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1" name="组合 60"/>
          <p:cNvGrpSpPr/>
          <p:nvPr/>
        </p:nvGrpSpPr>
        <p:grpSpPr>
          <a:xfrm>
            <a:off x="3225830" y="3798493"/>
            <a:ext cx="3759505" cy="644832"/>
            <a:chOff x="3632991" y="1685526"/>
            <a:chExt cx="5012675" cy="644832"/>
          </a:xfrm>
        </p:grpSpPr>
        <p:sp>
          <p:nvSpPr>
            <p:cNvPr id="76"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实验与分析</a:t>
              </a:r>
              <a:endParaRPr lang="zh-CN" altLang="en-US" sz="2400" dirty="0">
                <a:latin typeface="微软雅黑" pitchFamily="34" charset="-122"/>
              </a:endParaRPr>
            </a:p>
          </p:txBody>
        </p:sp>
        <p:grpSp>
          <p:nvGrpSpPr>
            <p:cNvPr id="77" name="组合 76"/>
            <p:cNvGrpSpPr/>
            <p:nvPr/>
          </p:nvGrpSpPr>
          <p:grpSpPr>
            <a:xfrm>
              <a:off x="3632991" y="1685526"/>
              <a:ext cx="1429606" cy="644832"/>
              <a:chOff x="3632991" y="1685526"/>
              <a:chExt cx="1429606" cy="644832"/>
            </a:xfrm>
          </p:grpSpPr>
          <p:sp>
            <p:nvSpPr>
              <p:cNvPr id="78"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04</a:t>
                </a:r>
              </a:p>
            </p:txBody>
          </p:sp>
          <p:sp>
            <p:nvSpPr>
              <p:cNvPr id="79" name="矩形 7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0" name="组合 79"/>
          <p:cNvGrpSpPr/>
          <p:nvPr/>
        </p:nvGrpSpPr>
        <p:grpSpPr>
          <a:xfrm>
            <a:off x="3221062" y="4579565"/>
            <a:ext cx="3759505" cy="644832"/>
            <a:chOff x="3632991" y="1685526"/>
            <a:chExt cx="5012675" cy="644832"/>
          </a:xfrm>
        </p:grpSpPr>
        <p:sp>
          <p:nvSpPr>
            <p:cNvPr id="81"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总结与展望</a:t>
              </a:r>
              <a:endParaRPr lang="zh-CN" altLang="en-US" sz="2400" dirty="0">
                <a:latin typeface="微软雅黑" pitchFamily="34" charset="-122"/>
              </a:endParaRPr>
            </a:p>
          </p:txBody>
        </p:sp>
        <p:grpSp>
          <p:nvGrpSpPr>
            <p:cNvPr id="82" name="组合 81"/>
            <p:cNvGrpSpPr/>
            <p:nvPr/>
          </p:nvGrpSpPr>
          <p:grpSpPr>
            <a:xfrm>
              <a:off x="3632991" y="1685526"/>
              <a:ext cx="1429606" cy="644832"/>
              <a:chOff x="3632991" y="1685526"/>
              <a:chExt cx="1429606" cy="644832"/>
            </a:xfrm>
          </p:grpSpPr>
          <p:sp>
            <p:nvSpPr>
              <p:cNvPr id="83"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05</a:t>
                </a:r>
              </a:p>
            </p:txBody>
          </p:sp>
          <p:sp>
            <p:nvSpPr>
              <p:cNvPr id="84" name="矩形 83"/>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等腰三角形 11"/>
          <p:cNvSpPr/>
          <p:nvPr/>
        </p:nvSpPr>
        <p:spPr>
          <a:xfrm rot="5400000">
            <a:off x="2814158" y="1716722"/>
            <a:ext cx="460129" cy="230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756663" y="2154554"/>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756663" y="2909757"/>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789995" y="3687653"/>
            <a:ext cx="3563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761932" y="4443325"/>
            <a:ext cx="3553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757164" y="5224397"/>
            <a:ext cx="35580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2000" advTm="10086"/>
    </mc:Choice>
    <mc:Fallback>
      <p:transition spd="slow" advTm="1008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15</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实验环境</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表格 16"/>
          <p:cNvGraphicFramePr>
            <a:graphicFrameLocks noGrp="1"/>
          </p:cNvGraphicFramePr>
          <p:nvPr/>
        </p:nvGraphicFramePr>
        <p:xfrm>
          <a:off x="1460182" y="1930400"/>
          <a:ext cx="6540818" cy="2152650"/>
        </p:xfrm>
        <a:graphic>
          <a:graphicData uri="http://schemas.openxmlformats.org/drawingml/2006/table">
            <a:tbl>
              <a:tblPr>
                <a:tableStyleId>{125E5076-3810-47DD-B79F-674D7AD40C01}</a:tableStyleId>
              </a:tblPr>
              <a:tblGrid>
                <a:gridCol w="3269252"/>
                <a:gridCol w="3271566"/>
              </a:tblGrid>
              <a:tr h="430530">
                <a:tc>
                  <a:txBody>
                    <a:bodyPr/>
                    <a:lstStyle/>
                    <a:p>
                      <a:pPr algn="ctr">
                        <a:spcAft>
                          <a:spcPts val="0"/>
                        </a:spcAft>
                      </a:pPr>
                      <a:r>
                        <a:rPr lang="zh-CN" sz="1600" kern="100" dirty="0"/>
                        <a:t>操作系统</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a:t>ubuntu</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530">
                <a:tc>
                  <a:txBody>
                    <a:bodyPr/>
                    <a:lstStyle/>
                    <a:p>
                      <a:pPr algn="ctr">
                        <a:spcAft>
                          <a:spcPts val="0"/>
                        </a:spcAft>
                      </a:pPr>
                      <a:r>
                        <a:rPr lang="zh-CN" sz="1600" kern="100" dirty="0"/>
                        <a:t>内存</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a:t>8G</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530">
                <a:tc>
                  <a:txBody>
                    <a:bodyPr/>
                    <a:lstStyle/>
                    <a:p>
                      <a:pPr algn="ctr">
                        <a:spcAft>
                          <a:spcPts val="0"/>
                        </a:spcAft>
                      </a:pPr>
                      <a:r>
                        <a:rPr lang="zh-CN" sz="1600" kern="100" dirty="0"/>
                        <a:t>处理器</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a:t>I7-2700K</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530">
                <a:tc>
                  <a:txBody>
                    <a:bodyPr/>
                    <a:lstStyle/>
                    <a:p>
                      <a:pPr algn="ctr">
                        <a:spcAft>
                          <a:spcPts val="0"/>
                        </a:spcAft>
                      </a:pPr>
                      <a:r>
                        <a:rPr lang="zh-CN" sz="1600" kern="100" dirty="0"/>
                        <a:t>设备数</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a:t>1</a:t>
                      </a:r>
                      <a:r>
                        <a:rPr lang="zh-CN" sz="1600" kern="100"/>
                        <a:t>台</a:t>
                      </a:r>
                      <a:endParaRPr lang="zh-CN" sz="16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530">
                <a:tc>
                  <a:txBody>
                    <a:bodyPr/>
                    <a:lstStyle/>
                    <a:p>
                      <a:pPr algn="ctr">
                        <a:spcAft>
                          <a:spcPts val="0"/>
                        </a:spcAft>
                      </a:pPr>
                      <a:r>
                        <a:rPr lang="zh-CN" sz="1600" kern="100" dirty="0"/>
                        <a:t>使用相关技术</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t>Python</a:t>
                      </a:r>
                      <a:r>
                        <a:rPr lang="zh-CN" sz="1600" kern="100" dirty="0"/>
                        <a:t>相关科学处理包</a:t>
                      </a:r>
                      <a:endParaRPr lang="zh-CN" sz="16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16</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评价指标</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08792" y="1635863"/>
            <a:ext cx="7808119" cy="707886"/>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本文采用</a:t>
            </a:r>
            <a:r>
              <a:rPr lang="en-US" sz="2000" dirty="0" smtClean="0"/>
              <a:t>ROC</a:t>
            </a:r>
            <a:r>
              <a:rPr lang="zh-CN" altLang="en-US" sz="2000" dirty="0" smtClean="0"/>
              <a:t>曲线与</a:t>
            </a:r>
            <a:r>
              <a:rPr lang="en-US" sz="2000" dirty="0" smtClean="0"/>
              <a:t>AUC</a:t>
            </a:r>
            <a:r>
              <a:rPr lang="zh-CN" altLang="en-US" sz="2000" dirty="0" smtClean="0"/>
              <a:t>值来衡量分类器的分类效果，一个典型的</a:t>
            </a:r>
            <a:r>
              <a:rPr lang="en-US" altLang="zh-CN" sz="2000" dirty="0" smtClean="0"/>
              <a:t>ROC</a:t>
            </a:r>
            <a:r>
              <a:rPr lang="zh-CN" altLang="en-US" sz="2000" dirty="0" smtClean="0"/>
              <a:t>曲线图为：</a:t>
            </a:r>
            <a:endParaRPr lang="en-US" altLang="zh-CN" sz="2000"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图片 16" descr="ROC曲线图.png"/>
          <p:cNvPicPr/>
          <p:nvPr/>
        </p:nvPicPr>
        <p:blipFill>
          <a:blip r:embed="rId3"/>
          <a:stretch>
            <a:fillRect/>
          </a:stretch>
        </p:blipFill>
        <p:spPr>
          <a:xfrm>
            <a:off x="2161511" y="2324100"/>
            <a:ext cx="5420389" cy="393137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17</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实验结果</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TextBox 17"/>
          <p:cNvSpPr txBox="1"/>
          <p:nvPr/>
        </p:nvSpPr>
        <p:spPr>
          <a:xfrm>
            <a:off x="508792" y="1635863"/>
            <a:ext cx="7808119" cy="1323439"/>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本论文对本文提出的基于词向量的词性情感词联合权重模型与神经词袋模型和词频权重模型两大类下全部分词、仅情感词与仅词性权重模型进行对比实验，在</a:t>
            </a:r>
            <a:r>
              <a:rPr lang="en-US" sz="2000" dirty="0" smtClean="0"/>
              <a:t>K</a:t>
            </a:r>
            <a:r>
              <a:rPr lang="zh-CN" altLang="en-US" sz="2000" dirty="0" smtClean="0"/>
              <a:t>近邻算法、朴素贝叶斯算法、梯度提升树上通过</a:t>
            </a:r>
            <a:r>
              <a:rPr lang="en-US" sz="2000" dirty="0" smtClean="0"/>
              <a:t>10</a:t>
            </a:r>
            <a:r>
              <a:rPr lang="zh-CN" altLang="en-US" sz="2000" dirty="0" smtClean="0"/>
              <a:t>折交叉验证计算出每种分类模型的准确率：</a:t>
            </a:r>
            <a:endParaRPr lang="en-US" altLang="zh-CN" sz="2000" dirty="0" smtClean="0"/>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18</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实验结果</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表格 14"/>
          <p:cNvGraphicFramePr>
            <a:graphicFrameLocks noGrp="1"/>
          </p:cNvGraphicFramePr>
          <p:nvPr/>
        </p:nvGraphicFramePr>
        <p:xfrm>
          <a:off x="926782" y="2197097"/>
          <a:ext cx="7582218" cy="4003598"/>
        </p:xfrm>
        <a:graphic>
          <a:graphicData uri="http://schemas.openxmlformats.org/drawingml/2006/table">
            <a:tbl>
              <a:tblPr>
                <a:tableStyleId>{125E5076-3810-47DD-B79F-674D7AD40C01}</a:tableStyleId>
              </a:tblPr>
              <a:tblGrid>
                <a:gridCol w="3790660"/>
                <a:gridCol w="3791558"/>
              </a:tblGrid>
              <a:tr h="430704">
                <a:tc>
                  <a:txBody>
                    <a:bodyPr/>
                    <a:lstStyle/>
                    <a:p>
                      <a:pPr algn="ctr">
                        <a:spcAft>
                          <a:spcPts val="0"/>
                        </a:spcAft>
                        <a:tabLst>
                          <a:tab pos="270510" algn="l"/>
                        </a:tabLst>
                      </a:pPr>
                      <a:r>
                        <a:rPr lang="zh-CN" sz="1400" kern="100" dirty="0"/>
                        <a:t>分类模型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zh-CN" sz="1400" kern="100" dirty="0"/>
                        <a:t>准确率</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dirty="0"/>
                        <a:t>全部分词神经词袋模型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a:t>0.64004</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仅包含情感词的神经词袋模型</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a:t>0.63615</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dirty="0"/>
                        <a:t>仅词性神经词袋模型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a:t>0.64670</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词性情感词联合神经词袋模型</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b="1" kern="100" dirty="0">
                          <a:solidFill>
                            <a:srgbClr val="FF0000"/>
                          </a:solidFill>
                        </a:rPr>
                        <a:t>0.65963</a:t>
                      </a:r>
                      <a:endParaRPr lang="zh-CN" sz="1400" b="1"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全部歌词分词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a:t>0.72106</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260">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仅包含情感词分词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a:t>0.71597</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仅词性分词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a:t>0.70467</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410">
                <a:tc>
                  <a:txBody>
                    <a:bodyPr/>
                    <a:lstStyle/>
                    <a:p>
                      <a:pPr algn="ctr">
                        <a:spcAft>
                          <a:spcPts val="0"/>
                        </a:spcAft>
                        <a:tabLst>
                          <a:tab pos="270510" algn="l"/>
                        </a:tabLst>
                      </a:pPr>
                      <a:r>
                        <a:rPr lang="zh-CN" sz="1400" kern="100" dirty="0"/>
                        <a:t>词频权重</a:t>
                      </a:r>
                      <a:r>
                        <a:rPr lang="en-US" sz="1400" kern="100" dirty="0"/>
                        <a:t>(TF-IDF)</a:t>
                      </a:r>
                      <a:r>
                        <a:rPr lang="zh-CN" sz="1400" kern="100" dirty="0"/>
                        <a:t>模型</a:t>
                      </a:r>
                      <a:r>
                        <a:rPr lang="en-US" sz="1400" kern="100" dirty="0"/>
                        <a:t>(</a:t>
                      </a:r>
                      <a:r>
                        <a:rPr lang="zh-CN" sz="1400" kern="100" dirty="0"/>
                        <a:t>词性情感词联合分词</a:t>
                      </a:r>
                      <a:r>
                        <a:rPr lang="en-US" sz="1400" kern="100" dirty="0"/>
                        <a:t>)</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b="1" kern="100" dirty="0">
                          <a:solidFill>
                            <a:srgbClr val="FF0000"/>
                          </a:solidFill>
                        </a:rPr>
                        <a:t>0.72907</a:t>
                      </a:r>
                      <a:endParaRPr lang="zh-CN" sz="1400" b="1"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TextBox 15"/>
          <p:cNvSpPr txBox="1"/>
          <p:nvPr/>
        </p:nvSpPr>
        <p:spPr>
          <a:xfrm>
            <a:off x="508792" y="1635863"/>
            <a:ext cx="7808119" cy="707886"/>
          </a:xfrm>
          <a:prstGeom prst="rect">
            <a:avLst/>
          </a:prstGeom>
          <a:noFill/>
        </p:spPr>
        <p:txBody>
          <a:bodyPr wrap="square" rtlCol="0">
            <a:spAutoFit/>
          </a:bodyPr>
          <a:lstStyle/>
          <a:p>
            <a:pPr marL="342900" indent="-342900" algn="ctr">
              <a:buClr>
                <a:srgbClr val="0053A3"/>
              </a:buClr>
              <a:buFont typeface="Wingdings" pitchFamily="2" charset="2"/>
              <a:buChar char="n"/>
            </a:pPr>
            <a:r>
              <a:rPr lang="zh-CN" altLang="en-US" sz="2000" dirty="0" smtClean="0"/>
              <a:t>朴素贝叶斯分类器上分类效果</a:t>
            </a:r>
          </a:p>
          <a:p>
            <a:pPr marL="342900" indent="-342900">
              <a:buClr>
                <a:srgbClr val="0053A3"/>
              </a:buClr>
            </a:pPr>
            <a:endParaRPr lang="en-US" altLang="zh-CN" sz="2000" dirty="0" smtClean="0"/>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19</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实验结果</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表格 14"/>
          <p:cNvGraphicFramePr>
            <a:graphicFrameLocks noGrp="1"/>
          </p:cNvGraphicFramePr>
          <p:nvPr/>
        </p:nvGraphicFramePr>
        <p:xfrm>
          <a:off x="926782" y="2197097"/>
          <a:ext cx="7582218" cy="4003598"/>
        </p:xfrm>
        <a:graphic>
          <a:graphicData uri="http://schemas.openxmlformats.org/drawingml/2006/table">
            <a:tbl>
              <a:tblPr>
                <a:tableStyleId>{125E5076-3810-47DD-B79F-674D7AD40C01}</a:tableStyleId>
              </a:tblPr>
              <a:tblGrid>
                <a:gridCol w="3790660"/>
                <a:gridCol w="3791558"/>
              </a:tblGrid>
              <a:tr h="430704">
                <a:tc>
                  <a:txBody>
                    <a:bodyPr/>
                    <a:lstStyle/>
                    <a:p>
                      <a:pPr algn="ctr">
                        <a:spcAft>
                          <a:spcPts val="0"/>
                        </a:spcAft>
                        <a:tabLst>
                          <a:tab pos="270510" algn="l"/>
                        </a:tabLst>
                      </a:pPr>
                      <a:r>
                        <a:rPr lang="zh-CN" sz="1400" kern="100" dirty="0"/>
                        <a:t>分类模型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zh-CN" sz="1400" kern="100" dirty="0"/>
                        <a:t>准确率</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dirty="0"/>
                        <a:t>全部分词神经词袋模型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b="1" kern="100" dirty="0" smtClean="0">
                          <a:solidFill>
                            <a:srgbClr val="FF0000"/>
                          </a:solidFill>
                        </a:rPr>
                        <a:t>0.67275</a:t>
                      </a:r>
                      <a:endParaRPr lang="zh-CN" altLang="en-US" sz="1400" b="1"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仅包含情感词的神经词袋模型</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smtClean="0"/>
                        <a:t>0.61827</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dirty="0"/>
                        <a:t>仅词性神经词袋模型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smtClean="0"/>
                        <a:t>0.64757</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词性情感词联合神经词袋模型</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smtClean="0"/>
                        <a:t>0.65970</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全部歌词分词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b="1" kern="100" dirty="0" smtClean="0">
                          <a:solidFill>
                            <a:srgbClr val="FF0000"/>
                          </a:solidFill>
                        </a:rPr>
                        <a:t>0.66471</a:t>
                      </a:r>
                      <a:endParaRPr lang="zh-CN" altLang="en-US" sz="1400" b="1"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260">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仅包含情感词分词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smtClean="0"/>
                        <a:t>0.64561</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仅词性分词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smtClean="0"/>
                        <a:t>0.62841</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410">
                <a:tc>
                  <a:txBody>
                    <a:bodyPr/>
                    <a:lstStyle/>
                    <a:p>
                      <a:pPr algn="ctr">
                        <a:spcAft>
                          <a:spcPts val="0"/>
                        </a:spcAft>
                        <a:tabLst>
                          <a:tab pos="270510" algn="l"/>
                        </a:tabLst>
                      </a:pPr>
                      <a:r>
                        <a:rPr lang="zh-CN" sz="1400" kern="100" dirty="0"/>
                        <a:t>词频权重</a:t>
                      </a:r>
                      <a:r>
                        <a:rPr lang="en-US" sz="1400" kern="100" dirty="0"/>
                        <a:t>(TF-IDF)</a:t>
                      </a:r>
                      <a:r>
                        <a:rPr lang="zh-CN" sz="1400" kern="100" dirty="0"/>
                        <a:t>模型</a:t>
                      </a:r>
                      <a:r>
                        <a:rPr lang="en-US" sz="1400" kern="100" dirty="0"/>
                        <a:t>(</a:t>
                      </a:r>
                      <a:r>
                        <a:rPr lang="zh-CN" sz="1400" kern="100" dirty="0"/>
                        <a:t>词性情感词联合分词</a:t>
                      </a:r>
                      <a:r>
                        <a:rPr lang="en-US" sz="1400" kern="100" dirty="0"/>
                        <a:t>)</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00" dirty="0" smtClean="0"/>
                        <a:t>0.64689</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TextBox 15"/>
          <p:cNvSpPr txBox="1"/>
          <p:nvPr/>
        </p:nvSpPr>
        <p:spPr>
          <a:xfrm>
            <a:off x="508792" y="1635863"/>
            <a:ext cx="7808119" cy="707886"/>
          </a:xfrm>
          <a:prstGeom prst="rect">
            <a:avLst/>
          </a:prstGeom>
          <a:noFill/>
        </p:spPr>
        <p:txBody>
          <a:bodyPr wrap="square" rtlCol="0">
            <a:spAutoFit/>
          </a:bodyPr>
          <a:lstStyle/>
          <a:p>
            <a:pPr marL="342900" indent="-342900" algn="ctr">
              <a:buClr>
                <a:srgbClr val="0053A3"/>
              </a:buClr>
              <a:buFont typeface="Wingdings" pitchFamily="2" charset="2"/>
              <a:buChar char="n"/>
            </a:pPr>
            <a:r>
              <a:rPr lang="en-US" sz="2000" dirty="0" smtClean="0"/>
              <a:t>KNN</a:t>
            </a:r>
            <a:r>
              <a:rPr lang="zh-CN" altLang="en-US" sz="2000" dirty="0" smtClean="0"/>
              <a:t>分类器上分类效果</a:t>
            </a:r>
          </a:p>
          <a:p>
            <a:pPr marL="342900" indent="-342900">
              <a:buClr>
                <a:srgbClr val="0053A3"/>
              </a:buClr>
            </a:pPr>
            <a:endParaRPr lang="en-US" altLang="zh-CN" sz="2000" dirty="0" smtClean="0"/>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20</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实验结果</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表格 14"/>
          <p:cNvGraphicFramePr>
            <a:graphicFrameLocks noGrp="1"/>
          </p:cNvGraphicFramePr>
          <p:nvPr/>
        </p:nvGraphicFramePr>
        <p:xfrm>
          <a:off x="926782" y="2197097"/>
          <a:ext cx="7582218" cy="4003598"/>
        </p:xfrm>
        <a:graphic>
          <a:graphicData uri="http://schemas.openxmlformats.org/drawingml/2006/table">
            <a:tbl>
              <a:tblPr>
                <a:tableStyleId>{125E5076-3810-47DD-B79F-674D7AD40C01}</a:tableStyleId>
              </a:tblPr>
              <a:tblGrid>
                <a:gridCol w="3790660"/>
                <a:gridCol w="3791558"/>
              </a:tblGrid>
              <a:tr h="430704">
                <a:tc>
                  <a:txBody>
                    <a:bodyPr/>
                    <a:lstStyle/>
                    <a:p>
                      <a:pPr algn="ctr">
                        <a:spcAft>
                          <a:spcPts val="0"/>
                        </a:spcAft>
                        <a:tabLst>
                          <a:tab pos="270510" algn="l"/>
                        </a:tabLst>
                      </a:pPr>
                      <a:r>
                        <a:rPr lang="zh-CN" sz="1400" kern="100" dirty="0"/>
                        <a:t>分类模型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zh-CN" sz="1400" kern="100" dirty="0"/>
                        <a:t>准确率</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dirty="0" smtClean="0"/>
                        <a:t>全部</a:t>
                      </a:r>
                      <a:r>
                        <a:rPr lang="zh-CN" sz="1400" kern="100" dirty="0"/>
                        <a:t>分词神经词袋模型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200" dirty="0" smtClean="0">
                          <a:solidFill>
                            <a:schemeClr val="lt1"/>
                          </a:solidFill>
                          <a:latin typeface="+mn-lt"/>
                          <a:ea typeface="+mn-ea"/>
                          <a:cs typeface="+mn-cs"/>
                        </a:rPr>
                        <a:t>0.73923</a:t>
                      </a:r>
                      <a:endParaRPr lang="zh-CN" altLang="en-US" sz="1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仅包含情感词的神经词袋模型</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200" dirty="0" smtClean="0">
                          <a:solidFill>
                            <a:schemeClr val="lt1"/>
                          </a:solidFill>
                          <a:latin typeface="+mn-lt"/>
                          <a:ea typeface="+mn-ea"/>
                          <a:cs typeface="+mn-cs"/>
                        </a:rPr>
                        <a:t>0.73737</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dirty="0"/>
                        <a:t>仅词性神经词袋模型</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200" dirty="0" smtClean="0">
                          <a:solidFill>
                            <a:schemeClr val="lt1"/>
                          </a:solidFill>
                          <a:latin typeface="+mn-lt"/>
                          <a:ea typeface="+mn-ea"/>
                          <a:cs typeface="+mn-cs"/>
                        </a:rPr>
                        <a:t>0.72069</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词性情感词联合神经词袋模型</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b="1" kern="1200" dirty="0" smtClean="0">
                          <a:solidFill>
                            <a:srgbClr val="FF0000"/>
                          </a:solidFill>
                          <a:latin typeface="+mn-lt"/>
                          <a:ea typeface="+mn-ea"/>
                          <a:cs typeface="+mn-cs"/>
                        </a:rPr>
                        <a:t>0.74639</a:t>
                      </a:r>
                      <a:endParaRPr lang="zh-CN" altLang="en-US" sz="1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全部歌词分词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200" dirty="0" smtClean="0">
                          <a:solidFill>
                            <a:schemeClr val="lt1"/>
                          </a:solidFill>
                          <a:latin typeface="+mn-lt"/>
                          <a:ea typeface="+mn-ea"/>
                          <a:cs typeface="+mn-cs"/>
                        </a:rPr>
                        <a:t>0.78006</a:t>
                      </a:r>
                      <a:endParaRPr lang="zh-CN" altLang="en-US" sz="1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260">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仅包含情感词分词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200" dirty="0" smtClean="0">
                          <a:solidFill>
                            <a:schemeClr val="lt1"/>
                          </a:solidFill>
                          <a:latin typeface="+mn-lt"/>
                          <a:ea typeface="+mn-ea"/>
                          <a:cs typeface="+mn-cs"/>
                        </a:rPr>
                        <a:t>0.78554</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704">
                <a:tc>
                  <a:txBody>
                    <a:bodyPr/>
                    <a:lstStyle/>
                    <a:p>
                      <a:pPr algn="ctr">
                        <a:spcAft>
                          <a:spcPts val="0"/>
                        </a:spcAft>
                        <a:tabLst>
                          <a:tab pos="270510" algn="l"/>
                        </a:tabLst>
                      </a:pPr>
                      <a:r>
                        <a:rPr lang="zh-CN" sz="1400" kern="100"/>
                        <a:t>词频权重</a:t>
                      </a:r>
                      <a:r>
                        <a:rPr lang="en-US" sz="1400" kern="100"/>
                        <a:t>(TF-IDF)</a:t>
                      </a:r>
                      <a:r>
                        <a:rPr lang="zh-CN" sz="1400" kern="100"/>
                        <a:t>模型</a:t>
                      </a:r>
                      <a:r>
                        <a:rPr lang="en-US" sz="1400" kern="100"/>
                        <a:t>(</a:t>
                      </a:r>
                      <a:r>
                        <a:rPr lang="zh-CN" sz="1400" kern="100"/>
                        <a:t>仅词性分词</a:t>
                      </a:r>
                      <a:r>
                        <a:rPr lang="en-US" sz="1400" kern="100"/>
                        <a:t>)</a:t>
                      </a:r>
                      <a:endParaRPr lang="zh-CN" sz="1400" kern="1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kern="1200" dirty="0" smtClean="0">
                          <a:solidFill>
                            <a:schemeClr val="lt1"/>
                          </a:solidFill>
                          <a:latin typeface="+mn-lt"/>
                          <a:ea typeface="+mn-ea"/>
                          <a:cs typeface="+mn-cs"/>
                        </a:rPr>
                        <a:t>0.77684</a:t>
                      </a:r>
                      <a:endParaRPr lang="zh-CN" altLang="en-US"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410">
                <a:tc>
                  <a:txBody>
                    <a:bodyPr/>
                    <a:lstStyle/>
                    <a:p>
                      <a:pPr algn="ctr">
                        <a:spcAft>
                          <a:spcPts val="0"/>
                        </a:spcAft>
                        <a:tabLst>
                          <a:tab pos="270510" algn="l"/>
                        </a:tabLst>
                      </a:pPr>
                      <a:r>
                        <a:rPr lang="zh-CN" sz="1400" kern="100" dirty="0"/>
                        <a:t>词频权重</a:t>
                      </a:r>
                      <a:r>
                        <a:rPr lang="en-US" sz="1400" kern="100" dirty="0"/>
                        <a:t>(TF-IDF)</a:t>
                      </a:r>
                      <a:r>
                        <a:rPr lang="zh-CN" sz="1400" kern="100" dirty="0"/>
                        <a:t>模型</a:t>
                      </a:r>
                      <a:r>
                        <a:rPr lang="en-US" sz="1400" kern="100" dirty="0"/>
                        <a:t>(</a:t>
                      </a:r>
                      <a:r>
                        <a:rPr lang="zh-CN" sz="1400" kern="100" dirty="0"/>
                        <a:t>词性情感词联合分词</a:t>
                      </a:r>
                      <a:r>
                        <a:rPr lang="en-US" sz="1400" kern="100" dirty="0"/>
                        <a:t>)</a:t>
                      </a:r>
                      <a:endParaRPr lang="zh-CN" sz="1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270510" algn="l"/>
                        </a:tabLst>
                      </a:pPr>
                      <a:r>
                        <a:rPr lang="en-US" sz="1400" b="1" kern="1200" dirty="0" smtClean="0">
                          <a:solidFill>
                            <a:srgbClr val="FF0000"/>
                          </a:solidFill>
                          <a:latin typeface="+mn-lt"/>
                          <a:ea typeface="+mn-ea"/>
                          <a:cs typeface="+mn-cs"/>
                        </a:rPr>
                        <a:t>0.79984</a:t>
                      </a:r>
                      <a:endParaRPr lang="zh-CN" altLang="en-US" sz="1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TextBox 15"/>
          <p:cNvSpPr txBox="1"/>
          <p:nvPr/>
        </p:nvSpPr>
        <p:spPr>
          <a:xfrm>
            <a:off x="508792" y="1635863"/>
            <a:ext cx="7808119" cy="707886"/>
          </a:xfrm>
          <a:prstGeom prst="rect">
            <a:avLst/>
          </a:prstGeom>
          <a:noFill/>
        </p:spPr>
        <p:txBody>
          <a:bodyPr wrap="square" rtlCol="0">
            <a:spAutoFit/>
          </a:bodyPr>
          <a:lstStyle/>
          <a:p>
            <a:pPr marL="342900" indent="-342900" algn="ctr">
              <a:buClr>
                <a:srgbClr val="0053A3"/>
              </a:buClr>
              <a:buFont typeface="Wingdings" pitchFamily="2" charset="2"/>
              <a:buChar char="n"/>
            </a:pPr>
            <a:r>
              <a:rPr lang="zh-CN" altLang="en-US" sz="2000" dirty="0" smtClean="0"/>
              <a:t>梯度提升树分类器上分类效果</a:t>
            </a:r>
          </a:p>
          <a:p>
            <a:pPr marL="342900" indent="-342900">
              <a:buClr>
                <a:srgbClr val="0053A3"/>
              </a:buClr>
            </a:pPr>
            <a:endParaRPr lang="en-US" altLang="zh-CN" sz="2000" dirty="0" smtClean="0"/>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21</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结果评价</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08792" y="1635863"/>
            <a:ext cx="7808119" cy="1323439"/>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选择上面</a:t>
            </a:r>
            <a:r>
              <a:rPr lang="en-US" altLang="zh-CN" sz="2000" dirty="0" smtClean="0"/>
              <a:t>8</a:t>
            </a:r>
            <a:r>
              <a:rPr lang="zh-CN" altLang="en-US" sz="2000" dirty="0" smtClean="0"/>
              <a:t>种分类模型在分类准确率上表现效果最好的基于词频的 词性情感词联合权重模型，我们绘制了其在上述三种分类器上的</a:t>
            </a:r>
            <a:r>
              <a:rPr lang="en-US" altLang="zh-CN" sz="2000" dirty="0" smtClean="0"/>
              <a:t>ROC</a:t>
            </a:r>
            <a:r>
              <a:rPr lang="zh-CN" altLang="en-US" sz="2000" dirty="0" smtClean="0"/>
              <a:t>曲线图，计算了其</a:t>
            </a:r>
            <a:r>
              <a:rPr lang="en-US" altLang="zh-CN" sz="2000" dirty="0" smtClean="0"/>
              <a:t>AUC</a:t>
            </a:r>
            <a:r>
              <a:rPr lang="zh-CN" altLang="en-US" sz="2000" dirty="0" smtClean="0"/>
              <a:t>值：</a:t>
            </a:r>
          </a:p>
          <a:p>
            <a:pPr marL="342900" indent="-342900">
              <a:buClr>
                <a:srgbClr val="0053A3"/>
              </a:buClr>
            </a:pPr>
            <a:endParaRPr lang="en-US" altLang="zh-CN" sz="2000" dirty="0" smtClean="0"/>
          </a:p>
        </p:txBody>
      </p:sp>
      <p:pic>
        <p:nvPicPr>
          <p:cNvPr id="12" name="图片 11" descr="词性情感词联合权重模型.png"/>
          <p:cNvPicPr/>
          <p:nvPr/>
        </p:nvPicPr>
        <p:blipFill>
          <a:blip r:embed="rId3"/>
          <a:stretch>
            <a:fillRect/>
          </a:stretch>
        </p:blipFill>
        <p:spPr>
          <a:xfrm>
            <a:off x="1181100" y="2628900"/>
            <a:ext cx="6845300" cy="40656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实验与分析</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22</a:t>
            </a:r>
            <a:endParaRPr lang="zh-CN" altLang="en-US" dirty="0"/>
          </a:p>
        </p:txBody>
      </p:sp>
      <p:grpSp>
        <p:nvGrpSpPr>
          <p:cNvPr id="2" name="组合 11"/>
          <p:cNvGrpSpPr/>
          <p:nvPr/>
        </p:nvGrpSpPr>
        <p:grpSpPr>
          <a:xfrm>
            <a:off x="521494" y="1013860"/>
            <a:ext cx="8110878" cy="461665"/>
            <a:chOff x="695325" y="1013859"/>
            <a:chExt cx="10814504" cy="461665"/>
          </a:xfrm>
        </p:grpSpPr>
        <p:sp>
          <p:nvSpPr>
            <p:cNvPr id="13" name="矩形 12"/>
            <p:cNvSpPr/>
            <p:nvPr/>
          </p:nvSpPr>
          <p:spPr>
            <a:xfrm>
              <a:off x="695325" y="1013859"/>
              <a:ext cx="1887696" cy="461665"/>
            </a:xfrm>
            <a:prstGeom prst="rect">
              <a:avLst/>
            </a:prstGeom>
            <a:solidFill>
              <a:schemeClr val="accent1"/>
            </a:solidFill>
          </p:spPr>
          <p:txBody>
            <a:bodyPr wrap="none">
              <a:spAutoFit/>
            </a:bodyPr>
            <a:lstStyle/>
            <a:p>
              <a:r>
                <a:rPr lang="zh-CN" altLang="en-US" sz="2400" b="1" dirty="0" smtClean="0">
                  <a:solidFill>
                    <a:schemeClr val="bg1"/>
                  </a:solidFill>
                </a:rPr>
                <a:t>结果分析</a:t>
              </a:r>
              <a:endParaRPr lang="zh-CN" altLang="en-US" sz="2400" b="1" dirty="0">
                <a:solidFill>
                  <a:schemeClr val="bg1"/>
                </a:solidFill>
              </a:endParaRPr>
            </a:p>
          </p:txBody>
        </p:sp>
        <p:cxnSp>
          <p:nvCxnSpPr>
            <p:cNvPr id="14" name="直接连接符 13"/>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08792" y="1635863"/>
            <a:ext cx="7808119" cy="4093428"/>
          </a:xfrm>
          <a:prstGeom prst="rect">
            <a:avLst/>
          </a:prstGeom>
          <a:noFill/>
        </p:spPr>
        <p:txBody>
          <a:bodyPr wrap="square" rtlCol="0">
            <a:spAutoFit/>
          </a:bodyPr>
          <a:lstStyle/>
          <a:p>
            <a:pPr marL="342900" indent="-342900">
              <a:buClr>
                <a:srgbClr val="0053A3"/>
              </a:buClr>
              <a:buFont typeface="Wingdings" pitchFamily="2" charset="2"/>
              <a:buChar char="n"/>
            </a:pPr>
            <a:r>
              <a:rPr lang="zh-CN" altLang="en-US" sz="2000" dirty="0" smtClean="0"/>
              <a:t>对同一种分类器，在神经词袋模型与词频权重模型两大类、</a:t>
            </a:r>
            <a:r>
              <a:rPr lang="en-US" sz="2000" dirty="0" smtClean="0"/>
              <a:t>8</a:t>
            </a:r>
            <a:r>
              <a:rPr lang="zh-CN" altLang="en-US" sz="2000" dirty="0" smtClean="0"/>
              <a:t>种子模型下，本文提出的基于词性情感词联合权重模型一般能取得最高的分类准确率。</a:t>
            </a:r>
            <a:endParaRPr lang="en-US" altLang="zh-CN" sz="2000" dirty="0" smtClean="0"/>
          </a:p>
          <a:p>
            <a:pPr marL="342900" indent="-342900">
              <a:buClr>
                <a:srgbClr val="0053A3"/>
              </a:buClr>
              <a:buFont typeface="Wingdings" pitchFamily="2" charset="2"/>
              <a:buChar char="n"/>
            </a:pPr>
            <a:endParaRPr lang="en-US" altLang="zh-CN" sz="2000" dirty="0" smtClean="0"/>
          </a:p>
          <a:p>
            <a:pPr marL="342900" indent="-342900">
              <a:buClr>
                <a:srgbClr val="0053A3"/>
              </a:buClr>
            </a:pPr>
            <a:endParaRPr lang="en-US" altLang="zh-CN" sz="2000" dirty="0" smtClean="0"/>
          </a:p>
          <a:p>
            <a:pPr marL="342900" indent="-342900">
              <a:buClr>
                <a:srgbClr val="0053A3"/>
              </a:buClr>
              <a:buFont typeface="Wingdings" pitchFamily="2" charset="2"/>
              <a:buChar char="n"/>
            </a:pPr>
            <a:r>
              <a:rPr lang="zh-CN" altLang="en-US" sz="2000" dirty="0" smtClean="0"/>
              <a:t>对于同一种分类模型，采用不同的训练模型会得到不同的分类准确率，相较于本文使用的三种分类器，一般情况下梯度提升树分类器的分类准确率要优于其他两种。</a:t>
            </a:r>
            <a:endParaRPr lang="en-US" altLang="zh-CN" sz="2000" dirty="0" smtClean="0"/>
          </a:p>
          <a:p>
            <a:pPr marL="342900" indent="-342900">
              <a:buClr>
                <a:srgbClr val="0053A3"/>
              </a:buClr>
              <a:buFont typeface="Wingdings" pitchFamily="2" charset="2"/>
              <a:buChar char="n"/>
            </a:pPr>
            <a:endParaRPr lang="en-US" altLang="zh-CN" sz="2000" dirty="0" smtClean="0"/>
          </a:p>
          <a:p>
            <a:pPr marL="342900" indent="-342900">
              <a:buClr>
                <a:srgbClr val="0053A3"/>
              </a:buClr>
              <a:buFont typeface="Wingdings" pitchFamily="2" charset="2"/>
              <a:buChar char="n"/>
            </a:pPr>
            <a:endParaRPr lang="en-US" altLang="zh-CN" sz="2000" dirty="0" smtClean="0"/>
          </a:p>
          <a:p>
            <a:pPr marL="342900" indent="-342900">
              <a:buClr>
                <a:srgbClr val="0053A3"/>
              </a:buClr>
              <a:buFont typeface="Wingdings" pitchFamily="2" charset="2"/>
              <a:buChar char="n"/>
            </a:pPr>
            <a:r>
              <a:rPr lang="zh-CN" altLang="en-US" sz="2000" dirty="0" smtClean="0"/>
              <a:t>在所有的分类模型与分类器上，基于词频的词性情感词联合权重模型在梯度提升树分类器上能够取得最高的分类准确率。</a:t>
            </a:r>
            <a:endParaRPr lang="en-US" altLang="zh-CN" sz="2000" dirty="0" smtClean="0"/>
          </a:p>
          <a:p>
            <a:pPr marL="342900" indent="-342900">
              <a:buClr>
                <a:srgbClr val="0053A3"/>
              </a:buClr>
            </a:pPr>
            <a:endParaRPr lang="en-US" altLang="zh-CN" sz="2000" dirty="0" smtClean="0"/>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72065" y="2593676"/>
            <a:ext cx="1740141"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itchFamily="34" charset="-122"/>
                <a:ea typeface="微软雅黑" pitchFamily="34" charset="-122"/>
              </a:rPr>
              <a:t>目录</a:t>
            </a:r>
          </a:p>
        </p:txBody>
      </p:sp>
      <p:sp>
        <p:nvSpPr>
          <p:cNvPr id="8" name="文本框 7"/>
          <p:cNvSpPr txBox="1"/>
          <p:nvPr/>
        </p:nvSpPr>
        <p:spPr>
          <a:xfrm>
            <a:off x="-185738" y="3556441"/>
            <a:ext cx="2604710" cy="584775"/>
          </a:xfrm>
          <a:prstGeom prst="rect">
            <a:avLst/>
          </a:prstGeom>
          <a:noFill/>
        </p:spPr>
        <p:txBody>
          <a:bodyPr wrap="square" rtlCol="0">
            <a:spAutoFit/>
          </a:bodyPr>
          <a:lstStyle/>
          <a:p>
            <a:pPr algn="r"/>
            <a:r>
              <a:rPr lang="en-US" altLang="zh-CN" sz="3200" b="1" dirty="0" smtClean="0">
                <a:solidFill>
                  <a:schemeClr val="bg1"/>
                </a:solidFill>
                <a:effectLst/>
                <a:latin typeface="Times New Roman" pitchFamily="18" charset="0"/>
                <a:ea typeface="微软雅黑" pitchFamily="34" charset="-122"/>
                <a:cs typeface="Times New Roman" pitchFamily="18" charset="0"/>
              </a:rPr>
              <a:t>CONTENTS</a:t>
            </a:r>
            <a:endParaRPr lang="zh-CN" altLang="en-US" sz="3200" b="1" dirty="0" smtClean="0">
              <a:solidFill>
                <a:schemeClr val="bg1"/>
              </a:solidFill>
              <a:effectLst/>
              <a:latin typeface="Times New Roman" pitchFamily="18" charset="0"/>
              <a:ea typeface="微软雅黑" pitchFamily="34" charset="-122"/>
              <a:cs typeface="Times New Roman" pitchFamily="18" charset="0"/>
            </a:endParaRPr>
          </a:p>
        </p:txBody>
      </p:sp>
      <p:grpSp>
        <p:nvGrpSpPr>
          <p:cNvPr id="2" name="组合 69"/>
          <p:cNvGrpSpPr/>
          <p:nvPr/>
        </p:nvGrpSpPr>
        <p:grpSpPr>
          <a:xfrm>
            <a:off x="3221078" y="1509722"/>
            <a:ext cx="3759505" cy="644832"/>
            <a:chOff x="3632991" y="1685526"/>
            <a:chExt cx="5012675" cy="644832"/>
          </a:xfrm>
        </p:grpSpPr>
        <p:sp>
          <p:nvSpPr>
            <p:cNvPr id="19"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mn-ea"/>
                </a:rPr>
                <a:t>研究</a:t>
              </a:r>
              <a:r>
                <a:rPr lang="zh-CN" altLang="en-US" sz="2400" dirty="0">
                  <a:latin typeface="+mn-ea"/>
                </a:rPr>
                <a:t>背景及意义</a:t>
              </a:r>
            </a:p>
          </p:txBody>
        </p:sp>
        <p:grpSp>
          <p:nvGrpSpPr>
            <p:cNvPr id="3" name="组合 68"/>
            <p:cNvGrpSpPr/>
            <p:nvPr/>
          </p:nvGrpSpPr>
          <p:grpSpPr>
            <a:xfrm>
              <a:off x="3632991" y="1685526"/>
              <a:ext cx="1429606" cy="644832"/>
              <a:chOff x="3632991" y="1685526"/>
              <a:chExt cx="1429606" cy="644832"/>
            </a:xfrm>
          </p:grpSpPr>
          <p:sp>
            <p:nvSpPr>
              <p:cNvPr id="17"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01</a:t>
                </a:r>
              </a:p>
            </p:txBody>
          </p:sp>
          <p:sp>
            <p:nvSpPr>
              <p:cNvPr id="32" name="矩形 31"/>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46"/>
          <p:cNvGrpSpPr/>
          <p:nvPr/>
        </p:nvGrpSpPr>
        <p:grpSpPr>
          <a:xfrm>
            <a:off x="3221078" y="2264925"/>
            <a:ext cx="3759505" cy="644832"/>
            <a:chOff x="3632991" y="1685526"/>
            <a:chExt cx="5012675" cy="644832"/>
          </a:xfrm>
        </p:grpSpPr>
        <p:sp>
          <p:nvSpPr>
            <p:cNvPr id="48"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国内外</a:t>
              </a:r>
              <a:r>
                <a:rPr lang="zh-CN" altLang="en-US" sz="2400" dirty="0">
                  <a:latin typeface="微软雅黑" pitchFamily="34" charset="-122"/>
                </a:rPr>
                <a:t>研究现状</a:t>
              </a:r>
            </a:p>
          </p:txBody>
        </p:sp>
        <p:grpSp>
          <p:nvGrpSpPr>
            <p:cNvPr id="5" name="组合 48"/>
            <p:cNvGrpSpPr/>
            <p:nvPr/>
          </p:nvGrpSpPr>
          <p:grpSpPr>
            <a:xfrm>
              <a:off x="3632991" y="1685526"/>
              <a:ext cx="1429606" cy="644832"/>
              <a:chOff x="3632991" y="1685526"/>
              <a:chExt cx="1429606" cy="644832"/>
            </a:xfrm>
          </p:grpSpPr>
          <p:sp>
            <p:nvSpPr>
              <p:cNvPr id="50"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02</a:t>
                </a:r>
              </a:p>
            </p:txBody>
          </p:sp>
          <p:sp>
            <p:nvSpPr>
              <p:cNvPr id="51" name="矩形 50"/>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51"/>
          <p:cNvGrpSpPr/>
          <p:nvPr/>
        </p:nvGrpSpPr>
        <p:grpSpPr>
          <a:xfrm>
            <a:off x="3222660" y="3042821"/>
            <a:ext cx="5641940" cy="644832"/>
            <a:chOff x="3632991" y="1685526"/>
            <a:chExt cx="7522589" cy="644832"/>
          </a:xfrm>
        </p:grpSpPr>
        <p:sp>
          <p:nvSpPr>
            <p:cNvPr id="53" name="文本框 18"/>
            <p:cNvSpPr txBox="1"/>
            <p:nvPr/>
          </p:nvSpPr>
          <p:spPr>
            <a:xfrm>
              <a:off x="4888745" y="1745583"/>
              <a:ext cx="6266835" cy="461665"/>
            </a:xfrm>
            <a:prstGeom prst="rect">
              <a:avLst/>
            </a:prstGeom>
            <a:noFill/>
          </p:spPr>
          <p:txBody>
            <a:bodyPr wrap="square" rtlCol="0">
              <a:spAutoFit/>
            </a:bodyPr>
            <a:lstStyle/>
            <a:p>
              <a:r>
                <a:rPr lang="zh-CN" altLang="en-US" sz="2400" dirty="0" smtClean="0">
                  <a:latin typeface="微软雅黑" pitchFamily="34" charset="-122"/>
                </a:rPr>
                <a:t>主要工作</a:t>
              </a:r>
              <a:endParaRPr lang="zh-CN" altLang="en-US" sz="2400" dirty="0">
                <a:latin typeface="微软雅黑" pitchFamily="34" charset="-122"/>
              </a:endParaRPr>
            </a:p>
          </p:txBody>
        </p:sp>
        <p:grpSp>
          <p:nvGrpSpPr>
            <p:cNvPr id="10" name="组合 53"/>
            <p:cNvGrpSpPr/>
            <p:nvPr/>
          </p:nvGrpSpPr>
          <p:grpSpPr>
            <a:xfrm>
              <a:off x="3632991" y="1685526"/>
              <a:ext cx="1429606" cy="644832"/>
              <a:chOff x="3632991" y="1685526"/>
              <a:chExt cx="1429606" cy="644832"/>
            </a:xfrm>
          </p:grpSpPr>
          <p:sp>
            <p:nvSpPr>
              <p:cNvPr id="56"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03</a:t>
                </a:r>
              </a:p>
            </p:txBody>
          </p:sp>
          <p:sp>
            <p:nvSpPr>
              <p:cNvPr id="59" name="矩形 5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 name="组合 60"/>
          <p:cNvGrpSpPr/>
          <p:nvPr/>
        </p:nvGrpSpPr>
        <p:grpSpPr>
          <a:xfrm>
            <a:off x="3225830" y="3798493"/>
            <a:ext cx="3759505" cy="644832"/>
            <a:chOff x="3632991" y="1685526"/>
            <a:chExt cx="5012675" cy="644832"/>
          </a:xfrm>
        </p:grpSpPr>
        <p:sp>
          <p:nvSpPr>
            <p:cNvPr id="76"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实验与分析</a:t>
              </a:r>
              <a:endParaRPr lang="zh-CN" altLang="en-US" sz="2400" dirty="0">
                <a:latin typeface="微软雅黑" pitchFamily="34" charset="-122"/>
              </a:endParaRPr>
            </a:p>
          </p:txBody>
        </p:sp>
        <p:grpSp>
          <p:nvGrpSpPr>
            <p:cNvPr id="13" name="组合 76"/>
            <p:cNvGrpSpPr/>
            <p:nvPr/>
          </p:nvGrpSpPr>
          <p:grpSpPr>
            <a:xfrm>
              <a:off x="3632991" y="1685526"/>
              <a:ext cx="1429606" cy="644832"/>
              <a:chOff x="3632991" y="1685526"/>
              <a:chExt cx="1429606" cy="644832"/>
            </a:xfrm>
          </p:grpSpPr>
          <p:sp>
            <p:nvSpPr>
              <p:cNvPr id="78"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04</a:t>
                </a:r>
              </a:p>
            </p:txBody>
          </p:sp>
          <p:sp>
            <p:nvSpPr>
              <p:cNvPr id="79" name="矩形 7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 name="组合 79"/>
          <p:cNvGrpSpPr/>
          <p:nvPr/>
        </p:nvGrpSpPr>
        <p:grpSpPr>
          <a:xfrm>
            <a:off x="3221062" y="4579565"/>
            <a:ext cx="3759505" cy="644832"/>
            <a:chOff x="3632991" y="1685526"/>
            <a:chExt cx="5012675" cy="644832"/>
          </a:xfrm>
        </p:grpSpPr>
        <p:sp>
          <p:nvSpPr>
            <p:cNvPr id="81"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总结与展望</a:t>
              </a:r>
              <a:endParaRPr lang="zh-CN" altLang="en-US" sz="2400" dirty="0">
                <a:latin typeface="微软雅黑" pitchFamily="34" charset="-122"/>
              </a:endParaRPr>
            </a:p>
          </p:txBody>
        </p:sp>
        <p:grpSp>
          <p:nvGrpSpPr>
            <p:cNvPr id="15" name="组合 81"/>
            <p:cNvGrpSpPr/>
            <p:nvPr/>
          </p:nvGrpSpPr>
          <p:grpSpPr>
            <a:xfrm>
              <a:off x="3632991" y="1685526"/>
              <a:ext cx="1429606" cy="644832"/>
              <a:chOff x="3632991" y="1685526"/>
              <a:chExt cx="1429606" cy="644832"/>
            </a:xfrm>
          </p:grpSpPr>
          <p:sp>
            <p:nvSpPr>
              <p:cNvPr id="83"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05</a:t>
                </a:r>
              </a:p>
            </p:txBody>
          </p:sp>
          <p:sp>
            <p:nvSpPr>
              <p:cNvPr id="84" name="矩形 83"/>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等腰三角形 11"/>
          <p:cNvSpPr/>
          <p:nvPr/>
        </p:nvSpPr>
        <p:spPr>
          <a:xfrm rot="5400000">
            <a:off x="2839558" y="4777426"/>
            <a:ext cx="460129" cy="230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756663" y="2154554"/>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756663" y="2909757"/>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789995" y="3687653"/>
            <a:ext cx="3563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761932" y="4443325"/>
            <a:ext cx="3553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757164" y="5224397"/>
            <a:ext cx="35580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2000" advTm="10086"/>
    </mc:Choice>
    <mc:Fallback>
      <p:transition spd="slow" advTm="10086"/>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总结</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23</a:t>
            </a:r>
            <a:endParaRPr lang="zh-CN" altLang="en-US" dirty="0"/>
          </a:p>
        </p:txBody>
      </p:sp>
      <p:sp>
        <p:nvSpPr>
          <p:cNvPr id="3" name="矩形 2"/>
          <p:cNvSpPr/>
          <p:nvPr/>
        </p:nvSpPr>
        <p:spPr>
          <a:xfrm>
            <a:off x="1328736" y="1522198"/>
            <a:ext cx="6958013" cy="1015663"/>
          </a:xfrm>
          <a:prstGeom prst="rect">
            <a:avLst/>
          </a:prstGeom>
        </p:spPr>
        <p:txBody>
          <a:bodyPr wrap="square">
            <a:spAutoFit/>
          </a:bodyPr>
          <a:lstStyle/>
          <a:p>
            <a:pPr lvl="0"/>
            <a:r>
              <a:rPr lang="zh-CN" altLang="en-US" sz="2000" dirty="0" smtClean="0"/>
              <a:t>在歌曲分类方面，提出了词性情感词联合权重模型，并将该模型与现有的神经词袋模型及其他模型进行对比实验，验证了该模型在中文歌曲分类上的可行性。</a:t>
            </a:r>
            <a:endParaRPr lang="zh-CN" altLang="en-US" sz="2000" dirty="0"/>
          </a:p>
        </p:txBody>
      </p:sp>
      <p:sp>
        <p:nvSpPr>
          <p:cNvPr id="6" name="菱形 5"/>
          <p:cNvSpPr/>
          <p:nvPr/>
        </p:nvSpPr>
        <p:spPr>
          <a:xfrm>
            <a:off x="321462" y="1428757"/>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71494" y="1614532"/>
            <a:ext cx="440235" cy="461665"/>
          </a:xfrm>
          <a:prstGeom prst="rect">
            <a:avLst/>
          </a:prstGeom>
          <a:noFill/>
        </p:spPr>
        <p:txBody>
          <a:bodyPr wrap="square" rtlCol="0">
            <a:spAutoFit/>
          </a:bodyPr>
          <a:lstStyle/>
          <a:p>
            <a:r>
              <a:rPr lang="en-US" altLang="zh-CN" sz="2400" dirty="0" smtClean="0">
                <a:solidFill>
                  <a:srgbClr val="FFFFFF"/>
                </a:solidFill>
              </a:rPr>
              <a:t>1</a:t>
            </a:r>
            <a:endParaRPr lang="zh-CN" altLang="en-US" sz="2400" dirty="0">
              <a:solidFill>
                <a:srgbClr val="FFFFFF"/>
              </a:solidFill>
            </a:endParaRPr>
          </a:p>
        </p:txBody>
      </p:sp>
      <p:sp>
        <p:nvSpPr>
          <p:cNvPr id="8" name="菱形 7"/>
          <p:cNvSpPr/>
          <p:nvPr/>
        </p:nvSpPr>
        <p:spPr>
          <a:xfrm>
            <a:off x="316694" y="2624181"/>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66726" y="2809956"/>
            <a:ext cx="440235" cy="461665"/>
          </a:xfrm>
          <a:prstGeom prst="rect">
            <a:avLst/>
          </a:prstGeom>
          <a:noFill/>
        </p:spPr>
        <p:txBody>
          <a:bodyPr wrap="square" rtlCol="0">
            <a:spAutoFit/>
          </a:bodyPr>
          <a:lstStyle/>
          <a:p>
            <a:r>
              <a:rPr lang="en-US" altLang="zh-CN" sz="2400" dirty="0">
                <a:solidFill>
                  <a:srgbClr val="FFFFFF"/>
                </a:solidFill>
              </a:rPr>
              <a:t>2</a:t>
            </a:r>
            <a:endParaRPr lang="zh-CN" altLang="en-US" sz="2400" dirty="0">
              <a:solidFill>
                <a:srgbClr val="FFFFFF"/>
              </a:solidFill>
            </a:endParaRPr>
          </a:p>
        </p:txBody>
      </p:sp>
      <p:sp>
        <p:nvSpPr>
          <p:cNvPr id="10" name="菱形 9"/>
          <p:cNvSpPr/>
          <p:nvPr/>
        </p:nvSpPr>
        <p:spPr>
          <a:xfrm>
            <a:off x="302406" y="3837077"/>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2438" y="4022852"/>
            <a:ext cx="440235" cy="461665"/>
          </a:xfrm>
          <a:prstGeom prst="rect">
            <a:avLst/>
          </a:prstGeom>
          <a:noFill/>
        </p:spPr>
        <p:txBody>
          <a:bodyPr wrap="square" rtlCol="0">
            <a:spAutoFit/>
          </a:bodyPr>
          <a:lstStyle/>
          <a:p>
            <a:r>
              <a:rPr lang="en-US" altLang="zh-CN" sz="2400" dirty="0">
                <a:solidFill>
                  <a:srgbClr val="FFFFFF"/>
                </a:solidFill>
              </a:rPr>
              <a:t>3</a:t>
            </a:r>
            <a:endParaRPr lang="zh-CN" altLang="en-US" sz="2400" dirty="0">
              <a:solidFill>
                <a:srgbClr val="FFFFFF"/>
              </a:solidFill>
            </a:endParaRPr>
          </a:p>
        </p:txBody>
      </p:sp>
      <p:sp>
        <p:nvSpPr>
          <p:cNvPr id="5" name="矩形 4"/>
          <p:cNvSpPr/>
          <p:nvPr/>
        </p:nvSpPr>
        <p:spPr>
          <a:xfrm>
            <a:off x="1343025" y="3935392"/>
            <a:ext cx="6929437" cy="1015663"/>
          </a:xfrm>
          <a:prstGeom prst="rect">
            <a:avLst/>
          </a:prstGeom>
        </p:spPr>
        <p:txBody>
          <a:bodyPr wrap="square">
            <a:spAutoFit/>
          </a:bodyPr>
          <a:lstStyle/>
          <a:p>
            <a:pPr lvl="0"/>
            <a:r>
              <a:rPr lang="zh-CN" altLang="en-US" sz="2000" dirty="0" smtClean="0"/>
              <a:t>在歌曲推荐方面， 从理论上提出可考虑歌曲所在的歌单热度信息、歌曲自身热度信息以及歌曲演唱速率来计算与用户所喜欢歌曲最接近的歌曲列表。</a:t>
            </a:r>
            <a:endParaRPr lang="zh-CN" altLang="en-US" sz="2000" dirty="0"/>
          </a:p>
        </p:txBody>
      </p:sp>
      <p:sp>
        <p:nvSpPr>
          <p:cNvPr id="13" name="矩形 12"/>
          <p:cNvSpPr/>
          <p:nvPr/>
        </p:nvSpPr>
        <p:spPr>
          <a:xfrm>
            <a:off x="1314448" y="2717622"/>
            <a:ext cx="6958014" cy="707886"/>
          </a:xfrm>
          <a:prstGeom prst="rect">
            <a:avLst/>
          </a:prstGeom>
        </p:spPr>
        <p:txBody>
          <a:bodyPr wrap="square">
            <a:spAutoFit/>
          </a:bodyPr>
          <a:lstStyle/>
          <a:p>
            <a:pPr lvl="0"/>
            <a:r>
              <a:rPr lang="zh-CN" altLang="en-US" sz="2000" dirty="0" smtClean="0"/>
              <a:t>在表征用户对歌曲的喜好程度方面，提出基于用户操作行为衡量用户对歌曲喜好程度的方法。</a:t>
            </a:r>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研究背景</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1</a:t>
            </a:r>
            <a:endParaRPr lang="zh-CN" altLang="en-US" dirty="0"/>
          </a:p>
        </p:txBody>
      </p:sp>
      <p:pic>
        <p:nvPicPr>
          <p:cNvPr id="15" name="图片 14" descr="QQ截图20170509200325.png"/>
          <p:cNvPicPr>
            <a:picLocks noChangeAspect="1"/>
          </p:cNvPicPr>
          <p:nvPr/>
        </p:nvPicPr>
        <p:blipFill>
          <a:blip r:embed="rId3"/>
          <a:stretch>
            <a:fillRect/>
          </a:stretch>
        </p:blipFill>
        <p:spPr>
          <a:xfrm>
            <a:off x="2316163" y="1576391"/>
            <a:ext cx="4770437" cy="4292596"/>
          </a:xfrm>
          <a:prstGeom prst="rect">
            <a:avLst/>
          </a:prstGeom>
        </p:spPr>
      </p:pic>
      <p:sp>
        <p:nvSpPr>
          <p:cNvPr id="17" name="矩形 16"/>
          <p:cNvSpPr/>
          <p:nvPr/>
        </p:nvSpPr>
        <p:spPr>
          <a:xfrm>
            <a:off x="1" y="1045673"/>
            <a:ext cx="9144000" cy="369332"/>
          </a:xfrm>
          <a:prstGeom prst="rect">
            <a:avLst/>
          </a:prstGeom>
        </p:spPr>
        <p:txBody>
          <a:bodyPr wrap="square">
            <a:spAutoFit/>
          </a:bodyPr>
          <a:lstStyle/>
          <a:p>
            <a:pPr algn="ctr">
              <a:buClr>
                <a:srgbClr val="0053A3"/>
              </a:buClr>
            </a:pPr>
            <a:r>
              <a:rPr lang="zh-CN" altLang="en-US" dirty="0" smtClean="0"/>
              <a:t>网易云音乐上线</a:t>
            </a:r>
            <a:r>
              <a:rPr lang="en-US" altLang="zh-CN" dirty="0" smtClean="0"/>
              <a:t>3</a:t>
            </a:r>
            <a:r>
              <a:rPr lang="zh-CN" altLang="en-US" dirty="0" smtClean="0"/>
              <a:t>年来用户数量变化曲线</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Tm="26598"/>
    </mc:Choice>
    <mc:Fallback>
      <p:transition spd="slow" advTm="26598"/>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展望</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24</a:t>
            </a:r>
            <a:endParaRPr lang="zh-CN" altLang="en-US" dirty="0"/>
          </a:p>
        </p:txBody>
      </p:sp>
      <p:sp>
        <p:nvSpPr>
          <p:cNvPr id="3" name="矩形 2"/>
          <p:cNvSpPr/>
          <p:nvPr/>
        </p:nvSpPr>
        <p:spPr>
          <a:xfrm>
            <a:off x="1328737" y="1527072"/>
            <a:ext cx="7043737" cy="1015663"/>
          </a:xfrm>
          <a:prstGeom prst="rect">
            <a:avLst/>
          </a:prstGeom>
        </p:spPr>
        <p:txBody>
          <a:bodyPr wrap="square">
            <a:spAutoFit/>
          </a:bodyPr>
          <a:lstStyle/>
          <a:p>
            <a:pPr lvl="0"/>
            <a:r>
              <a:rPr lang="zh-CN" altLang="en-US" sz="2000" dirty="0" smtClean="0"/>
              <a:t>在歌曲分类方面，本文提出的基于词频的词性情感词联合权重模型仅仅在中文歌词上进行了实验分析，下一步可以根据英文歌词语料库来验证本文提出的分类训练模型的可行性。</a:t>
            </a:r>
            <a:endParaRPr lang="zh-CN" altLang="en-US" sz="2000" dirty="0"/>
          </a:p>
        </p:txBody>
      </p:sp>
      <p:sp>
        <p:nvSpPr>
          <p:cNvPr id="6" name="菱形 5"/>
          <p:cNvSpPr/>
          <p:nvPr/>
        </p:nvSpPr>
        <p:spPr>
          <a:xfrm>
            <a:off x="321462" y="1428757"/>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71494" y="1614532"/>
            <a:ext cx="440235" cy="461665"/>
          </a:xfrm>
          <a:prstGeom prst="rect">
            <a:avLst/>
          </a:prstGeom>
          <a:noFill/>
        </p:spPr>
        <p:txBody>
          <a:bodyPr wrap="square" rtlCol="0">
            <a:spAutoFit/>
          </a:bodyPr>
          <a:lstStyle/>
          <a:p>
            <a:r>
              <a:rPr lang="en-US" altLang="zh-CN" sz="2400" dirty="0" smtClean="0">
                <a:solidFill>
                  <a:srgbClr val="FFFFFF"/>
                </a:solidFill>
              </a:rPr>
              <a:t>1</a:t>
            </a:r>
            <a:endParaRPr lang="zh-CN" altLang="en-US" sz="2400" dirty="0">
              <a:solidFill>
                <a:srgbClr val="FFFFFF"/>
              </a:solidFill>
            </a:endParaRPr>
          </a:p>
        </p:txBody>
      </p:sp>
      <p:sp>
        <p:nvSpPr>
          <p:cNvPr id="8" name="菱形 7"/>
          <p:cNvSpPr/>
          <p:nvPr/>
        </p:nvSpPr>
        <p:spPr>
          <a:xfrm>
            <a:off x="367494" y="2801981"/>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17526" y="2987756"/>
            <a:ext cx="440235" cy="461665"/>
          </a:xfrm>
          <a:prstGeom prst="rect">
            <a:avLst/>
          </a:prstGeom>
          <a:noFill/>
        </p:spPr>
        <p:txBody>
          <a:bodyPr wrap="square" rtlCol="0">
            <a:spAutoFit/>
          </a:bodyPr>
          <a:lstStyle/>
          <a:p>
            <a:r>
              <a:rPr lang="en-US" altLang="zh-CN" sz="2400" dirty="0">
                <a:solidFill>
                  <a:srgbClr val="FFFFFF"/>
                </a:solidFill>
              </a:rPr>
              <a:t>2</a:t>
            </a:r>
            <a:endParaRPr lang="zh-CN" altLang="en-US" sz="2400" dirty="0">
              <a:solidFill>
                <a:srgbClr val="FFFFFF"/>
              </a:solidFill>
            </a:endParaRPr>
          </a:p>
        </p:txBody>
      </p:sp>
      <p:sp>
        <p:nvSpPr>
          <p:cNvPr id="10" name="菱形 9"/>
          <p:cNvSpPr/>
          <p:nvPr/>
        </p:nvSpPr>
        <p:spPr>
          <a:xfrm>
            <a:off x="353206" y="4116477"/>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03238" y="4302252"/>
            <a:ext cx="440235" cy="461665"/>
          </a:xfrm>
          <a:prstGeom prst="rect">
            <a:avLst/>
          </a:prstGeom>
          <a:noFill/>
        </p:spPr>
        <p:txBody>
          <a:bodyPr wrap="square" rtlCol="0">
            <a:spAutoFit/>
          </a:bodyPr>
          <a:lstStyle/>
          <a:p>
            <a:r>
              <a:rPr lang="en-US" altLang="zh-CN" sz="2400" dirty="0">
                <a:solidFill>
                  <a:srgbClr val="FFFFFF"/>
                </a:solidFill>
              </a:rPr>
              <a:t>3</a:t>
            </a:r>
            <a:endParaRPr lang="zh-CN" altLang="en-US" sz="2400" dirty="0">
              <a:solidFill>
                <a:srgbClr val="FFFFFF"/>
              </a:solidFill>
            </a:endParaRPr>
          </a:p>
        </p:txBody>
      </p:sp>
      <p:sp>
        <p:nvSpPr>
          <p:cNvPr id="5" name="矩形 4"/>
          <p:cNvSpPr/>
          <p:nvPr/>
        </p:nvSpPr>
        <p:spPr>
          <a:xfrm>
            <a:off x="1379538" y="4209918"/>
            <a:ext cx="7143750" cy="1015663"/>
          </a:xfrm>
          <a:prstGeom prst="rect">
            <a:avLst/>
          </a:prstGeom>
        </p:spPr>
        <p:txBody>
          <a:bodyPr wrap="square">
            <a:spAutoFit/>
          </a:bodyPr>
          <a:lstStyle/>
          <a:p>
            <a:pPr lvl="0"/>
            <a:r>
              <a:rPr lang="zh-CN" altLang="en-US" sz="2000" dirty="0" smtClean="0"/>
              <a:t>在歌曲推荐方面，本文仅仅理论上提出推荐可以考虑歌曲所在的歌单热度信息、歌曲自身热度以及歌曲演唱频率维度信息，下一步有待于通过实验验证这一理论的正确性。</a:t>
            </a:r>
            <a:endParaRPr lang="zh-CN" altLang="en-US" sz="2000" dirty="0"/>
          </a:p>
        </p:txBody>
      </p:sp>
      <p:sp>
        <p:nvSpPr>
          <p:cNvPr id="13" name="矩形 12"/>
          <p:cNvSpPr/>
          <p:nvPr/>
        </p:nvSpPr>
        <p:spPr>
          <a:xfrm>
            <a:off x="1379538" y="2801981"/>
            <a:ext cx="6415087" cy="1015663"/>
          </a:xfrm>
          <a:prstGeom prst="rect">
            <a:avLst/>
          </a:prstGeom>
        </p:spPr>
        <p:txBody>
          <a:bodyPr wrap="square">
            <a:spAutoFit/>
          </a:bodyPr>
          <a:lstStyle/>
          <a:p>
            <a:pPr lvl="0"/>
            <a:r>
              <a:rPr lang="zh-CN" altLang="en-US" sz="2000" dirty="0" smtClean="0"/>
              <a:t>在表征用户对歌曲的喜好程度方面，本文仅仅考虑了用户的操作行为，下一步可以充分考虑用户的好友、粉丝的兴趣爱好等等维度信息来挖掘用户的音乐喜好。</a:t>
            </a:r>
            <a:endParaRPr lang="zh-CN" altLang="en-US" sz="2000" dirty="0"/>
          </a:p>
        </p:txBody>
      </p:sp>
    </p:spTree>
    <p:extLst>
      <p:ext uri="{BB962C8B-B14F-4D97-AF65-F5344CB8AC3E}">
        <p14:creationId xmlns="" xmlns:p14="http://schemas.microsoft.com/office/powerpoint/2010/main" val="23717704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21494" y="549275"/>
            <a:ext cx="8101012"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1494" y="2705725"/>
            <a:ext cx="8101012" cy="1200329"/>
          </a:xfrm>
          <a:prstGeom prst="rect">
            <a:avLst/>
          </a:prstGeom>
          <a:noFill/>
        </p:spPr>
        <p:txBody>
          <a:bodyPr wrap="square" rtlCol="0">
            <a:spAutoFit/>
          </a:bodyPr>
          <a:lstStyle/>
          <a:p>
            <a:pPr algn="ctr"/>
            <a:r>
              <a:rPr lang="zh-CN" altLang="en-US" sz="7200" b="1" dirty="0">
                <a:solidFill>
                  <a:schemeClr val="bg1"/>
                </a:solidFill>
              </a:rPr>
              <a:t>谢谢各位</a:t>
            </a:r>
            <a:r>
              <a:rPr lang="zh-CN" altLang="en-US" sz="7200" b="1" dirty="0" smtClean="0">
                <a:solidFill>
                  <a:schemeClr val="bg1"/>
                </a:solidFill>
              </a:rPr>
              <a:t>老师！</a:t>
            </a:r>
            <a:endParaRPr lang="zh-CN" altLang="en-US" sz="7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研究背景</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2</a:t>
            </a:r>
            <a:endParaRPr lang="zh-CN" altLang="en-US" dirty="0"/>
          </a:p>
        </p:txBody>
      </p:sp>
      <p:sp>
        <p:nvSpPr>
          <p:cNvPr id="17" name="矩形 16"/>
          <p:cNvSpPr/>
          <p:nvPr/>
        </p:nvSpPr>
        <p:spPr>
          <a:xfrm>
            <a:off x="1" y="1045673"/>
            <a:ext cx="9144000" cy="369332"/>
          </a:xfrm>
          <a:prstGeom prst="rect">
            <a:avLst/>
          </a:prstGeom>
        </p:spPr>
        <p:txBody>
          <a:bodyPr wrap="square">
            <a:spAutoFit/>
          </a:bodyPr>
          <a:lstStyle/>
          <a:p>
            <a:pPr algn="ctr">
              <a:buClr>
                <a:srgbClr val="0053A3"/>
              </a:buClr>
            </a:pPr>
            <a:r>
              <a:rPr lang="zh-CN" altLang="en-US" dirty="0" smtClean="0"/>
              <a:t>网易云音乐个性化推荐覆盖率</a:t>
            </a:r>
            <a:endParaRPr lang="zh-CN" altLang="en-US" dirty="0"/>
          </a:p>
        </p:txBody>
      </p:sp>
      <p:pic>
        <p:nvPicPr>
          <p:cNvPr id="7" name="图片 6" descr="QQ截图20170509202645.png"/>
          <p:cNvPicPr>
            <a:picLocks noChangeAspect="1"/>
          </p:cNvPicPr>
          <p:nvPr/>
        </p:nvPicPr>
        <p:blipFill>
          <a:blip r:embed="rId3"/>
          <a:stretch>
            <a:fillRect/>
          </a:stretch>
        </p:blipFill>
        <p:spPr>
          <a:xfrm>
            <a:off x="2311400" y="1574800"/>
            <a:ext cx="4762500" cy="42418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26598"/>
    </mc:Choice>
    <mc:Fallback>
      <p:transition spd="slow" advTm="2659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研究意义</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3</a:t>
            </a:r>
            <a:endParaRPr lang="zh-CN" altLang="en-US" dirty="0"/>
          </a:p>
        </p:txBody>
      </p:sp>
      <p:sp>
        <p:nvSpPr>
          <p:cNvPr id="2" name="矩形 1"/>
          <p:cNvSpPr/>
          <p:nvPr/>
        </p:nvSpPr>
        <p:spPr>
          <a:xfrm>
            <a:off x="1352739" y="1388573"/>
            <a:ext cx="7086600" cy="923330"/>
          </a:xfrm>
          <a:prstGeom prst="rect">
            <a:avLst/>
          </a:prstGeom>
        </p:spPr>
        <p:txBody>
          <a:bodyPr wrap="square">
            <a:spAutoFit/>
          </a:bodyPr>
          <a:lstStyle/>
          <a:p>
            <a:pPr>
              <a:buClr>
                <a:srgbClr val="0053A3"/>
              </a:buClr>
            </a:pPr>
            <a:r>
              <a:rPr lang="zh-CN" altLang="en-US" dirty="0" smtClean="0"/>
              <a:t>网络中充斥着大量的音乐资源，用户不可能全部收听也不可能全部喜欢，显然迫切需要对音乐进行分类，而歌曲大部分均包含歌词信息，因此可基于歌词对歌曲进行情感分类。</a:t>
            </a:r>
            <a:endParaRPr lang="zh-CN" altLang="en-US" dirty="0"/>
          </a:p>
        </p:txBody>
      </p:sp>
      <p:sp>
        <p:nvSpPr>
          <p:cNvPr id="7" name="菱形 6"/>
          <p:cNvSpPr/>
          <p:nvPr/>
        </p:nvSpPr>
        <p:spPr>
          <a:xfrm>
            <a:off x="321462" y="1428757"/>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71494" y="1614532"/>
            <a:ext cx="440235" cy="461665"/>
          </a:xfrm>
          <a:prstGeom prst="rect">
            <a:avLst/>
          </a:prstGeom>
          <a:noFill/>
        </p:spPr>
        <p:txBody>
          <a:bodyPr wrap="square" rtlCol="0">
            <a:spAutoFit/>
          </a:bodyPr>
          <a:lstStyle/>
          <a:p>
            <a:r>
              <a:rPr lang="en-US" altLang="zh-CN" sz="2400" dirty="0" smtClean="0">
                <a:solidFill>
                  <a:srgbClr val="FFFFFF"/>
                </a:solidFill>
              </a:rPr>
              <a:t>1</a:t>
            </a:r>
            <a:endParaRPr lang="zh-CN" altLang="en-US" sz="2400" dirty="0">
              <a:solidFill>
                <a:srgbClr val="FFFFFF"/>
              </a:solidFill>
            </a:endParaRPr>
          </a:p>
        </p:txBody>
      </p:sp>
      <p:sp>
        <p:nvSpPr>
          <p:cNvPr id="12" name="矩形 11"/>
          <p:cNvSpPr/>
          <p:nvPr/>
        </p:nvSpPr>
        <p:spPr>
          <a:xfrm>
            <a:off x="1422980" y="2979680"/>
            <a:ext cx="7086600" cy="646331"/>
          </a:xfrm>
          <a:prstGeom prst="rect">
            <a:avLst/>
          </a:prstGeom>
        </p:spPr>
        <p:txBody>
          <a:bodyPr wrap="square">
            <a:spAutoFit/>
          </a:bodyPr>
          <a:lstStyle/>
          <a:p>
            <a:pPr lvl="0"/>
            <a:r>
              <a:rPr lang="zh-CN" altLang="en-US" dirty="0" smtClean="0"/>
              <a:t>在将音乐分好类的基础上可基于用户收听歌曲历史、对歌曲的操作行为等等规则向用户推荐其最可能喜欢的音乐，实现个性化推荐。</a:t>
            </a:r>
            <a:endParaRPr lang="zh-CN" altLang="en-US" dirty="0"/>
          </a:p>
        </p:txBody>
      </p:sp>
      <p:sp>
        <p:nvSpPr>
          <p:cNvPr id="13" name="菱形 12"/>
          <p:cNvSpPr/>
          <p:nvPr/>
        </p:nvSpPr>
        <p:spPr>
          <a:xfrm>
            <a:off x="316694" y="2881365"/>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66726" y="3067140"/>
            <a:ext cx="440235" cy="461665"/>
          </a:xfrm>
          <a:prstGeom prst="rect">
            <a:avLst/>
          </a:prstGeom>
          <a:noFill/>
        </p:spPr>
        <p:txBody>
          <a:bodyPr wrap="square" rtlCol="0">
            <a:spAutoFit/>
          </a:bodyPr>
          <a:lstStyle/>
          <a:p>
            <a:r>
              <a:rPr lang="en-US" altLang="zh-CN" sz="2400" dirty="0">
                <a:solidFill>
                  <a:srgbClr val="FFFFFF"/>
                </a:solidFill>
              </a:rPr>
              <a:t>2</a:t>
            </a:r>
            <a:endParaRPr lang="zh-CN" altLang="en-US" sz="2400" dirty="0">
              <a:solidFill>
                <a:srgbClr val="FFFFFF"/>
              </a:solidFill>
            </a:endParaRPr>
          </a:p>
        </p:txBody>
      </p:sp>
      <p:sp>
        <p:nvSpPr>
          <p:cNvPr id="16" name="矩形 15"/>
          <p:cNvSpPr/>
          <p:nvPr/>
        </p:nvSpPr>
        <p:spPr>
          <a:xfrm>
            <a:off x="2716404" y="4307674"/>
            <a:ext cx="1196578" cy="79800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p:cNvSpPr txBox="1"/>
          <p:nvPr/>
        </p:nvSpPr>
        <p:spPr>
          <a:xfrm>
            <a:off x="579817" y="4515209"/>
            <a:ext cx="440235" cy="461665"/>
          </a:xfrm>
          <a:prstGeom prst="rect">
            <a:avLst/>
          </a:prstGeom>
          <a:noFill/>
        </p:spPr>
        <p:txBody>
          <a:bodyPr wrap="square" rtlCol="0">
            <a:spAutoFit/>
          </a:bodyPr>
          <a:lstStyle/>
          <a:p>
            <a:r>
              <a:rPr lang="en-US" altLang="zh-CN" sz="2400" dirty="0">
                <a:solidFill>
                  <a:srgbClr val="FFFFFF"/>
                </a:solidFill>
              </a:rPr>
              <a:t>3</a:t>
            </a:r>
            <a:endParaRPr lang="zh-CN" altLang="en-US" sz="2400" dirty="0">
              <a:solidFill>
                <a:srgbClr val="FFFFFF"/>
              </a:solidFill>
            </a:endParaRPr>
          </a:p>
        </p:txBody>
      </p:sp>
      <p:sp>
        <p:nvSpPr>
          <p:cNvPr id="21" name="矩形 20"/>
          <p:cNvSpPr/>
          <p:nvPr/>
        </p:nvSpPr>
        <p:spPr>
          <a:xfrm>
            <a:off x="1448380" y="4275080"/>
            <a:ext cx="7086600" cy="1200329"/>
          </a:xfrm>
          <a:prstGeom prst="rect">
            <a:avLst/>
          </a:prstGeom>
        </p:spPr>
        <p:txBody>
          <a:bodyPr wrap="square">
            <a:spAutoFit/>
          </a:bodyPr>
          <a:lstStyle/>
          <a:p>
            <a:pPr lvl="0"/>
            <a:r>
              <a:rPr lang="zh-CN" altLang="en-US" dirty="0" smtClean="0"/>
              <a:t>对音乐基于歌词进行情感分类的研究将有助于推动其他研究领域的发展，如促进逆向过程即音乐自动生成技术的成熟，达成自动作词技术的突破，对歌曲进行个性化推荐有利于提升用户体验度，提高用户粘性。</a:t>
            </a:r>
            <a:endParaRPr lang="zh-CN" altLang="en-US" dirty="0"/>
          </a:p>
        </p:txBody>
      </p:sp>
      <p:sp>
        <p:nvSpPr>
          <p:cNvPr id="22" name="菱形 21"/>
          <p:cNvSpPr/>
          <p:nvPr/>
        </p:nvSpPr>
        <p:spPr>
          <a:xfrm>
            <a:off x="342094" y="4176765"/>
            <a:ext cx="850106" cy="8429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592126" y="4362540"/>
            <a:ext cx="440235" cy="461665"/>
          </a:xfrm>
          <a:prstGeom prst="rect">
            <a:avLst/>
          </a:prstGeom>
          <a:noFill/>
        </p:spPr>
        <p:txBody>
          <a:bodyPr wrap="square" rtlCol="0">
            <a:spAutoFit/>
          </a:bodyPr>
          <a:lstStyle/>
          <a:p>
            <a:r>
              <a:rPr lang="en-US" altLang="zh-CN" sz="2400" dirty="0" smtClean="0">
                <a:solidFill>
                  <a:srgbClr val="FFFFFF"/>
                </a:solidFill>
              </a:rPr>
              <a:t>3</a:t>
            </a:r>
            <a:endParaRPr lang="zh-CN" altLang="en-US" sz="2400" dirty="0">
              <a:solidFill>
                <a:srgbClr val="FFFFFF"/>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advTm="26598"/>
    </mc:Choice>
    <mc:Fallback>
      <p:transition spd="slow" advTm="2659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72065" y="2593676"/>
            <a:ext cx="1740141"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itchFamily="34" charset="-122"/>
                <a:ea typeface="微软雅黑" pitchFamily="34" charset="-122"/>
              </a:rPr>
              <a:t>目录</a:t>
            </a:r>
          </a:p>
        </p:txBody>
      </p:sp>
      <p:sp>
        <p:nvSpPr>
          <p:cNvPr id="8" name="文本框 7"/>
          <p:cNvSpPr txBox="1"/>
          <p:nvPr/>
        </p:nvSpPr>
        <p:spPr>
          <a:xfrm>
            <a:off x="-185738" y="3556441"/>
            <a:ext cx="2604710" cy="584775"/>
          </a:xfrm>
          <a:prstGeom prst="rect">
            <a:avLst/>
          </a:prstGeom>
          <a:noFill/>
        </p:spPr>
        <p:txBody>
          <a:bodyPr wrap="square" rtlCol="0">
            <a:spAutoFit/>
          </a:bodyPr>
          <a:lstStyle/>
          <a:p>
            <a:pPr algn="r"/>
            <a:r>
              <a:rPr lang="en-US" altLang="zh-CN" sz="3200" b="1" dirty="0" smtClean="0">
                <a:solidFill>
                  <a:schemeClr val="bg1"/>
                </a:solidFill>
                <a:effectLst/>
                <a:latin typeface="Times New Roman" pitchFamily="18" charset="0"/>
                <a:ea typeface="微软雅黑" pitchFamily="34" charset="-122"/>
                <a:cs typeface="Times New Roman" pitchFamily="18" charset="0"/>
              </a:rPr>
              <a:t>CONTENTS</a:t>
            </a:r>
            <a:endParaRPr lang="zh-CN" altLang="en-US" sz="3200" b="1" dirty="0" smtClean="0">
              <a:solidFill>
                <a:schemeClr val="bg1"/>
              </a:solidFill>
              <a:effectLst/>
              <a:latin typeface="Times New Roman" pitchFamily="18" charset="0"/>
              <a:ea typeface="微软雅黑" pitchFamily="34" charset="-122"/>
              <a:cs typeface="Times New Roman" pitchFamily="18" charset="0"/>
            </a:endParaRPr>
          </a:p>
        </p:txBody>
      </p:sp>
      <p:grpSp>
        <p:nvGrpSpPr>
          <p:cNvPr id="2" name="组合 69"/>
          <p:cNvGrpSpPr/>
          <p:nvPr/>
        </p:nvGrpSpPr>
        <p:grpSpPr>
          <a:xfrm>
            <a:off x="3221078" y="1509722"/>
            <a:ext cx="3759505" cy="644832"/>
            <a:chOff x="3632991" y="1685526"/>
            <a:chExt cx="5012675" cy="644832"/>
          </a:xfrm>
        </p:grpSpPr>
        <p:sp>
          <p:nvSpPr>
            <p:cNvPr id="19"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mn-ea"/>
                </a:rPr>
                <a:t>研究</a:t>
              </a:r>
              <a:r>
                <a:rPr lang="zh-CN" altLang="en-US" sz="2400" dirty="0">
                  <a:latin typeface="+mn-ea"/>
                </a:rPr>
                <a:t>背景及意义</a:t>
              </a:r>
            </a:p>
          </p:txBody>
        </p:sp>
        <p:grpSp>
          <p:nvGrpSpPr>
            <p:cNvPr id="3" name="组合 68"/>
            <p:cNvGrpSpPr/>
            <p:nvPr/>
          </p:nvGrpSpPr>
          <p:grpSpPr>
            <a:xfrm>
              <a:off x="3632991" y="1685526"/>
              <a:ext cx="1429606" cy="644832"/>
              <a:chOff x="3632991" y="1685526"/>
              <a:chExt cx="1429606" cy="644832"/>
            </a:xfrm>
          </p:grpSpPr>
          <p:sp>
            <p:nvSpPr>
              <p:cNvPr id="17"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01</a:t>
                </a:r>
              </a:p>
            </p:txBody>
          </p:sp>
          <p:sp>
            <p:nvSpPr>
              <p:cNvPr id="32" name="矩形 31"/>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46"/>
          <p:cNvGrpSpPr/>
          <p:nvPr/>
        </p:nvGrpSpPr>
        <p:grpSpPr>
          <a:xfrm>
            <a:off x="3221078" y="2264925"/>
            <a:ext cx="3759505" cy="644832"/>
            <a:chOff x="3632991" y="1685526"/>
            <a:chExt cx="5012675" cy="644832"/>
          </a:xfrm>
        </p:grpSpPr>
        <p:sp>
          <p:nvSpPr>
            <p:cNvPr id="48"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国内外</a:t>
              </a:r>
              <a:r>
                <a:rPr lang="zh-CN" altLang="en-US" sz="2400" dirty="0">
                  <a:latin typeface="微软雅黑" pitchFamily="34" charset="-122"/>
                </a:rPr>
                <a:t>研究现状</a:t>
              </a:r>
            </a:p>
          </p:txBody>
        </p:sp>
        <p:grpSp>
          <p:nvGrpSpPr>
            <p:cNvPr id="5" name="组合 48"/>
            <p:cNvGrpSpPr/>
            <p:nvPr/>
          </p:nvGrpSpPr>
          <p:grpSpPr>
            <a:xfrm>
              <a:off x="3632991" y="1685526"/>
              <a:ext cx="1429606" cy="644832"/>
              <a:chOff x="3632991" y="1685526"/>
              <a:chExt cx="1429606" cy="644832"/>
            </a:xfrm>
          </p:grpSpPr>
          <p:sp>
            <p:nvSpPr>
              <p:cNvPr id="50"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02</a:t>
                </a:r>
              </a:p>
            </p:txBody>
          </p:sp>
          <p:sp>
            <p:nvSpPr>
              <p:cNvPr id="51" name="矩形 50"/>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51"/>
          <p:cNvGrpSpPr/>
          <p:nvPr/>
        </p:nvGrpSpPr>
        <p:grpSpPr>
          <a:xfrm>
            <a:off x="3222660" y="3042821"/>
            <a:ext cx="5641940" cy="644832"/>
            <a:chOff x="3632991" y="1685526"/>
            <a:chExt cx="7522589" cy="644832"/>
          </a:xfrm>
        </p:grpSpPr>
        <p:sp>
          <p:nvSpPr>
            <p:cNvPr id="53" name="文本框 18"/>
            <p:cNvSpPr txBox="1"/>
            <p:nvPr/>
          </p:nvSpPr>
          <p:spPr>
            <a:xfrm>
              <a:off x="4888745" y="1745583"/>
              <a:ext cx="6266835" cy="461665"/>
            </a:xfrm>
            <a:prstGeom prst="rect">
              <a:avLst/>
            </a:prstGeom>
            <a:noFill/>
          </p:spPr>
          <p:txBody>
            <a:bodyPr wrap="square" rtlCol="0">
              <a:spAutoFit/>
            </a:bodyPr>
            <a:lstStyle/>
            <a:p>
              <a:r>
                <a:rPr lang="zh-CN" altLang="en-US" sz="2400" dirty="0" smtClean="0">
                  <a:latin typeface="微软雅黑" pitchFamily="34" charset="-122"/>
                </a:rPr>
                <a:t>主要工作</a:t>
              </a:r>
              <a:endParaRPr lang="zh-CN" altLang="en-US" sz="2400" dirty="0">
                <a:latin typeface="微软雅黑" pitchFamily="34" charset="-122"/>
              </a:endParaRPr>
            </a:p>
          </p:txBody>
        </p:sp>
        <p:grpSp>
          <p:nvGrpSpPr>
            <p:cNvPr id="10" name="组合 53"/>
            <p:cNvGrpSpPr/>
            <p:nvPr/>
          </p:nvGrpSpPr>
          <p:grpSpPr>
            <a:xfrm>
              <a:off x="3632991" y="1685526"/>
              <a:ext cx="1429606" cy="644832"/>
              <a:chOff x="3632991" y="1685526"/>
              <a:chExt cx="1429606" cy="644832"/>
            </a:xfrm>
          </p:grpSpPr>
          <p:sp>
            <p:nvSpPr>
              <p:cNvPr id="56"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03</a:t>
                </a:r>
              </a:p>
            </p:txBody>
          </p:sp>
          <p:sp>
            <p:nvSpPr>
              <p:cNvPr id="59" name="矩形 5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 name="组合 60"/>
          <p:cNvGrpSpPr/>
          <p:nvPr/>
        </p:nvGrpSpPr>
        <p:grpSpPr>
          <a:xfrm>
            <a:off x="3225830" y="3798493"/>
            <a:ext cx="3759505" cy="644832"/>
            <a:chOff x="3632991" y="1685526"/>
            <a:chExt cx="5012675" cy="644832"/>
          </a:xfrm>
        </p:grpSpPr>
        <p:sp>
          <p:nvSpPr>
            <p:cNvPr id="76"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实验与分析</a:t>
              </a:r>
              <a:endParaRPr lang="zh-CN" altLang="en-US" sz="2400" dirty="0">
                <a:latin typeface="微软雅黑" pitchFamily="34" charset="-122"/>
              </a:endParaRPr>
            </a:p>
          </p:txBody>
        </p:sp>
        <p:grpSp>
          <p:nvGrpSpPr>
            <p:cNvPr id="13" name="组合 76"/>
            <p:cNvGrpSpPr/>
            <p:nvPr/>
          </p:nvGrpSpPr>
          <p:grpSpPr>
            <a:xfrm>
              <a:off x="3632991" y="1685526"/>
              <a:ext cx="1429606" cy="644832"/>
              <a:chOff x="3632991" y="1685526"/>
              <a:chExt cx="1429606" cy="644832"/>
            </a:xfrm>
          </p:grpSpPr>
          <p:sp>
            <p:nvSpPr>
              <p:cNvPr id="78"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04</a:t>
                </a:r>
              </a:p>
            </p:txBody>
          </p:sp>
          <p:sp>
            <p:nvSpPr>
              <p:cNvPr id="79" name="矩形 7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 name="组合 79"/>
          <p:cNvGrpSpPr/>
          <p:nvPr/>
        </p:nvGrpSpPr>
        <p:grpSpPr>
          <a:xfrm>
            <a:off x="3221062" y="4579565"/>
            <a:ext cx="3759505" cy="644832"/>
            <a:chOff x="3632991" y="1685526"/>
            <a:chExt cx="5012675" cy="644832"/>
          </a:xfrm>
        </p:grpSpPr>
        <p:sp>
          <p:nvSpPr>
            <p:cNvPr id="81"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总结与展望</a:t>
              </a:r>
              <a:endParaRPr lang="zh-CN" altLang="en-US" sz="2400" dirty="0">
                <a:latin typeface="微软雅黑" pitchFamily="34" charset="-122"/>
              </a:endParaRPr>
            </a:p>
          </p:txBody>
        </p:sp>
        <p:grpSp>
          <p:nvGrpSpPr>
            <p:cNvPr id="15" name="组合 81"/>
            <p:cNvGrpSpPr/>
            <p:nvPr/>
          </p:nvGrpSpPr>
          <p:grpSpPr>
            <a:xfrm>
              <a:off x="3632991" y="1685526"/>
              <a:ext cx="1429606" cy="644832"/>
              <a:chOff x="3632991" y="1685526"/>
              <a:chExt cx="1429606" cy="644832"/>
            </a:xfrm>
          </p:grpSpPr>
          <p:sp>
            <p:nvSpPr>
              <p:cNvPr id="83"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05</a:t>
                </a:r>
              </a:p>
            </p:txBody>
          </p:sp>
          <p:sp>
            <p:nvSpPr>
              <p:cNvPr id="84" name="矩形 83"/>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等腰三角形 11"/>
          <p:cNvSpPr/>
          <p:nvPr/>
        </p:nvSpPr>
        <p:spPr>
          <a:xfrm rot="5400000">
            <a:off x="2801458" y="2478723"/>
            <a:ext cx="460129" cy="230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756663" y="2154554"/>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756663" y="2909757"/>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789995" y="3687653"/>
            <a:ext cx="3563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761932" y="4443325"/>
            <a:ext cx="3553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757164" y="5224397"/>
            <a:ext cx="35580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2000" advTm="10086"/>
    </mc:Choice>
    <mc:Fallback>
      <p:transition spd="slow" advTm="1008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5231606" cy="523220"/>
          </a:xfrm>
          <a:prstGeom prst="rect">
            <a:avLst/>
          </a:prstGeom>
          <a:noFill/>
        </p:spPr>
        <p:txBody>
          <a:bodyPr wrap="square" rtlCol="0">
            <a:spAutoFit/>
          </a:bodyPr>
          <a:lstStyle/>
          <a:p>
            <a:r>
              <a:rPr lang="zh-CN" altLang="en-US" sz="2800" b="1" dirty="0">
                <a:latin typeface="微软雅黑" pitchFamily="34" charset="-122"/>
              </a:rPr>
              <a:t>国内外研究</a:t>
            </a:r>
            <a:r>
              <a:rPr lang="zh-CN" altLang="en-US" sz="2800" b="1" dirty="0" smtClean="0">
                <a:latin typeface="微软雅黑" pitchFamily="34" charset="-122"/>
              </a:rPr>
              <a:t>现状</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4</a:t>
            </a:r>
            <a:endParaRPr lang="zh-CN" altLang="en-US" dirty="0"/>
          </a:p>
        </p:txBody>
      </p:sp>
      <p:grpSp>
        <p:nvGrpSpPr>
          <p:cNvPr id="8" name="组合 7"/>
          <p:cNvGrpSpPr/>
          <p:nvPr/>
        </p:nvGrpSpPr>
        <p:grpSpPr>
          <a:xfrm>
            <a:off x="521494" y="1013860"/>
            <a:ext cx="8622506" cy="461665"/>
            <a:chOff x="695322" y="1013859"/>
            <a:chExt cx="24506111" cy="461665"/>
          </a:xfrm>
        </p:grpSpPr>
        <p:sp>
          <p:nvSpPr>
            <p:cNvPr id="9" name="矩形 8"/>
            <p:cNvSpPr/>
            <p:nvPr/>
          </p:nvSpPr>
          <p:spPr>
            <a:xfrm>
              <a:off x="695322" y="1013859"/>
              <a:ext cx="4040361" cy="461665"/>
            </a:xfrm>
            <a:prstGeom prst="rect">
              <a:avLst/>
            </a:prstGeom>
            <a:solidFill>
              <a:schemeClr val="accent1"/>
            </a:solidFill>
          </p:spPr>
          <p:txBody>
            <a:bodyPr wrap="square">
              <a:spAutoFit/>
            </a:bodyPr>
            <a:lstStyle/>
            <a:p>
              <a:r>
                <a:rPr lang="zh-CN" altLang="en-US" sz="2400" b="1" dirty="0" smtClean="0">
                  <a:solidFill>
                    <a:schemeClr val="bg1"/>
                  </a:solidFill>
                </a:rPr>
                <a:t>歌曲分类</a:t>
              </a:r>
              <a:endParaRPr lang="zh-CN" altLang="en-US" sz="2400" b="1" dirty="0">
                <a:solidFill>
                  <a:schemeClr val="bg1"/>
                </a:solidFill>
              </a:endParaRPr>
            </a:p>
          </p:txBody>
        </p:sp>
        <p:cxnSp>
          <p:nvCxnSpPr>
            <p:cNvPr id="12" name="直接连接符 11"/>
            <p:cNvCxnSpPr/>
            <p:nvPr/>
          </p:nvCxnSpPr>
          <p:spPr>
            <a:xfrm>
              <a:off x="695325" y="1475524"/>
              <a:ext cx="2450610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420641" y="1596549"/>
            <a:ext cx="8066134" cy="2031325"/>
          </a:xfrm>
          <a:prstGeom prst="rect">
            <a:avLst/>
          </a:prstGeom>
        </p:spPr>
        <p:txBody>
          <a:bodyPr wrap="square">
            <a:spAutoFit/>
          </a:bodyPr>
          <a:lstStyle/>
          <a:p>
            <a:pPr marL="342900" indent="-342900">
              <a:buClr>
                <a:srgbClr val="0053A3"/>
              </a:buClr>
              <a:buFont typeface="Wingdings" pitchFamily="2" charset="2"/>
              <a:buChar char="n"/>
            </a:pPr>
            <a:r>
              <a:rPr lang="zh-CN" altLang="en-US" dirty="0" smtClean="0"/>
              <a:t>基于音频声信号方式</a:t>
            </a:r>
            <a:endParaRPr lang="en-US" altLang="zh-CN" dirty="0" smtClean="0"/>
          </a:p>
          <a:p>
            <a:pPr marL="342900" indent="-342900">
              <a:buClr>
                <a:srgbClr val="0053A3"/>
              </a:buClr>
              <a:buFont typeface="Wingdings" pitchFamily="2" charset="2"/>
              <a:buChar char="n"/>
            </a:pPr>
            <a:r>
              <a:rPr lang="zh-CN" altLang="en-US" dirty="0" smtClean="0"/>
              <a:t>基于歌词的词汇向量空间模型</a:t>
            </a:r>
            <a:endParaRPr lang="en-US" altLang="zh-CN" dirty="0" smtClean="0"/>
          </a:p>
          <a:p>
            <a:pPr marL="342900" indent="-342900">
              <a:buClr>
                <a:srgbClr val="0053A3"/>
              </a:buClr>
              <a:buFont typeface="Wingdings" pitchFamily="2" charset="2"/>
              <a:buChar char="n"/>
            </a:pPr>
            <a:r>
              <a:rPr lang="zh-CN" altLang="en-US" dirty="0" smtClean="0"/>
              <a:t>基于歌词的情感向量空间模型</a:t>
            </a:r>
            <a:endParaRPr lang="en-US" altLang="zh-CN" dirty="0" smtClean="0"/>
          </a:p>
          <a:p>
            <a:pPr marL="342900" indent="-342900">
              <a:buClr>
                <a:srgbClr val="0053A3"/>
              </a:buClr>
              <a:buFont typeface="Wingdings" pitchFamily="2" charset="2"/>
              <a:buChar char="n"/>
            </a:pPr>
            <a:r>
              <a:rPr lang="zh-CN" altLang="en-US" dirty="0" smtClean="0"/>
              <a:t>上述三种方式相结合</a:t>
            </a:r>
            <a:endParaRPr lang="en-US" altLang="zh-CN" dirty="0" smtClean="0"/>
          </a:p>
          <a:p>
            <a:pPr marL="342900" indent="-342900">
              <a:buClr>
                <a:srgbClr val="0053A3"/>
              </a:buClr>
              <a:buFont typeface="Wingdings" pitchFamily="2" charset="2"/>
              <a:buChar char="n"/>
            </a:pPr>
            <a:endParaRPr lang="en-US" altLang="zh-CN" dirty="0" smtClean="0"/>
          </a:p>
          <a:p>
            <a:pPr marL="342900" indent="-342900">
              <a:buClr>
                <a:srgbClr val="0053A3"/>
              </a:buClr>
              <a:buFont typeface="Wingdings" pitchFamily="2" charset="2"/>
              <a:buChar char="n"/>
            </a:pPr>
            <a:endParaRPr lang="en-US" altLang="zh-CN" dirty="0" smtClean="0"/>
          </a:p>
          <a:p>
            <a:pPr marL="342900" indent="-342900">
              <a:buClr>
                <a:srgbClr val="0053A3"/>
              </a:buClr>
              <a:buFont typeface="Wingdings" pitchFamily="2" charset="2"/>
              <a:buChar char="n"/>
            </a:pPr>
            <a:endParaRPr lang="en-US" altLang="zh-CN" dirty="0" smtClean="0"/>
          </a:p>
        </p:txBody>
      </p:sp>
      <p:grpSp>
        <p:nvGrpSpPr>
          <p:cNvPr id="10" name="组合 9"/>
          <p:cNvGrpSpPr/>
          <p:nvPr/>
        </p:nvGrpSpPr>
        <p:grpSpPr>
          <a:xfrm>
            <a:off x="516726" y="3423764"/>
            <a:ext cx="8627274" cy="461665"/>
            <a:chOff x="695322" y="1013859"/>
            <a:chExt cx="24519662" cy="461665"/>
          </a:xfrm>
        </p:grpSpPr>
        <p:sp>
          <p:nvSpPr>
            <p:cNvPr id="14" name="矩形 13"/>
            <p:cNvSpPr/>
            <p:nvPr/>
          </p:nvSpPr>
          <p:spPr>
            <a:xfrm>
              <a:off x="695322" y="1013859"/>
              <a:ext cx="4017817" cy="461665"/>
            </a:xfrm>
            <a:prstGeom prst="rect">
              <a:avLst/>
            </a:prstGeom>
            <a:solidFill>
              <a:schemeClr val="accent1"/>
            </a:solidFill>
          </p:spPr>
          <p:txBody>
            <a:bodyPr wrap="square">
              <a:spAutoFit/>
            </a:bodyPr>
            <a:lstStyle/>
            <a:p>
              <a:r>
                <a:rPr lang="zh-CN" altLang="en-US" sz="2400" b="1" dirty="0" smtClean="0">
                  <a:solidFill>
                    <a:schemeClr val="bg1"/>
                  </a:solidFill>
                </a:rPr>
                <a:t>歌曲推荐</a:t>
              </a:r>
              <a:endParaRPr lang="zh-CN" altLang="en-US" sz="2400" b="1" dirty="0">
                <a:solidFill>
                  <a:schemeClr val="bg1"/>
                </a:solidFill>
              </a:endParaRPr>
            </a:p>
          </p:txBody>
        </p:sp>
        <p:cxnSp>
          <p:nvCxnSpPr>
            <p:cNvPr id="15" name="直接连接符 14"/>
            <p:cNvCxnSpPr/>
            <p:nvPr/>
          </p:nvCxnSpPr>
          <p:spPr>
            <a:xfrm>
              <a:off x="695325" y="1475524"/>
              <a:ext cx="2451965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415873" y="4006453"/>
            <a:ext cx="8066134" cy="923330"/>
          </a:xfrm>
          <a:prstGeom prst="rect">
            <a:avLst/>
          </a:prstGeom>
        </p:spPr>
        <p:txBody>
          <a:bodyPr wrap="square">
            <a:spAutoFit/>
          </a:bodyPr>
          <a:lstStyle/>
          <a:p>
            <a:pPr marL="342900" indent="-342900">
              <a:buClr>
                <a:srgbClr val="0053A3"/>
              </a:buClr>
              <a:buFont typeface="Wingdings" pitchFamily="2" charset="2"/>
              <a:buChar char="n"/>
            </a:pPr>
            <a:r>
              <a:rPr lang="zh-CN" altLang="en-US" dirty="0" smtClean="0"/>
              <a:t>基于用户描述场景进行推荐</a:t>
            </a:r>
            <a:endParaRPr lang="en-US" altLang="zh-CN" dirty="0" smtClean="0"/>
          </a:p>
          <a:p>
            <a:pPr marL="342900" indent="-342900">
              <a:buClr>
                <a:srgbClr val="0053A3"/>
              </a:buClr>
              <a:buFont typeface="Wingdings" pitchFamily="2" charset="2"/>
              <a:buChar char="n"/>
            </a:pPr>
            <a:r>
              <a:rPr lang="zh-CN" altLang="en-US" dirty="0" smtClean="0"/>
              <a:t>基于用户好友喜好进行推荐</a:t>
            </a:r>
            <a:endParaRPr lang="en-US" altLang="zh-CN" dirty="0" smtClean="0"/>
          </a:p>
          <a:p>
            <a:pPr marL="342900" indent="-342900">
              <a:buClr>
                <a:srgbClr val="0053A3"/>
              </a:buClr>
              <a:buFont typeface="Wingdings" pitchFamily="2" charset="2"/>
              <a:buChar char="n"/>
            </a:pPr>
            <a:r>
              <a:rPr lang="zh-CN" altLang="en-US" dirty="0" smtClean="0"/>
              <a:t>基于用户操作行为进行推荐</a:t>
            </a:r>
            <a:endParaRPr lang="en-US" altLang="zh-CN" dirty="0" smtClean="0"/>
          </a:p>
        </p:txBody>
      </p:sp>
    </p:spTree>
    <p:extLst>
      <p:ext uri="{BB962C8B-B14F-4D97-AF65-F5344CB8AC3E}">
        <p14:creationId xmlns="" xmlns:p14="http://schemas.microsoft.com/office/powerpoint/2010/main" val="279338777"/>
      </p:ext>
    </p:extLst>
  </p:cSld>
  <p:clrMapOvr>
    <a:masterClrMapping/>
  </p:clrMapOvr>
  <mc:AlternateContent xmlns:mc="http://schemas.openxmlformats.org/markup-compatibility/2006">
    <mc:Choice xmlns="" xmlns:p14="http://schemas.microsoft.com/office/powerpoint/2010/main" Requires="p14">
      <p:transition spd="slow" p14:dur="2000" advTm="33367"/>
    </mc:Choice>
    <mc:Fallback>
      <p:transition spd="slow" advTm="333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72065" y="2593676"/>
            <a:ext cx="1740141"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itchFamily="34" charset="-122"/>
                <a:ea typeface="微软雅黑" pitchFamily="34" charset="-122"/>
              </a:rPr>
              <a:t>目录</a:t>
            </a:r>
          </a:p>
        </p:txBody>
      </p:sp>
      <p:sp>
        <p:nvSpPr>
          <p:cNvPr id="8" name="文本框 7"/>
          <p:cNvSpPr txBox="1"/>
          <p:nvPr/>
        </p:nvSpPr>
        <p:spPr>
          <a:xfrm>
            <a:off x="-185738" y="3556441"/>
            <a:ext cx="2604710" cy="584775"/>
          </a:xfrm>
          <a:prstGeom prst="rect">
            <a:avLst/>
          </a:prstGeom>
          <a:noFill/>
        </p:spPr>
        <p:txBody>
          <a:bodyPr wrap="square" rtlCol="0">
            <a:spAutoFit/>
          </a:bodyPr>
          <a:lstStyle/>
          <a:p>
            <a:pPr algn="r"/>
            <a:r>
              <a:rPr lang="en-US" altLang="zh-CN" sz="3200" b="1" dirty="0" smtClean="0">
                <a:solidFill>
                  <a:schemeClr val="bg1"/>
                </a:solidFill>
                <a:effectLst/>
                <a:latin typeface="Times New Roman" pitchFamily="18" charset="0"/>
                <a:ea typeface="微软雅黑" pitchFamily="34" charset="-122"/>
                <a:cs typeface="Times New Roman" pitchFamily="18" charset="0"/>
              </a:rPr>
              <a:t>CONTENTS</a:t>
            </a:r>
            <a:endParaRPr lang="zh-CN" altLang="en-US" sz="3200" b="1" dirty="0" smtClean="0">
              <a:solidFill>
                <a:schemeClr val="bg1"/>
              </a:solidFill>
              <a:effectLst/>
              <a:latin typeface="Times New Roman" pitchFamily="18" charset="0"/>
              <a:ea typeface="微软雅黑" pitchFamily="34" charset="-122"/>
              <a:cs typeface="Times New Roman" pitchFamily="18" charset="0"/>
            </a:endParaRPr>
          </a:p>
        </p:txBody>
      </p:sp>
      <p:grpSp>
        <p:nvGrpSpPr>
          <p:cNvPr id="2" name="组合 69"/>
          <p:cNvGrpSpPr/>
          <p:nvPr/>
        </p:nvGrpSpPr>
        <p:grpSpPr>
          <a:xfrm>
            <a:off x="3221078" y="1509722"/>
            <a:ext cx="3759505" cy="644832"/>
            <a:chOff x="3632991" y="1685526"/>
            <a:chExt cx="5012675" cy="644832"/>
          </a:xfrm>
        </p:grpSpPr>
        <p:sp>
          <p:nvSpPr>
            <p:cNvPr id="19"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mn-ea"/>
                </a:rPr>
                <a:t>研究</a:t>
              </a:r>
              <a:r>
                <a:rPr lang="zh-CN" altLang="en-US" sz="2400" dirty="0">
                  <a:latin typeface="+mn-ea"/>
                </a:rPr>
                <a:t>背景及意义</a:t>
              </a:r>
            </a:p>
          </p:txBody>
        </p:sp>
        <p:grpSp>
          <p:nvGrpSpPr>
            <p:cNvPr id="3" name="组合 68"/>
            <p:cNvGrpSpPr/>
            <p:nvPr/>
          </p:nvGrpSpPr>
          <p:grpSpPr>
            <a:xfrm>
              <a:off x="3632991" y="1685526"/>
              <a:ext cx="1429606" cy="644832"/>
              <a:chOff x="3632991" y="1685526"/>
              <a:chExt cx="1429606" cy="644832"/>
            </a:xfrm>
          </p:grpSpPr>
          <p:sp>
            <p:nvSpPr>
              <p:cNvPr id="17"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01</a:t>
                </a:r>
              </a:p>
            </p:txBody>
          </p:sp>
          <p:sp>
            <p:nvSpPr>
              <p:cNvPr id="32" name="矩形 31"/>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46"/>
          <p:cNvGrpSpPr/>
          <p:nvPr/>
        </p:nvGrpSpPr>
        <p:grpSpPr>
          <a:xfrm>
            <a:off x="3221078" y="2264925"/>
            <a:ext cx="3759505" cy="644832"/>
            <a:chOff x="3632991" y="1685526"/>
            <a:chExt cx="5012675" cy="644832"/>
          </a:xfrm>
        </p:grpSpPr>
        <p:sp>
          <p:nvSpPr>
            <p:cNvPr id="48"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国内外</a:t>
              </a:r>
              <a:r>
                <a:rPr lang="zh-CN" altLang="en-US" sz="2400" dirty="0">
                  <a:latin typeface="微软雅黑" pitchFamily="34" charset="-122"/>
                </a:rPr>
                <a:t>研究现状</a:t>
              </a:r>
            </a:p>
          </p:txBody>
        </p:sp>
        <p:grpSp>
          <p:nvGrpSpPr>
            <p:cNvPr id="5" name="组合 48"/>
            <p:cNvGrpSpPr/>
            <p:nvPr/>
          </p:nvGrpSpPr>
          <p:grpSpPr>
            <a:xfrm>
              <a:off x="3632991" y="1685526"/>
              <a:ext cx="1429606" cy="644832"/>
              <a:chOff x="3632991" y="1685526"/>
              <a:chExt cx="1429606" cy="644832"/>
            </a:xfrm>
          </p:grpSpPr>
          <p:sp>
            <p:nvSpPr>
              <p:cNvPr id="50"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02</a:t>
                </a:r>
              </a:p>
            </p:txBody>
          </p:sp>
          <p:sp>
            <p:nvSpPr>
              <p:cNvPr id="51" name="矩形 50"/>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51"/>
          <p:cNvGrpSpPr/>
          <p:nvPr/>
        </p:nvGrpSpPr>
        <p:grpSpPr>
          <a:xfrm>
            <a:off x="3222660" y="3042821"/>
            <a:ext cx="5641940" cy="644832"/>
            <a:chOff x="3632991" y="1685526"/>
            <a:chExt cx="7522589" cy="644832"/>
          </a:xfrm>
        </p:grpSpPr>
        <p:sp>
          <p:nvSpPr>
            <p:cNvPr id="53" name="文本框 18"/>
            <p:cNvSpPr txBox="1"/>
            <p:nvPr/>
          </p:nvSpPr>
          <p:spPr>
            <a:xfrm>
              <a:off x="4888745" y="1745583"/>
              <a:ext cx="6266835" cy="461665"/>
            </a:xfrm>
            <a:prstGeom prst="rect">
              <a:avLst/>
            </a:prstGeom>
            <a:noFill/>
          </p:spPr>
          <p:txBody>
            <a:bodyPr wrap="square" rtlCol="0">
              <a:spAutoFit/>
            </a:bodyPr>
            <a:lstStyle/>
            <a:p>
              <a:r>
                <a:rPr lang="zh-CN" altLang="en-US" sz="2400" dirty="0" smtClean="0">
                  <a:latin typeface="微软雅黑" pitchFamily="34" charset="-122"/>
                </a:rPr>
                <a:t>主要工作</a:t>
              </a:r>
              <a:endParaRPr lang="zh-CN" altLang="en-US" sz="2400" dirty="0">
                <a:latin typeface="微软雅黑" pitchFamily="34" charset="-122"/>
              </a:endParaRPr>
            </a:p>
          </p:txBody>
        </p:sp>
        <p:grpSp>
          <p:nvGrpSpPr>
            <p:cNvPr id="10" name="组合 53"/>
            <p:cNvGrpSpPr/>
            <p:nvPr/>
          </p:nvGrpSpPr>
          <p:grpSpPr>
            <a:xfrm>
              <a:off x="3632991" y="1685526"/>
              <a:ext cx="1429606" cy="644832"/>
              <a:chOff x="3632991" y="1685526"/>
              <a:chExt cx="1429606" cy="644832"/>
            </a:xfrm>
          </p:grpSpPr>
          <p:sp>
            <p:nvSpPr>
              <p:cNvPr id="56"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03</a:t>
                </a:r>
              </a:p>
            </p:txBody>
          </p:sp>
          <p:sp>
            <p:nvSpPr>
              <p:cNvPr id="59" name="矩形 5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 name="组合 60"/>
          <p:cNvGrpSpPr/>
          <p:nvPr/>
        </p:nvGrpSpPr>
        <p:grpSpPr>
          <a:xfrm>
            <a:off x="3225830" y="3798493"/>
            <a:ext cx="3759505" cy="644832"/>
            <a:chOff x="3632991" y="1685526"/>
            <a:chExt cx="5012675" cy="644832"/>
          </a:xfrm>
        </p:grpSpPr>
        <p:sp>
          <p:nvSpPr>
            <p:cNvPr id="76"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实验与分析</a:t>
              </a:r>
              <a:endParaRPr lang="zh-CN" altLang="en-US" sz="2400" dirty="0">
                <a:latin typeface="微软雅黑" pitchFamily="34" charset="-122"/>
              </a:endParaRPr>
            </a:p>
          </p:txBody>
        </p:sp>
        <p:grpSp>
          <p:nvGrpSpPr>
            <p:cNvPr id="13" name="组合 76"/>
            <p:cNvGrpSpPr/>
            <p:nvPr/>
          </p:nvGrpSpPr>
          <p:grpSpPr>
            <a:xfrm>
              <a:off x="3632991" y="1685526"/>
              <a:ext cx="1429606" cy="644832"/>
              <a:chOff x="3632991" y="1685526"/>
              <a:chExt cx="1429606" cy="644832"/>
            </a:xfrm>
          </p:grpSpPr>
          <p:sp>
            <p:nvSpPr>
              <p:cNvPr id="78"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04</a:t>
                </a:r>
              </a:p>
            </p:txBody>
          </p:sp>
          <p:sp>
            <p:nvSpPr>
              <p:cNvPr id="79" name="矩形 78"/>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 name="组合 79"/>
          <p:cNvGrpSpPr/>
          <p:nvPr/>
        </p:nvGrpSpPr>
        <p:grpSpPr>
          <a:xfrm>
            <a:off x="3221062" y="4579565"/>
            <a:ext cx="3759505" cy="644832"/>
            <a:chOff x="3632991" y="1685526"/>
            <a:chExt cx="5012675" cy="644832"/>
          </a:xfrm>
        </p:grpSpPr>
        <p:sp>
          <p:nvSpPr>
            <p:cNvPr id="81" name="文本框 18"/>
            <p:cNvSpPr txBox="1"/>
            <p:nvPr/>
          </p:nvSpPr>
          <p:spPr>
            <a:xfrm>
              <a:off x="4888747" y="1745583"/>
              <a:ext cx="3756919" cy="461665"/>
            </a:xfrm>
            <a:prstGeom prst="rect">
              <a:avLst/>
            </a:prstGeom>
            <a:noFill/>
          </p:spPr>
          <p:txBody>
            <a:bodyPr wrap="square" rtlCol="0">
              <a:spAutoFit/>
            </a:bodyPr>
            <a:lstStyle/>
            <a:p>
              <a:r>
                <a:rPr lang="zh-CN" altLang="en-US" sz="2400" dirty="0" smtClean="0">
                  <a:latin typeface="微软雅黑" pitchFamily="34" charset="-122"/>
                </a:rPr>
                <a:t>总结与展望</a:t>
              </a:r>
              <a:endParaRPr lang="zh-CN" altLang="en-US" sz="2400" dirty="0">
                <a:latin typeface="微软雅黑" pitchFamily="34" charset="-122"/>
              </a:endParaRPr>
            </a:p>
          </p:txBody>
        </p:sp>
        <p:grpSp>
          <p:nvGrpSpPr>
            <p:cNvPr id="15" name="组合 81"/>
            <p:cNvGrpSpPr/>
            <p:nvPr/>
          </p:nvGrpSpPr>
          <p:grpSpPr>
            <a:xfrm>
              <a:off x="3632991" y="1685526"/>
              <a:ext cx="1429606" cy="644832"/>
              <a:chOff x="3632991" y="1685526"/>
              <a:chExt cx="1429606" cy="644832"/>
            </a:xfrm>
          </p:grpSpPr>
          <p:sp>
            <p:nvSpPr>
              <p:cNvPr id="83" name="文本框 16"/>
              <p:cNvSpPr txBox="1"/>
              <p:nvPr/>
            </p:nvSpPr>
            <p:spPr>
              <a:xfrm>
                <a:off x="3632991" y="1745583"/>
                <a:ext cx="1429606" cy="584775"/>
              </a:xfrm>
              <a:prstGeom prst="rect">
                <a:avLst/>
              </a:prstGeom>
              <a:noFill/>
              <a:ln>
                <a:noFill/>
              </a:ln>
            </p:spPr>
            <p:txBody>
              <a:bodyPr wrap="square" rtlCol="0">
                <a:spAutoFit/>
              </a:bodyPr>
              <a:lstStyle/>
              <a:p>
                <a:pPr algn="ctr"/>
                <a:r>
                  <a:rPr lang="en-US" altLang="zh-CN" sz="3200" b="1" dirty="0" smtClean="0">
                    <a:solidFill>
                      <a:schemeClr val="accent1"/>
                    </a:solidFill>
                    <a:latin typeface="微软雅黑" pitchFamily="34" charset="-122"/>
                    <a:ea typeface="微软雅黑" pitchFamily="34" charset="-122"/>
                  </a:rPr>
                  <a:t>05</a:t>
                </a:r>
              </a:p>
            </p:txBody>
          </p:sp>
          <p:sp>
            <p:nvSpPr>
              <p:cNvPr id="84" name="矩形 83"/>
              <p:cNvSpPr/>
              <p:nvPr/>
            </p:nvSpPr>
            <p:spPr>
              <a:xfrm>
                <a:off x="3909356" y="1685526"/>
                <a:ext cx="875496" cy="6448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等腰三角形 11"/>
          <p:cNvSpPr/>
          <p:nvPr/>
        </p:nvSpPr>
        <p:spPr>
          <a:xfrm rot="5400000">
            <a:off x="2864958" y="3278824"/>
            <a:ext cx="460129" cy="230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756663" y="2154554"/>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756663" y="2909757"/>
            <a:ext cx="3558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789995" y="3687653"/>
            <a:ext cx="3563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761932" y="4443325"/>
            <a:ext cx="3553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757164" y="5224397"/>
            <a:ext cx="35580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2000" advTm="10086"/>
    </mc:Choice>
    <mc:Fallback>
      <p:transition spd="slow" advTm="1008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87665"/>
            <a:ext cx="4050506" cy="523220"/>
          </a:xfrm>
          <a:prstGeom prst="rect">
            <a:avLst/>
          </a:prstGeom>
          <a:noFill/>
        </p:spPr>
        <p:txBody>
          <a:bodyPr wrap="square" rtlCol="0">
            <a:spAutoFit/>
          </a:bodyPr>
          <a:lstStyle/>
          <a:p>
            <a:r>
              <a:rPr lang="zh-CN" altLang="en-US" sz="2800" b="1" dirty="0" smtClean="0">
                <a:latin typeface="微软雅黑" pitchFamily="34" charset="-122"/>
              </a:rPr>
              <a:t>主要工作</a:t>
            </a:r>
            <a:endParaRPr lang="zh-CN" altLang="en-US" sz="2800" b="1" dirty="0">
              <a:latin typeface="微软雅黑" pitchFamily="34" charset="-122"/>
            </a:endParaRPr>
          </a:p>
        </p:txBody>
      </p:sp>
      <p:sp>
        <p:nvSpPr>
          <p:cNvPr id="4" name="灯片编号占位符 3"/>
          <p:cNvSpPr>
            <a:spLocks noGrp="1"/>
          </p:cNvSpPr>
          <p:nvPr>
            <p:ph type="sldNum" sz="quarter" idx="12"/>
          </p:nvPr>
        </p:nvSpPr>
        <p:spPr/>
        <p:txBody>
          <a:bodyPr/>
          <a:lstStyle/>
          <a:p>
            <a:r>
              <a:rPr lang="en-US" altLang="zh-CN" dirty="0" smtClean="0"/>
              <a:t>5</a:t>
            </a:r>
            <a:endParaRPr lang="zh-CN" altLang="en-US" dirty="0"/>
          </a:p>
        </p:txBody>
      </p:sp>
      <p:sp>
        <p:nvSpPr>
          <p:cNvPr id="18" name="TextBox 17"/>
          <p:cNvSpPr txBox="1"/>
          <p:nvPr/>
        </p:nvSpPr>
        <p:spPr>
          <a:xfrm>
            <a:off x="4880694" y="3649768"/>
            <a:ext cx="1048871" cy="369332"/>
          </a:xfrm>
          <a:prstGeom prst="rect">
            <a:avLst/>
          </a:prstGeom>
          <a:noFill/>
        </p:spPr>
        <p:txBody>
          <a:bodyPr wrap="square" rtlCol="0">
            <a:spAutoFit/>
          </a:bodyPr>
          <a:lstStyle/>
          <a:p>
            <a:endParaRPr lang="zh-CN" altLang="en-US" dirty="0"/>
          </a:p>
        </p:txBody>
      </p:sp>
      <p:sp>
        <p:nvSpPr>
          <p:cNvPr id="15" name="任意多边形 14"/>
          <p:cNvSpPr/>
          <p:nvPr/>
        </p:nvSpPr>
        <p:spPr>
          <a:xfrm>
            <a:off x="2441184" y="1471257"/>
            <a:ext cx="2115677" cy="444400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1857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351" tIns="1083733" rIns="388938" bIns="1083733" numCol="1" spcCol="1270" anchor="t" anchorCtr="0">
            <a:noAutofit/>
          </a:bodyPr>
          <a:lstStyle/>
          <a:p>
            <a:pPr lvl="0" defTabSz="2711450">
              <a:lnSpc>
                <a:spcPct val="90000"/>
              </a:lnSpc>
              <a:spcBef>
                <a:spcPct val="0"/>
              </a:spcBef>
              <a:spcAft>
                <a:spcPct val="35000"/>
              </a:spcAft>
            </a:pPr>
            <a:endParaRPr lang="zh-CN" altLang="en-US" sz="6100" kern="1200" dirty="0"/>
          </a:p>
          <a:p>
            <a:pPr marL="285750" lvl="1" indent="-285750" defTabSz="2133600">
              <a:lnSpc>
                <a:spcPct val="90000"/>
              </a:lnSpc>
              <a:spcBef>
                <a:spcPct val="0"/>
              </a:spcBef>
              <a:spcAft>
                <a:spcPct val="15000"/>
              </a:spcAft>
              <a:buChar char="••"/>
            </a:pPr>
            <a:endParaRPr lang="zh-CN" altLang="en-US" sz="4800" kern="1200" dirty="0"/>
          </a:p>
          <a:p>
            <a:pPr marL="285750" lvl="1" indent="-285750" defTabSz="2133600">
              <a:lnSpc>
                <a:spcPct val="90000"/>
              </a:lnSpc>
              <a:spcBef>
                <a:spcPct val="0"/>
              </a:spcBef>
              <a:spcAft>
                <a:spcPct val="15000"/>
              </a:spcAft>
              <a:buChar char="••"/>
            </a:pPr>
            <a:endParaRPr lang="zh-CN" altLang="en-US" sz="4800" kern="1200" dirty="0"/>
          </a:p>
        </p:txBody>
      </p:sp>
      <p:sp>
        <p:nvSpPr>
          <p:cNvPr id="19" name="任意多边形 18"/>
          <p:cNvSpPr/>
          <p:nvPr/>
        </p:nvSpPr>
        <p:spPr>
          <a:xfrm flipH="1">
            <a:off x="4562084" y="1483957"/>
            <a:ext cx="2115677" cy="444400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1857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351" tIns="1083733" rIns="388938" bIns="1083733" numCol="1" spcCol="1270" anchor="t" anchorCtr="0">
            <a:noAutofit/>
          </a:bodyPr>
          <a:lstStyle/>
          <a:p>
            <a:pPr lvl="0" algn="l" defTabSz="2711450">
              <a:lnSpc>
                <a:spcPct val="90000"/>
              </a:lnSpc>
              <a:spcBef>
                <a:spcPct val="0"/>
              </a:spcBef>
              <a:spcAft>
                <a:spcPct val="35000"/>
              </a:spcAft>
            </a:pPr>
            <a:endParaRPr lang="zh-CN" altLang="en-US" sz="6100" kern="1200" dirty="0"/>
          </a:p>
          <a:p>
            <a:pPr marL="285750" lvl="1" indent="-285750" algn="l" defTabSz="2133600">
              <a:lnSpc>
                <a:spcPct val="90000"/>
              </a:lnSpc>
              <a:spcBef>
                <a:spcPct val="0"/>
              </a:spcBef>
              <a:spcAft>
                <a:spcPct val="15000"/>
              </a:spcAft>
              <a:buChar char="••"/>
            </a:pPr>
            <a:endParaRPr lang="zh-CN" altLang="en-US" sz="4800" kern="1200" dirty="0"/>
          </a:p>
          <a:p>
            <a:pPr marL="285750" lvl="1" indent="-285750" algn="l" defTabSz="2133600">
              <a:lnSpc>
                <a:spcPct val="90000"/>
              </a:lnSpc>
              <a:spcBef>
                <a:spcPct val="0"/>
              </a:spcBef>
              <a:spcAft>
                <a:spcPct val="15000"/>
              </a:spcAft>
              <a:buChar char="••"/>
            </a:pPr>
            <a:endParaRPr lang="zh-CN" altLang="en-US" sz="4800" kern="1200" dirty="0"/>
          </a:p>
        </p:txBody>
      </p:sp>
      <p:sp>
        <p:nvSpPr>
          <p:cNvPr id="20" name="矩形 19"/>
          <p:cNvSpPr/>
          <p:nvPr/>
        </p:nvSpPr>
        <p:spPr>
          <a:xfrm>
            <a:off x="2625707" y="2955959"/>
            <a:ext cx="1845937" cy="1200329"/>
          </a:xfrm>
          <a:prstGeom prst="rect">
            <a:avLst/>
          </a:prstGeom>
        </p:spPr>
        <p:txBody>
          <a:bodyPr wrap="square">
            <a:spAutoFit/>
          </a:bodyPr>
          <a:lstStyle/>
          <a:p>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提出基于歌词词向量的词性情感词联合权重分类模型</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4657707" y="2854359"/>
            <a:ext cx="1845937" cy="1477328"/>
          </a:xfrm>
          <a:prstGeom prst="rect">
            <a:avLst/>
          </a:prstGeom>
        </p:spPr>
        <p:txBody>
          <a:bodyPr wrap="square">
            <a:spAutoFit/>
          </a:bodyPr>
          <a:lstStyle/>
          <a:p>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提出基于操作行为衡量用户对歌曲喜好程度的模型，进而进行歌曲推荐</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Tm="21586"/>
    </mc:Choice>
    <mc:Fallback>
      <p:transition spd="slow" advTm="21586"/>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4050</Words>
  <Application>Microsoft Office PowerPoint</Application>
  <PresentationFormat>全屏显示(4:3)</PresentationFormat>
  <Paragraphs>540</Paragraphs>
  <Slides>31</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扇扇来驰</cp:lastModifiedBy>
  <cp:revision>1060</cp:revision>
  <dcterms:created xsi:type="dcterms:W3CDTF">2015-10-24T01:57:00Z</dcterms:created>
  <dcterms:modified xsi:type="dcterms:W3CDTF">2017-05-10T13:29:31Z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蓝色扁平化学术答辩模板第六部.pptx</vt:lpwstr>
  </property>
  <property fmtid="{D5CDD505-2E9C-101B-9397-08002B2CF9AE}" pid="3" name="fileid">
    <vt:lpwstr>786060</vt:lpwstr>
  </property>
  <property fmtid="{D5CDD505-2E9C-101B-9397-08002B2CF9AE}" pid="4" name="KSOProductBuildVer">
    <vt:lpwstr>2052-10.1.0.5745</vt:lpwstr>
  </property>
</Properties>
</file>