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89" r:id="rId2"/>
    <p:sldId id="290" r:id="rId3"/>
    <p:sldId id="291" r:id="rId4"/>
    <p:sldId id="292" r:id="rId5"/>
    <p:sldId id="304" r:id="rId6"/>
    <p:sldId id="293" r:id="rId7"/>
    <p:sldId id="295" r:id="rId8"/>
    <p:sldId id="305" r:id="rId9"/>
    <p:sldId id="296" r:id="rId10"/>
    <p:sldId id="297" r:id="rId11"/>
    <p:sldId id="306" r:id="rId12"/>
    <p:sldId id="298" r:id="rId13"/>
    <p:sldId id="307" r:id="rId14"/>
    <p:sldId id="308" r:id="rId15"/>
    <p:sldId id="309" r:id="rId16"/>
    <p:sldId id="310" r:id="rId17"/>
    <p:sldId id="311" r:id="rId18"/>
    <p:sldId id="312" r:id="rId19"/>
    <p:sldId id="299" r:id="rId20"/>
    <p:sldId id="300" r:id="rId21"/>
    <p:sldId id="313" r:id="rId22"/>
    <p:sldId id="314" r:id="rId23"/>
    <p:sldId id="315" r:id="rId24"/>
    <p:sldId id="316" r:id="rId25"/>
    <p:sldId id="317" r:id="rId26"/>
    <p:sldId id="318" r:id="rId27"/>
    <p:sldId id="321" r:id="rId28"/>
    <p:sldId id="319" r:id="rId29"/>
    <p:sldId id="320" r:id="rId30"/>
    <p:sldId id="322" r:id="rId31"/>
    <p:sldId id="30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A89"/>
    <a:srgbClr val="D8FAE8"/>
    <a:srgbClr val="9FF2C4"/>
    <a:srgbClr val="63D2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4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-33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432F-500B-40A5-8D20-AD7C9FD15933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0E66-0D14-4BBC-92E6-C54B90739E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2739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2F9A-8F4D-466E-B9E9-50DE33859FE3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5A865-2289-4A28-A607-FE2F7A09DE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6120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5348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-1" y="4893404"/>
            <a:ext cx="9144001" cy="27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" name="矩形 2"/>
          <p:cNvSpPr/>
          <p:nvPr userDrawn="1"/>
        </p:nvSpPr>
        <p:spPr>
          <a:xfrm flipH="1">
            <a:off x="-2" y="4946689"/>
            <a:ext cx="9144001" cy="2166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" name="矩形 5"/>
          <p:cNvSpPr/>
          <p:nvPr userDrawn="1"/>
        </p:nvSpPr>
        <p:spPr>
          <a:xfrm>
            <a:off x="7480479" y="4869260"/>
            <a:ext cx="763522" cy="83839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" name="矩形 4"/>
          <p:cNvSpPr/>
          <p:nvPr userDrawn="1"/>
        </p:nvSpPr>
        <p:spPr>
          <a:xfrm>
            <a:off x="7548696" y="4869258"/>
            <a:ext cx="802741" cy="294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43855" y="315192"/>
            <a:ext cx="3347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252645" y="318458"/>
            <a:ext cx="32935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543855" y="358080"/>
            <a:ext cx="33475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252645" y="361346"/>
            <a:ext cx="32935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4164" y="4847250"/>
            <a:ext cx="931804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>
              <a:defRPr lang="en-US" sz="15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fld id="{48F63A3B-78C7-47BE-AE5E-E10140E04643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23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42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89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-2080649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-2991288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-3247945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-2365493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89354" y="1047750"/>
            <a:ext cx="1864487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 flipH="1">
            <a:off x="3002627" y="3492542"/>
            <a:ext cx="675524" cy="67767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2529333" y="709021"/>
            <a:ext cx="273904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-458965" y="2868208"/>
            <a:ext cx="300104" cy="301060"/>
            <a:chOff x="304800" y="673100"/>
            <a:chExt cx="4000500" cy="4000500"/>
          </a:xfrm>
          <a:solidFill>
            <a:srgbClr val="FF000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-1248570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804601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097898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flipH="1">
            <a:off x="-98182" y="1256158"/>
            <a:ext cx="273904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4303" y="4712267"/>
            <a:ext cx="136953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316549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90951" y="1206226"/>
            <a:ext cx="900000" cy="923330"/>
            <a:chOff x="5365115" y="1298289"/>
            <a:chExt cx="900000" cy="923330"/>
          </a:xfrm>
        </p:grpSpPr>
        <p:grpSp>
          <p:nvGrpSpPr>
            <p:cNvPr id="29" name="组合 28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0" name="TextBox 63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95168" y="1206226"/>
            <a:ext cx="900000" cy="923330"/>
            <a:chOff x="5365115" y="1298289"/>
            <a:chExt cx="900000" cy="923330"/>
          </a:xfrm>
        </p:grpSpPr>
        <p:grpSp>
          <p:nvGrpSpPr>
            <p:cNvPr id="34" name="组合 33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5" name="TextBox 67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75127" y="1217891"/>
            <a:ext cx="900000" cy="923330"/>
            <a:chOff x="5365115" y="1298289"/>
            <a:chExt cx="900000" cy="923330"/>
          </a:xfrm>
        </p:grpSpPr>
        <p:grpSp>
          <p:nvGrpSpPr>
            <p:cNvPr id="39" name="组合 38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0" name="TextBox 72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67215" y="1217891"/>
            <a:ext cx="900000" cy="923330"/>
            <a:chOff x="5365115" y="1298289"/>
            <a:chExt cx="900000" cy="923330"/>
          </a:xfrm>
        </p:grpSpPr>
        <p:grpSp>
          <p:nvGrpSpPr>
            <p:cNvPr id="44" name="组合 43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7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5" name="TextBox 77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7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8" name="TextBox 81"/>
          <p:cNvSpPr txBox="1"/>
          <p:nvPr/>
        </p:nvSpPr>
        <p:spPr>
          <a:xfrm>
            <a:off x="3592968" y="2849058"/>
            <a:ext cx="5084106" cy="58477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基于代码的语义特征学习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94770" y="4067872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1847" y="4171532"/>
            <a:ext cx="3453318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  报  人：          </a:t>
            </a:r>
            <a:r>
              <a:rPr lang="zh-CN" altLang="en-US" sz="1600" dirty="0" smtClean="0"/>
              <a:t>胡刚</a:t>
            </a:r>
            <a:endParaRPr lang="en-US" altLang="zh-CN" sz="1600" dirty="0" smtClean="0"/>
          </a:p>
          <a:p>
            <a:r>
              <a:rPr lang="zh-CN" altLang="en-US" dirty="0" smtClean="0"/>
              <a:t>研究方向：</a:t>
            </a:r>
            <a:r>
              <a:rPr lang="zh-CN" altLang="en-US" sz="1400" dirty="0" smtClean="0"/>
              <a:t>软件工程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自然语言处理</a:t>
            </a:r>
            <a:endParaRPr lang="en-US" altLang="zh-CN" sz="1400" dirty="0" smtClean="0"/>
          </a:p>
          <a:p>
            <a:endParaRPr lang="en-US" altLang="zh-CN" dirty="0" smtClean="0"/>
          </a:p>
        </p:txBody>
      </p:sp>
      <p:sp>
        <p:nvSpPr>
          <p:cNvPr id="53" name="流程图: 联系 52"/>
          <p:cNvSpPr/>
          <p:nvPr/>
        </p:nvSpPr>
        <p:spPr>
          <a:xfrm>
            <a:off x="1371599" y="1322961"/>
            <a:ext cx="1332689" cy="126459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420238" y="1371599"/>
            <a:ext cx="1089498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endParaRPr lang="zh-CN" alt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4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结果分析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336" y="2871068"/>
            <a:ext cx="8256938" cy="137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1743958" y="499621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k Rank  K=10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4206" y="48076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评估准则：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9240" y="999241"/>
            <a:ext cx="7088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常见的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比赛评判准则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经模型对候选的结果排序后，前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个候选中 存在正例数据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正确的那个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的占比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k</a:t>
            </a:r>
            <a:r>
              <a:rPr lang="zh-CN" altLang="en-US" dirty="0" smtClean="0"/>
              <a:t>值越大，指标值越高，模型的性能就越好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79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2664145" y="526022"/>
            <a:ext cx="60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sz="1600" dirty="0" smtClean="0">
                <a:latin typeface="+mn-ea"/>
              </a:rPr>
              <a:t>ICSE2016-CCF A(</a:t>
            </a:r>
            <a:r>
              <a:rPr lang="zh-CN" altLang="en-US" sz="1600" dirty="0" smtClean="0">
                <a:latin typeface="+mn-ea"/>
              </a:rPr>
              <a:t>软件工程领域）</a:t>
            </a:r>
            <a:endParaRPr lang="en-US" sz="1600" dirty="0" smtClean="0">
              <a:latin typeface="+mn-ea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《</a:t>
            </a:r>
            <a:r>
              <a:rPr lang="en-US" sz="1600" dirty="0" smtClean="0"/>
              <a:t>Automatically Learning Semantic Features for Defect Prediction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2636655" y="1210506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1233814" y="3092371"/>
            <a:ext cx="1056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PAPER 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124487" y="1560870"/>
            <a:ext cx="1197175" cy="1197175"/>
            <a:chOff x="1068965" y="491752"/>
            <a:chExt cx="1197175" cy="1197175"/>
          </a:xfrm>
        </p:grpSpPr>
        <p:grpSp>
          <p:nvGrpSpPr>
            <p:cNvPr id="3" name="组合 29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05494" y="3704734"/>
            <a:ext cx="5910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创新点：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、根据代码的抽象语法树节点确定代码单元的数值表示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、运用</a:t>
            </a:r>
            <a:r>
              <a:rPr lang="en-US" altLang="zh-CN" sz="1600" dirty="0" smtClean="0"/>
              <a:t>DBN</a:t>
            </a:r>
            <a:r>
              <a:rPr lang="zh-CN" altLang="en-US" sz="1600" dirty="0" smtClean="0"/>
              <a:t>网络结构学习代码的特征向量表示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、代码抽象树节点的处理便于跨项目源码的缺陷预测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562570" y="3582185"/>
            <a:ext cx="350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Same  tokens but different structure</a:t>
            </a:r>
            <a:endParaRPr lang="zh-CN" altLang="en-US" sz="14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335" y="2049421"/>
            <a:ext cx="4062952" cy="146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标注 17"/>
          <p:cNvSpPr/>
          <p:nvPr/>
        </p:nvSpPr>
        <p:spPr>
          <a:xfrm>
            <a:off x="4449451" y="3506773"/>
            <a:ext cx="3214542" cy="414780"/>
          </a:xfrm>
          <a:prstGeom prst="wedgeRectCallout">
            <a:avLst>
              <a:gd name="adj1" fmla="val -46456"/>
              <a:gd name="adj2" fmla="val -84469"/>
            </a:avLst>
          </a:prstGeom>
          <a:noFill/>
          <a:ln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76257" y="1680074"/>
            <a:ext cx="26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 Two  pieces of code</a:t>
            </a:r>
          </a:p>
        </p:txBody>
      </p:sp>
    </p:spTree>
    <p:extLst>
      <p:ext uri="{BB962C8B-B14F-4D97-AF65-F5344CB8AC3E}">
        <p14:creationId xmlns="" xmlns:p14="http://schemas.microsoft.com/office/powerpoint/2010/main" val="12821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现状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10"/>
          <p:cNvSpPr txBox="1"/>
          <p:nvPr/>
        </p:nvSpPr>
        <p:spPr>
          <a:xfrm>
            <a:off x="704195" y="1011231"/>
            <a:ext cx="77705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人工制定规则挖掘源代码的特征信息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85750" indent="-285750">
              <a:spcBef>
                <a:spcPts val="600"/>
              </a:spcBef>
            </a:pPr>
            <a:r>
              <a:rPr lang="en-US" sz="1600" dirty="0" smtClean="0"/>
              <a:t>         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@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 M. H. Halstead [1977]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基于运算符和操作数；                       规则复杂，结构多样</a:t>
            </a:r>
            <a:endParaRPr lang="en-US" altLang="zh-CN" sz="1400" dirty="0" smtClean="0">
              <a:latin typeface="华文新魏" pitchFamily="2" charset="-122"/>
              <a:ea typeface="华文新魏" pitchFamily="2" charset="-122"/>
            </a:endParaRPr>
          </a:p>
          <a:p>
            <a:pPr marL="285750" indent="-285750">
              <a:spcBef>
                <a:spcPts val="600"/>
              </a:spcBef>
            </a:pP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                @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 Z. He, F. Peters[2003] 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基于依赖关系；</a:t>
            </a:r>
            <a:endParaRPr lang="en-US" altLang="zh-CN" sz="1400" dirty="0" smtClean="0">
              <a:latin typeface="华文新魏" pitchFamily="2" charset="-122"/>
              <a:ea typeface="华文新魏" pitchFamily="2" charset="-122"/>
            </a:endParaRPr>
          </a:p>
          <a:p>
            <a:pPr marL="285750" indent="-285750">
              <a:spcBef>
                <a:spcPts val="600"/>
              </a:spcBef>
            </a:pP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                      @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S. R. </a:t>
            </a:r>
            <a:r>
              <a:rPr lang="en-US" sz="1400" dirty="0" err="1" smtClean="0">
                <a:latin typeface="华文新魏" pitchFamily="2" charset="-122"/>
                <a:ea typeface="华文新魏" pitchFamily="2" charset="-122"/>
              </a:rPr>
              <a:t>Chidamber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[2010] 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 基于函数和计数；</a:t>
            </a:r>
            <a:endParaRPr lang="en-US" altLang="zh-CN" sz="1400" dirty="0" smtClean="0">
              <a:latin typeface="华文新魏" pitchFamily="2" charset="-122"/>
              <a:ea typeface="华文新魏" pitchFamily="2" charset="-122"/>
            </a:endParaRPr>
          </a:p>
          <a:p>
            <a:pPr marL="285750" indent="-285750">
              <a:spcBef>
                <a:spcPts val="600"/>
              </a:spcBef>
            </a:pP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				@T. Jiang[2012] 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包括添加，删除等的行数，和其他面向对象的特征；</a:t>
            </a:r>
            <a:endParaRPr lang="en-US" altLang="zh-CN" sz="1400" dirty="0" smtClean="0">
              <a:latin typeface="华文新魏" pitchFamily="2" charset="-122"/>
              <a:ea typeface="华文新魏" pitchFamily="2" charset="-122"/>
            </a:endParaRPr>
          </a:p>
          <a:p>
            <a:pPr marL="285750" indent="-285750"/>
            <a:endParaRPr lang="zh-CN" altLang="en-US" sz="1600" dirty="0" smtClean="0">
              <a:latin typeface="华文新魏" pitchFamily="2" charset="-122"/>
              <a:ea typeface="华文新魏" pitchFamily="2" charset="-122"/>
            </a:endParaRPr>
          </a:p>
          <a:p>
            <a:pPr marL="285750" indent="-285750"/>
            <a:endParaRPr lang="en-US" altLang="zh-CN" sz="1600" dirty="0" smtClean="0"/>
          </a:p>
          <a:p>
            <a:pPr marL="285750" indent="-285750"/>
            <a:endParaRPr lang="en-US" altLang="zh-CN" sz="1600" dirty="0" smtClean="0"/>
          </a:p>
          <a:p>
            <a:pPr marL="285750" indent="-285750"/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285750" indent="-285750"/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1" name="Freeform 9"/>
          <p:cNvSpPr>
            <a:spLocks noEditPoints="1"/>
          </p:cNvSpPr>
          <p:nvPr/>
        </p:nvSpPr>
        <p:spPr bwMode="auto">
          <a:xfrm>
            <a:off x="1976239" y="1176664"/>
            <a:ext cx="433583" cy="797334"/>
          </a:xfrm>
          <a:custGeom>
            <a:avLst/>
            <a:gdLst>
              <a:gd name="T0" fmla="*/ 324 w 450"/>
              <a:gd name="T1" fmla="*/ 20 h 467"/>
              <a:gd name="T2" fmla="*/ 437 w 450"/>
              <a:gd name="T3" fmla="*/ 126 h 467"/>
              <a:gd name="T4" fmla="*/ 324 w 450"/>
              <a:gd name="T5" fmla="*/ 20 h 467"/>
              <a:gd name="T6" fmla="*/ 356 w 450"/>
              <a:gd name="T7" fmla="*/ 50 h 467"/>
              <a:gd name="T8" fmla="*/ 356 w 450"/>
              <a:gd name="T9" fmla="*/ 50 h 467"/>
              <a:gd name="T10" fmla="*/ 356 w 450"/>
              <a:gd name="T11" fmla="*/ 50 h 467"/>
              <a:gd name="T12" fmla="*/ 356 w 450"/>
              <a:gd name="T13" fmla="*/ 50 h 467"/>
              <a:gd name="T14" fmla="*/ 68 w 450"/>
              <a:gd name="T15" fmla="*/ 274 h 467"/>
              <a:gd name="T16" fmla="*/ 68 w 450"/>
              <a:gd name="T17" fmla="*/ 274 h 467"/>
              <a:gd name="T18" fmla="*/ 102 w 450"/>
              <a:gd name="T19" fmla="*/ 305 h 467"/>
              <a:gd name="T20" fmla="*/ 102 w 450"/>
              <a:gd name="T21" fmla="*/ 305 h 467"/>
              <a:gd name="T22" fmla="*/ 144 w 450"/>
              <a:gd name="T23" fmla="*/ 344 h 467"/>
              <a:gd name="T24" fmla="*/ 178 w 450"/>
              <a:gd name="T25" fmla="*/ 376 h 467"/>
              <a:gd name="T26" fmla="*/ 178 w 450"/>
              <a:gd name="T27" fmla="*/ 376 h 467"/>
              <a:gd name="T28" fmla="*/ 203 w 450"/>
              <a:gd name="T29" fmla="*/ 399 h 467"/>
              <a:gd name="T30" fmla="*/ 442 w 450"/>
              <a:gd name="T31" fmla="*/ 162 h 467"/>
              <a:gd name="T32" fmla="*/ 433 w 450"/>
              <a:gd name="T33" fmla="*/ 123 h 467"/>
              <a:gd name="T34" fmla="*/ 433 w 450"/>
              <a:gd name="T35" fmla="*/ 122 h 467"/>
              <a:gd name="T36" fmla="*/ 401 w 450"/>
              <a:gd name="T37" fmla="*/ 93 h 467"/>
              <a:gd name="T38" fmla="*/ 401 w 450"/>
              <a:gd name="T39" fmla="*/ 93 h 467"/>
              <a:gd name="T40" fmla="*/ 356 w 450"/>
              <a:gd name="T41" fmla="*/ 50 h 467"/>
              <a:gd name="T42" fmla="*/ 356 w 450"/>
              <a:gd name="T43" fmla="*/ 50 h 467"/>
              <a:gd name="T44" fmla="*/ 326 w 450"/>
              <a:gd name="T45" fmla="*/ 22 h 467"/>
              <a:gd name="T46" fmla="*/ 324 w 450"/>
              <a:gd name="T47" fmla="*/ 20 h 467"/>
              <a:gd name="T48" fmla="*/ 279 w 450"/>
              <a:gd name="T49" fmla="*/ 8 h 467"/>
              <a:gd name="T50" fmla="*/ 39 w 450"/>
              <a:gd name="T51" fmla="*/ 247 h 467"/>
              <a:gd name="T52" fmla="*/ 68 w 450"/>
              <a:gd name="T53" fmla="*/ 274 h 467"/>
              <a:gd name="T54" fmla="*/ 421 w 450"/>
              <a:gd name="T55" fmla="*/ 444 h 467"/>
              <a:gd name="T56" fmla="*/ 94 w 450"/>
              <a:gd name="T57" fmla="*/ 444 h 467"/>
              <a:gd name="T58" fmla="*/ 0 w 450"/>
              <a:gd name="T59" fmla="*/ 461 h 467"/>
              <a:gd name="T60" fmla="*/ 421 w 450"/>
              <a:gd name="T61" fmla="*/ 467 h 467"/>
              <a:gd name="T62" fmla="*/ 425 w 450"/>
              <a:gd name="T63" fmla="*/ 463 h 467"/>
              <a:gd name="T64" fmla="*/ 425 w 450"/>
              <a:gd name="T65" fmla="*/ 448 h 467"/>
              <a:gd name="T66" fmla="*/ 421 w 450"/>
              <a:gd name="T67" fmla="*/ 444 h 467"/>
              <a:gd name="T68" fmla="*/ 20 w 450"/>
              <a:gd name="T69" fmla="*/ 443 h 467"/>
              <a:gd name="T70" fmla="*/ 75 w 450"/>
              <a:gd name="T71" fmla="*/ 433 h 467"/>
              <a:gd name="T72" fmla="*/ 192 w 450"/>
              <a:gd name="T73" fmla="*/ 410 h 467"/>
              <a:gd name="T74" fmla="*/ 144 w 450"/>
              <a:gd name="T75" fmla="*/ 364 h 467"/>
              <a:gd name="T76" fmla="*/ 89 w 450"/>
              <a:gd name="T77" fmla="*/ 312 h 467"/>
              <a:gd name="T78" fmla="*/ 30 w 450"/>
              <a:gd name="T79" fmla="*/ 255 h 467"/>
              <a:gd name="T80" fmla="*/ 12 w 450"/>
              <a:gd name="T81" fmla="*/ 372 h 467"/>
              <a:gd name="T82" fmla="*/ 10 w 450"/>
              <a:gd name="T83" fmla="*/ 384 h 467"/>
              <a:gd name="T84" fmla="*/ 10 w 450"/>
              <a:gd name="T85" fmla="*/ 384 h 467"/>
              <a:gd name="T86" fmla="*/ 3 w 450"/>
              <a:gd name="T87" fmla="*/ 429 h 467"/>
              <a:gd name="T88" fmla="*/ 3 w 450"/>
              <a:gd name="T89" fmla="*/ 429 h 467"/>
              <a:gd name="T90" fmla="*/ 3 w 450"/>
              <a:gd name="T91" fmla="*/ 429 h 467"/>
              <a:gd name="T92" fmla="*/ 0 w 450"/>
              <a:gd name="T93" fmla="*/ 447 h 467"/>
              <a:gd name="T94" fmla="*/ 20 w 450"/>
              <a:gd name="T95" fmla="*/ 44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0" h="467">
                <a:moveTo>
                  <a:pt x="324" y="20"/>
                </a:moveTo>
                <a:cubicBezTo>
                  <a:pt x="437" y="126"/>
                  <a:pt x="437" y="126"/>
                  <a:pt x="437" y="126"/>
                </a:cubicBezTo>
                <a:cubicBezTo>
                  <a:pt x="324" y="20"/>
                  <a:pt x="324" y="20"/>
                  <a:pt x="324" y="20"/>
                </a:cubicBezTo>
                <a:close/>
                <a:moveTo>
                  <a:pt x="356" y="50"/>
                </a:move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lose/>
                <a:moveTo>
                  <a:pt x="68" y="274"/>
                </a:moveTo>
                <a:cubicBezTo>
                  <a:pt x="68" y="274"/>
                  <a:pt x="68" y="274"/>
                  <a:pt x="68" y="274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144" y="344"/>
                  <a:pt x="144" y="344"/>
                  <a:pt x="144" y="344"/>
                </a:cubicBezTo>
                <a:cubicBezTo>
                  <a:pt x="178" y="376"/>
                  <a:pt x="178" y="376"/>
                  <a:pt x="178" y="376"/>
                </a:cubicBezTo>
                <a:cubicBezTo>
                  <a:pt x="178" y="376"/>
                  <a:pt x="178" y="376"/>
                  <a:pt x="178" y="376"/>
                </a:cubicBezTo>
                <a:cubicBezTo>
                  <a:pt x="203" y="399"/>
                  <a:pt x="203" y="399"/>
                  <a:pt x="203" y="399"/>
                </a:cubicBezTo>
                <a:cubicBezTo>
                  <a:pt x="442" y="162"/>
                  <a:pt x="442" y="162"/>
                  <a:pt x="442" y="162"/>
                </a:cubicBezTo>
                <a:cubicBezTo>
                  <a:pt x="450" y="155"/>
                  <a:pt x="445" y="138"/>
                  <a:pt x="433" y="123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01" y="93"/>
                  <a:pt x="401" y="93"/>
                  <a:pt x="401" y="93"/>
                </a:cubicBezTo>
                <a:cubicBezTo>
                  <a:pt x="401" y="93"/>
                  <a:pt x="401" y="93"/>
                  <a:pt x="401" y="93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24" y="20"/>
                  <a:pt x="324" y="20"/>
                  <a:pt x="324" y="20"/>
                </a:cubicBezTo>
                <a:cubicBezTo>
                  <a:pt x="307" y="6"/>
                  <a:pt x="287" y="0"/>
                  <a:pt x="279" y="8"/>
                </a:cubicBezTo>
                <a:cubicBezTo>
                  <a:pt x="39" y="247"/>
                  <a:pt x="39" y="247"/>
                  <a:pt x="39" y="247"/>
                </a:cubicBezTo>
                <a:cubicBezTo>
                  <a:pt x="68" y="274"/>
                  <a:pt x="68" y="274"/>
                  <a:pt x="68" y="274"/>
                </a:cubicBezTo>
                <a:close/>
                <a:moveTo>
                  <a:pt x="421" y="444"/>
                </a:moveTo>
                <a:cubicBezTo>
                  <a:pt x="94" y="444"/>
                  <a:pt x="94" y="444"/>
                  <a:pt x="94" y="444"/>
                </a:cubicBezTo>
                <a:cubicBezTo>
                  <a:pt x="0" y="461"/>
                  <a:pt x="0" y="461"/>
                  <a:pt x="0" y="461"/>
                </a:cubicBezTo>
                <a:cubicBezTo>
                  <a:pt x="421" y="467"/>
                  <a:pt x="421" y="467"/>
                  <a:pt x="421" y="467"/>
                </a:cubicBezTo>
                <a:cubicBezTo>
                  <a:pt x="423" y="467"/>
                  <a:pt x="425" y="465"/>
                  <a:pt x="425" y="463"/>
                </a:cubicBezTo>
                <a:cubicBezTo>
                  <a:pt x="425" y="448"/>
                  <a:pt x="425" y="448"/>
                  <a:pt x="425" y="448"/>
                </a:cubicBezTo>
                <a:cubicBezTo>
                  <a:pt x="425" y="446"/>
                  <a:pt x="423" y="444"/>
                  <a:pt x="421" y="444"/>
                </a:cubicBezTo>
                <a:close/>
                <a:moveTo>
                  <a:pt x="20" y="443"/>
                </a:moveTo>
                <a:cubicBezTo>
                  <a:pt x="75" y="433"/>
                  <a:pt x="75" y="433"/>
                  <a:pt x="75" y="433"/>
                </a:cubicBezTo>
                <a:cubicBezTo>
                  <a:pt x="192" y="410"/>
                  <a:pt x="192" y="410"/>
                  <a:pt x="192" y="410"/>
                </a:cubicBezTo>
                <a:cubicBezTo>
                  <a:pt x="144" y="364"/>
                  <a:pt x="144" y="364"/>
                  <a:pt x="144" y="364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30" y="255"/>
                  <a:pt x="30" y="255"/>
                  <a:pt x="30" y="255"/>
                </a:cubicBezTo>
                <a:cubicBezTo>
                  <a:pt x="12" y="372"/>
                  <a:pt x="12" y="372"/>
                  <a:pt x="12" y="372"/>
                </a:cubicBezTo>
                <a:cubicBezTo>
                  <a:pt x="10" y="384"/>
                  <a:pt x="10" y="384"/>
                  <a:pt x="10" y="384"/>
                </a:cubicBezTo>
                <a:cubicBezTo>
                  <a:pt x="10" y="384"/>
                  <a:pt x="10" y="384"/>
                  <a:pt x="10" y="384"/>
                </a:cubicBezTo>
                <a:cubicBezTo>
                  <a:pt x="3" y="429"/>
                  <a:pt x="3" y="429"/>
                  <a:pt x="3" y="429"/>
                </a:cubicBezTo>
                <a:cubicBezTo>
                  <a:pt x="3" y="429"/>
                  <a:pt x="3" y="429"/>
                  <a:pt x="3" y="429"/>
                </a:cubicBezTo>
                <a:cubicBezTo>
                  <a:pt x="3" y="429"/>
                  <a:pt x="3" y="429"/>
                  <a:pt x="3" y="429"/>
                </a:cubicBezTo>
                <a:cubicBezTo>
                  <a:pt x="0" y="447"/>
                  <a:pt x="0" y="447"/>
                  <a:pt x="0" y="447"/>
                </a:cubicBezTo>
                <a:cubicBezTo>
                  <a:pt x="20" y="443"/>
                  <a:pt x="20" y="443"/>
                  <a:pt x="20" y="44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99241" y="504496"/>
            <a:ext cx="6106886" cy="477120"/>
            <a:chOff x="2783856" y="1477064"/>
            <a:chExt cx="7959849" cy="467991"/>
          </a:xfrm>
          <a:solidFill>
            <a:srgbClr val="0070C0"/>
          </a:solidFill>
        </p:grpSpPr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2783856" y="1477064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861678" y="583944"/>
            <a:ext cx="8282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已有的方法：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76" name="文本框 10"/>
          <p:cNvSpPr txBox="1"/>
          <p:nvPr/>
        </p:nvSpPr>
        <p:spPr>
          <a:xfrm>
            <a:off x="664482" y="2587730"/>
            <a:ext cx="8243848" cy="68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改进机器学习算法，用于二分类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85750" indent="-285750">
              <a:spcBef>
                <a:spcPts val="600"/>
              </a:spcBef>
            </a:pP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             (SVM), Naive </a:t>
            </a:r>
            <a:r>
              <a:rPr lang="en-US" altLang="zh-CN" sz="1400" dirty="0" err="1" smtClean="0">
                <a:latin typeface="华文新魏" pitchFamily="2" charset="-122"/>
                <a:ea typeface="华文新魏" pitchFamily="2" charset="-122"/>
              </a:rPr>
              <a:t>Bayes</a:t>
            </a:r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(NB), Decision Tree (DT), Neural Network (NN)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itchFamily="49" charset="-122"/>
                <a:ea typeface="仿宋" pitchFamily="49" charset="-122"/>
              </a:rPr>
              <a:t>   </a:t>
            </a:r>
          </a:p>
          <a:p>
            <a:pPr marL="285750" indent="-285750"/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207" y="3535051"/>
            <a:ext cx="321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句法树</a:t>
            </a:r>
            <a:r>
              <a:rPr lang="en-US" sz="1400" dirty="0" smtClean="0"/>
              <a:t>Abstract Syntax Trees (ASTs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82" name="右箭头 81"/>
          <p:cNvSpPr/>
          <p:nvPr/>
        </p:nvSpPr>
        <p:spPr>
          <a:xfrm>
            <a:off x="3667027" y="3572759"/>
            <a:ext cx="848412" cy="20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619134" y="3393650"/>
            <a:ext cx="108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抽象出代码</a:t>
            </a:r>
            <a:endParaRPr lang="en-US" altLang="zh-CN" sz="1400" dirty="0" smtClean="0"/>
          </a:p>
          <a:p>
            <a:r>
              <a:rPr lang="zh-CN" altLang="en-US" sz="1400" dirty="0" smtClean="0"/>
              <a:t>的结构信息</a:t>
            </a:r>
            <a:endParaRPr lang="zh-CN" altLang="en-US" sz="1400" dirty="0"/>
          </a:p>
        </p:txBody>
      </p:sp>
      <p:sp>
        <p:nvSpPr>
          <p:cNvPr id="84" name="右箭头 83"/>
          <p:cNvSpPr/>
          <p:nvPr/>
        </p:nvSpPr>
        <p:spPr>
          <a:xfrm>
            <a:off x="5816339" y="3582186"/>
            <a:ext cx="876693" cy="15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740165" y="3487918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？</a:t>
            </a:r>
            <a:r>
              <a:rPr lang="zh-CN" altLang="en-US" sz="1400" dirty="0" smtClean="0"/>
              <a:t>如何表示向量</a:t>
            </a:r>
            <a:endParaRPr lang="zh-CN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300895" y="4034671"/>
            <a:ext cx="569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A. </a:t>
            </a:r>
            <a:r>
              <a:rPr lang="en-US" sz="1400" dirty="0" err="1" smtClean="0">
                <a:latin typeface="华文新魏" pitchFamily="2" charset="-122"/>
                <a:ea typeface="华文新魏" pitchFamily="2" charset="-122"/>
              </a:rPr>
              <a:t>Hindle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[2003]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Z. Li[2005]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A. T[2007]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sz="1400" dirty="0" smtClean="0">
                <a:latin typeface="华文新魏" pitchFamily="2" charset="-122"/>
                <a:ea typeface="华文新魏" pitchFamily="2" charset="-122"/>
              </a:rPr>
              <a:t>T. T. Nguyen [2011]</a:t>
            </a:r>
          </a:p>
          <a:p>
            <a:r>
              <a:rPr lang="en-US" altLang="zh-CN" sz="1400" dirty="0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用于代码补全和缺陷预测</a:t>
            </a:r>
          </a:p>
        </p:txBody>
      </p:sp>
      <p:sp>
        <p:nvSpPr>
          <p:cNvPr id="88" name="乘号 87"/>
          <p:cNvSpPr/>
          <p:nvPr/>
        </p:nvSpPr>
        <p:spPr>
          <a:xfrm>
            <a:off x="4524866" y="1668545"/>
            <a:ext cx="923827" cy="6315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矩形标注 88"/>
          <p:cNvSpPr/>
          <p:nvPr/>
        </p:nvSpPr>
        <p:spPr>
          <a:xfrm>
            <a:off x="5618374" y="1395167"/>
            <a:ext cx="2168165" cy="254524"/>
          </a:xfrm>
          <a:prstGeom prst="wedgeRectCallout">
            <a:avLst>
              <a:gd name="adj1" fmla="val -63448"/>
              <a:gd name="adj2" fmla="val 2232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424205" y="1932495"/>
            <a:ext cx="1131217" cy="1611984"/>
          </a:xfrm>
          <a:custGeom>
            <a:avLst/>
            <a:gdLst>
              <a:gd name="connsiteX0" fmla="*/ 1027522 w 1027522"/>
              <a:gd name="connsiteY0" fmla="*/ 0 h 1772239"/>
              <a:gd name="connsiteX1" fmla="*/ 103695 w 1027522"/>
              <a:gd name="connsiteY1" fmla="*/ 829558 h 1772239"/>
              <a:gd name="connsiteX2" fmla="*/ 405353 w 1027522"/>
              <a:gd name="connsiteY2" fmla="*/ 1772239 h 17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522" h="1772239">
                <a:moveTo>
                  <a:pt x="1027522" y="0"/>
                </a:moveTo>
                <a:cubicBezTo>
                  <a:pt x="617456" y="267092"/>
                  <a:pt x="207390" y="534185"/>
                  <a:pt x="103695" y="829558"/>
                </a:cubicBezTo>
                <a:cubicBezTo>
                  <a:pt x="0" y="1124931"/>
                  <a:pt x="202676" y="1448585"/>
                  <a:pt x="405353" y="1772239"/>
                </a:cubicBezTo>
              </a:path>
            </a:pathLst>
          </a:custGeom>
          <a:ln w="1905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00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特征提取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9992715" y="2779043"/>
            <a:ext cx="287516" cy="85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56" y="729574"/>
            <a:ext cx="4996051" cy="202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右箭头 83"/>
          <p:cNvSpPr/>
          <p:nvPr/>
        </p:nvSpPr>
        <p:spPr>
          <a:xfrm>
            <a:off x="5214026" y="1614791"/>
            <a:ext cx="749030" cy="2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128427" y="1585608"/>
            <a:ext cx="13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抽象句法树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04674" y="2850205"/>
            <a:ext cx="5428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代码标识符：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、调用节点：方法调用、类例引用 </a:t>
            </a:r>
            <a:r>
              <a:rPr lang="zh-CN" altLang="en-US" sz="1600" dirty="0" smtClean="0">
                <a:solidFill>
                  <a:srgbClr val="FF0000"/>
                </a:solidFill>
              </a:rPr>
              <a:t>如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foo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bar()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、声明节点 ：方法声明、类型声明如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int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、控制流节点：</a:t>
            </a:r>
            <a:r>
              <a:rPr lang="en-US" altLang="zh-CN" sz="1600" dirty="0" smtClean="0">
                <a:solidFill>
                  <a:srgbClr val="FF0000"/>
                </a:solidFill>
              </a:rPr>
              <a:t>while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cath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if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throw</a:t>
            </a:r>
            <a:r>
              <a:rPr lang="zh-CN" altLang="en-US" sz="1600" dirty="0" smtClean="0"/>
              <a:t>（语句类型）</a:t>
            </a:r>
          </a:p>
        </p:txBody>
      </p:sp>
      <p:sp>
        <p:nvSpPr>
          <p:cNvPr id="88" name="矩形标注 87"/>
          <p:cNvSpPr/>
          <p:nvPr/>
        </p:nvSpPr>
        <p:spPr>
          <a:xfrm>
            <a:off x="3793786" y="4114800"/>
            <a:ext cx="3112851" cy="651753"/>
          </a:xfrm>
          <a:prstGeom prst="wedgeRectCallout">
            <a:avLst>
              <a:gd name="adj1" fmla="val -51377"/>
              <a:gd name="adj2" fmla="val -867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871609" y="4164933"/>
            <a:ext cx="301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其他方法特定的或类特定，</a:t>
            </a:r>
            <a:r>
              <a:rPr lang="zh-CN" altLang="en-US" sz="1400" dirty="0" smtClean="0">
                <a:solidFill>
                  <a:srgbClr val="FF0000"/>
                </a:solidFill>
              </a:rPr>
              <a:t>不考虑！</a:t>
            </a:r>
          </a:p>
          <a:p>
            <a:r>
              <a:rPr lang="zh-CN" altLang="en-US" sz="1400" dirty="0" smtClean="0"/>
              <a:t>这可能不能推广到整个项目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98" y="720557"/>
            <a:ext cx="8686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特征提取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9992715" y="2779043"/>
            <a:ext cx="287516" cy="85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264595" y="914400"/>
            <a:ext cx="3035029" cy="2675106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1108954" y="3326859"/>
            <a:ext cx="97277" cy="4474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35412" y="3735421"/>
            <a:ext cx="2976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提取特征</a:t>
            </a:r>
            <a:r>
              <a:rPr lang="zh-CN" altLang="en-US" sz="1600" dirty="0" smtClean="0"/>
              <a:t>：</a:t>
            </a:r>
            <a:r>
              <a:rPr lang="zh-CN" altLang="en-US" sz="1400" dirty="0" smtClean="0"/>
              <a:t>根据节点分类区分代码标识符、把标识符类型转化具体数值、将代码表示成向量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1829" y="3657600"/>
            <a:ext cx="2415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特征降维</a:t>
            </a:r>
            <a:r>
              <a:rPr lang="zh-CN" altLang="en-US" sz="1600" dirty="0" smtClean="0"/>
              <a:t>：</a:t>
            </a:r>
            <a:r>
              <a:rPr lang="zh-CN" altLang="en-US" sz="1400" dirty="0" smtClean="0"/>
              <a:t>根据节点分类区分代码标识符、把标识符类型映射成数值、将代码表示成向量形式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69412" y="3771090"/>
            <a:ext cx="241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机器学习：</a:t>
            </a:r>
            <a:r>
              <a:rPr lang="zh-CN" altLang="en-US" sz="1400" dirty="0" smtClean="0"/>
              <a:t>正负样本训练模型、二分类预测</a:t>
            </a:r>
          </a:p>
        </p:txBody>
      </p:sp>
      <p:sp>
        <p:nvSpPr>
          <p:cNvPr id="18" name="流程图: 可选过程 17"/>
          <p:cNvSpPr/>
          <p:nvPr/>
        </p:nvSpPr>
        <p:spPr>
          <a:xfrm>
            <a:off x="1235413" y="3745149"/>
            <a:ext cx="2821021" cy="778213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4455268" y="894945"/>
            <a:ext cx="1780162" cy="2675106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4212076" y="3715966"/>
            <a:ext cx="2295728" cy="933855"/>
          </a:xfrm>
          <a:prstGeom prst="flowChartAlternate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6342434" y="933855"/>
            <a:ext cx="1964987" cy="2655651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6566170" y="3696511"/>
            <a:ext cx="2344366" cy="680936"/>
          </a:xfrm>
          <a:prstGeom prst="flowChartAlternate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647161"/>
            <a:ext cx="873607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14019" y="3846135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旧版本用于训练模型、新版本用于测试模型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4666268" y="1348033"/>
            <a:ext cx="942680" cy="2187019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9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结果分析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3958" y="499621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精准率、召回率、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4206" y="480767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评估准则：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61533" y="1187777"/>
            <a:ext cx="2865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常见的二分类评判准则</a:t>
            </a:r>
            <a:endParaRPr lang="en-US" altLang="zh-CN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9360" y="809036"/>
            <a:ext cx="3848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906" y="2091419"/>
            <a:ext cx="4429909" cy="25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81046" y="2978871"/>
            <a:ext cx="3054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说明：</a:t>
            </a:r>
            <a:r>
              <a:rPr lang="en-US" altLang="zh-CN" sz="1600" dirty="0" smtClean="0"/>
              <a:t>DBN</a:t>
            </a:r>
            <a:r>
              <a:rPr lang="zh-CN" altLang="en-US" sz="1600" dirty="0" smtClean="0"/>
              <a:t>网络隐藏层节点数量设置对分类的结果有影响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过多，模型过拟合；多少，模型欠拟合，是模型的复杂度影响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2779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2843252" y="2090872"/>
            <a:ext cx="602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《</a:t>
            </a:r>
            <a:r>
              <a:rPr lang="en-US" sz="1600" dirty="0" smtClean="0"/>
              <a:t> The </a:t>
            </a:r>
            <a:r>
              <a:rPr lang="en-US" sz="1600" dirty="0" err="1" smtClean="0"/>
              <a:t>Ubuntu</a:t>
            </a:r>
            <a:r>
              <a:rPr lang="en-US" sz="1600" dirty="0" smtClean="0"/>
              <a:t> Dialogue Corpus: A Large Dataset for Research in Unstructured Multi-Turn Dialogue Systems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2636655" y="1210506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1233814" y="3092371"/>
            <a:ext cx="1056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PAPER 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124487" y="1560870"/>
            <a:ext cx="1197175" cy="1197175"/>
            <a:chOff x="1068965" y="491752"/>
            <a:chExt cx="1197175" cy="1197175"/>
          </a:xfrm>
        </p:grpSpPr>
        <p:grpSp>
          <p:nvGrpSpPr>
            <p:cNvPr id="3" name="组合 29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97723" y="1366888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自动问答系统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21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9992715" y="2779043"/>
            <a:ext cx="287516" cy="85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523" y="595515"/>
            <a:ext cx="75231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225" y="253983"/>
            <a:ext cx="802798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79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771" y="2306759"/>
            <a:ext cx="6766560" cy="377356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itchFamily="34" charset="-122"/>
              </a:rPr>
              <a:t>     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5788" y="377074"/>
            <a:ext cx="1306135" cy="1269327"/>
            <a:chOff x="2132199" y="770251"/>
            <a:chExt cx="1306135" cy="1269327"/>
          </a:xfrm>
        </p:grpSpPr>
        <p:grpSp>
          <p:nvGrpSpPr>
            <p:cNvPr id="4" name="组合 3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7" name="椭圆 6"/>
              <p:cNvSpPr/>
              <p:nvPr/>
            </p:nvSpPr>
            <p:spPr>
              <a:xfrm>
                <a:off x="4578637" y="2789963"/>
                <a:ext cx="1370298" cy="13707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TextBox 11"/>
            <p:cNvSpPr txBox="1"/>
            <p:nvPr/>
          </p:nvSpPr>
          <p:spPr>
            <a:xfrm>
              <a:off x="2398894" y="989814"/>
              <a:ext cx="91046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前 </a:t>
              </a:r>
              <a:endPara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34684" y="1002656"/>
            <a:ext cx="349446" cy="349446"/>
            <a:chOff x="304800" y="673100"/>
            <a:chExt cx="4000500" cy="4000500"/>
          </a:xfrm>
          <a:solidFill>
            <a:srgbClr val="FF0000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17038" y="616672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73330" y="781220"/>
            <a:ext cx="208440" cy="208440"/>
            <a:chOff x="304800" y="673100"/>
            <a:chExt cx="4000500" cy="4000500"/>
          </a:xfrm>
          <a:solidFill>
            <a:srgbClr val="FF0000"/>
          </a:solidFill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1761" y="4749527"/>
            <a:ext cx="255348" cy="223468"/>
            <a:chOff x="304800" y="673100"/>
            <a:chExt cx="4000500" cy="4000500"/>
          </a:xfrm>
          <a:solidFill>
            <a:schemeClr val="accent1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34856" y="16893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solidFill>
            <a:srgbClr val="FF0000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46883" y="0"/>
            <a:ext cx="1345043" cy="1280457"/>
            <a:chOff x="4644328" y="2354541"/>
            <a:chExt cx="1864484" cy="1827086"/>
          </a:xfrm>
        </p:grpSpPr>
        <p:grpSp>
          <p:nvGrpSpPr>
            <p:cNvPr id="35" name="组合 34"/>
            <p:cNvGrpSpPr/>
            <p:nvPr/>
          </p:nvGrpSpPr>
          <p:grpSpPr>
            <a:xfrm>
              <a:off x="4644328" y="2354541"/>
              <a:ext cx="1864484" cy="1827086"/>
              <a:chOff x="1718560" y="912008"/>
              <a:chExt cx="1592113" cy="1559614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37" name="同心圆 38"/>
              <p:cNvSpPr/>
              <p:nvPr/>
            </p:nvSpPr>
            <p:spPr>
              <a:xfrm>
                <a:off x="1764615" y="91200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18560" y="967350"/>
                <a:ext cx="1504274" cy="15042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4892251" y="2628548"/>
              <a:ext cx="1370296" cy="13707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823737" y="4416491"/>
            <a:ext cx="368882" cy="36410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0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41551" y="3556000"/>
            <a:ext cx="349682" cy="3496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3054" y="4805193"/>
            <a:ext cx="358095" cy="35809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6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8" name="TextBox 11"/>
          <p:cNvSpPr txBox="1"/>
          <p:nvPr/>
        </p:nvSpPr>
        <p:spPr>
          <a:xfrm>
            <a:off x="4577500" y="296550"/>
            <a:ext cx="748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言 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4525" y="1781666"/>
            <a:ext cx="3384222" cy="3195687"/>
          </a:xfrm>
          <a:prstGeom prst="roundRect">
            <a:avLst>
              <a:gd name="adj" fmla="val 4670"/>
            </a:avLst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85289" y="1899344"/>
            <a:ext cx="3096614" cy="2955460"/>
          </a:xfrm>
          <a:prstGeom prst="roundRect">
            <a:avLst>
              <a:gd name="adj" fmla="val 0"/>
            </a:avLst>
          </a:prstGeom>
          <a:gradFill flip="none" rotWithShape="1"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1"/>
            <a:tileRect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  <a:sym typeface="Arial" panose="020B0604020202020204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 cstate="print">
            <a:grayscl/>
            <a:extLst/>
          </a:blip>
          <a:srcRect b="72279"/>
          <a:stretch/>
        </p:blipFill>
        <p:spPr>
          <a:xfrm flipH="1" flipV="1">
            <a:off x="530435" y="2115853"/>
            <a:ext cx="2874529" cy="137015"/>
          </a:xfrm>
          <a:prstGeom prst="rect">
            <a:avLst/>
          </a:prstGeom>
        </p:spPr>
      </p:pic>
      <p:sp>
        <p:nvSpPr>
          <p:cNvPr id="56" name="圆角矩形 55"/>
          <p:cNvSpPr/>
          <p:nvPr/>
        </p:nvSpPr>
        <p:spPr>
          <a:xfrm>
            <a:off x="4185503" y="1772241"/>
            <a:ext cx="3497344" cy="3197258"/>
          </a:xfrm>
          <a:prstGeom prst="roundRect">
            <a:avLst>
              <a:gd name="adj" fmla="val 4670"/>
            </a:avLst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319604" y="1899462"/>
            <a:ext cx="3200122" cy="2956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1"/>
            <a:tileRect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2" cstate="print">
            <a:grayscl/>
            <a:extLst/>
          </a:blip>
          <a:srcRect b="72279"/>
          <a:stretch/>
        </p:blipFill>
        <p:spPr>
          <a:xfrm flipH="1" flipV="1">
            <a:off x="4212804" y="2115923"/>
            <a:ext cx="2970613" cy="13851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09047" y="2139885"/>
            <a:ext cx="28186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zh-CN" altLang="en-US" sz="1600" dirty="0" smtClean="0"/>
              <a:t>自然语言</a:t>
            </a:r>
            <a:r>
              <a:rPr lang="en-US" altLang="zh-CN" sz="1600" dirty="0" smtClean="0"/>
              <a:t>]</a:t>
            </a:r>
          </a:p>
          <a:p>
            <a:r>
              <a:rPr lang="zh-CN" altLang="en-US" sz="1400" dirty="0" smtClean="0"/>
              <a:t>表示文本：</a:t>
            </a:r>
            <a:r>
              <a:rPr lang="en-US" altLang="zh-CN" sz="1400" dirty="0" smtClean="0"/>
              <a:t>TF-</a:t>
            </a:r>
            <a:r>
              <a:rPr lang="en-US" altLang="zh-CN" sz="1400" dirty="0" err="1" smtClean="0"/>
              <a:t>idf</a:t>
            </a:r>
            <a:r>
              <a:rPr lang="zh-CN" altLang="en-US" sz="1400" dirty="0" smtClean="0"/>
              <a:t>模型、</a:t>
            </a:r>
            <a:r>
              <a:rPr lang="en-US" altLang="zh-CN" sz="1400" dirty="0" smtClean="0"/>
              <a:t>BOA</a:t>
            </a:r>
            <a:r>
              <a:rPr lang="zh-CN" altLang="en-US" sz="1400" dirty="0" smtClean="0"/>
              <a:t>模型、神经词袋模型、词性权重模型，特别是词向量</a:t>
            </a:r>
            <a:r>
              <a:rPr lang="en-US" sz="1400" dirty="0" smtClean="0"/>
              <a:t> word2vec</a:t>
            </a:r>
            <a:endParaRPr lang="en-US" altLang="zh-CN" sz="1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67177" y="3168977"/>
            <a:ext cx="28186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zh-CN" altLang="en-US" sz="1600" dirty="0" smtClean="0"/>
              <a:t>程序语言</a:t>
            </a:r>
            <a:r>
              <a:rPr lang="en-US" altLang="zh-CN" sz="1600" dirty="0" smtClean="0"/>
              <a:t>]</a:t>
            </a:r>
          </a:p>
          <a:p>
            <a:r>
              <a:rPr lang="zh-CN" altLang="en-US" sz="1400" dirty="0" smtClean="0"/>
              <a:t>表示源码：</a:t>
            </a:r>
            <a:r>
              <a:rPr lang="en-US" altLang="zh-CN" sz="1400" dirty="0" smtClean="0"/>
              <a:t>TF-</a:t>
            </a:r>
            <a:r>
              <a:rPr lang="en-US" altLang="zh-CN" sz="1400" dirty="0" err="1" smtClean="0"/>
              <a:t>idf</a:t>
            </a:r>
            <a:r>
              <a:rPr lang="zh-CN" altLang="en-US" sz="1400" dirty="0" smtClean="0"/>
              <a:t>模型、</a:t>
            </a:r>
            <a:r>
              <a:rPr lang="en-US" altLang="zh-CN" sz="1400" dirty="0" smtClean="0"/>
              <a:t>BOA</a:t>
            </a:r>
            <a:r>
              <a:rPr lang="zh-CN" altLang="en-US" sz="1400" dirty="0" smtClean="0"/>
              <a:t>模型、神经词袋模型</a:t>
            </a:r>
            <a:r>
              <a:rPr lang="en-US" altLang="zh-CN" sz="1400" dirty="0" smtClean="0">
                <a:solidFill>
                  <a:srgbClr val="FF0000"/>
                </a:solidFill>
              </a:rPr>
              <a:t>(×)</a:t>
            </a:r>
            <a:r>
              <a:rPr lang="zh-CN" altLang="en-US" sz="1400" dirty="0" smtClean="0"/>
              <a:t>、词性权重模型</a:t>
            </a:r>
            <a:r>
              <a:rPr lang="en-US" altLang="zh-CN" sz="1400" dirty="0" smtClean="0">
                <a:solidFill>
                  <a:srgbClr val="FF0000"/>
                </a:solidFill>
              </a:rPr>
              <a:t>(×) </a:t>
            </a:r>
            <a:r>
              <a:rPr lang="en-US" altLang="zh-CN" sz="1400" dirty="0" smtClean="0"/>
              <a:t>,</a:t>
            </a:r>
            <a:r>
              <a:rPr lang="en-US" sz="1400" dirty="0" smtClean="0"/>
              <a:t>word2vec</a:t>
            </a:r>
            <a:r>
              <a:rPr lang="en-US" altLang="zh-CN" sz="1400" dirty="0" smtClean="0">
                <a:solidFill>
                  <a:srgbClr val="FF0000"/>
                </a:solidFill>
              </a:rPr>
              <a:t> (×)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</a:rPr>
              <a:t> 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怎么表示代码的语义特征？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</a:rPr>
              <a:t> 怎么体现代码的结构特征？</a:t>
            </a:r>
            <a:endParaRPr lang="en-US" altLang="zh-CN" sz="1400" b="1" dirty="0" smtClean="0">
              <a:solidFill>
                <a:srgbClr val="0070C0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3638747" y="3242820"/>
            <a:ext cx="537327" cy="263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695307" y="2630078"/>
            <a:ext cx="42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15439" y="241326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文本摘要生成、情感倾向分析、自动问答系统、神经机器翻译等</a:t>
            </a:r>
            <a:endParaRPr lang="zh-CN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545291" y="313127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代码摘要生成</a:t>
            </a:r>
            <a:r>
              <a:rPr lang="zh-CN" altLang="en-US" sz="1400" dirty="0" smtClean="0"/>
              <a:t>、代码缺陷预测、</a:t>
            </a:r>
            <a:endParaRPr lang="en-US" altLang="zh-CN" sz="1400" dirty="0" smtClean="0"/>
          </a:p>
          <a:p>
            <a:r>
              <a:rPr lang="zh-CN" altLang="en-US" sz="1400" dirty="0" smtClean="0"/>
              <a:t>代码漏洞定位、软件文档检索</a:t>
            </a:r>
            <a:endParaRPr lang="zh-CN" altLang="en-US" sz="1400" dirty="0"/>
          </a:p>
        </p:txBody>
      </p:sp>
      <p:sp>
        <p:nvSpPr>
          <p:cNvPr id="68" name="椭圆形标注 67"/>
          <p:cNvSpPr/>
          <p:nvPr/>
        </p:nvSpPr>
        <p:spPr>
          <a:xfrm>
            <a:off x="4930217" y="3912123"/>
            <a:ext cx="2309567" cy="810705"/>
          </a:xfrm>
          <a:prstGeom prst="wedgeEllipseCallout">
            <a:avLst>
              <a:gd name="adj1" fmla="val -25276"/>
              <a:gd name="adj2" fmla="val -8866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常用模型和技术解决新领域问题！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862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574" y="542140"/>
            <a:ext cx="7799387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矩形标注 81"/>
          <p:cNvSpPr/>
          <p:nvPr/>
        </p:nvSpPr>
        <p:spPr>
          <a:xfrm>
            <a:off x="5090474" y="2309567"/>
            <a:ext cx="2714919" cy="1112363"/>
          </a:xfrm>
          <a:prstGeom prst="wedgeRectCallout">
            <a:avLst>
              <a:gd name="adj1" fmla="val -54450"/>
              <a:gd name="adj2" fmla="val -620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147035" y="2375554"/>
            <a:ext cx="24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自然语言文本</a:t>
            </a:r>
            <a:r>
              <a:rPr lang="zh-CN" altLang="en-US" sz="1200" dirty="0" smtClean="0"/>
              <a:t>→自然语言文本的      自动学习生成</a:t>
            </a:r>
            <a:endParaRPr lang="zh-CN" altLang="en-US" sz="1200" dirty="0"/>
          </a:p>
        </p:txBody>
      </p:sp>
      <p:sp>
        <p:nvSpPr>
          <p:cNvPr id="85" name="下箭头 84"/>
          <p:cNvSpPr/>
          <p:nvPr/>
        </p:nvSpPr>
        <p:spPr>
          <a:xfrm>
            <a:off x="6315959" y="2696067"/>
            <a:ext cx="65988" cy="27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139179" y="2914454"/>
            <a:ext cx="245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形式语言文本</a:t>
            </a:r>
            <a:r>
              <a:rPr lang="zh-CN" altLang="en-US" sz="1200" dirty="0" smtClean="0"/>
              <a:t>→自然语言文本的自动学习生成</a:t>
            </a:r>
            <a:endParaRPr lang="zh-CN" altLang="en-US" sz="1200" dirty="0"/>
          </a:p>
        </p:txBody>
      </p:sp>
      <p:sp>
        <p:nvSpPr>
          <p:cNvPr id="87" name="流程图: 可选过程 86"/>
          <p:cNvSpPr/>
          <p:nvPr/>
        </p:nvSpPr>
        <p:spPr>
          <a:xfrm>
            <a:off x="5203596" y="2875175"/>
            <a:ext cx="1074656" cy="311085"/>
          </a:xfrm>
          <a:prstGeom prst="flowChartAlternateProcess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下箭头 88"/>
          <p:cNvSpPr/>
          <p:nvPr/>
        </p:nvSpPr>
        <p:spPr>
          <a:xfrm>
            <a:off x="5722070" y="3223967"/>
            <a:ext cx="84841" cy="546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可选过程 89"/>
          <p:cNvSpPr/>
          <p:nvPr/>
        </p:nvSpPr>
        <p:spPr>
          <a:xfrm>
            <a:off x="5778631" y="3676454"/>
            <a:ext cx="1442301" cy="480767"/>
          </a:xfrm>
          <a:prstGeom prst="flowChartAlternateProcess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研究现有代码结构特征生成模型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72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460" y="527754"/>
            <a:ext cx="7570787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chatterbot</a:t>
            </a:r>
            <a:endParaRPr lang="zh-CN" altLang="en-US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821" y="642446"/>
            <a:ext cx="7685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chatterbot</a:t>
            </a:r>
            <a:endParaRPr lang="zh-CN" altLang="en-US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116" y="418609"/>
            <a:ext cx="762793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29" y="646915"/>
            <a:ext cx="738028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06631" y="1291472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2471" y="2923880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1885" y="949572"/>
            <a:ext cx="1923068" cy="11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流程图: 可选过程 5"/>
          <p:cNvSpPr/>
          <p:nvPr/>
        </p:nvSpPr>
        <p:spPr>
          <a:xfrm>
            <a:off x="4157220" y="1055802"/>
            <a:ext cx="707010" cy="782424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79010" y="857838"/>
            <a:ext cx="57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展开</a:t>
            </a:r>
            <a:endParaRPr lang="zh-CN" altLang="en-US" sz="1400" dirty="0"/>
          </a:p>
        </p:txBody>
      </p:sp>
      <p:sp>
        <p:nvSpPr>
          <p:cNvPr id="13" name="流程图: 过程 12"/>
          <p:cNvSpPr/>
          <p:nvPr/>
        </p:nvSpPr>
        <p:spPr>
          <a:xfrm>
            <a:off x="5590095" y="2450969"/>
            <a:ext cx="216816" cy="27337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749592" y="1348033"/>
            <a:ext cx="245097" cy="1885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052821" y="1255336"/>
            <a:ext cx="245097" cy="1885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7081102" y="1641835"/>
            <a:ext cx="245097" cy="18853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6909847" y="2064469"/>
            <a:ext cx="641023" cy="35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67167" y="2620652"/>
            <a:ext cx="129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4939647" y="1545996"/>
            <a:ext cx="1508288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77872" y="2752626"/>
            <a:ext cx="2187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训练数据</a:t>
            </a:r>
            <a:endParaRPr lang="en-US" altLang="zh-CN" sz="1400" dirty="0" smtClean="0"/>
          </a:p>
          <a:p>
            <a:r>
              <a:rPr lang="zh-CN" altLang="en-US" sz="1400" dirty="0" smtClean="0"/>
              <a:t>学习权重参数</a:t>
            </a:r>
            <a:r>
              <a:rPr lang="en-US" altLang="zh-CN" sz="1400" dirty="0" smtClean="0"/>
              <a:t>:W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V</a:t>
            </a:r>
          </a:p>
          <a:p>
            <a:r>
              <a:rPr lang="zh-CN" altLang="en-US" sz="1400" dirty="0" smtClean="0"/>
              <a:t>学习匹配矩阵</a:t>
            </a:r>
            <a:r>
              <a:rPr lang="en-US" altLang="zh-CN" sz="1400" dirty="0" smtClean="0"/>
              <a:t>:M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50" y="546706"/>
            <a:ext cx="8618537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628" y="541160"/>
            <a:ext cx="7532850" cy="432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43" y="462356"/>
            <a:ext cx="872714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5926" y="829559"/>
            <a:ext cx="42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测试集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个正样本，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个负样本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233" y="623299"/>
            <a:ext cx="856138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829" y="578629"/>
            <a:ext cx="7580967" cy="415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404474" y="-1092154"/>
            <a:ext cx="2335052" cy="2335052"/>
            <a:chOff x="2894659" y="1465288"/>
            <a:chExt cx="1727827" cy="1727827"/>
          </a:xfrm>
        </p:grpSpPr>
        <p:grpSp>
          <p:nvGrpSpPr>
            <p:cNvPr id="155" name="组合 15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5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rot="1771504">
            <a:off x="2943860" y="378942"/>
            <a:ext cx="272244" cy="272209"/>
            <a:chOff x="1827622" y="1343919"/>
            <a:chExt cx="2304000" cy="2304000"/>
          </a:xfrm>
        </p:grpSpPr>
        <p:sp>
          <p:nvSpPr>
            <p:cNvPr id="160" name="椭圆 15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771504">
            <a:off x="5868613" y="455243"/>
            <a:ext cx="272244" cy="272209"/>
            <a:chOff x="1827622" y="1343919"/>
            <a:chExt cx="2304000" cy="2304000"/>
          </a:xfrm>
          <a:solidFill>
            <a:srgbClr val="FF0000"/>
          </a:solidFill>
        </p:grpSpPr>
        <p:sp>
          <p:nvSpPr>
            <p:cNvPr id="163" name="椭圆 16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771504">
            <a:off x="3905320" y="1212891"/>
            <a:ext cx="216832" cy="216804"/>
            <a:chOff x="1827622" y="1343919"/>
            <a:chExt cx="2304000" cy="2304000"/>
          </a:xfrm>
        </p:grpSpPr>
        <p:sp>
          <p:nvSpPr>
            <p:cNvPr id="166" name="椭圆 16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 rot="1771504">
            <a:off x="5385911" y="892435"/>
            <a:ext cx="402249" cy="402197"/>
            <a:chOff x="1827622" y="1343919"/>
            <a:chExt cx="2304000" cy="2304000"/>
          </a:xfrm>
        </p:grpSpPr>
        <p:sp>
          <p:nvSpPr>
            <p:cNvPr id="169" name="椭圆 1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rot="1771504">
            <a:off x="3266701" y="816764"/>
            <a:ext cx="202768" cy="202742"/>
            <a:chOff x="1827622" y="1343919"/>
            <a:chExt cx="2304000" cy="2304000"/>
          </a:xfrm>
          <a:solidFill>
            <a:srgbClr val="FF0000"/>
          </a:solidFill>
        </p:grpSpPr>
        <p:sp>
          <p:nvSpPr>
            <p:cNvPr id="175" name="椭圆 1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876897" y="123411"/>
            <a:ext cx="143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972349" y="2104614"/>
            <a:ext cx="762943" cy="762943"/>
            <a:chOff x="1254722" y="1864234"/>
            <a:chExt cx="762943" cy="762943"/>
          </a:xfrm>
        </p:grpSpPr>
        <p:grpSp>
          <p:nvGrpSpPr>
            <p:cNvPr id="179" name="组合 17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7CA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0" name="文本框 17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075645" y="2104614"/>
            <a:ext cx="762943" cy="762943"/>
            <a:chOff x="2705448" y="1864234"/>
            <a:chExt cx="762943" cy="762943"/>
          </a:xfrm>
        </p:grpSpPr>
        <p:grpSp>
          <p:nvGrpSpPr>
            <p:cNvPr id="186" name="组合 18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88" name="组合 18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0" name="椭圆 18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B757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178941" y="2098220"/>
            <a:ext cx="762943" cy="762943"/>
            <a:chOff x="4132381" y="1864234"/>
            <a:chExt cx="762943" cy="762943"/>
          </a:xfrm>
        </p:grpSpPr>
        <p:grpSp>
          <p:nvGrpSpPr>
            <p:cNvPr id="193" name="组合 19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195" name="组合 19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197" name="椭圆 19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94" name="文本框 19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282238" y="2098220"/>
            <a:ext cx="762943" cy="762943"/>
            <a:chOff x="5617616" y="1872229"/>
            <a:chExt cx="762943" cy="762943"/>
          </a:xfrm>
        </p:grpSpPr>
        <p:grpSp>
          <p:nvGrpSpPr>
            <p:cNvPr id="200" name="组合 19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202" name="组合 20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204" name="椭圆 20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51435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01" name="文本框 20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1771504">
            <a:off x="1505614" y="2598176"/>
            <a:ext cx="272244" cy="272209"/>
            <a:chOff x="1827622" y="1343919"/>
            <a:chExt cx="2304000" cy="2304000"/>
          </a:xfrm>
        </p:grpSpPr>
        <p:sp>
          <p:nvSpPr>
            <p:cNvPr id="219" name="椭圆 2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 rot="1771504">
            <a:off x="3624479" y="2606205"/>
            <a:ext cx="272244" cy="272209"/>
            <a:chOff x="1827622" y="1343919"/>
            <a:chExt cx="2304000" cy="2304000"/>
          </a:xfrm>
        </p:grpSpPr>
        <p:sp>
          <p:nvSpPr>
            <p:cNvPr id="222" name="椭圆 2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 rot="1771504">
            <a:off x="5743165" y="2586494"/>
            <a:ext cx="272244" cy="272209"/>
            <a:chOff x="1827622" y="1343919"/>
            <a:chExt cx="2304000" cy="2304000"/>
          </a:xfrm>
        </p:grpSpPr>
        <p:sp>
          <p:nvSpPr>
            <p:cNvPr id="225" name="椭圆 2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 rot="1771504">
            <a:off x="7880272" y="2590355"/>
            <a:ext cx="272244" cy="272209"/>
            <a:chOff x="1827622" y="1343919"/>
            <a:chExt cx="2304000" cy="2304000"/>
          </a:xfrm>
        </p:grpSpPr>
        <p:sp>
          <p:nvSpPr>
            <p:cNvPr id="228" name="椭圆 22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cxnSp>
        <p:nvCxnSpPr>
          <p:cNvPr id="230" name="直接连接符 229"/>
          <p:cNvCxnSpPr/>
          <p:nvPr/>
        </p:nvCxnSpPr>
        <p:spPr>
          <a:xfrm flipV="1">
            <a:off x="246870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V="1">
            <a:off x="4571883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6675296" y="2098220"/>
            <a:ext cx="0" cy="19244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52"/>
          <p:cNvSpPr txBox="1"/>
          <p:nvPr/>
        </p:nvSpPr>
        <p:spPr>
          <a:xfrm>
            <a:off x="695814" y="3288660"/>
            <a:ext cx="1378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代码特征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DBN-SC)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" name="文本框 73"/>
          <p:cNvSpPr txBox="1"/>
          <p:nvPr/>
        </p:nvSpPr>
        <p:spPr>
          <a:xfrm>
            <a:off x="2773220" y="3260381"/>
            <a:ext cx="153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代码特征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 defTabSz="685326"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(NP-CNN</a:t>
            </a:r>
            <a:r>
              <a:rPr lang="en-US" sz="2000" b="1" dirty="0" smtClean="0"/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文本框 75"/>
          <p:cNvSpPr txBox="1"/>
          <p:nvPr/>
        </p:nvSpPr>
        <p:spPr>
          <a:xfrm>
            <a:off x="4992031" y="3307514"/>
            <a:ext cx="130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参考模型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6" name="文本框 77"/>
          <p:cNvSpPr txBox="1"/>
          <p:nvPr/>
        </p:nvSpPr>
        <p:spPr>
          <a:xfrm>
            <a:off x="7134498" y="3270986"/>
            <a:ext cx="121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实验思路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1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872" y="460388"/>
            <a:ext cx="7491363" cy="428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72441" y="122548"/>
            <a:ext cx="246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-2080649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-2991288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-3247945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flipH="1">
            <a:off x="-2365493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89354" y="1047750"/>
            <a:ext cx="1864487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 flipH="1">
            <a:off x="3002627" y="3492542"/>
            <a:ext cx="675524" cy="67767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2529333" y="709021"/>
            <a:ext cx="273904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-458965" y="2868208"/>
            <a:ext cx="300104" cy="301060"/>
            <a:chOff x="304800" y="673100"/>
            <a:chExt cx="4000500" cy="4000500"/>
          </a:xfrm>
          <a:solidFill>
            <a:srgbClr val="FF000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-1248570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804601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4097898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flipH="1">
            <a:off x="-98182" y="1256158"/>
            <a:ext cx="273904" cy="274777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4303" y="4712267"/>
            <a:ext cx="136953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316549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TextBox 81"/>
          <p:cNvSpPr txBox="1"/>
          <p:nvPr/>
        </p:nvSpPr>
        <p:spPr>
          <a:xfrm>
            <a:off x="3884797" y="2164081"/>
            <a:ext cx="447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FF0000"/>
                </a:solidFill>
              </a:rPr>
              <a:t>谢谢欣赏！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1371599" y="1322961"/>
            <a:ext cx="1332689" cy="126459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20238" y="1371599"/>
            <a:ext cx="1089498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endParaRPr lang="zh-CN" alt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10" grpId="0" animBg="1"/>
      <p:bldP spid="23" grpId="0" animBg="1"/>
      <p:bldP spid="24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"/>
          <p:cNvSpPr txBox="1"/>
          <p:nvPr/>
        </p:nvSpPr>
        <p:spPr>
          <a:xfrm>
            <a:off x="2664145" y="412900"/>
            <a:ext cx="60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sz="1600" dirty="0" smtClean="0">
                <a:latin typeface="+mn-ea"/>
              </a:rPr>
              <a:t>ICCAI2016-CCF A(</a:t>
            </a:r>
            <a:r>
              <a:rPr lang="zh-CN" altLang="en-US" sz="1600" dirty="0" smtClean="0">
                <a:latin typeface="+mn-ea"/>
              </a:rPr>
              <a:t>人工智能领域）</a:t>
            </a:r>
            <a:endParaRPr lang="en-US" sz="1600" dirty="0" smtClean="0">
              <a:latin typeface="+mn-ea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《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Learning Unified Features from Natural and Programming Languages for Locating Buggy Source Code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2636655" y="1210506"/>
            <a:ext cx="0" cy="25298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"/>
          <p:cNvSpPr txBox="1"/>
          <p:nvPr/>
        </p:nvSpPr>
        <p:spPr>
          <a:xfrm>
            <a:off x="1233814" y="3092371"/>
            <a:ext cx="1056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PAPER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24487" y="1560870"/>
            <a:ext cx="1197175" cy="1197175"/>
            <a:chOff x="1068965" y="491752"/>
            <a:chExt cx="1197175" cy="1197175"/>
          </a:xfrm>
        </p:grpSpPr>
        <p:grpSp>
          <p:nvGrpSpPr>
            <p:cNvPr id="30" name="组合 29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80908" y="3337089"/>
            <a:ext cx="5910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创新点：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、在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描述文件中用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将自然语言和形式语言的表示映射到同一向量空间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、设计的卷积操作能够深度捕获程序的词汇语义和结构信息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4411" y="1761538"/>
            <a:ext cx="585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 Two  pieces of code</a:t>
            </a:r>
          </a:p>
          <a:p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    1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path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 = </a:t>
            </a:r>
            <a:r>
              <a:rPr lang="en-US" dirty="0" err="1" smtClean="0">
                <a:solidFill>
                  <a:srgbClr val="7030A0"/>
                </a:solidFill>
                <a:latin typeface="华文宋体" pitchFamily="2" charset="-122"/>
                <a:ea typeface="华文宋体" pitchFamily="2" charset="-122"/>
              </a:rPr>
              <a:t>getNewPath</a:t>
            </a:r>
            <a:r>
              <a:rPr lang="en-US" dirty="0" smtClean="0">
                <a:solidFill>
                  <a:srgbClr val="7030A0"/>
                </a:solidFill>
                <a:latin typeface="华文宋体" pitchFamily="2" charset="-122"/>
                <a:ea typeface="华文宋体" pitchFamily="2" charset="-122"/>
              </a:rPr>
              <a:t>(); </a:t>
            </a:r>
            <a:r>
              <a:rPr lang="en-US" dirty="0" smtClean="0">
                <a:solidFill>
                  <a:schemeClr val="accent1"/>
                </a:solidFill>
                <a:latin typeface="华文宋体" pitchFamily="2" charset="-122"/>
                <a:ea typeface="华文宋体" pitchFamily="2" charset="-122"/>
              </a:rPr>
              <a:t>File f 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File.open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(path);</a:t>
            </a:r>
          </a:p>
          <a:p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    2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华文宋体" pitchFamily="2" charset="-122"/>
                <a:ea typeface="华文宋体" pitchFamily="2" charset="-122"/>
              </a:rPr>
              <a:t>File f 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File.open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(path); </a:t>
            </a:r>
            <a:r>
              <a:rPr lang="en-US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path</a:t>
            </a:r>
            <a:r>
              <a:rPr lang="en-US" dirty="0" smtClean="0">
                <a:latin typeface="华文宋体" pitchFamily="2" charset="-122"/>
                <a:ea typeface="华文宋体" pitchFamily="2" charset="-122"/>
              </a:rPr>
              <a:t> = </a:t>
            </a:r>
            <a:r>
              <a:rPr lang="en-US" dirty="0" err="1" smtClean="0">
                <a:solidFill>
                  <a:srgbClr val="7030A0"/>
                </a:solidFill>
                <a:latin typeface="华文宋体" pitchFamily="2" charset="-122"/>
                <a:ea typeface="华文宋体" pitchFamily="2" charset="-122"/>
              </a:rPr>
              <a:t>getNewPath</a:t>
            </a:r>
            <a:r>
              <a:rPr lang="en-US" dirty="0" smtClean="0">
                <a:solidFill>
                  <a:srgbClr val="7030A0"/>
                </a:solidFill>
                <a:latin typeface="华文宋体" pitchFamily="2" charset="-122"/>
                <a:ea typeface="华文宋体" pitchFamily="2" charset="-122"/>
              </a:rPr>
              <a:t>();</a:t>
            </a:r>
            <a:endParaRPr lang="en-US" altLang="zh-CN" dirty="0" smtClean="0">
              <a:solidFill>
                <a:srgbClr val="7030A0"/>
              </a:solidFill>
              <a:latin typeface="华文宋体" pitchFamily="2" charset="-122"/>
              <a:ea typeface="华文宋体" pitchFamily="2" charset="-122"/>
            </a:endParaRPr>
          </a:p>
          <a:p>
            <a:endParaRPr lang="zh-CN" altLang="en-US" dirty="0"/>
          </a:p>
        </p:txBody>
      </p:sp>
      <p:sp>
        <p:nvSpPr>
          <p:cNvPr id="17" name="流程图: 可选过程 16"/>
          <p:cNvSpPr/>
          <p:nvPr/>
        </p:nvSpPr>
        <p:spPr>
          <a:xfrm>
            <a:off x="3016578" y="2111604"/>
            <a:ext cx="4619134" cy="603316"/>
          </a:xfrm>
          <a:prstGeom prst="flowChartAlternate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标注 17"/>
          <p:cNvSpPr/>
          <p:nvPr/>
        </p:nvSpPr>
        <p:spPr>
          <a:xfrm>
            <a:off x="4920791" y="3016579"/>
            <a:ext cx="3431358" cy="414780"/>
          </a:xfrm>
          <a:prstGeom prst="wedgeRectCallout">
            <a:avLst>
              <a:gd name="adj1" fmla="val -46456"/>
              <a:gd name="adj2" fmla="val -84469"/>
            </a:avLst>
          </a:prstGeom>
          <a:noFill/>
          <a:ln>
            <a:solidFill>
              <a:srgbClr val="FF0000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6205" y="3082565"/>
            <a:ext cx="355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Same  tokens but different structure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821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6"/>
          <p:cNvGrpSpPr/>
          <p:nvPr/>
        </p:nvGrpSpPr>
        <p:grpSpPr>
          <a:xfrm>
            <a:off x="942969" y="660278"/>
            <a:ext cx="1384236" cy="13842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8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92114" y="760414"/>
              <a:ext cx="3825875" cy="38258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" name="组合 229"/>
          <p:cNvGrpSpPr/>
          <p:nvPr/>
        </p:nvGrpSpPr>
        <p:grpSpPr>
          <a:xfrm>
            <a:off x="4916229" y="660951"/>
            <a:ext cx="1384236" cy="13842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1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" name="组合 232"/>
          <p:cNvGrpSpPr/>
          <p:nvPr/>
        </p:nvGrpSpPr>
        <p:grpSpPr>
          <a:xfrm>
            <a:off x="2972518" y="3220353"/>
            <a:ext cx="1384236" cy="13842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4" name="同心圆 5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5" name="组合 235"/>
          <p:cNvGrpSpPr/>
          <p:nvPr/>
        </p:nvGrpSpPr>
        <p:grpSpPr>
          <a:xfrm>
            <a:off x="6787949" y="3215303"/>
            <a:ext cx="1384236" cy="13842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7" name="同心圆 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39" name="燕尾形 8"/>
          <p:cNvSpPr/>
          <p:nvPr/>
        </p:nvSpPr>
        <p:spPr>
          <a:xfrm>
            <a:off x="2629008" y="2522700"/>
            <a:ext cx="2015699" cy="28795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0" name="直接连接符 239"/>
          <p:cNvCxnSpPr/>
          <p:nvPr/>
        </p:nvCxnSpPr>
        <p:spPr>
          <a:xfrm rot="10800000">
            <a:off x="3636858" y="2666677"/>
            <a:ext cx="0" cy="841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燕尾形 10"/>
          <p:cNvSpPr/>
          <p:nvPr/>
        </p:nvSpPr>
        <p:spPr>
          <a:xfrm>
            <a:off x="685299" y="2522700"/>
            <a:ext cx="2015699" cy="28795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2" name="直接连接符 241"/>
          <p:cNvCxnSpPr/>
          <p:nvPr/>
        </p:nvCxnSpPr>
        <p:spPr>
          <a:xfrm flipH="1">
            <a:off x="1647337" y="1825533"/>
            <a:ext cx="1" cy="841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燕尾形 12"/>
          <p:cNvSpPr/>
          <p:nvPr/>
        </p:nvSpPr>
        <p:spPr>
          <a:xfrm>
            <a:off x="4572719" y="2522700"/>
            <a:ext cx="2015699" cy="28795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4" name="燕尾形 13"/>
          <p:cNvSpPr/>
          <p:nvPr/>
        </p:nvSpPr>
        <p:spPr>
          <a:xfrm>
            <a:off x="6516428" y="2522700"/>
            <a:ext cx="2015699" cy="28795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4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3" name="标题 11"/>
          <p:cNvSpPr txBox="1">
            <a:spLocks/>
          </p:cNvSpPr>
          <p:nvPr/>
        </p:nvSpPr>
        <p:spPr>
          <a:xfrm>
            <a:off x="397346" y="3238033"/>
            <a:ext cx="719892" cy="571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/>
                <a:cs typeface="+mj-cs"/>
              </a:rPr>
              <a:t>01</a:t>
            </a:r>
            <a:endParaRPr kumimoji="0" lang="zh-CN" altLang="en-US" sz="39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 MT Std" pitchFamily="34" charset="0"/>
              <a:ea typeface="微软雅黑"/>
              <a:cs typeface="+mj-cs"/>
            </a:endParaRPr>
          </a:p>
        </p:txBody>
      </p:sp>
      <p:sp>
        <p:nvSpPr>
          <p:cNvPr id="254" name="标题 11"/>
          <p:cNvSpPr txBox="1">
            <a:spLocks/>
          </p:cNvSpPr>
          <p:nvPr/>
        </p:nvSpPr>
        <p:spPr>
          <a:xfrm>
            <a:off x="969618" y="2998938"/>
            <a:ext cx="1754728" cy="79644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en-US" sz="1400" dirty="0" err="1" smtClean="0"/>
              <a:t>Lukins</a:t>
            </a:r>
            <a:r>
              <a:rPr lang="en-US" sz="1400" dirty="0" smtClean="0"/>
              <a:t> et al. [2008]</a:t>
            </a:r>
          </a:p>
          <a:p>
            <a:pPr lvl="0" algn="l">
              <a:lnSpc>
                <a:spcPct val="120000"/>
              </a:lnSpc>
              <a:defRPr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LDA</a:t>
            </a:r>
            <a:r>
              <a:rPr lang="zh-CN" altLang="en-US" sz="1400" dirty="0" smtClean="0"/>
              <a:t>模型来表示软件代码和错误报告，计算相似性定位错误文件</a:t>
            </a:r>
            <a:r>
              <a:rPr lang="en-US" sz="1400" dirty="0" smtClean="0"/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7" name="标题 11"/>
          <p:cNvSpPr txBox="1">
            <a:spLocks/>
          </p:cNvSpPr>
          <p:nvPr/>
        </p:nvSpPr>
        <p:spPr>
          <a:xfrm>
            <a:off x="2341054" y="1654270"/>
            <a:ext cx="719892" cy="571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/>
                <a:cs typeface="+mj-cs"/>
              </a:rPr>
              <a:t>02</a:t>
            </a:r>
            <a:endParaRPr kumimoji="0" lang="zh-CN" altLang="en-US" sz="39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 MT Std" pitchFamily="34" charset="0"/>
              <a:ea typeface="微软雅黑"/>
              <a:cs typeface="+mj-cs"/>
            </a:endParaRPr>
          </a:p>
        </p:txBody>
      </p:sp>
      <p:sp>
        <p:nvSpPr>
          <p:cNvPr id="258" name="标题 11"/>
          <p:cNvSpPr txBox="1">
            <a:spLocks/>
          </p:cNvSpPr>
          <p:nvPr/>
        </p:nvSpPr>
        <p:spPr>
          <a:xfrm>
            <a:off x="2894473" y="1726259"/>
            <a:ext cx="1750239" cy="7964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en-US" sz="1200" dirty="0" smtClean="0"/>
              <a:t>Gay et al. [2009]</a:t>
            </a:r>
          </a:p>
          <a:p>
            <a:pPr lvl="0" algn="l"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用向量空间模型表示软件代码和错误报告，计算欧式距离判断相似性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flipH="1">
            <a:off x="5606747" y="1802807"/>
            <a:ext cx="1" cy="841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标题 11"/>
          <p:cNvSpPr txBox="1">
            <a:spLocks/>
          </p:cNvSpPr>
          <p:nvPr/>
        </p:nvSpPr>
        <p:spPr>
          <a:xfrm>
            <a:off x="4356754" y="3215306"/>
            <a:ext cx="719892" cy="571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/>
                <a:cs typeface="+mj-cs"/>
              </a:rPr>
              <a:t>03</a:t>
            </a:r>
            <a:endParaRPr kumimoji="0" lang="zh-CN" altLang="en-US" sz="39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 MT Std" pitchFamily="34" charset="0"/>
              <a:ea typeface="微软雅黑"/>
              <a:cs typeface="+mj-cs"/>
            </a:endParaRPr>
          </a:p>
        </p:txBody>
      </p:sp>
      <p:sp>
        <p:nvSpPr>
          <p:cNvPr id="262" name="标题 11"/>
          <p:cNvSpPr txBox="1">
            <a:spLocks/>
          </p:cNvSpPr>
          <p:nvPr/>
        </p:nvSpPr>
        <p:spPr>
          <a:xfrm>
            <a:off x="4910172" y="3287295"/>
            <a:ext cx="1750239" cy="7964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 rot="10800000">
            <a:off x="7452288" y="2664616"/>
            <a:ext cx="0" cy="8411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标题 11"/>
          <p:cNvSpPr txBox="1">
            <a:spLocks/>
          </p:cNvSpPr>
          <p:nvPr/>
        </p:nvSpPr>
        <p:spPr>
          <a:xfrm>
            <a:off x="6156486" y="1652209"/>
            <a:ext cx="719892" cy="571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 MT Std" pitchFamily="34" charset="0"/>
                <a:ea typeface="微软雅黑"/>
                <a:cs typeface="+mj-cs"/>
              </a:rPr>
              <a:t>04</a:t>
            </a:r>
            <a:endParaRPr kumimoji="0" lang="zh-CN" altLang="en-US" sz="39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mpact MT Std" pitchFamily="34" charset="0"/>
              <a:ea typeface="微软雅黑"/>
              <a:cs typeface="+mj-cs"/>
            </a:endParaRPr>
          </a:p>
        </p:txBody>
      </p:sp>
      <p:sp>
        <p:nvSpPr>
          <p:cNvPr id="266" name="标题 11"/>
          <p:cNvSpPr txBox="1">
            <a:spLocks/>
          </p:cNvSpPr>
          <p:nvPr/>
        </p:nvSpPr>
        <p:spPr>
          <a:xfrm>
            <a:off x="6709904" y="1724198"/>
            <a:ext cx="1750239" cy="79644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9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4911" y="1206632"/>
            <a:ext cx="74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LDA</a:t>
            </a:r>
            <a:endParaRPr lang="zh-CN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72672" y="3800574"/>
            <a:ext cx="88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VSM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59604" y="1115506"/>
            <a:ext cx="88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rVSM</a:t>
            </a:r>
            <a:endParaRPr lang="zh-CN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856428" y="3610465"/>
            <a:ext cx="127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Auto</a:t>
            </a:r>
          </a:p>
          <a:p>
            <a:pPr algn="ctr"/>
            <a:r>
              <a:rPr lang="en-US" sz="2000" dirty="0" smtClean="0"/>
              <a:t>encoder</a:t>
            </a:r>
            <a:endParaRPr lang="zh-CN" altLang="en-US" sz="2000" dirty="0"/>
          </a:p>
        </p:txBody>
      </p:sp>
      <p:sp>
        <p:nvSpPr>
          <p:cNvPr id="59" name="标题 11"/>
          <p:cNvSpPr txBox="1">
            <a:spLocks/>
          </p:cNvSpPr>
          <p:nvPr/>
        </p:nvSpPr>
        <p:spPr>
          <a:xfrm>
            <a:off x="4922807" y="3085290"/>
            <a:ext cx="1750239" cy="7964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en-US" sz="1200" dirty="0" smtClean="0"/>
              <a:t>Zhou et al. [2012]</a:t>
            </a:r>
          </a:p>
          <a:p>
            <a:pPr lvl="0" algn="l">
              <a:defRPr/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向量空间模型表示软件代码和错误报告，改进相似性计算方法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" name="标题 11"/>
          <p:cNvSpPr txBox="1">
            <a:spLocks/>
          </p:cNvSpPr>
          <p:nvPr/>
        </p:nvSpPr>
        <p:spPr>
          <a:xfrm>
            <a:off x="6845875" y="1529867"/>
            <a:ext cx="1750239" cy="7964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en-US" sz="1200" dirty="0" smtClean="0"/>
              <a:t>Lam et al. [2015] </a:t>
            </a:r>
          </a:p>
          <a:p>
            <a:pPr lvl="0" algn="l"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用自动编码机来强化软件代码和错误报告中关联特征的学习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9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447584" y="710038"/>
            <a:ext cx="3892458" cy="627924"/>
            <a:chOff x="524282" y="3894533"/>
            <a:chExt cx="9190741" cy="680204"/>
          </a:xfrm>
        </p:grpSpPr>
        <p:sp>
          <p:nvSpPr>
            <p:cNvPr id="71" name="圆角矩形 70"/>
            <p:cNvSpPr/>
            <p:nvPr/>
          </p:nvSpPr>
          <p:spPr>
            <a:xfrm flipH="1">
              <a:off x="1130051" y="3894533"/>
              <a:ext cx="8584972" cy="68020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" name="组合 53"/>
            <p:cNvGrpSpPr>
              <a:grpSpLocks/>
            </p:cNvGrpSpPr>
            <p:nvPr/>
          </p:nvGrpSpPr>
          <p:grpSpPr bwMode="auto">
            <a:xfrm>
              <a:off x="524282" y="3927874"/>
              <a:ext cx="729898" cy="598681"/>
              <a:chOff x="3355452" y="4711379"/>
              <a:chExt cx="729898" cy="598681"/>
            </a:xfrm>
          </p:grpSpPr>
          <p:grpSp>
            <p:nvGrpSpPr>
              <p:cNvPr id="74" name="组合 55"/>
              <p:cNvGrpSpPr>
                <a:grpSpLocks/>
              </p:cNvGrpSpPr>
              <p:nvPr/>
            </p:nvGrpSpPr>
            <p:grpSpPr bwMode="auto">
              <a:xfrm>
                <a:off x="3355452" y="4711379"/>
                <a:ext cx="729898" cy="598681"/>
                <a:chOff x="4892542" y="3635377"/>
                <a:chExt cx="1103874" cy="905424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5213600" y="3635377"/>
                  <a:ext cx="782813" cy="9054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892542" y="3689666"/>
                  <a:ext cx="1103874" cy="85113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3486341" y="4903450"/>
                <a:ext cx="343992" cy="35642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3" name="文本框 54"/>
            <p:cNvSpPr txBox="1">
              <a:spLocks noChangeArrowheads="1"/>
            </p:cNvSpPr>
            <p:nvPr/>
          </p:nvSpPr>
          <p:spPr bwMode="auto">
            <a:xfrm>
              <a:off x="1313179" y="4091914"/>
              <a:ext cx="4365389" cy="36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1600" b="1" dirty="0" smtClean="0">
                  <a:ea typeface="微软雅黑" pitchFamily="34" charset="-122"/>
                </a:rPr>
                <a:t>源码文本</a:t>
              </a:r>
              <a:endParaRPr lang="en-US" altLang="zh-CN" sz="1600" b="1" dirty="0"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439649" y="1726731"/>
            <a:ext cx="3958757" cy="627924"/>
            <a:chOff x="524282" y="3894533"/>
            <a:chExt cx="9190741" cy="680204"/>
          </a:xfrm>
        </p:grpSpPr>
        <p:sp>
          <p:nvSpPr>
            <p:cNvPr id="81" name="圆角矩形 80"/>
            <p:cNvSpPr/>
            <p:nvPr/>
          </p:nvSpPr>
          <p:spPr>
            <a:xfrm flipH="1">
              <a:off x="1130051" y="3894533"/>
              <a:ext cx="8584972" cy="68020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" name="组合 67"/>
            <p:cNvGrpSpPr>
              <a:grpSpLocks/>
            </p:cNvGrpSpPr>
            <p:nvPr/>
          </p:nvGrpSpPr>
          <p:grpSpPr bwMode="auto">
            <a:xfrm>
              <a:off x="524282" y="3927874"/>
              <a:ext cx="729898" cy="598681"/>
              <a:chOff x="3355452" y="4711379"/>
              <a:chExt cx="729898" cy="598681"/>
            </a:xfrm>
          </p:grpSpPr>
          <p:grpSp>
            <p:nvGrpSpPr>
              <p:cNvPr id="84" name="组合 69"/>
              <p:cNvGrpSpPr>
                <a:grpSpLocks/>
              </p:cNvGrpSpPr>
              <p:nvPr/>
            </p:nvGrpSpPr>
            <p:grpSpPr bwMode="auto">
              <a:xfrm>
                <a:off x="3355452" y="4711379"/>
                <a:ext cx="729898" cy="598681"/>
                <a:chOff x="4892542" y="3635377"/>
                <a:chExt cx="1103874" cy="905424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213600" y="3635377"/>
                  <a:ext cx="782813" cy="90542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4892542" y="3689666"/>
                  <a:ext cx="1103874" cy="85113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5" name="椭圆 84"/>
              <p:cNvSpPr/>
              <p:nvPr/>
            </p:nvSpPr>
            <p:spPr>
              <a:xfrm>
                <a:off x="3486341" y="4903450"/>
                <a:ext cx="343992" cy="35642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00" name="文本框 54"/>
          <p:cNvSpPr txBox="1">
            <a:spLocks noChangeArrowheads="1"/>
          </p:cNvSpPr>
          <p:nvPr/>
        </p:nvSpPr>
        <p:spPr bwMode="auto">
          <a:xfrm>
            <a:off x="806373" y="1909508"/>
            <a:ext cx="2588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ea typeface="微软雅黑" pitchFamily="34" charset="-122"/>
              </a:rPr>
              <a:t>错误报告</a:t>
            </a:r>
            <a:endParaRPr lang="en-US" altLang="zh-CN" sz="1600" b="1" dirty="0">
              <a:ea typeface="微软雅黑" pitchFamily="34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7592" y="966248"/>
            <a:ext cx="1617139" cy="259236"/>
          </a:xfrm>
          <a:prstGeom prst="rect">
            <a:avLst/>
          </a:prstGeom>
          <a:noFill/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402731" y="671208"/>
            <a:ext cx="1089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仿宋" pitchFamily="49" charset="-122"/>
                <a:ea typeface="仿宋" pitchFamily="49" charset="-122"/>
              </a:rPr>
              <a:t>N1</a:t>
            </a:r>
            <a:r>
              <a:rPr lang="zh-CN" altLang="en-US" sz="1100" b="1" dirty="0" smtClean="0">
                <a:latin typeface="仿宋" pitchFamily="49" charset="-122"/>
                <a:ea typeface="仿宋" pitchFamily="49" charset="-122"/>
              </a:rPr>
              <a:t>个源码文件</a:t>
            </a:r>
            <a:endParaRPr lang="zh-CN" altLang="en-US" sz="11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9269" y="1984443"/>
            <a:ext cx="1838062" cy="301557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2448126" y="1699097"/>
            <a:ext cx="1089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仿宋" pitchFamily="49" charset="-122"/>
                <a:ea typeface="仿宋" pitchFamily="49" charset="-122"/>
              </a:rPr>
              <a:t>N2</a:t>
            </a:r>
            <a:r>
              <a:rPr lang="zh-CN" altLang="en-US" sz="1100" b="1" dirty="0" smtClean="0">
                <a:latin typeface="仿宋" pitchFamily="49" charset="-122"/>
                <a:ea typeface="仿宋" pitchFamily="49" charset="-122"/>
              </a:rPr>
              <a:t>个源码文件</a:t>
            </a:r>
            <a:endParaRPr lang="zh-CN" altLang="en-US" sz="11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5034" y="270549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400" dirty="0" smtClean="0"/>
              <a:t>匹配本身是一个模糊场景的问题</a:t>
            </a:r>
            <a:endParaRPr lang="en-US" altLang="zh-CN" sz="1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400" dirty="0" smtClean="0"/>
              <a:t>根据相似度计算转为排序选最优</a:t>
            </a:r>
            <a:endParaRPr lang="en-US" altLang="zh-CN" sz="1400" dirty="0" smtClean="0"/>
          </a:p>
        </p:txBody>
      </p:sp>
      <p:sp>
        <p:nvSpPr>
          <p:cNvPr id="123" name="上下箭头 122"/>
          <p:cNvSpPr/>
          <p:nvPr/>
        </p:nvSpPr>
        <p:spPr>
          <a:xfrm>
            <a:off x="1414020" y="1357459"/>
            <a:ext cx="131975" cy="5279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602557" y="1498863"/>
            <a:ext cx="74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关联性</a:t>
            </a:r>
            <a:endParaRPr lang="zh-CN" altLang="en-US" sz="12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5" name="直角上箭头 124"/>
          <p:cNvSpPr/>
          <p:nvPr/>
        </p:nvSpPr>
        <p:spPr>
          <a:xfrm rot="5400000">
            <a:off x="3101418" y="1866510"/>
            <a:ext cx="358220" cy="2941162"/>
          </a:xfrm>
          <a:prstGeom prst="bentUpArrow">
            <a:avLst>
              <a:gd name="adj1" fmla="val 25000"/>
              <a:gd name="adj2" fmla="val 31839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9454" y="564020"/>
            <a:ext cx="4154863" cy="41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518" y="3828806"/>
            <a:ext cx="3467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矩形标注 128"/>
          <p:cNvSpPr/>
          <p:nvPr/>
        </p:nvSpPr>
        <p:spPr>
          <a:xfrm>
            <a:off x="0" y="3553904"/>
            <a:ext cx="2422689" cy="282804"/>
          </a:xfrm>
          <a:prstGeom prst="wedgeRectCallout">
            <a:avLst>
              <a:gd name="adj1" fmla="val -6436"/>
              <a:gd name="adj2" fmla="val 8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输出概率为</a:t>
            </a:r>
            <a:r>
              <a:rPr lang="en-US" altLang="zh-CN" sz="1400" dirty="0" smtClean="0"/>
              <a:t>0/1</a:t>
            </a:r>
            <a:r>
              <a:rPr lang="zh-CN" altLang="en-US" sz="1400" dirty="0" smtClean="0"/>
              <a:t>的分类模型</a:t>
            </a:r>
            <a:endParaRPr lang="zh-CN" altLang="en-US" sz="1400" dirty="0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049" y="4256498"/>
            <a:ext cx="2701271" cy="48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矩形标注 130"/>
          <p:cNvSpPr/>
          <p:nvPr/>
        </p:nvSpPr>
        <p:spPr>
          <a:xfrm>
            <a:off x="3035431" y="4121082"/>
            <a:ext cx="1338607" cy="282804"/>
          </a:xfrm>
          <a:prstGeom prst="wedgeRectCallout">
            <a:avLst>
              <a:gd name="adj1" fmla="val -64470"/>
              <a:gd name="adj2" fmla="val 62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目标优化函数</a:t>
            </a:r>
            <a:endParaRPr lang="zh-CN" alt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55801" y="4563718"/>
            <a:ext cx="85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损失函数</a:t>
            </a:r>
            <a:endParaRPr lang="zh-CN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367699" y="4574718"/>
            <a:ext cx="11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模型复杂度度</a:t>
            </a:r>
            <a:endParaRPr lang="zh-CN" altLang="en-US" sz="1200" dirty="0"/>
          </a:p>
        </p:txBody>
      </p:sp>
      <p:sp>
        <p:nvSpPr>
          <p:cNvPr id="134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2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特征提取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085" y="443059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自然语言：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598522" y="2465747"/>
          <a:ext cx="1041400" cy="119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687" y="821046"/>
            <a:ext cx="4467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1291601" y="816564"/>
            <a:ext cx="9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词表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4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75325" y="753508"/>
            <a:ext cx="568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01580" y="1153042"/>
            <a:ext cx="9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语句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4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0409" y="1177119"/>
            <a:ext cx="333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956439" y="2448167"/>
            <a:ext cx="57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this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57629" y="2744644"/>
            <a:ext cx="60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file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6755" y="3391951"/>
            <a:ext cx="118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defective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8094" y="3052372"/>
            <a:ext cx="85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</a:t>
            </a:r>
            <a:endParaRPr lang="zh-CN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6153" y="4214783"/>
            <a:ext cx="4257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2714794" y="2422816"/>
            <a:ext cx="1260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{0,0,0,0,1}</a:t>
            </a:r>
            <a:endParaRPr lang="zh-CN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700060" y="2767064"/>
            <a:ext cx="1260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{0,0,1,0,0}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763669" y="3416664"/>
            <a:ext cx="1260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{0,1,0,0,0}</a:t>
            </a:r>
            <a:endParaRPr lang="zh-CN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84262" y="3000568"/>
            <a:ext cx="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………..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14223" y="1112407"/>
            <a:ext cx="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个</a:t>
            </a: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4079342" y="2957512"/>
          <a:ext cx="1041400" cy="59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090341" y="1790161"/>
          <a:ext cx="1041400" cy="89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090340" y="3845204"/>
          <a:ext cx="1041400" cy="29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流程图: 联系 54"/>
          <p:cNvSpPr/>
          <p:nvPr/>
        </p:nvSpPr>
        <p:spPr>
          <a:xfrm>
            <a:off x="3657600" y="2978870"/>
            <a:ext cx="197963" cy="20739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72759" y="2894027"/>
            <a:ext cx="2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57" name="左大括号 56"/>
          <p:cNvSpPr/>
          <p:nvPr/>
        </p:nvSpPr>
        <p:spPr>
          <a:xfrm>
            <a:off x="3855563" y="2139885"/>
            <a:ext cx="207390" cy="1941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157221" y="1461156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d=3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8792" y="2678785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d=2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1665" y="2168165"/>
            <a:ext cx="622169" cy="241954"/>
          </a:xfrm>
          <a:prstGeom prst="rect">
            <a:avLst/>
          </a:prstGeom>
          <a:noFill/>
        </p:spPr>
      </p:pic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07497" y="3500488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d=1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5184742" y="2111604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186313" y="3150123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195739" y="4017389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5685043" y="1706890"/>
          <a:ext cx="208280" cy="59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5658333" y="2625706"/>
          <a:ext cx="208280" cy="89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5659905" y="3645372"/>
          <a:ext cx="208280" cy="119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137608" y="1809947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激活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8607" y="2848467"/>
            <a:ext cx="60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激活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39179" y="3678026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激活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87593" y="1811518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池化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006445" y="3178404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979736" y="4056668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42029" y="2868891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池化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42031" y="3736157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池化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6045723" y="2124173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6487893" y="1923067"/>
          <a:ext cx="208280" cy="309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0932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6489464" y="3023204"/>
          <a:ext cx="208280" cy="29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6472182" y="3929747"/>
          <a:ext cx="208280" cy="29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7234181" y="2674411"/>
          <a:ext cx="208280" cy="89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92" name="直接箭头连接符 91"/>
          <p:cNvCxnSpPr/>
          <p:nvPr/>
        </p:nvCxnSpPr>
        <p:spPr>
          <a:xfrm rot="16200000" flipH="1">
            <a:off x="6782587" y="2172879"/>
            <a:ext cx="433633" cy="42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 flipH="1" flipV="1">
            <a:off x="6777872" y="3657601"/>
            <a:ext cx="509047" cy="43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77872" y="3167406"/>
            <a:ext cx="3393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667894" y="2868892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拼接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753548" y="2729061"/>
            <a:ext cx="28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4976" y="3789575"/>
            <a:ext cx="57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语句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/>
          <p:cNvCxnSpPr>
            <a:stCxn id="91" idx="3"/>
          </p:cNvCxnSpPr>
          <p:nvPr/>
        </p:nvCxnSpPr>
        <p:spPr>
          <a:xfrm flipV="1">
            <a:off x="2113175" y="2630078"/>
            <a:ext cx="1148499" cy="6001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过程 99"/>
          <p:cNvSpPr/>
          <p:nvPr/>
        </p:nvSpPr>
        <p:spPr>
          <a:xfrm>
            <a:off x="3508344" y="2518526"/>
            <a:ext cx="942680" cy="127261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过程 98"/>
          <p:cNvSpPr/>
          <p:nvPr/>
        </p:nvSpPr>
        <p:spPr>
          <a:xfrm>
            <a:off x="3271103" y="2592370"/>
            <a:ext cx="942680" cy="127261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特征提取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085" y="443059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形势语言：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91601" y="816564"/>
            <a:ext cx="9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词表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4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4753" y="790578"/>
            <a:ext cx="568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01580" y="1153042"/>
            <a:ext cx="9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源码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zh-CN" altLang="en-US" sz="14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14223" y="1112407"/>
            <a:ext cx="4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条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1794" y="790831"/>
            <a:ext cx="4856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V= {</a:t>
            </a:r>
            <a:r>
              <a:rPr lang="en-US" altLang="zh-CN" sz="1500" dirty="0" err="1" smtClean="0"/>
              <a:t>public,static,bloolean</a:t>
            </a:r>
            <a:r>
              <a:rPr lang="en-US" altLang="zh-CN" sz="1500" dirty="0" smtClean="0"/>
              <a:t>, </a:t>
            </a:r>
            <a:r>
              <a:rPr lang="en-US" altLang="zh-CN" sz="1500" dirty="0" err="1" smtClean="0"/>
              <a:t>flag,void,int</a:t>
            </a:r>
            <a:r>
              <a:rPr lang="en-US" altLang="zh-CN" sz="1500" dirty="0" smtClean="0"/>
              <a:t>}</a:t>
            </a:r>
            <a:endParaRPr lang="zh-CN" alt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2018269" y="1153297"/>
            <a:ext cx="312214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D= public static void….</a:t>
            </a:r>
          </a:p>
          <a:p>
            <a:r>
              <a:rPr lang="en-US" altLang="zh-CN" sz="1500" dirty="0" smtClean="0"/>
              <a:t>      </a:t>
            </a:r>
            <a:r>
              <a:rPr lang="en-US" altLang="zh-CN" sz="1500" dirty="0" err="1" smtClean="0"/>
              <a:t>int</a:t>
            </a:r>
            <a:r>
              <a:rPr lang="en-US" altLang="zh-CN" sz="1500" dirty="0" smtClean="0"/>
              <a:t> a=10</a:t>
            </a:r>
          </a:p>
          <a:p>
            <a:r>
              <a:rPr lang="en-US" altLang="zh-CN" sz="1500" dirty="0" smtClean="0"/>
              <a:t>      </a:t>
            </a:r>
            <a:r>
              <a:rPr lang="en-US" altLang="zh-CN" sz="1500" dirty="0" err="1" smtClean="0"/>
              <a:t>boolean</a:t>
            </a:r>
            <a:r>
              <a:rPr lang="en-US" altLang="zh-CN" sz="1500" dirty="0" smtClean="0"/>
              <a:t> flag=true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95925" y="2422686"/>
            <a:ext cx="179109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dirty="0" smtClean="0"/>
              <a:t>public static void….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a=10</a:t>
            </a:r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flag=true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89" name="流程图: 可选过程 88"/>
          <p:cNvSpPr/>
          <p:nvPr/>
        </p:nvSpPr>
        <p:spPr>
          <a:xfrm>
            <a:off x="471339" y="2620651"/>
            <a:ext cx="1659118" cy="273377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可选过程 90"/>
          <p:cNvSpPr/>
          <p:nvPr/>
        </p:nvSpPr>
        <p:spPr>
          <a:xfrm>
            <a:off x="454057" y="3093562"/>
            <a:ext cx="1659118" cy="273377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可选过程 92"/>
          <p:cNvSpPr/>
          <p:nvPr/>
        </p:nvSpPr>
        <p:spPr>
          <a:xfrm>
            <a:off x="455628" y="3500486"/>
            <a:ext cx="1659118" cy="273377"/>
          </a:xfrm>
          <a:prstGeom prst="flowChartAlternateProcess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54147" y="4468305"/>
            <a:ext cx="57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源码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965410" y="2654281"/>
          <a:ext cx="1041400" cy="119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9879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2281286" y="2601796"/>
            <a:ext cx="75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public</a:t>
            </a:r>
            <a:endParaRPr lang="zh-CN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20565" y="2933305"/>
            <a:ext cx="705438" cy="307777"/>
          </a:xfrm>
          <a:prstGeom prst="rect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static</a:t>
            </a:r>
            <a:endParaRPr lang="zh-CN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06977" y="3321375"/>
            <a:ext cx="70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void</a:t>
            </a:r>
            <a:endParaRPr lang="zh-CN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56699" y="3487915"/>
            <a:ext cx="5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07" name="直接连接符 106"/>
          <p:cNvCxnSpPr>
            <a:stCxn id="89" idx="3"/>
          </p:cNvCxnSpPr>
          <p:nvPr/>
        </p:nvCxnSpPr>
        <p:spPr>
          <a:xfrm flipV="1">
            <a:off x="2130457" y="2658359"/>
            <a:ext cx="914400" cy="989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9" idx="3"/>
          </p:cNvCxnSpPr>
          <p:nvPr/>
        </p:nvCxnSpPr>
        <p:spPr>
          <a:xfrm>
            <a:off x="2130457" y="2757340"/>
            <a:ext cx="933255" cy="10793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139884" y="3261674"/>
            <a:ext cx="2045617" cy="5656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3" idx="3"/>
          </p:cNvCxnSpPr>
          <p:nvPr/>
        </p:nvCxnSpPr>
        <p:spPr>
          <a:xfrm flipV="1">
            <a:off x="2114746" y="2545237"/>
            <a:ext cx="1420306" cy="10919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3" idx="3"/>
          </p:cNvCxnSpPr>
          <p:nvPr/>
        </p:nvCxnSpPr>
        <p:spPr>
          <a:xfrm>
            <a:off x="2114746" y="3637175"/>
            <a:ext cx="2315852" cy="1429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235670" y="2413262"/>
            <a:ext cx="103695" cy="2036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0" y="3157979"/>
            <a:ext cx="2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条</a:t>
            </a:r>
            <a:endParaRPr lang="zh-CN" altLang="en-US" sz="1200" dirty="0"/>
          </a:p>
        </p:txBody>
      </p:sp>
      <p:pic>
        <p:nvPicPr>
          <p:cNvPr id="13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9380" y="2243579"/>
            <a:ext cx="622169" cy="241954"/>
          </a:xfrm>
          <a:prstGeom prst="rect">
            <a:avLst/>
          </a:prstGeom>
          <a:noFill/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3"/>
          <a:srcRect b="37329"/>
          <a:stretch>
            <a:fillRect/>
          </a:stretch>
        </p:blipFill>
        <p:spPr bwMode="auto">
          <a:xfrm>
            <a:off x="2201499" y="4102866"/>
            <a:ext cx="4257675" cy="37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" name="TextBox 135"/>
          <p:cNvSpPr txBox="1"/>
          <p:nvPr/>
        </p:nvSpPr>
        <p:spPr>
          <a:xfrm>
            <a:off x="2846660" y="4479300"/>
            <a:ext cx="75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public</a:t>
            </a:r>
            <a:endParaRPr lang="zh-CN" alt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33750" y="4443165"/>
            <a:ext cx="70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static</a:t>
            </a:r>
            <a:endParaRPr lang="zh-CN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5753" y="4444736"/>
            <a:ext cx="70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void</a:t>
            </a:r>
            <a:endParaRPr lang="zh-CN" alt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310867" y="4456034"/>
            <a:ext cx="70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763912" y="1702340"/>
            <a:ext cx="10337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仿宋" pitchFamily="49" charset="-122"/>
                <a:ea typeface="仿宋" pitchFamily="49" charset="-122"/>
              </a:rPr>
              <a:t>同一过滤器</a:t>
            </a:r>
            <a:endParaRPr lang="en-US" altLang="zh-CN" sz="105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05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050" b="1" dirty="0" smtClean="0">
                <a:latin typeface="仿宋" pitchFamily="49" charset="-122"/>
                <a:ea typeface="仿宋" pitchFamily="49" charset="-122"/>
              </a:rPr>
              <a:t>d=2</a:t>
            </a:r>
            <a:endParaRPr lang="zh-CN" altLang="en-US" sz="14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431613" y="189689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149" name="流程图: 联系 148"/>
          <p:cNvSpPr/>
          <p:nvPr/>
        </p:nvSpPr>
        <p:spPr>
          <a:xfrm>
            <a:off x="4515439" y="1970202"/>
            <a:ext cx="188536" cy="2168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0" name="表格 149"/>
          <p:cNvGraphicFramePr>
            <a:graphicFrameLocks noGrp="1"/>
          </p:cNvGraphicFramePr>
          <p:nvPr/>
        </p:nvGraphicFramePr>
        <p:xfrm>
          <a:off x="4675694" y="2187745"/>
          <a:ext cx="1041400" cy="46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230594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230594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2" name="直接箭头连接符 151"/>
          <p:cNvCxnSpPr>
            <a:endCxn id="149" idx="2"/>
          </p:cNvCxnSpPr>
          <p:nvPr/>
        </p:nvCxnSpPr>
        <p:spPr>
          <a:xfrm flipV="1">
            <a:off x="3817856" y="2078610"/>
            <a:ext cx="697583" cy="59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149" idx="3"/>
          </p:cNvCxnSpPr>
          <p:nvPr/>
        </p:nvCxnSpPr>
        <p:spPr>
          <a:xfrm rot="5400000" flipH="1" flipV="1">
            <a:off x="4037314" y="2331733"/>
            <a:ext cx="682202" cy="32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rot="5400000" flipH="1" flipV="1">
            <a:off x="3954545" y="2615939"/>
            <a:ext cx="1159497" cy="16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右箭头 156"/>
          <p:cNvSpPr/>
          <p:nvPr/>
        </p:nvSpPr>
        <p:spPr>
          <a:xfrm>
            <a:off x="4391087" y="3139126"/>
            <a:ext cx="3560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表格 157"/>
          <p:cNvGraphicFramePr>
            <a:graphicFrameLocks noGrp="1"/>
          </p:cNvGraphicFramePr>
          <p:nvPr/>
        </p:nvGraphicFramePr>
        <p:xfrm>
          <a:off x="4884257" y="2723444"/>
          <a:ext cx="804419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216"/>
                <a:gridCol w="269501"/>
                <a:gridCol w="270702"/>
              </a:tblGrid>
              <a:tr h="2742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42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742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2" name="表格 161"/>
          <p:cNvGraphicFramePr>
            <a:graphicFrameLocks noGrp="1"/>
          </p:cNvGraphicFramePr>
          <p:nvPr/>
        </p:nvGraphicFramePr>
        <p:xfrm>
          <a:off x="4887398" y="2751725"/>
          <a:ext cx="820132" cy="297180"/>
        </p:xfrm>
        <a:graphic>
          <a:graphicData uri="http://schemas.openxmlformats.org/drawingml/2006/table">
            <a:tbl>
              <a:tblPr/>
              <a:tblGrid>
                <a:gridCol w="820132"/>
              </a:tblGrid>
              <a:tr h="2828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表格 162"/>
          <p:cNvGraphicFramePr>
            <a:graphicFrameLocks noGrp="1"/>
          </p:cNvGraphicFramePr>
          <p:nvPr/>
        </p:nvGraphicFramePr>
        <p:xfrm>
          <a:off x="2950590" y="2696066"/>
          <a:ext cx="1055802" cy="1159497"/>
        </p:xfrm>
        <a:graphic>
          <a:graphicData uri="http://schemas.openxmlformats.org/drawingml/2006/table">
            <a:tbl>
              <a:tblPr/>
              <a:tblGrid>
                <a:gridCol w="1055802"/>
              </a:tblGrid>
              <a:tr h="11594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表格 163"/>
          <p:cNvGraphicFramePr>
            <a:graphicFrameLocks noGrp="1"/>
          </p:cNvGraphicFramePr>
          <p:nvPr/>
        </p:nvGraphicFramePr>
        <p:xfrm>
          <a:off x="3271101" y="2601798"/>
          <a:ext cx="942680" cy="1291472"/>
        </p:xfrm>
        <a:graphic>
          <a:graphicData uri="http://schemas.openxmlformats.org/drawingml/2006/table">
            <a:tbl>
              <a:tblPr/>
              <a:tblGrid>
                <a:gridCol w="942680"/>
              </a:tblGrid>
              <a:tr h="12914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2060"/>
                      </a:solidFill>
                      <a:prstDash val="solid"/>
                    </a:lnL>
                    <a:lnR w="38100" cmpd="sng">
                      <a:solidFill>
                        <a:srgbClr val="002060"/>
                      </a:solidFill>
                      <a:prstDash val="solid"/>
                    </a:lnR>
                    <a:lnT w="38100" cmpd="sng">
                      <a:solidFill>
                        <a:srgbClr val="002060"/>
                      </a:solidFill>
                      <a:prstDash val="solid"/>
                    </a:lnT>
                    <a:lnB w="381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表格 164"/>
          <p:cNvGraphicFramePr>
            <a:graphicFrameLocks noGrp="1"/>
          </p:cNvGraphicFramePr>
          <p:nvPr/>
        </p:nvGraphicFramePr>
        <p:xfrm>
          <a:off x="4896825" y="3081663"/>
          <a:ext cx="820132" cy="297180"/>
        </p:xfrm>
        <a:graphic>
          <a:graphicData uri="http://schemas.openxmlformats.org/drawingml/2006/table">
            <a:tbl>
              <a:tblPr/>
              <a:tblGrid>
                <a:gridCol w="820132"/>
              </a:tblGrid>
              <a:tr h="273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rgbClr val="002060"/>
                      </a:solidFill>
                      <a:prstDash val="solid"/>
                    </a:lnL>
                    <a:lnR w="38100" cmpd="sng">
                      <a:solidFill>
                        <a:srgbClr val="002060"/>
                      </a:solidFill>
                      <a:prstDash val="solid"/>
                    </a:lnR>
                    <a:lnT w="38100" cmpd="sng">
                      <a:solidFill>
                        <a:srgbClr val="002060"/>
                      </a:solidFill>
                      <a:prstDash val="solid"/>
                    </a:lnT>
                    <a:lnB w="38100" cmpd="sng">
                      <a:solidFill>
                        <a:srgbClr val="00206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表格 165"/>
          <p:cNvGraphicFramePr>
            <a:graphicFrameLocks noGrp="1"/>
          </p:cNvGraphicFramePr>
          <p:nvPr/>
        </p:nvGraphicFramePr>
        <p:xfrm>
          <a:off x="4887398" y="3392747"/>
          <a:ext cx="820132" cy="297180"/>
        </p:xfrm>
        <a:graphic>
          <a:graphicData uri="http://schemas.openxmlformats.org/drawingml/2006/table">
            <a:tbl>
              <a:tblPr/>
              <a:tblGrid>
                <a:gridCol w="820132"/>
              </a:tblGrid>
              <a:tr h="2639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表格 166"/>
          <p:cNvGraphicFramePr>
            <a:graphicFrameLocks noGrp="1"/>
          </p:cNvGraphicFramePr>
          <p:nvPr/>
        </p:nvGraphicFramePr>
        <p:xfrm>
          <a:off x="3506771" y="2507530"/>
          <a:ext cx="980388" cy="1300899"/>
        </p:xfrm>
        <a:graphic>
          <a:graphicData uri="http://schemas.openxmlformats.org/drawingml/2006/table">
            <a:tbl>
              <a:tblPr/>
              <a:tblGrid>
                <a:gridCol w="980388"/>
              </a:tblGrid>
              <a:tr h="13008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9" name="左大括号 168"/>
          <p:cNvSpPr/>
          <p:nvPr/>
        </p:nvSpPr>
        <p:spPr>
          <a:xfrm>
            <a:off x="4703207" y="2712512"/>
            <a:ext cx="204247" cy="886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91222" y="3253818"/>
            <a:ext cx="2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条</a:t>
            </a:r>
            <a:endParaRPr lang="zh-CN" altLang="en-US" sz="1200" dirty="0"/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/>
        </p:nvGraphicFramePr>
        <p:xfrm>
          <a:off x="6133685" y="2069672"/>
          <a:ext cx="624840" cy="612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3" name="表格 172"/>
          <p:cNvGraphicFramePr>
            <a:graphicFrameLocks noGrp="1"/>
          </p:cNvGraphicFramePr>
          <p:nvPr/>
        </p:nvGraphicFramePr>
        <p:xfrm>
          <a:off x="6076589" y="3840232"/>
          <a:ext cx="624840" cy="306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" name="流程图: 联系 173"/>
          <p:cNvSpPr/>
          <p:nvPr/>
        </p:nvSpPr>
        <p:spPr>
          <a:xfrm>
            <a:off x="5721670" y="2966428"/>
            <a:ext cx="197963" cy="21251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左大括号 174"/>
          <p:cNvSpPr/>
          <p:nvPr/>
        </p:nvSpPr>
        <p:spPr>
          <a:xfrm>
            <a:off x="5919633" y="2084614"/>
            <a:ext cx="207390" cy="1989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999126" y="1798101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d=2</a:t>
            </a:r>
            <a:endParaRPr lang="zh-CN" altLang="en-US" sz="1400" b="1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989464" y="3592570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仿宋" pitchFamily="49" charset="-122"/>
                <a:ea typeface="仿宋" pitchFamily="49" charset="-122"/>
              </a:rPr>
              <a:t>窗口</a:t>
            </a:r>
            <a:r>
              <a:rPr lang="en-US" altLang="zh-CN" sz="1400" b="1" dirty="0" smtClean="0">
                <a:latin typeface="仿宋" pitchFamily="49" charset="-122"/>
                <a:ea typeface="仿宋" pitchFamily="49" charset="-122"/>
              </a:rPr>
              <a:t>d=1</a:t>
            </a:r>
            <a:endParaRPr lang="zh-CN" altLang="en-US" sz="1400" b="1" dirty="0" smtClean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78" name="直接箭头连接符 177"/>
          <p:cNvCxnSpPr/>
          <p:nvPr/>
        </p:nvCxnSpPr>
        <p:spPr>
          <a:xfrm flipV="1">
            <a:off x="6742973" y="2396113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表格 180"/>
          <p:cNvGraphicFramePr>
            <a:graphicFrameLocks noGrp="1"/>
          </p:cNvGraphicFramePr>
          <p:nvPr/>
        </p:nvGraphicFramePr>
        <p:xfrm>
          <a:off x="7107087" y="2015553"/>
          <a:ext cx="208280" cy="612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06173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2" name="表格 181"/>
          <p:cNvGraphicFramePr>
            <a:graphicFrameLocks noGrp="1"/>
          </p:cNvGraphicFramePr>
          <p:nvPr/>
        </p:nvGraphicFramePr>
        <p:xfrm>
          <a:off x="7080377" y="3374504"/>
          <a:ext cx="208280" cy="916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045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" name="TextBox 183"/>
          <p:cNvSpPr txBox="1"/>
          <p:nvPr/>
        </p:nvSpPr>
        <p:spPr>
          <a:xfrm>
            <a:off x="6676383" y="2068160"/>
            <a:ext cx="499620" cy="2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激活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68227" y="3761140"/>
            <a:ext cx="499620" cy="2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激活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89016" y="1933544"/>
            <a:ext cx="499620" cy="2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池化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7272845" y="3978478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6711116" y="4000709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578082" y="3535665"/>
            <a:ext cx="499620" cy="2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池化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92" name="直接箭头连接符 191"/>
          <p:cNvCxnSpPr/>
          <p:nvPr/>
        </p:nvCxnSpPr>
        <p:spPr>
          <a:xfrm flipV="1">
            <a:off x="7263486" y="2408682"/>
            <a:ext cx="3865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表格 192"/>
          <p:cNvGraphicFramePr>
            <a:graphicFrameLocks noGrp="1"/>
          </p:cNvGraphicFramePr>
          <p:nvPr/>
        </p:nvGraphicFramePr>
        <p:xfrm>
          <a:off x="7666745" y="2238848"/>
          <a:ext cx="208280" cy="316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1696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格 193"/>
          <p:cNvGraphicFramePr>
            <a:graphicFrameLocks noGrp="1"/>
          </p:cNvGraphicFramePr>
          <p:nvPr/>
        </p:nvGraphicFramePr>
        <p:xfrm>
          <a:off x="7697499" y="3835356"/>
          <a:ext cx="208280" cy="306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表格 195"/>
          <p:cNvGraphicFramePr>
            <a:graphicFrameLocks noGrp="1"/>
          </p:cNvGraphicFramePr>
          <p:nvPr/>
        </p:nvGraphicFramePr>
        <p:xfrm>
          <a:off x="8315757" y="2898841"/>
          <a:ext cx="208280" cy="60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2160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61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1FAA89"/>
                    </a:solidFill>
                  </a:tcPr>
                </a:tc>
              </a:tr>
            </a:tbl>
          </a:graphicData>
        </a:graphic>
      </p:graphicFrame>
      <p:cxnSp>
        <p:nvCxnSpPr>
          <p:cNvPr id="197" name="直接箭头连接符 196"/>
          <p:cNvCxnSpPr/>
          <p:nvPr/>
        </p:nvCxnSpPr>
        <p:spPr>
          <a:xfrm rot="16200000" flipH="1">
            <a:off x="7738605" y="2475943"/>
            <a:ext cx="621269" cy="457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rot="5400000" flipH="1" flipV="1">
            <a:off x="7777864" y="3543427"/>
            <a:ext cx="551572" cy="41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7898359" y="3267089"/>
            <a:ext cx="3393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768926" y="3000646"/>
            <a:ext cx="499620" cy="2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拼接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992715" y="2779043"/>
            <a:ext cx="287516" cy="85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5644327" y="291505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×</a:t>
            </a:r>
            <a:endParaRPr lang="zh-CN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8609582" y="2787427"/>
            <a:ext cx="28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特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征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向</a:t>
            </a:r>
            <a:endParaRPr lang="en-US" altLang="zh-CN" sz="12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latin typeface="仿宋" pitchFamily="49" charset="-122"/>
                <a:ea typeface="仿宋" pitchFamily="49" charset="-122"/>
              </a:rPr>
              <a:t>量</a:t>
            </a:r>
            <a:endParaRPr lang="zh-CN" altLang="en-US" sz="1200" b="1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04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48"/>
          <p:cNvSpPr txBox="1"/>
          <p:nvPr/>
        </p:nvSpPr>
        <p:spPr>
          <a:xfrm>
            <a:off x="3577055" y="142113"/>
            <a:ext cx="19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43" y="696209"/>
            <a:ext cx="4867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79009" y="1216058"/>
            <a:ext cx="345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、少量源码和漏洞报告具有关联性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、正样本少、负样本多（样本分布不均）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034" y="2460396"/>
            <a:ext cx="544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参考：</a:t>
            </a:r>
            <a:r>
              <a:rPr lang="en-US" sz="1400" dirty="0" smtClean="0"/>
              <a:t> by [Zhou and Liu, 2006]  </a:t>
            </a:r>
            <a:r>
              <a:rPr lang="zh-CN" altLang="en-US" sz="1400" dirty="0" smtClean="0"/>
              <a:t>！</a:t>
            </a:r>
            <a:r>
              <a:rPr lang="zh-CN" altLang="en-US" sz="1400" dirty="0" smtClean="0">
                <a:solidFill>
                  <a:srgbClr val="FF0000"/>
                </a:solidFill>
              </a:rPr>
              <a:t>应对不平等的错误分类损失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04" y="3048982"/>
            <a:ext cx="3781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0429" y="3148897"/>
            <a:ext cx="3838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65228" y="3789576"/>
            <a:ext cx="326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错误源码和报告的（负样本）增强成本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5863" y="3781720"/>
            <a:ext cx="326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正确源码和报告的（正样本）补偿成本</a:t>
            </a:r>
          </a:p>
        </p:txBody>
      </p:sp>
    </p:spTree>
    <p:extLst>
      <p:ext uri="{BB962C8B-B14F-4D97-AF65-F5344CB8AC3E}">
        <p14:creationId xmlns="" xmlns:p14="http://schemas.microsoft.com/office/powerpoint/2010/main" val="36573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1118</Words>
  <Application>Microsoft Office PowerPoint</Application>
  <PresentationFormat>全屏显示(16:9)</PresentationFormat>
  <Paragraphs>247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张云超</dc:creator>
  <cp:lastModifiedBy>hoo</cp:lastModifiedBy>
  <cp:revision>116</cp:revision>
  <dcterms:created xsi:type="dcterms:W3CDTF">2017-03-31T11:35:20Z</dcterms:created>
  <dcterms:modified xsi:type="dcterms:W3CDTF">2017-05-25T00:49:43Z</dcterms:modified>
</cp:coreProperties>
</file>