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8" r:id="rId2"/>
    <p:sldId id="266" r:id="rId3"/>
    <p:sldId id="260" r:id="rId4"/>
    <p:sldId id="289" r:id="rId5"/>
    <p:sldId id="288" r:id="rId6"/>
    <p:sldId id="290" r:id="rId7"/>
    <p:sldId id="291" r:id="rId8"/>
    <p:sldId id="292" r:id="rId9"/>
    <p:sldId id="293" r:id="rId10"/>
    <p:sldId id="294" r:id="rId11"/>
    <p:sldId id="295" r:id="rId12"/>
    <p:sldId id="297" r:id="rId13"/>
    <p:sldId id="296" r:id="rId14"/>
    <p:sldId id="302" r:id="rId15"/>
    <p:sldId id="303" r:id="rId16"/>
    <p:sldId id="304" r:id="rId17"/>
    <p:sldId id="305" r:id="rId18"/>
    <p:sldId id="306" r:id="rId19"/>
    <p:sldId id="307" r:id="rId20"/>
    <p:sldId id="308" r:id="rId21"/>
    <p:sldId id="309" r:id="rId22"/>
    <p:sldId id="280" r:id="rId23"/>
    <p:sldId id="298" r:id="rId24"/>
    <p:sldId id="299" r:id="rId25"/>
    <p:sldId id="300" r:id="rId26"/>
    <p:sldId id="301" r:id="rId27"/>
    <p:sldId id="261" r:id="rId28"/>
    <p:sldId id="310" r:id="rId29"/>
    <p:sldId id="27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B6B7"/>
    <a:srgbClr val="6ED0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59516" autoAdjust="0"/>
  </p:normalViewPr>
  <p:slideViewPr>
    <p:cSldViewPr snapToGrid="0">
      <p:cViewPr varScale="1">
        <p:scale>
          <a:sx n="71" d="100"/>
          <a:sy n="71" d="100"/>
        </p:scale>
        <p:origin x="2052" y="60"/>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BBA58-0245-482F-BC20-DCC38756352C}" type="datetimeFigureOut">
              <a:rPr lang="zh-CN" altLang="en-US" smtClean="0"/>
              <a:t>2018/6/19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3C747-255C-4BCD-8ADD-C7D8F43D68CA}" type="slidenum">
              <a:rPr lang="zh-CN" altLang="en-US" smtClean="0"/>
              <a:t>‹#›</a:t>
            </a:fld>
            <a:endParaRPr lang="zh-CN" altLang="en-US"/>
          </a:p>
        </p:txBody>
      </p:sp>
    </p:spTree>
    <p:extLst>
      <p:ext uri="{BB962C8B-B14F-4D97-AF65-F5344CB8AC3E}">
        <p14:creationId xmlns:p14="http://schemas.microsoft.com/office/powerpoint/2010/main" val="3448102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今天我给大家简单介绍一下</a:t>
            </a:r>
            <a:r>
              <a:rPr lang="en-US" altLang="zh-CN" dirty="0"/>
              <a:t>hibernate</a:t>
            </a:r>
            <a:r>
              <a:rPr lang="zh-CN" altLang="en-US" dirty="0"/>
              <a:t>框架</a:t>
            </a:r>
          </a:p>
        </p:txBody>
      </p:sp>
      <p:sp>
        <p:nvSpPr>
          <p:cNvPr id="4" name="灯片编号占位符 3"/>
          <p:cNvSpPr>
            <a:spLocks noGrp="1"/>
          </p:cNvSpPr>
          <p:nvPr>
            <p:ph type="sldNum" sz="quarter" idx="10"/>
          </p:nvPr>
        </p:nvSpPr>
        <p:spPr/>
        <p:txBody>
          <a:bodyPr/>
          <a:lstStyle/>
          <a:p>
            <a:fld id="{6D83C747-255C-4BCD-8ADD-C7D8F43D68CA}" type="slidenum">
              <a:rPr lang="zh-CN" altLang="en-US" smtClean="0"/>
              <a:t>1</a:t>
            </a:fld>
            <a:endParaRPr lang="zh-CN" altLang="en-US"/>
          </a:p>
        </p:txBody>
      </p:sp>
    </p:spTree>
    <p:extLst>
      <p:ext uri="{BB962C8B-B14F-4D97-AF65-F5344CB8AC3E}">
        <p14:creationId xmlns:p14="http://schemas.microsoft.com/office/powerpoint/2010/main" val="3861400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读一遍，然后掉回头看代码，也就是说是</a:t>
            </a:r>
            <a:r>
              <a:rPr lang="en-US" altLang="zh-CN" dirty="0">
                <a:solidFill>
                  <a:prstClr val="black"/>
                </a:solidFill>
              </a:rPr>
              <a:t>Configuration</a:t>
            </a:r>
            <a:r>
              <a:rPr lang="zh-CN" altLang="en-US" dirty="0">
                <a:solidFill>
                  <a:prstClr val="black"/>
                </a:solidFill>
              </a:rPr>
              <a:t>对象负责加载</a:t>
            </a:r>
            <a:r>
              <a:rPr lang="en-US" altLang="zh-CN" dirty="0">
                <a:solidFill>
                  <a:prstClr val="black"/>
                </a:solidFill>
              </a:rPr>
              <a:t>Hibernate</a:t>
            </a:r>
            <a:r>
              <a:rPr lang="zh-CN" altLang="en-US" dirty="0">
                <a:solidFill>
                  <a:prstClr val="black"/>
                </a:solidFill>
              </a:rPr>
              <a:t>配置文件，然后通过</a:t>
            </a:r>
            <a:r>
              <a:rPr lang="en-US" altLang="zh-CN" dirty="0" err="1">
                <a:solidFill>
                  <a:prstClr val="black"/>
                </a:solidFill>
              </a:rPr>
              <a:t>buildSessionFactory</a:t>
            </a:r>
            <a:r>
              <a:rPr lang="zh-CN" altLang="en-US" dirty="0">
                <a:solidFill>
                  <a:prstClr val="black"/>
                </a:solidFill>
              </a:rPr>
              <a:t>方法产生一个</a:t>
            </a:r>
            <a:r>
              <a:rPr lang="en-US" altLang="zh-CN" dirty="0" err="1">
                <a:solidFill>
                  <a:prstClr val="black"/>
                </a:solidFill>
              </a:rPr>
              <a:t>SessionFactory</a:t>
            </a:r>
            <a:r>
              <a:rPr lang="zh-CN" altLang="en-US" dirty="0">
                <a:solidFill>
                  <a:prstClr val="black"/>
                </a:solidFill>
              </a:rPr>
              <a:t>对象</a:t>
            </a:r>
            <a:r>
              <a:rPr lang="zh-CN" altLang="en-US" dirty="0">
                <a:solidFill>
                  <a:schemeClr val="tx1"/>
                </a:solidFill>
              </a:rPr>
              <a:t>，</a:t>
            </a:r>
            <a:r>
              <a:rPr lang="en-US" altLang="zh-CN" dirty="0" err="1">
                <a:solidFill>
                  <a:prstClr val="black"/>
                </a:solidFill>
              </a:rPr>
              <a:t>SessionFactory</a:t>
            </a:r>
            <a:r>
              <a:rPr lang="zh-CN" altLang="en-US" dirty="0">
                <a:solidFill>
                  <a:prstClr val="black"/>
                </a:solidFill>
              </a:rPr>
              <a:t>对象的</a:t>
            </a:r>
            <a:r>
              <a:rPr lang="en-US" altLang="zh-CN" dirty="0" err="1">
                <a:solidFill>
                  <a:prstClr val="black"/>
                </a:solidFill>
              </a:rPr>
              <a:t>openSession</a:t>
            </a:r>
            <a:r>
              <a:rPr lang="zh-CN" altLang="en-US" dirty="0">
                <a:solidFill>
                  <a:prstClr val="black"/>
                </a:solidFill>
              </a:rPr>
              <a:t>方法可以打开</a:t>
            </a:r>
            <a:r>
              <a:rPr lang="en-US" altLang="zh-CN" dirty="0">
                <a:solidFill>
                  <a:prstClr val="black"/>
                </a:solidFill>
              </a:rPr>
              <a:t>Session</a:t>
            </a:r>
            <a:r>
              <a:rPr lang="zh-CN" altLang="en-US" dirty="0">
                <a:solidFill>
                  <a:prstClr val="black"/>
                </a:solidFill>
              </a:rPr>
              <a:t>对象</a:t>
            </a:r>
            <a:endParaRPr lang="en-US" altLang="zh-CN"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prstClr val="black"/>
              </a:solidFill>
            </a:endParaRPr>
          </a:p>
        </p:txBody>
      </p:sp>
      <p:sp>
        <p:nvSpPr>
          <p:cNvPr id="4" name="灯片编号占位符 3"/>
          <p:cNvSpPr>
            <a:spLocks noGrp="1"/>
          </p:cNvSpPr>
          <p:nvPr>
            <p:ph type="sldNum" sz="quarter" idx="10"/>
          </p:nvPr>
        </p:nvSpPr>
        <p:spPr/>
        <p:txBody>
          <a:bodyPr/>
          <a:lstStyle/>
          <a:p>
            <a:fld id="{6D83C747-255C-4BCD-8ADD-C7D8F43D68CA}"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2978371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在刚刚的代码里面我们已经提到过</a:t>
            </a:r>
            <a:r>
              <a:rPr lang="en-US" altLang="zh-CN" dirty="0"/>
              <a:t>Entity</a:t>
            </a:r>
            <a:r>
              <a:rPr lang="zh-CN" altLang="en-US" dirty="0"/>
              <a:t>，</a:t>
            </a:r>
            <a:r>
              <a:rPr lang="en-US" altLang="zh-CN" dirty="0"/>
              <a:t>Id</a:t>
            </a:r>
            <a:r>
              <a:rPr lang="zh-CN" altLang="en-US" dirty="0"/>
              <a:t>，</a:t>
            </a:r>
            <a:r>
              <a:rPr lang="en-US" altLang="zh-CN" dirty="0"/>
              <a:t>Table</a:t>
            </a:r>
            <a:r>
              <a:rPr lang="zh-CN" altLang="en-US" dirty="0"/>
              <a:t>等注解，这里我自己总结了一下常用的注解</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介绍一下</a:t>
            </a:r>
            <a:r>
              <a:rPr lang="en-US" altLang="zh-CN" dirty="0"/>
              <a:t>column</a:t>
            </a:r>
            <a:r>
              <a:rPr lang="zh-CN" altLang="en-US" dirty="0"/>
              <a:t>的</a:t>
            </a:r>
            <a:r>
              <a:rPr lang="en-US" altLang="zh-CN" dirty="0"/>
              <a:t>name</a:t>
            </a:r>
            <a:r>
              <a:rPr lang="zh-CN" altLang="en-US" dirty="0"/>
              <a:t>和</a:t>
            </a:r>
            <a:r>
              <a:rPr lang="en-US" altLang="zh-CN" dirty="0"/>
              <a:t>unique</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用着注解写在这个类的某个属性上面，就说明了这个变量映射到数据库中对应的列名是***，</a:t>
            </a:r>
            <a:r>
              <a:rPr lang="en-US" altLang="zh-CN" dirty="0"/>
              <a:t>unique</a:t>
            </a:r>
            <a:r>
              <a:rPr lang="zh-CN" altLang="en-US" dirty="0"/>
              <a:t>就说明这个属性对应在数据库的列有唯一约束</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这也没什么好讲的，大家看一下吧</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后面因为太多了，很多注解的属性我都没有列出来</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这些注解都是很有用的</a:t>
            </a:r>
            <a:endParaRPr lang="en-US" altLang="zh-CN" dirty="0"/>
          </a:p>
        </p:txBody>
      </p:sp>
      <p:sp>
        <p:nvSpPr>
          <p:cNvPr id="4" name="灯片编号占位符 3"/>
          <p:cNvSpPr>
            <a:spLocks noGrp="1"/>
          </p:cNvSpPr>
          <p:nvPr>
            <p:ph type="sldNum" sz="quarter" idx="10"/>
          </p:nvPr>
        </p:nvSpPr>
        <p:spPr/>
        <p:txBody>
          <a:bodyPr/>
          <a:lstStyle/>
          <a:p>
            <a:fld id="{6D83C747-255C-4BCD-8ADD-C7D8F43D68CA}"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2822963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下面讲一个使用注解映射集合属性的例子</a:t>
            </a:r>
            <a:endParaRPr lang="en-US" altLang="zh-CN" dirty="0"/>
          </a:p>
          <a:p>
            <a:r>
              <a:rPr lang="zh-CN" altLang="en-US" dirty="0"/>
              <a:t>首先看一下这个</a:t>
            </a:r>
            <a:r>
              <a:rPr lang="en-US" altLang="zh-CN" dirty="0"/>
              <a:t>person</a:t>
            </a:r>
            <a:r>
              <a:rPr lang="zh-CN" altLang="en-US" dirty="0"/>
              <a:t>类</a:t>
            </a:r>
            <a:endParaRPr lang="en-US" altLang="zh-CN" dirty="0"/>
          </a:p>
          <a:p>
            <a:r>
              <a:rPr lang="zh-CN" altLang="en-US" dirty="0"/>
              <a:t>注解</a:t>
            </a:r>
            <a:r>
              <a:rPr lang="en-US" altLang="zh-CN" dirty="0" err="1"/>
              <a:t>enity</a:t>
            </a:r>
            <a:r>
              <a:rPr lang="zh-CN" altLang="en-US" dirty="0"/>
              <a:t>表明了这是一个持久化类</a:t>
            </a:r>
            <a:endParaRPr lang="en-US" altLang="zh-CN" dirty="0"/>
          </a:p>
          <a:p>
            <a:r>
              <a:rPr lang="zh-CN" altLang="en-US" dirty="0"/>
              <a:t>注解</a:t>
            </a:r>
            <a:r>
              <a:rPr lang="en-US" altLang="zh-CN" dirty="0"/>
              <a:t>table</a:t>
            </a:r>
            <a:r>
              <a:rPr lang="zh-CN" altLang="en-US" dirty="0"/>
              <a:t>声明了该类映射的数据库表</a:t>
            </a:r>
            <a:endParaRPr lang="en-US" altLang="zh-CN" dirty="0"/>
          </a:p>
          <a:p>
            <a:r>
              <a:rPr lang="zh-CN" altLang="en-US" dirty="0"/>
              <a:t>这里标识属性是</a:t>
            </a:r>
            <a:r>
              <a:rPr lang="en-US" altLang="zh-CN" dirty="0"/>
              <a:t>Id</a:t>
            </a:r>
            <a:r>
              <a:rPr lang="zh-CN" altLang="en-US" dirty="0"/>
              <a:t>，这是个物理主键，在数据库中的列名是</a:t>
            </a:r>
            <a:r>
              <a:rPr lang="en-US" altLang="zh-CN" dirty="0" err="1"/>
              <a:t>person_id</a:t>
            </a:r>
            <a:r>
              <a:rPr lang="zh-CN" altLang="en-US" dirty="0"/>
              <a:t>，主键生成策略是自动增长的</a:t>
            </a:r>
            <a:endParaRPr lang="en-US" altLang="zh-CN" dirty="0"/>
          </a:p>
          <a:p>
            <a:r>
              <a:rPr lang="zh-CN" altLang="en-US" dirty="0"/>
              <a:t>接下来定义了它的三个属性</a:t>
            </a:r>
            <a:endParaRPr lang="en-US" altLang="zh-CN" dirty="0"/>
          </a:p>
          <a:p>
            <a:r>
              <a:rPr lang="zh-CN" altLang="en-US" dirty="0"/>
              <a:t>一个是</a:t>
            </a:r>
            <a:r>
              <a:rPr lang="en-US" altLang="zh-CN" dirty="0"/>
              <a:t>name</a:t>
            </a:r>
            <a:r>
              <a:rPr lang="zh-CN" altLang="en-US" dirty="0"/>
              <a:t>，一个是</a:t>
            </a:r>
            <a:r>
              <a:rPr lang="en-US" altLang="zh-CN" dirty="0"/>
              <a:t>age</a:t>
            </a:r>
          </a:p>
          <a:p>
            <a:r>
              <a:rPr lang="zh-CN" altLang="en-US" dirty="0"/>
              <a:t>另一个是成绩</a:t>
            </a:r>
            <a:endParaRPr lang="en-US" altLang="zh-CN" dirty="0"/>
          </a:p>
          <a:p>
            <a:r>
              <a:rPr lang="zh-CN" altLang="en-US" dirty="0"/>
              <a:t>这个成绩不是普通的数据类型，一个人会有多个成绩。所以它是一个</a:t>
            </a:r>
            <a:r>
              <a:rPr lang="en-US" altLang="zh-CN" dirty="0"/>
              <a:t>Map</a:t>
            </a:r>
            <a:r>
              <a:rPr lang="zh-CN" altLang="en-US" dirty="0"/>
              <a:t>类型的集合，怎么把集合类型映射到数据库中呢，需要</a:t>
            </a:r>
            <a:r>
              <a:rPr lang="en-US" altLang="zh-CN" dirty="0" err="1"/>
              <a:t>ElementCollection</a:t>
            </a:r>
            <a:r>
              <a:rPr lang="zh-CN" altLang="en-US" dirty="0"/>
              <a:t>来映射集合属性，</a:t>
            </a:r>
            <a:endParaRPr lang="en-US" altLang="zh-CN" dirty="0"/>
          </a:p>
          <a:p>
            <a:r>
              <a:rPr lang="en-US" altLang="zh-CN" dirty="0" err="1"/>
              <a:t>CollectionTable</a:t>
            </a:r>
            <a:r>
              <a:rPr lang="zh-CN" altLang="en-US" dirty="0"/>
              <a:t>映射保存集合的属性的数据表。所以程序运行完后还会生成一个成绩的表</a:t>
            </a:r>
            <a:endParaRPr lang="en-US" altLang="zh-CN" dirty="0"/>
          </a:p>
          <a:p>
            <a:r>
              <a:rPr lang="en-US" altLang="zh-CN" dirty="0" err="1"/>
              <a:t>JoinColumn</a:t>
            </a:r>
            <a:r>
              <a:rPr lang="zh-CN" altLang="en-US" dirty="0"/>
              <a:t>定义了这个成绩表的外键是</a:t>
            </a:r>
            <a:r>
              <a:rPr lang="en-US" altLang="zh-CN" dirty="0" err="1"/>
              <a:t>person_id</a:t>
            </a:r>
            <a:endParaRPr lang="en-US" altLang="zh-CN" dirty="0"/>
          </a:p>
          <a:p>
            <a:r>
              <a:rPr lang="en-US" altLang="zh-CN" dirty="0" err="1"/>
              <a:t>MapKeyColumn</a:t>
            </a:r>
            <a:r>
              <a:rPr lang="zh-CN" altLang="en-US" dirty="0"/>
              <a:t>指定了</a:t>
            </a:r>
            <a:r>
              <a:rPr lang="en-US" altLang="zh-CN" dirty="0"/>
              <a:t>map</a:t>
            </a:r>
            <a:r>
              <a:rPr lang="zh-CN" altLang="en-US" dirty="0"/>
              <a:t>集合的键的在数据库表中对应的名字是</a:t>
            </a:r>
            <a:r>
              <a:rPr lang="en-US" altLang="zh-CN" dirty="0" err="1"/>
              <a:t>subject_name</a:t>
            </a:r>
            <a:endParaRPr lang="en-US" altLang="zh-CN" dirty="0"/>
          </a:p>
          <a:p>
            <a:r>
              <a:rPr lang="zh-CN" altLang="en-US" dirty="0"/>
              <a:t>下面那个指定了</a:t>
            </a:r>
            <a:r>
              <a:rPr lang="en-US" altLang="zh-CN" dirty="0"/>
              <a:t>map</a:t>
            </a:r>
            <a:r>
              <a:rPr lang="zh-CN" altLang="en-US" dirty="0"/>
              <a:t>集合的</a:t>
            </a:r>
            <a:r>
              <a:rPr lang="en-US" altLang="zh-CN" dirty="0"/>
              <a:t>key</a:t>
            </a:r>
            <a:r>
              <a:rPr lang="zh-CN" altLang="en-US" dirty="0"/>
              <a:t>它的类型是</a:t>
            </a:r>
            <a:r>
              <a:rPr lang="en-US" altLang="zh-CN" dirty="0"/>
              <a:t>String</a:t>
            </a:r>
            <a:r>
              <a:rPr lang="zh-CN" altLang="en-US" dirty="0"/>
              <a:t>类</a:t>
            </a:r>
            <a:endParaRPr lang="en-US" altLang="zh-CN" dirty="0"/>
          </a:p>
          <a:p>
            <a:r>
              <a:rPr lang="en-US" altLang="zh-CN" dirty="0"/>
              <a:t>Column</a:t>
            </a:r>
            <a:r>
              <a:rPr lang="zh-CN" altLang="en-US" dirty="0"/>
              <a:t>映射的是</a:t>
            </a:r>
            <a:r>
              <a:rPr lang="en-US" altLang="zh-CN" dirty="0"/>
              <a:t>Map</a:t>
            </a:r>
            <a:r>
              <a:rPr lang="zh-CN" altLang="en-US" dirty="0"/>
              <a:t>集合值的数据列，列名是</a:t>
            </a:r>
            <a:r>
              <a:rPr lang="en-US" altLang="zh-CN" dirty="0"/>
              <a:t>mark</a:t>
            </a:r>
          </a:p>
          <a:p>
            <a:endParaRPr lang="en-US" altLang="zh-CN" dirty="0"/>
          </a:p>
          <a:p>
            <a:r>
              <a:rPr lang="zh-CN" altLang="en-US" dirty="0"/>
              <a:t>在</a:t>
            </a:r>
            <a:r>
              <a:rPr lang="en-US" altLang="zh-CN" dirty="0"/>
              <a:t>main</a:t>
            </a:r>
            <a:r>
              <a:rPr lang="zh-CN" altLang="en-US" dirty="0"/>
              <a:t>函数里，给这个对象赋值，年龄</a:t>
            </a:r>
            <a:r>
              <a:rPr lang="en-US" altLang="zh-CN" dirty="0"/>
              <a:t>20</a:t>
            </a:r>
            <a:r>
              <a:rPr lang="zh-CN" altLang="en-US" dirty="0"/>
              <a:t>，名字</a:t>
            </a:r>
            <a:r>
              <a:rPr lang="en-US" altLang="zh-CN" dirty="0"/>
              <a:t>……</a:t>
            </a:r>
            <a:r>
              <a:rPr lang="zh-CN" altLang="en-US" dirty="0"/>
              <a:t>，设置了两个成绩</a:t>
            </a:r>
            <a:endParaRPr lang="en-US" altLang="zh-CN" dirty="0"/>
          </a:p>
        </p:txBody>
      </p:sp>
      <p:sp>
        <p:nvSpPr>
          <p:cNvPr id="4" name="灯片编号占位符 3"/>
          <p:cNvSpPr>
            <a:spLocks noGrp="1"/>
          </p:cNvSpPr>
          <p:nvPr>
            <p:ph type="sldNum" sz="quarter" idx="10"/>
          </p:nvPr>
        </p:nvSpPr>
        <p:spPr/>
        <p:txBody>
          <a:bodyPr/>
          <a:lstStyle/>
          <a:p>
            <a:fld id="{6D83C747-255C-4BCD-8ADD-C7D8F43D68CA}"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1916722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前面讲的都是比较简单的几个例子，现在讲一下高级用法，有两个内容，一个是关联映射，一个是</a:t>
            </a:r>
            <a:r>
              <a:rPr lang="en-US" altLang="zh-CN" dirty="0"/>
              <a:t>HQL</a:t>
            </a:r>
            <a:r>
              <a:rPr lang="zh-CN" altLang="en-US" dirty="0"/>
              <a:t>查询</a:t>
            </a:r>
          </a:p>
        </p:txBody>
      </p:sp>
      <p:sp>
        <p:nvSpPr>
          <p:cNvPr id="4" name="灯片编号占位符 3"/>
          <p:cNvSpPr>
            <a:spLocks noGrp="1"/>
          </p:cNvSpPr>
          <p:nvPr>
            <p:ph type="sldNum" sz="quarter" idx="10"/>
          </p:nvPr>
        </p:nvSpPr>
        <p:spPr/>
        <p:txBody>
          <a:bodyPr/>
          <a:lstStyle/>
          <a:p>
            <a:fld id="{6D83C747-255C-4BCD-8ADD-C7D8F43D68CA}" type="slidenum">
              <a:rPr lang="zh-CN" altLang="en-US" smtClean="0"/>
              <a:t>13</a:t>
            </a:fld>
            <a:endParaRPr lang="zh-CN" altLang="en-US"/>
          </a:p>
        </p:txBody>
      </p:sp>
    </p:spTree>
    <p:extLst>
      <p:ext uri="{BB962C8B-B14F-4D97-AF65-F5344CB8AC3E}">
        <p14:creationId xmlns:p14="http://schemas.microsoft.com/office/powerpoint/2010/main" val="3233591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比如老师和学生之间的联系，就是一种关联关系。已知某个老师，可以获取该老师对应的全部学生，反过来，也可以由一个学生得到他对应的老师。</a:t>
            </a:r>
            <a:endParaRPr lang="en-US" altLang="zh-CN" dirty="0"/>
          </a:p>
          <a:p>
            <a:r>
              <a:rPr lang="zh-CN" altLang="en-US" dirty="0"/>
              <a:t>关联关系有以下的几个分类。</a:t>
            </a:r>
            <a:endParaRPr lang="en-US" altLang="zh-CN" dirty="0"/>
          </a:p>
          <a:p>
            <a:r>
              <a:rPr lang="zh-CN" altLang="en-US" dirty="0"/>
              <a:t>单向就是只能通过老师访问学生，或者反过来</a:t>
            </a:r>
            <a:endParaRPr lang="en-US" altLang="zh-CN" dirty="0"/>
          </a:p>
          <a:p>
            <a:r>
              <a:rPr lang="zh-CN" altLang="en-US" dirty="0"/>
              <a:t>双向就是老师和学生之间能够互相访问</a:t>
            </a:r>
            <a:endParaRPr lang="en-US" altLang="zh-CN" dirty="0"/>
          </a:p>
          <a:p>
            <a:r>
              <a:rPr lang="zh-CN" altLang="en-US" dirty="0"/>
              <a:t>双向没有</a:t>
            </a:r>
            <a:r>
              <a:rPr lang="en-US" altLang="zh-CN" dirty="0"/>
              <a:t>N——1</a:t>
            </a:r>
            <a:r>
              <a:rPr lang="zh-CN" altLang="en-US" dirty="0"/>
              <a:t>，因为在双向中</a:t>
            </a:r>
            <a:r>
              <a:rPr lang="en-US" altLang="zh-CN" dirty="0"/>
              <a:t>1——N</a:t>
            </a:r>
            <a:r>
              <a:rPr lang="zh-CN" altLang="en-US" dirty="0"/>
              <a:t>和</a:t>
            </a:r>
            <a:r>
              <a:rPr lang="en-US" altLang="zh-CN" dirty="0"/>
              <a:t>N——1</a:t>
            </a:r>
            <a:r>
              <a:rPr lang="zh-CN" altLang="en-US" dirty="0"/>
              <a:t>是完全相同的</a:t>
            </a:r>
          </a:p>
        </p:txBody>
      </p:sp>
      <p:sp>
        <p:nvSpPr>
          <p:cNvPr id="4" name="灯片编号占位符 3"/>
          <p:cNvSpPr>
            <a:spLocks noGrp="1"/>
          </p:cNvSpPr>
          <p:nvPr>
            <p:ph type="sldNum" sz="quarter" idx="10"/>
          </p:nvPr>
        </p:nvSpPr>
        <p:spPr/>
        <p:txBody>
          <a:bodyPr/>
          <a:lstStyle/>
          <a:p>
            <a:fld id="{6D83C747-255C-4BCD-8ADD-C7D8F43D68CA}" type="slidenum">
              <a:rPr lang="zh-CN" altLang="en-US" smtClean="0"/>
              <a:t>14</a:t>
            </a:fld>
            <a:endParaRPr lang="zh-CN" altLang="en-US"/>
          </a:p>
        </p:txBody>
      </p:sp>
    </p:spTree>
    <p:extLst>
      <p:ext uri="{BB962C8B-B14F-4D97-AF65-F5344CB8AC3E}">
        <p14:creationId xmlns:p14="http://schemas.microsoft.com/office/powerpoint/2010/main" val="1532692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N-1</a:t>
            </a:r>
            <a:r>
              <a:rPr lang="zh-CN" altLang="en-US" dirty="0"/>
              <a:t>是非常常见的关联关系，单向的</a:t>
            </a:r>
            <a:r>
              <a:rPr lang="en-US" altLang="zh-CN" dirty="0"/>
              <a:t>N-1</a:t>
            </a:r>
            <a:r>
              <a:rPr lang="zh-CN" altLang="en-US" dirty="0"/>
              <a:t>关联只需从</a:t>
            </a:r>
            <a:r>
              <a:rPr lang="en-US" altLang="zh-CN" dirty="0"/>
              <a:t>N</a:t>
            </a:r>
            <a:r>
              <a:rPr lang="zh-CN" altLang="en-US" dirty="0"/>
              <a:t>的一端可以访问</a:t>
            </a:r>
            <a:r>
              <a:rPr lang="en-US" altLang="zh-CN" dirty="0"/>
              <a:t>1</a:t>
            </a:r>
            <a:r>
              <a:rPr lang="zh-CN" altLang="en-US" dirty="0"/>
              <a:t>的一端</a:t>
            </a:r>
            <a:endParaRPr lang="en-US" altLang="zh-CN" dirty="0"/>
          </a:p>
          <a:p>
            <a:endParaRPr lang="en-US" altLang="zh-CN" dirty="0"/>
          </a:p>
          <a:p>
            <a:r>
              <a:rPr lang="zh-CN" altLang="en-US" dirty="0"/>
              <a:t>这里举了个人和地址的例子，一个人对应一个地址，而一个地址对应多个人，这样就是一种</a:t>
            </a:r>
            <a:r>
              <a:rPr lang="en-US" altLang="zh-CN" dirty="0"/>
              <a:t>N-1</a:t>
            </a:r>
            <a:r>
              <a:rPr lang="zh-CN" altLang="en-US" dirty="0"/>
              <a:t>的关系</a:t>
            </a:r>
            <a:endParaRPr lang="en-US" altLang="zh-CN" dirty="0"/>
          </a:p>
          <a:p>
            <a:r>
              <a:rPr lang="en-US" altLang="zh-CN" dirty="0"/>
              <a:t>Person</a:t>
            </a:r>
            <a:r>
              <a:rPr lang="zh-CN" altLang="en-US" dirty="0"/>
              <a:t>类中增加了一个</a:t>
            </a:r>
            <a:r>
              <a:rPr lang="en-US" altLang="zh-CN" dirty="0"/>
              <a:t>Address</a:t>
            </a:r>
            <a:r>
              <a:rPr lang="zh-CN" altLang="en-US" dirty="0"/>
              <a:t>类型的属性，引用关联的</a:t>
            </a:r>
            <a:r>
              <a:rPr lang="en-US" altLang="zh-CN" dirty="0"/>
              <a:t>Address</a:t>
            </a:r>
            <a:r>
              <a:rPr lang="zh-CN" altLang="en-US" dirty="0"/>
              <a:t>实体</a:t>
            </a:r>
            <a:endParaRPr lang="en-US" altLang="zh-CN" dirty="0"/>
          </a:p>
          <a:p>
            <a:endParaRPr lang="en-US" altLang="zh-CN" dirty="0"/>
          </a:p>
          <a:p>
            <a:r>
              <a:rPr lang="zh-CN" altLang="en-US" dirty="0"/>
              <a:t>为了让</a:t>
            </a:r>
            <a:r>
              <a:rPr lang="en-US" altLang="zh-CN" dirty="0"/>
              <a:t>hibernate</a:t>
            </a:r>
            <a:r>
              <a:rPr lang="zh-CN" altLang="en-US" dirty="0"/>
              <a:t>理解这种关联关系，加入了</a:t>
            </a:r>
            <a:r>
              <a:rPr lang="en-US" altLang="zh-CN" dirty="0" err="1"/>
              <a:t>ManyToOne</a:t>
            </a:r>
            <a:r>
              <a:rPr lang="zh-CN" altLang="en-US" dirty="0"/>
              <a:t>和</a:t>
            </a:r>
            <a:r>
              <a:rPr lang="en-US" altLang="zh-CN" dirty="0" err="1"/>
              <a:t>JoinColumn</a:t>
            </a:r>
            <a:r>
              <a:rPr lang="zh-CN" altLang="en-US" dirty="0"/>
              <a:t>修饰地址属性，</a:t>
            </a:r>
            <a:r>
              <a:rPr lang="en-US" altLang="zh-CN" dirty="0" err="1"/>
              <a:t>JoinColumn</a:t>
            </a:r>
            <a:r>
              <a:rPr lang="zh-CN" altLang="en-US" dirty="0"/>
              <a:t>映射外键列，指定地址中的</a:t>
            </a:r>
            <a:r>
              <a:rPr lang="en-US" altLang="zh-CN" dirty="0"/>
              <a:t>id</a:t>
            </a:r>
            <a:r>
              <a:rPr lang="zh-CN" altLang="en-US" dirty="0"/>
              <a:t>作为外键</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因为这是一个单向的关联，所以对于</a:t>
            </a:r>
            <a:r>
              <a:rPr lang="en-US" altLang="zh-CN" dirty="0"/>
              <a:t>Address</a:t>
            </a:r>
            <a:r>
              <a:rPr lang="zh-CN" altLang="en-US" dirty="0"/>
              <a:t>端而言，并不需要关心</a:t>
            </a:r>
            <a:r>
              <a:rPr lang="en-US" altLang="zh-CN" dirty="0"/>
              <a:t>Person</a:t>
            </a:r>
            <a:r>
              <a:rPr lang="zh-CN" altLang="en-US" dirty="0"/>
              <a:t>持久化类，</a:t>
            </a:r>
            <a:r>
              <a:rPr lang="en-US" altLang="zh-CN" dirty="0"/>
              <a:t>Address</a:t>
            </a:r>
            <a:r>
              <a:rPr lang="zh-CN" altLang="en-US" dirty="0"/>
              <a:t>中没有对</a:t>
            </a:r>
            <a:r>
              <a:rPr lang="en-US" altLang="zh-CN" dirty="0"/>
              <a:t>person</a:t>
            </a:r>
            <a:r>
              <a:rPr lang="zh-CN" altLang="en-US" dirty="0"/>
              <a:t>的访问，所以</a:t>
            </a:r>
            <a:r>
              <a:rPr lang="en-US" altLang="zh-CN" dirty="0"/>
              <a:t>Address</a:t>
            </a:r>
            <a:r>
              <a:rPr lang="zh-CN" altLang="en-US" dirty="0"/>
              <a:t>类中代码无变化</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在代码中创建了一个</a:t>
            </a:r>
            <a:r>
              <a:rPr lang="en-US" altLang="zh-CN" dirty="0"/>
              <a:t>address</a:t>
            </a:r>
            <a:r>
              <a:rPr lang="zh-CN" altLang="en-US" dirty="0"/>
              <a:t>对象，然后就能通过</a:t>
            </a:r>
            <a:r>
              <a:rPr lang="en-US" altLang="zh-CN" dirty="0"/>
              <a:t>person</a:t>
            </a:r>
            <a:r>
              <a:rPr lang="zh-CN" altLang="en-US" dirty="0"/>
              <a:t>设置人和地址之间的关联关系。</a:t>
            </a:r>
            <a:endParaRPr lang="en-US" altLang="zh-CN" dirty="0"/>
          </a:p>
          <a:p>
            <a:r>
              <a:rPr lang="zh-CN" altLang="en-US" strike="sngStrike" dirty="0"/>
              <a:t>程序只保存了一次</a:t>
            </a:r>
            <a:r>
              <a:rPr lang="en-US" altLang="zh-CN" strike="sngStrike" dirty="0"/>
              <a:t>person</a:t>
            </a:r>
            <a:r>
              <a:rPr lang="zh-CN" altLang="en-US" strike="sngStrike" dirty="0"/>
              <a:t>对象，不曾保存过</a:t>
            </a:r>
            <a:r>
              <a:rPr lang="en-US" altLang="zh-CN" strike="sngStrike" dirty="0"/>
              <a:t>Address</a:t>
            </a:r>
            <a:r>
              <a:rPr lang="zh-CN" altLang="en-US" strike="sngStrike" dirty="0"/>
              <a:t>对象，但是由于建立了</a:t>
            </a:r>
            <a:r>
              <a:rPr lang="en-US" altLang="zh-CN" strike="sngStrike" dirty="0"/>
              <a:t>Address</a:t>
            </a:r>
            <a:r>
              <a:rPr lang="zh-CN" altLang="en-US" strike="sngStrike" dirty="0"/>
              <a:t>和</a:t>
            </a:r>
            <a:r>
              <a:rPr lang="en-US" altLang="zh-CN" strike="sngStrike" dirty="0"/>
              <a:t>person</a:t>
            </a:r>
            <a:r>
              <a:rPr lang="zh-CN" altLang="en-US" strike="sngStrike" dirty="0"/>
              <a:t>的关联，最终这个记录也会被插入到地址表中</a:t>
            </a:r>
            <a:endParaRPr lang="en-US" altLang="zh-CN" strike="sngStrike" dirty="0"/>
          </a:p>
          <a:p>
            <a:r>
              <a:rPr lang="zh-CN" altLang="en-US" strike="sngStrike" dirty="0"/>
              <a:t>使用</a:t>
            </a:r>
            <a:r>
              <a:rPr lang="en-US" altLang="zh-CN" strike="sngStrike" dirty="0"/>
              <a:t>@cascade</a:t>
            </a:r>
            <a:r>
              <a:rPr lang="zh-CN" altLang="en-US" strike="sngStrike" dirty="0"/>
              <a:t>级联注解，会先持久化地址对象，在持久化</a:t>
            </a:r>
            <a:r>
              <a:rPr lang="en-US" altLang="zh-CN" strike="sngStrike" dirty="0"/>
              <a:t>person</a:t>
            </a:r>
            <a:r>
              <a:rPr lang="zh-CN" altLang="en-US" strike="sngStrike" dirty="0"/>
              <a:t>对象，保证插入不会出错（</a:t>
            </a:r>
            <a:r>
              <a:rPr lang="en-US" altLang="zh-CN" strike="sngStrike" dirty="0"/>
              <a:t>person</a:t>
            </a:r>
            <a:r>
              <a:rPr lang="zh-CN" altLang="en-US" strike="sngStrike" dirty="0"/>
              <a:t>缺少外键）</a:t>
            </a:r>
          </a:p>
        </p:txBody>
      </p:sp>
      <p:sp>
        <p:nvSpPr>
          <p:cNvPr id="4" name="灯片编号占位符 3"/>
          <p:cNvSpPr>
            <a:spLocks noGrp="1"/>
          </p:cNvSpPr>
          <p:nvPr>
            <p:ph type="sldNum" sz="quarter" idx="10"/>
          </p:nvPr>
        </p:nvSpPr>
        <p:spPr/>
        <p:txBody>
          <a:bodyPr/>
          <a:lstStyle/>
          <a:p>
            <a:fld id="{6D83C747-255C-4BCD-8ADD-C7D8F43D68CA}"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1682467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也是要在</a:t>
            </a:r>
            <a:r>
              <a:rPr lang="en-US" altLang="zh-CN" dirty="0"/>
              <a:t>person</a:t>
            </a:r>
            <a:r>
              <a:rPr lang="zh-CN" altLang="en-US" dirty="0"/>
              <a:t>类中增加一个</a:t>
            </a:r>
            <a:r>
              <a:rPr lang="en-US" altLang="zh-CN" dirty="0"/>
              <a:t>Address</a:t>
            </a:r>
            <a:r>
              <a:rPr lang="zh-CN" altLang="en-US" dirty="0"/>
              <a:t>类型的属性</a:t>
            </a:r>
            <a:endParaRPr lang="en-US" altLang="zh-CN" dirty="0"/>
          </a:p>
          <a:p>
            <a:r>
              <a:rPr lang="zh-CN" altLang="en-US" dirty="0"/>
              <a:t>唯一的差别就是把注解</a:t>
            </a:r>
            <a:r>
              <a:rPr lang="en-US" altLang="zh-CN" dirty="0" err="1"/>
              <a:t>manyToOne</a:t>
            </a:r>
            <a:r>
              <a:rPr lang="zh-CN" altLang="en-US" dirty="0"/>
              <a:t>，改成</a:t>
            </a:r>
            <a:r>
              <a:rPr lang="en-US" altLang="zh-CN" dirty="0" err="1"/>
              <a:t>OneToOne</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保证外键的唯一性，</a:t>
            </a:r>
            <a:r>
              <a:rPr lang="zh-CN" altLang="en-US" sz="1200" kern="0" dirty="0">
                <a:solidFill>
                  <a:srgbClr val="E7E6E6">
                    <a:lumMod val="25000"/>
                  </a:srgbClr>
                </a:solidFill>
                <a:ea typeface="微软雅黑" panose="020B0503020204020204" pitchFamily="34" charset="-122"/>
              </a:rPr>
              <a:t>为</a:t>
            </a:r>
            <a:r>
              <a:rPr lang="en-US" altLang="zh-CN" sz="1200" kern="0" dirty="0">
                <a:solidFill>
                  <a:srgbClr val="E7E6E6">
                    <a:lumMod val="25000"/>
                  </a:srgbClr>
                </a:solidFill>
                <a:ea typeface="微软雅黑" panose="020B0503020204020204" pitchFamily="34" charset="-122"/>
              </a:rPr>
              <a:t>@</a:t>
            </a:r>
            <a:r>
              <a:rPr lang="en-US" altLang="zh-CN" sz="1200" kern="0" dirty="0" err="1">
                <a:solidFill>
                  <a:srgbClr val="E7E6E6">
                    <a:lumMod val="25000"/>
                  </a:srgbClr>
                </a:solidFill>
                <a:ea typeface="微软雅黑" panose="020B0503020204020204" pitchFamily="34" charset="-122"/>
              </a:rPr>
              <a:t>joinColumn</a:t>
            </a:r>
            <a:r>
              <a:rPr lang="zh-CN" altLang="en-US" sz="1200" kern="0" dirty="0">
                <a:solidFill>
                  <a:srgbClr val="E7E6E6">
                    <a:lumMod val="25000"/>
                  </a:srgbClr>
                </a:solidFill>
                <a:ea typeface="微软雅黑" panose="020B0503020204020204" pitchFamily="34" charset="-122"/>
              </a:rPr>
              <a:t>增加属性</a:t>
            </a:r>
            <a:r>
              <a:rPr lang="en-US" altLang="zh-CN" sz="1200" kern="0" dirty="0">
                <a:solidFill>
                  <a:srgbClr val="E7E6E6">
                    <a:lumMod val="25000"/>
                  </a:srgbClr>
                </a:solidFill>
                <a:ea typeface="微软雅黑" panose="020B0503020204020204" pitchFamily="34" charset="-122"/>
              </a:rPr>
              <a:t>unique=true</a:t>
            </a:r>
            <a:r>
              <a:rPr lang="zh-CN" altLang="en-US" sz="1200" kern="1200" dirty="0">
                <a:solidFill>
                  <a:schemeClr val="tx1"/>
                </a:solidFill>
                <a:ea typeface="+mn-ea"/>
              </a:rPr>
              <a:t>，</a:t>
            </a:r>
            <a:r>
              <a:rPr lang="zh-CN" altLang="en-US" dirty="0"/>
              <a:t>确保了</a:t>
            </a:r>
            <a:r>
              <a:rPr lang="en-US" altLang="zh-CN" dirty="0"/>
              <a:t>person</a:t>
            </a:r>
            <a:r>
              <a:rPr lang="zh-CN" altLang="en-US" dirty="0"/>
              <a:t>和</a:t>
            </a:r>
            <a:r>
              <a:rPr lang="en-US" altLang="zh-CN" dirty="0"/>
              <a:t>Address</a:t>
            </a:r>
            <a:r>
              <a:rPr lang="zh-CN" altLang="en-US" dirty="0"/>
              <a:t>之间是一一对应的</a:t>
            </a:r>
          </a:p>
        </p:txBody>
      </p:sp>
      <p:sp>
        <p:nvSpPr>
          <p:cNvPr id="4" name="灯片编号占位符 3"/>
          <p:cNvSpPr>
            <a:spLocks noGrp="1"/>
          </p:cNvSpPr>
          <p:nvPr>
            <p:ph type="sldNum" sz="quarter" idx="10"/>
          </p:nvPr>
        </p:nvSpPr>
        <p:spPr/>
        <p:txBody>
          <a:bodyPr/>
          <a:lstStyle/>
          <a:p>
            <a:fld id="{6D83C747-255C-4BCD-8ADD-C7D8F43D68CA}"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4126273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单向的</a:t>
            </a:r>
            <a:r>
              <a:rPr lang="en-US" altLang="zh-CN" dirty="0"/>
              <a:t>1-N</a:t>
            </a:r>
            <a:r>
              <a:rPr lang="zh-CN" altLang="en-US" dirty="0"/>
              <a:t>关联的持久化类发生了改变，因为</a:t>
            </a:r>
            <a:r>
              <a:rPr lang="en-US" altLang="zh-CN" dirty="0"/>
              <a:t>1</a:t>
            </a:r>
            <a:r>
              <a:rPr lang="zh-CN" altLang="en-US" dirty="0"/>
              <a:t>的一端要访问</a:t>
            </a:r>
            <a:r>
              <a:rPr lang="en-US" altLang="zh-CN" dirty="0"/>
              <a:t>N</a:t>
            </a:r>
            <a:r>
              <a:rPr lang="zh-CN" altLang="en-US" dirty="0"/>
              <a:t>的一端，而</a:t>
            </a:r>
            <a:r>
              <a:rPr lang="en-US" altLang="zh-CN" dirty="0"/>
              <a:t>N</a:t>
            </a:r>
            <a:r>
              <a:rPr lang="zh-CN" altLang="en-US" dirty="0"/>
              <a:t>的一段将以集合</a:t>
            </a:r>
            <a:r>
              <a:rPr lang="en-US" altLang="zh-CN" dirty="0"/>
              <a:t>Set</a:t>
            </a:r>
            <a:r>
              <a:rPr lang="zh-CN" altLang="en-US" dirty="0"/>
              <a:t>的形式表现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rgbClr val="E7E6E6">
                    <a:lumMod val="25000"/>
                  </a:srgbClr>
                </a:solidFill>
                <a:ea typeface="微软雅黑" panose="020B0503020204020204" pitchFamily="34" charset="-122"/>
              </a:rPr>
              <a:t>具体来说就是每个人对应多个地址，所以在人这个类里面要加上一个地址集合的属性</a:t>
            </a:r>
            <a:endParaRPr lang="en-US" altLang="zh-CN" sz="1200" kern="0" dirty="0">
              <a:solidFill>
                <a:srgbClr val="E7E6E6">
                  <a:lumMod val="25000"/>
                </a:srgbClr>
              </a:solidFill>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0" dirty="0">
              <a:solidFill>
                <a:srgbClr val="E7E6E6">
                  <a:lumMod val="25000"/>
                </a:srgbClr>
              </a:solidFill>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a typeface="+mn-ea"/>
              </a:rPr>
              <a:t>所以采用连接表来维护</a:t>
            </a:r>
            <a:r>
              <a:rPr lang="en-US" altLang="zh-CN" sz="1200" kern="1200" dirty="0">
                <a:solidFill>
                  <a:schemeClr val="tx1"/>
                </a:solidFill>
                <a:ea typeface="+mn-ea"/>
              </a:rPr>
              <a:t>1——N</a:t>
            </a:r>
            <a:r>
              <a:rPr lang="zh-CN" altLang="en-US" sz="1200" kern="1200" dirty="0">
                <a:solidFill>
                  <a:schemeClr val="tx1"/>
                </a:solidFill>
                <a:ea typeface="+mn-ea"/>
              </a:rPr>
              <a:t>关联关系，两个实体对应得数据表都不需要增加外键列，因此不存在主从关系，无论先持久化哪个实体，程序都不会引发性能问题。</a:t>
            </a:r>
            <a:endParaRPr lang="en-US" altLang="zh-CN" sz="1200" kern="1200" dirty="0">
              <a:solidFill>
                <a:schemeClr val="tx1"/>
              </a:solidFill>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a typeface="+mn-ea"/>
              </a:rPr>
              <a:t>在通过主程序代码进行保存之后，会得到三个表</a:t>
            </a:r>
            <a:endParaRPr lang="en-US" altLang="zh-CN" sz="1200" kern="1200" dirty="0">
              <a:solidFill>
                <a:schemeClr val="tx1"/>
              </a:solidFill>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a typeface="+mn-ea"/>
              </a:rPr>
              <a:t>这个连接表包含两个列，一个是</a:t>
            </a:r>
            <a:r>
              <a:rPr lang="en-US" altLang="zh-CN" sz="1200" kern="1200" dirty="0" err="1">
                <a:solidFill>
                  <a:schemeClr val="tx1"/>
                </a:solidFill>
                <a:ea typeface="+mn-ea"/>
              </a:rPr>
              <a:t>person_id</a:t>
            </a:r>
            <a:r>
              <a:rPr lang="zh-CN" altLang="en-US" sz="1200" kern="1200" dirty="0">
                <a:solidFill>
                  <a:schemeClr val="tx1"/>
                </a:solidFill>
                <a:ea typeface="+mn-ea"/>
              </a:rPr>
              <a:t>，一个是</a:t>
            </a:r>
            <a:r>
              <a:rPr lang="en-US" altLang="zh-CN" sz="1200" kern="1200" dirty="0" err="1">
                <a:solidFill>
                  <a:schemeClr val="tx1"/>
                </a:solidFill>
                <a:ea typeface="+mn-ea"/>
              </a:rPr>
              <a:t>address_id</a:t>
            </a:r>
            <a:endParaRPr lang="zh-CN" altLang="en-US" dirty="0"/>
          </a:p>
        </p:txBody>
      </p:sp>
      <p:sp>
        <p:nvSpPr>
          <p:cNvPr id="4" name="灯片编号占位符 3"/>
          <p:cNvSpPr>
            <a:spLocks noGrp="1"/>
          </p:cNvSpPr>
          <p:nvPr>
            <p:ph type="sldNum" sz="quarter" idx="10"/>
          </p:nvPr>
        </p:nvSpPr>
        <p:spPr/>
        <p:txBody>
          <a:bodyPr/>
          <a:lstStyle/>
          <a:p>
            <a:fld id="{6D83C747-255C-4BCD-8ADD-C7D8F43D68CA}"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611476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rgbClr val="E7E6E6">
                    <a:lumMod val="25000"/>
                  </a:srgbClr>
                </a:solidFill>
                <a:ea typeface="微软雅黑" panose="020B0503020204020204" pitchFamily="34" charset="-122"/>
              </a:rPr>
              <a:t>单向</a:t>
            </a:r>
            <a:r>
              <a:rPr lang="en-US" altLang="zh-CN" sz="1200" kern="0" dirty="0">
                <a:solidFill>
                  <a:srgbClr val="E7E6E6">
                    <a:lumMod val="25000"/>
                  </a:srgbClr>
                </a:solidFill>
                <a:ea typeface="微软雅黑" panose="020B0503020204020204" pitchFamily="34" charset="-122"/>
              </a:rPr>
              <a:t>N——N</a:t>
            </a:r>
            <a:r>
              <a:rPr lang="zh-CN" altLang="en-US" sz="1200" kern="0" dirty="0">
                <a:solidFill>
                  <a:srgbClr val="E7E6E6">
                    <a:lumMod val="25000"/>
                  </a:srgbClr>
                </a:solidFill>
                <a:ea typeface="微软雅黑" panose="020B0503020204020204" pitchFamily="34" charset="-122"/>
              </a:rPr>
              <a:t>关联必须使用连接表，</a:t>
            </a:r>
            <a:r>
              <a:rPr lang="en-US" altLang="zh-CN" sz="1200" kern="0" dirty="0">
                <a:solidFill>
                  <a:srgbClr val="E7E6E6">
                    <a:lumMod val="25000"/>
                  </a:srgbClr>
                </a:solidFill>
                <a:ea typeface="微软雅黑" panose="020B0503020204020204" pitchFamily="34" charset="-122"/>
              </a:rPr>
              <a:t>N——N</a:t>
            </a:r>
            <a:r>
              <a:rPr lang="zh-CN" altLang="en-US" sz="1200" kern="0" dirty="0">
                <a:solidFill>
                  <a:srgbClr val="E7E6E6">
                    <a:lumMod val="25000"/>
                  </a:srgbClr>
                </a:solidFill>
                <a:ea typeface="微软雅黑" panose="020B0503020204020204" pitchFamily="34" charset="-122"/>
              </a:rPr>
              <a:t>关联与有连接表的</a:t>
            </a:r>
            <a:r>
              <a:rPr lang="en-US" altLang="zh-CN" sz="1200" kern="0" dirty="0">
                <a:solidFill>
                  <a:srgbClr val="E7E6E6">
                    <a:lumMod val="25000"/>
                  </a:srgbClr>
                </a:solidFill>
                <a:ea typeface="微软雅黑" panose="020B0503020204020204" pitchFamily="34" charset="-122"/>
              </a:rPr>
              <a:t>1——N</a:t>
            </a:r>
            <a:r>
              <a:rPr lang="zh-CN" altLang="en-US" sz="1200" kern="0" dirty="0">
                <a:solidFill>
                  <a:srgbClr val="E7E6E6">
                    <a:lumMod val="25000"/>
                  </a:srgbClr>
                </a:solidFill>
                <a:ea typeface="微软雅黑" panose="020B0503020204020204" pitchFamily="34" charset="-122"/>
              </a:rPr>
              <a:t>关联十分相似，将注解换成</a:t>
            </a:r>
            <a:r>
              <a:rPr lang="en-US" altLang="zh-CN" sz="1200" kern="0" dirty="0">
                <a:solidFill>
                  <a:srgbClr val="E7E6E6">
                    <a:lumMod val="25000"/>
                  </a:srgbClr>
                </a:solidFill>
                <a:ea typeface="微软雅黑" panose="020B0503020204020204" pitchFamily="34" charset="-122"/>
              </a:rPr>
              <a:t>@</a:t>
            </a:r>
            <a:r>
              <a:rPr lang="en-US" altLang="zh-CN" sz="1200" kern="0" dirty="0" err="1">
                <a:solidFill>
                  <a:srgbClr val="E7E6E6">
                    <a:lumMod val="25000"/>
                  </a:srgbClr>
                </a:solidFill>
                <a:ea typeface="微软雅黑" panose="020B0503020204020204" pitchFamily="34" charset="-122"/>
              </a:rPr>
              <a:t>ManyToMany</a:t>
            </a:r>
            <a:r>
              <a:rPr lang="zh-CN" altLang="en-US" sz="1200" kern="0" dirty="0">
                <a:solidFill>
                  <a:srgbClr val="E7E6E6">
                    <a:lumMod val="25000"/>
                  </a:srgbClr>
                </a:solidFill>
                <a:ea typeface="微软雅黑" panose="020B0503020204020204" pitchFamily="34" charset="-122"/>
              </a:rPr>
              <a:t>修饰代表关联实体的属性，</a:t>
            </a:r>
            <a:endParaRPr lang="en-US" altLang="zh-CN" dirty="0"/>
          </a:p>
          <a:p>
            <a:r>
              <a:rPr lang="zh-CN" altLang="en-US" dirty="0"/>
              <a:t>因为是多对多的，不唯一，所以要去掉</a:t>
            </a:r>
            <a:r>
              <a:rPr lang="en-US" altLang="zh-CN" dirty="0"/>
              <a:t>@</a:t>
            </a:r>
            <a:r>
              <a:rPr lang="en-US" altLang="zh-CN" dirty="0" err="1"/>
              <a:t>jointable</a:t>
            </a:r>
            <a:r>
              <a:rPr lang="zh-CN" altLang="en-US" dirty="0"/>
              <a:t>中的</a:t>
            </a:r>
            <a:r>
              <a:rPr lang="en-US" altLang="zh-CN" dirty="0"/>
              <a:t>unique</a:t>
            </a:r>
            <a:r>
              <a:rPr lang="zh-CN" altLang="en-US" dirty="0"/>
              <a:t>属性</a:t>
            </a:r>
          </a:p>
        </p:txBody>
      </p:sp>
      <p:sp>
        <p:nvSpPr>
          <p:cNvPr id="4" name="灯片编号占位符 3"/>
          <p:cNvSpPr>
            <a:spLocks noGrp="1"/>
          </p:cNvSpPr>
          <p:nvPr>
            <p:ph type="sldNum" sz="quarter" idx="10"/>
          </p:nvPr>
        </p:nvSpPr>
        <p:spPr/>
        <p:txBody>
          <a:bodyPr/>
          <a:lstStyle/>
          <a:p>
            <a:fld id="{6D83C747-255C-4BCD-8ADD-C7D8F43D68CA}"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461659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0" dirty="0">
                <a:solidFill>
                  <a:srgbClr val="E7E6E6">
                    <a:lumMod val="25000"/>
                  </a:srgbClr>
                </a:solidFill>
                <a:ea typeface="微软雅黑" panose="020B0503020204020204" pitchFamily="34" charset="-122"/>
              </a:rPr>
              <a:t>两端都要增加一个属性</a:t>
            </a:r>
            <a:endParaRPr lang="en-US" altLang="zh-CN" sz="1200" kern="0" dirty="0">
              <a:solidFill>
                <a:srgbClr val="E7E6E6">
                  <a:lumMod val="25000"/>
                </a:srgbClr>
              </a:solidFill>
              <a:ea typeface="微软雅黑" panose="020B0503020204020204" pitchFamily="34" charset="-122"/>
            </a:endParaRPr>
          </a:p>
          <a:p>
            <a:r>
              <a:rPr lang="zh-CN" altLang="en-US" sz="1200" kern="0" dirty="0">
                <a:solidFill>
                  <a:srgbClr val="E7E6E6">
                    <a:lumMod val="25000"/>
                  </a:srgbClr>
                </a:solidFill>
                <a:ea typeface="微软雅黑" panose="020B0503020204020204" pitchFamily="34" charset="-122"/>
              </a:rPr>
              <a:t>数据表中要指定一个外键列</a:t>
            </a:r>
            <a:endParaRPr lang="en-US" altLang="zh-CN" sz="1200" kern="0" dirty="0">
              <a:solidFill>
                <a:srgbClr val="E7E6E6">
                  <a:lumMod val="25000"/>
                </a:srgbClr>
              </a:solidFill>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rgbClr val="E7E6E6">
                    <a:lumMod val="25000"/>
                  </a:srgbClr>
                </a:solidFill>
                <a:ea typeface="微软雅黑" panose="020B0503020204020204" pitchFamily="34" charset="-122"/>
              </a:rPr>
              <a:t>通常不允许</a:t>
            </a:r>
            <a:r>
              <a:rPr lang="en-US" altLang="zh-CN" sz="1200" kern="0" dirty="0">
                <a:solidFill>
                  <a:srgbClr val="E7E6E6">
                    <a:lumMod val="25000"/>
                  </a:srgbClr>
                </a:solidFill>
                <a:ea typeface="微软雅黑" panose="020B0503020204020204" pitchFamily="34" charset="-122"/>
              </a:rPr>
              <a:t>1</a:t>
            </a:r>
            <a:r>
              <a:rPr lang="zh-CN" altLang="en-US" sz="1200" kern="0" dirty="0">
                <a:solidFill>
                  <a:srgbClr val="E7E6E6">
                    <a:lumMod val="25000"/>
                  </a:srgbClr>
                </a:solidFill>
                <a:ea typeface="微软雅黑" panose="020B0503020204020204" pitchFamily="34" charset="-122"/>
              </a:rPr>
              <a:t>的一端控制关联关系，所以在</a:t>
            </a:r>
            <a:r>
              <a:rPr lang="en-US" altLang="zh-CN" sz="1200" kern="0" dirty="0">
                <a:solidFill>
                  <a:srgbClr val="E7E6E6">
                    <a:lumMod val="25000"/>
                  </a:srgbClr>
                </a:solidFill>
                <a:ea typeface="微软雅黑" panose="020B0503020204020204" pitchFamily="34" charset="-122"/>
              </a:rPr>
              <a:t>N</a:t>
            </a:r>
            <a:r>
              <a:rPr lang="zh-CN" altLang="en-US" sz="1200" kern="0" dirty="0">
                <a:solidFill>
                  <a:srgbClr val="E7E6E6">
                    <a:lumMod val="25000"/>
                  </a:srgbClr>
                </a:solidFill>
                <a:ea typeface="微软雅黑" panose="020B0503020204020204" pitchFamily="34" charset="-122"/>
              </a:rPr>
              <a:t>的一端指定了外键列，增加外键列的表示从表，而另一个表就会成为主表，主表一般不控制关联关系，地址表会作为从表使用，</a:t>
            </a:r>
            <a:r>
              <a:rPr lang="en-US" altLang="zh-CN" sz="1200" kern="0" dirty="0">
                <a:solidFill>
                  <a:srgbClr val="E7E6E6">
                    <a:lumMod val="25000"/>
                  </a:srgbClr>
                </a:solidFill>
                <a:ea typeface="微软雅黑" panose="020B0503020204020204" pitchFamily="34" charset="-122"/>
              </a:rPr>
              <a:t>person</a:t>
            </a:r>
            <a:r>
              <a:rPr lang="zh-CN" altLang="en-US" sz="1200" kern="0" dirty="0">
                <a:solidFill>
                  <a:srgbClr val="E7E6E6">
                    <a:lumMod val="25000"/>
                  </a:srgbClr>
                </a:solidFill>
                <a:ea typeface="微软雅黑" panose="020B0503020204020204" pitchFamily="34" charset="-122"/>
              </a:rPr>
              <a:t>表作为主表</a:t>
            </a:r>
            <a:endParaRPr lang="en-US" altLang="zh-CN" sz="1200" kern="0" dirty="0">
              <a:solidFill>
                <a:srgbClr val="E7E6E6">
                  <a:lumMod val="25000"/>
                </a:srgbClr>
              </a:solidFill>
              <a:ea typeface="微软雅黑" panose="020B0503020204020204" pitchFamily="34" charset="-122"/>
            </a:endParaRPr>
          </a:p>
          <a:p>
            <a:r>
              <a:rPr lang="en-US" altLang="zh-CN" sz="1200" kern="0" dirty="0" err="1">
                <a:solidFill>
                  <a:srgbClr val="E7E6E6">
                    <a:lumMod val="25000"/>
                  </a:srgbClr>
                </a:solidFill>
                <a:ea typeface="微软雅黑" panose="020B0503020204020204" pitchFamily="34" charset="-122"/>
              </a:rPr>
              <a:t>mappedBy</a:t>
            </a:r>
            <a:r>
              <a:rPr lang="zh-CN" altLang="en-US" sz="1200" kern="0" dirty="0">
                <a:solidFill>
                  <a:srgbClr val="E7E6E6">
                    <a:lumMod val="25000"/>
                  </a:srgbClr>
                </a:solidFill>
                <a:ea typeface="微软雅黑" panose="020B0503020204020204" pitchFamily="34" charset="-122"/>
              </a:rPr>
              <a:t>表明</a:t>
            </a:r>
            <a:r>
              <a:rPr lang="en-US" altLang="zh-CN" sz="1200" kern="0" dirty="0">
                <a:solidFill>
                  <a:srgbClr val="E7E6E6">
                    <a:lumMod val="25000"/>
                  </a:srgbClr>
                </a:solidFill>
                <a:ea typeface="微软雅黑" panose="020B0503020204020204" pitchFamily="34" charset="-122"/>
              </a:rPr>
              <a:t>person</a:t>
            </a:r>
            <a:r>
              <a:rPr lang="zh-CN" altLang="en-US" sz="1200" kern="0" dirty="0">
                <a:solidFill>
                  <a:srgbClr val="E7E6E6">
                    <a:lumMod val="25000"/>
                  </a:srgbClr>
                </a:solidFill>
                <a:ea typeface="微软雅黑" panose="020B0503020204020204" pitchFamily="34" charset="-122"/>
              </a:rPr>
              <a:t>实体不控制关联关系</a:t>
            </a:r>
            <a:endParaRPr lang="en-US" altLang="zh-CN" sz="1200" kern="0" dirty="0">
              <a:solidFill>
                <a:srgbClr val="E7E6E6">
                  <a:lumMod val="25000"/>
                </a:srgbClr>
              </a:solidFill>
              <a:ea typeface="微软雅黑" panose="020B0503020204020204" pitchFamily="34" charset="-122"/>
            </a:endParaRPr>
          </a:p>
          <a:p>
            <a:endParaRPr lang="en-US" altLang="zh-CN" sz="1200" kern="0" dirty="0">
              <a:solidFill>
                <a:srgbClr val="E7E6E6">
                  <a:lumMod val="25000"/>
                </a:srgbClr>
              </a:solidFill>
              <a:ea typeface="微软雅黑" panose="020B0503020204020204" pitchFamily="34" charset="-122"/>
            </a:endParaRPr>
          </a:p>
          <a:p>
            <a:r>
              <a:rPr lang="zh-CN" altLang="en-US" sz="1200" kern="0" dirty="0">
                <a:solidFill>
                  <a:srgbClr val="E7E6E6">
                    <a:lumMod val="25000"/>
                  </a:srgbClr>
                </a:solidFill>
                <a:ea typeface="微软雅黑" panose="020B0503020204020204" pitchFamily="34" charset="-122"/>
              </a:rPr>
              <a:t>然后主程序中，我们先设置了人名为</a:t>
            </a:r>
            <a:r>
              <a:rPr lang="en-US" altLang="zh-CN" sz="1200" kern="0" dirty="0">
                <a:solidFill>
                  <a:srgbClr val="E7E6E6">
                    <a:lumMod val="25000"/>
                  </a:srgbClr>
                </a:solidFill>
                <a:ea typeface="微软雅黑" panose="020B0503020204020204" pitchFamily="34" charset="-122"/>
              </a:rPr>
              <a:t>……</a:t>
            </a:r>
          </a:p>
          <a:p>
            <a:r>
              <a:rPr lang="zh-CN" altLang="en-US" sz="1200" kern="0" dirty="0">
                <a:solidFill>
                  <a:srgbClr val="E7E6E6">
                    <a:lumMod val="25000"/>
                  </a:srgbClr>
                </a:solidFill>
                <a:ea typeface="微软雅黑" panose="020B0503020204020204" pitchFamily="34" charset="-122"/>
              </a:rPr>
              <a:t>必须先持久化</a:t>
            </a:r>
            <a:r>
              <a:rPr lang="en-US" altLang="zh-CN" sz="1200" kern="0" dirty="0">
                <a:solidFill>
                  <a:srgbClr val="E7E6E6">
                    <a:lumMod val="25000"/>
                  </a:srgbClr>
                </a:solidFill>
                <a:ea typeface="微软雅黑" panose="020B0503020204020204" pitchFamily="34" charset="-122"/>
              </a:rPr>
              <a:t>person</a:t>
            </a:r>
            <a:r>
              <a:rPr lang="zh-CN" altLang="en-US" sz="1200" kern="0" dirty="0">
                <a:solidFill>
                  <a:srgbClr val="E7E6E6">
                    <a:lumMod val="25000"/>
                  </a:srgbClr>
                </a:solidFill>
                <a:ea typeface="微软雅黑" panose="020B0503020204020204" pitchFamily="34" charset="-122"/>
              </a:rPr>
              <a:t>对象，因为</a:t>
            </a:r>
            <a:r>
              <a:rPr lang="en-US" altLang="zh-CN" sz="1200" kern="0" dirty="0">
                <a:solidFill>
                  <a:srgbClr val="E7E6E6">
                    <a:lumMod val="25000"/>
                  </a:srgbClr>
                </a:solidFill>
                <a:ea typeface="微软雅黑" panose="020B0503020204020204" pitchFamily="34" charset="-122"/>
              </a:rPr>
              <a:t>address</a:t>
            </a:r>
            <a:r>
              <a:rPr lang="zh-CN" altLang="en-US" sz="1200" kern="0" dirty="0">
                <a:solidFill>
                  <a:srgbClr val="E7E6E6">
                    <a:lumMod val="25000"/>
                  </a:srgbClr>
                </a:solidFill>
                <a:ea typeface="微软雅黑" panose="020B0503020204020204" pitchFamily="34" charset="-122"/>
              </a:rPr>
              <a:t>中的外键列是映射到</a:t>
            </a:r>
            <a:r>
              <a:rPr lang="en-US" altLang="zh-CN" sz="1200" kern="0" dirty="0">
                <a:solidFill>
                  <a:srgbClr val="E7E6E6">
                    <a:lumMod val="25000"/>
                  </a:srgbClr>
                </a:solidFill>
                <a:ea typeface="微软雅黑" panose="020B0503020204020204" pitchFamily="34" charset="-122"/>
              </a:rPr>
              <a:t>person</a:t>
            </a:r>
            <a:r>
              <a:rPr lang="zh-CN" altLang="en-US" sz="1200" kern="0" dirty="0">
                <a:solidFill>
                  <a:srgbClr val="E7E6E6">
                    <a:lumMod val="25000"/>
                  </a:srgbClr>
                </a:solidFill>
                <a:ea typeface="微软雅黑" panose="020B0503020204020204" pitchFamily="34" charset="-122"/>
              </a:rPr>
              <a:t>表中的</a:t>
            </a:r>
            <a:r>
              <a:rPr lang="en-US" altLang="zh-CN" sz="1200" kern="0" dirty="0">
                <a:solidFill>
                  <a:srgbClr val="E7E6E6">
                    <a:lumMod val="25000"/>
                  </a:srgbClr>
                </a:solidFill>
                <a:ea typeface="微软雅黑" panose="020B0503020204020204" pitchFamily="34" charset="-122"/>
              </a:rPr>
              <a:t>id</a:t>
            </a:r>
            <a:r>
              <a:rPr lang="zh-CN" altLang="en-US" sz="1200" kern="0" dirty="0">
                <a:solidFill>
                  <a:srgbClr val="E7E6E6">
                    <a:lumMod val="25000"/>
                  </a:srgbClr>
                </a:solidFill>
                <a:ea typeface="微软雅黑" panose="020B0503020204020204" pitchFamily="34" charset="-122"/>
              </a:rPr>
              <a:t>列，这样保证在插入一条</a:t>
            </a:r>
            <a:r>
              <a:rPr lang="en-US" altLang="zh-CN" sz="1200" kern="0" dirty="0">
                <a:solidFill>
                  <a:srgbClr val="E7E6E6">
                    <a:lumMod val="25000"/>
                  </a:srgbClr>
                </a:solidFill>
                <a:ea typeface="微软雅黑" panose="020B0503020204020204" pitchFamily="34" charset="-122"/>
              </a:rPr>
              <a:t>address</a:t>
            </a:r>
            <a:r>
              <a:rPr lang="zh-CN" altLang="en-US" sz="1200" kern="0" dirty="0">
                <a:solidFill>
                  <a:srgbClr val="E7E6E6">
                    <a:lumMod val="25000"/>
                  </a:srgbClr>
                </a:solidFill>
                <a:ea typeface="微软雅黑" panose="020B0503020204020204" pitchFamily="34" charset="-122"/>
              </a:rPr>
              <a:t>记录时，</a:t>
            </a:r>
            <a:r>
              <a:rPr lang="en-US" altLang="zh-CN" sz="1200" kern="0" dirty="0" err="1">
                <a:solidFill>
                  <a:srgbClr val="E7E6E6">
                    <a:lumMod val="25000"/>
                  </a:srgbClr>
                </a:solidFill>
                <a:ea typeface="微软雅黑" panose="020B0503020204020204" pitchFamily="34" charset="-122"/>
              </a:rPr>
              <a:t>person_id</a:t>
            </a:r>
            <a:r>
              <a:rPr lang="zh-CN" altLang="en-US" sz="1200" kern="0" dirty="0">
                <a:solidFill>
                  <a:srgbClr val="E7E6E6">
                    <a:lumMod val="25000"/>
                  </a:srgbClr>
                </a:solidFill>
                <a:ea typeface="微软雅黑" panose="020B0503020204020204" pitchFamily="34" charset="-122"/>
              </a:rPr>
              <a:t>已存在</a:t>
            </a:r>
            <a:endParaRPr lang="zh-CN" altLang="en-US" dirty="0"/>
          </a:p>
        </p:txBody>
      </p:sp>
      <p:sp>
        <p:nvSpPr>
          <p:cNvPr id="4" name="灯片编号占位符 3"/>
          <p:cNvSpPr>
            <a:spLocks noGrp="1"/>
          </p:cNvSpPr>
          <p:nvPr>
            <p:ph type="sldNum" sz="quarter" idx="10"/>
          </p:nvPr>
        </p:nvSpPr>
        <p:spPr/>
        <p:txBody>
          <a:bodyPr/>
          <a:lstStyle/>
          <a:p>
            <a:fld id="{6D83C747-255C-4BCD-8ADD-C7D8F43D68CA}"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803769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介绍的内容包括以下四个部分</a:t>
            </a:r>
            <a:endParaRPr lang="en-US" altLang="zh-CN" dirty="0"/>
          </a:p>
          <a:p>
            <a:r>
              <a:rPr lang="zh-CN" altLang="en-US" dirty="0"/>
              <a:t>首先是总体介绍一下</a:t>
            </a:r>
            <a:r>
              <a:rPr lang="en-US" altLang="zh-CN" dirty="0"/>
              <a:t>hibernate</a:t>
            </a:r>
            <a:r>
              <a:rPr lang="zh-CN" altLang="en-US" dirty="0"/>
              <a:t>框架的特点，功能以及一些基本的概念</a:t>
            </a:r>
            <a:endParaRPr lang="en-US" altLang="zh-CN" dirty="0"/>
          </a:p>
          <a:p>
            <a:r>
              <a:rPr lang="zh-CN" altLang="en-US" dirty="0"/>
              <a:t>然后讲一下</a:t>
            </a:r>
            <a:r>
              <a:rPr lang="en-US" altLang="zh-CN" dirty="0"/>
              <a:t>hibernate</a:t>
            </a:r>
            <a:r>
              <a:rPr lang="zh-CN" altLang="en-US" dirty="0"/>
              <a:t>的基本用法</a:t>
            </a:r>
            <a:endParaRPr lang="en-US" altLang="zh-CN" dirty="0"/>
          </a:p>
          <a:p>
            <a:r>
              <a:rPr lang="zh-CN" altLang="en-US" dirty="0"/>
              <a:t>接下来选了</a:t>
            </a:r>
            <a:r>
              <a:rPr lang="en-US" altLang="zh-CN" dirty="0"/>
              <a:t>hibernate</a:t>
            </a:r>
            <a:r>
              <a:rPr lang="zh-CN" altLang="en-US" dirty="0"/>
              <a:t>高级用法中的两点来讲</a:t>
            </a:r>
            <a:endParaRPr lang="en-US" altLang="zh-CN" dirty="0"/>
          </a:p>
          <a:p>
            <a:r>
              <a:rPr lang="zh-CN" altLang="en-US" dirty="0"/>
              <a:t>最后是总结</a:t>
            </a:r>
          </a:p>
        </p:txBody>
      </p:sp>
      <p:sp>
        <p:nvSpPr>
          <p:cNvPr id="4" name="灯片编号占位符 3"/>
          <p:cNvSpPr>
            <a:spLocks noGrp="1"/>
          </p:cNvSpPr>
          <p:nvPr>
            <p:ph type="sldNum" sz="quarter" idx="10"/>
          </p:nvPr>
        </p:nvSpPr>
        <p:spPr/>
        <p:txBody>
          <a:bodyPr/>
          <a:lstStyle/>
          <a:p>
            <a:fld id="{6D83C747-255C-4BCD-8ADD-C7D8F43D68CA}" type="slidenum">
              <a:rPr lang="zh-CN" altLang="en-US" smtClean="0"/>
              <a:t>2</a:t>
            </a:fld>
            <a:endParaRPr lang="zh-CN" altLang="en-US"/>
          </a:p>
        </p:txBody>
      </p:sp>
    </p:spTree>
    <p:extLst>
      <p:ext uri="{BB962C8B-B14F-4D97-AF65-F5344CB8AC3E}">
        <p14:creationId xmlns:p14="http://schemas.microsoft.com/office/powerpoint/2010/main" val="3791635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rgbClr val="E7E6E6">
                    <a:lumMod val="25000"/>
                  </a:srgbClr>
                </a:solidFill>
                <a:ea typeface="微软雅黑" panose="020B0503020204020204" pitchFamily="34" charset="-122"/>
              </a:rPr>
              <a:t>两端都增加对集合属性的访问，使用</a:t>
            </a:r>
            <a:r>
              <a:rPr lang="en-US" altLang="zh-CN" sz="1200" kern="0" dirty="0">
                <a:solidFill>
                  <a:srgbClr val="E7E6E6">
                    <a:lumMod val="25000"/>
                  </a:srgbClr>
                </a:solidFill>
                <a:ea typeface="微软雅黑" panose="020B0503020204020204" pitchFamily="34" charset="-122"/>
              </a:rPr>
              <a:t>@</a:t>
            </a:r>
            <a:r>
              <a:rPr lang="en-US" altLang="zh-CN" sz="1200" kern="0" dirty="0" err="1">
                <a:solidFill>
                  <a:srgbClr val="E7E6E6">
                    <a:lumMod val="25000"/>
                  </a:srgbClr>
                </a:solidFill>
                <a:ea typeface="微软雅黑" panose="020B0503020204020204" pitchFamily="34" charset="-122"/>
              </a:rPr>
              <a:t>ManyToMany</a:t>
            </a:r>
            <a:r>
              <a:rPr lang="en-US" altLang="zh-CN" sz="1200" kern="0" dirty="0">
                <a:solidFill>
                  <a:srgbClr val="E7E6E6">
                    <a:lumMod val="25000"/>
                  </a:srgbClr>
                </a:solidFill>
                <a:ea typeface="微软雅黑" panose="020B0503020204020204" pitchFamily="34"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rgbClr val="E7E6E6">
                    <a:lumMod val="25000"/>
                  </a:srgbClr>
                </a:solidFill>
                <a:ea typeface="微软雅黑" panose="020B0503020204020204" pitchFamily="34" charset="-122"/>
              </a:rPr>
              <a:t>最后在数据库中也会生成三个表</a:t>
            </a:r>
            <a:endParaRPr lang="en-US" altLang="zh-CN" sz="1200" kern="0" dirty="0">
              <a:solidFill>
                <a:srgbClr val="E7E6E6">
                  <a:lumMod val="25000"/>
                </a:srgbClr>
              </a:solidFill>
              <a:ea typeface="微软雅黑" panose="020B0503020204020204" pitchFamily="34" charset="-122"/>
            </a:endParaRPr>
          </a:p>
          <a:p>
            <a:r>
              <a:rPr lang="zh-CN" altLang="en-US" dirty="0"/>
              <a:t>生成的连接表中包含两个属性，</a:t>
            </a:r>
            <a:r>
              <a:rPr lang="en-US" altLang="zh-CN" dirty="0" err="1"/>
              <a:t>person_id</a:t>
            </a:r>
            <a:r>
              <a:rPr lang="zh-CN" altLang="en-US" dirty="0"/>
              <a:t>映射</a:t>
            </a:r>
            <a:r>
              <a:rPr lang="en-US" altLang="zh-CN" dirty="0"/>
              <a:t>person</a:t>
            </a:r>
            <a:r>
              <a:rPr lang="zh-CN" altLang="en-US" dirty="0"/>
              <a:t>表中的</a:t>
            </a:r>
            <a:r>
              <a:rPr lang="en-US" altLang="zh-CN" dirty="0"/>
              <a:t>id</a:t>
            </a:r>
            <a:r>
              <a:rPr lang="zh-CN" altLang="en-US" dirty="0"/>
              <a:t>列，</a:t>
            </a:r>
            <a:r>
              <a:rPr lang="en-US" altLang="zh-CN" dirty="0" err="1"/>
              <a:t>address_id</a:t>
            </a:r>
            <a:r>
              <a:rPr lang="zh-CN" altLang="en-US" dirty="0"/>
              <a:t>映射</a:t>
            </a:r>
            <a:r>
              <a:rPr lang="en-US" altLang="zh-CN" dirty="0"/>
              <a:t>address</a:t>
            </a:r>
            <a:r>
              <a:rPr lang="zh-CN" altLang="en-US" dirty="0"/>
              <a:t>表中的</a:t>
            </a:r>
            <a:r>
              <a:rPr lang="en-US" altLang="zh-CN" dirty="0"/>
              <a:t>id</a:t>
            </a:r>
            <a:r>
              <a:rPr lang="zh-CN" altLang="en-US" dirty="0"/>
              <a:t>列</a:t>
            </a:r>
            <a:endParaRPr lang="en-US" altLang="zh-CN" dirty="0"/>
          </a:p>
        </p:txBody>
      </p:sp>
      <p:sp>
        <p:nvSpPr>
          <p:cNvPr id="4" name="灯片编号占位符 3"/>
          <p:cNvSpPr>
            <a:spLocks noGrp="1"/>
          </p:cNvSpPr>
          <p:nvPr>
            <p:ph type="sldNum" sz="quarter" idx="10"/>
          </p:nvPr>
        </p:nvSpPr>
        <p:spPr/>
        <p:txBody>
          <a:bodyPr/>
          <a:lstStyle/>
          <a:p>
            <a:fld id="{6D83C747-255C-4BCD-8ADD-C7D8F43D68CA}"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3429940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rgbClr val="E7E6E6">
                    <a:lumMod val="25000"/>
                  </a:srgbClr>
                </a:solidFill>
                <a:ea typeface="微软雅黑" panose="020B0503020204020204" pitchFamily="34" charset="-122"/>
              </a:rPr>
              <a:t>双向的</a:t>
            </a:r>
            <a:r>
              <a:rPr lang="en-US" altLang="zh-CN" sz="1200" kern="0" dirty="0">
                <a:solidFill>
                  <a:srgbClr val="E7E6E6">
                    <a:lumMod val="25000"/>
                  </a:srgbClr>
                </a:solidFill>
                <a:ea typeface="微软雅黑" panose="020B0503020204020204" pitchFamily="34" charset="-122"/>
              </a:rPr>
              <a:t>1-1</a:t>
            </a:r>
            <a:r>
              <a:rPr lang="zh-CN" altLang="en-US" sz="1200" kern="0" dirty="0">
                <a:solidFill>
                  <a:srgbClr val="E7E6E6">
                    <a:lumMod val="25000"/>
                  </a:srgbClr>
                </a:solidFill>
                <a:ea typeface="微软雅黑" panose="020B0503020204020204" pitchFamily="34" charset="-122"/>
              </a:rPr>
              <a:t>关联很简单，使用的是无连接表的方式。</a:t>
            </a:r>
            <a:r>
              <a:rPr lang="zh-CN" altLang="en-US" sz="1200" kern="1200" dirty="0">
                <a:solidFill>
                  <a:schemeClr val="tx1"/>
                </a:solidFill>
                <a:ea typeface="+mn-ea"/>
              </a:rPr>
              <a:t>增加唯一约束的属性。</a:t>
            </a:r>
            <a:r>
              <a:rPr lang="zh-CN" altLang="en-US" dirty="0"/>
              <a:t>主表应该增加</a:t>
            </a:r>
            <a:r>
              <a:rPr lang="en-US" altLang="zh-CN" dirty="0" err="1"/>
              <a:t>MappedBy</a:t>
            </a:r>
            <a:r>
              <a:rPr lang="zh-CN" altLang="en-US" dirty="0"/>
              <a:t>属性，表明该实体不管理关联关系</a:t>
            </a:r>
          </a:p>
        </p:txBody>
      </p:sp>
      <p:sp>
        <p:nvSpPr>
          <p:cNvPr id="4" name="灯片编号占位符 3"/>
          <p:cNvSpPr>
            <a:spLocks noGrp="1"/>
          </p:cNvSpPr>
          <p:nvPr>
            <p:ph type="sldNum" sz="quarter" idx="10"/>
          </p:nvPr>
        </p:nvSpPr>
        <p:spPr/>
        <p:txBody>
          <a:bodyPr/>
          <a:lstStyle/>
          <a:p>
            <a:fld id="{6D83C747-255C-4BCD-8ADD-C7D8F43D68CA}"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1072622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关联映射就介绍这么多，接下来讲一下</a:t>
            </a:r>
            <a:r>
              <a:rPr lang="en-US" altLang="zh-CN" dirty="0"/>
              <a:t>hibernate</a:t>
            </a:r>
            <a:r>
              <a:rPr lang="zh-CN" altLang="en-US" dirty="0"/>
              <a:t>中的</a:t>
            </a:r>
            <a:r>
              <a:rPr lang="en-US" altLang="zh-CN" dirty="0"/>
              <a:t>HQL</a:t>
            </a:r>
            <a:r>
              <a:rPr lang="zh-CN" altLang="en-US" dirty="0"/>
              <a:t>查询</a:t>
            </a:r>
            <a:endParaRPr lang="en-US" altLang="zh-CN" dirty="0"/>
          </a:p>
          <a:p>
            <a:endParaRPr lang="en-US" altLang="zh-CN" dirty="0"/>
          </a:p>
          <a:p>
            <a:r>
              <a:rPr lang="zh-CN" altLang="en-US" dirty="0"/>
              <a:t>因为所有的</a:t>
            </a:r>
            <a:r>
              <a:rPr lang="en-US" altLang="zh-CN" dirty="0"/>
              <a:t>HQL</a:t>
            </a:r>
            <a:r>
              <a:rPr lang="zh-CN" altLang="en-US" dirty="0"/>
              <a:t>语句操纵的所有</a:t>
            </a:r>
            <a:r>
              <a:rPr lang="en-US" altLang="zh-CN" dirty="0"/>
              <a:t>PO</a:t>
            </a:r>
            <a:r>
              <a:rPr lang="zh-CN" altLang="en-US" dirty="0"/>
              <a:t>对象都要在</a:t>
            </a:r>
            <a:r>
              <a:rPr lang="en-US" altLang="zh-CN" dirty="0"/>
              <a:t>session</a:t>
            </a:r>
            <a:r>
              <a:rPr lang="zh-CN" altLang="en-US" dirty="0"/>
              <a:t>的管理下才能同步到数据库</a:t>
            </a:r>
          </a:p>
        </p:txBody>
      </p:sp>
      <p:sp>
        <p:nvSpPr>
          <p:cNvPr id="4" name="灯片编号占位符 3"/>
          <p:cNvSpPr>
            <a:spLocks noGrp="1"/>
          </p:cNvSpPr>
          <p:nvPr>
            <p:ph type="sldNum" sz="quarter" idx="10"/>
          </p:nvPr>
        </p:nvSpPr>
        <p:spPr/>
        <p:txBody>
          <a:bodyPr/>
          <a:lstStyle/>
          <a:p>
            <a:fld id="{6D83C747-255C-4BCD-8ADD-C7D8F43D68CA}" type="slidenum">
              <a:rPr lang="zh-CN" altLang="en-US" smtClean="0"/>
              <a:t>22</a:t>
            </a:fld>
            <a:endParaRPr lang="zh-CN" altLang="en-US"/>
          </a:p>
        </p:txBody>
      </p:sp>
    </p:spTree>
    <p:extLst>
      <p:ext uri="{BB962C8B-B14F-4D97-AF65-F5344CB8AC3E}">
        <p14:creationId xmlns:p14="http://schemas.microsoft.com/office/powerpoint/2010/main" val="394702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他的基本的</a:t>
            </a:r>
            <a:r>
              <a:rPr lang="en-US" altLang="zh-CN" dirty="0"/>
              <a:t>from</a:t>
            </a:r>
            <a:r>
              <a:rPr lang="zh-CN" altLang="en-US" dirty="0"/>
              <a:t>子句，</a:t>
            </a:r>
            <a:r>
              <a:rPr lang="en-US" altLang="zh-CN" dirty="0"/>
              <a:t>select</a:t>
            </a:r>
            <a:r>
              <a:rPr lang="zh-CN" altLang="en-US" dirty="0"/>
              <a:t>子句，聚集函数，</a:t>
            </a:r>
            <a:r>
              <a:rPr lang="en-US" altLang="zh-CN" dirty="0"/>
              <a:t>where</a:t>
            </a:r>
            <a:r>
              <a:rPr lang="zh-CN" altLang="en-US" dirty="0"/>
              <a:t>子句等和</a:t>
            </a:r>
            <a:r>
              <a:rPr lang="en-US" altLang="zh-CN" dirty="0" err="1"/>
              <a:t>sql</a:t>
            </a:r>
            <a:r>
              <a:rPr lang="zh-CN" altLang="en-US" dirty="0"/>
              <a:t>类似，这里不多阐述</a:t>
            </a:r>
            <a:endParaRPr lang="en-US" altLang="zh-CN" dirty="0"/>
          </a:p>
          <a:p>
            <a:r>
              <a:rPr lang="zh-CN" altLang="en-US" dirty="0"/>
              <a:t>多态查询：</a:t>
            </a:r>
            <a:r>
              <a:rPr lang="en-US" altLang="zh-CN" dirty="0"/>
              <a:t>HQL</a:t>
            </a:r>
            <a:r>
              <a:rPr lang="zh-CN" altLang="en-US" dirty="0"/>
              <a:t>被设计成能理解多态，</a:t>
            </a:r>
            <a:r>
              <a:rPr lang="en-US" altLang="zh-CN" dirty="0"/>
              <a:t>from</a:t>
            </a:r>
            <a:r>
              <a:rPr lang="zh-CN" altLang="en-US" dirty="0"/>
              <a:t>后面的类名，不仅会查出该类的所有实例，也会查出该类子类的全部实例，前提是父类和子类完成了正确的继承映射。</a:t>
            </a:r>
            <a:endParaRPr lang="en-US" altLang="zh-CN" dirty="0"/>
          </a:p>
        </p:txBody>
      </p:sp>
      <p:sp>
        <p:nvSpPr>
          <p:cNvPr id="4" name="灯片编号占位符 3"/>
          <p:cNvSpPr>
            <a:spLocks noGrp="1"/>
          </p:cNvSpPr>
          <p:nvPr>
            <p:ph type="sldNum" sz="quarter" idx="10"/>
          </p:nvPr>
        </p:nvSpPr>
        <p:spPr/>
        <p:txBody>
          <a:bodyPr/>
          <a:lstStyle/>
          <a:p>
            <a:fld id="{6D83C747-255C-4BCD-8ADD-C7D8F43D68CA}" type="slidenum">
              <a:rPr lang="zh-CN" altLang="en-US" smtClean="0"/>
              <a:t>23</a:t>
            </a:fld>
            <a:endParaRPr lang="zh-CN" altLang="en-US"/>
          </a:p>
        </p:txBody>
      </p:sp>
    </p:spTree>
    <p:extLst>
      <p:ext uri="{BB962C8B-B14F-4D97-AF65-F5344CB8AC3E}">
        <p14:creationId xmlns:p14="http://schemas.microsoft.com/office/powerpoint/2010/main" val="1487750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HQL</a:t>
            </a:r>
            <a:r>
              <a:rPr lang="zh-CN" altLang="en-US" dirty="0"/>
              <a:t>的</a:t>
            </a:r>
            <a:r>
              <a:rPr lang="en-US" altLang="zh-CN" dirty="0"/>
              <a:t>where</a:t>
            </a:r>
            <a:r>
              <a:rPr lang="zh-CN" altLang="en-US" dirty="0"/>
              <a:t>子句后支持的运算符也非常丰富。允许使用大部分</a:t>
            </a:r>
            <a:r>
              <a:rPr lang="en-US" altLang="zh-CN" dirty="0"/>
              <a:t>SQL</a:t>
            </a:r>
            <a:r>
              <a:rPr lang="zh-CN" altLang="en-US" dirty="0"/>
              <a:t>的表达式，</a:t>
            </a:r>
            <a:r>
              <a:rPr lang="en-US" altLang="zh-CN" dirty="0"/>
              <a:t>SQL</a:t>
            </a:r>
            <a:r>
              <a:rPr lang="zh-CN" altLang="en-US" dirty="0"/>
              <a:t>表达式包括数学运算符，比较运算符，逻辑运算符，字符串连接符，时间操作函数等</a:t>
            </a:r>
            <a:endParaRPr lang="en-US" altLang="zh-CN" dirty="0"/>
          </a:p>
          <a:p>
            <a:endParaRPr lang="en-US" altLang="zh-CN" dirty="0"/>
          </a:p>
          <a:p>
            <a:r>
              <a:rPr lang="zh-CN" altLang="en-US" dirty="0"/>
              <a:t>除此之外，还有一些</a:t>
            </a:r>
            <a:r>
              <a:rPr lang="en-US" altLang="zh-CN" dirty="0"/>
              <a:t>HQL</a:t>
            </a:r>
            <a:r>
              <a:rPr lang="zh-CN" altLang="en-US" dirty="0"/>
              <a:t>支持的特殊关键字的用法，如下面对集合元素进行操作的例子里面的</a:t>
            </a:r>
            <a:r>
              <a:rPr lang="en-US" altLang="zh-CN" dirty="0"/>
              <a:t>element</a:t>
            </a:r>
            <a:r>
              <a:rPr lang="zh-CN" altLang="en-US" dirty="0"/>
              <a:t>函数，这个函数是返回所有的元素</a:t>
            </a:r>
            <a:endParaRPr lang="en-US" altLang="zh-CN" dirty="0"/>
          </a:p>
          <a:p>
            <a:r>
              <a:rPr lang="zh-CN" altLang="en-US" dirty="0"/>
              <a:t>在</a:t>
            </a:r>
            <a:r>
              <a:rPr lang="en-US" altLang="zh-CN" dirty="0"/>
              <a:t>where</a:t>
            </a:r>
            <a:r>
              <a:rPr lang="zh-CN" altLang="en-US" dirty="0"/>
              <a:t>子句中有序集合如</a:t>
            </a:r>
            <a:r>
              <a:rPr lang="en-US" altLang="zh-CN" dirty="0"/>
              <a:t>List</a:t>
            </a:r>
            <a:r>
              <a:rPr lang="zh-CN" altLang="en-US" dirty="0"/>
              <a:t>集合，</a:t>
            </a:r>
            <a:r>
              <a:rPr lang="en-US" altLang="zh-CN" dirty="0"/>
              <a:t>Map</a:t>
            </a:r>
            <a:r>
              <a:rPr lang="zh-CN" altLang="en-US" dirty="0"/>
              <a:t>对象等，也可以通过</a:t>
            </a:r>
            <a:r>
              <a:rPr lang="en-US" altLang="zh-CN" dirty="0"/>
              <a:t>[]</a:t>
            </a:r>
            <a:r>
              <a:rPr lang="zh-CN" altLang="en-US" dirty="0"/>
              <a:t>访问</a:t>
            </a:r>
            <a:endParaRPr lang="en-US" altLang="zh-CN" dirty="0"/>
          </a:p>
          <a:p>
            <a:endParaRPr lang="en-US" altLang="zh-CN" dirty="0"/>
          </a:p>
          <a:p>
            <a:r>
              <a:rPr lang="en-US" altLang="zh-CN" dirty="0"/>
              <a:t>Order by</a:t>
            </a:r>
            <a:r>
              <a:rPr lang="zh-CN" altLang="en-US" dirty="0"/>
              <a:t>是对返回的集合进行排序的，这里指定了排序的属性，</a:t>
            </a:r>
            <a:r>
              <a:rPr lang="en-US" altLang="zh-CN" dirty="0" err="1"/>
              <a:t>asc</a:t>
            </a:r>
            <a:r>
              <a:rPr lang="zh-CN" altLang="en-US" dirty="0"/>
              <a:t>和</a:t>
            </a:r>
            <a:r>
              <a:rPr lang="en-US" altLang="zh-CN" dirty="0" err="1"/>
              <a:t>desc</a:t>
            </a:r>
            <a:r>
              <a:rPr lang="zh-CN" altLang="en-US" dirty="0"/>
              <a:t>分别指定升序和降序</a:t>
            </a:r>
            <a:endParaRPr lang="en-US" altLang="zh-CN" dirty="0"/>
          </a:p>
          <a:p>
            <a:endParaRPr lang="en-US" altLang="zh-CN" dirty="0"/>
          </a:p>
          <a:p>
            <a:r>
              <a:rPr lang="en-US" altLang="zh-CN" dirty="0"/>
              <a:t>Order by</a:t>
            </a:r>
            <a:r>
              <a:rPr lang="zh-CN" altLang="en-US" dirty="0"/>
              <a:t>和</a:t>
            </a:r>
            <a:r>
              <a:rPr lang="en-US" altLang="zh-CN" dirty="0"/>
              <a:t>group by</a:t>
            </a:r>
            <a:r>
              <a:rPr lang="zh-CN" altLang="en-US" dirty="0"/>
              <a:t>和</a:t>
            </a:r>
            <a:r>
              <a:rPr lang="en-US" altLang="zh-CN" dirty="0" err="1"/>
              <a:t>sql</a:t>
            </a:r>
            <a:r>
              <a:rPr lang="zh-CN" altLang="en-US" dirty="0"/>
              <a:t>中类似</a:t>
            </a:r>
            <a:endParaRPr lang="en-US" altLang="zh-CN" dirty="0"/>
          </a:p>
          <a:p>
            <a:r>
              <a:rPr lang="zh-CN" altLang="en-US" dirty="0"/>
              <a:t>返回聚集值的查询可以对持久化类的属性进行分组，使用</a:t>
            </a:r>
            <a:r>
              <a:rPr lang="en-US" altLang="zh-CN" dirty="0"/>
              <a:t>group by</a:t>
            </a:r>
            <a:r>
              <a:rPr lang="zh-CN" altLang="en-US" dirty="0"/>
              <a:t>子句，</a:t>
            </a:r>
          </a:p>
        </p:txBody>
      </p:sp>
      <p:sp>
        <p:nvSpPr>
          <p:cNvPr id="4" name="灯片编号占位符 3"/>
          <p:cNvSpPr>
            <a:spLocks noGrp="1"/>
          </p:cNvSpPr>
          <p:nvPr>
            <p:ph type="sldNum" sz="quarter" idx="10"/>
          </p:nvPr>
        </p:nvSpPr>
        <p:spPr/>
        <p:txBody>
          <a:bodyPr/>
          <a:lstStyle/>
          <a:p>
            <a:fld id="{6D83C747-255C-4BCD-8ADD-C7D8F43D68CA}" type="slidenum">
              <a:rPr lang="zh-CN" altLang="en-US" smtClean="0"/>
              <a:t>24</a:t>
            </a:fld>
            <a:endParaRPr lang="zh-CN" altLang="en-US"/>
          </a:p>
        </p:txBody>
      </p:sp>
    </p:spTree>
    <p:extLst>
      <p:ext uri="{BB962C8B-B14F-4D97-AF65-F5344CB8AC3E}">
        <p14:creationId xmlns:p14="http://schemas.microsoft.com/office/powerpoint/2010/main" val="16970710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HQL</a:t>
            </a:r>
            <a:r>
              <a:rPr lang="zh-CN" altLang="en-US" dirty="0"/>
              <a:t>子查询与</a:t>
            </a:r>
            <a:r>
              <a:rPr lang="en-US" altLang="zh-CN" dirty="0"/>
              <a:t>SQL</a:t>
            </a:r>
            <a:r>
              <a:rPr lang="zh-CN" altLang="en-US" dirty="0"/>
              <a:t>子查询语法完全类似，也需要用英文括号括起来</a:t>
            </a:r>
            <a:endParaRPr lang="en-US" altLang="zh-CN" dirty="0"/>
          </a:p>
          <a:p>
            <a:endParaRPr lang="en-US" altLang="zh-CN" dirty="0"/>
          </a:p>
          <a:p>
            <a:r>
              <a:rPr lang="en-US" altLang="zh-CN" dirty="0"/>
              <a:t>HQL</a:t>
            </a:r>
            <a:r>
              <a:rPr lang="zh-CN" altLang="en-US" dirty="0"/>
              <a:t>中有个特殊的用法命名查询</a:t>
            </a:r>
            <a:endParaRPr lang="en-US" altLang="zh-CN" dirty="0"/>
          </a:p>
          <a:p>
            <a:r>
              <a:rPr lang="zh-CN" altLang="en-US" dirty="0"/>
              <a:t>在持久化对象</a:t>
            </a:r>
            <a:r>
              <a:rPr lang="en-US" altLang="zh-CN" dirty="0"/>
              <a:t>person</a:t>
            </a:r>
            <a:r>
              <a:rPr lang="zh-CN" altLang="en-US" dirty="0"/>
              <a:t>前面增加一个注解，为这个查询语句取一个</a:t>
            </a:r>
            <a:r>
              <a:rPr lang="en-US" altLang="zh-CN" dirty="0"/>
              <a:t>name</a:t>
            </a:r>
            <a:r>
              <a:rPr lang="zh-CN" altLang="en-US" dirty="0"/>
              <a:t>，然后后面是</a:t>
            </a:r>
            <a:r>
              <a:rPr lang="en-US" altLang="zh-CN" dirty="0" err="1"/>
              <a:t>hql</a:t>
            </a:r>
            <a:r>
              <a:rPr lang="zh-CN" altLang="en-US" dirty="0"/>
              <a:t>查询语句</a:t>
            </a:r>
            <a:endParaRPr lang="en-US" altLang="zh-CN" dirty="0"/>
          </a:p>
          <a:p>
            <a:r>
              <a:rPr lang="en-US" altLang="zh-CN" dirty="0" err="1"/>
              <a:t>Hql</a:t>
            </a:r>
            <a:r>
              <a:rPr lang="zh-CN" altLang="en-US" dirty="0"/>
              <a:t>传参使用占位符作为参数，既可以使用问号</a:t>
            </a:r>
            <a:r>
              <a:rPr lang="en-US" altLang="zh-CN" dirty="0"/>
              <a:t>+</a:t>
            </a:r>
            <a:r>
              <a:rPr lang="zh-CN" altLang="en-US" dirty="0"/>
              <a:t>索引的形式</a:t>
            </a:r>
            <a:r>
              <a:rPr lang="zh-CN" altLang="en-US" baseline="0" dirty="0"/>
              <a:t>，</a:t>
            </a:r>
            <a:r>
              <a:rPr lang="zh-CN" altLang="en-US" dirty="0"/>
              <a:t>也可以使用：</a:t>
            </a:r>
            <a:r>
              <a:rPr lang="en-US" altLang="zh-CN" dirty="0"/>
              <a:t>+</a:t>
            </a:r>
            <a:r>
              <a:rPr lang="zh-CN" altLang="en-US" dirty="0"/>
              <a:t>参数名的形式</a:t>
            </a:r>
            <a:endParaRPr lang="en-US" altLang="zh-CN" dirty="0"/>
          </a:p>
          <a:p>
            <a:r>
              <a:rPr lang="zh-CN" altLang="en-US" dirty="0"/>
              <a:t>调用</a:t>
            </a:r>
            <a:r>
              <a:rPr lang="en-US" altLang="zh-CN" dirty="0"/>
              <a:t>list</a:t>
            </a:r>
            <a:r>
              <a:rPr lang="zh-CN" altLang="en-US" dirty="0"/>
              <a:t>方法得到全部结果</a:t>
            </a:r>
          </a:p>
        </p:txBody>
      </p:sp>
      <p:sp>
        <p:nvSpPr>
          <p:cNvPr id="4" name="灯片编号占位符 3"/>
          <p:cNvSpPr>
            <a:spLocks noGrp="1"/>
          </p:cNvSpPr>
          <p:nvPr>
            <p:ph type="sldNum" sz="quarter" idx="10"/>
          </p:nvPr>
        </p:nvSpPr>
        <p:spPr/>
        <p:txBody>
          <a:bodyPr/>
          <a:lstStyle/>
          <a:p>
            <a:fld id="{6D83C747-255C-4BCD-8ADD-C7D8F43D68CA}" type="slidenum">
              <a:rPr lang="zh-CN" altLang="en-US" smtClean="0"/>
              <a:t>25</a:t>
            </a:fld>
            <a:endParaRPr lang="zh-CN" altLang="en-US"/>
          </a:p>
        </p:txBody>
      </p:sp>
    </p:spTree>
    <p:extLst>
      <p:ext uri="{BB962C8B-B14F-4D97-AF65-F5344CB8AC3E}">
        <p14:creationId xmlns:p14="http://schemas.microsoft.com/office/powerpoint/2010/main" val="3845372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最后给出一个</a:t>
            </a:r>
            <a:r>
              <a:rPr lang="en-US" altLang="zh-CN" dirty="0" err="1"/>
              <a:t>hql</a:t>
            </a:r>
            <a:r>
              <a:rPr lang="zh-CN" altLang="en-US" dirty="0"/>
              <a:t>查询实例</a:t>
            </a:r>
            <a:endParaRPr lang="en-US" altLang="zh-CN" dirty="0"/>
          </a:p>
          <a:p>
            <a:r>
              <a:rPr lang="zh-CN" altLang="en-US" dirty="0"/>
              <a:t>本例中涉及两个实体，</a:t>
            </a:r>
            <a:r>
              <a:rPr lang="en-US" altLang="zh-CN" dirty="0"/>
              <a:t>person</a:t>
            </a:r>
            <a:r>
              <a:rPr lang="zh-CN" altLang="en-US" dirty="0"/>
              <a:t>和</a:t>
            </a:r>
            <a:r>
              <a:rPr lang="en-US" altLang="zh-CN" dirty="0" err="1"/>
              <a:t>myevent</a:t>
            </a:r>
            <a:r>
              <a:rPr lang="zh-CN" altLang="en-US" dirty="0"/>
              <a:t>，它们是</a:t>
            </a:r>
            <a:r>
              <a:rPr lang="en-US" altLang="zh-CN" dirty="0"/>
              <a:t>N——N</a:t>
            </a:r>
            <a:r>
              <a:rPr lang="zh-CN" altLang="en-US" dirty="0"/>
              <a:t>的关联关系，前面介绍关联映射的时候，已经介绍过这种关联实体的持久化类如何编写，这里不列出来了，仅仅看</a:t>
            </a:r>
            <a:r>
              <a:rPr lang="en-US" altLang="zh-CN" dirty="0"/>
              <a:t>HQL</a:t>
            </a:r>
            <a:r>
              <a:rPr lang="zh-CN" altLang="en-US" dirty="0"/>
              <a:t>查询的代码部分</a:t>
            </a:r>
            <a:endParaRPr lang="en-US" altLang="zh-CN" dirty="0"/>
          </a:p>
          <a:p>
            <a:r>
              <a:rPr lang="zh-CN" altLang="en-US" dirty="0"/>
              <a:t>先看一下数据库对应的三个表，第一个是</a:t>
            </a:r>
            <a:r>
              <a:rPr lang="en-US" altLang="zh-CN" dirty="0"/>
              <a:t>person</a:t>
            </a:r>
            <a:r>
              <a:rPr lang="zh-CN" altLang="en-US" dirty="0"/>
              <a:t>类映射的数据库表</a:t>
            </a:r>
            <a:r>
              <a:rPr lang="en-US" altLang="zh-CN" dirty="0" err="1"/>
              <a:t>person_inf</a:t>
            </a:r>
            <a:r>
              <a:rPr lang="zh-CN" altLang="en-US" dirty="0"/>
              <a:t>，最后一个是</a:t>
            </a:r>
            <a:r>
              <a:rPr lang="en-US" altLang="zh-CN" dirty="0"/>
              <a:t>event</a:t>
            </a:r>
            <a:r>
              <a:rPr lang="zh-CN" altLang="en-US" dirty="0"/>
              <a:t>类映射的事件表，中间的是双向</a:t>
            </a:r>
            <a:r>
              <a:rPr lang="en-US" altLang="zh-CN" dirty="0"/>
              <a:t>N——N</a:t>
            </a:r>
            <a:r>
              <a:rPr lang="zh-CN" altLang="en-US" dirty="0"/>
              <a:t>关联关系产生的连接表，包含两个列</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建好数据库表之后，看一下主程序，主程序中有两个</a:t>
            </a:r>
            <a:r>
              <a:rPr lang="en-US" altLang="zh-CN" dirty="0"/>
              <a:t>HQL</a:t>
            </a:r>
            <a:r>
              <a:rPr lang="zh-CN" altLang="en-US" dirty="0"/>
              <a:t>查询，这里用的是正常的</a:t>
            </a:r>
            <a:r>
              <a:rPr lang="en-US" altLang="zh-CN" dirty="0"/>
              <a:t>HQL</a:t>
            </a:r>
            <a:r>
              <a:rPr lang="zh-CN" altLang="en-US" dirty="0"/>
              <a:t>查询步骤，而不是命名查询的方式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参数传递方式是：</a:t>
            </a:r>
            <a:r>
              <a:rPr lang="en-US" altLang="zh-CN" dirty="0"/>
              <a:t>+</a:t>
            </a:r>
            <a:r>
              <a:rPr lang="zh-CN" altLang="en-US" dirty="0"/>
              <a:t>参数名的形式</a:t>
            </a:r>
            <a:endParaRPr lang="en-US" altLang="zh-CN" dirty="0"/>
          </a:p>
        </p:txBody>
      </p:sp>
      <p:sp>
        <p:nvSpPr>
          <p:cNvPr id="4" name="灯片编号占位符 3"/>
          <p:cNvSpPr>
            <a:spLocks noGrp="1"/>
          </p:cNvSpPr>
          <p:nvPr>
            <p:ph type="sldNum" sz="quarter" idx="10"/>
          </p:nvPr>
        </p:nvSpPr>
        <p:spPr/>
        <p:txBody>
          <a:bodyPr/>
          <a:lstStyle/>
          <a:p>
            <a:fld id="{6D83C747-255C-4BCD-8ADD-C7D8F43D68CA}"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1879482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3C747-255C-4BCD-8ADD-C7D8F43D68CA}" type="slidenum">
              <a:rPr lang="zh-CN" altLang="en-US" smtClean="0"/>
              <a:t>27</a:t>
            </a:fld>
            <a:endParaRPr lang="zh-CN" altLang="en-US"/>
          </a:p>
        </p:txBody>
      </p:sp>
    </p:spTree>
    <p:extLst>
      <p:ext uri="{BB962C8B-B14F-4D97-AF65-F5344CB8AC3E}">
        <p14:creationId xmlns:p14="http://schemas.microsoft.com/office/powerpoint/2010/main" val="3647849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3C747-255C-4BCD-8ADD-C7D8F43D68CA}" type="slidenum">
              <a:rPr lang="zh-CN" altLang="en-US" smtClean="0"/>
              <a:t>28</a:t>
            </a:fld>
            <a:endParaRPr lang="zh-CN" altLang="en-US"/>
          </a:p>
        </p:txBody>
      </p:sp>
    </p:spTree>
    <p:extLst>
      <p:ext uri="{BB962C8B-B14F-4D97-AF65-F5344CB8AC3E}">
        <p14:creationId xmlns:p14="http://schemas.microsoft.com/office/powerpoint/2010/main" val="2891713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首先来看第一个部分，</a:t>
            </a:r>
            <a:r>
              <a:rPr lang="en-US" altLang="zh-CN" dirty="0"/>
              <a:t>hibernate</a:t>
            </a:r>
            <a:r>
              <a:rPr lang="zh-CN" altLang="en-US" dirty="0"/>
              <a:t>框架概述，</a:t>
            </a:r>
            <a:r>
              <a:rPr lang="en-US" altLang="zh-CN" dirty="0"/>
              <a:t>hibernate</a:t>
            </a:r>
            <a:r>
              <a:rPr lang="zh-CN" altLang="en-US" dirty="0"/>
              <a:t>是一个开放的源代码的对象关系映射框架</a:t>
            </a:r>
          </a:p>
        </p:txBody>
      </p:sp>
      <p:sp>
        <p:nvSpPr>
          <p:cNvPr id="4" name="灯片编号占位符 3"/>
          <p:cNvSpPr>
            <a:spLocks noGrp="1"/>
          </p:cNvSpPr>
          <p:nvPr>
            <p:ph type="sldNum" sz="quarter" idx="10"/>
          </p:nvPr>
        </p:nvSpPr>
        <p:spPr/>
        <p:txBody>
          <a:bodyPr/>
          <a:lstStyle/>
          <a:p>
            <a:fld id="{6D83C747-255C-4BCD-8ADD-C7D8F43D68CA}" type="slidenum">
              <a:rPr lang="zh-CN" altLang="en-US" smtClean="0"/>
              <a:t>3</a:t>
            </a:fld>
            <a:endParaRPr lang="zh-CN" altLang="en-US"/>
          </a:p>
        </p:txBody>
      </p:sp>
    </p:spTree>
    <p:extLst>
      <p:ext uri="{BB962C8B-B14F-4D97-AF65-F5344CB8AC3E}">
        <p14:creationId xmlns:p14="http://schemas.microsoft.com/office/powerpoint/2010/main" val="91157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在引出</a:t>
            </a:r>
            <a:r>
              <a:rPr lang="en-US" altLang="zh-CN" dirty="0"/>
              <a:t>hibernate</a:t>
            </a:r>
            <a:r>
              <a:rPr lang="zh-CN" altLang="en-US" dirty="0"/>
              <a:t>之前，我们首先介绍一个概念</a:t>
            </a:r>
            <a:r>
              <a:rPr lang="en-US" altLang="zh-CN" dirty="0"/>
              <a:t>ORM</a:t>
            </a:r>
          </a:p>
          <a:p>
            <a:r>
              <a:rPr lang="en-US" altLang="zh-CN" dirty="0"/>
              <a:t>ORM</a:t>
            </a:r>
            <a:r>
              <a:rPr lang="zh-CN" altLang="en-US" dirty="0"/>
              <a:t>的基本特征是完成面向对象的编程语言到关系数据库的映射</a:t>
            </a:r>
            <a:endParaRPr lang="en-US" altLang="zh-CN" dirty="0"/>
          </a:p>
          <a:p>
            <a:r>
              <a:rPr lang="zh-CN" altLang="en-US" dirty="0"/>
              <a:t>这个概念被提出来是由于</a:t>
            </a:r>
            <a:endParaRPr lang="en-US" altLang="zh-CN" dirty="0"/>
          </a:p>
          <a:p>
            <a:r>
              <a:rPr lang="zh-CN" altLang="en-US" dirty="0"/>
              <a:t>目前流行的编程语言是</a:t>
            </a:r>
            <a:r>
              <a:rPr lang="en-US" altLang="zh-CN" dirty="0"/>
              <a:t>java</a:t>
            </a:r>
            <a:r>
              <a:rPr lang="zh-CN" altLang="en-US" dirty="0"/>
              <a:t>等面向对象的编程语言，而主流的数据库产品仍然是关系型数据库，由于这种发展的不协调，就催生出了</a:t>
            </a:r>
            <a:r>
              <a:rPr lang="en-US" altLang="zh-CN" dirty="0"/>
              <a:t>ORM</a:t>
            </a:r>
            <a:r>
              <a:rPr lang="zh-CN" altLang="en-US" dirty="0"/>
              <a:t>框架</a:t>
            </a:r>
            <a:endParaRPr lang="en-US" altLang="zh-CN" dirty="0"/>
          </a:p>
          <a:p>
            <a:endParaRPr lang="en-US" altLang="zh-CN" dirty="0"/>
          </a:p>
          <a:p>
            <a:r>
              <a:rPr lang="zh-CN" altLang="en-US" dirty="0"/>
              <a:t>利用它，应用程序不再直接访问底层数据库</a:t>
            </a:r>
            <a:r>
              <a:rPr lang="en-US" altLang="zh-CN" dirty="0"/>
              <a:t>……</a:t>
            </a:r>
          </a:p>
          <a:p>
            <a:r>
              <a:rPr lang="zh-CN" altLang="en-US" dirty="0"/>
              <a:t>这样子就既可以利用面向对象程序设计语言的简单易用性，又可以利用关系数据的技术优势。</a:t>
            </a:r>
            <a:endParaRPr lang="en-US" altLang="zh-CN" dirty="0"/>
          </a:p>
          <a:p>
            <a:r>
              <a:rPr lang="zh-CN" altLang="en-US" dirty="0"/>
              <a:t>目前流行的</a:t>
            </a:r>
            <a:r>
              <a:rPr lang="en-US" altLang="zh-CN" dirty="0"/>
              <a:t>ORM</a:t>
            </a:r>
            <a:r>
              <a:rPr lang="zh-CN" altLang="en-US" dirty="0"/>
              <a:t>框架的产品有以下几种</a:t>
            </a:r>
            <a:endParaRPr lang="en-US" altLang="zh-CN" dirty="0"/>
          </a:p>
        </p:txBody>
      </p:sp>
      <p:sp>
        <p:nvSpPr>
          <p:cNvPr id="4" name="灯片编号占位符 3"/>
          <p:cNvSpPr>
            <a:spLocks noGrp="1"/>
          </p:cNvSpPr>
          <p:nvPr>
            <p:ph type="sldNum" sz="quarter" idx="10"/>
          </p:nvPr>
        </p:nvSpPr>
        <p:spPr/>
        <p:txBody>
          <a:bodyPr/>
          <a:lstStyle/>
          <a:p>
            <a:fld id="{6D83C747-255C-4BCD-8ADD-C7D8F43D68CA}"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562528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a:t>
            </a:r>
            <a:r>
              <a:rPr lang="en-US" altLang="zh-CN" dirty="0"/>
              <a:t>Hibernate</a:t>
            </a:r>
            <a:r>
              <a:rPr lang="zh-CN" altLang="en-US" dirty="0"/>
              <a:t>就是</a:t>
            </a:r>
            <a:r>
              <a:rPr lang="en-US" altLang="zh-CN" dirty="0"/>
              <a:t>ORM</a:t>
            </a:r>
            <a:r>
              <a:rPr lang="zh-CN" altLang="en-US" dirty="0"/>
              <a:t>框架中的一种，所以它就有上述的</a:t>
            </a:r>
            <a:r>
              <a:rPr lang="en-US" altLang="zh-CN" dirty="0"/>
              <a:t>ORM</a:t>
            </a:r>
            <a:r>
              <a:rPr lang="zh-CN" altLang="en-US" dirty="0"/>
              <a:t>框架的特征，</a:t>
            </a:r>
            <a:endParaRPr lang="en-US" altLang="zh-CN" dirty="0"/>
          </a:p>
          <a:p>
            <a:r>
              <a:rPr lang="zh-CN" altLang="en-US" dirty="0"/>
              <a:t>他能消除针对特定厂商的</a:t>
            </a:r>
            <a:r>
              <a:rPr lang="en-US" altLang="zh-CN" dirty="0" err="1"/>
              <a:t>sql</a:t>
            </a:r>
            <a:r>
              <a:rPr lang="zh-CN" altLang="en-US" dirty="0"/>
              <a:t>代码</a:t>
            </a:r>
            <a:r>
              <a:rPr lang="en-US" altLang="zh-CN" dirty="0"/>
              <a:t>……</a:t>
            </a:r>
          </a:p>
          <a:p>
            <a:endParaRPr lang="en-US" altLang="zh-CN" dirty="0"/>
          </a:p>
          <a:p>
            <a:r>
              <a:rPr lang="zh-CN" altLang="en-US" dirty="0"/>
              <a:t>对比其他的</a:t>
            </a:r>
            <a:r>
              <a:rPr lang="en-US" altLang="zh-CN" dirty="0"/>
              <a:t>ORM</a:t>
            </a:r>
            <a:r>
              <a:rPr lang="zh-CN" altLang="en-US" dirty="0"/>
              <a:t>框架，</a:t>
            </a:r>
            <a:r>
              <a:rPr lang="en-US" altLang="zh-CN" dirty="0"/>
              <a:t>hibernate</a:t>
            </a:r>
            <a:r>
              <a:rPr lang="zh-CN" altLang="en-US" dirty="0"/>
              <a:t>框架有以下优势</a:t>
            </a:r>
          </a:p>
        </p:txBody>
      </p:sp>
      <p:sp>
        <p:nvSpPr>
          <p:cNvPr id="4" name="灯片编号占位符 3"/>
          <p:cNvSpPr>
            <a:spLocks noGrp="1"/>
          </p:cNvSpPr>
          <p:nvPr>
            <p:ph type="sldNum" sz="quarter" idx="10"/>
          </p:nvPr>
        </p:nvSpPr>
        <p:spPr/>
        <p:txBody>
          <a:bodyPr/>
          <a:lstStyle/>
          <a:p>
            <a:fld id="{6D83C747-255C-4BCD-8ADD-C7D8F43D68CA}" type="slidenum">
              <a:rPr lang="zh-CN" altLang="en-US" smtClean="0"/>
              <a:t>5</a:t>
            </a:fld>
            <a:endParaRPr lang="zh-CN" altLang="en-US"/>
          </a:p>
        </p:txBody>
      </p:sp>
    </p:spTree>
    <p:extLst>
      <p:ext uri="{BB962C8B-B14F-4D97-AF65-F5344CB8AC3E}">
        <p14:creationId xmlns:p14="http://schemas.microsoft.com/office/powerpoint/2010/main" val="2942671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介绍完它的定义之后我们讲一下它的基本用法</a:t>
            </a:r>
          </a:p>
        </p:txBody>
      </p:sp>
      <p:sp>
        <p:nvSpPr>
          <p:cNvPr id="4" name="灯片编号占位符 3"/>
          <p:cNvSpPr>
            <a:spLocks noGrp="1"/>
          </p:cNvSpPr>
          <p:nvPr>
            <p:ph type="sldNum" sz="quarter" idx="10"/>
          </p:nvPr>
        </p:nvSpPr>
        <p:spPr/>
        <p:txBody>
          <a:bodyPr/>
          <a:lstStyle/>
          <a:p>
            <a:fld id="{6D83C747-255C-4BCD-8ADD-C7D8F43D68CA}" type="slidenum">
              <a:rPr lang="zh-CN" altLang="en-US" smtClean="0"/>
              <a:t>6</a:t>
            </a:fld>
            <a:endParaRPr lang="zh-CN" altLang="en-US"/>
          </a:p>
        </p:txBody>
      </p:sp>
    </p:spTree>
    <p:extLst>
      <p:ext uri="{BB962C8B-B14F-4D97-AF65-F5344CB8AC3E}">
        <p14:creationId xmlns:p14="http://schemas.microsoft.com/office/powerpoint/2010/main" val="3863901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这里我们先介绍一个概念</a:t>
            </a:r>
            <a:endParaRPr lang="en-US" altLang="zh-CN" dirty="0"/>
          </a:p>
          <a:p>
            <a:endParaRPr lang="en-US" altLang="zh-CN" dirty="0"/>
          </a:p>
          <a:p>
            <a:r>
              <a:rPr lang="zh-CN" altLang="en-US" dirty="0"/>
              <a:t>在讲第一个例子之前，首先要搭建开发环境。</a:t>
            </a:r>
            <a:endParaRPr lang="en-US" altLang="zh-CN" dirty="0"/>
          </a:p>
          <a:p>
            <a:r>
              <a:rPr lang="zh-CN" altLang="en-US" dirty="0"/>
              <a:t>接下来是编写配置文件</a:t>
            </a:r>
            <a:endParaRPr lang="en-US" altLang="zh-CN" dirty="0"/>
          </a:p>
          <a:p>
            <a:endParaRPr lang="en-US" altLang="zh-CN" dirty="0"/>
          </a:p>
          <a:p>
            <a:r>
              <a:rPr lang="zh-CN" altLang="en-US" dirty="0"/>
              <a:t>稍后我们会介绍这个</a:t>
            </a:r>
            <a:r>
              <a:rPr lang="en-US" altLang="zh-CN" dirty="0"/>
              <a:t>Configuration</a:t>
            </a:r>
            <a:r>
              <a:rPr lang="zh-CN" altLang="en-US" dirty="0"/>
              <a:t>对象</a:t>
            </a:r>
            <a:endParaRPr lang="en-US" altLang="zh-CN" dirty="0"/>
          </a:p>
          <a:p>
            <a:endParaRPr lang="en-US" altLang="zh-CN" dirty="0"/>
          </a:p>
          <a:p>
            <a:r>
              <a:rPr lang="zh-CN" altLang="en-US" dirty="0"/>
              <a:t>文件第一行是</a:t>
            </a:r>
            <a:r>
              <a:rPr lang="en-US" altLang="zh-CN" dirty="0"/>
              <a:t>XML</a:t>
            </a:r>
            <a:r>
              <a:rPr lang="zh-CN" altLang="en-US" dirty="0"/>
              <a:t>文件声明，指定该</a:t>
            </a:r>
            <a:r>
              <a:rPr lang="en-US" altLang="zh-CN" dirty="0"/>
              <a:t>XML</a:t>
            </a:r>
            <a:r>
              <a:rPr lang="zh-CN" altLang="en-US" dirty="0"/>
              <a:t>文件的版本和存储该文件所用的字符集</a:t>
            </a:r>
            <a:endParaRPr lang="en-US" altLang="zh-CN" dirty="0"/>
          </a:p>
          <a:p>
            <a:endParaRPr lang="en-US" altLang="zh-CN" dirty="0"/>
          </a:p>
          <a:p>
            <a:r>
              <a:rPr lang="en-US" altLang="zh-CN" dirty="0"/>
              <a:t>hibernate.cfg.xml</a:t>
            </a:r>
            <a:r>
              <a:rPr lang="zh-CN" altLang="en-US" dirty="0"/>
              <a:t>文档以</a:t>
            </a:r>
            <a:r>
              <a:rPr lang="en-US" altLang="zh-CN" dirty="0"/>
              <a:t>&lt;hibernate-configuration&gt;</a:t>
            </a:r>
            <a:r>
              <a:rPr lang="zh-CN" altLang="en-US" dirty="0"/>
              <a:t>为根元素，你可以在其子元素</a:t>
            </a:r>
            <a:r>
              <a:rPr lang="en-US" altLang="zh-CN" dirty="0"/>
              <a:t>&lt;session-factory&gt;</a:t>
            </a:r>
            <a:r>
              <a:rPr lang="zh-CN" altLang="en-US" dirty="0"/>
              <a:t>中 </a:t>
            </a:r>
          </a:p>
          <a:p>
            <a:r>
              <a:rPr lang="zh-CN" altLang="en-US" dirty="0"/>
              <a:t>加入</a:t>
            </a:r>
            <a:r>
              <a:rPr lang="en-US" altLang="zh-CN" dirty="0"/>
              <a:t>&lt;property&gt;</a:t>
            </a:r>
            <a:r>
              <a:rPr lang="zh-CN" altLang="en-US" dirty="0"/>
              <a:t>元素来配置各种参数。 </a:t>
            </a:r>
            <a:endParaRPr lang="en-US" altLang="zh-CN" dirty="0"/>
          </a:p>
          <a:p>
            <a:r>
              <a:rPr lang="en-US" altLang="zh-CN" dirty="0"/>
              <a:t>&lt;mapping&gt;</a:t>
            </a:r>
            <a:r>
              <a:rPr lang="zh-CN" altLang="en-US" dirty="0"/>
              <a:t>元素指定了一个持久化类，如果有多个持久化类</a:t>
            </a:r>
            <a:r>
              <a:rPr lang="en-US" altLang="zh-CN" dirty="0"/>
              <a:t>PO</a:t>
            </a:r>
            <a:r>
              <a:rPr lang="zh-CN" altLang="en-US" dirty="0"/>
              <a:t>的话，罗列多个</a:t>
            </a:r>
            <a:r>
              <a:rPr lang="en-US" altLang="zh-CN" dirty="0"/>
              <a:t>&lt;mapping…/&gt;</a:t>
            </a:r>
            <a:r>
              <a:rPr lang="zh-CN" altLang="en-US" dirty="0"/>
              <a:t>元素即可</a:t>
            </a:r>
            <a:endParaRPr lang="en-US" altLang="zh-CN" dirty="0"/>
          </a:p>
          <a:p>
            <a:r>
              <a:rPr lang="zh-CN" altLang="en-US" dirty="0"/>
              <a:t>设置连接数据库的驱动</a:t>
            </a:r>
            <a:endParaRPr lang="en-US" altLang="zh-CN" dirty="0"/>
          </a:p>
          <a:p>
            <a:r>
              <a:rPr lang="zh-CN" altLang="en-US" dirty="0"/>
              <a:t>数据据的密码</a:t>
            </a:r>
            <a:endParaRPr lang="en-US" altLang="zh-CN" b="0" dirty="0"/>
          </a:p>
          <a:p>
            <a:r>
              <a:rPr lang="zh-CN" altLang="en-US" dirty="0"/>
              <a:t>数据库的</a:t>
            </a:r>
            <a:r>
              <a:rPr lang="en-US" altLang="zh-CN" dirty="0" err="1"/>
              <a:t>url</a:t>
            </a:r>
            <a:endParaRPr lang="en-US" altLang="zh-CN" dirty="0"/>
          </a:p>
          <a:p>
            <a:r>
              <a:rPr lang="zh-CN" altLang="en-US" dirty="0"/>
              <a:t>数据库的用户名</a:t>
            </a:r>
            <a:endParaRPr lang="en-US" altLang="zh-CN" dirty="0"/>
          </a:p>
          <a:p>
            <a:r>
              <a:rPr lang="zh-CN" altLang="en-US" dirty="0"/>
              <a:t>数据库方言，告诉程序底层使用哪种数据库</a:t>
            </a:r>
            <a:endParaRPr lang="en-US" altLang="zh-CN" dirty="0"/>
          </a:p>
          <a:p>
            <a:r>
              <a:rPr lang="zh-CN" altLang="en-US" dirty="0"/>
              <a:t>这个值设置成</a:t>
            </a:r>
            <a:r>
              <a:rPr lang="en-US" altLang="zh-CN" dirty="0"/>
              <a:t>update</a:t>
            </a:r>
            <a:r>
              <a:rPr lang="zh-CN" altLang="en-US" dirty="0"/>
              <a:t>的意思是，如果数据库中没有与持久化类对应的表，则</a:t>
            </a:r>
            <a:r>
              <a:rPr lang="en-US" altLang="zh-CN" dirty="0"/>
              <a:t>hibernate</a:t>
            </a:r>
            <a:r>
              <a:rPr lang="zh-CN" altLang="en-US" dirty="0"/>
              <a:t>会自动建表，如果有，就只是更新</a:t>
            </a:r>
            <a:endParaRPr lang="en-US" altLang="zh-CN" dirty="0"/>
          </a:p>
          <a:p>
            <a:r>
              <a:rPr lang="zh-CN" altLang="en-US" dirty="0"/>
              <a:t>是否在控制台输出</a:t>
            </a:r>
            <a:r>
              <a:rPr lang="en-US" altLang="zh-CN" dirty="0" err="1"/>
              <a:t>sql</a:t>
            </a:r>
            <a:r>
              <a:rPr lang="zh-CN" altLang="en-US" dirty="0"/>
              <a:t>语句，到后面实验中我们在控制台输出结果的时候就会看到这些</a:t>
            </a:r>
            <a:r>
              <a:rPr lang="en-US" altLang="zh-CN" dirty="0" err="1"/>
              <a:t>sql</a:t>
            </a:r>
            <a:r>
              <a:rPr lang="zh-CN" altLang="en-US" dirty="0"/>
              <a:t>语句</a:t>
            </a:r>
            <a:endParaRPr lang="en-US" altLang="zh-CN"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6D83C747-255C-4BCD-8ADD-C7D8F43D68CA}"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3957065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配好环境和编写好配置文件之后，我们就开始编写持久化类</a:t>
            </a:r>
            <a:endParaRPr lang="en-US" altLang="zh-CN" dirty="0"/>
          </a:p>
          <a:p>
            <a:r>
              <a:rPr lang="zh-CN" altLang="en-US" dirty="0"/>
              <a:t>这里的持久化类和普通的</a:t>
            </a:r>
            <a:r>
              <a:rPr lang="en-US" altLang="zh-CN" dirty="0"/>
              <a:t>java</a:t>
            </a:r>
            <a:r>
              <a:rPr lang="zh-CN" altLang="en-US" dirty="0"/>
              <a:t>类十分相似，定义了一个</a:t>
            </a:r>
            <a:r>
              <a:rPr lang="en-US" altLang="zh-CN" dirty="0"/>
              <a:t>news</a:t>
            </a:r>
            <a:r>
              <a:rPr lang="zh-CN" altLang="en-US" dirty="0"/>
              <a:t>类，拥有</a:t>
            </a:r>
            <a:r>
              <a:rPr lang="en-US" altLang="zh-CN" dirty="0"/>
              <a:t>id</a:t>
            </a:r>
            <a:r>
              <a:rPr lang="zh-CN" altLang="en-US" dirty="0"/>
              <a:t>，</a:t>
            </a:r>
            <a:r>
              <a:rPr lang="en-US" altLang="zh-CN" dirty="0"/>
              <a:t>title</a:t>
            </a:r>
            <a:r>
              <a:rPr lang="zh-CN" altLang="en-US" dirty="0"/>
              <a:t>和</a:t>
            </a:r>
            <a:r>
              <a:rPr lang="en-US" altLang="zh-CN" dirty="0"/>
              <a:t>content</a:t>
            </a:r>
            <a:r>
              <a:rPr lang="zh-CN" altLang="en-US" dirty="0"/>
              <a:t>三个属性</a:t>
            </a:r>
            <a:endParaRPr lang="en-US" altLang="zh-CN" dirty="0"/>
          </a:p>
          <a:p>
            <a:r>
              <a:rPr lang="zh-CN" altLang="en-US" dirty="0"/>
              <a:t>和</a:t>
            </a:r>
            <a:r>
              <a:rPr lang="en-US" altLang="zh-CN" dirty="0"/>
              <a:t>java</a:t>
            </a:r>
            <a:r>
              <a:rPr lang="zh-CN" altLang="en-US" dirty="0"/>
              <a:t>类不同的是，这里多了几个注解，后面会具体介绍这些注解</a:t>
            </a:r>
            <a:endParaRPr lang="en-US" altLang="zh-CN" dirty="0"/>
          </a:p>
          <a:p>
            <a:endParaRPr lang="en-US" altLang="zh-CN" dirty="0"/>
          </a:p>
          <a:p>
            <a:r>
              <a:rPr lang="en-US" altLang="zh-CN" dirty="0"/>
              <a:t>@entity</a:t>
            </a:r>
            <a:r>
              <a:rPr lang="zh-CN" altLang="en-US" dirty="0"/>
              <a:t>注解声明</a:t>
            </a:r>
            <a:r>
              <a:rPr lang="en-US" altLang="zh-CN" dirty="0"/>
              <a:t>……</a:t>
            </a:r>
          </a:p>
          <a:p>
            <a:endParaRPr lang="en-US" altLang="zh-CN" dirty="0"/>
          </a:p>
          <a:p>
            <a:r>
              <a:rPr lang="zh-CN" altLang="en-US" dirty="0"/>
              <a:t>此处该类映射到表</a:t>
            </a:r>
            <a:r>
              <a:rPr lang="en-US" altLang="zh-CN" dirty="0" err="1"/>
              <a:t>news_inf</a:t>
            </a:r>
            <a:endParaRPr lang="en-US" altLang="zh-CN" dirty="0"/>
          </a:p>
          <a:p>
            <a:r>
              <a:rPr lang="zh-CN" altLang="en-US" dirty="0"/>
              <a:t>标识属性通常映射到数据表的主键列</a:t>
            </a:r>
            <a:endParaRPr lang="en-US" altLang="zh-CN" dirty="0"/>
          </a:p>
          <a:p>
            <a:r>
              <a:rPr lang="zh-CN" altLang="en-US" dirty="0"/>
              <a:t>这里指定主键生成策略为</a:t>
            </a:r>
            <a:r>
              <a:rPr lang="en-US" altLang="zh-CN" dirty="0"/>
              <a:t>Identity</a:t>
            </a:r>
            <a:r>
              <a:rPr lang="zh-CN" altLang="en-US" dirty="0"/>
              <a:t>，就是采用自动增长的策略，也就是表明</a:t>
            </a:r>
            <a:r>
              <a:rPr lang="en-US" altLang="zh-CN" dirty="0"/>
              <a:t>id</a:t>
            </a:r>
            <a:r>
              <a:rPr lang="zh-CN" altLang="en-US" dirty="0"/>
              <a:t>是一个物理主键</a:t>
            </a:r>
            <a:endParaRPr lang="en-US" altLang="zh-CN" dirty="0"/>
          </a:p>
        </p:txBody>
      </p:sp>
      <p:sp>
        <p:nvSpPr>
          <p:cNvPr id="4" name="灯片编号占位符 3"/>
          <p:cNvSpPr>
            <a:spLocks noGrp="1"/>
          </p:cNvSpPr>
          <p:nvPr>
            <p:ph type="sldNum" sz="quarter" idx="10"/>
          </p:nvPr>
        </p:nvSpPr>
        <p:spPr/>
        <p:txBody>
          <a:bodyPr/>
          <a:lstStyle/>
          <a:p>
            <a:fld id="{6D83C747-255C-4BCD-8ADD-C7D8F43D68CA}"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3724198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最后在</a:t>
            </a:r>
            <a:r>
              <a:rPr lang="en-US" altLang="zh-CN" dirty="0"/>
              <a:t>main</a:t>
            </a:r>
            <a:r>
              <a:rPr lang="zh-CN" altLang="en-US" dirty="0"/>
              <a:t>函数里</a:t>
            </a:r>
            <a:endParaRPr lang="en-US" altLang="zh-CN" dirty="0"/>
          </a:p>
          <a:p>
            <a:r>
              <a:rPr lang="zh-CN" altLang="en-US" dirty="0"/>
              <a:t>给这个</a:t>
            </a:r>
            <a:r>
              <a:rPr lang="en-US" altLang="zh-CN" dirty="0"/>
              <a:t>news</a:t>
            </a:r>
            <a:r>
              <a:rPr lang="zh-CN" altLang="en-US" dirty="0"/>
              <a:t>类的各个属性赋值</a:t>
            </a:r>
            <a:endParaRPr lang="en-US" altLang="zh-CN" dirty="0"/>
          </a:p>
          <a:p>
            <a:r>
              <a:rPr lang="zh-CN" altLang="en-US" dirty="0"/>
              <a:t>然后用这个</a:t>
            </a:r>
            <a:r>
              <a:rPr lang="en-US" altLang="zh-CN" dirty="0"/>
              <a:t>session</a:t>
            </a:r>
            <a:r>
              <a:rPr lang="zh-CN" altLang="en-US" dirty="0"/>
              <a:t>对象的</a:t>
            </a:r>
            <a:r>
              <a:rPr lang="en-US" altLang="zh-CN" dirty="0"/>
              <a:t>save</a:t>
            </a:r>
            <a:r>
              <a:rPr lang="zh-CN" altLang="en-US" dirty="0"/>
              <a:t>函数去保存</a:t>
            </a:r>
            <a:r>
              <a:rPr lang="en-US" altLang="zh-CN" dirty="0"/>
              <a:t>news</a:t>
            </a:r>
            <a:r>
              <a:rPr lang="zh-CN" altLang="en-US" dirty="0"/>
              <a:t>对象到数据库中去。</a:t>
            </a:r>
            <a:endParaRPr lang="en-US" altLang="zh-CN" dirty="0"/>
          </a:p>
          <a:p>
            <a:r>
              <a:rPr lang="zh-CN" altLang="en-US" dirty="0"/>
              <a:t>然后我们查看数据库，就可以看到数据库中插入了一条记录</a:t>
            </a:r>
            <a:endParaRPr lang="en-US" altLang="zh-CN" dirty="0"/>
          </a:p>
          <a:p>
            <a:r>
              <a:rPr lang="zh-CN" altLang="en-US" dirty="0"/>
              <a:t>到这里最简单的一个入门例子就完成了，这里我们可以看到这整个对数据库插入一条数据的过程我们通过操作持久化类来完成的</a:t>
            </a:r>
            <a:endParaRPr lang="en-US" altLang="zh-CN" dirty="0"/>
          </a:p>
          <a:p>
            <a:r>
              <a:rPr lang="zh-CN" altLang="en-US" dirty="0"/>
              <a:t>没有写过</a:t>
            </a:r>
            <a:r>
              <a:rPr lang="en-US" altLang="zh-CN" dirty="0" err="1"/>
              <a:t>sql</a:t>
            </a:r>
            <a:r>
              <a:rPr lang="zh-CN" altLang="en-US" dirty="0"/>
              <a:t>语句来插入数据，这种用面向对象的方式操作数据库的方式更为方便</a:t>
            </a:r>
            <a:endParaRPr lang="en-US" altLang="zh-CN" dirty="0"/>
          </a:p>
          <a:p>
            <a:endParaRPr lang="en-US" altLang="zh-CN" dirty="0"/>
          </a:p>
          <a:p>
            <a:r>
              <a:rPr lang="zh-CN" altLang="en-US" dirty="0"/>
              <a:t>在这个例子中，保存</a:t>
            </a:r>
            <a:r>
              <a:rPr lang="en-US" altLang="zh-CN" dirty="0"/>
              <a:t>news</a:t>
            </a:r>
            <a:r>
              <a:rPr lang="zh-CN" altLang="en-US" dirty="0"/>
              <a:t>对象时，我们用到的是一个</a:t>
            </a:r>
            <a:r>
              <a:rPr lang="en-US" altLang="zh-CN" dirty="0"/>
              <a:t>session</a:t>
            </a:r>
            <a:r>
              <a:rPr lang="zh-CN" altLang="en-US" dirty="0"/>
              <a:t>对象的</a:t>
            </a:r>
            <a:r>
              <a:rPr lang="en-US" altLang="zh-CN" dirty="0"/>
              <a:t>save</a:t>
            </a:r>
            <a:r>
              <a:rPr lang="zh-CN" altLang="en-US" dirty="0"/>
              <a:t>函数</a:t>
            </a:r>
            <a:endParaRPr lang="en-US" altLang="zh-CN" dirty="0"/>
          </a:p>
        </p:txBody>
      </p:sp>
      <p:sp>
        <p:nvSpPr>
          <p:cNvPr id="4" name="灯片编号占位符 3"/>
          <p:cNvSpPr>
            <a:spLocks noGrp="1"/>
          </p:cNvSpPr>
          <p:nvPr>
            <p:ph type="sldNum" sz="quarter" idx="10"/>
          </p:nvPr>
        </p:nvSpPr>
        <p:spPr/>
        <p:txBody>
          <a:bodyPr/>
          <a:lstStyle/>
          <a:p>
            <a:fld id="{6D83C747-255C-4BCD-8ADD-C7D8F43D68CA}"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419160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756D2FC-66FA-444F-98F3-FBCFE01EB7DC}" type="datetimeFigureOut">
              <a:rPr lang="zh-CN" altLang="en-US" smtClean="0"/>
              <a:t>2018/6/19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756D2FC-66FA-444F-98F3-FBCFE01EB7DC}"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756D2FC-66FA-444F-98F3-FBCFE01EB7DC}" type="datetimeFigureOut">
              <a:rPr lang="zh-CN" altLang="en-US" smtClean="0"/>
              <a:t>2018/6/19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756D2FC-66FA-444F-98F3-FBCFE01EB7DC}" type="datetimeFigureOut">
              <a:rPr lang="zh-CN" altLang="en-US" smtClean="0"/>
              <a:t>2018/6/19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56D2FC-66FA-444F-98F3-FBCFE01EB7DC}" type="datetimeFigureOut">
              <a:rPr lang="zh-CN" altLang="en-US" smtClean="0"/>
              <a:t>2018/6/19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756D2FC-66FA-444F-98F3-FBCFE01EB7DC}"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756D2FC-66FA-444F-98F3-FBCFE01EB7DC}" type="datetimeFigureOut">
              <a:rPr lang="zh-CN" altLang="en-US" smtClean="0"/>
              <a:t>2018/6/19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BEA41C6-9651-494A-9F58-0EC1001BA2D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6D2FC-66FA-444F-98F3-FBCFE01EB7DC}" type="datetimeFigureOut">
              <a:rPr lang="zh-CN" altLang="en-US" smtClean="0"/>
              <a:t>2018/6/19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A41C6-9651-494A-9F58-0EC1001BA2D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5.emf"/><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jpeg"/><Relationship Id="rId7"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0" name="PA_文本框 19"/>
          <p:cNvSpPr txBox="1"/>
          <p:nvPr>
            <p:custDataLst>
              <p:tags r:id="rId1"/>
            </p:custDataLst>
          </p:nvPr>
        </p:nvSpPr>
        <p:spPr>
          <a:xfrm>
            <a:off x="3047481" y="2626471"/>
            <a:ext cx="609703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srgbClr val="3BB6B7"/>
                </a:solidFill>
                <a:effectLst/>
                <a:uLnTx/>
                <a:uFillTx/>
                <a:latin typeface="微软雅黑" pitchFamily="34" charset="-122"/>
                <a:ea typeface="微软雅黑" pitchFamily="34" charset="-122"/>
              </a:rPr>
              <a:t>Hibernate</a:t>
            </a:r>
            <a:r>
              <a:rPr lang="zh-CN" altLang="en-US" sz="4400" b="1" noProof="0" dirty="0">
                <a:solidFill>
                  <a:srgbClr val="FFC000"/>
                </a:solidFill>
                <a:latin typeface="微软雅黑" pitchFamily="34" charset="-122"/>
                <a:ea typeface="微软雅黑" pitchFamily="34" charset="-122"/>
              </a:rPr>
              <a:t>简介</a:t>
            </a:r>
            <a:endParaRPr kumimoji="0" lang="zh-CN" altLang="en-US" sz="4400" b="1" i="0" u="none" strike="noStrike" kern="1200" cap="none" spc="0" normalizeH="0" baseline="0" noProof="0" dirty="0">
              <a:ln>
                <a:noFill/>
              </a:ln>
              <a:solidFill>
                <a:srgbClr val="3BB6B7"/>
              </a:solidFill>
              <a:effectLst/>
              <a:uLnTx/>
              <a:uFillTx/>
              <a:latin typeface="微软雅黑" pitchFamily="34" charset="-122"/>
              <a:ea typeface="微软雅黑" pitchFamily="34" charset="-122"/>
            </a:endParaRPr>
          </a:p>
        </p:txBody>
      </p:sp>
      <p:sp>
        <p:nvSpPr>
          <p:cNvPr id="11" name="文本框 10"/>
          <p:cNvSpPr txBox="1"/>
          <p:nvPr/>
        </p:nvSpPr>
        <p:spPr>
          <a:xfrm>
            <a:off x="4842680" y="4766735"/>
            <a:ext cx="2506639" cy="36576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solidFill>
                    <a:prstClr val="white"/>
                  </a:solidFill>
                </a:ln>
                <a:solidFill>
                  <a:srgbClr val="3BB6B7"/>
                </a:solidFill>
                <a:effectLst/>
                <a:uLnTx/>
                <a:uFillTx/>
                <a:latin typeface="微软雅黑" pitchFamily="34" charset="-122"/>
                <a:ea typeface="微软雅黑" pitchFamily="34" charset="-122"/>
                <a:cs typeface="Arial" panose="020B0604020202020204" pitchFamily="34" charset="0"/>
              </a:rPr>
              <a:t>汇报人：廖庆文</a:t>
            </a:r>
            <a:endParaRPr kumimoji="0" lang="en-US" sz="1800" b="1" i="0" u="none" strike="noStrike" kern="1200" cap="none" spc="0" normalizeH="0" baseline="0" noProof="0" dirty="0">
              <a:ln>
                <a:solidFill>
                  <a:prstClr val="white"/>
                </a:solidFill>
              </a:ln>
              <a:solidFill>
                <a:srgbClr val="3BB6B7"/>
              </a:solidFill>
              <a:effectLst/>
              <a:uLnTx/>
              <a:uFillTx/>
              <a:latin typeface="微软雅黑" pitchFamily="34" charset="-122"/>
              <a:ea typeface="微软雅黑" pitchFamily="34" charset="-122"/>
              <a:cs typeface="Arial" panose="020B0604020202020204" pitchFamily="34" charset="0"/>
            </a:endParaRPr>
          </a:p>
        </p:txBody>
      </p:sp>
      <p:sp>
        <p:nvSpPr>
          <p:cNvPr id="13" name="文本框 12"/>
          <p:cNvSpPr txBox="1"/>
          <p:nvPr/>
        </p:nvSpPr>
        <p:spPr>
          <a:xfrm>
            <a:off x="4842680" y="5455900"/>
            <a:ext cx="2506639" cy="365760"/>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solidFill>
                    <a:prstClr val="white"/>
                  </a:solidFill>
                </a:ln>
                <a:solidFill>
                  <a:srgbClr val="3BB6B7"/>
                </a:solidFill>
                <a:effectLst/>
                <a:uLnTx/>
                <a:uFillTx/>
                <a:latin typeface="微软雅黑" pitchFamily="34" charset="-122"/>
                <a:ea typeface="微软雅黑" pitchFamily="34" charset="-122"/>
                <a:cs typeface="Arial" panose="020B0604020202020204" pitchFamily="34" charset="0"/>
              </a:rPr>
              <a:t>2017/6/1</a:t>
            </a:r>
            <a:endParaRPr kumimoji="0" lang="en-US" sz="1800" b="1" i="0" u="none" strike="noStrike" kern="1200" cap="none" spc="0" normalizeH="0" baseline="0" noProof="0" dirty="0">
              <a:ln>
                <a:solidFill>
                  <a:prstClr val="white"/>
                </a:solidFill>
              </a:ln>
              <a:solidFill>
                <a:srgbClr val="3BB6B7"/>
              </a:solidFill>
              <a:effectLst/>
              <a:uLnTx/>
              <a:uFillTx/>
              <a:latin typeface="微软雅黑" pitchFamily="34" charset="-122"/>
              <a:ea typeface="微软雅黑" pitchFamily="3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1"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1536533" y="1949986"/>
            <a:ext cx="9282031" cy="3416320"/>
          </a:xfrm>
          <a:prstGeom prst="rect">
            <a:avLst/>
          </a:prstGeom>
          <a:noFill/>
        </p:spPr>
        <p:txBody>
          <a:bodyPr wrap="square" rtlCol="0">
            <a:spAutoFit/>
          </a:bodyPr>
          <a:lstStyle/>
          <a:p>
            <a:r>
              <a:rPr lang="zh-CN" altLang="en-US" dirty="0">
                <a:solidFill>
                  <a:prstClr val="black"/>
                </a:solidFill>
              </a:rPr>
              <a:t>通常对</a:t>
            </a:r>
            <a:r>
              <a:rPr lang="en-US" altLang="zh-CN" dirty="0">
                <a:solidFill>
                  <a:prstClr val="black"/>
                </a:solidFill>
              </a:rPr>
              <a:t>PO</a:t>
            </a:r>
            <a:r>
              <a:rPr lang="zh-CN" altLang="en-US" dirty="0">
                <a:solidFill>
                  <a:prstClr val="black"/>
                </a:solidFill>
              </a:rPr>
              <a:t>的操作必须在</a:t>
            </a:r>
            <a:r>
              <a:rPr lang="en-US" altLang="zh-CN" dirty="0">
                <a:solidFill>
                  <a:prstClr val="black"/>
                </a:solidFill>
              </a:rPr>
              <a:t>Session</a:t>
            </a:r>
            <a:r>
              <a:rPr lang="zh-CN" altLang="en-US" dirty="0">
                <a:solidFill>
                  <a:prstClr val="black"/>
                </a:solidFill>
              </a:rPr>
              <a:t>管理下才能同步到数据库，</a:t>
            </a:r>
            <a:r>
              <a:rPr lang="en-US" altLang="zh-CN" dirty="0">
                <a:solidFill>
                  <a:prstClr val="black"/>
                </a:solidFill>
              </a:rPr>
              <a:t>Session</a:t>
            </a:r>
            <a:r>
              <a:rPr lang="zh-CN" altLang="en-US" dirty="0">
                <a:solidFill>
                  <a:prstClr val="black"/>
                </a:solidFill>
              </a:rPr>
              <a:t>由</a:t>
            </a:r>
            <a:r>
              <a:rPr lang="en-US" altLang="zh-CN" dirty="0" err="1">
                <a:solidFill>
                  <a:prstClr val="black"/>
                </a:solidFill>
              </a:rPr>
              <a:t>SessionFactory</a:t>
            </a:r>
            <a:r>
              <a:rPr lang="zh-CN" altLang="en-US" dirty="0">
                <a:solidFill>
                  <a:prstClr val="black"/>
                </a:solidFill>
              </a:rPr>
              <a:t>工厂产生，通常一个应用对应一个</a:t>
            </a:r>
            <a:r>
              <a:rPr lang="en-US" altLang="zh-CN" dirty="0" err="1">
                <a:solidFill>
                  <a:prstClr val="black"/>
                </a:solidFill>
              </a:rPr>
              <a:t>SessionFactory</a:t>
            </a:r>
            <a:r>
              <a:rPr lang="zh-CN" altLang="en-US" dirty="0">
                <a:solidFill>
                  <a:prstClr val="black"/>
                </a:solidFill>
              </a:rPr>
              <a:t>对象，</a:t>
            </a:r>
            <a:r>
              <a:rPr lang="en-US" altLang="zh-CN" dirty="0" err="1">
                <a:solidFill>
                  <a:prstClr val="black"/>
                </a:solidFill>
              </a:rPr>
              <a:t>SessionFactory</a:t>
            </a:r>
            <a:r>
              <a:rPr lang="zh-CN" altLang="en-US" dirty="0">
                <a:solidFill>
                  <a:prstClr val="black"/>
                </a:solidFill>
              </a:rPr>
              <a:t>对象由</a:t>
            </a:r>
            <a:r>
              <a:rPr lang="en-US" altLang="zh-CN" dirty="0">
                <a:solidFill>
                  <a:prstClr val="black"/>
                </a:solidFill>
              </a:rPr>
              <a:t>Configuration</a:t>
            </a:r>
            <a:r>
              <a:rPr lang="zh-CN" altLang="en-US" dirty="0">
                <a:solidFill>
                  <a:prstClr val="black"/>
                </a:solidFill>
              </a:rPr>
              <a:t>对象生成。</a:t>
            </a:r>
            <a:endParaRPr lang="en-US" altLang="zh-CN" dirty="0">
              <a:solidFill>
                <a:prstClr val="black"/>
              </a:solidFill>
            </a:endParaRPr>
          </a:p>
          <a:p>
            <a:endParaRPr lang="en-US" altLang="zh-CN" dirty="0">
              <a:solidFill>
                <a:prstClr val="black"/>
              </a:solidFill>
            </a:endParaRPr>
          </a:p>
          <a:p>
            <a:r>
              <a:rPr lang="en-US" altLang="zh-CN" dirty="0">
                <a:solidFill>
                  <a:prstClr val="black"/>
                </a:solidFill>
              </a:rPr>
              <a:t>Configuration</a:t>
            </a:r>
            <a:r>
              <a:rPr lang="zh-CN" altLang="en-US" dirty="0">
                <a:solidFill>
                  <a:prstClr val="black"/>
                </a:solidFill>
              </a:rPr>
              <a:t>对象负责加载</a:t>
            </a:r>
            <a:r>
              <a:rPr lang="en-US" altLang="zh-CN" dirty="0">
                <a:solidFill>
                  <a:prstClr val="black"/>
                </a:solidFill>
              </a:rPr>
              <a:t>Hibernate</a:t>
            </a:r>
            <a:r>
              <a:rPr lang="zh-CN" altLang="en-US" dirty="0">
                <a:solidFill>
                  <a:prstClr val="black"/>
                </a:solidFill>
              </a:rPr>
              <a:t>配置文件。</a:t>
            </a:r>
            <a:endParaRPr lang="en-US" altLang="zh-CN" dirty="0">
              <a:solidFill>
                <a:prstClr val="black"/>
              </a:solidFill>
            </a:endParaRPr>
          </a:p>
          <a:p>
            <a:endParaRPr lang="en-US" altLang="zh-CN" dirty="0">
              <a:solidFill>
                <a:prstClr val="black"/>
              </a:solidFill>
            </a:endParaRPr>
          </a:p>
          <a:p>
            <a:r>
              <a:rPr lang="en-US" altLang="zh-CN" dirty="0">
                <a:solidFill>
                  <a:prstClr val="black"/>
                </a:solidFill>
              </a:rPr>
              <a:t>Configuration</a:t>
            </a:r>
            <a:r>
              <a:rPr lang="zh-CN" altLang="en-US" dirty="0">
                <a:solidFill>
                  <a:prstClr val="black"/>
                </a:solidFill>
              </a:rPr>
              <a:t>实例的唯一作用就是创建</a:t>
            </a:r>
            <a:r>
              <a:rPr lang="en-US" altLang="zh-CN" dirty="0" err="1">
                <a:solidFill>
                  <a:prstClr val="black"/>
                </a:solidFill>
              </a:rPr>
              <a:t>SessionFactory</a:t>
            </a:r>
            <a:r>
              <a:rPr lang="zh-CN" altLang="en-US" dirty="0">
                <a:solidFill>
                  <a:prstClr val="black"/>
                </a:solidFill>
              </a:rPr>
              <a:t>实例。</a:t>
            </a:r>
            <a:endParaRPr lang="en-US" altLang="zh-CN" dirty="0">
              <a:solidFill>
                <a:prstClr val="black"/>
              </a:solidFill>
            </a:endParaRPr>
          </a:p>
          <a:p>
            <a:endParaRPr lang="en-US" altLang="zh-CN" dirty="0">
              <a:solidFill>
                <a:prstClr val="black"/>
              </a:solidFill>
            </a:endParaRPr>
          </a:p>
          <a:p>
            <a:r>
              <a:rPr lang="en-US" altLang="zh-CN" dirty="0">
                <a:solidFill>
                  <a:prstClr val="black"/>
                </a:solidFill>
              </a:rPr>
              <a:t>Configuration</a:t>
            </a:r>
            <a:r>
              <a:rPr lang="zh-CN" altLang="en-US" dirty="0">
                <a:solidFill>
                  <a:prstClr val="black"/>
                </a:solidFill>
              </a:rPr>
              <a:t>对象通过</a:t>
            </a:r>
            <a:r>
              <a:rPr lang="en-US" altLang="zh-CN" dirty="0" err="1">
                <a:solidFill>
                  <a:prstClr val="black"/>
                </a:solidFill>
              </a:rPr>
              <a:t>buildSessionFactory</a:t>
            </a:r>
            <a:r>
              <a:rPr lang="zh-CN" altLang="en-US" dirty="0">
                <a:solidFill>
                  <a:prstClr val="black"/>
                </a:solidFill>
              </a:rPr>
              <a:t>方法产生一个</a:t>
            </a:r>
            <a:r>
              <a:rPr lang="en-US" altLang="zh-CN" dirty="0" err="1">
                <a:solidFill>
                  <a:prstClr val="black"/>
                </a:solidFill>
              </a:rPr>
              <a:t>SessionFactory</a:t>
            </a:r>
            <a:r>
              <a:rPr lang="zh-CN" altLang="en-US" dirty="0">
                <a:solidFill>
                  <a:prstClr val="black"/>
                </a:solidFill>
              </a:rPr>
              <a:t>对象</a:t>
            </a:r>
            <a:endParaRPr lang="en-US" altLang="zh-CN" dirty="0">
              <a:solidFill>
                <a:prstClr val="black"/>
              </a:solidFill>
            </a:endParaRPr>
          </a:p>
          <a:p>
            <a:endParaRPr lang="en-US" altLang="zh-CN" dirty="0">
              <a:solidFill>
                <a:prstClr val="black"/>
              </a:solidFill>
            </a:endParaRPr>
          </a:p>
          <a:p>
            <a:r>
              <a:rPr lang="en-US" altLang="zh-CN" dirty="0" err="1">
                <a:solidFill>
                  <a:prstClr val="black"/>
                </a:solidFill>
              </a:rPr>
              <a:t>SessionFactory</a:t>
            </a:r>
            <a:r>
              <a:rPr lang="zh-CN" altLang="en-US" dirty="0">
                <a:solidFill>
                  <a:prstClr val="black"/>
                </a:solidFill>
              </a:rPr>
              <a:t>对象的</a:t>
            </a:r>
            <a:r>
              <a:rPr lang="en-US" altLang="zh-CN" dirty="0" err="1">
                <a:solidFill>
                  <a:prstClr val="black"/>
                </a:solidFill>
              </a:rPr>
              <a:t>openSession</a:t>
            </a:r>
            <a:r>
              <a:rPr lang="zh-CN" altLang="en-US" dirty="0">
                <a:solidFill>
                  <a:prstClr val="black"/>
                </a:solidFill>
              </a:rPr>
              <a:t>方法可以打开</a:t>
            </a:r>
            <a:r>
              <a:rPr lang="en-US" altLang="zh-CN" dirty="0">
                <a:solidFill>
                  <a:prstClr val="black"/>
                </a:solidFill>
              </a:rPr>
              <a:t>Session</a:t>
            </a:r>
            <a:r>
              <a:rPr lang="zh-CN" altLang="en-US" dirty="0">
                <a:solidFill>
                  <a:prstClr val="black"/>
                </a:solidFill>
              </a:rPr>
              <a:t>对象</a:t>
            </a:r>
            <a:endParaRPr lang="en-US" altLang="zh-CN" dirty="0">
              <a:solidFill>
                <a:prstClr val="black"/>
              </a:solidFill>
            </a:endParaRPr>
          </a:p>
          <a:p>
            <a:endParaRPr lang="en-US" altLang="zh-CN" dirty="0">
              <a:solidFill>
                <a:prstClr val="black"/>
              </a:solidFill>
            </a:endParaRPr>
          </a:p>
        </p:txBody>
      </p:sp>
    </p:spTree>
    <p:extLst>
      <p:ext uri="{BB962C8B-B14F-4D97-AF65-F5344CB8AC3E}">
        <p14:creationId xmlns:p14="http://schemas.microsoft.com/office/powerpoint/2010/main" val="1835938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56190" y="151333"/>
            <a:ext cx="8366094" cy="523220"/>
          </a:xfrm>
          <a:prstGeom prst="rect">
            <a:avLst/>
          </a:prstGeom>
          <a:noFill/>
        </p:spPr>
        <p:txBody>
          <a:bodyPr wrap="square" rtlCol="0">
            <a:spAutoFit/>
          </a:bodyPr>
          <a:lstStyle/>
          <a:p>
            <a:pPr>
              <a:defRPr/>
            </a:pPr>
            <a:r>
              <a:rPr lang="en-US" altLang="zh-CN" sz="2800" dirty="0">
                <a:solidFill>
                  <a:prstClr val="black"/>
                </a:solidFill>
              </a:rPr>
              <a:t>Hibernate</a:t>
            </a:r>
            <a:r>
              <a:rPr lang="zh-CN" altLang="en-US" sz="2800" dirty="0">
                <a:solidFill>
                  <a:prstClr val="black"/>
                </a:solidFill>
              </a:rPr>
              <a:t>注解</a:t>
            </a:r>
          </a:p>
        </p:txBody>
      </p:sp>
      <p:pic>
        <p:nvPicPr>
          <p:cNvPr id="2" name="图片 1"/>
          <p:cNvPicPr>
            <a:picLocks noChangeAspect="1"/>
          </p:cNvPicPr>
          <p:nvPr/>
        </p:nvPicPr>
        <p:blipFill>
          <a:blip r:embed="rId4"/>
          <a:stretch>
            <a:fillRect/>
          </a:stretch>
        </p:blipFill>
        <p:spPr>
          <a:xfrm>
            <a:off x="356190" y="769086"/>
            <a:ext cx="9447619" cy="5885714"/>
          </a:xfrm>
          <a:prstGeom prst="rect">
            <a:avLst/>
          </a:prstGeom>
        </p:spPr>
      </p:pic>
      <p:pic>
        <p:nvPicPr>
          <p:cNvPr id="3" name="图片 2"/>
          <p:cNvPicPr>
            <a:picLocks noChangeAspect="1"/>
          </p:cNvPicPr>
          <p:nvPr/>
        </p:nvPicPr>
        <p:blipFill>
          <a:blip r:embed="rId5"/>
          <a:stretch>
            <a:fillRect/>
          </a:stretch>
        </p:blipFill>
        <p:spPr>
          <a:xfrm>
            <a:off x="356190" y="769086"/>
            <a:ext cx="9276190" cy="5714286"/>
          </a:xfrm>
          <a:prstGeom prst="rect">
            <a:avLst/>
          </a:prstGeom>
        </p:spPr>
      </p:pic>
    </p:spTree>
    <p:extLst>
      <p:ext uri="{BB962C8B-B14F-4D97-AF65-F5344CB8AC3E}">
        <p14:creationId xmlns:p14="http://schemas.microsoft.com/office/powerpoint/2010/main" val="177021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nodeType="clickEffect">
                                  <p:stCondLst>
                                    <p:cond delay="0"/>
                                  </p:stCondLst>
                                  <p:childTnLst>
                                    <p:animEffect transition="out" filter="circle(out)">
                                      <p:cBhvr>
                                        <p:cTn id="11" dur="2000"/>
                                        <p:tgtEl>
                                          <p:spTgt spid="2"/>
                                        </p:tgtEl>
                                      </p:cBhvr>
                                    </p:animEffect>
                                    <p:set>
                                      <p:cBhvr>
                                        <p:cTn id="12" dur="1" fill="hold">
                                          <p:stCondLst>
                                            <p:cond delay="1999"/>
                                          </p:stCondLst>
                                        </p:cTn>
                                        <p:tgtEl>
                                          <p:spTgt spid="2"/>
                                        </p:tgtEl>
                                        <p:attrNameLst>
                                          <p:attrName>style.visibility</p:attrName>
                                        </p:attrNameLst>
                                      </p:cBhvr>
                                      <p:to>
                                        <p:strVal val="hidden"/>
                                      </p:to>
                                    </p:set>
                                  </p:childTnLst>
                                </p:cTn>
                              </p:par>
                              <p:par>
                                <p:cTn id="13" presetID="21"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heel(1)">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68890" y="291033"/>
            <a:ext cx="8366094" cy="523220"/>
          </a:xfrm>
          <a:prstGeom prst="rect">
            <a:avLst/>
          </a:prstGeom>
          <a:noFill/>
        </p:spPr>
        <p:txBody>
          <a:bodyPr wrap="square" rtlCol="0">
            <a:spAutoFit/>
          </a:bodyPr>
          <a:lstStyle/>
          <a:p>
            <a:pPr>
              <a:defRPr/>
            </a:pPr>
            <a:r>
              <a:rPr lang="zh-CN" altLang="en-US" sz="2800" dirty="0">
                <a:solidFill>
                  <a:prstClr val="black"/>
                </a:solidFill>
              </a:rPr>
              <a:t>使用注解映射集合属性</a:t>
            </a:r>
          </a:p>
        </p:txBody>
      </p:sp>
      <p:pic>
        <p:nvPicPr>
          <p:cNvPr id="5" name="图片 4"/>
          <p:cNvPicPr>
            <a:picLocks noChangeAspect="1"/>
          </p:cNvPicPr>
          <p:nvPr/>
        </p:nvPicPr>
        <p:blipFill rotWithShape="1">
          <a:blip r:embed="rId4"/>
          <a:srcRect r="12962"/>
          <a:stretch/>
        </p:blipFill>
        <p:spPr>
          <a:xfrm>
            <a:off x="132520" y="1140842"/>
            <a:ext cx="6076047" cy="4323809"/>
          </a:xfrm>
          <a:prstGeom prst="rect">
            <a:avLst/>
          </a:prstGeom>
        </p:spPr>
      </p:pic>
      <p:pic>
        <p:nvPicPr>
          <p:cNvPr id="7" name="图片 6"/>
          <p:cNvPicPr>
            <a:picLocks noChangeAspect="1"/>
          </p:cNvPicPr>
          <p:nvPr/>
        </p:nvPicPr>
        <p:blipFill>
          <a:blip r:embed="rId5"/>
          <a:stretch>
            <a:fillRect/>
          </a:stretch>
        </p:blipFill>
        <p:spPr>
          <a:xfrm>
            <a:off x="6089299" y="2364153"/>
            <a:ext cx="6028571" cy="4361905"/>
          </a:xfrm>
          <a:prstGeom prst="rect">
            <a:avLst/>
          </a:prstGeom>
        </p:spPr>
      </p:pic>
      <p:pic>
        <p:nvPicPr>
          <p:cNvPr id="8" name="图片 7"/>
          <p:cNvPicPr>
            <a:picLocks noChangeAspect="1"/>
          </p:cNvPicPr>
          <p:nvPr/>
        </p:nvPicPr>
        <p:blipFill>
          <a:blip r:embed="rId6"/>
          <a:stretch>
            <a:fillRect/>
          </a:stretch>
        </p:blipFill>
        <p:spPr>
          <a:xfrm>
            <a:off x="3425950" y="1697486"/>
            <a:ext cx="4990476" cy="1333333"/>
          </a:xfrm>
          <a:prstGeom prst="rect">
            <a:avLst/>
          </a:prstGeom>
        </p:spPr>
      </p:pic>
      <p:pic>
        <p:nvPicPr>
          <p:cNvPr id="9" name="图片 8"/>
          <p:cNvPicPr>
            <a:picLocks noChangeAspect="1"/>
          </p:cNvPicPr>
          <p:nvPr/>
        </p:nvPicPr>
        <p:blipFill>
          <a:blip r:embed="rId7"/>
          <a:stretch>
            <a:fillRect/>
          </a:stretch>
        </p:blipFill>
        <p:spPr>
          <a:xfrm>
            <a:off x="4483093" y="3832914"/>
            <a:ext cx="2876190" cy="1238095"/>
          </a:xfrm>
          <a:prstGeom prst="rect">
            <a:avLst/>
          </a:prstGeom>
        </p:spPr>
      </p:pic>
    </p:spTree>
    <p:extLst>
      <p:ext uri="{BB962C8B-B14F-4D97-AF65-F5344CB8AC3E}">
        <p14:creationId xmlns:p14="http://schemas.microsoft.com/office/powerpoint/2010/main" val="205544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nodeType="clickEffect">
                                  <p:stCondLst>
                                    <p:cond delay="0"/>
                                  </p:stCondLst>
                                  <p:childTnLst>
                                    <p:anim calcmode="lin" valueType="num">
                                      <p:cBhvr>
                                        <p:cTn id="11" dur="500"/>
                                        <p:tgtEl>
                                          <p:spTgt spid="5"/>
                                        </p:tgtEl>
                                        <p:attrNameLst>
                                          <p:attrName>ppt_w</p:attrName>
                                        </p:attrNameLst>
                                      </p:cBhvr>
                                      <p:tavLst>
                                        <p:tav tm="0">
                                          <p:val>
                                            <p:strVal val="ppt_w"/>
                                          </p:val>
                                        </p:tav>
                                        <p:tav tm="100000">
                                          <p:val>
                                            <p:fltVal val="0"/>
                                          </p:val>
                                        </p:tav>
                                      </p:tavLst>
                                    </p:anim>
                                    <p:anim calcmode="lin" valueType="num">
                                      <p:cBhvr>
                                        <p:cTn id="12" dur="500"/>
                                        <p:tgtEl>
                                          <p:spTgt spid="5"/>
                                        </p:tgtEl>
                                        <p:attrNameLst>
                                          <p:attrName>ppt_h</p:attrName>
                                        </p:attrNameLst>
                                      </p:cBhvr>
                                      <p:tavLst>
                                        <p:tav tm="0">
                                          <p:val>
                                            <p:strVal val="ppt_h"/>
                                          </p:val>
                                        </p:tav>
                                        <p:tav tm="100000">
                                          <p:val>
                                            <p:fltVal val="0"/>
                                          </p:val>
                                        </p:tav>
                                      </p:tavLst>
                                    </p:anim>
                                    <p:animEffect transition="out" filter="fade">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par>
                                <p:cTn id="15" presetID="53" presetClass="exit" presetSubtype="32" fill="hold" nodeType="withEffect">
                                  <p:stCondLst>
                                    <p:cond delay="0"/>
                                  </p:stCondLst>
                                  <p:childTnLst>
                                    <p:anim calcmode="lin" valueType="num">
                                      <p:cBhvr>
                                        <p:cTn id="16" dur="500"/>
                                        <p:tgtEl>
                                          <p:spTgt spid="7"/>
                                        </p:tgtEl>
                                        <p:attrNameLst>
                                          <p:attrName>ppt_w</p:attrName>
                                        </p:attrNameLst>
                                      </p:cBhvr>
                                      <p:tavLst>
                                        <p:tav tm="0">
                                          <p:val>
                                            <p:strVal val="ppt_w"/>
                                          </p:val>
                                        </p:tav>
                                        <p:tav tm="100000">
                                          <p:val>
                                            <p:fltVal val="0"/>
                                          </p:val>
                                        </p:tav>
                                      </p:tavLst>
                                    </p:anim>
                                    <p:anim calcmode="lin" valueType="num">
                                      <p:cBhvr>
                                        <p:cTn id="17" dur="500"/>
                                        <p:tgtEl>
                                          <p:spTgt spid="7"/>
                                        </p:tgtEl>
                                        <p:attrNameLst>
                                          <p:attrName>ppt_h</p:attrName>
                                        </p:attrNameLst>
                                      </p:cBhvr>
                                      <p:tavLst>
                                        <p:tav tm="0">
                                          <p:val>
                                            <p:strVal val="ppt_h"/>
                                          </p:val>
                                        </p:tav>
                                        <p:tav tm="100000">
                                          <p:val>
                                            <p:fltVal val="0"/>
                                          </p:val>
                                        </p:tav>
                                      </p:tavLst>
                                    </p:anim>
                                    <p:animEffect transition="out" filter="fade">
                                      <p:cBhvr>
                                        <p:cTn id="18" dur="500"/>
                                        <p:tgtEl>
                                          <p:spTgt spid="7"/>
                                        </p:tgtEl>
                                      </p:cBhvr>
                                    </p:animEffect>
                                    <p:set>
                                      <p:cBhvr>
                                        <p:cTn id="19" dur="1" fill="hold">
                                          <p:stCondLst>
                                            <p:cond delay="499"/>
                                          </p:stCondLst>
                                        </p:cTn>
                                        <p:tgtEl>
                                          <p:spTgt spid="7"/>
                                        </p:tgtEl>
                                        <p:attrNameLst>
                                          <p:attrName>style.visibility</p:attrName>
                                        </p:attrNameLst>
                                      </p:cBhvr>
                                      <p:to>
                                        <p:strVal val="hidden"/>
                                      </p:to>
                                    </p:set>
                                  </p:childTnLst>
                                </p:cTn>
                              </p:par>
                              <p:par>
                                <p:cTn id="20" presetID="6"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par>
                                <p:cTn id="23" presetID="6" presetClass="entr" presetSubtype="16"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ircle(in)">
                                      <p:cBhvr>
                                        <p:cTn id="2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3903878" y="2624539"/>
            <a:ext cx="4882623" cy="707886"/>
          </a:xfrm>
          <a:prstGeom prst="rect">
            <a:avLst/>
          </a:prstGeom>
          <a:noFill/>
        </p:spPr>
        <p:txBody>
          <a:bodyPr wrap="square" rtlCol="0">
            <a:spAutoFit/>
          </a:bodyPr>
          <a:lstStyle/>
          <a:p>
            <a:pPr>
              <a:defRPr/>
            </a:pPr>
            <a:r>
              <a:rPr lang="en-US" altLang="zh-CN" sz="4000" kern="0" dirty="0">
                <a:solidFill>
                  <a:srgbClr val="A5A5A5">
                    <a:lumMod val="50000"/>
                  </a:srgbClr>
                </a:solidFill>
              </a:rPr>
              <a:t>03</a:t>
            </a:r>
            <a:r>
              <a:rPr lang="en-US" altLang="zh-CN" sz="2800" kern="0" dirty="0">
                <a:solidFill>
                  <a:srgbClr val="A5A5A5">
                    <a:lumMod val="50000"/>
                  </a:srgbClr>
                </a:solidFill>
              </a:rPr>
              <a:t> </a:t>
            </a:r>
            <a:r>
              <a:rPr lang="zh-CN" altLang="en-US" sz="2800" kern="0" dirty="0">
                <a:solidFill>
                  <a:srgbClr val="A5A5A5">
                    <a:lumMod val="50000"/>
                  </a:srgbClr>
                </a:solidFill>
              </a:rPr>
              <a:t>深入使用</a:t>
            </a:r>
            <a:r>
              <a:rPr lang="en-US" altLang="zh-CN" sz="2800" kern="0" dirty="0">
                <a:solidFill>
                  <a:srgbClr val="A5A5A5">
                    <a:lumMod val="50000"/>
                  </a:srgbClr>
                </a:solidFill>
              </a:rPr>
              <a:t>Hibernate</a:t>
            </a:r>
            <a:endParaRPr lang="zh-CN" altLang="en-US" sz="2800" kern="0" dirty="0">
              <a:solidFill>
                <a:srgbClr val="A5A5A5">
                  <a:lumMod val="50000"/>
                </a:srgbClr>
              </a:solidFill>
            </a:endParaRPr>
          </a:p>
        </p:txBody>
      </p:sp>
      <p:sp>
        <p:nvSpPr>
          <p:cNvPr id="3" name="文本框 2"/>
          <p:cNvSpPr txBox="1"/>
          <p:nvPr/>
        </p:nvSpPr>
        <p:spPr>
          <a:xfrm>
            <a:off x="5527705" y="3332425"/>
            <a:ext cx="5378345" cy="382092"/>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1400" b="0" i="0" u="none" strike="noStrike" kern="0" cap="none" spc="0" normalizeH="0" baseline="0" noProof="0" dirty="0">
                <a:ln>
                  <a:noFill/>
                </a:ln>
                <a:solidFill>
                  <a:schemeClr val="accent3">
                    <a:lumMod val="50000"/>
                  </a:schemeClr>
                </a:solidFill>
                <a:effectLst/>
                <a:uLnTx/>
                <a:uFillTx/>
              </a:rPr>
              <a:t>——hibernate</a:t>
            </a:r>
            <a:r>
              <a:rPr kumimoji="0" lang="zh-CN" altLang="en-US" sz="1400" b="0" i="0" u="none" strike="noStrike" kern="0" cap="none" spc="0" normalizeH="0" baseline="0" noProof="0" dirty="0">
                <a:ln>
                  <a:noFill/>
                </a:ln>
                <a:solidFill>
                  <a:schemeClr val="accent3">
                    <a:lumMod val="50000"/>
                  </a:schemeClr>
                </a:solidFill>
                <a:effectLst/>
                <a:uLnTx/>
                <a:uFillTx/>
              </a:rPr>
              <a:t>的关联映射、使用</a:t>
            </a:r>
            <a:r>
              <a:rPr kumimoji="0" lang="en-US" altLang="zh-CN" sz="1400" b="0" i="0" u="none" strike="noStrike" kern="0" cap="none" spc="0" normalizeH="0" baseline="0" noProof="0" dirty="0">
                <a:ln>
                  <a:noFill/>
                </a:ln>
                <a:solidFill>
                  <a:schemeClr val="accent3">
                    <a:lumMod val="50000"/>
                  </a:schemeClr>
                </a:solidFill>
                <a:effectLst/>
                <a:uLnTx/>
                <a:uFillTx/>
              </a:rPr>
              <a:t>HQL</a:t>
            </a:r>
            <a:r>
              <a:rPr kumimoji="0" lang="zh-CN" altLang="en-US" sz="1400" b="0" i="0" u="none" strike="noStrike" kern="0" cap="none" spc="0" normalizeH="0" baseline="0" noProof="0" dirty="0">
                <a:ln>
                  <a:noFill/>
                </a:ln>
                <a:solidFill>
                  <a:schemeClr val="accent3">
                    <a:lumMod val="50000"/>
                  </a:schemeClr>
                </a:solidFill>
                <a:effectLst/>
                <a:uLnTx/>
                <a:uFillTx/>
              </a:rPr>
              <a:t>查询</a:t>
            </a:r>
            <a:endParaRPr kumimoji="0" lang="en-US" altLang="zh-CN" sz="1200" b="0" i="0" u="none" strike="noStrike" kern="0" cap="none" spc="0" normalizeH="0" baseline="0" noProof="0" dirty="0">
              <a:ln>
                <a:noFill/>
              </a:ln>
              <a:solidFill>
                <a:schemeClr val="accent3">
                  <a:lumMod val="50000"/>
                </a:schemeClr>
              </a:solidFill>
              <a:effectLst/>
              <a:uLnTx/>
              <a:uFillTx/>
              <a:latin typeface="方正兰亭超细黑简体" panose="02000000000000000000" pitchFamily="2" charset="-122"/>
              <a:ea typeface="方正兰亭超细黑简体" panose="02000000000000000000" pitchFamily="2" charset="-122"/>
            </a:endParaRPr>
          </a:p>
        </p:txBody>
      </p:sp>
    </p:spTree>
    <p:extLst>
      <p:ext uri="{BB962C8B-B14F-4D97-AF65-F5344CB8AC3E}">
        <p14:creationId xmlns:p14="http://schemas.microsoft.com/office/powerpoint/2010/main" val="410749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576843" y="236181"/>
            <a:ext cx="5482763" cy="707886"/>
          </a:xfrm>
          <a:prstGeom prst="rect">
            <a:avLst/>
          </a:prstGeom>
          <a:noFill/>
        </p:spPr>
        <p:txBody>
          <a:bodyPr wrap="square" rtlCol="0">
            <a:spAutoFit/>
          </a:bodyPr>
          <a:lstStyle/>
          <a:p>
            <a:pPr>
              <a:defRPr/>
            </a:pPr>
            <a:r>
              <a:rPr lang="en-US" altLang="zh-CN" sz="4000" kern="0" dirty="0">
                <a:solidFill>
                  <a:srgbClr val="A5A5A5">
                    <a:lumMod val="50000"/>
                  </a:srgbClr>
                </a:solidFill>
              </a:rPr>
              <a:t>Hibernate</a:t>
            </a:r>
            <a:r>
              <a:rPr lang="zh-CN" altLang="en-US" sz="4000" kern="0" dirty="0">
                <a:solidFill>
                  <a:srgbClr val="A5A5A5">
                    <a:lumMod val="50000"/>
                  </a:srgbClr>
                </a:solidFill>
              </a:rPr>
              <a:t>关联映射</a:t>
            </a:r>
            <a:endParaRPr lang="zh-CN" altLang="en-US" sz="2800" kern="0" dirty="0">
              <a:solidFill>
                <a:srgbClr val="A5A5A5">
                  <a:lumMod val="50000"/>
                </a:srgbClr>
              </a:solidFill>
            </a:endParaRPr>
          </a:p>
        </p:txBody>
      </p:sp>
      <p:sp>
        <p:nvSpPr>
          <p:cNvPr id="3" name="文本框 2"/>
          <p:cNvSpPr txBox="1"/>
          <p:nvPr/>
        </p:nvSpPr>
        <p:spPr>
          <a:xfrm>
            <a:off x="901114" y="1080543"/>
            <a:ext cx="8843387" cy="4939814"/>
          </a:xfrm>
          <a:prstGeom prst="rect">
            <a:avLst/>
          </a:prstGeom>
          <a:noFill/>
        </p:spPr>
        <p:txBody>
          <a:bodyPr wrap="square" rtlCol="0">
            <a:spAutoFit/>
          </a:bodyPr>
          <a:lstStyle/>
          <a:p>
            <a:pPr>
              <a:lnSpc>
                <a:spcPct val="150000"/>
              </a:lnSpc>
              <a:defRPr/>
            </a:pPr>
            <a:r>
              <a:rPr lang="zh-CN" altLang="en-US" sz="1600" kern="0" dirty="0">
                <a:solidFill>
                  <a:schemeClr val="bg2">
                    <a:lumMod val="25000"/>
                  </a:schemeClr>
                </a:solidFill>
                <a:ea typeface="微软雅黑" panose="020B0503020204020204" pitchFamily="34" charset="-122"/>
              </a:rPr>
              <a:t>关联关系是面向对象分析，面向对象设计最重要的知识，</a:t>
            </a:r>
            <a:r>
              <a:rPr lang="en-US" altLang="zh-CN" sz="1600" kern="0" dirty="0">
                <a:solidFill>
                  <a:schemeClr val="bg2">
                    <a:lumMod val="25000"/>
                  </a:schemeClr>
                </a:solidFill>
                <a:ea typeface="微软雅黑" panose="020B0503020204020204" pitchFamily="34" charset="-122"/>
              </a:rPr>
              <a:t>hibernate</a:t>
            </a:r>
            <a:r>
              <a:rPr lang="zh-CN" altLang="en-US" sz="1600" kern="0" dirty="0">
                <a:solidFill>
                  <a:schemeClr val="bg2">
                    <a:lumMod val="25000"/>
                  </a:schemeClr>
                </a:solidFill>
                <a:ea typeface="微软雅黑" panose="020B0503020204020204" pitchFamily="34" charset="-122"/>
              </a:rPr>
              <a:t>能够完全理解这种关联关系。如果映射得当，</a:t>
            </a:r>
            <a:r>
              <a:rPr lang="en-US" altLang="zh-CN" sz="1600" kern="0" dirty="0">
                <a:solidFill>
                  <a:schemeClr val="bg2">
                    <a:lumMod val="25000"/>
                  </a:schemeClr>
                </a:solidFill>
                <a:ea typeface="微软雅黑" panose="020B0503020204020204" pitchFamily="34" charset="-122"/>
              </a:rPr>
              <a:t>hibernate</a:t>
            </a:r>
            <a:r>
              <a:rPr lang="zh-CN" altLang="en-US" sz="1600" kern="0" dirty="0">
                <a:solidFill>
                  <a:schemeClr val="bg2">
                    <a:lumMod val="25000"/>
                  </a:schemeClr>
                </a:solidFill>
                <a:ea typeface="微软雅黑" panose="020B0503020204020204" pitchFamily="34" charset="-122"/>
              </a:rPr>
              <a:t>的关联映射将可以大大简化持久层数据的访问。</a:t>
            </a:r>
            <a:endParaRPr lang="en-US" altLang="zh-CN" sz="1600" kern="0" dirty="0">
              <a:solidFill>
                <a:schemeClr val="bg2">
                  <a:lumMod val="25000"/>
                </a:schemeClr>
              </a:solidFill>
              <a:ea typeface="微软雅黑" panose="020B0503020204020204" pitchFamily="34" charset="-122"/>
            </a:endParaRPr>
          </a:p>
          <a:p>
            <a:pPr>
              <a:lnSpc>
                <a:spcPct val="150000"/>
              </a:lnSpc>
              <a:defRPr/>
            </a:pPr>
            <a:endParaRPr lang="en-US" altLang="zh-CN" sz="1600" kern="0" dirty="0">
              <a:solidFill>
                <a:schemeClr val="bg2">
                  <a:lumMod val="25000"/>
                </a:schemeClr>
              </a:solidFill>
              <a:ea typeface="微软雅黑" panose="020B0503020204020204" pitchFamily="34" charset="-122"/>
            </a:endParaRPr>
          </a:p>
          <a:p>
            <a:pPr>
              <a:lnSpc>
                <a:spcPct val="150000"/>
              </a:lnSpc>
              <a:defRPr/>
            </a:pPr>
            <a:r>
              <a:rPr lang="zh-CN" altLang="en-US" b="1" kern="0" dirty="0">
                <a:solidFill>
                  <a:schemeClr val="bg2">
                    <a:lumMod val="25000"/>
                  </a:schemeClr>
                </a:solidFill>
                <a:ea typeface="微软雅黑" panose="020B0503020204020204" pitchFamily="34" charset="-122"/>
              </a:rPr>
              <a:t>关联关系分类：</a:t>
            </a:r>
            <a:endParaRPr lang="en-US" altLang="zh-CN" b="1" kern="0" dirty="0">
              <a:solidFill>
                <a:schemeClr val="bg2">
                  <a:lumMod val="25000"/>
                </a:schemeClr>
              </a:solidFill>
              <a:ea typeface="微软雅黑" panose="020B0503020204020204" pitchFamily="34" charset="-122"/>
            </a:endParaRPr>
          </a:p>
          <a:p>
            <a:pPr>
              <a:lnSpc>
                <a:spcPct val="150000"/>
              </a:lnSpc>
              <a:defRPr/>
            </a:pPr>
            <a:r>
              <a:rPr lang="zh-CN" altLang="en-US" sz="1600" kern="0" dirty="0">
                <a:solidFill>
                  <a:schemeClr val="bg2">
                    <a:lumMod val="25000"/>
                  </a:schemeClr>
                </a:solidFill>
                <a:ea typeface="微软雅黑" panose="020B0503020204020204" pitchFamily="34" charset="-122"/>
              </a:rPr>
              <a:t>单向关系：只需单向访问关联端</a:t>
            </a:r>
            <a:endParaRPr lang="en-US" altLang="zh-CN" sz="1600" kern="0" dirty="0">
              <a:solidFill>
                <a:schemeClr val="bg2">
                  <a:lumMod val="25000"/>
                </a:schemeClr>
              </a:solidFill>
              <a:ea typeface="微软雅黑" panose="020B0503020204020204" pitchFamily="34" charset="-122"/>
            </a:endParaRPr>
          </a:p>
          <a:p>
            <a:pPr marL="285750" indent="-285750">
              <a:lnSpc>
                <a:spcPct val="150000"/>
              </a:lnSpc>
              <a:buFont typeface="Wingdings" panose="05000000000000000000" pitchFamily="2" charset="2"/>
              <a:buChar char="Ø"/>
              <a:defRPr/>
            </a:pPr>
            <a:r>
              <a:rPr lang="zh-CN" altLang="en-US" sz="1600" kern="0" dirty="0">
                <a:solidFill>
                  <a:schemeClr val="bg2">
                    <a:lumMod val="25000"/>
                  </a:schemeClr>
                </a:solidFill>
                <a:ea typeface="微软雅黑" panose="020B0503020204020204" pitchFamily="34" charset="-122"/>
              </a:rPr>
              <a:t>单向</a:t>
            </a:r>
            <a:r>
              <a:rPr lang="en-US" altLang="zh-CN" sz="1600" kern="0" dirty="0">
                <a:solidFill>
                  <a:schemeClr val="bg2">
                    <a:lumMod val="25000"/>
                  </a:schemeClr>
                </a:solidFill>
                <a:ea typeface="微软雅黑" panose="020B0503020204020204" pitchFamily="34" charset="-122"/>
              </a:rPr>
              <a:t>1——1</a:t>
            </a:r>
          </a:p>
          <a:p>
            <a:pPr marL="285750" indent="-285750">
              <a:lnSpc>
                <a:spcPct val="150000"/>
              </a:lnSpc>
              <a:buFont typeface="Wingdings" panose="05000000000000000000" pitchFamily="2" charset="2"/>
              <a:buChar char="Ø"/>
              <a:defRPr/>
            </a:pPr>
            <a:r>
              <a:rPr lang="zh-CN" altLang="en-US" sz="1600" kern="0" dirty="0">
                <a:solidFill>
                  <a:schemeClr val="bg2">
                    <a:lumMod val="25000"/>
                  </a:schemeClr>
                </a:solidFill>
                <a:ea typeface="微软雅黑" panose="020B0503020204020204" pitchFamily="34" charset="-122"/>
              </a:rPr>
              <a:t>单向</a:t>
            </a:r>
            <a:r>
              <a:rPr lang="en-US" altLang="zh-CN" sz="1600" kern="0" dirty="0">
                <a:solidFill>
                  <a:schemeClr val="bg2">
                    <a:lumMod val="25000"/>
                  </a:schemeClr>
                </a:solidFill>
                <a:ea typeface="微软雅黑" panose="020B0503020204020204" pitchFamily="34" charset="-122"/>
              </a:rPr>
              <a:t>1——N</a:t>
            </a:r>
          </a:p>
          <a:p>
            <a:pPr marL="285750" indent="-285750">
              <a:lnSpc>
                <a:spcPct val="150000"/>
              </a:lnSpc>
              <a:buFont typeface="Wingdings" panose="05000000000000000000" pitchFamily="2" charset="2"/>
              <a:buChar char="Ø"/>
              <a:defRPr/>
            </a:pPr>
            <a:r>
              <a:rPr lang="zh-CN" altLang="en-US" sz="1600" kern="0" dirty="0">
                <a:solidFill>
                  <a:schemeClr val="bg2">
                    <a:lumMod val="25000"/>
                  </a:schemeClr>
                </a:solidFill>
                <a:ea typeface="微软雅黑" panose="020B0503020204020204" pitchFamily="34" charset="-122"/>
              </a:rPr>
              <a:t>单向</a:t>
            </a:r>
            <a:r>
              <a:rPr lang="en-US" altLang="zh-CN" sz="1600" kern="0" dirty="0">
                <a:solidFill>
                  <a:schemeClr val="bg2">
                    <a:lumMod val="25000"/>
                  </a:schemeClr>
                </a:solidFill>
                <a:ea typeface="微软雅黑" panose="020B0503020204020204" pitchFamily="34" charset="-122"/>
              </a:rPr>
              <a:t>N——1</a:t>
            </a:r>
          </a:p>
          <a:p>
            <a:pPr marL="285750" indent="-285750">
              <a:lnSpc>
                <a:spcPct val="150000"/>
              </a:lnSpc>
              <a:buFont typeface="Wingdings" panose="05000000000000000000" pitchFamily="2" charset="2"/>
              <a:buChar char="Ø"/>
              <a:defRPr/>
            </a:pPr>
            <a:r>
              <a:rPr lang="zh-CN" altLang="en-US" sz="1600" kern="0" dirty="0">
                <a:solidFill>
                  <a:schemeClr val="bg2">
                    <a:lumMod val="25000"/>
                  </a:schemeClr>
                </a:solidFill>
                <a:ea typeface="微软雅黑" panose="020B0503020204020204" pitchFamily="34" charset="-122"/>
              </a:rPr>
              <a:t>单向</a:t>
            </a:r>
            <a:r>
              <a:rPr lang="en-US" altLang="zh-CN" sz="1600" kern="0" dirty="0">
                <a:solidFill>
                  <a:schemeClr val="bg2">
                    <a:lumMod val="25000"/>
                  </a:schemeClr>
                </a:solidFill>
                <a:ea typeface="微软雅黑" panose="020B0503020204020204" pitchFamily="34" charset="-122"/>
              </a:rPr>
              <a:t>N——N</a:t>
            </a:r>
          </a:p>
          <a:p>
            <a:pPr>
              <a:lnSpc>
                <a:spcPct val="150000"/>
              </a:lnSpc>
              <a:defRPr/>
            </a:pPr>
            <a:r>
              <a:rPr lang="zh-CN" altLang="en-US" sz="1600" kern="0" dirty="0">
                <a:solidFill>
                  <a:schemeClr val="bg2">
                    <a:lumMod val="25000"/>
                  </a:schemeClr>
                </a:solidFill>
                <a:ea typeface="微软雅黑" panose="020B0503020204020204" pitchFamily="34" charset="-122"/>
              </a:rPr>
              <a:t>双向关系：两端可以互相访问</a:t>
            </a:r>
            <a:endParaRPr lang="en-US" altLang="zh-CN" sz="1600" kern="0" dirty="0">
              <a:solidFill>
                <a:schemeClr val="bg2">
                  <a:lumMod val="25000"/>
                </a:schemeClr>
              </a:solidFill>
              <a:ea typeface="微软雅黑" panose="020B0503020204020204" pitchFamily="34" charset="-122"/>
            </a:endParaRPr>
          </a:p>
          <a:p>
            <a:pPr marL="285750" indent="-285750">
              <a:lnSpc>
                <a:spcPct val="150000"/>
              </a:lnSpc>
              <a:buFont typeface="Wingdings" panose="05000000000000000000" pitchFamily="2" charset="2"/>
              <a:buChar char="Ø"/>
              <a:defRPr/>
            </a:pPr>
            <a:r>
              <a:rPr lang="zh-CN" altLang="en-US" sz="1600" kern="0" dirty="0">
                <a:solidFill>
                  <a:schemeClr val="bg2">
                    <a:lumMod val="25000"/>
                  </a:schemeClr>
                </a:solidFill>
                <a:ea typeface="微软雅黑" panose="020B0503020204020204" pitchFamily="34" charset="-122"/>
              </a:rPr>
              <a:t>双向</a:t>
            </a:r>
            <a:r>
              <a:rPr lang="en-US" altLang="zh-CN" sz="1600" kern="0" dirty="0">
                <a:solidFill>
                  <a:schemeClr val="bg2">
                    <a:lumMod val="25000"/>
                  </a:schemeClr>
                </a:solidFill>
                <a:ea typeface="微软雅黑" panose="020B0503020204020204" pitchFamily="34" charset="-122"/>
              </a:rPr>
              <a:t>1——1</a:t>
            </a:r>
          </a:p>
          <a:p>
            <a:pPr marL="285750" indent="-285750">
              <a:lnSpc>
                <a:spcPct val="150000"/>
              </a:lnSpc>
              <a:buFont typeface="Wingdings" panose="05000000000000000000" pitchFamily="2" charset="2"/>
              <a:buChar char="Ø"/>
              <a:defRPr/>
            </a:pPr>
            <a:r>
              <a:rPr lang="zh-CN" altLang="en-US" sz="1600" kern="0" dirty="0">
                <a:solidFill>
                  <a:schemeClr val="bg2">
                    <a:lumMod val="25000"/>
                  </a:schemeClr>
                </a:solidFill>
                <a:ea typeface="微软雅黑" panose="020B0503020204020204" pitchFamily="34" charset="-122"/>
              </a:rPr>
              <a:t>双向</a:t>
            </a:r>
            <a:r>
              <a:rPr lang="en-US" altLang="zh-CN" sz="1600" kern="0" dirty="0">
                <a:solidFill>
                  <a:schemeClr val="bg2">
                    <a:lumMod val="25000"/>
                  </a:schemeClr>
                </a:solidFill>
                <a:ea typeface="微软雅黑" panose="020B0503020204020204" pitchFamily="34" charset="-122"/>
              </a:rPr>
              <a:t>1——N</a:t>
            </a:r>
          </a:p>
          <a:p>
            <a:pPr marL="285750" indent="-285750">
              <a:lnSpc>
                <a:spcPct val="150000"/>
              </a:lnSpc>
              <a:buFont typeface="Wingdings" panose="05000000000000000000" pitchFamily="2" charset="2"/>
              <a:buChar char="Ø"/>
              <a:defRPr/>
            </a:pPr>
            <a:r>
              <a:rPr lang="zh-CN" altLang="en-US" sz="1600" kern="0" dirty="0">
                <a:solidFill>
                  <a:schemeClr val="bg2">
                    <a:lumMod val="25000"/>
                  </a:schemeClr>
                </a:solidFill>
                <a:ea typeface="微软雅黑" panose="020B0503020204020204" pitchFamily="34" charset="-122"/>
              </a:rPr>
              <a:t>双向</a:t>
            </a:r>
            <a:r>
              <a:rPr lang="en-US" altLang="zh-CN" sz="1600" kern="0" dirty="0">
                <a:solidFill>
                  <a:schemeClr val="bg2">
                    <a:lumMod val="25000"/>
                  </a:schemeClr>
                </a:solidFill>
                <a:ea typeface="微软雅黑" panose="020B0503020204020204" pitchFamily="34" charset="-122"/>
              </a:rPr>
              <a:t>N——N</a:t>
            </a:r>
          </a:p>
        </p:txBody>
      </p:sp>
    </p:spTree>
    <p:extLst>
      <p:ext uri="{BB962C8B-B14F-4D97-AF65-F5344CB8AC3E}">
        <p14:creationId xmlns:p14="http://schemas.microsoft.com/office/powerpoint/2010/main" val="215799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454013" y="236181"/>
            <a:ext cx="5482763" cy="707886"/>
          </a:xfrm>
          <a:prstGeom prst="rect">
            <a:avLst/>
          </a:prstGeom>
          <a:noFill/>
        </p:spPr>
        <p:txBody>
          <a:bodyPr wrap="square" rtlCol="0">
            <a:spAutoFit/>
          </a:bodyPr>
          <a:lstStyle/>
          <a:p>
            <a:pPr>
              <a:defRPr/>
            </a:pPr>
            <a:r>
              <a:rPr lang="en-US" altLang="zh-CN" sz="4000" kern="0" dirty="0">
                <a:solidFill>
                  <a:srgbClr val="A5A5A5">
                    <a:lumMod val="50000"/>
                  </a:srgbClr>
                </a:solidFill>
              </a:rPr>
              <a:t>Hibernate</a:t>
            </a:r>
            <a:r>
              <a:rPr lang="zh-CN" altLang="en-US" sz="4000" kern="0" dirty="0">
                <a:solidFill>
                  <a:srgbClr val="A5A5A5">
                    <a:lumMod val="50000"/>
                  </a:srgbClr>
                </a:solidFill>
              </a:rPr>
              <a:t>关联映射</a:t>
            </a:r>
            <a:endParaRPr lang="zh-CN" altLang="en-US" sz="2800" kern="0" dirty="0">
              <a:solidFill>
                <a:srgbClr val="A5A5A5">
                  <a:lumMod val="50000"/>
                </a:srgbClr>
              </a:solidFill>
            </a:endParaRPr>
          </a:p>
        </p:txBody>
      </p:sp>
      <p:sp>
        <p:nvSpPr>
          <p:cNvPr id="3" name="文本框 2"/>
          <p:cNvSpPr txBox="1"/>
          <p:nvPr/>
        </p:nvSpPr>
        <p:spPr>
          <a:xfrm>
            <a:off x="873819" y="944067"/>
            <a:ext cx="8843387" cy="464166"/>
          </a:xfrm>
          <a:prstGeom prst="rect">
            <a:avLst/>
          </a:prstGeom>
          <a:noFill/>
        </p:spPr>
        <p:txBody>
          <a:bodyPr wrap="square" rtlCol="0">
            <a:spAutoFit/>
          </a:bodyPr>
          <a:lstStyle/>
          <a:p>
            <a:pPr>
              <a:lnSpc>
                <a:spcPct val="150000"/>
              </a:lnSpc>
              <a:defRPr/>
            </a:pPr>
            <a:r>
              <a:rPr lang="zh-CN" altLang="en-US" b="1" kern="0" dirty="0">
                <a:solidFill>
                  <a:srgbClr val="E7E6E6">
                    <a:lumMod val="25000"/>
                  </a:srgbClr>
                </a:solidFill>
                <a:ea typeface="微软雅黑" panose="020B0503020204020204" pitchFamily="34" charset="-122"/>
              </a:rPr>
              <a:t>单向</a:t>
            </a:r>
            <a:r>
              <a:rPr lang="en-US" altLang="zh-CN" b="1" kern="0" dirty="0">
                <a:solidFill>
                  <a:srgbClr val="E7E6E6">
                    <a:lumMod val="25000"/>
                  </a:srgbClr>
                </a:solidFill>
                <a:ea typeface="微软雅黑" panose="020B0503020204020204" pitchFamily="34" charset="-122"/>
              </a:rPr>
              <a:t>N——1</a:t>
            </a:r>
            <a:r>
              <a:rPr lang="zh-CN" altLang="en-US" b="1" kern="0" dirty="0">
                <a:solidFill>
                  <a:srgbClr val="E7E6E6">
                    <a:lumMod val="25000"/>
                  </a:srgbClr>
                </a:solidFill>
                <a:ea typeface="微软雅黑" panose="020B0503020204020204" pitchFamily="34" charset="-122"/>
              </a:rPr>
              <a:t>关联</a:t>
            </a:r>
            <a:endParaRPr lang="en-US" altLang="zh-CN" b="1" kern="0" dirty="0">
              <a:solidFill>
                <a:srgbClr val="E7E6E6">
                  <a:lumMod val="25000"/>
                </a:srgbClr>
              </a:solidFill>
              <a:ea typeface="微软雅黑" panose="020B0503020204020204" pitchFamily="34" charset="-122"/>
            </a:endParaRPr>
          </a:p>
        </p:txBody>
      </p:sp>
      <p:sp>
        <p:nvSpPr>
          <p:cNvPr id="4" name="文本框 3"/>
          <p:cNvSpPr txBox="1"/>
          <p:nvPr/>
        </p:nvSpPr>
        <p:spPr>
          <a:xfrm>
            <a:off x="873818" y="1408233"/>
            <a:ext cx="8843387" cy="1200329"/>
          </a:xfrm>
          <a:prstGeom prst="rect">
            <a:avLst/>
          </a:prstGeom>
          <a:noFill/>
        </p:spPr>
        <p:txBody>
          <a:bodyPr wrap="square" rtlCol="0">
            <a:spAutoFit/>
          </a:bodyPr>
          <a:lstStyle/>
          <a:p>
            <a:pPr>
              <a:lnSpc>
                <a:spcPct val="150000"/>
              </a:lnSpc>
              <a:defRPr/>
            </a:pPr>
            <a:r>
              <a:rPr lang="zh-CN" altLang="en-US" sz="1600" kern="0" dirty="0">
                <a:solidFill>
                  <a:srgbClr val="E7E6E6">
                    <a:lumMod val="25000"/>
                  </a:srgbClr>
                </a:solidFill>
                <a:ea typeface="微软雅黑" panose="020B0503020204020204" pitchFamily="34" charset="-122"/>
              </a:rPr>
              <a:t>为了让两个持久化类支持这种关联映射，程序应该在</a:t>
            </a:r>
            <a:r>
              <a:rPr lang="en-US" altLang="zh-CN" sz="1600" kern="0" dirty="0">
                <a:solidFill>
                  <a:srgbClr val="E7E6E6">
                    <a:lumMod val="25000"/>
                  </a:srgbClr>
                </a:solidFill>
                <a:ea typeface="微软雅黑" panose="020B0503020204020204" pitchFamily="34" charset="-122"/>
              </a:rPr>
              <a:t>N</a:t>
            </a:r>
            <a:r>
              <a:rPr lang="zh-CN" altLang="en-US" sz="1600" kern="0" dirty="0">
                <a:solidFill>
                  <a:srgbClr val="E7E6E6">
                    <a:lumMod val="25000"/>
                  </a:srgbClr>
                </a:solidFill>
                <a:ea typeface="微软雅黑" panose="020B0503020204020204" pitchFamily="34" charset="-122"/>
              </a:rPr>
              <a:t>的一端的持久化类中增加一个属性，该属性引用</a:t>
            </a:r>
            <a:r>
              <a:rPr lang="en-US" altLang="zh-CN" sz="1600" kern="0" dirty="0">
                <a:solidFill>
                  <a:srgbClr val="E7E6E6">
                    <a:lumMod val="25000"/>
                  </a:srgbClr>
                </a:solidFill>
                <a:ea typeface="微软雅黑" panose="020B0503020204020204" pitchFamily="34" charset="-122"/>
              </a:rPr>
              <a:t>1</a:t>
            </a:r>
            <a:r>
              <a:rPr lang="zh-CN" altLang="en-US" sz="1600" kern="0" dirty="0">
                <a:solidFill>
                  <a:srgbClr val="E7E6E6">
                    <a:lumMod val="25000"/>
                  </a:srgbClr>
                </a:solidFill>
                <a:ea typeface="微软雅黑" panose="020B0503020204020204" pitchFamily="34" charset="-122"/>
              </a:rPr>
              <a:t>的一端的关联实体</a:t>
            </a:r>
            <a:endParaRPr lang="en-US" altLang="zh-CN" sz="1600" kern="0" dirty="0">
              <a:solidFill>
                <a:srgbClr val="E7E6E6">
                  <a:lumMod val="25000"/>
                </a:srgbClr>
              </a:solidFill>
              <a:ea typeface="微软雅黑" panose="020B0503020204020204" pitchFamily="34" charset="-122"/>
            </a:endParaRPr>
          </a:p>
          <a:p>
            <a:pPr>
              <a:lnSpc>
                <a:spcPct val="150000"/>
              </a:lnSpc>
              <a:defRPr/>
            </a:pPr>
            <a:r>
              <a:rPr lang="zh-CN" altLang="en-US" sz="1600" kern="0" dirty="0">
                <a:solidFill>
                  <a:srgbClr val="E7E6E6">
                    <a:lumMod val="25000"/>
                  </a:srgbClr>
                </a:solidFill>
                <a:ea typeface="微软雅黑" panose="020B0503020204020204" pitchFamily="34" charset="-122"/>
              </a:rPr>
              <a:t>对于</a:t>
            </a:r>
            <a:r>
              <a:rPr lang="en-US" altLang="zh-CN" sz="1600" kern="0" dirty="0">
                <a:solidFill>
                  <a:srgbClr val="E7E6E6">
                    <a:lumMod val="25000"/>
                  </a:srgbClr>
                </a:solidFill>
                <a:ea typeface="微软雅黑" panose="020B0503020204020204" pitchFamily="34" charset="-122"/>
              </a:rPr>
              <a:t>N——1</a:t>
            </a:r>
            <a:r>
              <a:rPr lang="zh-CN" altLang="en-US" sz="1600" kern="0" dirty="0">
                <a:solidFill>
                  <a:srgbClr val="E7E6E6">
                    <a:lumMod val="25000"/>
                  </a:srgbClr>
                </a:solidFill>
                <a:ea typeface="微软雅黑" panose="020B0503020204020204" pitchFamily="34" charset="-122"/>
              </a:rPr>
              <a:t>关联，需要在</a:t>
            </a:r>
            <a:r>
              <a:rPr lang="en-US" altLang="zh-CN" sz="1600" kern="0" dirty="0">
                <a:solidFill>
                  <a:srgbClr val="E7E6E6">
                    <a:lumMod val="25000"/>
                  </a:srgbClr>
                </a:solidFill>
                <a:ea typeface="微软雅黑" panose="020B0503020204020204" pitchFamily="34" charset="-122"/>
              </a:rPr>
              <a:t>N</a:t>
            </a:r>
            <a:r>
              <a:rPr lang="zh-CN" altLang="en-US" sz="1600" kern="0" dirty="0">
                <a:solidFill>
                  <a:srgbClr val="E7E6E6">
                    <a:lumMod val="25000"/>
                  </a:srgbClr>
                </a:solidFill>
                <a:ea typeface="微软雅黑" panose="020B0503020204020204" pitchFamily="34" charset="-122"/>
              </a:rPr>
              <a:t>的一端使用</a:t>
            </a:r>
            <a:r>
              <a:rPr lang="en-US" altLang="zh-CN" sz="1600" kern="0" dirty="0">
                <a:solidFill>
                  <a:srgbClr val="E7E6E6">
                    <a:lumMod val="25000"/>
                  </a:srgbClr>
                </a:solidFill>
                <a:ea typeface="微软雅黑" panose="020B0503020204020204" pitchFamily="34" charset="-122"/>
              </a:rPr>
              <a:t>@</a:t>
            </a:r>
            <a:r>
              <a:rPr lang="en-US" altLang="zh-CN" sz="1600" kern="0" dirty="0" err="1">
                <a:solidFill>
                  <a:srgbClr val="E7E6E6">
                    <a:lumMod val="25000"/>
                  </a:srgbClr>
                </a:solidFill>
                <a:ea typeface="微软雅黑" panose="020B0503020204020204" pitchFamily="34" charset="-122"/>
              </a:rPr>
              <a:t>ManyToOne</a:t>
            </a:r>
            <a:r>
              <a:rPr lang="zh-CN" altLang="en-US" sz="1600" kern="0" dirty="0">
                <a:solidFill>
                  <a:srgbClr val="E7E6E6">
                    <a:lumMod val="25000"/>
                  </a:srgbClr>
                </a:solidFill>
                <a:ea typeface="微软雅黑" panose="020B0503020204020204" pitchFamily="34" charset="-122"/>
              </a:rPr>
              <a:t>修饰代表关联实体的属性</a:t>
            </a:r>
            <a:endParaRPr lang="en-US" altLang="zh-CN" sz="1600" kern="0" dirty="0">
              <a:solidFill>
                <a:srgbClr val="E7E6E6">
                  <a:lumMod val="25000"/>
                </a:srgbClr>
              </a:solidFill>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6495705" y="2925924"/>
            <a:ext cx="4714286" cy="2971429"/>
          </a:xfrm>
          <a:prstGeom prst="rect">
            <a:avLst/>
          </a:prstGeom>
        </p:spPr>
      </p:pic>
      <p:pic>
        <p:nvPicPr>
          <p:cNvPr id="5" name="图片 4"/>
          <p:cNvPicPr>
            <a:picLocks noChangeAspect="1"/>
          </p:cNvPicPr>
          <p:nvPr/>
        </p:nvPicPr>
        <p:blipFill>
          <a:blip r:embed="rId5"/>
          <a:stretch>
            <a:fillRect/>
          </a:stretch>
        </p:blipFill>
        <p:spPr>
          <a:xfrm>
            <a:off x="873818" y="2925924"/>
            <a:ext cx="5219048" cy="2904762"/>
          </a:xfrm>
          <a:prstGeom prst="rect">
            <a:avLst/>
          </a:prstGeom>
        </p:spPr>
      </p:pic>
    </p:spTree>
    <p:extLst>
      <p:ext uri="{BB962C8B-B14F-4D97-AF65-F5344CB8AC3E}">
        <p14:creationId xmlns:p14="http://schemas.microsoft.com/office/powerpoint/2010/main" val="89123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454013" y="236181"/>
            <a:ext cx="5482763" cy="707886"/>
          </a:xfrm>
          <a:prstGeom prst="rect">
            <a:avLst/>
          </a:prstGeom>
          <a:noFill/>
        </p:spPr>
        <p:txBody>
          <a:bodyPr wrap="square" rtlCol="0">
            <a:spAutoFit/>
          </a:bodyPr>
          <a:lstStyle/>
          <a:p>
            <a:pPr>
              <a:defRPr/>
            </a:pPr>
            <a:r>
              <a:rPr lang="en-US" altLang="zh-CN" sz="4000" kern="0" dirty="0">
                <a:solidFill>
                  <a:srgbClr val="A5A5A5">
                    <a:lumMod val="50000"/>
                  </a:srgbClr>
                </a:solidFill>
              </a:rPr>
              <a:t>Hibernate</a:t>
            </a:r>
            <a:r>
              <a:rPr lang="zh-CN" altLang="en-US" sz="4000" kern="0" dirty="0">
                <a:solidFill>
                  <a:srgbClr val="A5A5A5">
                    <a:lumMod val="50000"/>
                  </a:srgbClr>
                </a:solidFill>
              </a:rPr>
              <a:t>关联映射</a:t>
            </a:r>
            <a:endParaRPr lang="zh-CN" altLang="en-US" sz="2800" kern="0" dirty="0">
              <a:solidFill>
                <a:srgbClr val="A5A5A5">
                  <a:lumMod val="50000"/>
                </a:srgbClr>
              </a:solidFill>
            </a:endParaRPr>
          </a:p>
        </p:txBody>
      </p:sp>
      <p:sp>
        <p:nvSpPr>
          <p:cNvPr id="3" name="文本框 2"/>
          <p:cNvSpPr txBox="1"/>
          <p:nvPr/>
        </p:nvSpPr>
        <p:spPr>
          <a:xfrm>
            <a:off x="873817" y="1324435"/>
            <a:ext cx="8843387" cy="507831"/>
          </a:xfrm>
          <a:prstGeom prst="rect">
            <a:avLst/>
          </a:prstGeom>
          <a:noFill/>
        </p:spPr>
        <p:txBody>
          <a:bodyPr wrap="square" rtlCol="0">
            <a:spAutoFit/>
          </a:bodyPr>
          <a:lstStyle/>
          <a:p>
            <a:pPr>
              <a:lnSpc>
                <a:spcPct val="150000"/>
              </a:lnSpc>
              <a:defRPr/>
            </a:pPr>
            <a:r>
              <a:rPr lang="zh-CN" altLang="en-US" b="1" kern="0" dirty="0">
                <a:solidFill>
                  <a:srgbClr val="E7E6E6">
                    <a:lumMod val="25000"/>
                  </a:srgbClr>
                </a:solidFill>
                <a:ea typeface="微软雅黑" panose="020B0503020204020204" pitchFamily="34" charset="-122"/>
              </a:rPr>
              <a:t>单向</a:t>
            </a:r>
            <a:r>
              <a:rPr lang="en-US" altLang="zh-CN" b="1" kern="0" dirty="0">
                <a:solidFill>
                  <a:srgbClr val="E7E6E6">
                    <a:lumMod val="25000"/>
                  </a:srgbClr>
                </a:solidFill>
                <a:ea typeface="微软雅黑" panose="020B0503020204020204" pitchFamily="34" charset="-122"/>
              </a:rPr>
              <a:t>1——1</a:t>
            </a:r>
            <a:r>
              <a:rPr lang="zh-CN" altLang="en-US" b="1" kern="0" dirty="0">
                <a:solidFill>
                  <a:srgbClr val="E7E6E6">
                    <a:lumMod val="25000"/>
                  </a:srgbClr>
                </a:solidFill>
                <a:ea typeface="微软雅黑" panose="020B0503020204020204" pitchFamily="34" charset="-122"/>
              </a:rPr>
              <a:t>关联</a:t>
            </a:r>
            <a:endParaRPr lang="en-US" altLang="zh-CN" b="1" kern="0" dirty="0">
              <a:solidFill>
                <a:srgbClr val="E7E6E6">
                  <a:lumMod val="25000"/>
                </a:srgbClr>
              </a:solidFill>
              <a:ea typeface="微软雅黑" panose="020B0503020204020204" pitchFamily="34" charset="-122"/>
            </a:endParaRPr>
          </a:p>
        </p:txBody>
      </p:sp>
      <p:sp>
        <p:nvSpPr>
          <p:cNvPr id="4" name="文本框 3"/>
          <p:cNvSpPr txBox="1"/>
          <p:nvPr/>
        </p:nvSpPr>
        <p:spPr>
          <a:xfrm>
            <a:off x="873817" y="2212634"/>
            <a:ext cx="8843387" cy="1569660"/>
          </a:xfrm>
          <a:prstGeom prst="rect">
            <a:avLst/>
          </a:prstGeom>
          <a:noFill/>
        </p:spPr>
        <p:txBody>
          <a:bodyPr wrap="square" rtlCol="0">
            <a:spAutoFit/>
          </a:bodyPr>
          <a:lstStyle/>
          <a:p>
            <a:pPr>
              <a:lnSpc>
                <a:spcPct val="150000"/>
              </a:lnSpc>
              <a:defRPr/>
            </a:pPr>
            <a:r>
              <a:rPr lang="zh-CN" altLang="en-US" sz="1600" kern="0" dirty="0">
                <a:solidFill>
                  <a:srgbClr val="E7E6E6">
                    <a:lumMod val="25000"/>
                  </a:srgbClr>
                </a:solidFill>
                <a:ea typeface="微软雅黑" panose="020B0503020204020204" pitchFamily="34" charset="-122"/>
              </a:rPr>
              <a:t>从代码层面上看单向</a:t>
            </a:r>
            <a:r>
              <a:rPr lang="en-US" altLang="zh-CN" sz="1600" kern="0" dirty="0">
                <a:solidFill>
                  <a:srgbClr val="E7E6E6">
                    <a:lumMod val="25000"/>
                  </a:srgbClr>
                </a:solidFill>
                <a:ea typeface="微软雅黑" panose="020B0503020204020204" pitchFamily="34" charset="-122"/>
              </a:rPr>
              <a:t>1——1</a:t>
            </a:r>
            <a:r>
              <a:rPr lang="zh-CN" altLang="en-US" sz="1600" kern="0" dirty="0">
                <a:solidFill>
                  <a:srgbClr val="E7E6E6">
                    <a:lumMod val="25000"/>
                  </a:srgbClr>
                </a:solidFill>
                <a:ea typeface="微软雅黑" panose="020B0503020204020204" pitchFamily="34" charset="-122"/>
              </a:rPr>
              <a:t>和单向</a:t>
            </a:r>
            <a:r>
              <a:rPr lang="en-US" altLang="zh-CN" sz="1600" kern="0" dirty="0">
                <a:solidFill>
                  <a:srgbClr val="E7E6E6">
                    <a:lumMod val="25000"/>
                  </a:srgbClr>
                </a:solidFill>
                <a:ea typeface="微软雅黑" panose="020B0503020204020204" pitchFamily="34" charset="-122"/>
              </a:rPr>
              <a:t>N——1</a:t>
            </a:r>
            <a:r>
              <a:rPr lang="zh-CN" altLang="en-US" sz="1600" kern="0" dirty="0">
                <a:solidFill>
                  <a:srgbClr val="E7E6E6">
                    <a:lumMod val="25000"/>
                  </a:srgbClr>
                </a:solidFill>
                <a:ea typeface="微软雅黑" panose="020B0503020204020204" pitchFamily="34" charset="-122"/>
              </a:rPr>
              <a:t>没有丝毫差别</a:t>
            </a:r>
            <a:endParaRPr lang="en-US" altLang="zh-CN" sz="1600" kern="0" dirty="0">
              <a:solidFill>
                <a:srgbClr val="E7E6E6">
                  <a:lumMod val="25000"/>
                </a:srgbClr>
              </a:solidFill>
              <a:ea typeface="微软雅黑" panose="020B0503020204020204" pitchFamily="34" charset="-122"/>
            </a:endParaRPr>
          </a:p>
          <a:p>
            <a:pPr>
              <a:lnSpc>
                <a:spcPct val="150000"/>
              </a:lnSpc>
              <a:defRPr/>
            </a:pPr>
            <a:r>
              <a:rPr lang="zh-CN" altLang="en-US" sz="1600" kern="0" dirty="0">
                <a:solidFill>
                  <a:srgbClr val="E7E6E6">
                    <a:lumMod val="25000"/>
                  </a:srgbClr>
                </a:solidFill>
                <a:ea typeface="微软雅黑" panose="020B0503020204020204" pitchFamily="34" charset="-122"/>
              </a:rPr>
              <a:t>对于</a:t>
            </a:r>
            <a:r>
              <a:rPr lang="en-US" altLang="zh-CN" sz="1600" kern="0" dirty="0">
                <a:solidFill>
                  <a:srgbClr val="E7E6E6">
                    <a:lumMod val="25000"/>
                  </a:srgbClr>
                </a:solidFill>
                <a:ea typeface="微软雅黑" panose="020B0503020204020204" pitchFamily="34" charset="-122"/>
              </a:rPr>
              <a:t>1——1</a:t>
            </a:r>
            <a:r>
              <a:rPr lang="zh-CN" altLang="en-US" sz="1600" kern="0" dirty="0">
                <a:solidFill>
                  <a:srgbClr val="E7E6E6">
                    <a:lumMod val="25000"/>
                  </a:srgbClr>
                </a:solidFill>
                <a:ea typeface="微软雅黑" panose="020B0503020204020204" pitchFamily="34" charset="-122"/>
              </a:rPr>
              <a:t>关联，要使用</a:t>
            </a:r>
            <a:r>
              <a:rPr lang="en-US" altLang="zh-CN" sz="1600" kern="0" dirty="0">
                <a:solidFill>
                  <a:srgbClr val="E7E6E6">
                    <a:lumMod val="25000"/>
                  </a:srgbClr>
                </a:solidFill>
                <a:ea typeface="微软雅黑" panose="020B0503020204020204" pitchFamily="34" charset="-122"/>
              </a:rPr>
              <a:t>@</a:t>
            </a:r>
            <a:r>
              <a:rPr lang="en-US" altLang="zh-CN" sz="1600" kern="0" dirty="0" err="1">
                <a:solidFill>
                  <a:srgbClr val="E7E6E6">
                    <a:lumMod val="25000"/>
                  </a:srgbClr>
                </a:solidFill>
                <a:ea typeface="微软雅黑" panose="020B0503020204020204" pitchFamily="34" charset="-122"/>
              </a:rPr>
              <a:t>OneToOne</a:t>
            </a:r>
            <a:r>
              <a:rPr lang="zh-CN" altLang="en-US" sz="1600" kern="0" dirty="0">
                <a:solidFill>
                  <a:srgbClr val="E7E6E6">
                    <a:lumMod val="25000"/>
                  </a:srgbClr>
                </a:solidFill>
                <a:ea typeface="微软雅黑" panose="020B0503020204020204" pitchFamily="34" charset="-122"/>
              </a:rPr>
              <a:t>修饰代表关联实体的属，再使用</a:t>
            </a:r>
            <a:r>
              <a:rPr lang="en-US" altLang="zh-CN" sz="1600" kern="0" dirty="0">
                <a:solidFill>
                  <a:srgbClr val="E7E6E6">
                    <a:lumMod val="25000"/>
                  </a:srgbClr>
                </a:solidFill>
                <a:ea typeface="微软雅黑" panose="020B0503020204020204" pitchFamily="34" charset="-122"/>
              </a:rPr>
              <a:t>@</a:t>
            </a:r>
            <a:r>
              <a:rPr lang="en-US" altLang="zh-CN" sz="1600" kern="0" dirty="0" err="1">
                <a:solidFill>
                  <a:srgbClr val="E7E6E6">
                    <a:lumMod val="25000"/>
                  </a:srgbClr>
                </a:solidFill>
                <a:ea typeface="微软雅黑" panose="020B0503020204020204" pitchFamily="34" charset="-122"/>
              </a:rPr>
              <a:t>JoinColumn</a:t>
            </a:r>
            <a:r>
              <a:rPr lang="zh-CN" altLang="en-US" sz="1600" kern="0" dirty="0">
                <a:solidFill>
                  <a:srgbClr val="E7E6E6">
                    <a:lumMod val="25000"/>
                  </a:srgbClr>
                </a:solidFill>
                <a:ea typeface="微软雅黑" panose="020B0503020204020204" pitchFamily="34" charset="-122"/>
              </a:rPr>
              <a:t>映射外键列即可</a:t>
            </a:r>
            <a:endParaRPr lang="en-US" altLang="zh-CN" sz="1600" kern="0" dirty="0">
              <a:solidFill>
                <a:srgbClr val="E7E6E6">
                  <a:lumMod val="25000"/>
                </a:srgbClr>
              </a:solidFill>
              <a:ea typeface="微软雅黑" panose="020B0503020204020204" pitchFamily="34" charset="-122"/>
            </a:endParaRPr>
          </a:p>
          <a:p>
            <a:pPr>
              <a:lnSpc>
                <a:spcPct val="150000"/>
              </a:lnSpc>
              <a:defRPr/>
            </a:pPr>
            <a:r>
              <a:rPr lang="zh-CN" altLang="en-US" sz="1600" dirty="0"/>
              <a:t>由于是</a:t>
            </a:r>
            <a:r>
              <a:rPr lang="en-US" altLang="zh-CN" sz="1600" dirty="0"/>
              <a:t>1——1</a:t>
            </a:r>
            <a:r>
              <a:rPr lang="zh-CN" altLang="en-US" sz="1600" dirty="0"/>
              <a:t>关联，</a:t>
            </a:r>
            <a:r>
              <a:rPr lang="zh-CN" altLang="en-US" sz="1600" kern="0" dirty="0">
                <a:solidFill>
                  <a:srgbClr val="E7E6E6">
                    <a:lumMod val="25000"/>
                  </a:srgbClr>
                </a:solidFill>
                <a:ea typeface="微软雅黑" panose="020B0503020204020204" pitchFamily="34" charset="-122"/>
              </a:rPr>
              <a:t>应该为</a:t>
            </a:r>
            <a:r>
              <a:rPr lang="en-US" altLang="zh-CN" sz="1600" kern="0" dirty="0">
                <a:solidFill>
                  <a:srgbClr val="E7E6E6">
                    <a:lumMod val="25000"/>
                  </a:srgbClr>
                </a:solidFill>
                <a:ea typeface="微软雅黑" panose="020B0503020204020204" pitchFamily="34" charset="-122"/>
              </a:rPr>
              <a:t>@</a:t>
            </a:r>
            <a:r>
              <a:rPr lang="en-US" altLang="zh-CN" sz="1600" kern="0" dirty="0" err="1">
                <a:solidFill>
                  <a:srgbClr val="E7E6E6">
                    <a:lumMod val="25000"/>
                  </a:srgbClr>
                </a:solidFill>
                <a:ea typeface="微软雅黑" panose="020B0503020204020204" pitchFamily="34" charset="-122"/>
              </a:rPr>
              <a:t>joinColumn</a:t>
            </a:r>
            <a:r>
              <a:rPr lang="zh-CN" altLang="en-US" sz="1600" kern="0" dirty="0">
                <a:solidFill>
                  <a:srgbClr val="E7E6E6">
                    <a:lumMod val="25000"/>
                  </a:srgbClr>
                </a:solidFill>
                <a:ea typeface="微软雅黑" panose="020B0503020204020204" pitchFamily="34" charset="-122"/>
              </a:rPr>
              <a:t>增加</a:t>
            </a:r>
            <a:r>
              <a:rPr lang="en-US" altLang="zh-CN" sz="1600" kern="0" dirty="0">
                <a:solidFill>
                  <a:srgbClr val="E7E6E6">
                    <a:lumMod val="25000"/>
                  </a:srgbClr>
                </a:solidFill>
                <a:ea typeface="微软雅黑" panose="020B0503020204020204" pitchFamily="34" charset="-122"/>
              </a:rPr>
              <a:t>unique=true</a:t>
            </a:r>
            <a:endParaRPr lang="zh-CN" altLang="en-US" sz="1600" dirty="0"/>
          </a:p>
        </p:txBody>
      </p:sp>
    </p:spTree>
    <p:extLst>
      <p:ext uri="{BB962C8B-B14F-4D97-AF65-F5344CB8AC3E}">
        <p14:creationId xmlns:p14="http://schemas.microsoft.com/office/powerpoint/2010/main" val="138626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454013" y="236181"/>
            <a:ext cx="5482763" cy="707886"/>
          </a:xfrm>
          <a:prstGeom prst="rect">
            <a:avLst/>
          </a:prstGeom>
          <a:noFill/>
        </p:spPr>
        <p:txBody>
          <a:bodyPr wrap="square" rtlCol="0">
            <a:spAutoFit/>
          </a:bodyPr>
          <a:lstStyle/>
          <a:p>
            <a:pPr>
              <a:defRPr/>
            </a:pPr>
            <a:r>
              <a:rPr lang="en-US" altLang="zh-CN" sz="4000" kern="0" dirty="0">
                <a:solidFill>
                  <a:srgbClr val="A5A5A5">
                    <a:lumMod val="50000"/>
                  </a:srgbClr>
                </a:solidFill>
              </a:rPr>
              <a:t>Hibernate</a:t>
            </a:r>
            <a:r>
              <a:rPr lang="zh-CN" altLang="en-US" sz="4000" kern="0" dirty="0">
                <a:solidFill>
                  <a:srgbClr val="A5A5A5">
                    <a:lumMod val="50000"/>
                  </a:srgbClr>
                </a:solidFill>
              </a:rPr>
              <a:t>关联映射</a:t>
            </a:r>
            <a:endParaRPr lang="zh-CN" altLang="en-US" sz="2800" kern="0" dirty="0">
              <a:solidFill>
                <a:srgbClr val="A5A5A5">
                  <a:lumMod val="50000"/>
                </a:srgbClr>
              </a:solidFill>
            </a:endParaRPr>
          </a:p>
        </p:txBody>
      </p:sp>
      <p:sp>
        <p:nvSpPr>
          <p:cNvPr id="3" name="文本框 2"/>
          <p:cNvSpPr txBox="1"/>
          <p:nvPr/>
        </p:nvSpPr>
        <p:spPr>
          <a:xfrm>
            <a:off x="873817" y="885911"/>
            <a:ext cx="8843387" cy="507831"/>
          </a:xfrm>
          <a:prstGeom prst="rect">
            <a:avLst/>
          </a:prstGeom>
          <a:noFill/>
        </p:spPr>
        <p:txBody>
          <a:bodyPr wrap="square" rtlCol="0">
            <a:spAutoFit/>
          </a:bodyPr>
          <a:lstStyle/>
          <a:p>
            <a:pPr>
              <a:lnSpc>
                <a:spcPct val="150000"/>
              </a:lnSpc>
              <a:defRPr/>
            </a:pPr>
            <a:r>
              <a:rPr lang="zh-CN" altLang="en-US" b="1" kern="0" dirty="0">
                <a:solidFill>
                  <a:srgbClr val="E7E6E6">
                    <a:lumMod val="25000"/>
                  </a:srgbClr>
                </a:solidFill>
                <a:ea typeface="微软雅黑" panose="020B0503020204020204" pitchFamily="34" charset="-122"/>
              </a:rPr>
              <a:t>单向</a:t>
            </a:r>
            <a:r>
              <a:rPr lang="en-US" altLang="zh-CN" b="1" kern="0" dirty="0">
                <a:solidFill>
                  <a:srgbClr val="E7E6E6">
                    <a:lumMod val="25000"/>
                  </a:srgbClr>
                </a:solidFill>
                <a:ea typeface="微软雅黑" panose="020B0503020204020204" pitchFamily="34" charset="-122"/>
              </a:rPr>
              <a:t>1——N</a:t>
            </a:r>
            <a:r>
              <a:rPr lang="zh-CN" altLang="en-US" b="1" kern="0" dirty="0">
                <a:solidFill>
                  <a:srgbClr val="E7E6E6">
                    <a:lumMod val="25000"/>
                  </a:srgbClr>
                </a:solidFill>
                <a:ea typeface="微软雅黑" panose="020B0503020204020204" pitchFamily="34" charset="-122"/>
              </a:rPr>
              <a:t>关联</a:t>
            </a:r>
            <a:endParaRPr lang="en-US" altLang="zh-CN" b="1" kern="0" dirty="0">
              <a:solidFill>
                <a:srgbClr val="E7E6E6">
                  <a:lumMod val="25000"/>
                </a:srgbClr>
              </a:solidFill>
              <a:ea typeface="微软雅黑" panose="020B0503020204020204" pitchFamily="34" charset="-122"/>
            </a:endParaRPr>
          </a:p>
        </p:txBody>
      </p:sp>
      <p:sp>
        <p:nvSpPr>
          <p:cNvPr id="4" name="文本框 3"/>
          <p:cNvSpPr txBox="1"/>
          <p:nvPr/>
        </p:nvSpPr>
        <p:spPr>
          <a:xfrm>
            <a:off x="873817" y="1361831"/>
            <a:ext cx="8843387" cy="1569660"/>
          </a:xfrm>
          <a:prstGeom prst="rect">
            <a:avLst/>
          </a:prstGeom>
          <a:noFill/>
        </p:spPr>
        <p:txBody>
          <a:bodyPr wrap="square" rtlCol="0">
            <a:spAutoFit/>
          </a:bodyPr>
          <a:lstStyle/>
          <a:p>
            <a:pPr>
              <a:lnSpc>
                <a:spcPct val="150000"/>
              </a:lnSpc>
              <a:defRPr/>
            </a:pPr>
            <a:r>
              <a:rPr lang="zh-CN" altLang="en-US" sz="1600" kern="0" dirty="0">
                <a:solidFill>
                  <a:srgbClr val="E7E6E6">
                    <a:lumMod val="25000"/>
                  </a:srgbClr>
                </a:solidFill>
                <a:ea typeface="微软雅黑" panose="020B0503020204020204" pitchFamily="34" charset="-122"/>
              </a:rPr>
              <a:t>对于</a:t>
            </a:r>
            <a:r>
              <a:rPr lang="en-US" altLang="zh-CN" sz="1600" kern="0" dirty="0">
                <a:solidFill>
                  <a:srgbClr val="E7E6E6">
                    <a:lumMod val="25000"/>
                  </a:srgbClr>
                </a:solidFill>
                <a:ea typeface="微软雅黑" panose="020B0503020204020204" pitchFamily="34" charset="-122"/>
              </a:rPr>
              <a:t>1——N</a:t>
            </a:r>
            <a:r>
              <a:rPr lang="zh-CN" altLang="en-US" sz="1600" kern="0" dirty="0">
                <a:solidFill>
                  <a:srgbClr val="E7E6E6">
                    <a:lumMod val="25000"/>
                  </a:srgbClr>
                </a:solidFill>
                <a:ea typeface="微软雅黑" panose="020B0503020204020204" pitchFamily="34" charset="-122"/>
              </a:rPr>
              <a:t>关联，要在</a:t>
            </a:r>
            <a:r>
              <a:rPr lang="en-US" altLang="zh-CN" sz="1600" kern="0" dirty="0">
                <a:solidFill>
                  <a:srgbClr val="E7E6E6">
                    <a:lumMod val="25000"/>
                  </a:srgbClr>
                </a:solidFill>
                <a:ea typeface="微软雅黑" panose="020B0503020204020204" pitchFamily="34" charset="-122"/>
              </a:rPr>
              <a:t>1</a:t>
            </a:r>
            <a:r>
              <a:rPr lang="zh-CN" altLang="en-US" sz="1600" kern="0" dirty="0">
                <a:solidFill>
                  <a:srgbClr val="E7E6E6">
                    <a:lumMod val="25000"/>
                  </a:srgbClr>
                </a:solidFill>
                <a:ea typeface="微软雅黑" panose="020B0503020204020204" pitchFamily="34" charset="-122"/>
              </a:rPr>
              <a:t>端的持久化类里面添加一个集合（</a:t>
            </a:r>
            <a:r>
              <a:rPr lang="en-US" altLang="zh-CN" sz="1600" kern="0" dirty="0">
                <a:solidFill>
                  <a:srgbClr val="E7E6E6">
                    <a:lumMod val="25000"/>
                  </a:srgbClr>
                </a:solidFill>
                <a:ea typeface="微软雅黑" panose="020B0503020204020204" pitchFamily="34" charset="-122"/>
              </a:rPr>
              <a:t>Set</a:t>
            </a:r>
            <a:r>
              <a:rPr lang="zh-CN" altLang="en-US" sz="1600" kern="0" dirty="0">
                <a:solidFill>
                  <a:srgbClr val="E7E6E6">
                    <a:lumMod val="25000"/>
                  </a:srgbClr>
                </a:solidFill>
                <a:ea typeface="微软雅黑" panose="020B0503020204020204" pitchFamily="34" charset="-122"/>
              </a:rPr>
              <a:t>类型）属性。并且集合里面的元素是关联实体</a:t>
            </a:r>
            <a:endParaRPr lang="en-US" altLang="zh-CN" sz="1600" kern="0" dirty="0">
              <a:solidFill>
                <a:srgbClr val="E7E6E6">
                  <a:lumMod val="25000"/>
                </a:srgbClr>
              </a:solidFill>
              <a:ea typeface="微软雅黑" panose="020B0503020204020204" pitchFamily="34" charset="-122"/>
            </a:endParaRPr>
          </a:p>
          <a:p>
            <a:pPr>
              <a:lnSpc>
                <a:spcPct val="150000"/>
              </a:lnSpc>
              <a:defRPr/>
            </a:pPr>
            <a:r>
              <a:rPr lang="zh-CN" altLang="en-US" sz="1600" kern="0" dirty="0">
                <a:solidFill>
                  <a:srgbClr val="E7E6E6">
                    <a:lumMod val="25000"/>
                  </a:srgbClr>
                </a:solidFill>
                <a:ea typeface="微软雅黑" panose="020B0503020204020204" pitchFamily="34" charset="-122"/>
              </a:rPr>
              <a:t>我们一般采用有连接表的</a:t>
            </a:r>
            <a:r>
              <a:rPr lang="en-US" altLang="zh-CN" sz="1600" kern="0" dirty="0">
                <a:solidFill>
                  <a:srgbClr val="E7E6E6">
                    <a:lumMod val="25000"/>
                  </a:srgbClr>
                </a:solidFill>
                <a:ea typeface="微软雅黑" panose="020B0503020204020204" pitchFamily="34" charset="-122"/>
              </a:rPr>
              <a:t>1——N</a:t>
            </a:r>
            <a:r>
              <a:rPr lang="zh-CN" altLang="en-US" sz="1600" kern="0" dirty="0">
                <a:solidFill>
                  <a:srgbClr val="E7E6E6">
                    <a:lumMod val="25000"/>
                  </a:srgbClr>
                </a:solidFill>
                <a:ea typeface="微软雅黑" panose="020B0503020204020204" pitchFamily="34" charset="-122"/>
              </a:rPr>
              <a:t>关联</a:t>
            </a:r>
            <a:endParaRPr lang="en-US" altLang="zh-CN" sz="1600" kern="0" dirty="0">
              <a:solidFill>
                <a:srgbClr val="E7E6E6">
                  <a:lumMod val="25000"/>
                </a:srgbClr>
              </a:solidFill>
              <a:ea typeface="微软雅黑" panose="020B0503020204020204" pitchFamily="34" charset="-122"/>
            </a:endParaRPr>
          </a:p>
          <a:p>
            <a:pPr>
              <a:lnSpc>
                <a:spcPct val="150000"/>
              </a:lnSpc>
              <a:defRPr/>
            </a:pPr>
            <a:r>
              <a:rPr lang="zh-CN" altLang="en-US" sz="1600" kern="0" dirty="0">
                <a:solidFill>
                  <a:srgbClr val="E7E6E6">
                    <a:lumMod val="25000"/>
                  </a:srgbClr>
                </a:solidFill>
                <a:ea typeface="微软雅黑" panose="020B0503020204020204" pitchFamily="34" charset="-122"/>
              </a:rPr>
              <a:t>需要使用</a:t>
            </a:r>
            <a:r>
              <a:rPr lang="en-US" altLang="zh-CN" sz="1600" kern="0" dirty="0">
                <a:solidFill>
                  <a:srgbClr val="E7E6E6">
                    <a:lumMod val="25000"/>
                  </a:srgbClr>
                </a:solidFill>
                <a:ea typeface="微软雅黑" panose="020B0503020204020204" pitchFamily="34" charset="-122"/>
              </a:rPr>
              <a:t>@</a:t>
            </a:r>
            <a:r>
              <a:rPr lang="en-US" altLang="zh-CN" sz="1600" kern="0" dirty="0" err="1">
                <a:solidFill>
                  <a:srgbClr val="E7E6E6">
                    <a:lumMod val="25000"/>
                  </a:srgbClr>
                </a:solidFill>
                <a:ea typeface="微软雅黑" panose="020B0503020204020204" pitchFamily="34" charset="-122"/>
              </a:rPr>
              <a:t>OneToMany</a:t>
            </a:r>
            <a:r>
              <a:rPr lang="zh-CN" altLang="en-US" sz="1600" kern="0" dirty="0">
                <a:solidFill>
                  <a:srgbClr val="E7E6E6">
                    <a:lumMod val="25000"/>
                  </a:srgbClr>
                </a:solidFill>
                <a:ea typeface="微软雅黑" panose="020B0503020204020204" pitchFamily="34" charset="-122"/>
              </a:rPr>
              <a:t>修饰代表关联实体的属性，使用</a:t>
            </a:r>
            <a:r>
              <a:rPr lang="en-US" altLang="zh-CN" sz="1600" kern="0" dirty="0">
                <a:solidFill>
                  <a:srgbClr val="E7E6E6">
                    <a:lumMod val="25000"/>
                  </a:srgbClr>
                </a:solidFill>
                <a:ea typeface="微软雅黑" panose="020B0503020204020204" pitchFamily="34" charset="-122"/>
              </a:rPr>
              <a:t>@</a:t>
            </a:r>
            <a:r>
              <a:rPr lang="en-US" altLang="zh-CN" sz="1600" kern="0" dirty="0" err="1">
                <a:solidFill>
                  <a:srgbClr val="E7E6E6">
                    <a:lumMod val="25000"/>
                  </a:srgbClr>
                </a:solidFill>
                <a:ea typeface="微软雅黑" panose="020B0503020204020204" pitchFamily="34" charset="-122"/>
              </a:rPr>
              <a:t>JoinTable</a:t>
            </a:r>
            <a:r>
              <a:rPr lang="zh-CN" altLang="en-US" sz="1600" kern="0" dirty="0">
                <a:solidFill>
                  <a:srgbClr val="E7E6E6">
                    <a:lumMod val="25000"/>
                  </a:srgbClr>
                </a:solidFill>
                <a:ea typeface="微软雅黑" panose="020B0503020204020204" pitchFamily="34" charset="-122"/>
              </a:rPr>
              <a:t>显示的指定连接表</a:t>
            </a:r>
            <a:endParaRPr lang="en-US" altLang="zh-CN" sz="1600" kern="0" dirty="0">
              <a:solidFill>
                <a:srgbClr val="E7E6E6">
                  <a:lumMod val="25000"/>
                </a:srgbClr>
              </a:solidFill>
              <a:ea typeface="微软雅黑" panose="020B0503020204020204" pitchFamily="34" charset="-122"/>
            </a:endParaRPr>
          </a:p>
        </p:txBody>
      </p:sp>
      <p:pic>
        <p:nvPicPr>
          <p:cNvPr id="6" name="图片 5"/>
          <p:cNvPicPr>
            <a:picLocks noChangeAspect="1"/>
          </p:cNvPicPr>
          <p:nvPr/>
        </p:nvPicPr>
        <p:blipFill>
          <a:blip r:embed="rId4"/>
          <a:stretch>
            <a:fillRect/>
          </a:stretch>
        </p:blipFill>
        <p:spPr>
          <a:xfrm>
            <a:off x="873817" y="2931491"/>
            <a:ext cx="6685714" cy="3704762"/>
          </a:xfrm>
          <a:prstGeom prst="rect">
            <a:avLst/>
          </a:prstGeom>
        </p:spPr>
      </p:pic>
    </p:spTree>
    <p:extLst>
      <p:ext uri="{BB962C8B-B14F-4D97-AF65-F5344CB8AC3E}">
        <p14:creationId xmlns:p14="http://schemas.microsoft.com/office/powerpoint/2010/main" val="3981300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454013" y="236181"/>
            <a:ext cx="5482763" cy="707886"/>
          </a:xfrm>
          <a:prstGeom prst="rect">
            <a:avLst/>
          </a:prstGeom>
          <a:noFill/>
        </p:spPr>
        <p:txBody>
          <a:bodyPr wrap="square" rtlCol="0">
            <a:spAutoFit/>
          </a:bodyPr>
          <a:lstStyle/>
          <a:p>
            <a:pPr>
              <a:defRPr/>
            </a:pPr>
            <a:r>
              <a:rPr lang="en-US" altLang="zh-CN" sz="4000" kern="0" dirty="0">
                <a:solidFill>
                  <a:srgbClr val="A5A5A5">
                    <a:lumMod val="50000"/>
                  </a:srgbClr>
                </a:solidFill>
              </a:rPr>
              <a:t>Hibernate</a:t>
            </a:r>
            <a:r>
              <a:rPr lang="zh-CN" altLang="en-US" sz="4000" kern="0" dirty="0">
                <a:solidFill>
                  <a:srgbClr val="A5A5A5">
                    <a:lumMod val="50000"/>
                  </a:srgbClr>
                </a:solidFill>
              </a:rPr>
              <a:t>关联映射</a:t>
            </a:r>
            <a:endParaRPr lang="zh-CN" altLang="en-US" sz="2800" kern="0" dirty="0">
              <a:solidFill>
                <a:srgbClr val="A5A5A5">
                  <a:lumMod val="50000"/>
                </a:srgbClr>
              </a:solidFill>
            </a:endParaRPr>
          </a:p>
        </p:txBody>
      </p:sp>
      <p:sp>
        <p:nvSpPr>
          <p:cNvPr id="3" name="文本框 2"/>
          <p:cNvSpPr txBox="1"/>
          <p:nvPr/>
        </p:nvSpPr>
        <p:spPr>
          <a:xfrm>
            <a:off x="873816" y="1127633"/>
            <a:ext cx="8843387" cy="507831"/>
          </a:xfrm>
          <a:prstGeom prst="rect">
            <a:avLst/>
          </a:prstGeom>
          <a:noFill/>
        </p:spPr>
        <p:txBody>
          <a:bodyPr wrap="square" rtlCol="0">
            <a:spAutoFit/>
          </a:bodyPr>
          <a:lstStyle/>
          <a:p>
            <a:pPr>
              <a:lnSpc>
                <a:spcPct val="150000"/>
              </a:lnSpc>
              <a:defRPr/>
            </a:pPr>
            <a:r>
              <a:rPr lang="zh-CN" altLang="en-US" b="1" kern="0" dirty="0">
                <a:solidFill>
                  <a:srgbClr val="E7E6E6">
                    <a:lumMod val="25000"/>
                  </a:srgbClr>
                </a:solidFill>
                <a:ea typeface="微软雅黑" panose="020B0503020204020204" pitchFamily="34" charset="-122"/>
              </a:rPr>
              <a:t>单向</a:t>
            </a:r>
            <a:r>
              <a:rPr lang="en-US" altLang="zh-CN" b="1" kern="0" dirty="0">
                <a:solidFill>
                  <a:srgbClr val="E7E6E6">
                    <a:lumMod val="25000"/>
                  </a:srgbClr>
                </a:solidFill>
                <a:ea typeface="微软雅黑" panose="020B0503020204020204" pitchFamily="34" charset="-122"/>
              </a:rPr>
              <a:t>N——N</a:t>
            </a:r>
            <a:r>
              <a:rPr lang="zh-CN" altLang="en-US" b="1" kern="0" dirty="0">
                <a:solidFill>
                  <a:srgbClr val="E7E6E6">
                    <a:lumMod val="25000"/>
                  </a:srgbClr>
                </a:solidFill>
                <a:ea typeface="微软雅黑" panose="020B0503020204020204" pitchFamily="34" charset="-122"/>
              </a:rPr>
              <a:t>关联</a:t>
            </a:r>
            <a:endParaRPr lang="en-US" altLang="zh-CN" b="1" kern="0" dirty="0">
              <a:solidFill>
                <a:srgbClr val="E7E6E6">
                  <a:lumMod val="25000"/>
                </a:srgbClr>
              </a:solidFill>
              <a:ea typeface="微软雅黑" panose="020B0503020204020204" pitchFamily="34" charset="-122"/>
            </a:endParaRPr>
          </a:p>
        </p:txBody>
      </p:sp>
      <p:sp>
        <p:nvSpPr>
          <p:cNvPr id="4" name="文本框 3"/>
          <p:cNvSpPr txBox="1"/>
          <p:nvPr/>
        </p:nvSpPr>
        <p:spPr>
          <a:xfrm>
            <a:off x="873816" y="1819031"/>
            <a:ext cx="8843387" cy="1569660"/>
          </a:xfrm>
          <a:prstGeom prst="rect">
            <a:avLst/>
          </a:prstGeom>
          <a:noFill/>
        </p:spPr>
        <p:txBody>
          <a:bodyPr wrap="square" rtlCol="0">
            <a:spAutoFit/>
          </a:bodyPr>
          <a:lstStyle/>
          <a:p>
            <a:pPr>
              <a:lnSpc>
                <a:spcPct val="150000"/>
              </a:lnSpc>
              <a:defRPr/>
            </a:pPr>
            <a:r>
              <a:rPr lang="zh-CN" altLang="en-US" sz="1600" kern="0" dirty="0">
                <a:solidFill>
                  <a:srgbClr val="E7E6E6">
                    <a:lumMod val="25000"/>
                  </a:srgbClr>
                </a:solidFill>
                <a:ea typeface="微软雅黑" panose="020B0503020204020204" pitchFamily="34" charset="-122"/>
              </a:rPr>
              <a:t>单向</a:t>
            </a:r>
            <a:r>
              <a:rPr lang="en-US" altLang="zh-CN" sz="1600" kern="0" dirty="0">
                <a:solidFill>
                  <a:srgbClr val="E7E6E6">
                    <a:lumMod val="25000"/>
                  </a:srgbClr>
                </a:solidFill>
                <a:ea typeface="微软雅黑" panose="020B0503020204020204" pitchFamily="34" charset="-122"/>
              </a:rPr>
              <a:t>N——N</a:t>
            </a:r>
            <a:r>
              <a:rPr lang="zh-CN" altLang="en-US" sz="1600" kern="0" dirty="0">
                <a:solidFill>
                  <a:srgbClr val="E7E6E6">
                    <a:lumMod val="25000"/>
                  </a:srgbClr>
                </a:solidFill>
                <a:ea typeface="微软雅黑" panose="020B0503020204020204" pitchFamily="34" charset="-122"/>
              </a:rPr>
              <a:t>关联必须使用连接表，</a:t>
            </a:r>
            <a:r>
              <a:rPr lang="en-US" altLang="zh-CN" sz="1600" kern="0" dirty="0">
                <a:solidFill>
                  <a:srgbClr val="E7E6E6">
                    <a:lumMod val="25000"/>
                  </a:srgbClr>
                </a:solidFill>
                <a:ea typeface="微软雅黑" panose="020B0503020204020204" pitchFamily="34" charset="-122"/>
              </a:rPr>
              <a:t>N——N</a:t>
            </a:r>
            <a:r>
              <a:rPr lang="zh-CN" altLang="en-US" sz="1600" kern="0" dirty="0">
                <a:solidFill>
                  <a:srgbClr val="E7E6E6">
                    <a:lumMod val="25000"/>
                  </a:srgbClr>
                </a:solidFill>
                <a:ea typeface="微软雅黑" panose="020B0503020204020204" pitchFamily="34" charset="-122"/>
              </a:rPr>
              <a:t>关联与有连接表的</a:t>
            </a:r>
            <a:r>
              <a:rPr lang="en-US" altLang="zh-CN" sz="1600" kern="0" dirty="0">
                <a:solidFill>
                  <a:srgbClr val="E7E6E6">
                    <a:lumMod val="25000"/>
                  </a:srgbClr>
                </a:solidFill>
                <a:ea typeface="微软雅黑" panose="020B0503020204020204" pitchFamily="34" charset="-122"/>
              </a:rPr>
              <a:t>1——N</a:t>
            </a:r>
            <a:r>
              <a:rPr lang="zh-CN" altLang="en-US" sz="1600" kern="0" dirty="0">
                <a:solidFill>
                  <a:srgbClr val="E7E6E6">
                    <a:lumMod val="25000"/>
                  </a:srgbClr>
                </a:solidFill>
                <a:ea typeface="微软雅黑" panose="020B0503020204020204" pitchFamily="34" charset="-122"/>
              </a:rPr>
              <a:t>关联十分相似</a:t>
            </a:r>
            <a:endParaRPr lang="en-US" altLang="zh-CN" sz="1600" kern="0" dirty="0">
              <a:solidFill>
                <a:srgbClr val="E7E6E6">
                  <a:lumMod val="25000"/>
                </a:srgbClr>
              </a:solidFill>
              <a:ea typeface="微软雅黑" panose="020B0503020204020204" pitchFamily="34" charset="-122"/>
            </a:endParaRPr>
          </a:p>
          <a:p>
            <a:pPr>
              <a:lnSpc>
                <a:spcPct val="150000"/>
              </a:lnSpc>
              <a:defRPr/>
            </a:pPr>
            <a:r>
              <a:rPr lang="zh-CN" altLang="en-US" sz="1600" kern="0" dirty="0">
                <a:solidFill>
                  <a:srgbClr val="E7E6E6">
                    <a:lumMod val="25000"/>
                  </a:srgbClr>
                </a:solidFill>
                <a:ea typeface="微软雅黑" panose="020B0503020204020204" pitchFamily="34" charset="-122"/>
              </a:rPr>
              <a:t>需要在控制关系的一端增加一个</a:t>
            </a:r>
            <a:r>
              <a:rPr lang="en-US" altLang="zh-CN" sz="1600" kern="0" dirty="0">
                <a:solidFill>
                  <a:srgbClr val="E7E6E6">
                    <a:lumMod val="25000"/>
                  </a:srgbClr>
                </a:solidFill>
                <a:ea typeface="微软雅黑" panose="020B0503020204020204" pitchFamily="34" charset="-122"/>
              </a:rPr>
              <a:t>Set</a:t>
            </a:r>
            <a:r>
              <a:rPr lang="zh-CN" altLang="en-US" sz="1600" kern="0" dirty="0">
                <a:solidFill>
                  <a:srgbClr val="E7E6E6">
                    <a:lumMod val="25000"/>
                  </a:srgbClr>
                </a:solidFill>
                <a:ea typeface="微软雅黑" panose="020B0503020204020204" pitchFamily="34" charset="-122"/>
              </a:rPr>
              <a:t>类型的属性，使用</a:t>
            </a:r>
            <a:r>
              <a:rPr lang="en-US" altLang="zh-CN" sz="1600" kern="0" dirty="0">
                <a:solidFill>
                  <a:srgbClr val="E7E6E6">
                    <a:lumMod val="25000"/>
                  </a:srgbClr>
                </a:solidFill>
                <a:ea typeface="微软雅黑" panose="020B0503020204020204" pitchFamily="34" charset="-122"/>
              </a:rPr>
              <a:t>@</a:t>
            </a:r>
            <a:r>
              <a:rPr lang="en-US" altLang="zh-CN" sz="1600" kern="0" dirty="0" err="1">
                <a:solidFill>
                  <a:srgbClr val="E7E6E6">
                    <a:lumMod val="25000"/>
                  </a:srgbClr>
                </a:solidFill>
                <a:ea typeface="微软雅黑" panose="020B0503020204020204" pitchFamily="34" charset="-122"/>
              </a:rPr>
              <a:t>ManyToMany</a:t>
            </a:r>
            <a:r>
              <a:rPr lang="zh-CN" altLang="en-US" sz="1600" kern="0" dirty="0">
                <a:solidFill>
                  <a:srgbClr val="E7E6E6">
                    <a:lumMod val="25000"/>
                  </a:srgbClr>
                </a:solidFill>
                <a:ea typeface="微软雅黑" panose="020B0503020204020204" pitchFamily="34" charset="-122"/>
              </a:rPr>
              <a:t>修饰代表关联实体的属性，使用</a:t>
            </a:r>
            <a:r>
              <a:rPr lang="en-US" altLang="zh-CN" sz="1600" kern="0" dirty="0">
                <a:solidFill>
                  <a:srgbClr val="E7E6E6">
                    <a:lumMod val="25000"/>
                  </a:srgbClr>
                </a:solidFill>
                <a:ea typeface="微软雅黑" panose="020B0503020204020204" pitchFamily="34" charset="-122"/>
              </a:rPr>
              <a:t>@</a:t>
            </a:r>
            <a:r>
              <a:rPr lang="en-US" altLang="zh-CN" sz="1600" kern="0" dirty="0" err="1">
                <a:solidFill>
                  <a:srgbClr val="E7E6E6">
                    <a:lumMod val="25000"/>
                  </a:srgbClr>
                </a:solidFill>
                <a:ea typeface="微软雅黑" panose="020B0503020204020204" pitchFamily="34" charset="-122"/>
              </a:rPr>
              <a:t>JoinTable</a:t>
            </a:r>
            <a:r>
              <a:rPr lang="zh-CN" altLang="en-US" sz="1600" kern="0" dirty="0">
                <a:solidFill>
                  <a:srgbClr val="E7E6E6">
                    <a:lumMod val="25000"/>
                  </a:srgbClr>
                </a:solidFill>
                <a:ea typeface="微软雅黑" panose="020B0503020204020204" pitchFamily="34" charset="-122"/>
              </a:rPr>
              <a:t>显示的指定连接表</a:t>
            </a:r>
            <a:endParaRPr lang="en-US" altLang="zh-CN" sz="1600" kern="0" dirty="0">
              <a:solidFill>
                <a:srgbClr val="E7E6E6">
                  <a:lumMod val="25000"/>
                </a:srgbClr>
              </a:solidFill>
              <a:ea typeface="微软雅黑" panose="020B0503020204020204" pitchFamily="34" charset="-122"/>
            </a:endParaRPr>
          </a:p>
          <a:p>
            <a:pPr>
              <a:lnSpc>
                <a:spcPct val="150000"/>
              </a:lnSpc>
              <a:defRPr/>
            </a:pPr>
            <a:r>
              <a:rPr lang="zh-CN" altLang="en-US" sz="1600" kern="0" dirty="0">
                <a:solidFill>
                  <a:srgbClr val="E7E6E6">
                    <a:lumMod val="25000"/>
                  </a:srgbClr>
                </a:solidFill>
                <a:ea typeface="微软雅黑" panose="020B0503020204020204" pitchFamily="34" charset="-122"/>
              </a:rPr>
              <a:t>去掉</a:t>
            </a:r>
            <a:r>
              <a:rPr lang="en-US" altLang="zh-CN" sz="1600" kern="0" dirty="0">
                <a:solidFill>
                  <a:srgbClr val="E7E6E6">
                    <a:lumMod val="25000"/>
                  </a:srgbClr>
                </a:solidFill>
                <a:ea typeface="微软雅黑" panose="020B0503020204020204" pitchFamily="34" charset="-122"/>
              </a:rPr>
              <a:t>@</a:t>
            </a:r>
            <a:r>
              <a:rPr lang="en-US" altLang="zh-CN" sz="1600" kern="0" dirty="0" err="1">
                <a:solidFill>
                  <a:srgbClr val="E7E6E6">
                    <a:lumMod val="25000"/>
                  </a:srgbClr>
                </a:solidFill>
                <a:ea typeface="微软雅黑" panose="020B0503020204020204" pitchFamily="34" charset="-122"/>
              </a:rPr>
              <a:t>joinColumn</a:t>
            </a:r>
            <a:r>
              <a:rPr lang="zh-CN" altLang="en-US" sz="1600" kern="0" dirty="0">
                <a:solidFill>
                  <a:srgbClr val="E7E6E6">
                    <a:lumMod val="25000"/>
                  </a:srgbClr>
                </a:solidFill>
                <a:ea typeface="微软雅黑" panose="020B0503020204020204" pitchFamily="34" charset="-122"/>
              </a:rPr>
              <a:t>中的</a:t>
            </a:r>
            <a:r>
              <a:rPr lang="en-US" altLang="zh-CN" sz="1600" kern="0" dirty="0">
                <a:solidFill>
                  <a:srgbClr val="E7E6E6">
                    <a:lumMod val="25000"/>
                  </a:srgbClr>
                </a:solidFill>
                <a:ea typeface="微软雅黑" panose="020B0503020204020204" pitchFamily="34" charset="-122"/>
              </a:rPr>
              <a:t>unique=true</a:t>
            </a:r>
          </a:p>
        </p:txBody>
      </p:sp>
    </p:spTree>
    <p:extLst>
      <p:ext uri="{BB962C8B-B14F-4D97-AF65-F5344CB8AC3E}">
        <p14:creationId xmlns:p14="http://schemas.microsoft.com/office/powerpoint/2010/main" val="237638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454013" y="236181"/>
            <a:ext cx="5482763" cy="707886"/>
          </a:xfrm>
          <a:prstGeom prst="rect">
            <a:avLst/>
          </a:prstGeom>
          <a:noFill/>
        </p:spPr>
        <p:txBody>
          <a:bodyPr wrap="square" rtlCol="0">
            <a:spAutoFit/>
          </a:bodyPr>
          <a:lstStyle/>
          <a:p>
            <a:pPr>
              <a:defRPr/>
            </a:pPr>
            <a:r>
              <a:rPr lang="en-US" altLang="zh-CN" sz="4000" kern="0" dirty="0">
                <a:solidFill>
                  <a:srgbClr val="A5A5A5">
                    <a:lumMod val="50000"/>
                  </a:srgbClr>
                </a:solidFill>
              </a:rPr>
              <a:t>Hibernate</a:t>
            </a:r>
            <a:r>
              <a:rPr lang="zh-CN" altLang="en-US" sz="4000" kern="0" dirty="0">
                <a:solidFill>
                  <a:srgbClr val="A5A5A5">
                    <a:lumMod val="50000"/>
                  </a:srgbClr>
                </a:solidFill>
              </a:rPr>
              <a:t>关联映射</a:t>
            </a:r>
            <a:endParaRPr lang="zh-CN" altLang="en-US" sz="2800" kern="0" dirty="0">
              <a:solidFill>
                <a:srgbClr val="A5A5A5">
                  <a:lumMod val="50000"/>
                </a:srgbClr>
              </a:solidFill>
            </a:endParaRPr>
          </a:p>
        </p:txBody>
      </p:sp>
      <p:sp>
        <p:nvSpPr>
          <p:cNvPr id="3" name="文本框 2"/>
          <p:cNvSpPr txBox="1"/>
          <p:nvPr/>
        </p:nvSpPr>
        <p:spPr>
          <a:xfrm>
            <a:off x="873816" y="1127633"/>
            <a:ext cx="8843387" cy="507831"/>
          </a:xfrm>
          <a:prstGeom prst="rect">
            <a:avLst/>
          </a:prstGeom>
          <a:noFill/>
        </p:spPr>
        <p:txBody>
          <a:bodyPr wrap="square" rtlCol="0">
            <a:spAutoFit/>
          </a:bodyPr>
          <a:lstStyle/>
          <a:p>
            <a:pPr>
              <a:lnSpc>
                <a:spcPct val="150000"/>
              </a:lnSpc>
              <a:defRPr/>
            </a:pPr>
            <a:r>
              <a:rPr lang="zh-CN" altLang="en-US" b="1" kern="0" dirty="0">
                <a:solidFill>
                  <a:srgbClr val="E7E6E6">
                    <a:lumMod val="25000"/>
                  </a:srgbClr>
                </a:solidFill>
                <a:ea typeface="微软雅黑" panose="020B0503020204020204" pitchFamily="34" charset="-122"/>
              </a:rPr>
              <a:t>双向</a:t>
            </a:r>
            <a:r>
              <a:rPr lang="en-US" altLang="zh-CN" b="1" kern="0" dirty="0">
                <a:solidFill>
                  <a:srgbClr val="E7E6E6">
                    <a:lumMod val="25000"/>
                  </a:srgbClr>
                </a:solidFill>
                <a:ea typeface="微软雅黑" panose="020B0503020204020204" pitchFamily="34" charset="-122"/>
              </a:rPr>
              <a:t>1——N</a:t>
            </a:r>
            <a:r>
              <a:rPr lang="zh-CN" altLang="en-US" b="1" kern="0" dirty="0">
                <a:solidFill>
                  <a:srgbClr val="E7E6E6">
                    <a:lumMod val="25000"/>
                  </a:srgbClr>
                </a:solidFill>
                <a:ea typeface="微软雅黑" panose="020B0503020204020204" pitchFamily="34" charset="-122"/>
              </a:rPr>
              <a:t>关联</a:t>
            </a:r>
            <a:endParaRPr lang="en-US" altLang="zh-CN" b="1" kern="0" dirty="0">
              <a:solidFill>
                <a:srgbClr val="E7E6E6">
                  <a:lumMod val="25000"/>
                </a:srgbClr>
              </a:solidFill>
              <a:ea typeface="微软雅黑" panose="020B0503020204020204" pitchFamily="34" charset="-122"/>
            </a:endParaRPr>
          </a:p>
        </p:txBody>
      </p:sp>
      <p:sp>
        <p:nvSpPr>
          <p:cNvPr id="4" name="文本框 3"/>
          <p:cNvSpPr txBox="1"/>
          <p:nvPr/>
        </p:nvSpPr>
        <p:spPr>
          <a:xfrm>
            <a:off x="873816" y="1819030"/>
            <a:ext cx="8843387" cy="1569660"/>
          </a:xfrm>
          <a:prstGeom prst="rect">
            <a:avLst/>
          </a:prstGeom>
          <a:noFill/>
        </p:spPr>
        <p:txBody>
          <a:bodyPr wrap="square" rtlCol="0">
            <a:spAutoFit/>
          </a:bodyPr>
          <a:lstStyle/>
          <a:p>
            <a:pPr>
              <a:lnSpc>
                <a:spcPct val="150000"/>
              </a:lnSpc>
              <a:defRPr/>
            </a:pPr>
            <a:r>
              <a:rPr lang="zh-CN" altLang="en-US" sz="1600" kern="0" dirty="0">
                <a:solidFill>
                  <a:srgbClr val="E7E6E6">
                    <a:lumMod val="25000"/>
                  </a:srgbClr>
                </a:solidFill>
                <a:ea typeface="微软雅黑" panose="020B0503020204020204" pitchFamily="34" charset="-122"/>
              </a:rPr>
              <a:t>因为双向关联两端都能够互相访问，所以在</a:t>
            </a:r>
            <a:r>
              <a:rPr lang="en-US" altLang="zh-CN" sz="1600" kern="0" dirty="0">
                <a:solidFill>
                  <a:srgbClr val="E7E6E6">
                    <a:lumMod val="25000"/>
                  </a:srgbClr>
                </a:solidFill>
                <a:ea typeface="微软雅黑" panose="020B0503020204020204" pitchFamily="34" charset="-122"/>
              </a:rPr>
              <a:t>N</a:t>
            </a:r>
            <a:r>
              <a:rPr lang="zh-CN" altLang="en-US" sz="1600" kern="0" dirty="0">
                <a:solidFill>
                  <a:srgbClr val="E7E6E6">
                    <a:lumMod val="25000"/>
                  </a:srgbClr>
                </a:solidFill>
                <a:ea typeface="微软雅黑" panose="020B0503020204020204" pitchFamily="34" charset="-122"/>
              </a:rPr>
              <a:t>的一端我们要增加引用到关联实体的属性，</a:t>
            </a:r>
            <a:r>
              <a:rPr lang="en-US" altLang="zh-CN" sz="1600" kern="0" dirty="0">
                <a:solidFill>
                  <a:srgbClr val="E7E6E6">
                    <a:lumMod val="25000"/>
                  </a:srgbClr>
                </a:solidFill>
                <a:ea typeface="微软雅黑" panose="020B0503020204020204" pitchFamily="34" charset="-122"/>
              </a:rPr>
              <a:t>1</a:t>
            </a:r>
            <a:r>
              <a:rPr lang="zh-CN" altLang="en-US" sz="1600" kern="0" dirty="0">
                <a:solidFill>
                  <a:srgbClr val="E7E6E6">
                    <a:lumMod val="25000"/>
                  </a:srgbClr>
                </a:solidFill>
                <a:ea typeface="微软雅黑" panose="020B0503020204020204" pitchFamily="34" charset="-122"/>
              </a:rPr>
              <a:t>的一端要增加集合属性，集合元素为关联实体。大部分时候，采用无连接表的</a:t>
            </a:r>
            <a:r>
              <a:rPr lang="en-US" altLang="zh-CN" sz="1600" kern="0" dirty="0">
                <a:solidFill>
                  <a:srgbClr val="E7E6E6">
                    <a:lumMod val="25000"/>
                  </a:srgbClr>
                </a:solidFill>
                <a:ea typeface="微软雅黑" panose="020B0503020204020204" pitchFamily="34" charset="-122"/>
              </a:rPr>
              <a:t>1——N</a:t>
            </a:r>
            <a:r>
              <a:rPr lang="zh-CN" altLang="en-US" sz="1600" kern="0" dirty="0">
                <a:solidFill>
                  <a:srgbClr val="E7E6E6">
                    <a:lumMod val="25000"/>
                  </a:srgbClr>
                </a:solidFill>
                <a:ea typeface="微软雅黑" panose="020B0503020204020204" pitchFamily="34" charset="-122"/>
              </a:rPr>
              <a:t>关联映射</a:t>
            </a:r>
            <a:endParaRPr lang="en-US" altLang="zh-CN" sz="1600" kern="0" dirty="0">
              <a:solidFill>
                <a:srgbClr val="E7E6E6">
                  <a:lumMod val="25000"/>
                </a:srgbClr>
              </a:solidFill>
              <a:ea typeface="微软雅黑" panose="020B0503020204020204" pitchFamily="34" charset="-122"/>
            </a:endParaRPr>
          </a:p>
          <a:p>
            <a:pPr>
              <a:lnSpc>
                <a:spcPct val="150000"/>
              </a:lnSpc>
              <a:defRPr/>
            </a:pPr>
            <a:r>
              <a:rPr lang="zh-CN" altLang="en-US" sz="1600" kern="0" dirty="0">
                <a:solidFill>
                  <a:srgbClr val="E7E6E6">
                    <a:lumMod val="25000"/>
                  </a:srgbClr>
                </a:solidFill>
                <a:ea typeface="微软雅黑" panose="020B0503020204020204" pitchFamily="34" charset="-122"/>
              </a:rPr>
              <a:t>在</a:t>
            </a:r>
            <a:r>
              <a:rPr lang="en-US" altLang="zh-CN" sz="1600" kern="0" dirty="0">
                <a:solidFill>
                  <a:srgbClr val="E7E6E6">
                    <a:lumMod val="25000"/>
                  </a:srgbClr>
                </a:solidFill>
                <a:ea typeface="微软雅黑" panose="020B0503020204020204" pitchFamily="34" charset="-122"/>
              </a:rPr>
              <a:t>N</a:t>
            </a:r>
            <a:r>
              <a:rPr lang="zh-CN" altLang="en-US" sz="1600" kern="0" dirty="0">
                <a:solidFill>
                  <a:srgbClr val="E7E6E6">
                    <a:lumMod val="25000"/>
                  </a:srgbClr>
                </a:solidFill>
                <a:ea typeface="微软雅黑" panose="020B0503020204020204" pitchFamily="34" charset="-122"/>
              </a:rPr>
              <a:t>端使用</a:t>
            </a:r>
            <a:r>
              <a:rPr lang="en-US" altLang="zh-CN" sz="1600" kern="0" dirty="0">
                <a:solidFill>
                  <a:srgbClr val="E7E6E6">
                    <a:lumMod val="25000"/>
                  </a:srgbClr>
                </a:solidFill>
                <a:ea typeface="微软雅黑" panose="020B0503020204020204" pitchFamily="34" charset="-122"/>
              </a:rPr>
              <a:t>@</a:t>
            </a:r>
            <a:r>
              <a:rPr lang="en-US" altLang="zh-CN" sz="1600" kern="0" dirty="0" err="1">
                <a:solidFill>
                  <a:srgbClr val="E7E6E6">
                    <a:lumMod val="25000"/>
                  </a:srgbClr>
                </a:solidFill>
                <a:ea typeface="微软雅黑" panose="020B0503020204020204" pitchFamily="34" charset="-122"/>
              </a:rPr>
              <a:t>ManyToOne</a:t>
            </a:r>
            <a:r>
              <a:rPr lang="zh-CN" altLang="en-US" sz="1600" kern="0" dirty="0">
                <a:solidFill>
                  <a:srgbClr val="E7E6E6">
                    <a:lumMod val="25000"/>
                  </a:srgbClr>
                </a:solidFill>
                <a:ea typeface="微软雅黑" panose="020B0503020204020204" pitchFamily="34" charset="-122"/>
              </a:rPr>
              <a:t>修饰代表关联实体的属性。使用</a:t>
            </a:r>
            <a:r>
              <a:rPr lang="en-US" altLang="zh-CN" sz="1600" kern="0" dirty="0">
                <a:solidFill>
                  <a:srgbClr val="E7E6E6">
                    <a:lumMod val="25000"/>
                  </a:srgbClr>
                </a:solidFill>
                <a:ea typeface="微软雅黑" panose="020B0503020204020204" pitchFamily="34" charset="-122"/>
              </a:rPr>
              <a:t>@</a:t>
            </a:r>
            <a:r>
              <a:rPr lang="en-US" altLang="zh-CN" sz="1600" kern="0" dirty="0" err="1">
                <a:solidFill>
                  <a:srgbClr val="E7E6E6">
                    <a:lumMod val="25000"/>
                  </a:srgbClr>
                </a:solidFill>
                <a:ea typeface="微软雅黑" panose="020B0503020204020204" pitchFamily="34" charset="-122"/>
              </a:rPr>
              <a:t>JoinColumn</a:t>
            </a:r>
            <a:r>
              <a:rPr lang="zh-CN" altLang="en-US" sz="1600" kern="0" dirty="0">
                <a:solidFill>
                  <a:srgbClr val="E7E6E6">
                    <a:lumMod val="25000"/>
                  </a:srgbClr>
                </a:solidFill>
                <a:ea typeface="微软雅黑" panose="020B0503020204020204" pitchFamily="34" charset="-122"/>
              </a:rPr>
              <a:t>映射外键列</a:t>
            </a:r>
            <a:endParaRPr lang="en-US" altLang="zh-CN" sz="1600" kern="0" dirty="0">
              <a:solidFill>
                <a:srgbClr val="E7E6E6">
                  <a:lumMod val="25000"/>
                </a:srgbClr>
              </a:solidFill>
              <a:ea typeface="微软雅黑" panose="020B0503020204020204" pitchFamily="34" charset="-122"/>
            </a:endParaRPr>
          </a:p>
          <a:p>
            <a:pPr>
              <a:lnSpc>
                <a:spcPct val="150000"/>
              </a:lnSpc>
              <a:defRPr/>
            </a:pPr>
            <a:r>
              <a:rPr lang="zh-CN" altLang="en-US" sz="1600" kern="0" dirty="0">
                <a:solidFill>
                  <a:srgbClr val="E7E6E6">
                    <a:lumMod val="25000"/>
                  </a:srgbClr>
                </a:solidFill>
                <a:ea typeface="微软雅黑" panose="020B0503020204020204" pitchFamily="34" charset="-122"/>
              </a:rPr>
              <a:t>在</a:t>
            </a:r>
            <a:r>
              <a:rPr lang="en-US" altLang="zh-CN" sz="1600" kern="0" dirty="0">
                <a:solidFill>
                  <a:srgbClr val="E7E6E6">
                    <a:lumMod val="25000"/>
                  </a:srgbClr>
                </a:solidFill>
                <a:ea typeface="微软雅黑" panose="020B0503020204020204" pitchFamily="34" charset="-122"/>
              </a:rPr>
              <a:t>1</a:t>
            </a:r>
            <a:r>
              <a:rPr lang="zh-CN" altLang="en-US" sz="1600" kern="0" dirty="0">
                <a:solidFill>
                  <a:srgbClr val="E7E6E6">
                    <a:lumMod val="25000"/>
                  </a:srgbClr>
                </a:solidFill>
                <a:ea typeface="微软雅黑" panose="020B0503020204020204" pitchFamily="34" charset="-122"/>
              </a:rPr>
              <a:t>端使用</a:t>
            </a:r>
            <a:r>
              <a:rPr lang="en-US" altLang="zh-CN" sz="1600" kern="0" dirty="0">
                <a:solidFill>
                  <a:srgbClr val="E7E6E6">
                    <a:lumMod val="25000"/>
                  </a:srgbClr>
                </a:solidFill>
                <a:ea typeface="微软雅黑" panose="020B0503020204020204" pitchFamily="34" charset="-122"/>
              </a:rPr>
              <a:t>@</a:t>
            </a:r>
            <a:r>
              <a:rPr lang="en-US" altLang="zh-CN" sz="1600" kern="0" dirty="0" err="1">
                <a:solidFill>
                  <a:srgbClr val="E7E6E6">
                    <a:lumMod val="25000"/>
                  </a:srgbClr>
                </a:solidFill>
                <a:ea typeface="微软雅黑" panose="020B0503020204020204" pitchFamily="34" charset="-122"/>
              </a:rPr>
              <a:t>OneToMany</a:t>
            </a:r>
            <a:r>
              <a:rPr lang="zh-CN" altLang="en-US" sz="1600" kern="0" dirty="0">
                <a:solidFill>
                  <a:srgbClr val="E7E6E6">
                    <a:lumMod val="25000"/>
                  </a:srgbClr>
                </a:solidFill>
                <a:ea typeface="微软雅黑" panose="020B0503020204020204" pitchFamily="34" charset="-122"/>
              </a:rPr>
              <a:t>修饰</a:t>
            </a:r>
            <a:r>
              <a:rPr lang="en-US" altLang="zh-CN" sz="1600" kern="0" dirty="0">
                <a:solidFill>
                  <a:srgbClr val="E7E6E6">
                    <a:lumMod val="25000"/>
                  </a:srgbClr>
                </a:solidFill>
                <a:ea typeface="微软雅黑" panose="020B0503020204020204" pitchFamily="34" charset="-122"/>
              </a:rPr>
              <a:t>Set</a:t>
            </a:r>
            <a:r>
              <a:rPr lang="zh-CN" altLang="en-US" sz="1600" kern="0" dirty="0">
                <a:solidFill>
                  <a:srgbClr val="E7E6E6">
                    <a:lumMod val="25000"/>
                  </a:srgbClr>
                </a:solidFill>
                <a:ea typeface="微软雅黑" panose="020B0503020204020204" pitchFamily="34" charset="-122"/>
              </a:rPr>
              <a:t>集合属性，并指定</a:t>
            </a:r>
            <a:r>
              <a:rPr lang="en-US" altLang="zh-CN" sz="1600" kern="0" dirty="0" err="1">
                <a:solidFill>
                  <a:srgbClr val="E7E6E6">
                    <a:lumMod val="25000"/>
                  </a:srgbClr>
                </a:solidFill>
                <a:ea typeface="微软雅黑" panose="020B0503020204020204" pitchFamily="34" charset="-122"/>
              </a:rPr>
              <a:t>MappedBy</a:t>
            </a:r>
            <a:r>
              <a:rPr lang="zh-CN" altLang="en-US" sz="1600" kern="0" dirty="0">
                <a:solidFill>
                  <a:srgbClr val="E7E6E6">
                    <a:lumMod val="25000"/>
                  </a:srgbClr>
                </a:solidFill>
                <a:ea typeface="微软雅黑" panose="020B0503020204020204" pitchFamily="34" charset="-122"/>
              </a:rPr>
              <a:t>属性</a:t>
            </a:r>
            <a:endParaRPr lang="en-US" altLang="zh-CN" sz="1600" kern="0" dirty="0">
              <a:solidFill>
                <a:srgbClr val="E7E6E6">
                  <a:lumMod val="25000"/>
                </a:srgbClr>
              </a:solidFill>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454013" y="3572258"/>
            <a:ext cx="4847619" cy="2914286"/>
          </a:xfrm>
          <a:prstGeom prst="rect">
            <a:avLst/>
          </a:prstGeom>
        </p:spPr>
      </p:pic>
      <p:pic>
        <p:nvPicPr>
          <p:cNvPr id="5" name="图片 4"/>
          <p:cNvPicPr>
            <a:picLocks noChangeAspect="1"/>
          </p:cNvPicPr>
          <p:nvPr/>
        </p:nvPicPr>
        <p:blipFill>
          <a:blip r:embed="rId5"/>
          <a:stretch>
            <a:fillRect/>
          </a:stretch>
        </p:blipFill>
        <p:spPr>
          <a:xfrm>
            <a:off x="5936776" y="3557541"/>
            <a:ext cx="6085714" cy="2942857"/>
          </a:xfrm>
          <a:prstGeom prst="rect">
            <a:avLst/>
          </a:prstGeom>
        </p:spPr>
      </p:pic>
      <p:pic>
        <p:nvPicPr>
          <p:cNvPr id="6" name="图片 5"/>
          <p:cNvPicPr>
            <a:picLocks noChangeAspect="1"/>
          </p:cNvPicPr>
          <p:nvPr/>
        </p:nvPicPr>
        <p:blipFill>
          <a:blip r:embed="rId6"/>
          <a:stretch>
            <a:fillRect/>
          </a:stretch>
        </p:blipFill>
        <p:spPr>
          <a:xfrm>
            <a:off x="3518224" y="3262734"/>
            <a:ext cx="4295238" cy="3504762"/>
          </a:xfrm>
          <a:prstGeom prst="rect">
            <a:avLst/>
          </a:prstGeom>
        </p:spPr>
      </p:pic>
    </p:spTree>
    <p:extLst>
      <p:ext uri="{BB962C8B-B14F-4D97-AF65-F5344CB8AC3E}">
        <p14:creationId xmlns:p14="http://schemas.microsoft.com/office/powerpoint/2010/main" val="345173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2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
                                        </p:tgtEl>
                                      </p:cBhvr>
                                    </p:animEffect>
                                    <p:set>
                                      <p:cBhvr>
                                        <p:cTn id="31" dur="1" fill="hold">
                                          <p:stCondLst>
                                            <p:cond delay="499"/>
                                          </p:stCondLst>
                                        </p:cTn>
                                        <p:tgtEl>
                                          <p:spTgt spid="2"/>
                                        </p:tgtEl>
                                        <p:attrNameLst>
                                          <p:attrName>style.visibility</p:attrName>
                                        </p:attrNameLst>
                                      </p:cBhvr>
                                      <p:to>
                                        <p:strVal val="hidden"/>
                                      </p:to>
                                    </p:set>
                                  </p:childTnLst>
                                </p:cTn>
                              </p:par>
                              <p:par>
                                <p:cTn id="32" presetID="2" presetClass="entr" presetSubtype="4" fill="hold"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6" name="组合 10"/>
          <p:cNvGrpSpPr/>
          <p:nvPr/>
        </p:nvGrpSpPr>
        <p:grpSpPr bwMode="auto">
          <a:xfrm>
            <a:off x="1412390" y="2187837"/>
            <a:ext cx="919163" cy="919162"/>
            <a:chOff x="0" y="0"/>
            <a:chExt cx="919063" cy="919397"/>
          </a:xfrm>
        </p:grpSpPr>
        <p:sp>
          <p:nvSpPr>
            <p:cNvPr id="7" name="椭圆 11"/>
            <p:cNvSpPr>
              <a:spLocks noChangeArrowheads="1"/>
            </p:cNvSpPr>
            <p:nvPr/>
          </p:nvSpPr>
          <p:spPr bwMode="auto">
            <a:xfrm>
              <a:off x="0" y="0"/>
              <a:ext cx="919063" cy="919397"/>
            </a:xfrm>
            <a:prstGeom prst="ellipse">
              <a:avLst/>
            </a:prstGeom>
            <a:solidFill>
              <a:srgbClr val="6ED0D0"/>
            </a:solidFill>
            <a:ln>
              <a:noFill/>
            </a:ln>
            <a:extLst>
              <a:ext uri="{91240B29-F687-4F45-9708-019B960494DF}">
                <a14:hiddenLine xmlns:a14="http://schemas.microsoft.com/office/drawing/2010/main" w="9525">
                  <a:solidFill>
                    <a:srgbClr val="000000"/>
                  </a:solidFill>
                  <a:round/>
                </a14:hiddenLine>
              </a:ext>
            </a:extLst>
          </p:spPr>
          <p:txBody>
            <a:bodyPr lIns="121917" tIns="60958" rIns="121917" bIns="6095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44D002"/>
                </a:solidFill>
              </a:endParaRPr>
            </a:p>
          </p:txBody>
        </p:sp>
        <p:pic>
          <p:nvPicPr>
            <p:cNvPr id="8" name="组合 12"/>
            <p:cNvPicPr>
              <a:picLocks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36198" y="262106"/>
              <a:ext cx="438912" cy="432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组合 15"/>
          <p:cNvGrpSpPr/>
          <p:nvPr/>
        </p:nvGrpSpPr>
        <p:grpSpPr bwMode="auto">
          <a:xfrm>
            <a:off x="1423503" y="3588012"/>
            <a:ext cx="919162" cy="920750"/>
            <a:chOff x="0" y="0"/>
            <a:chExt cx="919063" cy="919397"/>
          </a:xfrm>
        </p:grpSpPr>
        <p:sp>
          <p:nvSpPr>
            <p:cNvPr id="10" name="椭圆 16"/>
            <p:cNvSpPr>
              <a:spLocks noChangeArrowheads="1"/>
            </p:cNvSpPr>
            <p:nvPr/>
          </p:nvSpPr>
          <p:spPr bwMode="auto">
            <a:xfrm>
              <a:off x="0" y="0"/>
              <a:ext cx="919063" cy="919397"/>
            </a:xfrm>
            <a:prstGeom prst="ellipse">
              <a:avLst/>
            </a:prstGeom>
            <a:solidFill>
              <a:srgbClr val="3BB6B7"/>
            </a:solidFill>
            <a:ln>
              <a:noFill/>
            </a:ln>
            <a:extLst>
              <a:ext uri="{91240B29-F687-4F45-9708-019B960494DF}">
                <a14:hiddenLine xmlns:a14="http://schemas.microsoft.com/office/drawing/2010/main" w="9525">
                  <a:solidFill>
                    <a:srgbClr val="000000"/>
                  </a:solidFill>
                  <a:round/>
                </a14:hiddenLine>
              </a:ext>
            </a:extLst>
          </p:spPr>
          <p:txBody>
            <a:bodyPr lIns="121917" tIns="60958" rIns="121917" bIns="6095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dirty="0">
                <a:solidFill>
                  <a:srgbClr val="FFFFFF"/>
                </a:solidFill>
              </a:endParaRPr>
            </a:p>
          </p:txBody>
        </p:sp>
        <p:pic>
          <p:nvPicPr>
            <p:cNvPr id="11" name="组合 17"/>
            <p:cNvPicPr>
              <a:picLocks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243529" y="245241"/>
              <a:ext cx="432816" cy="390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组合 25"/>
          <p:cNvGrpSpPr/>
          <p:nvPr/>
        </p:nvGrpSpPr>
        <p:grpSpPr bwMode="auto">
          <a:xfrm>
            <a:off x="6603564" y="2186249"/>
            <a:ext cx="919163" cy="919162"/>
            <a:chOff x="0" y="0"/>
            <a:chExt cx="919063" cy="919397"/>
          </a:xfrm>
        </p:grpSpPr>
        <p:sp>
          <p:nvSpPr>
            <p:cNvPr id="13" name="椭圆 26"/>
            <p:cNvSpPr>
              <a:spLocks noChangeArrowheads="1"/>
            </p:cNvSpPr>
            <p:nvPr/>
          </p:nvSpPr>
          <p:spPr bwMode="auto">
            <a:xfrm>
              <a:off x="0" y="0"/>
              <a:ext cx="919063" cy="919397"/>
            </a:xfrm>
            <a:prstGeom prst="ellipse">
              <a:avLst/>
            </a:prstGeom>
            <a:solidFill>
              <a:srgbClr val="3BB6B7"/>
            </a:solidFill>
            <a:ln>
              <a:noFill/>
            </a:ln>
            <a:extLst>
              <a:ext uri="{91240B29-F687-4F45-9708-019B960494DF}">
                <a14:hiddenLine xmlns:a14="http://schemas.microsoft.com/office/drawing/2010/main" w="9525">
                  <a:solidFill>
                    <a:srgbClr val="000000"/>
                  </a:solidFill>
                  <a:round/>
                </a14:hiddenLine>
              </a:ext>
            </a:extLst>
          </p:spPr>
          <p:txBody>
            <a:bodyPr lIns="121917" tIns="60958" rIns="121917" bIns="6095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4" name="Freeform 30"/>
            <p:cNvSpPr>
              <a:spLocks noEditPoints="1"/>
            </p:cNvSpPr>
            <p:nvPr/>
          </p:nvSpPr>
          <p:spPr bwMode="auto">
            <a:xfrm>
              <a:off x="212246" y="210141"/>
              <a:ext cx="489080" cy="499117"/>
            </a:xfrm>
            <a:custGeom>
              <a:avLst/>
              <a:gdLst>
                <a:gd name="T0" fmla="*/ 2147483646 w 1470"/>
                <a:gd name="T1" fmla="*/ 2147483646 h 1478"/>
                <a:gd name="T2" fmla="*/ 2147483646 w 1470"/>
                <a:gd name="T3" fmla="*/ 2147483646 h 1478"/>
                <a:gd name="T4" fmla="*/ 2147483646 w 1470"/>
                <a:gd name="T5" fmla="*/ 2147483646 h 1478"/>
                <a:gd name="T6" fmla="*/ 2147483646 w 1470"/>
                <a:gd name="T7" fmla="*/ 2147483646 h 1478"/>
                <a:gd name="T8" fmla="*/ 2147483646 w 1470"/>
                <a:gd name="T9" fmla="*/ 2147483646 h 1478"/>
                <a:gd name="T10" fmla="*/ 2147483646 w 1470"/>
                <a:gd name="T11" fmla="*/ 2147483646 h 1478"/>
                <a:gd name="T12" fmla="*/ 2147483646 w 1470"/>
                <a:gd name="T13" fmla="*/ 2147483646 h 1478"/>
                <a:gd name="T14" fmla="*/ 2147483646 w 1470"/>
                <a:gd name="T15" fmla="*/ 2147483646 h 1478"/>
                <a:gd name="T16" fmla="*/ 2147483646 w 1470"/>
                <a:gd name="T17" fmla="*/ 2147483646 h 1478"/>
                <a:gd name="T18" fmla="*/ 2147483646 w 1470"/>
                <a:gd name="T19" fmla="*/ 2147483646 h 1478"/>
                <a:gd name="T20" fmla="*/ 2147483646 w 1470"/>
                <a:gd name="T21" fmla="*/ 2147483646 h 1478"/>
                <a:gd name="T22" fmla="*/ 2147483646 w 1470"/>
                <a:gd name="T23" fmla="*/ 2147483646 h 1478"/>
                <a:gd name="T24" fmla="*/ 2147483646 w 1470"/>
                <a:gd name="T25" fmla="*/ 2147483646 h 1478"/>
                <a:gd name="T26" fmla="*/ 2147483646 w 1470"/>
                <a:gd name="T27" fmla="*/ 2147483646 h 1478"/>
                <a:gd name="T28" fmla="*/ 2147483646 w 1470"/>
                <a:gd name="T29" fmla="*/ 2147483646 h 1478"/>
                <a:gd name="T30" fmla="*/ 2147483646 w 1470"/>
                <a:gd name="T31" fmla="*/ 2147483646 h 1478"/>
                <a:gd name="T32" fmla="*/ 2147483646 w 1470"/>
                <a:gd name="T33" fmla="*/ 2147483646 h 1478"/>
                <a:gd name="T34" fmla="*/ 2147483646 w 1470"/>
                <a:gd name="T35" fmla="*/ 2147483646 h 1478"/>
                <a:gd name="T36" fmla="*/ 2147483646 w 1470"/>
                <a:gd name="T37" fmla="*/ 2147483646 h 1478"/>
                <a:gd name="T38" fmla="*/ 2147483646 w 1470"/>
                <a:gd name="T39" fmla="*/ 2147483646 h 1478"/>
                <a:gd name="T40" fmla="*/ 2147483646 w 1470"/>
                <a:gd name="T41" fmla="*/ 2147483646 h 1478"/>
                <a:gd name="T42" fmla="*/ 2147483646 w 1470"/>
                <a:gd name="T43" fmla="*/ 2147483646 h 1478"/>
                <a:gd name="T44" fmla="*/ 2147483646 w 1470"/>
                <a:gd name="T45" fmla="*/ 2147483646 h 1478"/>
                <a:gd name="T46" fmla="*/ 2147483646 w 1470"/>
                <a:gd name="T47" fmla="*/ 2147483646 h 1478"/>
                <a:gd name="T48" fmla="*/ 2147483646 w 1470"/>
                <a:gd name="T49" fmla="*/ 2147483646 h 1478"/>
                <a:gd name="T50" fmla="*/ 2147483646 w 1470"/>
                <a:gd name="T51" fmla="*/ 2147483646 h 1478"/>
                <a:gd name="T52" fmla="*/ 2147483646 w 1470"/>
                <a:gd name="T53" fmla="*/ 2147483646 h 1478"/>
                <a:gd name="T54" fmla="*/ 2147483646 w 1470"/>
                <a:gd name="T55" fmla="*/ 2147483646 h 1478"/>
                <a:gd name="T56" fmla="*/ 2147483646 w 1470"/>
                <a:gd name="T57" fmla="*/ 2147483646 h 1478"/>
                <a:gd name="T58" fmla="*/ 2147483646 w 1470"/>
                <a:gd name="T59" fmla="*/ 2147483646 h 1478"/>
                <a:gd name="T60" fmla="*/ 2147483646 w 1470"/>
                <a:gd name="T61" fmla="*/ 2147483646 h 1478"/>
                <a:gd name="T62" fmla="*/ 2147483646 w 1470"/>
                <a:gd name="T63" fmla="*/ 2147483646 h 1478"/>
                <a:gd name="T64" fmla="*/ 2147483646 w 1470"/>
                <a:gd name="T65" fmla="*/ 2147483646 h 1478"/>
                <a:gd name="T66" fmla="*/ 2147483646 w 1470"/>
                <a:gd name="T67" fmla="*/ 2147483646 h 1478"/>
                <a:gd name="T68" fmla="*/ 2147483646 w 1470"/>
                <a:gd name="T69" fmla="*/ 2147483646 h 1478"/>
                <a:gd name="T70" fmla="*/ 2147483646 w 1470"/>
                <a:gd name="T71" fmla="*/ 2147483646 h 1478"/>
                <a:gd name="T72" fmla="*/ 2147483646 w 1470"/>
                <a:gd name="T73" fmla="*/ 2147483646 h 1478"/>
                <a:gd name="T74" fmla="*/ 2147483646 w 1470"/>
                <a:gd name="T75" fmla="*/ 2147483646 h 1478"/>
                <a:gd name="T76" fmla="*/ 2147483646 w 1470"/>
                <a:gd name="T77" fmla="*/ 2147483646 h 1478"/>
                <a:gd name="T78" fmla="*/ 2147483646 w 1470"/>
                <a:gd name="T79" fmla="*/ 2147483646 h 1478"/>
                <a:gd name="T80" fmla="*/ 2147483646 w 1470"/>
                <a:gd name="T81" fmla="*/ 2147483646 h 1478"/>
                <a:gd name="T82" fmla="*/ 2147483646 w 1470"/>
                <a:gd name="T83" fmla="*/ 2147483646 h 1478"/>
                <a:gd name="T84" fmla="*/ 2147483646 w 1470"/>
                <a:gd name="T85" fmla="*/ 2147483646 h 1478"/>
                <a:gd name="T86" fmla="*/ 2147483646 w 1470"/>
                <a:gd name="T87" fmla="*/ 2147483646 h 1478"/>
                <a:gd name="T88" fmla="*/ 2147483646 w 1470"/>
                <a:gd name="T89" fmla="*/ 2147483646 h 1478"/>
                <a:gd name="T90" fmla="*/ 2147483646 w 1470"/>
                <a:gd name="T91" fmla="*/ 2147483646 h 1478"/>
                <a:gd name="T92" fmla="*/ 2147483646 w 1470"/>
                <a:gd name="T93" fmla="*/ 2147483646 h 1478"/>
                <a:gd name="T94" fmla="*/ 2147483646 w 1470"/>
                <a:gd name="T95" fmla="*/ 2147483646 h 1478"/>
                <a:gd name="T96" fmla="*/ 2147483646 w 1470"/>
                <a:gd name="T97" fmla="*/ 2147483646 h 1478"/>
                <a:gd name="T98" fmla="*/ 2147483646 w 1470"/>
                <a:gd name="T99" fmla="*/ 2147483646 h 1478"/>
                <a:gd name="T100" fmla="*/ 2147483646 w 1470"/>
                <a:gd name="T101" fmla="*/ 2147483646 h 1478"/>
                <a:gd name="T102" fmla="*/ 0 w 1470"/>
                <a:gd name="T103" fmla="*/ 2147483646 h 1478"/>
                <a:gd name="T104" fmla="*/ 2147483646 w 1470"/>
                <a:gd name="T105" fmla="*/ 2147483646 h 1478"/>
                <a:gd name="T106" fmla="*/ 2147483646 w 1470"/>
                <a:gd name="T107" fmla="*/ 2147483646 h 1478"/>
                <a:gd name="T108" fmla="*/ 2147483646 w 1470"/>
                <a:gd name="T109" fmla="*/ 2147483646 h 1478"/>
                <a:gd name="T110" fmla="*/ 2147483646 w 1470"/>
                <a:gd name="T111" fmla="*/ 2147483646 h 14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470" h="1478">
                  <a:moveTo>
                    <a:pt x="1334" y="696"/>
                  </a:moveTo>
                  <a:cubicBezTo>
                    <a:pt x="1310" y="696"/>
                    <a:pt x="1290" y="676"/>
                    <a:pt x="1290" y="652"/>
                  </a:cubicBezTo>
                  <a:cubicBezTo>
                    <a:pt x="1290" y="627"/>
                    <a:pt x="1310" y="607"/>
                    <a:pt x="1334" y="607"/>
                  </a:cubicBezTo>
                  <a:cubicBezTo>
                    <a:pt x="1359" y="607"/>
                    <a:pt x="1379" y="627"/>
                    <a:pt x="1379" y="652"/>
                  </a:cubicBezTo>
                  <a:cubicBezTo>
                    <a:pt x="1379" y="676"/>
                    <a:pt x="1359" y="696"/>
                    <a:pt x="1334" y="696"/>
                  </a:cubicBezTo>
                  <a:close/>
                  <a:moveTo>
                    <a:pt x="1469" y="646"/>
                  </a:moveTo>
                  <a:cubicBezTo>
                    <a:pt x="1469" y="637"/>
                    <a:pt x="1462" y="630"/>
                    <a:pt x="1454" y="629"/>
                  </a:cubicBezTo>
                  <a:lnTo>
                    <a:pt x="1428" y="625"/>
                  </a:lnTo>
                  <a:cubicBezTo>
                    <a:pt x="1426" y="617"/>
                    <a:pt x="1423" y="610"/>
                    <a:pt x="1419" y="602"/>
                  </a:cubicBezTo>
                  <a:lnTo>
                    <a:pt x="1434" y="582"/>
                  </a:lnTo>
                  <a:cubicBezTo>
                    <a:pt x="1439" y="575"/>
                    <a:pt x="1439" y="565"/>
                    <a:pt x="1433" y="559"/>
                  </a:cubicBezTo>
                  <a:cubicBezTo>
                    <a:pt x="1430" y="556"/>
                    <a:pt x="1428" y="554"/>
                    <a:pt x="1426" y="552"/>
                  </a:cubicBezTo>
                  <a:cubicBezTo>
                    <a:pt x="1422" y="549"/>
                    <a:pt x="1418" y="547"/>
                    <a:pt x="1413" y="547"/>
                  </a:cubicBezTo>
                  <a:cubicBezTo>
                    <a:pt x="1409" y="547"/>
                    <a:pt x="1406" y="548"/>
                    <a:pt x="1402" y="551"/>
                  </a:cubicBezTo>
                  <a:lnTo>
                    <a:pt x="1382" y="567"/>
                  </a:lnTo>
                  <a:cubicBezTo>
                    <a:pt x="1375" y="562"/>
                    <a:pt x="1367" y="559"/>
                    <a:pt x="1359" y="557"/>
                  </a:cubicBezTo>
                  <a:lnTo>
                    <a:pt x="1355" y="532"/>
                  </a:lnTo>
                  <a:cubicBezTo>
                    <a:pt x="1354" y="523"/>
                    <a:pt x="1347" y="517"/>
                    <a:pt x="1338" y="516"/>
                  </a:cubicBezTo>
                  <a:cubicBezTo>
                    <a:pt x="1337" y="516"/>
                    <a:pt x="1335" y="516"/>
                    <a:pt x="1334" y="516"/>
                  </a:cubicBezTo>
                  <a:cubicBezTo>
                    <a:pt x="1332" y="516"/>
                    <a:pt x="1330" y="516"/>
                    <a:pt x="1328" y="516"/>
                  </a:cubicBezTo>
                  <a:cubicBezTo>
                    <a:pt x="1319" y="517"/>
                    <a:pt x="1312" y="524"/>
                    <a:pt x="1311" y="532"/>
                  </a:cubicBezTo>
                  <a:lnTo>
                    <a:pt x="1308" y="558"/>
                  </a:lnTo>
                  <a:cubicBezTo>
                    <a:pt x="1300" y="560"/>
                    <a:pt x="1292" y="563"/>
                    <a:pt x="1285" y="567"/>
                  </a:cubicBezTo>
                  <a:lnTo>
                    <a:pt x="1264" y="552"/>
                  </a:lnTo>
                  <a:cubicBezTo>
                    <a:pt x="1261" y="550"/>
                    <a:pt x="1257" y="549"/>
                    <a:pt x="1254" y="549"/>
                  </a:cubicBezTo>
                  <a:cubicBezTo>
                    <a:pt x="1249" y="549"/>
                    <a:pt x="1245" y="550"/>
                    <a:pt x="1241" y="553"/>
                  </a:cubicBezTo>
                  <a:cubicBezTo>
                    <a:pt x="1239" y="556"/>
                    <a:pt x="1236" y="558"/>
                    <a:pt x="1234" y="560"/>
                  </a:cubicBezTo>
                  <a:cubicBezTo>
                    <a:pt x="1228" y="567"/>
                    <a:pt x="1228" y="577"/>
                    <a:pt x="1233" y="584"/>
                  </a:cubicBezTo>
                  <a:lnTo>
                    <a:pt x="1249" y="604"/>
                  </a:lnTo>
                  <a:cubicBezTo>
                    <a:pt x="1245" y="611"/>
                    <a:pt x="1242" y="619"/>
                    <a:pt x="1240" y="627"/>
                  </a:cubicBezTo>
                  <a:lnTo>
                    <a:pt x="1214" y="631"/>
                  </a:lnTo>
                  <a:cubicBezTo>
                    <a:pt x="1206" y="632"/>
                    <a:pt x="1199" y="639"/>
                    <a:pt x="1199" y="648"/>
                  </a:cubicBezTo>
                  <a:cubicBezTo>
                    <a:pt x="1199" y="649"/>
                    <a:pt x="1199" y="651"/>
                    <a:pt x="1199" y="652"/>
                  </a:cubicBezTo>
                  <a:cubicBezTo>
                    <a:pt x="1199" y="654"/>
                    <a:pt x="1199" y="656"/>
                    <a:pt x="1199" y="658"/>
                  </a:cubicBezTo>
                  <a:cubicBezTo>
                    <a:pt x="1199" y="667"/>
                    <a:pt x="1206" y="674"/>
                    <a:pt x="1215" y="675"/>
                  </a:cubicBezTo>
                  <a:lnTo>
                    <a:pt x="1240" y="678"/>
                  </a:lnTo>
                  <a:cubicBezTo>
                    <a:pt x="1242" y="686"/>
                    <a:pt x="1246" y="694"/>
                    <a:pt x="1250" y="701"/>
                  </a:cubicBezTo>
                  <a:lnTo>
                    <a:pt x="1235" y="722"/>
                  </a:lnTo>
                  <a:cubicBezTo>
                    <a:pt x="1229" y="729"/>
                    <a:pt x="1230" y="739"/>
                    <a:pt x="1236" y="745"/>
                  </a:cubicBezTo>
                  <a:cubicBezTo>
                    <a:pt x="1238" y="747"/>
                    <a:pt x="1240" y="750"/>
                    <a:pt x="1243" y="752"/>
                  </a:cubicBezTo>
                  <a:cubicBezTo>
                    <a:pt x="1246" y="755"/>
                    <a:pt x="1251" y="756"/>
                    <a:pt x="1255" y="756"/>
                  </a:cubicBezTo>
                  <a:cubicBezTo>
                    <a:pt x="1259" y="756"/>
                    <a:pt x="1263" y="755"/>
                    <a:pt x="1266" y="753"/>
                  </a:cubicBezTo>
                  <a:lnTo>
                    <a:pt x="1286" y="737"/>
                  </a:lnTo>
                  <a:cubicBezTo>
                    <a:pt x="1294" y="741"/>
                    <a:pt x="1301" y="744"/>
                    <a:pt x="1309" y="746"/>
                  </a:cubicBezTo>
                  <a:lnTo>
                    <a:pt x="1313" y="772"/>
                  </a:lnTo>
                  <a:cubicBezTo>
                    <a:pt x="1314" y="780"/>
                    <a:pt x="1322" y="787"/>
                    <a:pt x="1331" y="787"/>
                  </a:cubicBezTo>
                  <a:cubicBezTo>
                    <a:pt x="1332" y="787"/>
                    <a:pt x="1333" y="787"/>
                    <a:pt x="1334" y="787"/>
                  </a:cubicBezTo>
                  <a:cubicBezTo>
                    <a:pt x="1336" y="787"/>
                    <a:pt x="1338" y="787"/>
                    <a:pt x="1340" y="787"/>
                  </a:cubicBezTo>
                  <a:cubicBezTo>
                    <a:pt x="1349" y="787"/>
                    <a:pt x="1356" y="780"/>
                    <a:pt x="1357" y="771"/>
                  </a:cubicBezTo>
                  <a:lnTo>
                    <a:pt x="1361" y="746"/>
                  </a:lnTo>
                  <a:cubicBezTo>
                    <a:pt x="1369" y="744"/>
                    <a:pt x="1376" y="740"/>
                    <a:pt x="1384" y="736"/>
                  </a:cubicBezTo>
                  <a:lnTo>
                    <a:pt x="1404" y="751"/>
                  </a:lnTo>
                  <a:cubicBezTo>
                    <a:pt x="1407" y="754"/>
                    <a:pt x="1411" y="755"/>
                    <a:pt x="1415" y="755"/>
                  </a:cubicBezTo>
                  <a:cubicBezTo>
                    <a:pt x="1419" y="755"/>
                    <a:pt x="1424" y="753"/>
                    <a:pt x="1427" y="750"/>
                  </a:cubicBezTo>
                  <a:cubicBezTo>
                    <a:pt x="1430" y="748"/>
                    <a:pt x="1432" y="746"/>
                    <a:pt x="1434" y="743"/>
                  </a:cubicBezTo>
                  <a:cubicBezTo>
                    <a:pt x="1440" y="737"/>
                    <a:pt x="1440" y="727"/>
                    <a:pt x="1435" y="720"/>
                  </a:cubicBezTo>
                  <a:lnTo>
                    <a:pt x="1419" y="700"/>
                  </a:lnTo>
                  <a:cubicBezTo>
                    <a:pt x="1424" y="692"/>
                    <a:pt x="1427" y="685"/>
                    <a:pt x="1429" y="677"/>
                  </a:cubicBezTo>
                  <a:lnTo>
                    <a:pt x="1454" y="673"/>
                  </a:lnTo>
                  <a:cubicBezTo>
                    <a:pt x="1463" y="672"/>
                    <a:pt x="1469" y="664"/>
                    <a:pt x="1470" y="655"/>
                  </a:cubicBezTo>
                  <a:cubicBezTo>
                    <a:pt x="1470" y="654"/>
                    <a:pt x="1470" y="653"/>
                    <a:pt x="1470" y="652"/>
                  </a:cubicBezTo>
                  <a:cubicBezTo>
                    <a:pt x="1470" y="650"/>
                    <a:pt x="1470" y="648"/>
                    <a:pt x="1469" y="646"/>
                  </a:cubicBezTo>
                  <a:close/>
                  <a:moveTo>
                    <a:pt x="982" y="700"/>
                  </a:moveTo>
                  <a:cubicBezTo>
                    <a:pt x="976" y="715"/>
                    <a:pt x="965" y="726"/>
                    <a:pt x="950" y="732"/>
                  </a:cubicBezTo>
                  <a:cubicBezTo>
                    <a:pt x="943" y="735"/>
                    <a:pt x="936" y="737"/>
                    <a:pt x="928" y="737"/>
                  </a:cubicBezTo>
                  <a:cubicBezTo>
                    <a:pt x="904" y="737"/>
                    <a:pt x="883" y="722"/>
                    <a:pt x="874" y="700"/>
                  </a:cubicBezTo>
                  <a:cubicBezTo>
                    <a:pt x="861" y="670"/>
                    <a:pt x="876" y="636"/>
                    <a:pt x="906" y="623"/>
                  </a:cubicBezTo>
                  <a:cubicBezTo>
                    <a:pt x="913" y="620"/>
                    <a:pt x="920" y="619"/>
                    <a:pt x="928" y="619"/>
                  </a:cubicBezTo>
                  <a:cubicBezTo>
                    <a:pt x="952" y="619"/>
                    <a:pt x="973" y="633"/>
                    <a:pt x="983" y="655"/>
                  </a:cubicBezTo>
                  <a:cubicBezTo>
                    <a:pt x="989" y="670"/>
                    <a:pt x="988" y="686"/>
                    <a:pt x="982" y="700"/>
                  </a:cubicBezTo>
                  <a:close/>
                  <a:moveTo>
                    <a:pt x="1090" y="713"/>
                  </a:moveTo>
                  <a:lnTo>
                    <a:pt x="1057" y="693"/>
                  </a:lnTo>
                  <a:cubicBezTo>
                    <a:pt x="1058" y="683"/>
                    <a:pt x="1058" y="671"/>
                    <a:pt x="1056" y="660"/>
                  </a:cubicBezTo>
                  <a:lnTo>
                    <a:pt x="1090" y="641"/>
                  </a:lnTo>
                  <a:cubicBezTo>
                    <a:pt x="1097" y="636"/>
                    <a:pt x="1100" y="627"/>
                    <a:pt x="1098" y="619"/>
                  </a:cubicBezTo>
                  <a:cubicBezTo>
                    <a:pt x="1097" y="616"/>
                    <a:pt x="1095" y="613"/>
                    <a:pt x="1094" y="610"/>
                  </a:cubicBezTo>
                  <a:cubicBezTo>
                    <a:pt x="1092" y="606"/>
                    <a:pt x="1090" y="601"/>
                    <a:pt x="1088" y="597"/>
                  </a:cubicBezTo>
                  <a:cubicBezTo>
                    <a:pt x="1085" y="591"/>
                    <a:pt x="1079" y="587"/>
                    <a:pt x="1072" y="587"/>
                  </a:cubicBezTo>
                  <a:cubicBezTo>
                    <a:pt x="1071" y="587"/>
                    <a:pt x="1069" y="588"/>
                    <a:pt x="1067" y="588"/>
                  </a:cubicBezTo>
                  <a:lnTo>
                    <a:pt x="1030" y="598"/>
                  </a:lnTo>
                  <a:cubicBezTo>
                    <a:pt x="1023" y="589"/>
                    <a:pt x="1015" y="582"/>
                    <a:pt x="1007" y="575"/>
                  </a:cubicBezTo>
                  <a:lnTo>
                    <a:pt x="1016" y="537"/>
                  </a:lnTo>
                  <a:cubicBezTo>
                    <a:pt x="1018" y="529"/>
                    <a:pt x="1014" y="520"/>
                    <a:pt x="1007" y="517"/>
                  </a:cubicBezTo>
                  <a:cubicBezTo>
                    <a:pt x="999" y="513"/>
                    <a:pt x="992" y="510"/>
                    <a:pt x="985" y="508"/>
                  </a:cubicBezTo>
                  <a:cubicBezTo>
                    <a:pt x="983" y="507"/>
                    <a:pt x="981" y="507"/>
                    <a:pt x="979" y="507"/>
                  </a:cubicBezTo>
                  <a:cubicBezTo>
                    <a:pt x="973" y="507"/>
                    <a:pt x="966" y="510"/>
                    <a:pt x="963" y="516"/>
                  </a:cubicBezTo>
                  <a:lnTo>
                    <a:pt x="944" y="549"/>
                  </a:lnTo>
                  <a:cubicBezTo>
                    <a:pt x="939" y="549"/>
                    <a:pt x="933" y="548"/>
                    <a:pt x="928" y="548"/>
                  </a:cubicBezTo>
                  <a:cubicBezTo>
                    <a:pt x="922" y="548"/>
                    <a:pt x="917" y="549"/>
                    <a:pt x="911" y="550"/>
                  </a:cubicBezTo>
                  <a:lnTo>
                    <a:pt x="891" y="516"/>
                  </a:lnTo>
                  <a:cubicBezTo>
                    <a:pt x="888" y="511"/>
                    <a:pt x="882" y="507"/>
                    <a:pt x="876" y="507"/>
                  </a:cubicBezTo>
                  <a:cubicBezTo>
                    <a:pt x="874" y="507"/>
                    <a:pt x="872" y="508"/>
                    <a:pt x="870" y="508"/>
                  </a:cubicBezTo>
                  <a:cubicBezTo>
                    <a:pt x="866" y="509"/>
                    <a:pt x="863" y="511"/>
                    <a:pt x="860" y="512"/>
                  </a:cubicBezTo>
                  <a:cubicBezTo>
                    <a:pt x="856" y="514"/>
                    <a:pt x="852" y="515"/>
                    <a:pt x="848" y="518"/>
                  </a:cubicBezTo>
                  <a:cubicBezTo>
                    <a:pt x="840" y="521"/>
                    <a:pt x="836" y="530"/>
                    <a:pt x="838" y="538"/>
                  </a:cubicBezTo>
                  <a:lnTo>
                    <a:pt x="848" y="576"/>
                  </a:lnTo>
                  <a:cubicBezTo>
                    <a:pt x="840" y="583"/>
                    <a:pt x="832" y="590"/>
                    <a:pt x="825" y="599"/>
                  </a:cubicBezTo>
                  <a:lnTo>
                    <a:pt x="788" y="590"/>
                  </a:lnTo>
                  <a:cubicBezTo>
                    <a:pt x="786" y="589"/>
                    <a:pt x="785" y="589"/>
                    <a:pt x="783" y="589"/>
                  </a:cubicBezTo>
                  <a:cubicBezTo>
                    <a:pt x="776" y="589"/>
                    <a:pt x="770" y="593"/>
                    <a:pt x="767" y="599"/>
                  </a:cubicBezTo>
                  <a:cubicBezTo>
                    <a:pt x="764" y="606"/>
                    <a:pt x="760" y="614"/>
                    <a:pt x="758" y="621"/>
                  </a:cubicBezTo>
                  <a:cubicBezTo>
                    <a:pt x="755" y="629"/>
                    <a:pt x="759" y="638"/>
                    <a:pt x="766" y="643"/>
                  </a:cubicBezTo>
                  <a:lnTo>
                    <a:pt x="800" y="662"/>
                  </a:lnTo>
                  <a:cubicBezTo>
                    <a:pt x="798" y="673"/>
                    <a:pt x="798" y="684"/>
                    <a:pt x="800" y="695"/>
                  </a:cubicBezTo>
                  <a:lnTo>
                    <a:pt x="767" y="715"/>
                  </a:lnTo>
                  <a:cubicBezTo>
                    <a:pt x="759" y="719"/>
                    <a:pt x="756" y="728"/>
                    <a:pt x="759" y="736"/>
                  </a:cubicBezTo>
                  <a:cubicBezTo>
                    <a:pt x="760" y="739"/>
                    <a:pt x="761" y="743"/>
                    <a:pt x="762" y="746"/>
                  </a:cubicBezTo>
                  <a:cubicBezTo>
                    <a:pt x="764" y="750"/>
                    <a:pt x="766" y="754"/>
                    <a:pt x="768" y="758"/>
                  </a:cubicBezTo>
                  <a:cubicBezTo>
                    <a:pt x="771" y="764"/>
                    <a:pt x="777" y="768"/>
                    <a:pt x="784" y="768"/>
                  </a:cubicBezTo>
                  <a:cubicBezTo>
                    <a:pt x="786" y="768"/>
                    <a:pt x="787" y="768"/>
                    <a:pt x="789" y="768"/>
                  </a:cubicBezTo>
                  <a:lnTo>
                    <a:pt x="826" y="757"/>
                  </a:lnTo>
                  <a:cubicBezTo>
                    <a:pt x="833" y="766"/>
                    <a:pt x="841" y="774"/>
                    <a:pt x="850" y="781"/>
                  </a:cubicBezTo>
                  <a:lnTo>
                    <a:pt x="840" y="818"/>
                  </a:lnTo>
                  <a:cubicBezTo>
                    <a:pt x="838" y="826"/>
                    <a:pt x="842" y="835"/>
                    <a:pt x="850" y="839"/>
                  </a:cubicBezTo>
                  <a:cubicBezTo>
                    <a:pt x="857" y="842"/>
                    <a:pt x="864" y="845"/>
                    <a:pt x="872" y="848"/>
                  </a:cubicBezTo>
                  <a:cubicBezTo>
                    <a:pt x="874" y="849"/>
                    <a:pt x="876" y="849"/>
                    <a:pt x="877" y="849"/>
                  </a:cubicBezTo>
                  <a:cubicBezTo>
                    <a:pt x="884" y="849"/>
                    <a:pt x="890" y="845"/>
                    <a:pt x="893" y="840"/>
                  </a:cubicBezTo>
                  <a:lnTo>
                    <a:pt x="912" y="806"/>
                  </a:lnTo>
                  <a:cubicBezTo>
                    <a:pt x="918" y="807"/>
                    <a:pt x="923" y="807"/>
                    <a:pt x="928" y="807"/>
                  </a:cubicBezTo>
                  <a:cubicBezTo>
                    <a:pt x="934" y="807"/>
                    <a:pt x="940" y="807"/>
                    <a:pt x="945" y="806"/>
                  </a:cubicBezTo>
                  <a:lnTo>
                    <a:pt x="965" y="839"/>
                  </a:lnTo>
                  <a:cubicBezTo>
                    <a:pt x="968" y="845"/>
                    <a:pt x="974" y="848"/>
                    <a:pt x="981" y="848"/>
                  </a:cubicBezTo>
                  <a:cubicBezTo>
                    <a:pt x="983" y="848"/>
                    <a:pt x="985" y="848"/>
                    <a:pt x="987" y="847"/>
                  </a:cubicBezTo>
                  <a:cubicBezTo>
                    <a:pt x="990" y="846"/>
                    <a:pt x="993" y="845"/>
                    <a:pt x="996" y="844"/>
                  </a:cubicBezTo>
                  <a:cubicBezTo>
                    <a:pt x="1000" y="842"/>
                    <a:pt x="1005" y="840"/>
                    <a:pt x="1009" y="838"/>
                  </a:cubicBezTo>
                  <a:cubicBezTo>
                    <a:pt x="1016" y="834"/>
                    <a:pt x="1020" y="825"/>
                    <a:pt x="1018" y="817"/>
                  </a:cubicBezTo>
                  <a:lnTo>
                    <a:pt x="1008" y="780"/>
                  </a:lnTo>
                  <a:cubicBezTo>
                    <a:pt x="1017" y="773"/>
                    <a:pt x="1024" y="765"/>
                    <a:pt x="1031" y="756"/>
                  </a:cubicBezTo>
                  <a:lnTo>
                    <a:pt x="1069" y="766"/>
                  </a:lnTo>
                  <a:cubicBezTo>
                    <a:pt x="1070" y="766"/>
                    <a:pt x="1072" y="766"/>
                    <a:pt x="1073" y="766"/>
                  </a:cubicBezTo>
                  <a:cubicBezTo>
                    <a:pt x="1080" y="766"/>
                    <a:pt x="1086" y="763"/>
                    <a:pt x="1089" y="756"/>
                  </a:cubicBezTo>
                  <a:cubicBezTo>
                    <a:pt x="1093" y="749"/>
                    <a:pt x="1096" y="742"/>
                    <a:pt x="1098" y="734"/>
                  </a:cubicBezTo>
                  <a:cubicBezTo>
                    <a:pt x="1101" y="726"/>
                    <a:pt x="1098" y="717"/>
                    <a:pt x="1090" y="713"/>
                  </a:cubicBezTo>
                  <a:close/>
                  <a:moveTo>
                    <a:pt x="465" y="977"/>
                  </a:moveTo>
                  <a:cubicBezTo>
                    <a:pt x="579" y="977"/>
                    <a:pt x="671" y="819"/>
                    <a:pt x="671" y="672"/>
                  </a:cubicBezTo>
                  <a:cubicBezTo>
                    <a:pt x="671" y="524"/>
                    <a:pt x="579" y="405"/>
                    <a:pt x="465" y="405"/>
                  </a:cubicBezTo>
                  <a:cubicBezTo>
                    <a:pt x="350" y="405"/>
                    <a:pt x="258" y="524"/>
                    <a:pt x="258" y="672"/>
                  </a:cubicBezTo>
                  <a:cubicBezTo>
                    <a:pt x="258" y="819"/>
                    <a:pt x="350" y="977"/>
                    <a:pt x="465" y="977"/>
                  </a:cubicBezTo>
                  <a:close/>
                  <a:moveTo>
                    <a:pt x="1094" y="360"/>
                  </a:moveTo>
                  <a:cubicBezTo>
                    <a:pt x="1045" y="360"/>
                    <a:pt x="1005" y="320"/>
                    <a:pt x="1005" y="271"/>
                  </a:cubicBezTo>
                  <a:cubicBezTo>
                    <a:pt x="1005" y="222"/>
                    <a:pt x="1045" y="182"/>
                    <a:pt x="1094" y="182"/>
                  </a:cubicBezTo>
                  <a:cubicBezTo>
                    <a:pt x="1143" y="182"/>
                    <a:pt x="1183" y="222"/>
                    <a:pt x="1183" y="271"/>
                  </a:cubicBezTo>
                  <a:cubicBezTo>
                    <a:pt x="1183" y="320"/>
                    <a:pt x="1143" y="360"/>
                    <a:pt x="1094" y="360"/>
                  </a:cubicBezTo>
                  <a:close/>
                  <a:moveTo>
                    <a:pt x="1257" y="484"/>
                  </a:moveTo>
                  <a:cubicBezTo>
                    <a:pt x="1261" y="484"/>
                    <a:pt x="1265" y="482"/>
                    <a:pt x="1269" y="479"/>
                  </a:cubicBezTo>
                  <a:cubicBezTo>
                    <a:pt x="1282" y="468"/>
                    <a:pt x="1294" y="456"/>
                    <a:pt x="1305" y="442"/>
                  </a:cubicBezTo>
                  <a:cubicBezTo>
                    <a:pt x="1311" y="436"/>
                    <a:pt x="1311" y="426"/>
                    <a:pt x="1306" y="420"/>
                  </a:cubicBezTo>
                  <a:lnTo>
                    <a:pt x="1265" y="367"/>
                  </a:lnTo>
                  <a:cubicBezTo>
                    <a:pt x="1273" y="353"/>
                    <a:pt x="1280" y="337"/>
                    <a:pt x="1284" y="321"/>
                  </a:cubicBezTo>
                  <a:lnTo>
                    <a:pt x="1349" y="312"/>
                  </a:lnTo>
                  <a:cubicBezTo>
                    <a:pt x="1358" y="310"/>
                    <a:pt x="1364" y="304"/>
                    <a:pt x="1365" y="295"/>
                  </a:cubicBezTo>
                  <a:cubicBezTo>
                    <a:pt x="1365" y="287"/>
                    <a:pt x="1366" y="279"/>
                    <a:pt x="1366" y="271"/>
                  </a:cubicBezTo>
                  <a:cubicBezTo>
                    <a:pt x="1366" y="262"/>
                    <a:pt x="1365" y="253"/>
                    <a:pt x="1364" y="243"/>
                  </a:cubicBezTo>
                  <a:cubicBezTo>
                    <a:pt x="1363" y="234"/>
                    <a:pt x="1357" y="228"/>
                    <a:pt x="1348" y="227"/>
                  </a:cubicBezTo>
                  <a:lnTo>
                    <a:pt x="1283" y="218"/>
                  </a:lnTo>
                  <a:cubicBezTo>
                    <a:pt x="1278" y="202"/>
                    <a:pt x="1272" y="187"/>
                    <a:pt x="1263" y="172"/>
                  </a:cubicBezTo>
                  <a:lnTo>
                    <a:pt x="1303" y="120"/>
                  </a:lnTo>
                  <a:cubicBezTo>
                    <a:pt x="1308" y="113"/>
                    <a:pt x="1308" y="104"/>
                    <a:pt x="1302" y="97"/>
                  </a:cubicBezTo>
                  <a:cubicBezTo>
                    <a:pt x="1291" y="84"/>
                    <a:pt x="1278" y="71"/>
                    <a:pt x="1265" y="60"/>
                  </a:cubicBezTo>
                  <a:cubicBezTo>
                    <a:pt x="1262" y="58"/>
                    <a:pt x="1258" y="56"/>
                    <a:pt x="1254" y="56"/>
                  </a:cubicBezTo>
                  <a:cubicBezTo>
                    <a:pt x="1250" y="56"/>
                    <a:pt x="1246" y="58"/>
                    <a:pt x="1242" y="60"/>
                  </a:cubicBezTo>
                  <a:lnTo>
                    <a:pt x="1190" y="101"/>
                  </a:lnTo>
                  <a:cubicBezTo>
                    <a:pt x="1176" y="92"/>
                    <a:pt x="1160" y="86"/>
                    <a:pt x="1144" y="82"/>
                  </a:cubicBezTo>
                  <a:lnTo>
                    <a:pt x="1134" y="17"/>
                  </a:lnTo>
                  <a:cubicBezTo>
                    <a:pt x="1133" y="8"/>
                    <a:pt x="1126" y="2"/>
                    <a:pt x="1118" y="1"/>
                  </a:cubicBezTo>
                  <a:cubicBezTo>
                    <a:pt x="1110" y="0"/>
                    <a:pt x="1102" y="0"/>
                    <a:pt x="1094" y="0"/>
                  </a:cubicBezTo>
                  <a:cubicBezTo>
                    <a:pt x="1085" y="0"/>
                    <a:pt x="1075" y="0"/>
                    <a:pt x="1066" y="2"/>
                  </a:cubicBezTo>
                  <a:cubicBezTo>
                    <a:pt x="1057" y="2"/>
                    <a:pt x="1051" y="9"/>
                    <a:pt x="1050" y="17"/>
                  </a:cubicBezTo>
                  <a:lnTo>
                    <a:pt x="1041" y="83"/>
                  </a:lnTo>
                  <a:cubicBezTo>
                    <a:pt x="1025" y="87"/>
                    <a:pt x="1010" y="94"/>
                    <a:pt x="995" y="102"/>
                  </a:cubicBezTo>
                  <a:lnTo>
                    <a:pt x="942" y="63"/>
                  </a:lnTo>
                  <a:cubicBezTo>
                    <a:pt x="939" y="60"/>
                    <a:pt x="935" y="59"/>
                    <a:pt x="932" y="59"/>
                  </a:cubicBezTo>
                  <a:cubicBezTo>
                    <a:pt x="927" y="59"/>
                    <a:pt x="923" y="61"/>
                    <a:pt x="920" y="63"/>
                  </a:cubicBezTo>
                  <a:cubicBezTo>
                    <a:pt x="907" y="75"/>
                    <a:pt x="894" y="87"/>
                    <a:pt x="883" y="101"/>
                  </a:cubicBezTo>
                  <a:cubicBezTo>
                    <a:pt x="878" y="107"/>
                    <a:pt x="878" y="117"/>
                    <a:pt x="883" y="123"/>
                  </a:cubicBezTo>
                  <a:lnTo>
                    <a:pt x="924" y="176"/>
                  </a:lnTo>
                  <a:cubicBezTo>
                    <a:pt x="915" y="190"/>
                    <a:pt x="909" y="206"/>
                    <a:pt x="905" y="222"/>
                  </a:cubicBezTo>
                  <a:lnTo>
                    <a:pt x="839" y="231"/>
                  </a:lnTo>
                  <a:cubicBezTo>
                    <a:pt x="831" y="233"/>
                    <a:pt x="825" y="239"/>
                    <a:pt x="824" y="248"/>
                  </a:cubicBezTo>
                  <a:cubicBezTo>
                    <a:pt x="823" y="256"/>
                    <a:pt x="823" y="264"/>
                    <a:pt x="823" y="271"/>
                  </a:cubicBezTo>
                  <a:cubicBezTo>
                    <a:pt x="823" y="281"/>
                    <a:pt x="823" y="290"/>
                    <a:pt x="824" y="300"/>
                  </a:cubicBezTo>
                  <a:cubicBezTo>
                    <a:pt x="825" y="308"/>
                    <a:pt x="832" y="315"/>
                    <a:pt x="840" y="316"/>
                  </a:cubicBezTo>
                  <a:lnTo>
                    <a:pt x="906" y="324"/>
                  </a:lnTo>
                  <a:cubicBezTo>
                    <a:pt x="910" y="340"/>
                    <a:pt x="917" y="356"/>
                    <a:pt x="925" y="370"/>
                  </a:cubicBezTo>
                  <a:lnTo>
                    <a:pt x="886" y="423"/>
                  </a:lnTo>
                  <a:cubicBezTo>
                    <a:pt x="881" y="430"/>
                    <a:pt x="881" y="439"/>
                    <a:pt x="886" y="446"/>
                  </a:cubicBezTo>
                  <a:cubicBezTo>
                    <a:pt x="898" y="459"/>
                    <a:pt x="910" y="471"/>
                    <a:pt x="924" y="482"/>
                  </a:cubicBezTo>
                  <a:cubicBezTo>
                    <a:pt x="927" y="485"/>
                    <a:pt x="931" y="487"/>
                    <a:pt x="935" y="487"/>
                  </a:cubicBezTo>
                  <a:cubicBezTo>
                    <a:pt x="939" y="487"/>
                    <a:pt x="943" y="485"/>
                    <a:pt x="946" y="483"/>
                  </a:cubicBezTo>
                  <a:lnTo>
                    <a:pt x="998" y="442"/>
                  </a:lnTo>
                  <a:cubicBezTo>
                    <a:pt x="1013" y="450"/>
                    <a:pt x="1029" y="457"/>
                    <a:pt x="1045" y="461"/>
                  </a:cubicBezTo>
                  <a:lnTo>
                    <a:pt x="1054" y="526"/>
                  </a:lnTo>
                  <a:cubicBezTo>
                    <a:pt x="1055" y="535"/>
                    <a:pt x="1062" y="541"/>
                    <a:pt x="1071" y="542"/>
                  </a:cubicBezTo>
                  <a:cubicBezTo>
                    <a:pt x="1079" y="542"/>
                    <a:pt x="1087" y="543"/>
                    <a:pt x="1094" y="543"/>
                  </a:cubicBezTo>
                  <a:cubicBezTo>
                    <a:pt x="1104" y="543"/>
                    <a:pt x="1113" y="542"/>
                    <a:pt x="1123" y="541"/>
                  </a:cubicBezTo>
                  <a:cubicBezTo>
                    <a:pt x="1131" y="540"/>
                    <a:pt x="1138" y="534"/>
                    <a:pt x="1139" y="526"/>
                  </a:cubicBezTo>
                  <a:lnTo>
                    <a:pt x="1147" y="460"/>
                  </a:lnTo>
                  <a:cubicBezTo>
                    <a:pt x="1163" y="455"/>
                    <a:pt x="1179" y="449"/>
                    <a:pt x="1193" y="440"/>
                  </a:cubicBezTo>
                  <a:lnTo>
                    <a:pt x="1246" y="480"/>
                  </a:lnTo>
                  <a:cubicBezTo>
                    <a:pt x="1249" y="482"/>
                    <a:pt x="1253" y="484"/>
                    <a:pt x="1257" y="484"/>
                  </a:cubicBezTo>
                  <a:close/>
                  <a:moveTo>
                    <a:pt x="656" y="1040"/>
                  </a:moveTo>
                  <a:lnTo>
                    <a:pt x="535" y="1423"/>
                  </a:lnTo>
                  <a:lnTo>
                    <a:pt x="497" y="1188"/>
                  </a:lnTo>
                  <a:lnTo>
                    <a:pt x="432" y="1188"/>
                  </a:lnTo>
                  <a:lnTo>
                    <a:pt x="394" y="1423"/>
                  </a:lnTo>
                  <a:lnTo>
                    <a:pt x="274" y="1040"/>
                  </a:lnTo>
                  <a:cubicBezTo>
                    <a:pt x="112" y="1102"/>
                    <a:pt x="0" y="1236"/>
                    <a:pt x="0" y="1377"/>
                  </a:cubicBezTo>
                  <a:cubicBezTo>
                    <a:pt x="0" y="1379"/>
                    <a:pt x="0" y="1380"/>
                    <a:pt x="0" y="1382"/>
                  </a:cubicBezTo>
                  <a:cubicBezTo>
                    <a:pt x="0" y="1383"/>
                    <a:pt x="0" y="1383"/>
                    <a:pt x="0" y="1384"/>
                  </a:cubicBezTo>
                  <a:cubicBezTo>
                    <a:pt x="0" y="1478"/>
                    <a:pt x="97" y="1470"/>
                    <a:pt x="465" y="1470"/>
                  </a:cubicBezTo>
                  <a:cubicBezTo>
                    <a:pt x="855" y="1470"/>
                    <a:pt x="929" y="1478"/>
                    <a:pt x="929" y="1384"/>
                  </a:cubicBezTo>
                  <a:cubicBezTo>
                    <a:pt x="929" y="1383"/>
                    <a:pt x="929" y="1383"/>
                    <a:pt x="929" y="1382"/>
                  </a:cubicBezTo>
                  <a:cubicBezTo>
                    <a:pt x="929" y="1380"/>
                    <a:pt x="929" y="1379"/>
                    <a:pt x="929" y="1377"/>
                  </a:cubicBezTo>
                  <a:cubicBezTo>
                    <a:pt x="929" y="1236"/>
                    <a:pt x="817" y="1102"/>
                    <a:pt x="656" y="1040"/>
                  </a:cubicBezTo>
                  <a:close/>
                  <a:moveTo>
                    <a:pt x="489" y="1070"/>
                  </a:moveTo>
                  <a:lnTo>
                    <a:pt x="440" y="1070"/>
                  </a:lnTo>
                  <a:cubicBezTo>
                    <a:pt x="435" y="1070"/>
                    <a:pt x="431" y="1072"/>
                    <a:pt x="427" y="1076"/>
                  </a:cubicBezTo>
                  <a:lnTo>
                    <a:pt x="408" y="1095"/>
                  </a:lnTo>
                  <a:cubicBezTo>
                    <a:pt x="402" y="1100"/>
                    <a:pt x="401" y="1110"/>
                    <a:pt x="406" y="1117"/>
                  </a:cubicBezTo>
                  <a:lnTo>
                    <a:pt x="429" y="1156"/>
                  </a:lnTo>
                  <a:cubicBezTo>
                    <a:pt x="432" y="1162"/>
                    <a:pt x="438" y="1165"/>
                    <a:pt x="445" y="1165"/>
                  </a:cubicBezTo>
                  <a:lnTo>
                    <a:pt x="484" y="1165"/>
                  </a:lnTo>
                  <a:cubicBezTo>
                    <a:pt x="491" y="1165"/>
                    <a:pt x="497" y="1162"/>
                    <a:pt x="500" y="1156"/>
                  </a:cubicBezTo>
                  <a:lnTo>
                    <a:pt x="523" y="1117"/>
                  </a:lnTo>
                  <a:cubicBezTo>
                    <a:pt x="528" y="1110"/>
                    <a:pt x="527" y="1100"/>
                    <a:pt x="521" y="1095"/>
                  </a:cubicBezTo>
                  <a:lnTo>
                    <a:pt x="502" y="1076"/>
                  </a:lnTo>
                  <a:cubicBezTo>
                    <a:pt x="498" y="1072"/>
                    <a:pt x="494" y="1070"/>
                    <a:pt x="489" y="107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17" tIns="60958" rIns="121917" bIns="60958"/>
            <a:lstStyle/>
            <a:p>
              <a:endParaRPr lang="zh-CN" altLang="en-US"/>
            </a:p>
          </p:txBody>
        </p:sp>
      </p:grpSp>
      <p:grpSp>
        <p:nvGrpSpPr>
          <p:cNvPr id="15" name="组合 28"/>
          <p:cNvGrpSpPr/>
          <p:nvPr/>
        </p:nvGrpSpPr>
        <p:grpSpPr bwMode="auto">
          <a:xfrm>
            <a:off x="6595627" y="3608649"/>
            <a:ext cx="919162" cy="919162"/>
            <a:chOff x="0" y="0"/>
            <a:chExt cx="919063" cy="919397"/>
          </a:xfrm>
        </p:grpSpPr>
        <p:sp>
          <p:nvSpPr>
            <p:cNvPr id="16" name="椭圆 29"/>
            <p:cNvSpPr>
              <a:spLocks noChangeArrowheads="1"/>
            </p:cNvSpPr>
            <p:nvPr/>
          </p:nvSpPr>
          <p:spPr bwMode="auto">
            <a:xfrm>
              <a:off x="0" y="0"/>
              <a:ext cx="919063" cy="919397"/>
            </a:xfrm>
            <a:prstGeom prst="ellipse">
              <a:avLst/>
            </a:prstGeom>
            <a:solidFill>
              <a:srgbClr val="6ED0D0"/>
            </a:solidFill>
            <a:ln>
              <a:noFill/>
            </a:ln>
            <a:extLst>
              <a:ext uri="{91240B29-F687-4F45-9708-019B960494DF}">
                <a14:hiddenLine xmlns:a14="http://schemas.microsoft.com/office/drawing/2010/main" w="9525">
                  <a:solidFill>
                    <a:srgbClr val="000000"/>
                  </a:solidFill>
                  <a:round/>
                </a14:hiddenLine>
              </a:ext>
            </a:extLst>
          </p:spPr>
          <p:txBody>
            <a:bodyPr lIns="121917" tIns="60958" rIns="121917" bIns="6095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7" name="Freeform 88"/>
            <p:cNvSpPr>
              <a:spLocks noEditPoints="1"/>
            </p:cNvSpPr>
            <p:nvPr/>
          </p:nvSpPr>
          <p:spPr bwMode="auto">
            <a:xfrm>
              <a:off x="199544" y="156127"/>
              <a:ext cx="523903" cy="621572"/>
            </a:xfrm>
            <a:custGeom>
              <a:avLst/>
              <a:gdLst>
                <a:gd name="T0" fmla="*/ 2147483646 w 235"/>
                <a:gd name="T1" fmla="*/ 2147483646 h 283"/>
                <a:gd name="T2" fmla="*/ 2147483646 w 235"/>
                <a:gd name="T3" fmla="*/ 0 h 283"/>
                <a:gd name="T4" fmla="*/ 2147483646 w 235"/>
                <a:gd name="T5" fmla="*/ 2147483646 h 283"/>
                <a:gd name="T6" fmla="*/ 2147483646 w 235"/>
                <a:gd name="T7" fmla="*/ 2147483646 h 283"/>
                <a:gd name="T8" fmla="*/ 2147483646 w 235"/>
                <a:gd name="T9" fmla="*/ 2147483646 h 283"/>
                <a:gd name="T10" fmla="*/ 2147483646 w 235"/>
                <a:gd name="T11" fmla="*/ 2147483646 h 283"/>
                <a:gd name="T12" fmla="*/ 2147483646 w 235"/>
                <a:gd name="T13" fmla="*/ 2147483646 h 283"/>
                <a:gd name="T14" fmla="*/ 2147483646 w 235"/>
                <a:gd name="T15" fmla="*/ 2147483646 h 283"/>
                <a:gd name="T16" fmla="*/ 2147483646 w 235"/>
                <a:gd name="T17" fmla="*/ 2147483646 h 283"/>
                <a:gd name="T18" fmla="*/ 2147483646 w 235"/>
                <a:gd name="T19" fmla="*/ 2147483646 h 283"/>
                <a:gd name="T20" fmla="*/ 2147483646 w 235"/>
                <a:gd name="T21" fmla="*/ 2147483646 h 283"/>
                <a:gd name="T22" fmla="*/ 2147483646 w 235"/>
                <a:gd name="T23" fmla="*/ 2147483646 h 283"/>
                <a:gd name="T24" fmla="*/ 2147483646 w 235"/>
                <a:gd name="T25" fmla="*/ 2147483646 h 283"/>
                <a:gd name="T26" fmla="*/ 2147483646 w 235"/>
                <a:gd name="T27" fmla="*/ 2147483646 h 283"/>
                <a:gd name="T28" fmla="*/ 2147483646 w 235"/>
                <a:gd name="T29" fmla="*/ 2147483646 h 283"/>
                <a:gd name="T30" fmla="*/ 2147483646 w 235"/>
                <a:gd name="T31" fmla="*/ 2147483646 h 283"/>
                <a:gd name="T32" fmla="*/ 2147483646 w 235"/>
                <a:gd name="T33" fmla="*/ 2147483646 h 283"/>
                <a:gd name="T34" fmla="*/ 2147483646 w 235"/>
                <a:gd name="T35" fmla="*/ 2147483646 h 283"/>
                <a:gd name="T36" fmla="*/ 2147483646 w 235"/>
                <a:gd name="T37" fmla="*/ 2147483646 h 283"/>
                <a:gd name="T38" fmla="*/ 2147483646 w 235"/>
                <a:gd name="T39" fmla="*/ 2147483646 h 283"/>
                <a:gd name="T40" fmla="*/ 2147483646 w 235"/>
                <a:gd name="T41" fmla="*/ 2147483646 h 283"/>
                <a:gd name="T42" fmla="*/ 2147483646 w 235"/>
                <a:gd name="T43" fmla="*/ 2147483646 h 283"/>
                <a:gd name="T44" fmla="*/ 2147483646 w 235"/>
                <a:gd name="T45" fmla="*/ 2147483646 h 283"/>
                <a:gd name="T46" fmla="*/ 2147483646 w 235"/>
                <a:gd name="T47" fmla="*/ 2147483646 h 283"/>
                <a:gd name="T48" fmla="*/ 2147483646 w 235"/>
                <a:gd name="T49" fmla="*/ 2147483646 h 283"/>
                <a:gd name="T50" fmla="*/ 2147483646 w 235"/>
                <a:gd name="T51" fmla="*/ 2147483646 h 283"/>
                <a:gd name="T52" fmla="*/ 2147483646 w 235"/>
                <a:gd name="T53" fmla="*/ 2147483646 h 283"/>
                <a:gd name="T54" fmla="*/ 2147483646 w 235"/>
                <a:gd name="T55" fmla="*/ 2147483646 h 283"/>
                <a:gd name="T56" fmla="*/ 2147483646 w 235"/>
                <a:gd name="T57" fmla="*/ 2147483646 h 283"/>
                <a:gd name="T58" fmla="*/ 2147483646 w 235"/>
                <a:gd name="T59" fmla="*/ 2147483646 h 283"/>
                <a:gd name="T60" fmla="*/ 2147483646 w 235"/>
                <a:gd name="T61" fmla="*/ 2147483646 h 283"/>
                <a:gd name="T62" fmla="*/ 2147483646 w 235"/>
                <a:gd name="T63" fmla="*/ 2147483646 h 283"/>
                <a:gd name="T64" fmla="*/ 2147483646 w 235"/>
                <a:gd name="T65" fmla="*/ 2147483646 h 283"/>
                <a:gd name="T66" fmla="*/ 2147483646 w 235"/>
                <a:gd name="T67" fmla="*/ 2147483646 h 283"/>
                <a:gd name="T68" fmla="*/ 2147483646 w 235"/>
                <a:gd name="T69" fmla="*/ 2147483646 h 283"/>
                <a:gd name="T70" fmla="*/ 2147483646 w 235"/>
                <a:gd name="T71" fmla="*/ 2147483646 h 283"/>
                <a:gd name="T72" fmla="*/ 2147483646 w 235"/>
                <a:gd name="T73" fmla="*/ 2147483646 h 283"/>
                <a:gd name="T74" fmla="*/ 2147483646 w 235"/>
                <a:gd name="T75" fmla="*/ 2147483646 h 283"/>
                <a:gd name="T76" fmla="*/ 2147483646 w 235"/>
                <a:gd name="T77" fmla="*/ 2147483646 h 283"/>
                <a:gd name="T78" fmla="*/ 2147483646 w 235"/>
                <a:gd name="T79" fmla="*/ 2147483646 h 283"/>
                <a:gd name="T80" fmla="*/ 2147483646 w 235"/>
                <a:gd name="T81" fmla="*/ 2147483646 h 283"/>
                <a:gd name="T82" fmla="*/ 2147483646 w 235"/>
                <a:gd name="T83" fmla="*/ 2147483646 h 283"/>
                <a:gd name="T84" fmla="*/ 2147483646 w 235"/>
                <a:gd name="T85" fmla="*/ 2147483646 h 283"/>
                <a:gd name="T86" fmla="*/ 2147483646 w 235"/>
                <a:gd name="T87" fmla="*/ 2147483646 h 283"/>
                <a:gd name="T88" fmla="*/ 2147483646 w 235"/>
                <a:gd name="T89" fmla="*/ 2147483646 h 283"/>
                <a:gd name="T90" fmla="*/ 2147483646 w 235"/>
                <a:gd name="T91" fmla="*/ 2147483646 h 283"/>
                <a:gd name="T92" fmla="*/ 2147483646 w 235"/>
                <a:gd name="T93" fmla="*/ 2147483646 h 283"/>
                <a:gd name="T94" fmla="*/ 2147483646 w 235"/>
                <a:gd name="T95" fmla="*/ 2147483646 h 283"/>
                <a:gd name="T96" fmla="*/ 2147483646 w 235"/>
                <a:gd name="T97" fmla="*/ 2147483646 h 283"/>
                <a:gd name="T98" fmla="*/ 2147483646 w 235"/>
                <a:gd name="T99" fmla="*/ 2147483646 h 283"/>
                <a:gd name="T100" fmla="*/ 2147483646 w 235"/>
                <a:gd name="T101" fmla="*/ 2147483646 h 283"/>
                <a:gd name="T102" fmla="*/ 2147483646 w 235"/>
                <a:gd name="T103" fmla="*/ 2147483646 h 28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35" h="283">
                  <a:moveTo>
                    <a:pt x="148" y="30"/>
                  </a:moveTo>
                  <a:cubicBezTo>
                    <a:pt x="148" y="0"/>
                    <a:pt x="148" y="0"/>
                    <a:pt x="148" y="0"/>
                  </a:cubicBezTo>
                  <a:cubicBezTo>
                    <a:pt x="171" y="0"/>
                    <a:pt x="171" y="0"/>
                    <a:pt x="171" y="0"/>
                  </a:cubicBezTo>
                  <a:cubicBezTo>
                    <a:pt x="171" y="39"/>
                    <a:pt x="171" y="39"/>
                    <a:pt x="171" y="39"/>
                  </a:cubicBezTo>
                  <a:cubicBezTo>
                    <a:pt x="167" y="37"/>
                    <a:pt x="162" y="35"/>
                    <a:pt x="157" y="33"/>
                  </a:cubicBezTo>
                  <a:cubicBezTo>
                    <a:pt x="154" y="32"/>
                    <a:pt x="151" y="31"/>
                    <a:pt x="148" y="30"/>
                  </a:cubicBezTo>
                  <a:close/>
                  <a:moveTo>
                    <a:pt x="86" y="30"/>
                  </a:moveTo>
                  <a:cubicBezTo>
                    <a:pt x="86" y="0"/>
                    <a:pt x="86" y="0"/>
                    <a:pt x="86" y="0"/>
                  </a:cubicBezTo>
                  <a:cubicBezTo>
                    <a:pt x="64" y="0"/>
                    <a:pt x="64" y="0"/>
                    <a:pt x="64" y="0"/>
                  </a:cubicBezTo>
                  <a:cubicBezTo>
                    <a:pt x="64" y="39"/>
                    <a:pt x="64" y="39"/>
                    <a:pt x="64" y="39"/>
                  </a:cubicBezTo>
                  <a:cubicBezTo>
                    <a:pt x="71" y="35"/>
                    <a:pt x="79" y="32"/>
                    <a:pt x="86" y="30"/>
                  </a:cubicBezTo>
                  <a:close/>
                  <a:moveTo>
                    <a:pt x="148" y="253"/>
                  </a:moveTo>
                  <a:cubicBezTo>
                    <a:pt x="148" y="283"/>
                    <a:pt x="148" y="283"/>
                    <a:pt x="148" y="283"/>
                  </a:cubicBezTo>
                  <a:cubicBezTo>
                    <a:pt x="171" y="283"/>
                    <a:pt x="171" y="283"/>
                    <a:pt x="171" y="283"/>
                  </a:cubicBezTo>
                  <a:cubicBezTo>
                    <a:pt x="171" y="244"/>
                    <a:pt x="171" y="244"/>
                    <a:pt x="171" y="244"/>
                  </a:cubicBezTo>
                  <a:cubicBezTo>
                    <a:pt x="164" y="247"/>
                    <a:pt x="156" y="250"/>
                    <a:pt x="148" y="253"/>
                  </a:cubicBezTo>
                  <a:close/>
                  <a:moveTo>
                    <a:pt x="78" y="250"/>
                  </a:moveTo>
                  <a:cubicBezTo>
                    <a:pt x="73" y="248"/>
                    <a:pt x="68" y="246"/>
                    <a:pt x="64" y="244"/>
                  </a:cubicBezTo>
                  <a:cubicBezTo>
                    <a:pt x="64" y="283"/>
                    <a:pt x="64" y="283"/>
                    <a:pt x="64" y="283"/>
                  </a:cubicBezTo>
                  <a:cubicBezTo>
                    <a:pt x="86" y="283"/>
                    <a:pt x="86" y="283"/>
                    <a:pt x="86" y="283"/>
                  </a:cubicBezTo>
                  <a:cubicBezTo>
                    <a:pt x="86" y="253"/>
                    <a:pt x="86" y="253"/>
                    <a:pt x="86" y="253"/>
                  </a:cubicBezTo>
                  <a:cubicBezTo>
                    <a:pt x="83" y="252"/>
                    <a:pt x="80" y="251"/>
                    <a:pt x="78" y="250"/>
                  </a:cubicBezTo>
                  <a:close/>
                  <a:moveTo>
                    <a:pt x="189" y="167"/>
                  </a:moveTo>
                  <a:cubicBezTo>
                    <a:pt x="178" y="197"/>
                    <a:pt x="149" y="217"/>
                    <a:pt x="117" y="217"/>
                  </a:cubicBezTo>
                  <a:cubicBezTo>
                    <a:pt x="108" y="217"/>
                    <a:pt x="100" y="216"/>
                    <a:pt x="91" y="213"/>
                  </a:cubicBezTo>
                  <a:cubicBezTo>
                    <a:pt x="52" y="198"/>
                    <a:pt x="32" y="154"/>
                    <a:pt x="46" y="115"/>
                  </a:cubicBezTo>
                  <a:cubicBezTo>
                    <a:pt x="57" y="85"/>
                    <a:pt x="86" y="65"/>
                    <a:pt x="117" y="65"/>
                  </a:cubicBezTo>
                  <a:cubicBezTo>
                    <a:pt x="126" y="65"/>
                    <a:pt x="135" y="67"/>
                    <a:pt x="144" y="70"/>
                  </a:cubicBezTo>
                  <a:cubicBezTo>
                    <a:pt x="183" y="84"/>
                    <a:pt x="203" y="128"/>
                    <a:pt x="189" y="167"/>
                  </a:cubicBezTo>
                  <a:close/>
                  <a:moveTo>
                    <a:pt x="166" y="117"/>
                  </a:moveTo>
                  <a:cubicBezTo>
                    <a:pt x="168" y="119"/>
                    <a:pt x="169" y="122"/>
                    <a:pt x="169" y="124"/>
                  </a:cubicBezTo>
                  <a:cubicBezTo>
                    <a:pt x="180" y="119"/>
                    <a:pt x="180" y="119"/>
                    <a:pt x="180" y="119"/>
                  </a:cubicBezTo>
                  <a:cubicBezTo>
                    <a:pt x="183" y="119"/>
                    <a:pt x="183" y="116"/>
                    <a:pt x="183" y="114"/>
                  </a:cubicBezTo>
                  <a:cubicBezTo>
                    <a:pt x="182" y="112"/>
                    <a:pt x="179" y="111"/>
                    <a:pt x="177" y="112"/>
                  </a:cubicBezTo>
                  <a:lnTo>
                    <a:pt x="166" y="117"/>
                  </a:lnTo>
                  <a:close/>
                  <a:moveTo>
                    <a:pt x="153" y="100"/>
                  </a:moveTo>
                  <a:cubicBezTo>
                    <a:pt x="155" y="102"/>
                    <a:pt x="157" y="103"/>
                    <a:pt x="159" y="105"/>
                  </a:cubicBezTo>
                  <a:cubicBezTo>
                    <a:pt x="167" y="97"/>
                    <a:pt x="167" y="97"/>
                    <a:pt x="167" y="97"/>
                  </a:cubicBezTo>
                  <a:cubicBezTo>
                    <a:pt x="169" y="95"/>
                    <a:pt x="169" y="93"/>
                    <a:pt x="167" y="91"/>
                  </a:cubicBezTo>
                  <a:cubicBezTo>
                    <a:pt x="166" y="90"/>
                    <a:pt x="163" y="90"/>
                    <a:pt x="162" y="91"/>
                  </a:cubicBezTo>
                  <a:lnTo>
                    <a:pt x="153" y="100"/>
                  </a:lnTo>
                  <a:close/>
                  <a:moveTo>
                    <a:pt x="135" y="89"/>
                  </a:moveTo>
                  <a:cubicBezTo>
                    <a:pt x="135" y="89"/>
                    <a:pt x="136" y="90"/>
                    <a:pt x="136" y="90"/>
                  </a:cubicBezTo>
                  <a:cubicBezTo>
                    <a:pt x="138" y="91"/>
                    <a:pt x="140" y="91"/>
                    <a:pt x="142" y="92"/>
                  </a:cubicBezTo>
                  <a:cubicBezTo>
                    <a:pt x="147" y="81"/>
                    <a:pt x="147" y="81"/>
                    <a:pt x="147" y="81"/>
                  </a:cubicBezTo>
                  <a:cubicBezTo>
                    <a:pt x="147" y="79"/>
                    <a:pt x="146" y="77"/>
                    <a:pt x="144" y="76"/>
                  </a:cubicBezTo>
                  <a:cubicBezTo>
                    <a:pt x="142" y="75"/>
                    <a:pt x="140" y="76"/>
                    <a:pt x="139" y="78"/>
                  </a:cubicBezTo>
                  <a:lnTo>
                    <a:pt x="135" y="89"/>
                  </a:lnTo>
                  <a:close/>
                  <a:moveTo>
                    <a:pt x="110" y="89"/>
                  </a:moveTo>
                  <a:cubicBezTo>
                    <a:pt x="114" y="89"/>
                    <a:pt x="114" y="89"/>
                    <a:pt x="114" y="89"/>
                  </a:cubicBezTo>
                  <a:cubicBezTo>
                    <a:pt x="114" y="83"/>
                    <a:pt x="114" y="83"/>
                    <a:pt x="114" y="83"/>
                  </a:cubicBezTo>
                  <a:cubicBezTo>
                    <a:pt x="114" y="81"/>
                    <a:pt x="114" y="80"/>
                    <a:pt x="114" y="78"/>
                  </a:cubicBezTo>
                  <a:cubicBezTo>
                    <a:pt x="115" y="80"/>
                    <a:pt x="116" y="81"/>
                    <a:pt x="116" y="82"/>
                  </a:cubicBezTo>
                  <a:cubicBezTo>
                    <a:pt x="120" y="89"/>
                    <a:pt x="120" y="89"/>
                    <a:pt x="120" y="89"/>
                  </a:cubicBezTo>
                  <a:cubicBezTo>
                    <a:pt x="125" y="89"/>
                    <a:pt x="125" y="89"/>
                    <a:pt x="125" y="89"/>
                  </a:cubicBezTo>
                  <a:cubicBezTo>
                    <a:pt x="125" y="71"/>
                    <a:pt x="125" y="71"/>
                    <a:pt x="125" y="71"/>
                  </a:cubicBezTo>
                  <a:cubicBezTo>
                    <a:pt x="120" y="71"/>
                    <a:pt x="120" y="71"/>
                    <a:pt x="120" y="71"/>
                  </a:cubicBezTo>
                  <a:cubicBezTo>
                    <a:pt x="120" y="76"/>
                    <a:pt x="120" y="76"/>
                    <a:pt x="120" y="76"/>
                  </a:cubicBezTo>
                  <a:cubicBezTo>
                    <a:pt x="120" y="78"/>
                    <a:pt x="120" y="80"/>
                    <a:pt x="121" y="81"/>
                  </a:cubicBezTo>
                  <a:cubicBezTo>
                    <a:pt x="120" y="80"/>
                    <a:pt x="119" y="78"/>
                    <a:pt x="119" y="77"/>
                  </a:cubicBezTo>
                  <a:cubicBezTo>
                    <a:pt x="115" y="71"/>
                    <a:pt x="115" y="71"/>
                    <a:pt x="115" y="71"/>
                  </a:cubicBezTo>
                  <a:cubicBezTo>
                    <a:pt x="110" y="71"/>
                    <a:pt x="110" y="71"/>
                    <a:pt x="110" y="71"/>
                  </a:cubicBezTo>
                  <a:lnTo>
                    <a:pt x="110" y="89"/>
                  </a:lnTo>
                  <a:close/>
                  <a:moveTo>
                    <a:pt x="105" y="135"/>
                  </a:moveTo>
                  <a:cubicBezTo>
                    <a:pt x="94" y="145"/>
                    <a:pt x="72" y="167"/>
                    <a:pt x="70" y="169"/>
                  </a:cubicBezTo>
                  <a:cubicBezTo>
                    <a:pt x="68" y="171"/>
                    <a:pt x="69" y="174"/>
                    <a:pt x="72" y="173"/>
                  </a:cubicBezTo>
                  <a:cubicBezTo>
                    <a:pt x="75" y="172"/>
                    <a:pt x="104" y="161"/>
                    <a:pt x="118" y="155"/>
                  </a:cubicBezTo>
                  <a:cubicBezTo>
                    <a:pt x="113" y="156"/>
                    <a:pt x="108" y="153"/>
                    <a:pt x="105" y="149"/>
                  </a:cubicBezTo>
                  <a:cubicBezTo>
                    <a:pt x="103" y="145"/>
                    <a:pt x="103" y="139"/>
                    <a:pt x="105" y="135"/>
                  </a:cubicBezTo>
                  <a:close/>
                  <a:moveTo>
                    <a:pt x="88" y="81"/>
                  </a:moveTo>
                  <a:cubicBezTo>
                    <a:pt x="93" y="92"/>
                    <a:pt x="93" y="92"/>
                    <a:pt x="93" y="92"/>
                  </a:cubicBezTo>
                  <a:cubicBezTo>
                    <a:pt x="95" y="91"/>
                    <a:pt x="98" y="90"/>
                    <a:pt x="100" y="89"/>
                  </a:cubicBezTo>
                  <a:cubicBezTo>
                    <a:pt x="96" y="78"/>
                    <a:pt x="96" y="78"/>
                    <a:pt x="96" y="78"/>
                  </a:cubicBezTo>
                  <a:cubicBezTo>
                    <a:pt x="95" y="76"/>
                    <a:pt x="92" y="75"/>
                    <a:pt x="90" y="76"/>
                  </a:cubicBezTo>
                  <a:cubicBezTo>
                    <a:pt x="88" y="77"/>
                    <a:pt x="87" y="79"/>
                    <a:pt x="88" y="81"/>
                  </a:cubicBezTo>
                  <a:close/>
                  <a:moveTo>
                    <a:pt x="67" y="97"/>
                  </a:moveTo>
                  <a:cubicBezTo>
                    <a:pt x="76" y="105"/>
                    <a:pt x="76" y="105"/>
                    <a:pt x="76" y="105"/>
                  </a:cubicBezTo>
                  <a:cubicBezTo>
                    <a:pt x="78" y="103"/>
                    <a:pt x="80" y="102"/>
                    <a:pt x="81" y="100"/>
                  </a:cubicBezTo>
                  <a:cubicBezTo>
                    <a:pt x="73" y="91"/>
                    <a:pt x="73" y="91"/>
                    <a:pt x="73" y="91"/>
                  </a:cubicBezTo>
                  <a:cubicBezTo>
                    <a:pt x="72" y="90"/>
                    <a:pt x="69" y="90"/>
                    <a:pt x="67" y="91"/>
                  </a:cubicBezTo>
                  <a:cubicBezTo>
                    <a:pt x="66" y="93"/>
                    <a:pt x="66" y="95"/>
                    <a:pt x="67" y="97"/>
                  </a:cubicBezTo>
                  <a:close/>
                  <a:moveTo>
                    <a:pt x="54" y="119"/>
                  </a:moveTo>
                  <a:cubicBezTo>
                    <a:pt x="65" y="124"/>
                    <a:pt x="65" y="124"/>
                    <a:pt x="65" y="124"/>
                  </a:cubicBezTo>
                  <a:cubicBezTo>
                    <a:pt x="66" y="123"/>
                    <a:pt x="66" y="123"/>
                    <a:pt x="66" y="122"/>
                  </a:cubicBezTo>
                  <a:cubicBezTo>
                    <a:pt x="67" y="120"/>
                    <a:pt x="67" y="119"/>
                    <a:pt x="68" y="117"/>
                  </a:cubicBezTo>
                  <a:cubicBezTo>
                    <a:pt x="57" y="112"/>
                    <a:pt x="57" y="112"/>
                    <a:pt x="57" y="112"/>
                  </a:cubicBezTo>
                  <a:cubicBezTo>
                    <a:pt x="55" y="111"/>
                    <a:pt x="53" y="112"/>
                    <a:pt x="52" y="114"/>
                  </a:cubicBezTo>
                  <a:cubicBezTo>
                    <a:pt x="51" y="116"/>
                    <a:pt x="52" y="119"/>
                    <a:pt x="54" y="119"/>
                  </a:cubicBezTo>
                  <a:close/>
                  <a:moveTo>
                    <a:pt x="52" y="150"/>
                  </a:moveTo>
                  <a:cubicBezTo>
                    <a:pt x="56" y="150"/>
                    <a:pt x="56" y="150"/>
                    <a:pt x="56" y="150"/>
                  </a:cubicBezTo>
                  <a:cubicBezTo>
                    <a:pt x="58" y="142"/>
                    <a:pt x="58" y="142"/>
                    <a:pt x="58" y="142"/>
                  </a:cubicBezTo>
                  <a:cubicBezTo>
                    <a:pt x="58" y="141"/>
                    <a:pt x="58" y="139"/>
                    <a:pt x="59" y="137"/>
                  </a:cubicBezTo>
                  <a:cubicBezTo>
                    <a:pt x="59" y="137"/>
                    <a:pt x="59" y="137"/>
                    <a:pt x="59" y="137"/>
                  </a:cubicBezTo>
                  <a:cubicBezTo>
                    <a:pt x="59" y="139"/>
                    <a:pt x="59" y="141"/>
                    <a:pt x="59" y="142"/>
                  </a:cubicBezTo>
                  <a:cubicBezTo>
                    <a:pt x="61" y="150"/>
                    <a:pt x="61" y="150"/>
                    <a:pt x="61" y="150"/>
                  </a:cubicBezTo>
                  <a:cubicBezTo>
                    <a:pt x="65" y="150"/>
                    <a:pt x="65" y="150"/>
                    <a:pt x="65" y="150"/>
                  </a:cubicBezTo>
                  <a:cubicBezTo>
                    <a:pt x="69" y="133"/>
                    <a:pt x="69" y="133"/>
                    <a:pt x="69" y="133"/>
                  </a:cubicBezTo>
                  <a:cubicBezTo>
                    <a:pt x="66" y="133"/>
                    <a:pt x="66" y="133"/>
                    <a:pt x="66" y="133"/>
                  </a:cubicBezTo>
                  <a:cubicBezTo>
                    <a:pt x="64" y="140"/>
                    <a:pt x="64" y="140"/>
                    <a:pt x="64" y="140"/>
                  </a:cubicBezTo>
                  <a:cubicBezTo>
                    <a:pt x="64" y="142"/>
                    <a:pt x="63" y="144"/>
                    <a:pt x="63" y="146"/>
                  </a:cubicBezTo>
                  <a:cubicBezTo>
                    <a:pt x="63" y="146"/>
                    <a:pt x="63" y="146"/>
                    <a:pt x="63" y="146"/>
                  </a:cubicBezTo>
                  <a:cubicBezTo>
                    <a:pt x="63" y="144"/>
                    <a:pt x="63" y="142"/>
                    <a:pt x="62" y="140"/>
                  </a:cubicBezTo>
                  <a:cubicBezTo>
                    <a:pt x="61" y="133"/>
                    <a:pt x="61" y="133"/>
                    <a:pt x="61" y="133"/>
                  </a:cubicBezTo>
                  <a:cubicBezTo>
                    <a:pt x="57" y="133"/>
                    <a:pt x="57" y="133"/>
                    <a:pt x="57" y="133"/>
                  </a:cubicBezTo>
                  <a:cubicBezTo>
                    <a:pt x="55" y="140"/>
                    <a:pt x="55" y="140"/>
                    <a:pt x="55" y="140"/>
                  </a:cubicBezTo>
                  <a:cubicBezTo>
                    <a:pt x="55" y="142"/>
                    <a:pt x="55" y="144"/>
                    <a:pt x="54" y="146"/>
                  </a:cubicBezTo>
                  <a:cubicBezTo>
                    <a:pt x="54" y="146"/>
                    <a:pt x="54" y="146"/>
                    <a:pt x="54" y="146"/>
                  </a:cubicBezTo>
                  <a:cubicBezTo>
                    <a:pt x="54" y="144"/>
                    <a:pt x="54" y="142"/>
                    <a:pt x="53" y="140"/>
                  </a:cubicBezTo>
                  <a:cubicBezTo>
                    <a:pt x="52" y="133"/>
                    <a:pt x="52" y="133"/>
                    <a:pt x="52" y="133"/>
                  </a:cubicBezTo>
                  <a:cubicBezTo>
                    <a:pt x="48" y="133"/>
                    <a:pt x="48" y="133"/>
                    <a:pt x="48" y="133"/>
                  </a:cubicBezTo>
                  <a:lnTo>
                    <a:pt x="52" y="150"/>
                  </a:lnTo>
                  <a:close/>
                  <a:moveTo>
                    <a:pt x="68" y="166"/>
                  </a:moveTo>
                  <a:cubicBezTo>
                    <a:pt x="67" y="164"/>
                    <a:pt x="66" y="161"/>
                    <a:pt x="65" y="159"/>
                  </a:cubicBezTo>
                  <a:cubicBezTo>
                    <a:pt x="54" y="163"/>
                    <a:pt x="54" y="163"/>
                    <a:pt x="54" y="163"/>
                  </a:cubicBezTo>
                  <a:cubicBezTo>
                    <a:pt x="52" y="164"/>
                    <a:pt x="51" y="166"/>
                    <a:pt x="52" y="168"/>
                  </a:cubicBezTo>
                  <a:cubicBezTo>
                    <a:pt x="53" y="170"/>
                    <a:pt x="54" y="171"/>
                    <a:pt x="56" y="171"/>
                  </a:cubicBezTo>
                  <a:cubicBezTo>
                    <a:pt x="56" y="171"/>
                    <a:pt x="57" y="171"/>
                    <a:pt x="57" y="170"/>
                  </a:cubicBezTo>
                  <a:lnTo>
                    <a:pt x="68" y="166"/>
                  </a:lnTo>
                  <a:close/>
                  <a:moveTo>
                    <a:pt x="82" y="183"/>
                  </a:moveTo>
                  <a:cubicBezTo>
                    <a:pt x="80" y="181"/>
                    <a:pt x="78" y="179"/>
                    <a:pt x="76" y="177"/>
                  </a:cubicBezTo>
                  <a:cubicBezTo>
                    <a:pt x="67" y="186"/>
                    <a:pt x="67" y="186"/>
                    <a:pt x="67" y="186"/>
                  </a:cubicBezTo>
                  <a:cubicBezTo>
                    <a:pt x="66" y="187"/>
                    <a:pt x="66" y="190"/>
                    <a:pt x="67" y="191"/>
                  </a:cubicBezTo>
                  <a:cubicBezTo>
                    <a:pt x="68" y="192"/>
                    <a:pt x="69" y="192"/>
                    <a:pt x="70" y="192"/>
                  </a:cubicBezTo>
                  <a:cubicBezTo>
                    <a:pt x="71" y="192"/>
                    <a:pt x="72" y="192"/>
                    <a:pt x="73" y="191"/>
                  </a:cubicBezTo>
                  <a:lnTo>
                    <a:pt x="82" y="183"/>
                  </a:lnTo>
                  <a:close/>
                  <a:moveTo>
                    <a:pt x="100" y="193"/>
                  </a:moveTo>
                  <a:cubicBezTo>
                    <a:pt x="100" y="193"/>
                    <a:pt x="99" y="193"/>
                    <a:pt x="98" y="193"/>
                  </a:cubicBezTo>
                  <a:cubicBezTo>
                    <a:pt x="96" y="192"/>
                    <a:pt x="95" y="191"/>
                    <a:pt x="93" y="190"/>
                  </a:cubicBezTo>
                  <a:cubicBezTo>
                    <a:pt x="88" y="201"/>
                    <a:pt x="88" y="201"/>
                    <a:pt x="88" y="201"/>
                  </a:cubicBezTo>
                  <a:cubicBezTo>
                    <a:pt x="87" y="203"/>
                    <a:pt x="88" y="206"/>
                    <a:pt x="90" y="207"/>
                  </a:cubicBezTo>
                  <a:cubicBezTo>
                    <a:pt x="91" y="207"/>
                    <a:pt x="91" y="207"/>
                    <a:pt x="92" y="207"/>
                  </a:cubicBezTo>
                  <a:cubicBezTo>
                    <a:pt x="93" y="207"/>
                    <a:pt x="95" y="206"/>
                    <a:pt x="96" y="204"/>
                  </a:cubicBezTo>
                  <a:lnTo>
                    <a:pt x="100" y="193"/>
                  </a:lnTo>
                  <a:close/>
                  <a:moveTo>
                    <a:pt x="123" y="205"/>
                  </a:moveTo>
                  <a:cubicBezTo>
                    <a:pt x="123" y="203"/>
                    <a:pt x="122" y="201"/>
                    <a:pt x="119" y="200"/>
                  </a:cubicBezTo>
                  <a:cubicBezTo>
                    <a:pt x="117" y="199"/>
                    <a:pt x="116" y="199"/>
                    <a:pt x="116" y="198"/>
                  </a:cubicBezTo>
                  <a:cubicBezTo>
                    <a:pt x="116" y="197"/>
                    <a:pt x="116" y="196"/>
                    <a:pt x="118" y="196"/>
                  </a:cubicBezTo>
                  <a:cubicBezTo>
                    <a:pt x="120" y="196"/>
                    <a:pt x="121" y="196"/>
                    <a:pt x="122" y="197"/>
                  </a:cubicBezTo>
                  <a:cubicBezTo>
                    <a:pt x="122" y="194"/>
                    <a:pt x="122" y="194"/>
                    <a:pt x="122" y="194"/>
                  </a:cubicBezTo>
                  <a:cubicBezTo>
                    <a:pt x="121" y="193"/>
                    <a:pt x="120" y="193"/>
                    <a:pt x="118" y="193"/>
                  </a:cubicBezTo>
                  <a:cubicBezTo>
                    <a:pt x="114" y="193"/>
                    <a:pt x="112" y="195"/>
                    <a:pt x="112" y="198"/>
                  </a:cubicBezTo>
                  <a:cubicBezTo>
                    <a:pt x="112" y="200"/>
                    <a:pt x="114" y="202"/>
                    <a:pt x="116" y="203"/>
                  </a:cubicBezTo>
                  <a:cubicBezTo>
                    <a:pt x="118" y="204"/>
                    <a:pt x="119" y="204"/>
                    <a:pt x="119" y="205"/>
                  </a:cubicBezTo>
                  <a:cubicBezTo>
                    <a:pt x="119" y="206"/>
                    <a:pt x="118" y="207"/>
                    <a:pt x="117" y="207"/>
                  </a:cubicBezTo>
                  <a:cubicBezTo>
                    <a:pt x="115" y="207"/>
                    <a:pt x="113" y="207"/>
                    <a:pt x="112" y="206"/>
                  </a:cubicBezTo>
                  <a:cubicBezTo>
                    <a:pt x="112" y="209"/>
                    <a:pt x="112" y="209"/>
                    <a:pt x="112" y="209"/>
                  </a:cubicBezTo>
                  <a:cubicBezTo>
                    <a:pt x="113" y="210"/>
                    <a:pt x="114" y="210"/>
                    <a:pt x="116" y="210"/>
                  </a:cubicBezTo>
                  <a:cubicBezTo>
                    <a:pt x="121" y="210"/>
                    <a:pt x="123" y="208"/>
                    <a:pt x="123" y="205"/>
                  </a:cubicBezTo>
                  <a:close/>
                  <a:moveTo>
                    <a:pt x="123" y="138"/>
                  </a:moveTo>
                  <a:cubicBezTo>
                    <a:pt x="122" y="136"/>
                    <a:pt x="120" y="135"/>
                    <a:pt x="117" y="135"/>
                  </a:cubicBezTo>
                  <a:cubicBezTo>
                    <a:pt x="116" y="135"/>
                    <a:pt x="115" y="135"/>
                    <a:pt x="114" y="136"/>
                  </a:cubicBezTo>
                  <a:cubicBezTo>
                    <a:pt x="112" y="137"/>
                    <a:pt x="111" y="138"/>
                    <a:pt x="111" y="140"/>
                  </a:cubicBezTo>
                  <a:cubicBezTo>
                    <a:pt x="111" y="142"/>
                    <a:pt x="111" y="143"/>
                    <a:pt x="112" y="145"/>
                  </a:cubicBezTo>
                  <a:cubicBezTo>
                    <a:pt x="113" y="147"/>
                    <a:pt x="115" y="148"/>
                    <a:pt x="117" y="148"/>
                  </a:cubicBezTo>
                  <a:cubicBezTo>
                    <a:pt x="119" y="148"/>
                    <a:pt x="120" y="147"/>
                    <a:pt x="121" y="147"/>
                  </a:cubicBezTo>
                  <a:cubicBezTo>
                    <a:pt x="124" y="145"/>
                    <a:pt x="125" y="141"/>
                    <a:pt x="123" y="138"/>
                  </a:cubicBezTo>
                  <a:close/>
                  <a:moveTo>
                    <a:pt x="130" y="148"/>
                  </a:moveTo>
                  <a:cubicBezTo>
                    <a:pt x="140" y="138"/>
                    <a:pt x="163" y="115"/>
                    <a:pt x="165" y="114"/>
                  </a:cubicBezTo>
                  <a:cubicBezTo>
                    <a:pt x="167" y="111"/>
                    <a:pt x="165" y="108"/>
                    <a:pt x="162" y="110"/>
                  </a:cubicBezTo>
                  <a:cubicBezTo>
                    <a:pt x="160" y="111"/>
                    <a:pt x="130" y="122"/>
                    <a:pt x="117" y="127"/>
                  </a:cubicBezTo>
                  <a:cubicBezTo>
                    <a:pt x="122" y="127"/>
                    <a:pt x="126" y="129"/>
                    <a:pt x="129" y="134"/>
                  </a:cubicBezTo>
                  <a:cubicBezTo>
                    <a:pt x="132" y="138"/>
                    <a:pt x="132" y="143"/>
                    <a:pt x="130" y="148"/>
                  </a:cubicBezTo>
                  <a:close/>
                  <a:moveTo>
                    <a:pt x="147" y="201"/>
                  </a:moveTo>
                  <a:cubicBezTo>
                    <a:pt x="142" y="190"/>
                    <a:pt x="142" y="190"/>
                    <a:pt x="142" y="190"/>
                  </a:cubicBezTo>
                  <a:cubicBezTo>
                    <a:pt x="140" y="191"/>
                    <a:pt x="137" y="192"/>
                    <a:pt x="135" y="193"/>
                  </a:cubicBezTo>
                  <a:cubicBezTo>
                    <a:pt x="139" y="204"/>
                    <a:pt x="139" y="204"/>
                    <a:pt x="139" y="204"/>
                  </a:cubicBezTo>
                  <a:cubicBezTo>
                    <a:pt x="140" y="206"/>
                    <a:pt x="141" y="207"/>
                    <a:pt x="143" y="207"/>
                  </a:cubicBezTo>
                  <a:cubicBezTo>
                    <a:pt x="143" y="207"/>
                    <a:pt x="144" y="207"/>
                    <a:pt x="144" y="207"/>
                  </a:cubicBezTo>
                  <a:cubicBezTo>
                    <a:pt x="146" y="206"/>
                    <a:pt x="147" y="203"/>
                    <a:pt x="147" y="201"/>
                  </a:cubicBezTo>
                  <a:close/>
                  <a:moveTo>
                    <a:pt x="167" y="186"/>
                  </a:moveTo>
                  <a:cubicBezTo>
                    <a:pt x="159" y="177"/>
                    <a:pt x="159" y="177"/>
                    <a:pt x="159" y="177"/>
                  </a:cubicBezTo>
                  <a:cubicBezTo>
                    <a:pt x="157" y="179"/>
                    <a:pt x="155" y="181"/>
                    <a:pt x="153" y="183"/>
                  </a:cubicBezTo>
                  <a:cubicBezTo>
                    <a:pt x="162" y="191"/>
                    <a:pt x="162" y="191"/>
                    <a:pt x="162" y="191"/>
                  </a:cubicBezTo>
                  <a:cubicBezTo>
                    <a:pt x="162" y="192"/>
                    <a:pt x="163" y="192"/>
                    <a:pt x="165" y="192"/>
                  </a:cubicBezTo>
                  <a:cubicBezTo>
                    <a:pt x="166" y="192"/>
                    <a:pt x="167" y="192"/>
                    <a:pt x="167" y="191"/>
                  </a:cubicBezTo>
                  <a:cubicBezTo>
                    <a:pt x="169" y="190"/>
                    <a:pt x="169" y="187"/>
                    <a:pt x="167" y="186"/>
                  </a:cubicBezTo>
                  <a:close/>
                  <a:moveTo>
                    <a:pt x="180" y="163"/>
                  </a:moveTo>
                  <a:cubicBezTo>
                    <a:pt x="169" y="159"/>
                    <a:pt x="169" y="159"/>
                    <a:pt x="169" y="159"/>
                  </a:cubicBezTo>
                  <a:cubicBezTo>
                    <a:pt x="169" y="159"/>
                    <a:pt x="169" y="160"/>
                    <a:pt x="169" y="160"/>
                  </a:cubicBezTo>
                  <a:cubicBezTo>
                    <a:pt x="168" y="162"/>
                    <a:pt x="167" y="164"/>
                    <a:pt x="166" y="166"/>
                  </a:cubicBezTo>
                  <a:cubicBezTo>
                    <a:pt x="177" y="170"/>
                    <a:pt x="177" y="170"/>
                    <a:pt x="177" y="170"/>
                  </a:cubicBezTo>
                  <a:cubicBezTo>
                    <a:pt x="178" y="171"/>
                    <a:pt x="178" y="171"/>
                    <a:pt x="179" y="171"/>
                  </a:cubicBezTo>
                  <a:cubicBezTo>
                    <a:pt x="181" y="171"/>
                    <a:pt x="182" y="170"/>
                    <a:pt x="183" y="168"/>
                  </a:cubicBezTo>
                  <a:cubicBezTo>
                    <a:pt x="183" y="166"/>
                    <a:pt x="183" y="164"/>
                    <a:pt x="180" y="163"/>
                  </a:cubicBezTo>
                  <a:close/>
                  <a:moveTo>
                    <a:pt x="184" y="147"/>
                  </a:moveTo>
                  <a:cubicBezTo>
                    <a:pt x="177" y="147"/>
                    <a:pt x="177" y="147"/>
                    <a:pt x="177" y="147"/>
                  </a:cubicBezTo>
                  <a:cubicBezTo>
                    <a:pt x="177" y="143"/>
                    <a:pt x="177" y="143"/>
                    <a:pt x="177" y="143"/>
                  </a:cubicBezTo>
                  <a:cubicBezTo>
                    <a:pt x="184" y="143"/>
                    <a:pt x="184" y="143"/>
                    <a:pt x="184" y="143"/>
                  </a:cubicBezTo>
                  <a:cubicBezTo>
                    <a:pt x="184" y="139"/>
                    <a:pt x="184" y="139"/>
                    <a:pt x="184" y="139"/>
                  </a:cubicBezTo>
                  <a:cubicBezTo>
                    <a:pt x="177" y="139"/>
                    <a:pt x="177" y="139"/>
                    <a:pt x="177" y="139"/>
                  </a:cubicBezTo>
                  <a:cubicBezTo>
                    <a:pt x="177" y="136"/>
                    <a:pt x="177" y="136"/>
                    <a:pt x="177" y="136"/>
                  </a:cubicBezTo>
                  <a:cubicBezTo>
                    <a:pt x="184" y="136"/>
                    <a:pt x="184" y="136"/>
                    <a:pt x="184" y="136"/>
                  </a:cubicBezTo>
                  <a:cubicBezTo>
                    <a:pt x="184" y="133"/>
                    <a:pt x="184" y="133"/>
                    <a:pt x="184" y="133"/>
                  </a:cubicBezTo>
                  <a:cubicBezTo>
                    <a:pt x="174" y="133"/>
                    <a:pt x="174" y="133"/>
                    <a:pt x="174" y="133"/>
                  </a:cubicBezTo>
                  <a:cubicBezTo>
                    <a:pt x="174" y="150"/>
                    <a:pt x="174" y="150"/>
                    <a:pt x="174" y="150"/>
                  </a:cubicBezTo>
                  <a:cubicBezTo>
                    <a:pt x="184" y="150"/>
                    <a:pt x="184" y="150"/>
                    <a:pt x="184" y="150"/>
                  </a:cubicBezTo>
                  <a:lnTo>
                    <a:pt x="184" y="147"/>
                  </a:lnTo>
                  <a:close/>
                  <a:moveTo>
                    <a:pt x="153" y="43"/>
                  </a:moveTo>
                  <a:cubicBezTo>
                    <a:pt x="142" y="39"/>
                    <a:pt x="130" y="37"/>
                    <a:pt x="117" y="37"/>
                  </a:cubicBezTo>
                  <a:cubicBezTo>
                    <a:pt x="74" y="37"/>
                    <a:pt x="35" y="64"/>
                    <a:pt x="19" y="105"/>
                  </a:cubicBezTo>
                  <a:cubicBezTo>
                    <a:pt x="0" y="159"/>
                    <a:pt x="27" y="219"/>
                    <a:pt x="81" y="239"/>
                  </a:cubicBezTo>
                  <a:cubicBezTo>
                    <a:pt x="93" y="243"/>
                    <a:pt x="105" y="246"/>
                    <a:pt x="117" y="246"/>
                  </a:cubicBezTo>
                  <a:cubicBezTo>
                    <a:pt x="161" y="246"/>
                    <a:pt x="200" y="218"/>
                    <a:pt x="215" y="177"/>
                  </a:cubicBezTo>
                  <a:cubicBezTo>
                    <a:pt x="235" y="123"/>
                    <a:pt x="207" y="63"/>
                    <a:pt x="153" y="43"/>
                  </a:cubicBezTo>
                  <a:close/>
                  <a:moveTo>
                    <a:pt x="199" y="171"/>
                  </a:moveTo>
                  <a:cubicBezTo>
                    <a:pt x="187" y="206"/>
                    <a:pt x="154" y="229"/>
                    <a:pt x="117" y="229"/>
                  </a:cubicBezTo>
                  <a:cubicBezTo>
                    <a:pt x="107" y="229"/>
                    <a:pt x="97" y="227"/>
                    <a:pt x="87" y="223"/>
                  </a:cubicBezTo>
                  <a:cubicBezTo>
                    <a:pt x="42" y="207"/>
                    <a:pt x="19" y="156"/>
                    <a:pt x="35" y="111"/>
                  </a:cubicBezTo>
                  <a:cubicBezTo>
                    <a:pt x="48" y="77"/>
                    <a:pt x="81" y="54"/>
                    <a:pt x="117" y="54"/>
                  </a:cubicBezTo>
                  <a:cubicBezTo>
                    <a:pt x="128" y="54"/>
                    <a:pt x="138" y="56"/>
                    <a:pt x="147" y="59"/>
                  </a:cubicBezTo>
                  <a:cubicBezTo>
                    <a:pt x="193" y="76"/>
                    <a:pt x="216" y="126"/>
                    <a:pt x="199" y="1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1" name="文本框 20"/>
          <p:cNvSpPr txBox="1"/>
          <p:nvPr/>
        </p:nvSpPr>
        <p:spPr>
          <a:xfrm>
            <a:off x="2787915" y="2462752"/>
            <a:ext cx="189086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effectLst/>
                <a:uLnTx/>
                <a:uFillTx/>
              </a:rPr>
              <a:t>总体介绍</a:t>
            </a:r>
          </a:p>
        </p:txBody>
      </p:sp>
      <p:sp>
        <p:nvSpPr>
          <p:cNvPr id="23" name="文本框 22"/>
          <p:cNvSpPr txBox="1"/>
          <p:nvPr/>
        </p:nvSpPr>
        <p:spPr>
          <a:xfrm>
            <a:off x="2771290" y="3855000"/>
            <a:ext cx="189086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effectLst/>
                <a:uLnTx/>
                <a:uFillTx/>
              </a:rPr>
              <a:t>高级用法</a:t>
            </a:r>
          </a:p>
        </p:txBody>
      </p:sp>
      <p:sp>
        <p:nvSpPr>
          <p:cNvPr id="27" name="文本框 26"/>
          <p:cNvSpPr txBox="1"/>
          <p:nvPr/>
        </p:nvSpPr>
        <p:spPr>
          <a:xfrm>
            <a:off x="7940619" y="2422839"/>
            <a:ext cx="244405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effectLst/>
                <a:uLnTx/>
                <a:uFillTx/>
              </a:rPr>
              <a:t>基本用法</a:t>
            </a:r>
          </a:p>
        </p:txBody>
      </p:sp>
      <p:sp>
        <p:nvSpPr>
          <p:cNvPr id="29" name="文本框 28"/>
          <p:cNvSpPr txBox="1"/>
          <p:nvPr/>
        </p:nvSpPr>
        <p:spPr>
          <a:xfrm>
            <a:off x="7940619" y="3883564"/>
            <a:ext cx="189086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effectLst/>
                <a:uLnTx/>
                <a:uFillTx/>
              </a:rPr>
              <a:t>总结</a:t>
            </a:r>
          </a:p>
        </p:txBody>
      </p:sp>
      <p:sp>
        <p:nvSpPr>
          <p:cNvPr id="33" name="文本框 32"/>
          <p:cNvSpPr txBox="1"/>
          <p:nvPr/>
        </p:nvSpPr>
        <p:spPr>
          <a:xfrm>
            <a:off x="4662158" y="476729"/>
            <a:ext cx="2863515" cy="461665"/>
          </a:xfrm>
          <a:prstGeom prst="rect">
            <a:avLst/>
          </a:prstGeom>
          <a:noFill/>
          <a:ln>
            <a:solidFill>
              <a:schemeClr val="bg1">
                <a:lumMod val="50000"/>
              </a:schemeClr>
            </a:solidFill>
          </a:ln>
        </p:spPr>
        <p:txBody>
          <a:bodyPr wrap="square" rtlCol="0">
            <a:spAutoFit/>
          </a:bodyPr>
          <a:lstStyle/>
          <a:p>
            <a:pPr algn="ctr"/>
            <a:r>
              <a:rPr lang="zh-CN" altLang="en-US" sz="2400" b="1" dirty="0">
                <a:solidFill>
                  <a:schemeClr val="accent3">
                    <a:lumMod val="50000"/>
                  </a:schemeClr>
                </a:solidFill>
              </a:rPr>
              <a:t>目录 </a:t>
            </a:r>
            <a:r>
              <a:rPr lang="en-US" altLang="zh-CN" dirty="0">
                <a:solidFill>
                  <a:schemeClr val="accent3">
                    <a:lumMod val="50000"/>
                  </a:schemeClr>
                </a:solidFill>
              </a:rPr>
              <a:t>CONTENT</a:t>
            </a:r>
            <a:endParaRPr lang="zh-CN" altLang="en-US" dirty="0">
              <a:solidFill>
                <a:schemeClr val="accent3">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up)">
                                      <p:cBhvr>
                                        <p:cTn id="7" dur="250"/>
                                        <p:tgtEl>
                                          <p:spTgt spid="2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up)">
                                      <p:cBhvr>
                                        <p:cTn id="10" dur="250"/>
                                        <p:tgtEl>
                                          <p:spTgt spid="2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up)">
                                      <p:cBhvr>
                                        <p:cTn id="13" dur="250"/>
                                        <p:tgtEl>
                                          <p:spTgt spid="27"/>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250"/>
                                        <p:tgtEl>
                                          <p:spTgt spid="29"/>
                                        </p:tgtEl>
                                      </p:cBhvr>
                                    </p:animEffect>
                                  </p:childTnLst>
                                </p:cTn>
                              </p:par>
                              <p:par>
                                <p:cTn id="17" presetID="2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par>
                                <p:cTn id="23" presetID="22" presetClass="entr" presetSubtype="4"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par>
                                <p:cTn id="26" presetID="22" presetClass="entr" presetSubtype="4"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7"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454013" y="87156"/>
            <a:ext cx="5482763" cy="707886"/>
          </a:xfrm>
          <a:prstGeom prst="rect">
            <a:avLst/>
          </a:prstGeom>
          <a:noFill/>
        </p:spPr>
        <p:txBody>
          <a:bodyPr wrap="square" rtlCol="0">
            <a:spAutoFit/>
          </a:bodyPr>
          <a:lstStyle/>
          <a:p>
            <a:pPr>
              <a:defRPr/>
            </a:pPr>
            <a:r>
              <a:rPr lang="en-US" altLang="zh-CN" sz="4000" kern="0" dirty="0">
                <a:solidFill>
                  <a:srgbClr val="A5A5A5">
                    <a:lumMod val="50000"/>
                  </a:srgbClr>
                </a:solidFill>
              </a:rPr>
              <a:t>Hibernate</a:t>
            </a:r>
            <a:r>
              <a:rPr lang="zh-CN" altLang="en-US" sz="4000" kern="0" dirty="0">
                <a:solidFill>
                  <a:srgbClr val="A5A5A5">
                    <a:lumMod val="50000"/>
                  </a:srgbClr>
                </a:solidFill>
              </a:rPr>
              <a:t>关联映射</a:t>
            </a:r>
            <a:endParaRPr lang="zh-CN" altLang="en-US" sz="2800" kern="0" dirty="0">
              <a:solidFill>
                <a:srgbClr val="A5A5A5">
                  <a:lumMod val="50000"/>
                </a:srgbClr>
              </a:solidFill>
            </a:endParaRPr>
          </a:p>
        </p:txBody>
      </p:sp>
      <p:sp>
        <p:nvSpPr>
          <p:cNvPr id="3" name="文本框 2"/>
          <p:cNvSpPr txBox="1"/>
          <p:nvPr/>
        </p:nvSpPr>
        <p:spPr>
          <a:xfrm>
            <a:off x="873816" y="794217"/>
            <a:ext cx="8843387" cy="507831"/>
          </a:xfrm>
          <a:prstGeom prst="rect">
            <a:avLst/>
          </a:prstGeom>
          <a:noFill/>
        </p:spPr>
        <p:txBody>
          <a:bodyPr wrap="square" rtlCol="0">
            <a:spAutoFit/>
          </a:bodyPr>
          <a:lstStyle/>
          <a:p>
            <a:pPr>
              <a:lnSpc>
                <a:spcPct val="150000"/>
              </a:lnSpc>
              <a:defRPr/>
            </a:pPr>
            <a:r>
              <a:rPr lang="zh-CN" altLang="en-US" b="1" kern="0" dirty="0">
                <a:solidFill>
                  <a:srgbClr val="E7E6E6">
                    <a:lumMod val="25000"/>
                  </a:srgbClr>
                </a:solidFill>
                <a:ea typeface="微软雅黑" panose="020B0503020204020204" pitchFamily="34" charset="-122"/>
              </a:rPr>
              <a:t>双向</a:t>
            </a:r>
            <a:r>
              <a:rPr lang="en-US" altLang="zh-CN" b="1" kern="0" dirty="0">
                <a:solidFill>
                  <a:srgbClr val="E7E6E6">
                    <a:lumMod val="25000"/>
                  </a:srgbClr>
                </a:solidFill>
                <a:ea typeface="微软雅黑" panose="020B0503020204020204" pitchFamily="34" charset="-122"/>
              </a:rPr>
              <a:t>N——N</a:t>
            </a:r>
            <a:r>
              <a:rPr lang="zh-CN" altLang="en-US" b="1" kern="0" dirty="0">
                <a:solidFill>
                  <a:srgbClr val="E7E6E6">
                    <a:lumMod val="25000"/>
                  </a:srgbClr>
                </a:solidFill>
                <a:ea typeface="微软雅黑" panose="020B0503020204020204" pitchFamily="34" charset="-122"/>
              </a:rPr>
              <a:t>关联</a:t>
            </a:r>
            <a:endParaRPr lang="en-US" altLang="zh-CN" b="1" kern="0" dirty="0">
              <a:solidFill>
                <a:srgbClr val="E7E6E6">
                  <a:lumMod val="25000"/>
                </a:srgbClr>
              </a:solidFill>
              <a:ea typeface="微软雅黑" panose="020B0503020204020204" pitchFamily="34" charset="-122"/>
            </a:endParaRPr>
          </a:p>
        </p:txBody>
      </p:sp>
      <p:sp>
        <p:nvSpPr>
          <p:cNvPr id="4" name="文本框 3"/>
          <p:cNvSpPr txBox="1"/>
          <p:nvPr/>
        </p:nvSpPr>
        <p:spPr>
          <a:xfrm>
            <a:off x="873816" y="1302048"/>
            <a:ext cx="8843387" cy="1200329"/>
          </a:xfrm>
          <a:prstGeom prst="rect">
            <a:avLst/>
          </a:prstGeom>
          <a:noFill/>
        </p:spPr>
        <p:txBody>
          <a:bodyPr wrap="square" rtlCol="0">
            <a:spAutoFit/>
          </a:bodyPr>
          <a:lstStyle/>
          <a:p>
            <a:pPr>
              <a:lnSpc>
                <a:spcPct val="150000"/>
              </a:lnSpc>
              <a:defRPr/>
            </a:pPr>
            <a:r>
              <a:rPr lang="zh-CN" altLang="en-US" sz="1600" kern="0" dirty="0">
                <a:solidFill>
                  <a:srgbClr val="E7E6E6">
                    <a:lumMod val="25000"/>
                  </a:srgbClr>
                </a:solidFill>
                <a:ea typeface="微软雅黑" panose="020B0503020204020204" pitchFamily="34" charset="-122"/>
              </a:rPr>
              <a:t>双向</a:t>
            </a:r>
            <a:r>
              <a:rPr lang="en-US" altLang="zh-CN" sz="1600" kern="0" dirty="0">
                <a:solidFill>
                  <a:srgbClr val="E7E6E6">
                    <a:lumMod val="25000"/>
                  </a:srgbClr>
                </a:solidFill>
                <a:ea typeface="微软雅黑" panose="020B0503020204020204" pitchFamily="34" charset="-122"/>
              </a:rPr>
              <a:t>N——N</a:t>
            </a:r>
            <a:r>
              <a:rPr lang="zh-CN" altLang="en-US" sz="1600" kern="0" dirty="0">
                <a:solidFill>
                  <a:srgbClr val="E7E6E6">
                    <a:lumMod val="25000"/>
                  </a:srgbClr>
                </a:solidFill>
                <a:ea typeface="微软雅黑" panose="020B0503020204020204" pitchFamily="34" charset="-122"/>
              </a:rPr>
              <a:t>关联必须使用连接表，与单向</a:t>
            </a:r>
            <a:r>
              <a:rPr lang="en-US" altLang="zh-CN" sz="1600" kern="0" dirty="0">
                <a:solidFill>
                  <a:srgbClr val="E7E6E6">
                    <a:lumMod val="25000"/>
                  </a:srgbClr>
                </a:solidFill>
                <a:ea typeface="微软雅黑" panose="020B0503020204020204" pitchFamily="34" charset="-122"/>
              </a:rPr>
              <a:t>N——N</a:t>
            </a:r>
            <a:r>
              <a:rPr lang="zh-CN" altLang="en-US" sz="1600" kern="0" dirty="0">
                <a:solidFill>
                  <a:srgbClr val="E7E6E6">
                    <a:lumMod val="25000"/>
                  </a:srgbClr>
                </a:solidFill>
                <a:ea typeface="微软雅黑" panose="020B0503020204020204" pitchFamily="34" charset="-122"/>
              </a:rPr>
              <a:t>类似</a:t>
            </a:r>
            <a:endParaRPr lang="en-US" altLang="zh-CN" sz="1600" kern="0" dirty="0">
              <a:solidFill>
                <a:srgbClr val="E7E6E6">
                  <a:lumMod val="25000"/>
                </a:srgbClr>
              </a:solidFill>
              <a:ea typeface="微软雅黑" panose="020B0503020204020204" pitchFamily="34" charset="-122"/>
            </a:endParaRPr>
          </a:p>
          <a:p>
            <a:pPr>
              <a:lnSpc>
                <a:spcPct val="150000"/>
              </a:lnSpc>
              <a:defRPr/>
            </a:pPr>
            <a:r>
              <a:rPr lang="zh-CN" altLang="en-US" sz="1600" kern="0" dirty="0">
                <a:solidFill>
                  <a:srgbClr val="E7E6E6">
                    <a:lumMod val="25000"/>
                  </a:srgbClr>
                </a:solidFill>
                <a:ea typeface="微软雅黑" panose="020B0503020204020204" pitchFamily="34" charset="-122"/>
              </a:rPr>
              <a:t>两端都需要使用</a:t>
            </a:r>
            <a:r>
              <a:rPr lang="en-US" altLang="zh-CN" sz="1600" kern="0" dirty="0">
                <a:solidFill>
                  <a:srgbClr val="E7E6E6">
                    <a:lumMod val="25000"/>
                  </a:srgbClr>
                </a:solidFill>
                <a:ea typeface="微软雅黑" panose="020B0503020204020204" pitchFamily="34" charset="-122"/>
              </a:rPr>
              <a:t>@</a:t>
            </a:r>
            <a:r>
              <a:rPr lang="en-US" altLang="zh-CN" sz="1600" kern="0" dirty="0" err="1">
                <a:solidFill>
                  <a:srgbClr val="E7E6E6">
                    <a:lumMod val="25000"/>
                  </a:srgbClr>
                </a:solidFill>
                <a:ea typeface="微软雅黑" panose="020B0503020204020204" pitchFamily="34" charset="-122"/>
              </a:rPr>
              <a:t>ManyToMany</a:t>
            </a:r>
            <a:r>
              <a:rPr lang="zh-CN" altLang="en-US" sz="1600" kern="0" dirty="0">
                <a:solidFill>
                  <a:srgbClr val="E7E6E6">
                    <a:lumMod val="25000"/>
                  </a:srgbClr>
                </a:solidFill>
                <a:ea typeface="微软雅黑" panose="020B0503020204020204" pitchFamily="34" charset="-122"/>
              </a:rPr>
              <a:t>修饰代表关联实体的属性，使用</a:t>
            </a:r>
            <a:r>
              <a:rPr lang="en-US" altLang="zh-CN" sz="1600" kern="0" dirty="0">
                <a:solidFill>
                  <a:srgbClr val="E7E6E6">
                    <a:lumMod val="25000"/>
                  </a:srgbClr>
                </a:solidFill>
                <a:ea typeface="微软雅黑" panose="020B0503020204020204" pitchFamily="34" charset="-122"/>
              </a:rPr>
              <a:t>@</a:t>
            </a:r>
            <a:r>
              <a:rPr lang="en-US" altLang="zh-CN" sz="1600" kern="0" dirty="0" err="1">
                <a:solidFill>
                  <a:srgbClr val="E7E6E6">
                    <a:lumMod val="25000"/>
                  </a:srgbClr>
                </a:solidFill>
                <a:ea typeface="微软雅黑" panose="020B0503020204020204" pitchFamily="34" charset="-122"/>
              </a:rPr>
              <a:t>JoinTable</a:t>
            </a:r>
            <a:r>
              <a:rPr lang="zh-CN" altLang="en-US" sz="1600" kern="0" dirty="0">
                <a:solidFill>
                  <a:srgbClr val="E7E6E6">
                    <a:lumMod val="25000"/>
                  </a:srgbClr>
                </a:solidFill>
                <a:ea typeface="微软雅黑" panose="020B0503020204020204" pitchFamily="34" charset="-122"/>
              </a:rPr>
              <a:t>显示的指定连接表</a:t>
            </a:r>
            <a:endParaRPr lang="en-US" altLang="zh-CN" sz="1600" kern="0" dirty="0">
              <a:solidFill>
                <a:srgbClr val="E7E6E6">
                  <a:lumMod val="25000"/>
                </a:srgbClr>
              </a:solidFill>
              <a:ea typeface="微软雅黑" panose="020B0503020204020204" pitchFamily="34" charset="-122"/>
            </a:endParaRPr>
          </a:p>
          <a:p>
            <a:pPr>
              <a:lnSpc>
                <a:spcPct val="150000"/>
              </a:lnSpc>
              <a:defRPr/>
            </a:pPr>
            <a:r>
              <a:rPr lang="zh-CN" altLang="en-US" sz="1600" kern="0" dirty="0">
                <a:solidFill>
                  <a:srgbClr val="E7E6E6">
                    <a:lumMod val="25000"/>
                  </a:srgbClr>
                </a:solidFill>
                <a:ea typeface="微软雅黑" panose="020B0503020204020204" pitchFamily="34" charset="-122"/>
              </a:rPr>
              <a:t>两端映射的连接表名要相同，数据列要相互对应  </a:t>
            </a:r>
            <a:endParaRPr lang="en-US" altLang="zh-CN" sz="1600" kern="0" dirty="0">
              <a:solidFill>
                <a:srgbClr val="E7E6E6">
                  <a:lumMod val="25000"/>
                </a:srgbClr>
              </a:solidFill>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873816" y="2651362"/>
            <a:ext cx="5190476" cy="3790476"/>
          </a:xfrm>
          <a:prstGeom prst="rect">
            <a:avLst/>
          </a:prstGeom>
        </p:spPr>
      </p:pic>
      <p:pic>
        <p:nvPicPr>
          <p:cNvPr id="6" name="图片 5"/>
          <p:cNvPicPr>
            <a:picLocks noChangeAspect="1"/>
          </p:cNvPicPr>
          <p:nvPr/>
        </p:nvPicPr>
        <p:blipFill>
          <a:blip r:embed="rId5"/>
          <a:stretch>
            <a:fillRect/>
          </a:stretch>
        </p:blipFill>
        <p:spPr>
          <a:xfrm>
            <a:off x="6600057" y="2651362"/>
            <a:ext cx="4647619" cy="3847619"/>
          </a:xfrm>
          <a:prstGeom prst="rect">
            <a:avLst/>
          </a:prstGeom>
        </p:spPr>
      </p:pic>
    </p:spTree>
    <p:extLst>
      <p:ext uri="{BB962C8B-B14F-4D97-AF65-F5344CB8AC3E}">
        <p14:creationId xmlns:p14="http://schemas.microsoft.com/office/powerpoint/2010/main" val="422163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454013" y="87156"/>
            <a:ext cx="5482763" cy="707886"/>
          </a:xfrm>
          <a:prstGeom prst="rect">
            <a:avLst/>
          </a:prstGeom>
          <a:noFill/>
        </p:spPr>
        <p:txBody>
          <a:bodyPr wrap="square" rtlCol="0">
            <a:spAutoFit/>
          </a:bodyPr>
          <a:lstStyle/>
          <a:p>
            <a:pPr>
              <a:defRPr/>
            </a:pPr>
            <a:r>
              <a:rPr lang="en-US" altLang="zh-CN" sz="4000" kern="0" dirty="0">
                <a:solidFill>
                  <a:srgbClr val="A5A5A5">
                    <a:lumMod val="50000"/>
                  </a:srgbClr>
                </a:solidFill>
              </a:rPr>
              <a:t>Hibernate</a:t>
            </a:r>
            <a:r>
              <a:rPr lang="zh-CN" altLang="en-US" sz="4000" kern="0" dirty="0">
                <a:solidFill>
                  <a:srgbClr val="A5A5A5">
                    <a:lumMod val="50000"/>
                  </a:srgbClr>
                </a:solidFill>
              </a:rPr>
              <a:t>关联映射</a:t>
            </a:r>
            <a:endParaRPr lang="zh-CN" altLang="en-US" sz="2800" kern="0" dirty="0">
              <a:solidFill>
                <a:srgbClr val="A5A5A5">
                  <a:lumMod val="50000"/>
                </a:srgbClr>
              </a:solidFill>
            </a:endParaRPr>
          </a:p>
        </p:txBody>
      </p:sp>
      <p:sp>
        <p:nvSpPr>
          <p:cNvPr id="3" name="文本框 2"/>
          <p:cNvSpPr txBox="1"/>
          <p:nvPr/>
        </p:nvSpPr>
        <p:spPr>
          <a:xfrm>
            <a:off x="992349" y="1148160"/>
            <a:ext cx="8843387" cy="507831"/>
          </a:xfrm>
          <a:prstGeom prst="rect">
            <a:avLst/>
          </a:prstGeom>
          <a:noFill/>
        </p:spPr>
        <p:txBody>
          <a:bodyPr wrap="square" rtlCol="0">
            <a:spAutoFit/>
          </a:bodyPr>
          <a:lstStyle/>
          <a:p>
            <a:pPr>
              <a:lnSpc>
                <a:spcPct val="150000"/>
              </a:lnSpc>
              <a:defRPr/>
            </a:pPr>
            <a:r>
              <a:rPr lang="zh-CN" altLang="en-US" b="1" kern="0" dirty="0">
                <a:solidFill>
                  <a:srgbClr val="E7E6E6">
                    <a:lumMod val="25000"/>
                  </a:srgbClr>
                </a:solidFill>
                <a:ea typeface="微软雅黑" panose="020B0503020204020204" pitchFamily="34" charset="-122"/>
              </a:rPr>
              <a:t>双向</a:t>
            </a:r>
            <a:r>
              <a:rPr lang="en-US" altLang="zh-CN" b="1" kern="0" dirty="0">
                <a:solidFill>
                  <a:srgbClr val="E7E6E6">
                    <a:lumMod val="25000"/>
                  </a:srgbClr>
                </a:solidFill>
                <a:ea typeface="微软雅黑" panose="020B0503020204020204" pitchFamily="34" charset="-122"/>
              </a:rPr>
              <a:t>1——1</a:t>
            </a:r>
            <a:r>
              <a:rPr lang="zh-CN" altLang="en-US" b="1" kern="0" dirty="0">
                <a:solidFill>
                  <a:srgbClr val="E7E6E6">
                    <a:lumMod val="25000"/>
                  </a:srgbClr>
                </a:solidFill>
                <a:ea typeface="微软雅黑" panose="020B0503020204020204" pitchFamily="34" charset="-122"/>
              </a:rPr>
              <a:t>关联</a:t>
            </a:r>
            <a:endParaRPr lang="en-US" altLang="zh-CN" b="1" kern="0" dirty="0">
              <a:solidFill>
                <a:srgbClr val="E7E6E6">
                  <a:lumMod val="25000"/>
                </a:srgbClr>
              </a:solidFill>
              <a:ea typeface="微软雅黑" panose="020B0503020204020204" pitchFamily="34" charset="-122"/>
            </a:endParaRPr>
          </a:p>
        </p:txBody>
      </p:sp>
      <p:sp>
        <p:nvSpPr>
          <p:cNvPr id="4" name="文本框 3"/>
          <p:cNvSpPr txBox="1"/>
          <p:nvPr/>
        </p:nvSpPr>
        <p:spPr>
          <a:xfrm>
            <a:off x="992349" y="2009109"/>
            <a:ext cx="8843387" cy="1200329"/>
          </a:xfrm>
          <a:prstGeom prst="rect">
            <a:avLst/>
          </a:prstGeom>
          <a:noFill/>
        </p:spPr>
        <p:txBody>
          <a:bodyPr wrap="square" rtlCol="0">
            <a:spAutoFit/>
          </a:bodyPr>
          <a:lstStyle/>
          <a:p>
            <a:pPr>
              <a:lnSpc>
                <a:spcPct val="150000"/>
              </a:lnSpc>
              <a:defRPr/>
            </a:pPr>
            <a:r>
              <a:rPr lang="zh-CN" altLang="en-US" sz="1600" kern="0" dirty="0">
                <a:solidFill>
                  <a:srgbClr val="E7E6E6">
                    <a:lumMod val="25000"/>
                  </a:srgbClr>
                </a:solidFill>
                <a:ea typeface="微软雅黑" panose="020B0503020204020204" pitchFamily="34" charset="-122"/>
              </a:rPr>
              <a:t>双向</a:t>
            </a:r>
            <a:r>
              <a:rPr lang="en-US" altLang="zh-CN" sz="1600" kern="0" dirty="0">
                <a:solidFill>
                  <a:srgbClr val="E7E6E6">
                    <a:lumMod val="25000"/>
                  </a:srgbClr>
                </a:solidFill>
                <a:ea typeface="微软雅黑" panose="020B0503020204020204" pitchFamily="34" charset="-122"/>
              </a:rPr>
              <a:t>1——1</a:t>
            </a:r>
            <a:r>
              <a:rPr lang="zh-CN" altLang="en-US" sz="1600" kern="0" dirty="0">
                <a:solidFill>
                  <a:srgbClr val="E7E6E6">
                    <a:lumMod val="25000"/>
                  </a:srgbClr>
                </a:solidFill>
                <a:ea typeface="微软雅黑" panose="020B0503020204020204" pitchFamily="34" charset="-122"/>
              </a:rPr>
              <a:t>关联，两端都需要用</a:t>
            </a:r>
            <a:r>
              <a:rPr lang="en-US" altLang="zh-CN" sz="1600" kern="0" dirty="0">
                <a:solidFill>
                  <a:srgbClr val="E7E6E6">
                    <a:lumMod val="25000"/>
                  </a:srgbClr>
                </a:solidFill>
                <a:ea typeface="微软雅黑" panose="020B0503020204020204" pitchFamily="34" charset="-122"/>
              </a:rPr>
              <a:t>@</a:t>
            </a:r>
            <a:r>
              <a:rPr lang="en-US" altLang="zh-CN" sz="1600" kern="0" dirty="0" err="1">
                <a:solidFill>
                  <a:srgbClr val="E7E6E6">
                    <a:lumMod val="25000"/>
                  </a:srgbClr>
                </a:solidFill>
                <a:ea typeface="微软雅黑" panose="020B0503020204020204" pitchFamily="34" charset="-122"/>
              </a:rPr>
              <a:t>OneToOne</a:t>
            </a:r>
            <a:r>
              <a:rPr lang="zh-CN" altLang="en-US" sz="1600" kern="0" dirty="0">
                <a:solidFill>
                  <a:srgbClr val="E7E6E6">
                    <a:lumMod val="25000"/>
                  </a:srgbClr>
                </a:solidFill>
                <a:ea typeface="微软雅黑" panose="020B0503020204020204" pitchFamily="34" charset="-122"/>
              </a:rPr>
              <a:t>注解进行映射</a:t>
            </a:r>
            <a:endParaRPr lang="en-US" altLang="zh-CN" sz="1600" kern="0" dirty="0">
              <a:solidFill>
                <a:srgbClr val="E7E6E6">
                  <a:lumMod val="25000"/>
                </a:srgbClr>
              </a:solidFill>
              <a:ea typeface="微软雅黑" panose="020B0503020204020204" pitchFamily="34" charset="-122"/>
            </a:endParaRPr>
          </a:p>
          <a:p>
            <a:pPr>
              <a:lnSpc>
                <a:spcPct val="150000"/>
              </a:lnSpc>
              <a:defRPr/>
            </a:pPr>
            <a:r>
              <a:rPr lang="zh-CN" altLang="en-US" sz="1600" kern="0" dirty="0">
                <a:solidFill>
                  <a:srgbClr val="E7E6E6">
                    <a:lumMod val="25000"/>
                  </a:srgbClr>
                </a:solidFill>
                <a:ea typeface="微软雅黑" panose="020B0503020204020204" pitchFamily="34" charset="-122"/>
              </a:rPr>
              <a:t>外键可以放在任意一端。用</a:t>
            </a:r>
            <a:r>
              <a:rPr lang="en-US" altLang="zh-CN" sz="1600" kern="0" dirty="0">
                <a:solidFill>
                  <a:srgbClr val="E7E6E6">
                    <a:lumMod val="25000"/>
                  </a:srgbClr>
                </a:solidFill>
                <a:ea typeface="微软雅黑" panose="020B0503020204020204" pitchFamily="34" charset="-122"/>
              </a:rPr>
              <a:t>@</a:t>
            </a:r>
            <a:r>
              <a:rPr lang="en-US" altLang="zh-CN" sz="1600" kern="0" dirty="0" err="1">
                <a:solidFill>
                  <a:srgbClr val="E7E6E6">
                    <a:lumMod val="25000"/>
                  </a:srgbClr>
                </a:solidFill>
                <a:ea typeface="微软雅黑" panose="020B0503020204020204" pitchFamily="34" charset="-122"/>
              </a:rPr>
              <a:t>JoinColumn</a:t>
            </a:r>
            <a:r>
              <a:rPr lang="zh-CN" altLang="en-US" sz="1600" kern="0" dirty="0">
                <a:solidFill>
                  <a:srgbClr val="E7E6E6">
                    <a:lumMod val="25000"/>
                  </a:srgbClr>
                </a:solidFill>
                <a:ea typeface="微软雅黑" panose="020B0503020204020204" pitchFamily="34" charset="-122"/>
              </a:rPr>
              <a:t>注解修饰，增加</a:t>
            </a:r>
            <a:r>
              <a:rPr lang="en-US" altLang="zh-CN" sz="1600" kern="0" dirty="0">
                <a:solidFill>
                  <a:srgbClr val="E7E6E6">
                    <a:lumMod val="25000"/>
                  </a:srgbClr>
                </a:solidFill>
                <a:ea typeface="微软雅黑" panose="020B0503020204020204" pitchFamily="34" charset="-122"/>
              </a:rPr>
              <a:t>unique=true</a:t>
            </a:r>
            <a:r>
              <a:rPr lang="zh-CN" altLang="en-US" sz="1600" kern="0" dirty="0">
                <a:solidFill>
                  <a:srgbClr val="E7E6E6">
                    <a:lumMod val="25000"/>
                  </a:srgbClr>
                </a:solidFill>
                <a:ea typeface="微软雅黑" panose="020B0503020204020204" pitchFamily="34" charset="-122"/>
              </a:rPr>
              <a:t>属性</a:t>
            </a:r>
            <a:endParaRPr lang="en-US" altLang="zh-CN" sz="1600" kern="0" dirty="0">
              <a:solidFill>
                <a:srgbClr val="E7E6E6">
                  <a:lumMod val="25000"/>
                </a:srgbClr>
              </a:solidFill>
              <a:ea typeface="微软雅黑" panose="020B0503020204020204" pitchFamily="34" charset="-122"/>
            </a:endParaRPr>
          </a:p>
          <a:p>
            <a:pPr>
              <a:lnSpc>
                <a:spcPct val="150000"/>
              </a:lnSpc>
              <a:defRPr/>
            </a:pPr>
            <a:r>
              <a:rPr lang="zh-CN" altLang="en-US" sz="1600" kern="0" dirty="0">
                <a:solidFill>
                  <a:srgbClr val="E7E6E6">
                    <a:lumMod val="25000"/>
                  </a:srgbClr>
                </a:solidFill>
                <a:ea typeface="微软雅黑" panose="020B0503020204020204" pitchFamily="34" charset="-122"/>
              </a:rPr>
              <a:t>主表应增加</a:t>
            </a:r>
            <a:r>
              <a:rPr lang="en-US" altLang="zh-CN" sz="1600" kern="0" dirty="0" err="1">
                <a:solidFill>
                  <a:srgbClr val="E7E6E6">
                    <a:lumMod val="25000"/>
                  </a:srgbClr>
                </a:solidFill>
                <a:ea typeface="微软雅黑" panose="020B0503020204020204" pitchFamily="34" charset="-122"/>
              </a:rPr>
              <a:t>MappedBy</a:t>
            </a:r>
            <a:r>
              <a:rPr lang="zh-CN" altLang="en-US" sz="1600" kern="0" dirty="0">
                <a:solidFill>
                  <a:srgbClr val="E7E6E6">
                    <a:lumMod val="25000"/>
                  </a:srgbClr>
                </a:solidFill>
                <a:ea typeface="微软雅黑" panose="020B0503020204020204" pitchFamily="34" charset="-122"/>
              </a:rPr>
              <a:t>属性</a:t>
            </a:r>
            <a:endParaRPr lang="en-US" altLang="zh-CN" sz="1600" kern="0" dirty="0">
              <a:solidFill>
                <a:srgbClr val="E7E6E6">
                  <a:lumMod val="25000"/>
                </a:srgbClr>
              </a:solidFill>
              <a:ea typeface="微软雅黑" panose="020B0503020204020204" pitchFamily="34" charset="-122"/>
            </a:endParaRPr>
          </a:p>
        </p:txBody>
      </p:sp>
    </p:spTree>
    <p:extLst>
      <p:ext uri="{BB962C8B-B14F-4D97-AF65-F5344CB8AC3E}">
        <p14:creationId xmlns:p14="http://schemas.microsoft.com/office/powerpoint/2010/main" val="68276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0" y="327395"/>
            <a:ext cx="2863515" cy="461665"/>
          </a:xfrm>
          <a:prstGeom prst="rect">
            <a:avLst/>
          </a:prstGeom>
          <a:noFill/>
          <a:ln>
            <a:noFill/>
          </a:ln>
        </p:spPr>
        <p:txBody>
          <a:bodyPr wrap="square" rtlCol="0">
            <a:spAutoFit/>
          </a:bodyPr>
          <a:lstStyle/>
          <a:p>
            <a:pPr algn="ctr"/>
            <a:r>
              <a:rPr lang="zh-CN" altLang="en-US" sz="2400" dirty="0"/>
              <a:t>使用</a:t>
            </a:r>
            <a:r>
              <a:rPr lang="en-US" altLang="zh-CN" sz="2400" dirty="0"/>
              <a:t>HQL</a:t>
            </a:r>
            <a:r>
              <a:rPr lang="zh-CN" altLang="en-US" sz="2400" dirty="0"/>
              <a:t>查询</a:t>
            </a:r>
          </a:p>
        </p:txBody>
      </p:sp>
      <p:grpSp>
        <p:nvGrpSpPr>
          <p:cNvPr id="3" name="组合 13"/>
          <p:cNvGrpSpPr/>
          <p:nvPr/>
        </p:nvGrpSpPr>
        <p:grpSpPr bwMode="auto">
          <a:xfrm>
            <a:off x="218188" y="1868663"/>
            <a:ext cx="4217262" cy="3332162"/>
            <a:chOff x="0" y="0"/>
            <a:chExt cx="5014143" cy="3911866"/>
          </a:xfrm>
        </p:grpSpPr>
        <p:pic>
          <p:nvPicPr>
            <p:cNvPr id="4" name="图片 14"/>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0" y="0"/>
              <a:ext cx="5014143" cy="3911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5"/>
            <p:cNvSpPr>
              <a:spLocks noChangeArrowheads="1"/>
            </p:cNvSpPr>
            <p:nvPr/>
          </p:nvSpPr>
          <p:spPr bwMode="auto">
            <a:xfrm>
              <a:off x="475488" y="197363"/>
              <a:ext cx="4100960" cy="22497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chemeClr val="accent3">
                    <a:lumMod val="50000"/>
                  </a:schemeClr>
                </a:solidFill>
                <a:effectLst/>
                <a:uLnTx/>
                <a:uFillTx/>
                <a:latin typeface="Calibri" panose="020F0502020204030204" pitchFamily="34" charset="0"/>
                <a:ea typeface="宋体" panose="02010600030101010101" pitchFamily="2" charset="-122"/>
              </a:endParaRPr>
            </a:p>
          </p:txBody>
        </p:sp>
        <p:pic>
          <p:nvPicPr>
            <p:cNvPr id="6" name="图片 16"/>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97496" y="420833"/>
              <a:ext cx="2984556" cy="1890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矩形 6"/>
          <p:cNvSpPr/>
          <p:nvPr/>
        </p:nvSpPr>
        <p:spPr>
          <a:xfrm>
            <a:off x="4674578" y="1179306"/>
            <a:ext cx="6715480" cy="4247317"/>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1600" b="0" i="0" u="none" strike="noStrike" kern="0" cap="none" spc="0" normalizeH="0" baseline="0" noProof="0" dirty="0">
                <a:ln>
                  <a:noFill/>
                </a:ln>
                <a:solidFill>
                  <a:schemeClr val="accent3">
                    <a:lumMod val="50000"/>
                  </a:schemeClr>
                </a:solidFill>
                <a:effectLst/>
                <a:uLnTx/>
                <a:uFillTx/>
              </a:rPr>
              <a:t>HQL</a:t>
            </a:r>
            <a:r>
              <a:rPr kumimoji="0" lang="zh-CN" altLang="en-US" sz="1600" b="0" i="0" u="none" strike="noStrike" kern="0" cap="none" spc="0" normalizeH="0" baseline="0" noProof="0" dirty="0">
                <a:ln>
                  <a:noFill/>
                </a:ln>
                <a:solidFill>
                  <a:schemeClr val="accent3">
                    <a:lumMod val="50000"/>
                  </a:schemeClr>
                </a:solidFill>
                <a:effectLst/>
                <a:uLnTx/>
                <a:uFillTx/>
              </a:rPr>
              <a:t>的语法很像</a:t>
            </a:r>
            <a:r>
              <a:rPr kumimoji="0" lang="en-US" altLang="zh-CN" sz="1600" b="0" i="0" u="none" strike="noStrike" kern="0" cap="none" spc="0" normalizeH="0" baseline="0" noProof="0" dirty="0">
                <a:ln>
                  <a:noFill/>
                </a:ln>
                <a:solidFill>
                  <a:schemeClr val="accent3">
                    <a:lumMod val="50000"/>
                  </a:schemeClr>
                </a:solidFill>
                <a:effectLst/>
                <a:uLnTx/>
                <a:uFillTx/>
              </a:rPr>
              <a:t>SQL</a:t>
            </a:r>
            <a:r>
              <a:rPr kumimoji="0" lang="zh-CN" altLang="en-US" sz="1600" b="0" i="0" u="none" strike="noStrike" kern="0" cap="none" spc="0" normalizeH="0" baseline="0" noProof="0" dirty="0">
                <a:ln>
                  <a:noFill/>
                </a:ln>
                <a:solidFill>
                  <a:schemeClr val="accent3">
                    <a:lumMod val="50000"/>
                  </a:schemeClr>
                </a:solidFill>
                <a:effectLst/>
                <a:uLnTx/>
                <a:uFillTx/>
              </a:rPr>
              <a:t>的语法，但</a:t>
            </a:r>
            <a:r>
              <a:rPr kumimoji="0" lang="en-US" altLang="zh-CN" sz="1600" b="0" i="0" u="none" strike="noStrike" kern="0" cap="none" spc="0" normalizeH="0" baseline="0" noProof="0" dirty="0">
                <a:ln>
                  <a:noFill/>
                </a:ln>
                <a:solidFill>
                  <a:schemeClr val="accent3">
                    <a:lumMod val="50000"/>
                  </a:schemeClr>
                </a:solidFill>
                <a:effectLst/>
                <a:uLnTx/>
                <a:uFillTx/>
              </a:rPr>
              <a:t>HQL</a:t>
            </a:r>
            <a:r>
              <a:rPr kumimoji="0" lang="zh-CN" altLang="en-US" sz="1600" b="0" i="0" u="none" strike="noStrike" kern="0" cap="none" spc="0" normalizeH="0" baseline="0" noProof="0" dirty="0">
                <a:ln>
                  <a:noFill/>
                </a:ln>
                <a:solidFill>
                  <a:schemeClr val="accent3">
                    <a:lumMod val="50000"/>
                  </a:schemeClr>
                </a:solidFill>
                <a:effectLst/>
                <a:uLnTx/>
                <a:uFillTx/>
              </a:rPr>
              <a:t>是一种面向对象的查询语言，</a:t>
            </a:r>
            <a:r>
              <a:rPr kumimoji="0" lang="en-US" altLang="zh-CN" sz="1600" b="0" i="0" u="none" strike="noStrike" kern="0" cap="none" spc="0" normalizeH="0" baseline="0" noProof="0" dirty="0">
                <a:ln>
                  <a:noFill/>
                </a:ln>
                <a:solidFill>
                  <a:schemeClr val="accent3">
                    <a:lumMod val="50000"/>
                  </a:schemeClr>
                </a:solidFill>
                <a:effectLst/>
                <a:uLnTx/>
                <a:uFillTx/>
              </a:rPr>
              <a:t>SQL</a:t>
            </a:r>
            <a:r>
              <a:rPr kumimoji="0" lang="zh-CN" altLang="en-US" sz="1600" b="0" i="0" u="none" strike="noStrike" kern="0" cap="none" spc="0" normalizeH="0" baseline="0" noProof="0" dirty="0">
                <a:ln>
                  <a:noFill/>
                </a:ln>
                <a:solidFill>
                  <a:schemeClr val="accent3">
                    <a:lumMod val="50000"/>
                  </a:schemeClr>
                </a:solidFill>
                <a:effectLst/>
                <a:uLnTx/>
                <a:uFillTx/>
              </a:rPr>
              <a:t>的操作对象是数据表、列等数据库对象，而</a:t>
            </a:r>
            <a:r>
              <a:rPr kumimoji="0" lang="en-US" altLang="zh-CN" sz="1600" b="0" i="0" u="none" strike="noStrike" kern="0" cap="none" spc="0" normalizeH="0" baseline="0" noProof="0" dirty="0">
                <a:ln>
                  <a:noFill/>
                </a:ln>
                <a:solidFill>
                  <a:schemeClr val="accent3">
                    <a:lumMod val="50000"/>
                  </a:schemeClr>
                </a:solidFill>
                <a:effectLst/>
                <a:uLnTx/>
                <a:uFillTx/>
              </a:rPr>
              <a:t>HQL</a:t>
            </a:r>
            <a:r>
              <a:rPr kumimoji="0" lang="zh-CN" altLang="en-US" sz="1600" b="0" i="0" u="none" strike="noStrike" kern="0" cap="none" spc="0" normalizeH="0" baseline="0" noProof="0" dirty="0">
                <a:ln>
                  <a:noFill/>
                </a:ln>
                <a:solidFill>
                  <a:schemeClr val="accent3">
                    <a:lumMod val="50000"/>
                  </a:schemeClr>
                </a:solidFill>
                <a:effectLst/>
                <a:uLnTx/>
                <a:uFillTx/>
              </a:rPr>
              <a:t>的操作对象是类、实例、属性等。</a:t>
            </a:r>
            <a:endParaRPr kumimoji="0" lang="en-US" altLang="zh-CN" sz="1600" b="0" i="0" u="none" strike="noStrike" kern="0" cap="none" spc="0" normalizeH="0" baseline="0" noProof="0" dirty="0">
              <a:ln>
                <a:noFill/>
              </a:ln>
              <a:solidFill>
                <a:schemeClr val="accent3">
                  <a:lumMod val="50000"/>
                </a:schemeClr>
              </a:solidFill>
              <a:effectLst/>
              <a:uLnTx/>
              <a:uFillTx/>
            </a:endParaRPr>
          </a:p>
          <a:p>
            <a:pPr marL="0" marR="0" lvl="0" indent="0" defTabSz="914400" eaLnBrk="1" fontAlgn="auto" latinLnBrk="0" hangingPunct="1">
              <a:lnSpc>
                <a:spcPct val="150000"/>
              </a:lnSpc>
              <a:spcBef>
                <a:spcPts val="0"/>
              </a:spcBef>
              <a:spcAft>
                <a:spcPts val="0"/>
              </a:spcAft>
              <a:buClrTx/>
              <a:buSzTx/>
              <a:buFontTx/>
              <a:buNone/>
              <a:defRPr/>
            </a:pPr>
            <a:endParaRPr lang="en-US" sz="1600" kern="0" dirty="0">
              <a:solidFill>
                <a:schemeClr val="accent3">
                  <a:lumMod val="50000"/>
                </a:schemeClr>
              </a:solidFill>
            </a:endParaRPr>
          </a:p>
          <a:p>
            <a:pPr marL="0" marR="0" lvl="0" indent="0" defTabSz="914400" eaLnBrk="1" fontAlgn="auto" latinLnBrk="0" hangingPunct="1">
              <a:lnSpc>
                <a:spcPct val="150000"/>
              </a:lnSpc>
              <a:spcBef>
                <a:spcPts val="0"/>
              </a:spcBef>
              <a:spcAft>
                <a:spcPts val="0"/>
              </a:spcAft>
              <a:buClrTx/>
              <a:buSzTx/>
              <a:buFontTx/>
              <a:buNone/>
              <a:defRPr/>
            </a:pPr>
            <a:r>
              <a:rPr kumimoji="0" lang="en-US" altLang="zh-CN" sz="1600" b="0" i="0" u="none" strike="noStrike" kern="0" cap="none" spc="0" normalizeH="0" baseline="0" noProof="0" dirty="0">
                <a:ln>
                  <a:noFill/>
                </a:ln>
                <a:solidFill>
                  <a:schemeClr val="accent3">
                    <a:lumMod val="50000"/>
                  </a:schemeClr>
                </a:solidFill>
                <a:effectLst/>
                <a:uLnTx/>
                <a:uFillTx/>
              </a:rPr>
              <a:t>HQL</a:t>
            </a:r>
            <a:r>
              <a:rPr kumimoji="0" lang="zh-CN" altLang="en-US" sz="1600" b="0" i="0" u="none" strike="noStrike" kern="0" cap="none" spc="0" normalizeH="0" baseline="0" noProof="0" dirty="0">
                <a:ln>
                  <a:noFill/>
                </a:ln>
                <a:solidFill>
                  <a:schemeClr val="accent3">
                    <a:lumMod val="50000"/>
                  </a:schemeClr>
                </a:solidFill>
                <a:effectLst/>
                <a:uLnTx/>
                <a:uFillTx/>
              </a:rPr>
              <a:t>是完全面向对象的查询语言，可以支持继承、多态等特性</a:t>
            </a:r>
            <a:endParaRPr kumimoji="0" lang="en-US" altLang="zh-CN" sz="1600" b="0" i="0" u="none" strike="noStrike" kern="0" cap="none" spc="0" normalizeH="0" baseline="0" noProof="0" dirty="0">
              <a:ln>
                <a:noFill/>
              </a:ln>
              <a:solidFill>
                <a:schemeClr val="accent3">
                  <a:lumMod val="50000"/>
                </a:schemeClr>
              </a:solidFill>
              <a:effectLst/>
              <a:uLnTx/>
              <a:uFillTx/>
            </a:endParaRPr>
          </a:p>
          <a:p>
            <a:pPr marL="0" marR="0" lvl="0" indent="0" defTabSz="914400" eaLnBrk="1" fontAlgn="auto" latinLnBrk="0" hangingPunct="1">
              <a:lnSpc>
                <a:spcPct val="150000"/>
              </a:lnSpc>
              <a:spcBef>
                <a:spcPts val="0"/>
              </a:spcBef>
              <a:spcAft>
                <a:spcPts val="0"/>
              </a:spcAft>
              <a:buClrTx/>
              <a:buSzTx/>
              <a:buFontTx/>
              <a:buNone/>
              <a:defRPr/>
            </a:pPr>
            <a:endParaRPr lang="en-US" sz="1600" kern="0" dirty="0">
              <a:solidFill>
                <a:schemeClr val="accent3">
                  <a:lumMod val="50000"/>
                </a:schemeClr>
              </a:solidFill>
            </a:endParaRPr>
          </a:p>
          <a:p>
            <a:pPr marL="0" marR="0" lvl="0" indent="0" defTabSz="914400" eaLnBrk="1" fontAlgn="auto" latinLnBrk="0" hangingPunct="1">
              <a:lnSpc>
                <a:spcPct val="150000"/>
              </a:lnSpc>
              <a:spcBef>
                <a:spcPts val="0"/>
              </a:spcBef>
              <a:spcAft>
                <a:spcPts val="0"/>
              </a:spcAft>
              <a:buClrTx/>
              <a:buSzTx/>
              <a:buFontTx/>
              <a:buNone/>
              <a:defRPr/>
            </a:pPr>
            <a:r>
              <a:rPr kumimoji="0" lang="en-US" altLang="zh-CN" sz="1600" b="1" u="none" strike="noStrike" kern="0" cap="none" spc="0" normalizeH="0" baseline="0" noProof="0" dirty="0">
                <a:ln>
                  <a:noFill/>
                </a:ln>
                <a:effectLst/>
                <a:uLnTx/>
                <a:uFillTx/>
              </a:rPr>
              <a:t>HQL</a:t>
            </a:r>
            <a:r>
              <a:rPr kumimoji="0" lang="zh-CN" altLang="en-US" sz="1600" b="1" u="none" strike="noStrike" kern="0" cap="none" spc="0" normalizeH="0" baseline="0" noProof="0" dirty="0">
                <a:ln>
                  <a:noFill/>
                </a:ln>
                <a:effectLst/>
                <a:uLnTx/>
                <a:uFillTx/>
              </a:rPr>
              <a:t>查询步骤：</a:t>
            </a:r>
            <a:endParaRPr kumimoji="0" lang="en-US" altLang="zh-CN" sz="1600" b="1" u="none" strike="noStrike" kern="0" cap="none" spc="0" normalizeH="0" baseline="0" noProof="0" dirty="0">
              <a:ln>
                <a:noFill/>
              </a:ln>
              <a:effectLst/>
              <a:uLnTx/>
              <a:uFillTx/>
            </a:endParaRPr>
          </a:p>
          <a:p>
            <a:pPr marL="0" marR="0" lvl="0" indent="0" defTabSz="914400" eaLnBrk="1" fontAlgn="auto" latinLnBrk="0" hangingPunct="1">
              <a:lnSpc>
                <a:spcPct val="150000"/>
              </a:lnSpc>
              <a:spcBef>
                <a:spcPts val="0"/>
              </a:spcBef>
              <a:spcAft>
                <a:spcPts val="0"/>
              </a:spcAft>
              <a:buClrTx/>
              <a:buSzTx/>
              <a:buFontTx/>
              <a:buNone/>
              <a:defRPr/>
            </a:pPr>
            <a:r>
              <a:rPr lang="en-US" altLang="zh-CN" sz="1600" kern="0" dirty="0">
                <a:solidFill>
                  <a:schemeClr val="accent3">
                    <a:lumMod val="50000"/>
                  </a:schemeClr>
                </a:solidFill>
              </a:rPr>
              <a:t>1.</a:t>
            </a:r>
            <a:r>
              <a:rPr lang="zh-CN" altLang="en-US" sz="1600" kern="0" dirty="0">
                <a:solidFill>
                  <a:schemeClr val="accent3">
                    <a:lumMod val="50000"/>
                  </a:schemeClr>
                </a:solidFill>
              </a:rPr>
              <a:t>获取</a:t>
            </a:r>
            <a:r>
              <a:rPr lang="en-US" altLang="zh-CN" sz="1600" kern="0" dirty="0">
                <a:solidFill>
                  <a:schemeClr val="accent3">
                    <a:lumMod val="50000"/>
                  </a:schemeClr>
                </a:solidFill>
              </a:rPr>
              <a:t>hibernate Session</a:t>
            </a:r>
            <a:r>
              <a:rPr lang="zh-CN" altLang="en-US" sz="1600" kern="0" dirty="0">
                <a:solidFill>
                  <a:schemeClr val="accent3">
                    <a:lumMod val="50000"/>
                  </a:schemeClr>
                </a:solidFill>
              </a:rPr>
              <a:t>对象</a:t>
            </a:r>
            <a:endParaRPr lang="en-US" altLang="zh-CN" sz="1600" kern="0" dirty="0">
              <a:solidFill>
                <a:schemeClr val="accent3">
                  <a:lumMod val="50000"/>
                </a:schemeClr>
              </a:solidFill>
            </a:endParaRPr>
          </a:p>
          <a:p>
            <a:pPr marL="0" marR="0" lvl="0" indent="0" defTabSz="914400" eaLnBrk="1" fontAlgn="auto" latinLnBrk="0" hangingPunct="1">
              <a:lnSpc>
                <a:spcPct val="150000"/>
              </a:lnSpc>
              <a:spcBef>
                <a:spcPts val="0"/>
              </a:spcBef>
              <a:spcAft>
                <a:spcPts val="0"/>
              </a:spcAft>
              <a:buClrTx/>
              <a:buSzTx/>
              <a:buFontTx/>
              <a:buNone/>
              <a:defRPr/>
            </a:pPr>
            <a:r>
              <a:rPr kumimoji="0" lang="en-US" altLang="zh-CN" sz="1600" b="0" i="0" u="none" strike="noStrike" kern="0" cap="none" spc="0" normalizeH="0" baseline="0" noProof="0" dirty="0">
                <a:ln>
                  <a:noFill/>
                </a:ln>
                <a:solidFill>
                  <a:schemeClr val="accent3">
                    <a:lumMod val="50000"/>
                  </a:schemeClr>
                </a:solidFill>
                <a:effectLst/>
                <a:uLnTx/>
                <a:uFillTx/>
              </a:rPr>
              <a:t>2.</a:t>
            </a:r>
            <a:r>
              <a:rPr kumimoji="0" lang="zh-CN" altLang="en-US" sz="1600" b="0" i="0" u="none" strike="noStrike" kern="0" cap="none" spc="0" normalizeH="0" baseline="0" noProof="0" dirty="0">
                <a:ln>
                  <a:noFill/>
                </a:ln>
                <a:solidFill>
                  <a:schemeClr val="accent3">
                    <a:lumMod val="50000"/>
                  </a:schemeClr>
                </a:solidFill>
                <a:effectLst/>
                <a:uLnTx/>
                <a:uFillTx/>
              </a:rPr>
              <a:t>编写</a:t>
            </a:r>
            <a:r>
              <a:rPr kumimoji="0" lang="en-US" altLang="zh-CN" sz="1600" b="0" i="0" u="none" strike="noStrike" kern="0" cap="none" spc="0" normalizeH="0" baseline="0" noProof="0" dirty="0">
                <a:ln>
                  <a:noFill/>
                </a:ln>
                <a:solidFill>
                  <a:schemeClr val="accent3">
                    <a:lumMod val="50000"/>
                  </a:schemeClr>
                </a:solidFill>
                <a:effectLst/>
                <a:uLnTx/>
                <a:uFillTx/>
              </a:rPr>
              <a:t>HQL</a:t>
            </a:r>
            <a:r>
              <a:rPr kumimoji="0" lang="zh-CN" altLang="en-US" sz="1600" b="0" i="0" u="none" strike="noStrike" kern="0" cap="none" spc="0" normalizeH="0" baseline="0" noProof="0" dirty="0">
                <a:ln>
                  <a:noFill/>
                </a:ln>
                <a:solidFill>
                  <a:schemeClr val="accent3">
                    <a:lumMod val="50000"/>
                  </a:schemeClr>
                </a:solidFill>
                <a:effectLst/>
                <a:uLnTx/>
                <a:uFillTx/>
              </a:rPr>
              <a:t>语句</a:t>
            </a:r>
            <a:endParaRPr kumimoji="0" lang="en-US" altLang="zh-CN" sz="1600" b="0" i="0" u="none" strike="noStrike" kern="0" cap="none" spc="0" normalizeH="0" baseline="0" noProof="0" dirty="0">
              <a:ln>
                <a:noFill/>
              </a:ln>
              <a:solidFill>
                <a:schemeClr val="accent3">
                  <a:lumMod val="50000"/>
                </a:schemeClr>
              </a:solidFill>
              <a:effectLst/>
              <a:uLnTx/>
              <a:uFillTx/>
            </a:endParaRPr>
          </a:p>
          <a:p>
            <a:pPr marL="0" marR="0" lvl="0" indent="0" defTabSz="914400" eaLnBrk="1" fontAlgn="auto" latinLnBrk="0" hangingPunct="1">
              <a:lnSpc>
                <a:spcPct val="150000"/>
              </a:lnSpc>
              <a:spcBef>
                <a:spcPts val="0"/>
              </a:spcBef>
              <a:spcAft>
                <a:spcPts val="0"/>
              </a:spcAft>
              <a:buClrTx/>
              <a:buSzTx/>
              <a:buFontTx/>
              <a:buNone/>
              <a:defRPr/>
            </a:pPr>
            <a:r>
              <a:rPr lang="en-US" altLang="zh-CN" sz="1600" kern="0" dirty="0">
                <a:solidFill>
                  <a:schemeClr val="accent3">
                    <a:lumMod val="50000"/>
                  </a:schemeClr>
                </a:solidFill>
              </a:rPr>
              <a:t>3.</a:t>
            </a:r>
            <a:r>
              <a:rPr lang="zh-CN" altLang="en-US" sz="1600" kern="0" dirty="0">
                <a:solidFill>
                  <a:schemeClr val="accent3">
                    <a:lumMod val="50000"/>
                  </a:schemeClr>
                </a:solidFill>
              </a:rPr>
              <a:t>调用</a:t>
            </a:r>
            <a:r>
              <a:rPr lang="en-US" altLang="zh-CN" sz="1600" kern="0" dirty="0" err="1">
                <a:solidFill>
                  <a:schemeClr val="accent3">
                    <a:lumMod val="50000"/>
                  </a:schemeClr>
                </a:solidFill>
              </a:rPr>
              <a:t>creatQuery</a:t>
            </a:r>
            <a:r>
              <a:rPr lang="en-US" altLang="zh-CN" sz="1600" kern="0" dirty="0">
                <a:solidFill>
                  <a:schemeClr val="accent3">
                    <a:lumMod val="50000"/>
                  </a:schemeClr>
                </a:solidFill>
              </a:rPr>
              <a:t>()</a:t>
            </a:r>
            <a:r>
              <a:rPr lang="zh-CN" altLang="en-US" sz="1600" kern="0" dirty="0">
                <a:solidFill>
                  <a:schemeClr val="accent3">
                    <a:lumMod val="50000"/>
                  </a:schemeClr>
                </a:solidFill>
              </a:rPr>
              <a:t>方法，</a:t>
            </a:r>
            <a:r>
              <a:rPr lang="en-US" altLang="zh-CN" sz="1600" kern="0" dirty="0">
                <a:solidFill>
                  <a:schemeClr val="accent3">
                    <a:lumMod val="50000"/>
                  </a:schemeClr>
                </a:solidFill>
              </a:rPr>
              <a:t>HQL</a:t>
            </a:r>
            <a:r>
              <a:rPr lang="zh-CN" altLang="en-US" sz="1600" kern="0" dirty="0">
                <a:solidFill>
                  <a:schemeClr val="accent3">
                    <a:lumMod val="50000"/>
                  </a:schemeClr>
                </a:solidFill>
              </a:rPr>
              <a:t>语句作为参数</a:t>
            </a:r>
            <a:endParaRPr lang="en-US" altLang="zh-CN" sz="1600" kern="0" dirty="0">
              <a:solidFill>
                <a:schemeClr val="accent3">
                  <a:lumMod val="50000"/>
                </a:schemeClr>
              </a:solidFill>
            </a:endParaRPr>
          </a:p>
          <a:p>
            <a:pPr marL="0" marR="0" lvl="0" indent="0" defTabSz="914400" eaLnBrk="1" fontAlgn="auto" latinLnBrk="0" hangingPunct="1">
              <a:lnSpc>
                <a:spcPct val="150000"/>
              </a:lnSpc>
              <a:spcBef>
                <a:spcPts val="0"/>
              </a:spcBef>
              <a:spcAft>
                <a:spcPts val="0"/>
              </a:spcAft>
              <a:buClrTx/>
              <a:buSzTx/>
              <a:buFontTx/>
              <a:buNone/>
              <a:defRPr/>
            </a:pPr>
            <a:r>
              <a:rPr kumimoji="0" lang="en-US" altLang="zh-CN" sz="1600" b="0" i="0" u="none" strike="noStrike" kern="0" cap="none" spc="0" normalizeH="0" baseline="0" noProof="0" dirty="0">
                <a:ln>
                  <a:noFill/>
                </a:ln>
                <a:solidFill>
                  <a:schemeClr val="accent3">
                    <a:lumMod val="50000"/>
                  </a:schemeClr>
                </a:solidFill>
                <a:effectLst/>
                <a:uLnTx/>
                <a:uFillTx/>
              </a:rPr>
              <a:t>4.</a:t>
            </a:r>
            <a:r>
              <a:rPr kumimoji="0" lang="zh-CN" altLang="en-US" sz="1600" b="0" i="0" u="none" strike="noStrike" kern="0" cap="none" spc="0" normalizeH="0" baseline="0" noProof="0" dirty="0">
                <a:ln>
                  <a:noFill/>
                </a:ln>
                <a:solidFill>
                  <a:schemeClr val="accent3">
                    <a:lumMod val="50000"/>
                  </a:schemeClr>
                </a:solidFill>
                <a:effectLst/>
                <a:uLnTx/>
                <a:uFillTx/>
              </a:rPr>
              <a:t>调用</a:t>
            </a:r>
            <a:r>
              <a:rPr lang="en-US" altLang="zh-CN" sz="1600" kern="0" dirty="0">
                <a:solidFill>
                  <a:schemeClr val="accent3">
                    <a:lumMod val="50000"/>
                  </a:schemeClr>
                </a:solidFill>
              </a:rPr>
              <a:t>List()</a:t>
            </a:r>
            <a:r>
              <a:rPr lang="zh-CN" altLang="en-US" sz="1600" kern="0" dirty="0">
                <a:solidFill>
                  <a:schemeClr val="accent3">
                    <a:lumMod val="50000"/>
                  </a:schemeClr>
                </a:solidFill>
              </a:rPr>
              <a:t>或</a:t>
            </a:r>
            <a:r>
              <a:rPr lang="en-US" altLang="zh-CN" sz="1600" kern="0" dirty="0" err="1">
                <a:solidFill>
                  <a:schemeClr val="accent3">
                    <a:lumMod val="50000"/>
                  </a:schemeClr>
                </a:solidFill>
              </a:rPr>
              <a:t>uniqueResult</a:t>
            </a:r>
            <a:r>
              <a:rPr lang="en-US" altLang="zh-CN" sz="1600" kern="0" dirty="0">
                <a:solidFill>
                  <a:schemeClr val="accent3">
                    <a:lumMod val="50000"/>
                  </a:schemeClr>
                </a:solidFill>
              </a:rPr>
              <a:t>()</a:t>
            </a:r>
            <a:r>
              <a:rPr lang="zh-CN" altLang="en-US" sz="1600" kern="0" dirty="0">
                <a:solidFill>
                  <a:schemeClr val="accent3">
                    <a:lumMod val="50000"/>
                  </a:schemeClr>
                </a:solidFill>
              </a:rPr>
              <a:t>方法返回查询结果列表</a:t>
            </a:r>
            <a:endParaRPr lang="en-US" altLang="zh-CN" sz="1600" kern="0" dirty="0">
              <a:solidFill>
                <a:schemeClr val="accent3">
                  <a:lumMod val="50000"/>
                </a:schemeClr>
              </a:solidFill>
            </a:endParaRPr>
          </a:p>
        </p:txBody>
      </p:sp>
      <p:cxnSp>
        <p:nvCxnSpPr>
          <p:cNvPr id="9" name="直接连接符 8"/>
          <p:cNvCxnSpPr/>
          <p:nvPr/>
        </p:nvCxnSpPr>
        <p:spPr>
          <a:xfrm>
            <a:off x="6347018" y="3574195"/>
            <a:ext cx="4142394" cy="0"/>
          </a:xfrm>
          <a:prstGeom prst="line">
            <a:avLst/>
          </a:prstGeom>
          <a:solidFill>
            <a:srgbClr val="070606"/>
          </a:solidFill>
          <a:ln w="15875">
            <a:solidFill>
              <a:schemeClr val="bg1"/>
            </a:solidFill>
            <a:round/>
          </a:ln>
        </p:spPr>
      </p:cxnSp>
    </p:spTree>
    <p:extLst>
      <p:ext uri="{BB962C8B-B14F-4D97-AF65-F5344CB8AC3E}">
        <p14:creationId xmlns:p14="http://schemas.microsoft.com/office/powerpoint/2010/main" val="14066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591652" y="302418"/>
            <a:ext cx="4882623" cy="523220"/>
          </a:xfrm>
          <a:prstGeom prst="rect">
            <a:avLst/>
          </a:prstGeom>
          <a:noFill/>
        </p:spPr>
        <p:txBody>
          <a:bodyPr wrap="square" rtlCol="0">
            <a:spAutoFit/>
          </a:bodyPr>
          <a:lstStyle/>
          <a:p>
            <a:pPr>
              <a:defRPr/>
            </a:pPr>
            <a:r>
              <a:rPr lang="en-US" altLang="zh-CN" sz="2800" kern="0" dirty="0">
                <a:solidFill>
                  <a:srgbClr val="A5A5A5">
                    <a:lumMod val="50000"/>
                  </a:srgbClr>
                </a:solidFill>
              </a:rPr>
              <a:t>HQL</a:t>
            </a:r>
            <a:r>
              <a:rPr lang="zh-CN" altLang="en-US" sz="2800" kern="0" dirty="0">
                <a:solidFill>
                  <a:srgbClr val="A5A5A5">
                    <a:lumMod val="50000"/>
                  </a:srgbClr>
                </a:solidFill>
              </a:rPr>
              <a:t>语法简介</a:t>
            </a:r>
          </a:p>
        </p:txBody>
      </p:sp>
      <p:sp>
        <p:nvSpPr>
          <p:cNvPr id="3" name="文本框 2"/>
          <p:cNvSpPr txBox="1"/>
          <p:nvPr/>
        </p:nvSpPr>
        <p:spPr>
          <a:xfrm>
            <a:off x="973516" y="1246910"/>
            <a:ext cx="11218484" cy="4524315"/>
          </a:xfrm>
          <a:prstGeom prst="rect">
            <a:avLst/>
          </a:prstGeom>
          <a:noFill/>
        </p:spPr>
        <p:txBody>
          <a:bodyPr wrap="square" rtlCol="0">
            <a:spAutoFit/>
          </a:bodyPr>
          <a:lstStyle/>
          <a:p>
            <a:r>
              <a:rPr lang="en-US" altLang="zh-CN" b="1" dirty="0"/>
              <a:t>1.from</a:t>
            </a:r>
            <a:r>
              <a:rPr lang="zh-CN" altLang="en-US" b="1" dirty="0"/>
              <a:t>子句</a:t>
            </a:r>
            <a:br>
              <a:rPr lang="zh-CN" altLang="en-US" dirty="0"/>
            </a:br>
            <a:r>
              <a:rPr lang="en-US" altLang="zh-CN" dirty="0"/>
              <a:t>from Person</a:t>
            </a:r>
            <a:br>
              <a:rPr lang="en-US" altLang="zh-CN" dirty="0"/>
            </a:br>
            <a:r>
              <a:rPr lang="zh-CN" altLang="en-US" dirty="0"/>
              <a:t>表明从</a:t>
            </a:r>
            <a:r>
              <a:rPr lang="en-US" altLang="zh-CN" dirty="0"/>
              <a:t>Person</a:t>
            </a:r>
            <a:r>
              <a:rPr lang="zh-CN" altLang="en-US" dirty="0"/>
              <a:t>持久化类中选出全部的实例。</a:t>
            </a:r>
            <a:br>
              <a:rPr lang="zh-CN" altLang="en-US" dirty="0"/>
            </a:br>
            <a:r>
              <a:rPr lang="zh-CN" altLang="en-US" dirty="0"/>
              <a:t>推荐：</a:t>
            </a:r>
            <a:r>
              <a:rPr lang="en-US" altLang="zh-CN" dirty="0"/>
              <a:t>from Person as p </a:t>
            </a:r>
          </a:p>
          <a:p>
            <a:r>
              <a:rPr lang="en-US" altLang="zh-CN" b="1" dirty="0"/>
              <a:t>2.select</a:t>
            </a:r>
            <a:r>
              <a:rPr lang="zh-CN" altLang="en-US" b="1" dirty="0"/>
              <a:t>子句</a:t>
            </a:r>
            <a:br>
              <a:rPr lang="zh-CN" altLang="en-US" dirty="0"/>
            </a:br>
            <a:r>
              <a:rPr lang="en-US" altLang="zh-CN" dirty="0"/>
              <a:t>select p.name from Person as p</a:t>
            </a:r>
            <a:br>
              <a:rPr lang="en-US" altLang="zh-CN" dirty="0"/>
            </a:br>
            <a:r>
              <a:rPr lang="en-US" altLang="zh-CN" dirty="0"/>
              <a:t>select </a:t>
            </a:r>
            <a:r>
              <a:rPr lang="en-US" altLang="zh-CN" dirty="0" err="1"/>
              <a:t>p.name.firstName</a:t>
            </a:r>
            <a:r>
              <a:rPr lang="en-US" altLang="zh-CN" dirty="0"/>
              <a:t> from Person as p</a:t>
            </a:r>
            <a:br>
              <a:rPr lang="en-US" altLang="zh-CN" dirty="0"/>
            </a:br>
            <a:r>
              <a:rPr lang="en-US" altLang="zh-CN" b="1" dirty="0"/>
              <a:t>3.</a:t>
            </a:r>
            <a:r>
              <a:rPr lang="zh-CN" altLang="en-US" b="1" dirty="0"/>
              <a:t>聚集函数</a:t>
            </a:r>
            <a:br>
              <a:rPr lang="en-US" altLang="zh-CN" dirty="0"/>
            </a:br>
            <a:r>
              <a:rPr lang="en-US" altLang="zh-CN" dirty="0"/>
              <a:t>select count(*) from Person</a:t>
            </a:r>
            <a:br>
              <a:rPr lang="en-US" altLang="zh-CN" dirty="0"/>
            </a:br>
            <a:r>
              <a:rPr lang="en-US" altLang="zh-CN" dirty="0"/>
              <a:t>select max(</a:t>
            </a:r>
            <a:r>
              <a:rPr lang="en-US" altLang="zh-CN" dirty="0" err="1"/>
              <a:t>p.age</a:t>
            </a:r>
            <a:r>
              <a:rPr lang="en-US" altLang="zh-CN" dirty="0"/>
              <a:t>) from Person as p</a:t>
            </a:r>
          </a:p>
          <a:p>
            <a:r>
              <a:rPr lang="en-US" altLang="zh-CN" b="1" dirty="0"/>
              <a:t>4.</a:t>
            </a:r>
            <a:r>
              <a:rPr lang="zh-CN" altLang="en-US" b="1" dirty="0"/>
              <a:t>多态查询</a:t>
            </a:r>
            <a:br>
              <a:rPr lang="zh-CN" altLang="en-US" dirty="0"/>
            </a:br>
            <a:r>
              <a:rPr lang="en-US" altLang="zh-CN" dirty="0"/>
              <a:t>from Person as p</a:t>
            </a:r>
          </a:p>
          <a:p>
            <a:r>
              <a:rPr lang="en-US" altLang="zh-CN" b="1" dirty="0"/>
              <a:t>5.where</a:t>
            </a:r>
            <a:r>
              <a:rPr lang="zh-CN" altLang="en-US" b="1" dirty="0"/>
              <a:t>子句</a:t>
            </a:r>
            <a:br>
              <a:rPr lang="zh-CN" altLang="en-US" dirty="0"/>
            </a:br>
            <a:r>
              <a:rPr lang="en-US" altLang="zh-CN" dirty="0"/>
              <a:t>from Person where name like "tom%"</a:t>
            </a:r>
            <a:br>
              <a:rPr lang="en-US" altLang="zh-CN" dirty="0"/>
            </a:br>
            <a:r>
              <a:rPr lang="en-US" altLang="zh-CN" dirty="0"/>
              <a:t>from Cat as cat where cat.id = 123</a:t>
            </a:r>
            <a:br>
              <a:rPr lang="en-US" altLang="zh-CN" dirty="0"/>
            </a:br>
            <a:endParaRPr lang="zh-CN" altLang="en-US" dirty="0"/>
          </a:p>
        </p:txBody>
      </p:sp>
    </p:spTree>
    <p:extLst>
      <p:ext uri="{BB962C8B-B14F-4D97-AF65-F5344CB8AC3E}">
        <p14:creationId xmlns:p14="http://schemas.microsoft.com/office/powerpoint/2010/main" val="20307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591652" y="302418"/>
            <a:ext cx="4882623" cy="523220"/>
          </a:xfrm>
          <a:prstGeom prst="rect">
            <a:avLst/>
          </a:prstGeom>
          <a:noFill/>
        </p:spPr>
        <p:txBody>
          <a:bodyPr wrap="square" rtlCol="0">
            <a:spAutoFit/>
          </a:bodyPr>
          <a:lstStyle/>
          <a:p>
            <a:pPr>
              <a:defRPr/>
            </a:pPr>
            <a:r>
              <a:rPr lang="en-US" altLang="zh-CN" sz="2800" kern="0" dirty="0">
                <a:solidFill>
                  <a:srgbClr val="A5A5A5">
                    <a:lumMod val="50000"/>
                  </a:srgbClr>
                </a:solidFill>
              </a:rPr>
              <a:t>HQL</a:t>
            </a:r>
            <a:r>
              <a:rPr lang="zh-CN" altLang="en-US" sz="2800" kern="0" dirty="0">
                <a:solidFill>
                  <a:srgbClr val="A5A5A5">
                    <a:lumMod val="50000"/>
                  </a:srgbClr>
                </a:solidFill>
              </a:rPr>
              <a:t>语法简介</a:t>
            </a:r>
          </a:p>
        </p:txBody>
      </p:sp>
      <p:sp>
        <p:nvSpPr>
          <p:cNvPr id="3" name="文本框 2"/>
          <p:cNvSpPr txBox="1"/>
          <p:nvPr/>
        </p:nvSpPr>
        <p:spPr>
          <a:xfrm>
            <a:off x="973516" y="926277"/>
            <a:ext cx="11218484" cy="5355312"/>
          </a:xfrm>
          <a:prstGeom prst="rect">
            <a:avLst/>
          </a:prstGeom>
          <a:noFill/>
        </p:spPr>
        <p:txBody>
          <a:bodyPr wrap="square" rtlCol="0">
            <a:spAutoFit/>
          </a:bodyPr>
          <a:lstStyle/>
          <a:p>
            <a:r>
              <a:rPr lang="en-US" altLang="zh-CN" b="1" dirty="0"/>
              <a:t>6.</a:t>
            </a:r>
            <a:r>
              <a:rPr lang="zh-CN" altLang="en-US" b="1" dirty="0"/>
              <a:t>表达式</a:t>
            </a:r>
            <a:endParaRPr lang="en-US" altLang="zh-CN" b="1" dirty="0"/>
          </a:p>
          <a:p>
            <a:r>
              <a:rPr lang="zh-CN" altLang="en-US" dirty="0"/>
              <a:t>允许使用大部分</a:t>
            </a:r>
            <a:r>
              <a:rPr lang="en-US" altLang="zh-CN" dirty="0"/>
              <a:t>SQL</a:t>
            </a:r>
            <a:r>
              <a:rPr lang="zh-CN" altLang="en-US" dirty="0"/>
              <a:t>的表达式，也包括</a:t>
            </a:r>
            <a:r>
              <a:rPr lang="en-US" altLang="zh-CN" dirty="0"/>
              <a:t>EJB-QL</a:t>
            </a:r>
            <a:r>
              <a:rPr lang="zh-CN" altLang="en-US" dirty="0"/>
              <a:t>表达式，如</a:t>
            </a:r>
            <a:r>
              <a:rPr lang="en-US" altLang="zh-CN" dirty="0"/>
              <a:t>substring(),lower(),length(),abs()</a:t>
            </a:r>
            <a:r>
              <a:rPr lang="zh-CN" altLang="en-US" dirty="0"/>
              <a:t>等函数</a:t>
            </a:r>
            <a:br>
              <a:rPr lang="zh-CN" altLang="en-US" dirty="0"/>
            </a:br>
            <a:r>
              <a:rPr lang="en-US" altLang="zh-CN" dirty="0"/>
              <a:t>from </a:t>
            </a:r>
            <a:r>
              <a:rPr lang="en-US" altLang="zh-CN" dirty="0" err="1"/>
              <a:t>DomesticCat</a:t>
            </a:r>
            <a:r>
              <a:rPr lang="en-US" altLang="zh-CN" dirty="0"/>
              <a:t> cat where cat.name between ''A'' and ''B''</a:t>
            </a:r>
            <a:br>
              <a:rPr lang="en-US" altLang="zh-CN" dirty="0"/>
            </a:br>
            <a:r>
              <a:rPr lang="en-US" altLang="zh-CN" dirty="0"/>
              <a:t>from Cat </a:t>
            </a:r>
            <a:r>
              <a:rPr lang="en-US" altLang="zh-CN" dirty="0" err="1"/>
              <a:t>cat</a:t>
            </a:r>
            <a:r>
              <a:rPr lang="en-US" altLang="zh-CN" dirty="0"/>
              <a:t> where size(</a:t>
            </a:r>
            <a:r>
              <a:rPr lang="en-US" altLang="zh-CN" dirty="0" err="1"/>
              <a:t>cat.kittens</a:t>
            </a:r>
            <a:r>
              <a:rPr lang="en-US" altLang="zh-CN" dirty="0"/>
              <a:t>) &gt; 0</a:t>
            </a:r>
            <a:br>
              <a:rPr lang="en-US" altLang="zh-CN" dirty="0"/>
            </a:br>
            <a:r>
              <a:rPr lang="en-US" altLang="zh-CN" dirty="0"/>
              <a:t>//</a:t>
            </a:r>
            <a:r>
              <a:rPr lang="zh-CN" altLang="en-US" dirty="0"/>
              <a:t>操作集合元素</a:t>
            </a:r>
            <a:br>
              <a:rPr lang="en-US" altLang="zh-CN" dirty="0"/>
            </a:br>
            <a:r>
              <a:rPr lang="en-US" altLang="zh-CN" dirty="0"/>
              <a:t>//p</a:t>
            </a:r>
            <a:r>
              <a:rPr lang="zh-CN" altLang="en-US" dirty="0"/>
              <a:t>的</a:t>
            </a:r>
            <a:r>
              <a:rPr lang="en-US" altLang="zh-CN" dirty="0"/>
              <a:t>name</a:t>
            </a:r>
            <a:r>
              <a:rPr lang="zh-CN" altLang="en-US" dirty="0"/>
              <a:t>属性等于集合中某个元素的</a:t>
            </a:r>
            <a:r>
              <a:rPr lang="en-US" altLang="zh-CN" dirty="0"/>
              <a:t>name</a:t>
            </a:r>
            <a:r>
              <a:rPr lang="zh-CN" altLang="en-US" dirty="0"/>
              <a:t>属性</a:t>
            </a:r>
            <a:br>
              <a:rPr lang="zh-CN" altLang="en-US" dirty="0"/>
            </a:br>
            <a:r>
              <a:rPr lang="en-US" altLang="zh-CN" dirty="0"/>
              <a:t>select p from </a:t>
            </a:r>
            <a:r>
              <a:rPr lang="en-US" altLang="zh-CN" dirty="0" err="1"/>
              <a:t>NameList</a:t>
            </a:r>
            <a:r>
              <a:rPr lang="en-US" altLang="zh-CN" dirty="0"/>
              <a:t> list, Person p</a:t>
            </a:r>
            <a:br>
              <a:rPr lang="en-US" altLang="zh-CN" dirty="0"/>
            </a:br>
            <a:r>
              <a:rPr lang="en-US" altLang="zh-CN" dirty="0"/>
              <a:t>where p.name = some elements(</a:t>
            </a:r>
            <a:r>
              <a:rPr lang="en-US" altLang="zh-CN" dirty="0" err="1"/>
              <a:t>list.names</a:t>
            </a:r>
            <a:r>
              <a:rPr lang="en-US" altLang="zh-CN" dirty="0"/>
              <a:t>)</a:t>
            </a:r>
            <a:br>
              <a:rPr lang="en-US" altLang="zh-CN" dirty="0"/>
            </a:br>
            <a:r>
              <a:rPr lang="en-US" altLang="zh-CN" dirty="0"/>
              <a:t>//holidays</a:t>
            </a:r>
            <a:r>
              <a:rPr lang="zh-CN" altLang="en-US" dirty="0"/>
              <a:t>是</a:t>
            </a:r>
            <a:r>
              <a:rPr lang="en-US" altLang="zh-CN" dirty="0"/>
              <a:t>map</a:t>
            </a:r>
            <a:r>
              <a:rPr lang="zh-CN" altLang="en-US" dirty="0"/>
              <a:t>集合属性，</a:t>
            </a:r>
            <a:r>
              <a:rPr lang="en-US" altLang="zh-CN" dirty="0"/>
              <a:t>holidays[national day]</a:t>
            </a:r>
            <a:r>
              <a:rPr lang="zh-CN" altLang="en-US" dirty="0"/>
              <a:t>是代表其中第一个元素</a:t>
            </a:r>
            <a:br>
              <a:rPr lang="zh-CN" altLang="en-US" dirty="0"/>
            </a:br>
            <a:r>
              <a:rPr lang="en-US" altLang="zh-CN" dirty="0"/>
              <a:t>select person from Person </a:t>
            </a:r>
            <a:r>
              <a:rPr lang="en-US" altLang="zh-CN" dirty="0" err="1"/>
              <a:t>person</a:t>
            </a:r>
            <a:r>
              <a:rPr lang="en-US" altLang="zh-CN" dirty="0"/>
              <a:t>, Calendar </a:t>
            </a:r>
            <a:r>
              <a:rPr lang="en-US" altLang="zh-CN" dirty="0" err="1"/>
              <a:t>calendar</a:t>
            </a:r>
            <a:br>
              <a:rPr lang="en-US" altLang="zh-CN" dirty="0"/>
            </a:br>
            <a:r>
              <a:rPr lang="en-US" altLang="zh-CN" dirty="0"/>
              <a:t>where </a:t>
            </a:r>
            <a:r>
              <a:rPr lang="en-US" altLang="zh-CN" dirty="0" err="1"/>
              <a:t>calendar.holidays</a:t>
            </a:r>
            <a:r>
              <a:rPr lang="en-US" altLang="zh-CN" dirty="0"/>
              <a:t>[''national day''] = </a:t>
            </a:r>
            <a:r>
              <a:rPr lang="en-US" altLang="zh-CN" dirty="0" err="1"/>
              <a:t>person.birthDay</a:t>
            </a:r>
            <a:br>
              <a:rPr lang="en-US" altLang="zh-CN" dirty="0"/>
            </a:br>
            <a:r>
              <a:rPr lang="en-US" altLang="zh-CN" dirty="0"/>
              <a:t>    and </a:t>
            </a:r>
            <a:r>
              <a:rPr lang="en-US" altLang="zh-CN" dirty="0" err="1"/>
              <a:t>person.nationality.calendar</a:t>
            </a:r>
            <a:r>
              <a:rPr lang="en-US" altLang="zh-CN" dirty="0"/>
              <a:t> = calendar</a:t>
            </a:r>
            <a:br>
              <a:rPr lang="en-US" altLang="zh-CN" dirty="0"/>
            </a:br>
            <a:r>
              <a:rPr lang="en-US" altLang="zh-CN" b="1" dirty="0"/>
              <a:t>7.order by</a:t>
            </a:r>
            <a:r>
              <a:rPr lang="zh-CN" altLang="en-US" b="1" dirty="0"/>
              <a:t>子句</a:t>
            </a:r>
            <a:br>
              <a:rPr lang="en-US" altLang="zh-CN" dirty="0"/>
            </a:br>
            <a:r>
              <a:rPr lang="en-US" altLang="zh-CN" dirty="0"/>
              <a:t>from Person as p</a:t>
            </a:r>
            <a:br>
              <a:rPr lang="en-US" altLang="zh-CN" dirty="0"/>
            </a:br>
            <a:r>
              <a:rPr lang="en-US" altLang="zh-CN" dirty="0"/>
              <a:t>order by p.name </a:t>
            </a:r>
            <a:r>
              <a:rPr lang="en-US" altLang="zh-CN" dirty="0" err="1"/>
              <a:t>asc</a:t>
            </a:r>
            <a:r>
              <a:rPr lang="en-US" altLang="zh-CN" dirty="0"/>
              <a:t>, </a:t>
            </a:r>
            <a:r>
              <a:rPr lang="en-US" altLang="zh-CN" dirty="0" err="1"/>
              <a:t>p.age</a:t>
            </a:r>
            <a:r>
              <a:rPr lang="en-US" altLang="zh-CN" dirty="0"/>
              <a:t> </a:t>
            </a:r>
            <a:r>
              <a:rPr lang="en-US" altLang="zh-CN" dirty="0" err="1"/>
              <a:t>desc</a:t>
            </a:r>
            <a:r>
              <a:rPr lang="en-US" altLang="zh-CN" dirty="0"/>
              <a:t> </a:t>
            </a:r>
          </a:p>
          <a:p>
            <a:r>
              <a:rPr lang="en-US" altLang="zh-CN" b="1" dirty="0"/>
              <a:t>8.group by</a:t>
            </a:r>
            <a:r>
              <a:rPr lang="zh-CN" altLang="en-US" b="1" dirty="0"/>
              <a:t>子句</a:t>
            </a:r>
            <a:br>
              <a:rPr lang="zh-CN" altLang="en-US" dirty="0"/>
            </a:br>
            <a:r>
              <a:rPr lang="en-US" altLang="zh-CN" dirty="0"/>
              <a:t>select </a:t>
            </a:r>
            <a:r>
              <a:rPr lang="en-US" altLang="zh-CN" dirty="0" err="1"/>
              <a:t>cat.color</a:t>
            </a:r>
            <a:r>
              <a:rPr lang="en-US" altLang="zh-CN" dirty="0"/>
              <a:t>, sum(</a:t>
            </a:r>
            <a:r>
              <a:rPr lang="en-US" altLang="zh-CN" dirty="0" err="1"/>
              <a:t>cat.weight</a:t>
            </a:r>
            <a:r>
              <a:rPr lang="en-US" altLang="zh-CN" dirty="0"/>
              <a:t>), count(cat)</a:t>
            </a:r>
            <a:br>
              <a:rPr lang="en-US" altLang="zh-CN" dirty="0"/>
            </a:br>
            <a:r>
              <a:rPr lang="en-US" altLang="zh-CN" dirty="0"/>
              <a:t>from Cat </a:t>
            </a:r>
            <a:r>
              <a:rPr lang="en-US" altLang="zh-CN" dirty="0" err="1"/>
              <a:t>cat</a:t>
            </a:r>
            <a:br>
              <a:rPr lang="en-US" altLang="zh-CN" dirty="0"/>
            </a:br>
            <a:r>
              <a:rPr lang="en-US" altLang="zh-CN" dirty="0"/>
              <a:t>group by </a:t>
            </a:r>
            <a:r>
              <a:rPr lang="en-US" altLang="zh-CN" dirty="0" err="1"/>
              <a:t>cat.color</a:t>
            </a:r>
            <a:endParaRPr lang="en-US" altLang="zh-CN" dirty="0"/>
          </a:p>
        </p:txBody>
      </p:sp>
      <p:sp>
        <p:nvSpPr>
          <p:cNvPr id="4" name="圆角矩形 3"/>
          <p:cNvSpPr/>
          <p:nvPr/>
        </p:nvSpPr>
        <p:spPr>
          <a:xfrm>
            <a:off x="8290763" y="1745674"/>
            <a:ext cx="3824365" cy="2799666"/>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438681" y="2050843"/>
            <a:ext cx="974261" cy="369332"/>
          </a:xfrm>
          <a:prstGeom prst="rect">
            <a:avLst/>
          </a:prstGeom>
          <a:noFill/>
        </p:spPr>
        <p:txBody>
          <a:bodyPr wrap="square" rtlCol="0">
            <a:spAutoFit/>
          </a:bodyPr>
          <a:lstStyle/>
          <a:p>
            <a:r>
              <a:rPr lang="en-US" altLang="zh-CN" dirty="0">
                <a:solidFill>
                  <a:schemeClr val="bg1"/>
                </a:solidFill>
              </a:rPr>
              <a:t>+ - </a:t>
            </a:r>
            <a:r>
              <a:rPr lang="zh-CN" altLang="en-US" dirty="0">
                <a:solidFill>
                  <a:schemeClr val="bg1"/>
                </a:solidFill>
              </a:rPr>
              <a:t>* </a:t>
            </a:r>
            <a:r>
              <a:rPr lang="en-US" altLang="zh-CN" dirty="0">
                <a:solidFill>
                  <a:schemeClr val="bg1"/>
                </a:solidFill>
              </a:rPr>
              <a:t>/</a:t>
            </a:r>
            <a:endParaRPr lang="zh-CN" altLang="en-US" dirty="0">
              <a:solidFill>
                <a:schemeClr val="bg1"/>
              </a:solidFill>
            </a:endParaRPr>
          </a:p>
        </p:txBody>
      </p:sp>
      <p:sp>
        <p:nvSpPr>
          <p:cNvPr id="7" name="文本框 6"/>
          <p:cNvSpPr txBox="1"/>
          <p:nvPr/>
        </p:nvSpPr>
        <p:spPr>
          <a:xfrm>
            <a:off x="8438681" y="2492998"/>
            <a:ext cx="2803061" cy="646331"/>
          </a:xfrm>
          <a:prstGeom prst="rect">
            <a:avLst/>
          </a:prstGeom>
          <a:noFill/>
        </p:spPr>
        <p:txBody>
          <a:bodyPr wrap="square" rtlCol="0">
            <a:spAutoFit/>
          </a:bodyPr>
          <a:lstStyle/>
          <a:p>
            <a:r>
              <a:rPr lang="en-US" altLang="zh-CN" dirty="0">
                <a:solidFill>
                  <a:schemeClr val="bg1"/>
                </a:solidFill>
              </a:rPr>
              <a:t>&gt;  &lt;  =  &gt;=  &lt;=  !=  like</a:t>
            </a:r>
          </a:p>
          <a:p>
            <a:endParaRPr lang="zh-CN" altLang="en-US" dirty="0">
              <a:solidFill>
                <a:schemeClr val="bg1"/>
              </a:solidFill>
            </a:endParaRPr>
          </a:p>
        </p:txBody>
      </p:sp>
      <p:sp>
        <p:nvSpPr>
          <p:cNvPr id="8" name="文本框 7"/>
          <p:cNvSpPr txBox="1"/>
          <p:nvPr/>
        </p:nvSpPr>
        <p:spPr>
          <a:xfrm>
            <a:off x="8438681" y="2949425"/>
            <a:ext cx="1444907" cy="646331"/>
          </a:xfrm>
          <a:prstGeom prst="rect">
            <a:avLst/>
          </a:prstGeom>
          <a:noFill/>
        </p:spPr>
        <p:txBody>
          <a:bodyPr wrap="square" rtlCol="0">
            <a:spAutoFit/>
          </a:bodyPr>
          <a:lstStyle/>
          <a:p>
            <a:r>
              <a:rPr lang="en-US" altLang="zh-CN" dirty="0">
                <a:solidFill>
                  <a:schemeClr val="bg1"/>
                </a:solidFill>
              </a:rPr>
              <a:t>and  or  not</a:t>
            </a:r>
          </a:p>
          <a:p>
            <a:endParaRPr lang="zh-CN" altLang="en-US" dirty="0">
              <a:solidFill>
                <a:schemeClr val="bg1"/>
              </a:solidFill>
            </a:endParaRPr>
          </a:p>
        </p:txBody>
      </p:sp>
      <p:sp>
        <p:nvSpPr>
          <p:cNvPr id="9" name="文本框 8"/>
          <p:cNvSpPr txBox="1"/>
          <p:nvPr/>
        </p:nvSpPr>
        <p:spPr>
          <a:xfrm>
            <a:off x="8409421" y="3405851"/>
            <a:ext cx="1958187" cy="646331"/>
          </a:xfrm>
          <a:prstGeom prst="rect">
            <a:avLst/>
          </a:prstGeom>
          <a:noFill/>
        </p:spPr>
        <p:txBody>
          <a:bodyPr wrap="square" rtlCol="0">
            <a:spAutoFit/>
          </a:bodyPr>
          <a:lstStyle/>
          <a:p>
            <a:r>
              <a:rPr lang="en-US" altLang="zh-CN" dirty="0" err="1">
                <a:solidFill>
                  <a:schemeClr val="bg1"/>
                </a:solidFill>
              </a:rPr>
              <a:t>concat</a:t>
            </a:r>
            <a:r>
              <a:rPr lang="en-US" altLang="zh-CN" dirty="0">
                <a:solidFill>
                  <a:schemeClr val="bg1"/>
                </a:solidFill>
              </a:rPr>
              <a:t>(val1,val2)</a:t>
            </a:r>
          </a:p>
          <a:p>
            <a:endParaRPr lang="zh-CN" altLang="en-US" dirty="0">
              <a:solidFill>
                <a:schemeClr val="bg1"/>
              </a:solidFill>
            </a:endParaRPr>
          </a:p>
        </p:txBody>
      </p:sp>
      <p:sp>
        <p:nvSpPr>
          <p:cNvPr id="10" name="文本框 9"/>
          <p:cNvSpPr txBox="1"/>
          <p:nvPr/>
        </p:nvSpPr>
        <p:spPr>
          <a:xfrm>
            <a:off x="8409421" y="3899008"/>
            <a:ext cx="4645308" cy="646331"/>
          </a:xfrm>
          <a:prstGeom prst="rect">
            <a:avLst/>
          </a:prstGeom>
          <a:noFill/>
        </p:spPr>
        <p:txBody>
          <a:bodyPr wrap="square" rtlCol="0">
            <a:spAutoFit/>
          </a:bodyPr>
          <a:lstStyle/>
          <a:p>
            <a:r>
              <a:rPr lang="en-US" altLang="zh-CN" dirty="0">
                <a:solidFill>
                  <a:schemeClr val="bg1"/>
                </a:solidFill>
              </a:rPr>
              <a:t>day(), </a:t>
            </a:r>
            <a:r>
              <a:rPr lang="en-US" altLang="zh-CN" dirty="0" err="1">
                <a:solidFill>
                  <a:schemeClr val="bg1"/>
                </a:solidFill>
              </a:rPr>
              <a:t>current_date</a:t>
            </a:r>
            <a:r>
              <a:rPr lang="en-US" altLang="zh-CN" dirty="0">
                <a:solidFill>
                  <a:schemeClr val="bg1"/>
                </a:solidFill>
              </a:rPr>
              <a:t>(), month(), year()</a:t>
            </a:r>
          </a:p>
          <a:p>
            <a:endParaRPr lang="zh-CN" altLang="en-US" dirty="0">
              <a:solidFill>
                <a:schemeClr val="bg1"/>
              </a:solidFill>
            </a:endParaRPr>
          </a:p>
        </p:txBody>
      </p:sp>
    </p:spTree>
    <p:extLst>
      <p:ext uri="{BB962C8B-B14F-4D97-AF65-F5344CB8AC3E}">
        <p14:creationId xmlns:p14="http://schemas.microsoft.com/office/powerpoint/2010/main" val="114471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1" presetClass="entr" presetSubtype="1"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heel(1)">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2" presetClass="exit" presetSubtype="0" fill="hold" grpId="1" nodeType="clickEffect">
                                  <p:stCondLst>
                                    <p:cond delay="0"/>
                                  </p:stCondLst>
                                  <p:childTnLst>
                                    <p:animEffect transition="out" filter="fade">
                                      <p:cBhvr>
                                        <p:cTn id="41" dur="1000"/>
                                        <p:tgtEl>
                                          <p:spTgt spid="4"/>
                                        </p:tgtEl>
                                      </p:cBhvr>
                                    </p:animEffect>
                                    <p:anim calcmode="lin" valueType="num">
                                      <p:cBhvr>
                                        <p:cTn id="42" dur="1000"/>
                                        <p:tgtEl>
                                          <p:spTgt spid="4"/>
                                        </p:tgtEl>
                                        <p:attrNameLst>
                                          <p:attrName>ppt_x</p:attrName>
                                        </p:attrNameLst>
                                      </p:cBhvr>
                                      <p:tavLst>
                                        <p:tav tm="0">
                                          <p:val>
                                            <p:strVal val="ppt_x"/>
                                          </p:val>
                                        </p:tav>
                                        <p:tav tm="100000">
                                          <p:val>
                                            <p:strVal val="ppt_x"/>
                                          </p:val>
                                        </p:tav>
                                      </p:tavLst>
                                    </p:anim>
                                    <p:anim calcmode="lin" valueType="num">
                                      <p:cBhvr>
                                        <p:cTn id="43" dur="1000"/>
                                        <p:tgtEl>
                                          <p:spTgt spid="4"/>
                                        </p:tgtEl>
                                        <p:attrNameLst>
                                          <p:attrName>ppt_y</p:attrName>
                                        </p:attrNameLst>
                                      </p:cBhvr>
                                      <p:tavLst>
                                        <p:tav tm="0">
                                          <p:val>
                                            <p:strVal val="ppt_y"/>
                                          </p:val>
                                        </p:tav>
                                        <p:tav tm="100000">
                                          <p:val>
                                            <p:strVal val="ppt_y+.1"/>
                                          </p:val>
                                        </p:tav>
                                      </p:tavLst>
                                    </p:anim>
                                    <p:set>
                                      <p:cBhvr>
                                        <p:cTn id="44" dur="1" fill="hold">
                                          <p:stCondLst>
                                            <p:cond delay="999"/>
                                          </p:stCondLst>
                                        </p:cTn>
                                        <p:tgtEl>
                                          <p:spTgt spid="4"/>
                                        </p:tgtEl>
                                        <p:attrNameLst>
                                          <p:attrName>style.visibility</p:attrName>
                                        </p:attrNameLst>
                                      </p:cBhvr>
                                      <p:to>
                                        <p:strVal val="hidden"/>
                                      </p:to>
                                    </p:set>
                                  </p:childTnLst>
                                </p:cTn>
                              </p:par>
                              <p:par>
                                <p:cTn id="45" presetID="42" presetClass="exit" presetSubtype="0" fill="hold" grpId="1" nodeType="withEffect">
                                  <p:stCondLst>
                                    <p:cond delay="0"/>
                                  </p:stCondLst>
                                  <p:childTnLst>
                                    <p:animEffect transition="out" filter="fade">
                                      <p:cBhvr>
                                        <p:cTn id="46" dur="1000"/>
                                        <p:tgtEl>
                                          <p:spTgt spid="5"/>
                                        </p:tgtEl>
                                      </p:cBhvr>
                                    </p:animEffect>
                                    <p:anim calcmode="lin" valueType="num">
                                      <p:cBhvr>
                                        <p:cTn id="47" dur="1000"/>
                                        <p:tgtEl>
                                          <p:spTgt spid="5"/>
                                        </p:tgtEl>
                                        <p:attrNameLst>
                                          <p:attrName>ppt_x</p:attrName>
                                        </p:attrNameLst>
                                      </p:cBhvr>
                                      <p:tavLst>
                                        <p:tav tm="0">
                                          <p:val>
                                            <p:strVal val="ppt_x"/>
                                          </p:val>
                                        </p:tav>
                                        <p:tav tm="100000">
                                          <p:val>
                                            <p:strVal val="ppt_x"/>
                                          </p:val>
                                        </p:tav>
                                      </p:tavLst>
                                    </p:anim>
                                    <p:anim calcmode="lin" valueType="num">
                                      <p:cBhvr>
                                        <p:cTn id="48" dur="1000"/>
                                        <p:tgtEl>
                                          <p:spTgt spid="5"/>
                                        </p:tgtEl>
                                        <p:attrNameLst>
                                          <p:attrName>ppt_y</p:attrName>
                                        </p:attrNameLst>
                                      </p:cBhvr>
                                      <p:tavLst>
                                        <p:tav tm="0">
                                          <p:val>
                                            <p:strVal val="ppt_y"/>
                                          </p:val>
                                        </p:tav>
                                        <p:tav tm="100000">
                                          <p:val>
                                            <p:strVal val="ppt_y+.1"/>
                                          </p:val>
                                        </p:tav>
                                      </p:tavLst>
                                    </p:anim>
                                    <p:set>
                                      <p:cBhvr>
                                        <p:cTn id="49" dur="1" fill="hold">
                                          <p:stCondLst>
                                            <p:cond delay="999"/>
                                          </p:stCondLst>
                                        </p:cTn>
                                        <p:tgtEl>
                                          <p:spTgt spid="5"/>
                                        </p:tgtEl>
                                        <p:attrNameLst>
                                          <p:attrName>style.visibility</p:attrName>
                                        </p:attrNameLst>
                                      </p:cBhvr>
                                      <p:to>
                                        <p:strVal val="hidden"/>
                                      </p:to>
                                    </p:set>
                                  </p:childTnLst>
                                </p:cTn>
                              </p:par>
                              <p:par>
                                <p:cTn id="50" presetID="42" presetClass="exit" presetSubtype="0" fill="hold" grpId="1" nodeType="withEffect">
                                  <p:stCondLst>
                                    <p:cond delay="0"/>
                                  </p:stCondLst>
                                  <p:childTnLst>
                                    <p:animEffect transition="out" filter="fade">
                                      <p:cBhvr>
                                        <p:cTn id="51" dur="1000"/>
                                        <p:tgtEl>
                                          <p:spTgt spid="7"/>
                                        </p:tgtEl>
                                      </p:cBhvr>
                                    </p:animEffect>
                                    <p:anim calcmode="lin" valueType="num">
                                      <p:cBhvr>
                                        <p:cTn id="52" dur="1000"/>
                                        <p:tgtEl>
                                          <p:spTgt spid="7"/>
                                        </p:tgtEl>
                                        <p:attrNameLst>
                                          <p:attrName>ppt_x</p:attrName>
                                        </p:attrNameLst>
                                      </p:cBhvr>
                                      <p:tavLst>
                                        <p:tav tm="0">
                                          <p:val>
                                            <p:strVal val="ppt_x"/>
                                          </p:val>
                                        </p:tav>
                                        <p:tav tm="100000">
                                          <p:val>
                                            <p:strVal val="ppt_x"/>
                                          </p:val>
                                        </p:tav>
                                      </p:tavLst>
                                    </p:anim>
                                    <p:anim calcmode="lin" valueType="num">
                                      <p:cBhvr>
                                        <p:cTn id="53" dur="1000"/>
                                        <p:tgtEl>
                                          <p:spTgt spid="7"/>
                                        </p:tgtEl>
                                        <p:attrNameLst>
                                          <p:attrName>ppt_y</p:attrName>
                                        </p:attrNameLst>
                                      </p:cBhvr>
                                      <p:tavLst>
                                        <p:tav tm="0">
                                          <p:val>
                                            <p:strVal val="ppt_y"/>
                                          </p:val>
                                        </p:tav>
                                        <p:tav tm="100000">
                                          <p:val>
                                            <p:strVal val="ppt_y+.1"/>
                                          </p:val>
                                        </p:tav>
                                      </p:tavLst>
                                    </p:anim>
                                    <p:set>
                                      <p:cBhvr>
                                        <p:cTn id="54" dur="1" fill="hold">
                                          <p:stCondLst>
                                            <p:cond delay="999"/>
                                          </p:stCondLst>
                                        </p:cTn>
                                        <p:tgtEl>
                                          <p:spTgt spid="7"/>
                                        </p:tgtEl>
                                        <p:attrNameLst>
                                          <p:attrName>style.visibility</p:attrName>
                                        </p:attrNameLst>
                                      </p:cBhvr>
                                      <p:to>
                                        <p:strVal val="hidden"/>
                                      </p:to>
                                    </p:set>
                                  </p:childTnLst>
                                </p:cTn>
                              </p:par>
                              <p:par>
                                <p:cTn id="55" presetID="42" presetClass="exit" presetSubtype="0" fill="hold" grpId="1" nodeType="withEffect">
                                  <p:stCondLst>
                                    <p:cond delay="0"/>
                                  </p:stCondLst>
                                  <p:childTnLst>
                                    <p:animEffect transition="out" filter="fade">
                                      <p:cBhvr>
                                        <p:cTn id="56" dur="1000"/>
                                        <p:tgtEl>
                                          <p:spTgt spid="8"/>
                                        </p:tgtEl>
                                      </p:cBhvr>
                                    </p:animEffect>
                                    <p:anim calcmode="lin" valueType="num">
                                      <p:cBhvr>
                                        <p:cTn id="57" dur="1000"/>
                                        <p:tgtEl>
                                          <p:spTgt spid="8"/>
                                        </p:tgtEl>
                                        <p:attrNameLst>
                                          <p:attrName>ppt_x</p:attrName>
                                        </p:attrNameLst>
                                      </p:cBhvr>
                                      <p:tavLst>
                                        <p:tav tm="0">
                                          <p:val>
                                            <p:strVal val="ppt_x"/>
                                          </p:val>
                                        </p:tav>
                                        <p:tav tm="100000">
                                          <p:val>
                                            <p:strVal val="ppt_x"/>
                                          </p:val>
                                        </p:tav>
                                      </p:tavLst>
                                    </p:anim>
                                    <p:anim calcmode="lin" valueType="num">
                                      <p:cBhvr>
                                        <p:cTn id="58" dur="1000"/>
                                        <p:tgtEl>
                                          <p:spTgt spid="8"/>
                                        </p:tgtEl>
                                        <p:attrNameLst>
                                          <p:attrName>ppt_y</p:attrName>
                                        </p:attrNameLst>
                                      </p:cBhvr>
                                      <p:tavLst>
                                        <p:tav tm="0">
                                          <p:val>
                                            <p:strVal val="ppt_y"/>
                                          </p:val>
                                        </p:tav>
                                        <p:tav tm="100000">
                                          <p:val>
                                            <p:strVal val="ppt_y+.1"/>
                                          </p:val>
                                        </p:tav>
                                      </p:tavLst>
                                    </p:anim>
                                    <p:set>
                                      <p:cBhvr>
                                        <p:cTn id="59" dur="1" fill="hold">
                                          <p:stCondLst>
                                            <p:cond delay="999"/>
                                          </p:stCondLst>
                                        </p:cTn>
                                        <p:tgtEl>
                                          <p:spTgt spid="8"/>
                                        </p:tgtEl>
                                        <p:attrNameLst>
                                          <p:attrName>style.visibility</p:attrName>
                                        </p:attrNameLst>
                                      </p:cBhvr>
                                      <p:to>
                                        <p:strVal val="hidden"/>
                                      </p:to>
                                    </p:set>
                                  </p:childTnLst>
                                </p:cTn>
                              </p:par>
                              <p:par>
                                <p:cTn id="60" presetID="42" presetClass="exit" presetSubtype="0" fill="hold" grpId="1" nodeType="withEffect">
                                  <p:stCondLst>
                                    <p:cond delay="0"/>
                                  </p:stCondLst>
                                  <p:childTnLst>
                                    <p:animEffect transition="out" filter="fade">
                                      <p:cBhvr>
                                        <p:cTn id="61" dur="1000"/>
                                        <p:tgtEl>
                                          <p:spTgt spid="9"/>
                                        </p:tgtEl>
                                      </p:cBhvr>
                                    </p:animEffect>
                                    <p:anim calcmode="lin" valueType="num">
                                      <p:cBhvr>
                                        <p:cTn id="62" dur="1000"/>
                                        <p:tgtEl>
                                          <p:spTgt spid="9"/>
                                        </p:tgtEl>
                                        <p:attrNameLst>
                                          <p:attrName>ppt_x</p:attrName>
                                        </p:attrNameLst>
                                      </p:cBhvr>
                                      <p:tavLst>
                                        <p:tav tm="0">
                                          <p:val>
                                            <p:strVal val="ppt_x"/>
                                          </p:val>
                                        </p:tav>
                                        <p:tav tm="100000">
                                          <p:val>
                                            <p:strVal val="ppt_x"/>
                                          </p:val>
                                        </p:tav>
                                      </p:tavLst>
                                    </p:anim>
                                    <p:anim calcmode="lin" valueType="num">
                                      <p:cBhvr>
                                        <p:cTn id="63" dur="1000"/>
                                        <p:tgtEl>
                                          <p:spTgt spid="9"/>
                                        </p:tgtEl>
                                        <p:attrNameLst>
                                          <p:attrName>ppt_y</p:attrName>
                                        </p:attrNameLst>
                                      </p:cBhvr>
                                      <p:tavLst>
                                        <p:tav tm="0">
                                          <p:val>
                                            <p:strVal val="ppt_y"/>
                                          </p:val>
                                        </p:tav>
                                        <p:tav tm="100000">
                                          <p:val>
                                            <p:strVal val="ppt_y+.1"/>
                                          </p:val>
                                        </p:tav>
                                      </p:tavLst>
                                    </p:anim>
                                    <p:set>
                                      <p:cBhvr>
                                        <p:cTn id="64" dur="1" fill="hold">
                                          <p:stCondLst>
                                            <p:cond delay="999"/>
                                          </p:stCondLst>
                                        </p:cTn>
                                        <p:tgtEl>
                                          <p:spTgt spid="9"/>
                                        </p:tgtEl>
                                        <p:attrNameLst>
                                          <p:attrName>style.visibility</p:attrName>
                                        </p:attrNameLst>
                                      </p:cBhvr>
                                      <p:to>
                                        <p:strVal val="hidden"/>
                                      </p:to>
                                    </p:set>
                                  </p:childTnLst>
                                </p:cTn>
                              </p:par>
                              <p:par>
                                <p:cTn id="65" presetID="42" presetClass="exit" presetSubtype="0" fill="hold" grpId="1" nodeType="withEffect">
                                  <p:stCondLst>
                                    <p:cond delay="0"/>
                                  </p:stCondLst>
                                  <p:childTnLst>
                                    <p:animEffect transition="out" filter="fade">
                                      <p:cBhvr>
                                        <p:cTn id="66" dur="1000"/>
                                        <p:tgtEl>
                                          <p:spTgt spid="10"/>
                                        </p:tgtEl>
                                      </p:cBhvr>
                                    </p:animEffect>
                                    <p:anim calcmode="lin" valueType="num">
                                      <p:cBhvr>
                                        <p:cTn id="67" dur="1000"/>
                                        <p:tgtEl>
                                          <p:spTgt spid="10"/>
                                        </p:tgtEl>
                                        <p:attrNameLst>
                                          <p:attrName>ppt_x</p:attrName>
                                        </p:attrNameLst>
                                      </p:cBhvr>
                                      <p:tavLst>
                                        <p:tav tm="0">
                                          <p:val>
                                            <p:strVal val="ppt_x"/>
                                          </p:val>
                                        </p:tav>
                                        <p:tav tm="100000">
                                          <p:val>
                                            <p:strVal val="ppt_x"/>
                                          </p:val>
                                        </p:tav>
                                      </p:tavLst>
                                    </p:anim>
                                    <p:anim calcmode="lin" valueType="num">
                                      <p:cBhvr>
                                        <p:cTn id="68" dur="1000"/>
                                        <p:tgtEl>
                                          <p:spTgt spid="10"/>
                                        </p:tgtEl>
                                        <p:attrNameLst>
                                          <p:attrName>ppt_y</p:attrName>
                                        </p:attrNameLst>
                                      </p:cBhvr>
                                      <p:tavLst>
                                        <p:tav tm="0">
                                          <p:val>
                                            <p:strVal val="ppt_y"/>
                                          </p:val>
                                        </p:tav>
                                        <p:tav tm="100000">
                                          <p:val>
                                            <p:strVal val="ppt_y+.1"/>
                                          </p:val>
                                        </p:tav>
                                      </p:tavLst>
                                    </p:anim>
                                    <p:set>
                                      <p:cBhvr>
                                        <p:cTn id="69" dur="1" fill="hold">
                                          <p:stCondLst>
                                            <p:cond delay="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P spid="4" grpId="0" animBg="1"/>
      <p:bldP spid="4" grpId="1" animBg="1"/>
      <p:bldP spid="5" grpId="0"/>
      <p:bldP spid="5" grpId="1"/>
      <p:bldP spid="7" grpId="0"/>
      <p:bldP spid="7" grpId="1"/>
      <p:bldP spid="8" grpId="0"/>
      <p:bldP spid="8" grpId="1"/>
      <p:bldP spid="9" grpId="0"/>
      <p:bldP spid="9" grpId="1"/>
      <p:bldP spid="10" grpId="0"/>
      <p:bldP spid="10" grpId="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591652" y="302418"/>
            <a:ext cx="4882623" cy="523220"/>
          </a:xfrm>
          <a:prstGeom prst="rect">
            <a:avLst/>
          </a:prstGeom>
          <a:noFill/>
        </p:spPr>
        <p:txBody>
          <a:bodyPr wrap="square" rtlCol="0">
            <a:spAutoFit/>
          </a:bodyPr>
          <a:lstStyle/>
          <a:p>
            <a:pPr>
              <a:defRPr/>
            </a:pPr>
            <a:r>
              <a:rPr lang="en-US" altLang="zh-CN" sz="2800" kern="0" dirty="0">
                <a:solidFill>
                  <a:srgbClr val="A5A5A5">
                    <a:lumMod val="50000"/>
                  </a:srgbClr>
                </a:solidFill>
              </a:rPr>
              <a:t>HQL</a:t>
            </a:r>
            <a:r>
              <a:rPr lang="zh-CN" altLang="en-US" sz="2800" kern="0" dirty="0">
                <a:solidFill>
                  <a:srgbClr val="A5A5A5">
                    <a:lumMod val="50000"/>
                  </a:srgbClr>
                </a:solidFill>
              </a:rPr>
              <a:t>语法简介</a:t>
            </a:r>
          </a:p>
        </p:txBody>
      </p:sp>
      <p:sp>
        <p:nvSpPr>
          <p:cNvPr id="3" name="文本框 2"/>
          <p:cNvSpPr txBox="1"/>
          <p:nvPr/>
        </p:nvSpPr>
        <p:spPr>
          <a:xfrm>
            <a:off x="973516" y="997529"/>
            <a:ext cx="9821154" cy="5632311"/>
          </a:xfrm>
          <a:prstGeom prst="rect">
            <a:avLst/>
          </a:prstGeom>
          <a:noFill/>
        </p:spPr>
        <p:txBody>
          <a:bodyPr wrap="square" rtlCol="0">
            <a:spAutoFit/>
          </a:bodyPr>
          <a:lstStyle/>
          <a:p>
            <a:r>
              <a:rPr lang="en-US" altLang="zh-CN" b="1" dirty="0"/>
              <a:t>9.</a:t>
            </a:r>
            <a:r>
              <a:rPr lang="zh-CN" altLang="en-US" b="1" dirty="0"/>
              <a:t>子查询</a:t>
            </a:r>
            <a:endParaRPr lang="en-US" altLang="zh-CN" b="1" dirty="0"/>
          </a:p>
          <a:p>
            <a:r>
              <a:rPr lang="en-US" altLang="zh-CN" dirty="0"/>
              <a:t>HQL</a:t>
            </a:r>
            <a:r>
              <a:rPr lang="zh-CN" altLang="en-US" dirty="0"/>
              <a:t>子查询只可以在</a:t>
            </a:r>
            <a:r>
              <a:rPr lang="en-US" altLang="zh-CN" dirty="0"/>
              <a:t>select</a:t>
            </a:r>
            <a:r>
              <a:rPr lang="zh-CN" altLang="en-US" dirty="0"/>
              <a:t>子句或者</a:t>
            </a:r>
            <a:r>
              <a:rPr lang="en-US" altLang="zh-CN" dirty="0"/>
              <a:t>where</a:t>
            </a:r>
            <a:r>
              <a:rPr lang="zh-CN" altLang="en-US" dirty="0"/>
              <a:t>子句中出现</a:t>
            </a:r>
            <a:br>
              <a:rPr lang="zh-CN" altLang="en-US" dirty="0"/>
            </a:br>
            <a:r>
              <a:rPr lang="en-US" altLang="zh-CN" dirty="0"/>
              <a:t>from Cat as </a:t>
            </a:r>
            <a:r>
              <a:rPr lang="en-US" altLang="zh-CN" dirty="0" err="1"/>
              <a:t>fatcat</a:t>
            </a:r>
            <a:br>
              <a:rPr lang="en-US" altLang="zh-CN" dirty="0"/>
            </a:br>
            <a:r>
              <a:rPr lang="en-US" altLang="zh-CN" dirty="0"/>
              <a:t>where </a:t>
            </a:r>
            <a:r>
              <a:rPr lang="en-US" altLang="zh-CN" dirty="0" err="1"/>
              <a:t>fatcat.weight</a:t>
            </a:r>
            <a:r>
              <a:rPr lang="en-US" altLang="zh-CN" dirty="0"/>
              <a:t> &gt; (select </a:t>
            </a:r>
            <a:r>
              <a:rPr lang="en-US" altLang="zh-CN" dirty="0" err="1"/>
              <a:t>avg</a:t>
            </a:r>
            <a:r>
              <a:rPr lang="en-US" altLang="zh-CN" dirty="0"/>
              <a:t>(</a:t>
            </a:r>
            <a:r>
              <a:rPr lang="en-US" altLang="zh-CN" dirty="0" err="1"/>
              <a:t>cat.weight</a:t>
            </a:r>
            <a:r>
              <a:rPr lang="en-US" altLang="zh-CN" dirty="0"/>
              <a:t>) from </a:t>
            </a:r>
            <a:r>
              <a:rPr lang="en-US" altLang="zh-CN" dirty="0" err="1"/>
              <a:t>DomesticCat</a:t>
            </a:r>
            <a:r>
              <a:rPr lang="en-US" altLang="zh-CN" dirty="0"/>
              <a:t> cat) </a:t>
            </a:r>
          </a:p>
          <a:p>
            <a:endParaRPr lang="en-US" altLang="zh-CN" dirty="0"/>
          </a:p>
          <a:p>
            <a:r>
              <a:rPr lang="en-US" altLang="zh-CN" b="1" dirty="0"/>
              <a:t>10.</a:t>
            </a:r>
            <a:r>
              <a:rPr lang="zh-CN" altLang="en-US" b="1" dirty="0"/>
              <a:t>命名查询</a:t>
            </a:r>
            <a:br>
              <a:rPr lang="zh-CN" altLang="en-US" dirty="0"/>
            </a:br>
            <a:r>
              <a:rPr lang="en-US" altLang="zh-CN" dirty="0"/>
              <a:t>hibernate</a:t>
            </a:r>
            <a:r>
              <a:rPr lang="zh-CN" altLang="en-US" dirty="0"/>
              <a:t>支持使用标准的</a:t>
            </a:r>
            <a:r>
              <a:rPr lang="en-US" altLang="zh-CN" dirty="0"/>
              <a:t>@</a:t>
            </a:r>
            <a:r>
              <a:rPr lang="en-US" altLang="zh-CN" dirty="0" err="1"/>
              <a:t>NamedQuery</a:t>
            </a:r>
            <a:r>
              <a:rPr lang="zh-CN" altLang="en-US" dirty="0"/>
              <a:t>注解来配置命名查询，用法如下：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命名查询与普通查询效果基本相似，只是将原来的</a:t>
            </a:r>
            <a:r>
              <a:rPr lang="en-US" altLang="zh-CN" dirty="0" err="1"/>
              <a:t>creatQuery</a:t>
            </a:r>
            <a:r>
              <a:rPr lang="en-US" altLang="zh-CN" dirty="0"/>
              <a:t>(</a:t>
            </a:r>
            <a:r>
              <a:rPr lang="en-US" altLang="zh-CN" dirty="0" err="1"/>
              <a:t>hql</a:t>
            </a:r>
            <a:r>
              <a:rPr lang="en-US" altLang="zh-CN" dirty="0"/>
              <a:t>)</a:t>
            </a:r>
            <a:r>
              <a:rPr lang="zh-CN" altLang="en-US" dirty="0"/>
              <a:t>方法换成了</a:t>
            </a:r>
            <a:r>
              <a:rPr lang="en-US" altLang="zh-CN" dirty="0" err="1"/>
              <a:t>getNamedQuery</a:t>
            </a:r>
            <a:r>
              <a:rPr lang="en-US" altLang="zh-CN" dirty="0"/>
              <a:t>(name)</a:t>
            </a:r>
            <a:r>
              <a:rPr lang="zh-CN" altLang="en-US" dirty="0"/>
              <a:t>方法，其作用仅仅是将</a:t>
            </a:r>
            <a:r>
              <a:rPr lang="en-US" altLang="zh-CN" dirty="0" err="1"/>
              <a:t>HQl</a:t>
            </a:r>
            <a:r>
              <a:rPr lang="zh-CN" altLang="en-US" dirty="0"/>
              <a:t>语句从</a:t>
            </a:r>
            <a:r>
              <a:rPr lang="en-US" altLang="zh-CN" dirty="0"/>
              <a:t>java</a:t>
            </a:r>
            <a:r>
              <a:rPr lang="zh-CN" altLang="en-US" dirty="0"/>
              <a:t>代码移到了注解中配置而已。</a:t>
            </a:r>
          </a:p>
        </p:txBody>
      </p:sp>
      <p:pic>
        <p:nvPicPr>
          <p:cNvPr id="2" name="图片 1"/>
          <p:cNvPicPr>
            <a:picLocks noChangeAspect="1"/>
          </p:cNvPicPr>
          <p:nvPr/>
        </p:nvPicPr>
        <p:blipFill>
          <a:blip r:embed="rId4"/>
          <a:stretch>
            <a:fillRect/>
          </a:stretch>
        </p:blipFill>
        <p:spPr>
          <a:xfrm>
            <a:off x="1070964" y="3019238"/>
            <a:ext cx="5276190" cy="2933333"/>
          </a:xfrm>
          <a:prstGeom prst="rect">
            <a:avLst/>
          </a:prstGeom>
        </p:spPr>
      </p:pic>
      <p:pic>
        <p:nvPicPr>
          <p:cNvPr id="4" name="图片 3"/>
          <p:cNvPicPr>
            <a:picLocks noChangeAspect="1"/>
          </p:cNvPicPr>
          <p:nvPr/>
        </p:nvPicPr>
        <p:blipFill rotWithShape="1">
          <a:blip r:embed="rId5"/>
          <a:srcRect t="12072" b="6086"/>
          <a:stretch/>
        </p:blipFill>
        <p:spPr>
          <a:xfrm>
            <a:off x="6444602" y="3019239"/>
            <a:ext cx="4400000" cy="2954050"/>
          </a:xfrm>
          <a:prstGeom prst="rect">
            <a:avLst/>
          </a:prstGeom>
        </p:spPr>
      </p:pic>
    </p:spTree>
    <p:extLst>
      <p:ext uri="{BB962C8B-B14F-4D97-AF65-F5344CB8AC3E}">
        <p14:creationId xmlns:p14="http://schemas.microsoft.com/office/powerpoint/2010/main" val="66152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591652" y="302418"/>
            <a:ext cx="4882623" cy="523220"/>
          </a:xfrm>
          <a:prstGeom prst="rect">
            <a:avLst/>
          </a:prstGeom>
          <a:noFill/>
        </p:spPr>
        <p:txBody>
          <a:bodyPr wrap="square" rtlCol="0">
            <a:spAutoFit/>
          </a:bodyPr>
          <a:lstStyle/>
          <a:p>
            <a:pPr>
              <a:defRPr/>
            </a:pPr>
            <a:r>
              <a:rPr lang="en-US" altLang="zh-CN" sz="2800" kern="0" dirty="0">
                <a:solidFill>
                  <a:srgbClr val="A5A5A5">
                    <a:lumMod val="50000"/>
                  </a:srgbClr>
                </a:solidFill>
              </a:rPr>
              <a:t>HQL</a:t>
            </a:r>
            <a:r>
              <a:rPr lang="zh-CN" altLang="en-US" sz="2800" kern="0" dirty="0">
                <a:solidFill>
                  <a:srgbClr val="A5A5A5">
                    <a:lumMod val="50000"/>
                  </a:srgbClr>
                </a:solidFill>
              </a:rPr>
              <a:t>查询实例</a:t>
            </a:r>
          </a:p>
        </p:txBody>
      </p:sp>
      <p:pic>
        <p:nvPicPr>
          <p:cNvPr id="2" name="图片 1"/>
          <p:cNvPicPr>
            <a:picLocks noChangeAspect="1"/>
          </p:cNvPicPr>
          <p:nvPr/>
        </p:nvPicPr>
        <p:blipFill rotWithShape="1">
          <a:blip r:embed="rId4"/>
          <a:srcRect r="10374"/>
          <a:stretch/>
        </p:blipFill>
        <p:spPr>
          <a:xfrm>
            <a:off x="252994" y="1386094"/>
            <a:ext cx="4404476" cy="1171429"/>
          </a:xfrm>
          <a:prstGeom prst="rect">
            <a:avLst/>
          </a:prstGeom>
        </p:spPr>
      </p:pic>
      <p:pic>
        <p:nvPicPr>
          <p:cNvPr id="3" name="图片 2"/>
          <p:cNvPicPr>
            <a:picLocks noChangeAspect="1"/>
          </p:cNvPicPr>
          <p:nvPr/>
        </p:nvPicPr>
        <p:blipFill>
          <a:blip r:embed="rId5"/>
          <a:stretch>
            <a:fillRect/>
          </a:stretch>
        </p:blipFill>
        <p:spPr>
          <a:xfrm>
            <a:off x="5004829" y="1088607"/>
            <a:ext cx="2285714" cy="1495238"/>
          </a:xfrm>
          <a:prstGeom prst="rect">
            <a:avLst/>
          </a:prstGeom>
        </p:spPr>
      </p:pic>
      <p:pic>
        <p:nvPicPr>
          <p:cNvPr id="4" name="图片 3"/>
          <p:cNvPicPr>
            <a:picLocks noChangeAspect="1"/>
          </p:cNvPicPr>
          <p:nvPr/>
        </p:nvPicPr>
        <p:blipFill>
          <a:blip r:embed="rId6"/>
          <a:stretch>
            <a:fillRect/>
          </a:stretch>
        </p:blipFill>
        <p:spPr>
          <a:xfrm>
            <a:off x="7706439" y="1365856"/>
            <a:ext cx="2942857" cy="1209524"/>
          </a:xfrm>
          <a:prstGeom prst="rect">
            <a:avLst/>
          </a:prstGeom>
        </p:spPr>
      </p:pic>
      <p:pic>
        <p:nvPicPr>
          <p:cNvPr id="7" name="图片 6"/>
          <p:cNvPicPr>
            <a:picLocks noChangeAspect="1"/>
          </p:cNvPicPr>
          <p:nvPr/>
        </p:nvPicPr>
        <p:blipFill>
          <a:blip r:embed="rId7"/>
          <a:stretch>
            <a:fillRect/>
          </a:stretch>
        </p:blipFill>
        <p:spPr>
          <a:xfrm>
            <a:off x="5971782" y="2677760"/>
            <a:ext cx="5504762" cy="4047619"/>
          </a:xfrm>
          <a:prstGeom prst="rect">
            <a:avLst/>
          </a:prstGeom>
        </p:spPr>
      </p:pic>
      <p:sp>
        <p:nvSpPr>
          <p:cNvPr id="8" name="文本框 7"/>
          <p:cNvSpPr txBox="1"/>
          <p:nvPr/>
        </p:nvSpPr>
        <p:spPr>
          <a:xfrm>
            <a:off x="1605030" y="1016762"/>
            <a:ext cx="1563329" cy="369332"/>
          </a:xfrm>
          <a:prstGeom prst="rect">
            <a:avLst/>
          </a:prstGeom>
          <a:noFill/>
        </p:spPr>
        <p:txBody>
          <a:bodyPr wrap="square" rtlCol="0">
            <a:spAutoFit/>
          </a:bodyPr>
          <a:lstStyle/>
          <a:p>
            <a:r>
              <a:rPr lang="en-US" altLang="zh-CN" dirty="0" err="1"/>
              <a:t>person_inf</a:t>
            </a:r>
            <a:endParaRPr lang="zh-CN" altLang="en-US" dirty="0"/>
          </a:p>
        </p:txBody>
      </p:sp>
      <p:sp>
        <p:nvSpPr>
          <p:cNvPr id="10" name="文本框 9"/>
          <p:cNvSpPr txBox="1"/>
          <p:nvPr/>
        </p:nvSpPr>
        <p:spPr>
          <a:xfrm>
            <a:off x="5491688" y="687930"/>
            <a:ext cx="1563329" cy="369332"/>
          </a:xfrm>
          <a:prstGeom prst="rect">
            <a:avLst/>
          </a:prstGeom>
          <a:noFill/>
        </p:spPr>
        <p:txBody>
          <a:bodyPr wrap="square" rtlCol="0">
            <a:spAutoFit/>
          </a:bodyPr>
          <a:lstStyle/>
          <a:p>
            <a:r>
              <a:rPr lang="en-US" altLang="zh-CN" dirty="0" err="1"/>
              <a:t>person_event</a:t>
            </a:r>
            <a:endParaRPr lang="zh-CN" altLang="en-US" dirty="0"/>
          </a:p>
        </p:txBody>
      </p:sp>
      <p:sp>
        <p:nvSpPr>
          <p:cNvPr id="11" name="文本框 10"/>
          <p:cNvSpPr txBox="1"/>
          <p:nvPr/>
        </p:nvSpPr>
        <p:spPr>
          <a:xfrm>
            <a:off x="8414171" y="854739"/>
            <a:ext cx="1563329" cy="369332"/>
          </a:xfrm>
          <a:prstGeom prst="rect">
            <a:avLst/>
          </a:prstGeom>
          <a:noFill/>
        </p:spPr>
        <p:txBody>
          <a:bodyPr wrap="square" rtlCol="0">
            <a:spAutoFit/>
          </a:bodyPr>
          <a:lstStyle/>
          <a:p>
            <a:r>
              <a:rPr lang="en-US" altLang="zh-CN" dirty="0" err="1"/>
              <a:t>event_inf</a:t>
            </a:r>
            <a:endParaRPr lang="zh-CN" altLang="en-US" dirty="0"/>
          </a:p>
        </p:txBody>
      </p:sp>
      <p:pic>
        <p:nvPicPr>
          <p:cNvPr id="12" name="图片 11"/>
          <p:cNvPicPr>
            <a:picLocks noChangeAspect="1"/>
          </p:cNvPicPr>
          <p:nvPr/>
        </p:nvPicPr>
        <p:blipFill>
          <a:blip r:embed="rId8"/>
          <a:stretch>
            <a:fillRect/>
          </a:stretch>
        </p:blipFill>
        <p:spPr>
          <a:xfrm>
            <a:off x="366296" y="2846814"/>
            <a:ext cx="5333333" cy="3457143"/>
          </a:xfrm>
          <a:prstGeom prst="rect">
            <a:avLst/>
          </a:prstGeom>
        </p:spPr>
      </p:pic>
      <p:pic>
        <p:nvPicPr>
          <p:cNvPr id="9" name="图片 8"/>
          <p:cNvPicPr>
            <a:picLocks noChangeAspect="1"/>
          </p:cNvPicPr>
          <p:nvPr/>
        </p:nvPicPr>
        <p:blipFill>
          <a:blip r:embed="rId9"/>
          <a:stretch>
            <a:fillRect/>
          </a:stretch>
        </p:blipFill>
        <p:spPr>
          <a:xfrm>
            <a:off x="-5712297" y="302418"/>
            <a:ext cx="5285714" cy="6361905"/>
          </a:xfrm>
          <a:prstGeom prst="rect">
            <a:avLst/>
          </a:prstGeom>
        </p:spPr>
      </p:pic>
    </p:spTree>
    <p:extLst>
      <p:ext uri="{BB962C8B-B14F-4D97-AF65-F5344CB8AC3E}">
        <p14:creationId xmlns:p14="http://schemas.microsoft.com/office/powerpoint/2010/main" val="114429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2.70833E-6 -3.7037E-7 L 0.74153 -0.01111 " pathEditMode="relative" rAng="0" ptsTypes="AA">
                                      <p:cBhvr>
                                        <p:cTn id="11" dur="2000" fill="hold"/>
                                        <p:tgtEl>
                                          <p:spTgt spid="9"/>
                                        </p:tgtEl>
                                        <p:attrNameLst>
                                          <p:attrName>ppt_x</p:attrName>
                                          <p:attrName>ppt_y</p:attrName>
                                        </p:attrNameLst>
                                      </p:cBhvr>
                                      <p:rCtr x="37070" y="-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5199278" y="2891239"/>
            <a:ext cx="4882623" cy="707886"/>
          </a:xfrm>
          <a:prstGeom prst="rect">
            <a:avLst/>
          </a:prstGeom>
          <a:noFill/>
        </p:spPr>
        <p:txBody>
          <a:bodyPr wrap="square" rtlCol="0">
            <a:spAutoFit/>
          </a:bodyPr>
          <a:lstStyle/>
          <a:p>
            <a:pPr>
              <a:defRPr/>
            </a:pPr>
            <a:r>
              <a:rPr lang="en-US" altLang="zh-CN" sz="4000" kern="0" dirty="0">
                <a:solidFill>
                  <a:schemeClr val="accent3">
                    <a:lumMod val="50000"/>
                  </a:schemeClr>
                </a:solidFill>
                <a:latin typeface="等线" panose="02010600030101010101" charset="-122"/>
                <a:ea typeface="等线" panose="02010600030101010101" charset="-122"/>
              </a:rPr>
              <a:t>04</a:t>
            </a:r>
            <a:r>
              <a:rPr lang="en-US" altLang="zh-CN" sz="2800" kern="0" dirty="0">
                <a:solidFill>
                  <a:schemeClr val="accent3">
                    <a:lumMod val="50000"/>
                  </a:schemeClr>
                </a:solidFill>
                <a:latin typeface="等线" panose="02010600030101010101" charset="-122"/>
                <a:ea typeface="等线" panose="02010600030101010101" charset="-122"/>
              </a:rPr>
              <a:t> </a:t>
            </a:r>
            <a:r>
              <a:rPr lang="zh-CN" altLang="en-US" sz="2800" kern="0" dirty="0">
                <a:solidFill>
                  <a:schemeClr val="accent3">
                    <a:lumMod val="50000"/>
                  </a:schemeClr>
                </a:solidFill>
                <a:latin typeface="等线" panose="02010600030101010101" charset="-122"/>
                <a:ea typeface="等线" panose="02010600030101010101" charset="-122"/>
              </a:rPr>
              <a:t>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1921506" y="2314464"/>
            <a:ext cx="8812142" cy="1938992"/>
          </a:xfrm>
          <a:prstGeom prst="rect">
            <a:avLst/>
          </a:prstGeom>
          <a:noFill/>
        </p:spPr>
        <p:txBody>
          <a:bodyPr wrap="square" rtlCol="0">
            <a:spAutoFit/>
          </a:bodyPr>
          <a:lstStyle/>
          <a:p>
            <a:pPr>
              <a:defRPr/>
            </a:pPr>
            <a:r>
              <a:rPr lang="en-US" altLang="zh-CN" sz="2000" kern="0" dirty="0">
                <a:solidFill>
                  <a:schemeClr val="accent3">
                    <a:lumMod val="50000"/>
                  </a:schemeClr>
                </a:solidFill>
                <a:latin typeface="等线" panose="02010600030101010101" charset="-122"/>
                <a:ea typeface="等线" panose="02010600030101010101" charset="-122"/>
              </a:rPr>
              <a:t>       </a:t>
            </a:r>
            <a:r>
              <a:rPr lang="zh-CN" altLang="en-US" sz="2000" kern="0" dirty="0">
                <a:solidFill>
                  <a:schemeClr val="accent3">
                    <a:lumMod val="50000"/>
                  </a:schemeClr>
                </a:solidFill>
                <a:latin typeface="等线" panose="02010600030101010101" charset="-122"/>
                <a:ea typeface="等线" panose="02010600030101010101" charset="-122"/>
              </a:rPr>
              <a:t>通过</a:t>
            </a:r>
            <a:r>
              <a:rPr lang="en-US" altLang="zh-CN" sz="2000" kern="0" dirty="0">
                <a:solidFill>
                  <a:schemeClr val="accent3">
                    <a:lumMod val="50000"/>
                  </a:schemeClr>
                </a:solidFill>
                <a:latin typeface="等线" panose="02010600030101010101" charset="-122"/>
                <a:ea typeface="等线" panose="02010600030101010101" charset="-122"/>
              </a:rPr>
              <a:t>hibernate</a:t>
            </a:r>
            <a:r>
              <a:rPr lang="zh-CN" altLang="en-US" sz="2000" kern="0" dirty="0">
                <a:solidFill>
                  <a:schemeClr val="accent3">
                    <a:lumMod val="50000"/>
                  </a:schemeClr>
                </a:solidFill>
                <a:latin typeface="等线" panose="02010600030101010101" charset="-122"/>
                <a:ea typeface="等线" panose="02010600030101010101" charset="-122"/>
              </a:rPr>
              <a:t>的支持，应用程序可以从底层的</a:t>
            </a:r>
            <a:r>
              <a:rPr lang="en-US" altLang="zh-CN" sz="2000" kern="0" dirty="0">
                <a:solidFill>
                  <a:schemeClr val="accent3">
                    <a:lumMod val="50000"/>
                  </a:schemeClr>
                </a:solidFill>
                <a:latin typeface="等线" panose="02010600030101010101" charset="-122"/>
                <a:ea typeface="等线" panose="02010600030101010101" charset="-122"/>
              </a:rPr>
              <a:t>JDBC</a:t>
            </a:r>
            <a:r>
              <a:rPr lang="zh-CN" altLang="en-US" sz="2000" kern="0" dirty="0">
                <a:solidFill>
                  <a:schemeClr val="accent3">
                    <a:lumMod val="50000"/>
                  </a:schemeClr>
                </a:solidFill>
                <a:latin typeface="等线" panose="02010600030101010101" charset="-122"/>
                <a:ea typeface="等线" panose="02010600030101010101" charset="-122"/>
              </a:rPr>
              <a:t>中释放出来，以面向对象的方式进行数据库访问。</a:t>
            </a:r>
            <a:r>
              <a:rPr lang="en-US" altLang="zh-CN" sz="2000" kern="0" dirty="0">
                <a:solidFill>
                  <a:schemeClr val="accent3">
                    <a:lumMod val="50000"/>
                  </a:schemeClr>
                </a:solidFill>
                <a:latin typeface="等线" panose="02010600030101010101" charset="-122"/>
                <a:ea typeface="等线" panose="02010600030101010101" charset="-122"/>
              </a:rPr>
              <a:t>Hibernate</a:t>
            </a:r>
            <a:r>
              <a:rPr lang="zh-CN" altLang="en-US" sz="2000" kern="0" dirty="0">
                <a:solidFill>
                  <a:schemeClr val="accent3">
                    <a:lumMod val="50000"/>
                  </a:schemeClr>
                </a:solidFill>
                <a:latin typeface="等线" panose="02010600030101010101" charset="-122"/>
                <a:ea typeface="等线" panose="02010600030101010101" charset="-122"/>
              </a:rPr>
              <a:t>可以完全理解面向对象的继承，多态等概念。如果一旦正确的建立了关联映射，就能大大简化持久层数据的访问，除此之外，使用</a:t>
            </a:r>
            <a:r>
              <a:rPr lang="en-US" altLang="zh-CN" sz="2000" kern="0" dirty="0">
                <a:solidFill>
                  <a:schemeClr val="accent3">
                    <a:lumMod val="50000"/>
                  </a:schemeClr>
                </a:solidFill>
                <a:latin typeface="等线" panose="02010600030101010101" charset="-122"/>
                <a:ea typeface="等线" panose="02010600030101010101" charset="-122"/>
              </a:rPr>
              <a:t>HQL</a:t>
            </a:r>
            <a:r>
              <a:rPr lang="zh-CN" altLang="en-US" sz="2000" kern="0" dirty="0">
                <a:solidFill>
                  <a:schemeClr val="accent3">
                    <a:lumMod val="50000"/>
                  </a:schemeClr>
                </a:solidFill>
                <a:latin typeface="等线" panose="02010600030101010101" charset="-122"/>
                <a:ea typeface="等线" panose="02010600030101010101" charset="-122"/>
              </a:rPr>
              <a:t>可以充分利用面向对象的方式进行查询。有了</a:t>
            </a:r>
            <a:r>
              <a:rPr lang="en-US" altLang="zh-CN" sz="2000" kern="0" dirty="0">
                <a:solidFill>
                  <a:schemeClr val="accent3">
                    <a:lumMod val="50000"/>
                  </a:schemeClr>
                </a:solidFill>
                <a:latin typeface="等线" panose="02010600030101010101" charset="-122"/>
                <a:ea typeface="等线" panose="02010600030101010101" charset="-122"/>
              </a:rPr>
              <a:t>hibernate</a:t>
            </a:r>
            <a:r>
              <a:rPr lang="zh-CN" altLang="en-US" sz="2000" kern="0" dirty="0">
                <a:solidFill>
                  <a:schemeClr val="accent3">
                    <a:lumMod val="50000"/>
                  </a:schemeClr>
                </a:solidFill>
                <a:latin typeface="等线" panose="02010600030101010101" charset="-122"/>
                <a:ea typeface="等线" panose="02010600030101010101" charset="-122"/>
              </a:rPr>
              <a:t>的支持，</a:t>
            </a:r>
            <a:r>
              <a:rPr lang="en-US" altLang="zh-CN" sz="2000" kern="0" dirty="0">
                <a:solidFill>
                  <a:schemeClr val="accent3">
                    <a:lumMod val="50000"/>
                  </a:schemeClr>
                </a:solidFill>
                <a:latin typeface="等线" panose="02010600030101010101" charset="-122"/>
                <a:ea typeface="等线" panose="02010600030101010101" charset="-122"/>
              </a:rPr>
              <a:t>java EE</a:t>
            </a:r>
            <a:r>
              <a:rPr lang="zh-CN" altLang="en-US" sz="2000" kern="0" dirty="0">
                <a:solidFill>
                  <a:schemeClr val="accent3">
                    <a:lumMod val="50000"/>
                  </a:schemeClr>
                </a:solidFill>
                <a:latin typeface="等线" panose="02010600030101010101" charset="-122"/>
                <a:ea typeface="等线" panose="02010600030101010101" charset="-122"/>
              </a:rPr>
              <a:t>的</a:t>
            </a:r>
            <a:r>
              <a:rPr lang="en-US" altLang="zh-CN" sz="2000" kern="0" dirty="0">
                <a:solidFill>
                  <a:schemeClr val="accent3">
                    <a:lumMod val="50000"/>
                  </a:schemeClr>
                </a:solidFill>
                <a:latin typeface="等线" panose="02010600030101010101" charset="-122"/>
                <a:ea typeface="等线" panose="02010600030101010101" charset="-122"/>
              </a:rPr>
              <a:t>OOA</a:t>
            </a:r>
            <a:r>
              <a:rPr lang="zh-CN" altLang="en-US" sz="2000" kern="0" dirty="0">
                <a:solidFill>
                  <a:schemeClr val="accent3">
                    <a:lumMod val="50000"/>
                  </a:schemeClr>
                </a:solidFill>
                <a:latin typeface="等线" panose="02010600030101010101" charset="-122"/>
                <a:ea typeface="等线" panose="02010600030101010101" charset="-122"/>
              </a:rPr>
              <a:t>（面向对象分析），</a:t>
            </a:r>
            <a:r>
              <a:rPr lang="en-US" altLang="zh-CN" sz="2000" kern="0" dirty="0">
                <a:solidFill>
                  <a:schemeClr val="accent3">
                    <a:lumMod val="50000"/>
                  </a:schemeClr>
                </a:solidFill>
                <a:latin typeface="等线" panose="02010600030101010101" charset="-122"/>
                <a:ea typeface="等线" panose="02010600030101010101" charset="-122"/>
              </a:rPr>
              <a:t>OOD</a:t>
            </a:r>
            <a:r>
              <a:rPr lang="zh-CN" altLang="en-US" sz="2000" kern="0" dirty="0">
                <a:solidFill>
                  <a:schemeClr val="accent3">
                    <a:lumMod val="50000"/>
                  </a:schemeClr>
                </a:solidFill>
                <a:latin typeface="等线" panose="02010600030101010101" charset="-122"/>
                <a:ea typeface="等线" panose="02010600030101010101" charset="-122"/>
              </a:rPr>
              <a:t>（面向对象设计），</a:t>
            </a:r>
            <a:r>
              <a:rPr lang="en-US" altLang="zh-CN" sz="2000" kern="0" dirty="0">
                <a:solidFill>
                  <a:schemeClr val="accent3">
                    <a:lumMod val="50000"/>
                  </a:schemeClr>
                </a:solidFill>
                <a:latin typeface="等线" panose="02010600030101010101" charset="-122"/>
                <a:ea typeface="等线" panose="02010600030101010101" charset="-122"/>
              </a:rPr>
              <a:t>OOP</a:t>
            </a:r>
            <a:r>
              <a:rPr lang="zh-CN" altLang="en-US" sz="2000" kern="0" dirty="0">
                <a:solidFill>
                  <a:schemeClr val="accent3">
                    <a:lumMod val="50000"/>
                  </a:schemeClr>
                </a:solidFill>
                <a:latin typeface="等线" panose="02010600030101010101" charset="-122"/>
                <a:ea typeface="等线" panose="02010600030101010101" charset="-122"/>
              </a:rPr>
              <a:t>（面向对象编程）成为一个整体</a:t>
            </a:r>
          </a:p>
        </p:txBody>
      </p:sp>
    </p:spTree>
    <p:extLst>
      <p:ext uri="{BB962C8B-B14F-4D97-AF65-F5344CB8AC3E}">
        <p14:creationId xmlns:p14="http://schemas.microsoft.com/office/powerpoint/2010/main" val="98222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3047482" y="2626769"/>
            <a:ext cx="6097036" cy="76944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srgbClr val="3BB6B7"/>
                </a:solidFill>
                <a:effectLst/>
                <a:uLnTx/>
                <a:uFillTx/>
                <a:latin typeface="方正兰亭超细黑简体" panose="02000000000000000000" pitchFamily="2" charset="-122"/>
                <a:ea typeface="方正兰亭超细黑简体" panose="02000000000000000000" pitchFamily="2" charset="-122"/>
                <a:cs typeface="+mn-cs"/>
              </a:rPr>
              <a:t>谢谢大家</a:t>
            </a:r>
            <a:endParaRPr kumimoji="0" lang="zh-CN" altLang="en-US" sz="4400" b="1" i="0" u="none" strike="noStrike" kern="1200" cap="none" spc="0" normalizeH="0" baseline="0" noProof="0" dirty="0">
              <a:ln>
                <a:noFill/>
              </a:ln>
              <a:solidFill>
                <a:srgbClr val="3BB6B7"/>
              </a:solidFill>
              <a:effectLst/>
              <a:uLnTx/>
              <a:uFillTx/>
              <a:latin typeface="方正兰亭超细黑简体" panose="02000000000000000000" pitchFamily="2" charset="-122"/>
              <a:ea typeface="方正兰亭超细黑简体" panose="02000000000000000000" pitchFamily="2" charset="-122"/>
            </a:endParaRPr>
          </a:p>
        </p:txBody>
      </p:sp>
      <p:sp>
        <p:nvSpPr>
          <p:cNvPr id="26" name="文本框 25"/>
          <p:cNvSpPr txBox="1"/>
          <p:nvPr/>
        </p:nvSpPr>
        <p:spPr>
          <a:xfrm>
            <a:off x="3047482" y="3557913"/>
            <a:ext cx="6012393" cy="523220"/>
          </a:xfrm>
          <a:prstGeom prst="rect">
            <a:avLst/>
          </a:prstGeom>
          <a:noFill/>
          <a:ln>
            <a:noFill/>
          </a:ln>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2800" dirty="0">
                <a:solidFill>
                  <a:srgbClr val="3BB6B7"/>
                </a:solidFill>
                <a:latin typeface="等线" panose="02010600030101010101" charset="-122"/>
                <a:ea typeface="等线" panose="02010600030101010101" charset="-122"/>
              </a:rPr>
              <a:t>Thank</a:t>
            </a:r>
            <a:r>
              <a:rPr lang="zh-CN" altLang="en-US" sz="2800" dirty="0">
                <a:solidFill>
                  <a:srgbClr val="3BB6B7"/>
                </a:solidFill>
                <a:latin typeface="等线" panose="02010600030101010101" charset="-122"/>
                <a:ea typeface="等线" panose="02010600030101010101" charset="-122"/>
              </a:rPr>
              <a:t> </a:t>
            </a:r>
            <a:r>
              <a:rPr lang="en-US" altLang="zh-CN" sz="2800" dirty="0">
                <a:solidFill>
                  <a:srgbClr val="3BB6B7"/>
                </a:solidFill>
                <a:latin typeface="等线" panose="02010600030101010101" charset="-122"/>
                <a:ea typeface="等线" panose="02010600030101010101" charset="-122"/>
              </a:rPr>
              <a:t>you</a:t>
            </a:r>
            <a:r>
              <a:rPr lang="zh-CN" altLang="en-US" sz="2800" dirty="0">
                <a:solidFill>
                  <a:srgbClr val="3BB6B7"/>
                </a:solidFill>
                <a:latin typeface="等线" panose="02010600030101010101" charset="-122"/>
                <a:ea typeface="等线" panose="02010600030101010101" charset="-122"/>
              </a:rPr>
              <a:t> </a:t>
            </a:r>
            <a:r>
              <a:rPr lang="en-US" altLang="zh-CN" sz="2800" dirty="0">
                <a:solidFill>
                  <a:srgbClr val="3BB6B7"/>
                </a:solidFill>
                <a:latin typeface="等线" panose="02010600030101010101" charset="-122"/>
                <a:ea typeface="等线" panose="02010600030101010101" charset="-122"/>
              </a:rPr>
              <a:t>for</a:t>
            </a:r>
            <a:r>
              <a:rPr lang="zh-CN" altLang="en-US" sz="2800" dirty="0">
                <a:solidFill>
                  <a:srgbClr val="3BB6B7"/>
                </a:solidFill>
                <a:latin typeface="等线" panose="02010600030101010101" charset="-122"/>
                <a:ea typeface="等线" panose="02010600030101010101" charset="-122"/>
              </a:rPr>
              <a:t> </a:t>
            </a:r>
            <a:r>
              <a:rPr lang="en-US" altLang="zh-CN" sz="2800" dirty="0">
                <a:solidFill>
                  <a:srgbClr val="3BB6B7"/>
                </a:solidFill>
                <a:latin typeface="等线" panose="02010600030101010101" charset="-122"/>
                <a:ea typeface="等线" panose="02010600030101010101" charset="-122"/>
              </a:rPr>
              <a:t>your</a:t>
            </a:r>
            <a:r>
              <a:rPr lang="zh-CN" altLang="en-US" sz="2800" dirty="0">
                <a:solidFill>
                  <a:srgbClr val="3BB6B7"/>
                </a:solidFill>
                <a:latin typeface="等线" panose="02010600030101010101" charset="-122"/>
                <a:ea typeface="等线" panose="02010600030101010101" charset="-122"/>
              </a:rPr>
              <a:t> </a:t>
            </a:r>
            <a:r>
              <a:rPr lang="en-US" altLang="zh-CN" sz="2800" dirty="0">
                <a:solidFill>
                  <a:srgbClr val="3BB6B7"/>
                </a:solidFill>
                <a:latin typeface="等线" panose="02010600030101010101" charset="-122"/>
                <a:ea typeface="等线" panose="02010600030101010101" charset="-122"/>
              </a:rPr>
              <a:t>listening</a:t>
            </a:r>
          </a:p>
        </p:txBody>
      </p:sp>
      <p:sp>
        <p:nvSpPr>
          <p:cNvPr id="12" name="矩形 11"/>
          <p:cNvSpPr/>
          <p:nvPr/>
        </p:nvSpPr>
        <p:spPr>
          <a:xfrm>
            <a:off x="0" y="6425837"/>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down)">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3903878" y="2624539"/>
            <a:ext cx="4882623" cy="707886"/>
          </a:xfrm>
          <a:prstGeom prst="rect">
            <a:avLst/>
          </a:prstGeom>
          <a:noFill/>
        </p:spPr>
        <p:txBody>
          <a:bodyPr wrap="square" rtlCol="0">
            <a:spAutoFit/>
          </a:bodyPr>
          <a:lstStyle/>
          <a:p>
            <a:pPr>
              <a:defRPr/>
            </a:pPr>
            <a:r>
              <a:rPr lang="en-US" altLang="zh-CN" sz="4000" kern="0" dirty="0">
                <a:solidFill>
                  <a:schemeClr val="accent3">
                    <a:lumMod val="50000"/>
                  </a:schemeClr>
                </a:solidFill>
                <a:latin typeface="等线" panose="02010600030101010101" charset="-122"/>
                <a:ea typeface="等线" panose="02010600030101010101" charset="-122"/>
              </a:rPr>
              <a:t>01</a:t>
            </a:r>
            <a:r>
              <a:rPr lang="en-US" altLang="zh-CN" sz="2800" kern="0" dirty="0">
                <a:solidFill>
                  <a:schemeClr val="accent3">
                    <a:lumMod val="50000"/>
                  </a:schemeClr>
                </a:solidFill>
                <a:latin typeface="等线" panose="02010600030101010101" charset="-122"/>
                <a:ea typeface="等线" panose="02010600030101010101" charset="-122"/>
              </a:rPr>
              <a:t> hibernate</a:t>
            </a:r>
            <a:r>
              <a:rPr lang="zh-CN" altLang="en-US" sz="2800" kern="0" dirty="0">
                <a:solidFill>
                  <a:schemeClr val="accent3">
                    <a:lumMod val="50000"/>
                  </a:schemeClr>
                </a:solidFill>
                <a:latin typeface="等线" panose="02010600030101010101" charset="-122"/>
                <a:ea typeface="等线" panose="02010600030101010101" charset="-122"/>
              </a:rPr>
              <a:t>框架概述</a:t>
            </a:r>
          </a:p>
        </p:txBody>
      </p:sp>
      <p:sp>
        <p:nvSpPr>
          <p:cNvPr id="21" name="文本框 20"/>
          <p:cNvSpPr txBox="1"/>
          <p:nvPr/>
        </p:nvSpPr>
        <p:spPr>
          <a:xfrm>
            <a:off x="4892705" y="3332425"/>
            <a:ext cx="5378345" cy="415498"/>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1400" b="0" i="0" u="none" strike="noStrike" kern="0" cap="none" spc="0" normalizeH="0" baseline="0" noProof="0" dirty="0">
                <a:ln>
                  <a:noFill/>
                </a:ln>
                <a:solidFill>
                  <a:schemeClr val="accent3">
                    <a:lumMod val="50000"/>
                  </a:schemeClr>
                </a:solidFill>
                <a:effectLst/>
                <a:uLnTx/>
                <a:uFillTx/>
              </a:rPr>
              <a:t>——Hibernate</a:t>
            </a:r>
            <a:r>
              <a:rPr kumimoji="0" lang="zh-CN" altLang="en-US" sz="1400" b="0" i="0" u="none" strike="noStrike" kern="0" cap="none" spc="0" normalizeH="0" baseline="0" noProof="0" dirty="0">
                <a:ln>
                  <a:noFill/>
                </a:ln>
                <a:solidFill>
                  <a:schemeClr val="accent3">
                    <a:lumMod val="50000"/>
                  </a:schemeClr>
                </a:solidFill>
                <a:effectLst/>
                <a:uLnTx/>
                <a:uFillTx/>
              </a:rPr>
              <a:t>是一个开放的源代码的对象关系映射框架</a:t>
            </a:r>
            <a:endParaRPr kumimoji="0" lang="en-US" altLang="zh-CN" sz="1200" b="0" i="0" u="none" strike="noStrike" kern="0" cap="none" spc="0" normalizeH="0" baseline="0" noProof="0" dirty="0">
              <a:ln>
                <a:noFill/>
              </a:ln>
              <a:solidFill>
                <a:schemeClr val="accent3">
                  <a:lumMod val="50000"/>
                </a:schemeClr>
              </a:solidFill>
              <a:effectLst/>
              <a:uLnTx/>
              <a:uFillTx/>
              <a:latin typeface="方正兰亭超细黑简体" panose="02000000000000000000" pitchFamily="2" charset="-122"/>
              <a:ea typeface="方正兰亭超细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arn(inVertical)">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473106" y="481533"/>
            <a:ext cx="8366094" cy="523220"/>
          </a:xfrm>
          <a:prstGeom prst="rect">
            <a:avLst/>
          </a:prstGeom>
          <a:noFill/>
        </p:spPr>
        <p:txBody>
          <a:bodyPr wrap="square" rtlCol="0">
            <a:spAutoFit/>
          </a:bodyPr>
          <a:lstStyle/>
          <a:p>
            <a:pPr>
              <a:defRPr/>
            </a:pPr>
            <a:r>
              <a:rPr lang="zh-CN" altLang="en-US" sz="2800" dirty="0">
                <a:solidFill>
                  <a:prstClr val="black"/>
                </a:solidFill>
              </a:rPr>
              <a:t>对象</a:t>
            </a:r>
            <a:r>
              <a:rPr lang="en-US" altLang="zh-CN" sz="2800" dirty="0">
                <a:solidFill>
                  <a:prstClr val="black"/>
                </a:solidFill>
              </a:rPr>
              <a:t>/</a:t>
            </a:r>
            <a:r>
              <a:rPr lang="zh-CN" altLang="en-US" sz="2800" dirty="0">
                <a:solidFill>
                  <a:prstClr val="black"/>
                </a:solidFill>
              </a:rPr>
              <a:t>关系数据库映射（</a:t>
            </a:r>
            <a:r>
              <a:rPr lang="en-US" altLang="zh-CN" sz="2800" dirty="0">
                <a:solidFill>
                  <a:prstClr val="black"/>
                </a:solidFill>
              </a:rPr>
              <a:t>ORM</a:t>
            </a:r>
            <a:r>
              <a:rPr lang="zh-CN" altLang="en-US" sz="2800" dirty="0">
                <a:solidFill>
                  <a:prstClr val="black"/>
                </a:solidFill>
              </a:rPr>
              <a:t>）</a:t>
            </a:r>
          </a:p>
        </p:txBody>
      </p:sp>
      <p:sp>
        <p:nvSpPr>
          <p:cNvPr id="5" name="文本框 4"/>
          <p:cNvSpPr txBox="1"/>
          <p:nvPr/>
        </p:nvSpPr>
        <p:spPr>
          <a:xfrm>
            <a:off x="1033087" y="2731311"/>
            <a:ext cx="8366094" cy="400110"/>
          </a:xfrm>
          <a:prstGeom prst="rect">
            <a:avLst/>
          </a:prstGeom>
          <a:noFill/>
        </p:spPr>
        <p:txBody>
          <a:bodyPr wrap="square" rtlCol="0">
            <a:spAutoFit/>
          </a:bodyPr>
          <a:lstStyle/>
          <a:p>
            <a:pPr>
              <a:defRPr/>
            </a:pPr>
            <a:r>
              <a:rPr lang="zh-CN" altLang="en-US" sz="2000" kern="0" dirty="0">
                <a:solidFill>
                  <a:srgbClr val="A5A5A5">
                    <a:lumMod val="50000"/>
                  </a:srgbClr>
                </a:solidFill>
              </a:rPr>
              <a:t>应用程序与数据库的桥梁</a:t>
            </a:r>
          </a:p>
        </p:txBody>
      </p:sp>
      <p:sp>
        <p:nvSpPr>
          <p:cNvPr id="6" name="文本框 5"/>
          <p:cNvSpPr txBox="1"/>
          <p:nvPr/>
        </p:nvSpPr>
        <p:spPr>
          <a:xfrm>
            <a:off x="1033087" y="3700605"/>
            <a:ext cx="8366094" cy="707886"/>
          </a:xfrm>
          <a:prstGeom prst="rect">
            <a:avLst/>
          </a:prstGeom>
          <a:noFill/>
        </p:spPr>
        <p:txBody>
          <a:bodyPr wrap="square" rtlCol="0">
            <a:spAutoFit/>
          </a:bodyPr>
          <a:lstStyle/>
          <a:p>
            <a:pPr>
              <a:defRPr/>
            </a:pPr>
            <a:r>
              <a:rPr lang="zh-CN" altLang="en-US" sz="2000" kern="0" dirty="0">
                <a:solidFill>
                  <a:srgbClr val="A5A5A5">
                    <a:lumMod val="50000"/>
                  </a:srgbClr>
                </a:solidFill>
              </a:rPr>
              <a:t>应用程序不再直接访问底层数据库，而是以面向对象的方式来操作持久化对象。</a:t>
            </a:r>
          </a:p>
        </p:txBody>
      </p:sp>
      <p:sp>
        <p:nvSpPr>
          <p:cNvPr id="7" name="文本框 6"/>
          <p:cNvSpPr txBox="1"/>
          <p:nvPr/>
        </p:nvSpPr>
        <p:spPr>
          <a:xfrm>
            <a:off x="1033087" y="1660385"/>
            <a:ext cx="8366094" cy="400110"/>
          </a:xfrm>
          <a:prstGeom prst="rect">
            <a:avLst/>
          </a:prstGeom>
          <a:noFill/>
        </p:spPr>
        <p:txBody>
          <a:bodyPr wrap="square" rtlCol="0">
            <a:spAutoFit/>
          </a:bodyPr>
          <a:lstStyle/>
          <a:p>
            <a:pPr>
              <a:defRPr/>
            </a:pPr>
            <a:r>
              <a:rPr lang="en-US" altLang="zh-CN" sz="2000" kern="0" dirty="0">
                <a:solidFill>
                  <a:srgbClr val="A5A5A5">
                    <a:lumMod val="50000"/>
                  </a:srgbClr>
                </a:solidFill>
              </a:rPr>
              <a:t>ORM</a:t>
            </a:r>
            <a:r>
              <a:rPr lang="zh-CN" altLang="en-US" sz="2000" kern="0" dirty="0">
                <a:solidFill>
                  <a:srgbClr val="A5A5A5">
                    <a:lumMod val="50000"/>
                  </a:srgbClr>
                </a:solidFill>
              </a:rPr>
              <a:t>的基本特征是完成面向对象的编程语言到关系数据库的映射</a:t>
            </a:r>
          </a:p>
        </p:txBody>
      </p:sp>
      <p:sp>
        <p:nvSpPr>
          <p:cNvPr id="8" name="文本框 7"/>
          <p:cNvSpPr txBox="1"/>
          <p:nvPr/>
        </p:nvSpPr>
        <p:spPr>
          <a:xfrm>
            <a:off x="1033087" y="5080811"/>
            <a:ext cx="8366094" cy="461665"/>
          </a:xfrm>
          <a:prstGeom prst="rect">
            <a:avLst/>
          </a:prstGeom>
          <a:noFill/>
        </p:spPr>
        <p:txBody>
          <a:bodyPr wrap="square" rtlCol="0">
            <a:spAutoFit/>
          </a:bodyPr>
          <a:lstStyle/>
          <a:p>
            <a:pPr>
              <a:defRPr/>
            </a:pPr>
            <a:r>
              <a:rPr lang="en-US" altLang="zh-CN" sz="2400" kern="0" dirty="0">
                <a:solidFill>
                  <a:srgbClr val="A5A5A5">
                    <a:lumMod val="50000"/>
                  </a:srgbClr>
                </a:solidFill>
                <a:latin typeface="Segoe UI Black" panose="020B0A02040204020203" pitchFamily="34" charset="0"/>
                <a:ea typeface="Segoe UI Black" panose="020B0A02040204020203" pitchFamily="34" charset="0"/>
                <a:cs typeface="Segoe UI Black" panose="020B0A02040204020203" pitchFamily="34" charset="0"/>
              </a:rPr>
              <a:t>JPA</a:t>
            </a:r>
            <a:r>
              <a:rPr lang="zh-CN" altLang="en-US" sz="2400" kern="0" dirty="0">
                <a:solidFill>
                  <a:srgbClr val="A5A5A5">
                    <a:lumMod val="50000"/>
                  </a:srgbClr>
                </a:solidFill>
                <a:latin typeface="Segoe UI Black" panose="020B0A02040204020203" pitchFamily="34" charset="0"/>
                <a:ea typeface="华文隶书" panose="02010800040101010101" pitchFamily="2" charset="-122"/>
                <a:cs typeface="Segoe UI Black" panose="020B0A02040204020203" pitchFamily="34" charset="0"/>
              </a:rPr>
              <a:t>，</a:t>
            </a:r>
            <a:r>
              <a:rPr lang="en-US" altLang="zh-CN" sz="2400" kern="0" dirty="0">
                <a:solidFill>
                  <a:srgbClr val="A5A5A5">
                    <a:lumMod val="50000"/>
                  </a:srgbClr>
                </a:solidFill>
                <a:latin typeface="Segoe UI Black" panose="020B0A02040204020203" pitchFamily="34" charset="0"/>
                <a:ea typeface="Segoe UI Black" panose="020B0A02040204020203" pitchFamily="34" charset="0"/>
                <a:cs typeface="Segoe UI Black" panose="020B0A02040204020203" pitchFamily="34" charset="0"/>
              </a:rPr>
              <a:t>Hibernate</a:t>
            </a:r>
            <a:r>
              <a:rPr lang="zh-CN" altLang="en-US" sz="2400" kern="0" dirty="0">
                <a:solidFill>
                  <a:srgbClr val="A5A5A5">
                    <a:lumMod val="50000"/>
                  </a:srgbClr>
                </a:solidFill>
                <a:latin typeface="Segoe UI Black" panose="020B0A02040204020203" pitchFamily="34" charset="0"/>
                <a:ea typeface="华文隶书" panose="02010800040101010101" pitchFamily="2" charset="-122"/>
                <a:cs typeface="Segoe UI Black" panose="020B0A02040204020203" pitchFamily="34" charset="0"/>
              </a:rPr>
              <a:t>，</a:t>
            </a:r>
            <a:r>
              <a:rPr lang="en-US" altLang="zh-CN" sz="2400" kern="0" dirty="0" err="1">
                <a:solidFill>
                  <a:srgbClr val="A5A5A5">
                    <a:lumMod val="50000"/>
                  </a:srgbClr>
                </a:solidFill>
                <a:latin typeface="Segoe UI Black" panose="020B0A02040204020203" pitchFamily="34" charset="0"/>
                <a:ea typeface="Segoe UI Black" panose="020B0A02040204020203" pitchFamily="34" charset="0"/>
                <a:cs typeface="Segoe UI Black" panose="020B0A02040204020203" pitchFamily="34" charset="0"/>
              </a:rPr>
              <a:t>Mybatis</a:t>
            </a:r>
            <a:r>
              <a:rPr lang="zh-CN" altLang="en-US" sz="2400" kern="0" dirty="0">
                <a:solidFill>
                  <a:srgbClr val="A5A5A5">
                    <a:lumMod val="50000"/>
                  </a:srgbClr>
                </a:solidFill>
                <a:latin typeface="Segoe UI Black" panose="020B0A02040204020203" pitchFamily="34" charset="0"/>
                <a:ea typeface="华文隶书" panose="02010800040101010101" pitchFamily="2" charset="-122"/>
                <a:cs typeface="Segoe UI Black" panose="020B0A02040204020203" pitchFamily="34" charset="0"/>
              </a:rPr>
              <a:t>，</a:t>
            </a:r>
            <a:r>
              <a:rPr lang="en-US" altLang="zh-CN" sz="2400" kern="0" dirty="0" err="1">
                <a:solidFill>
                  <a:srgbClr val="A5A5A5">
                    <a:lumMod val="50000"/>
                  </a:srgbClr>
                </a:solidFill>
                <a:latin typeface="Segoe UI Black" panose="020B0A02040204020203" pitchFamily="34" charset="0"/>
                <a:ea typeface="Segoe UI Black" panose="020B0A02040204020203" pitchFamily="34" charset="0"/>
                <a:cs typeface="Segoe UI Black" panose="020B0A02040204020203" pitchFamily="34" charset="0"/>
              </a:rPr>
              <a:t>Toplink</a:t>
            </a:r>
            <a:endParaRPr lang="zh-CN" altLang="en-US" sz="2400" kern="0" dirty="0">
              <a:solidFill>
                <a:srgbClr val="A5A5A5">
                  <a:lumMod val="50000"/>
                </a:srgbClr>
              </a:solidFill>
              <a:latin typeface="Segoe UI Black" panose="020B0A02040204020203" pitchFamily="34" charset="0"/>
              <a:ea typeface="华文隶书" panose="02010800040101010101" pitchFamily="2" charset="-122"/>
              <a:cs typeface="Segoe UI Black" panose="020B0A02040204020203" pitchFamily="34" charset="0"/>
            </a:endParaRPr>
          </a:p>
        </p:txBody>
      </p:sp>
    </p:spTree>
    <p:extLst>
      <p:ext uri="{BB962C8B-B14F-4D97-AF65-F5344CB8AC3E}">
        <p14:creationId xmlns:p14="http://schemas.microsoft.com/office/powerpoint/2010/main" val="47524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473106" y="481533"/>
            <a:ext cx="8366094" cy="523220"/>
          </a:xfrm>
          <a:prstGeom prst="rect">
            <a:avLst/>
          </a:prstGeom>
          <a:noFill/>
        </p:spPr>
        <p:txBody>
          <a:bodyPr wrap="square" rtlCol="0">
            <a:spAutoFit/>
          </a:bodyPr>
          <a:lstStyle/>
          <a:p>
            <a:pPr>
              <a:defRPr/>
            </a:pPr>
            <a:r>
              <a:rPr lang="en-US" altLang="zh-CN" sz="2800" dirty="0"/>
              <a:t>Hibernate</a:t>
            </a:r>
            <a:r>
              <a:rPr lang="zh-CN" altLang="en-US" sz="2800" dirty="0"/>
              <a:t>概述</a:t>
            </a:r>
          </a:p>
        </p:txBody>
      </p:sp>
      <p:sp>
        <p:nvSpPr>
          <p:cNvPr id="5" name="文本框 4"/>
          <p:cNvSpPr txBox="1"/>
          <p:nvPr/>
        </p:nvSpPr>
        <p:spPr>
          <a:xfrm>
            <a:off x="1033087" y="1651811"/>
            <a:ext cx="8366094" cy="400110"/>
          </a:xfrm>
          <a:prstGeom prst="rect">
            <a:avLst/>
          </a:prstGeom>
          <a:noFill/>
        </p:spPr>
        <p:txBody>
          <a:bodyPr wrap="square" rtlCol="0">
            <a:spAutoFit/>
          </a:bodyPr>
          <a:lstStyle/>
          <a:p>
            <a:pPr>
              <a:defRPr/>
            </a:pPr>
            <a:r>
              <a:rPr lang="en-US" altLang="zh-CN" sz="2000" kern="0" dirty="0">
                <a:solidFill>
                  <a:srgbClr val="A5A5A5">
                    <a:lumMod val="50000"/>
                  </a:srgbClr>
                </a:solidFill>
              </a:rPr>
              <a:t>1.</a:t>
            </a:r>
            <a:r>
              <a:rPr lang="zh-CN" altLang="en-US" sz="2000" kern="0" dirty="0">
                <a:solidFill>
                  <a:srgbClr val="A5A5A5">
                    <a:lumMod val="50000"/>
                  </a:srgbClr>
                </a:solidFill>
              </a:rPr>
              <a:t>消除针对特定厂商的</a:t>
            </a:r>
            <a:r>
              <a:rPr lang="en-US" altLang="zh-CN" sz="2000" kern="0" dirty="0" err="1">
                <a:solidFill>
                  <a:srgbClr val="A5A5A5">
                    <a:lumMod val="50000"/>
                  </a:srgbClr>
                </a:solidFill>
              </a:rPr>
              <a:t>sql</a:t>
            </a:r>
            <a:r>
              <a:rPr lang="zh-CN" altLang="en-US" sz="2000" kern="0" dirty="0">
                <a:solidFill>
                  <a:srgbClr val="A5A5A5">
                    <a:lumMod val="50000"/>
                  </a:srgbClr>
                </a:solidFill>
              </a:rPr>
              <a:t>代码，把结果集从表格形式转换成值对象的形式</a:t>
            </a:r>
          </a:p>
        </p:txBody>
      </p:sp>
      <p:sp>
        <p:nvSpPr>
          <p:cNvPr id="6" name="文本框 5"/>
          <p:cNvSpPr txBox="1"/>
          <p:nvPr/>
        </p:nvSpPr>
        <p:spPr>
          <a:xfrm>
            <a:off x="1033087" y="2498924"/>
            <a:ext cx="8366094" cy="400110"/>
          </a:xfrm>
          <a:prstGeom prst="rect">
            <a:avLst/>
          </a:prstGeom>
          <a:noFill/>
        </p:spPr>
        <p:txBody>
          <a:bodyPr wrap="square" rtlCol="0">
            <a:spAutoFit/>
          </a:bodyPr>
          <a:lstStyle/>
          <a:p>
            <a:pPr>
              <a:defRPr/>
            </a:pPr>
            <a:r>
              <a:rPr lang="en-US" altLang="zh-CN" sz="2000" kern="0" dirty="0">
                <a:solidFill>
                  <a:srgbClr val="A5A5A5">
                    <a:lumMod val="50000"/>
                  </a:srgbClr>
                </a:solidFill>
              </a:rPr>
              <a:t>2.</a:t>
            </a:r>
            <a:r>
              <a:rPr lang="zh-CN" altLang="en-US" sz="2000" kern="0" dirty="0">
                <a:solidFill>
                  <a:srgbClr val="A5A5A5">
                    <a:lumMod val="50000"/>
                  </a:srgbClr>
                </a:solidFill>
              </a:rPr>
              <a:t>管理</a:t>
            </a:r>
            <a:r>
              <a:rPr lang="en-US" altLang="zh-CN" sz="2000" kern="0" dirty="0">
                <a:solidFill>
                  <a:srgbClr val="A5A5A5">
                    <a:lumMod val="50000"/>
                  </a:srgbClr>
                </a:solidFill>
              </a:rPr>
              <a:t>java</a:t>
            </a:r>
            <a:r>
              <a:rPr lang="zh-CN" altLang="en-US" sz="2000" kern="0" dirty="0">
                <a:solidFill>
                  <a:srgbClr val="A5A5A5">
                    <a:lumMod val="50000"/>
                  </a:srgbClr>
                </a:solidFill>
              </a:rPr>
              <a:t>类到数据库表的映射，提供数据查询和获取数据的方法</a:t>
            </a:r>
          </a:p>
        </p:txBody>
      </p:sp>
      <p:sp>
        <p:nvSpPr>
          <p:cNvPr id="7" name="文本框 6"/>
          <p:cNvSpPr txBox="1"/>
          <p:nvPr/>
        </p:nvSpPr>
        <p:spPr>
          <a:xfrm>
            <a:off x="575887" y="3540324"/>
            <a:ext cx="8366094" cy="523220"/>
          </a:xfrm>
          <a:prstGeom prst="rect">
            <a:avLst/>
          </a:prstGeom>
          <a:noFill/>
        </p:spPr>
        <p:txBody>
          <a:bodyPr wrap="square" rtlCol="0">
            <a:spAutoFit/>
          </a:bodyPr>
          <a:lstStyle/>
          <a:p>
            <a:pPr>
              <a:defRPr/>
            </a:pPr>
            <a:r>
              <a:rPr lang="zh-CN" altLang="en-US" sz="2800" kern="0" dirty="0"/>
              <a:t>优势</a:t>
            </a:r>
          </a:p>
        </p:txBody>
      </p:sp>
      <p:sp>
        <p:nvSpPr>
          <p:cNvPr id="8" name="文本框 7"/>
          <p:cNvSpPr txBox="1"/>
          <p:nvPr/>
        </p:nvSpPr>
        <p:spPr>
          <a:xfrm>
            <a:off x="1223587" y="4187382"/>
            <a:ext cx="8366094" cy="400110"/>
          </a:xfrm>
          <a:prstGeom prst="rect">
            <a:avLst/>
          </a:prstGeom>
          <a:noFill/>
        </p:spPr>
        <p:txBody>
          <a:bodyPr wrap="square" rtlCol="0">
            <a:spAutoFit/>
          </a:bodyPr>
          <a:lstStyle/>
          <a:p>
            <a:pPr>
              <a:defRPr/>
            </a:pPr>
            <a:r>
              <a:rPr lang="zh-CN" altLang="en-US" sz="2000" kern="0" dirty="0">
                <a:solidFill>
                  <a:srgbClr val="A5A5A5">
                    <a:lumMod val="50000"/>
                  </a:srgbClr>
                </a:solidFill>
              </a:rPr>
              <a:t>开源、轻量级封装、可扩展性、开发者活跃</a:t>
            </a:r>
          </a:p>
        </p:txBody>
      </p:sp>
    </p:spTree>
    <p:extLst>
      <p:ext uri="{BB962C8B-B14F-4D97-AF65-F5344CB8AC3E}">
        <p14:creationId xmlns:p14="http://schemas.microsoft.com/office/powerpoint/2010/main" val="409582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19"/>
          <p:cNvSpPr txBox="1"/>
          <p:nvPr/>
        </p:nvSpPr>
        <p:spPr>
          <a:xfrm>
            <a:off x="3903878" y="2624539"/>
            <a:ext cx="4882623" cy="707886"/>
          </a:xfrm>
          <a:prstGeom prst="rect">
            <a:avLst/>
          </a:prstGeom>
          <a:noFill/>
        </p:spPr>
        <p:txBody>
          <a:bodyPr wrap="square" rtlCol="0">
            <a:spAutoFit/>
          </a:bodyPr>
          <a:lstStyle/>
          <a:p>
            <a:pPr>
              <a:defRPr/>
            </a:pPr>
            <a:r>
              <a:rPr lang="en-US" altLang="zh-CN" sz="4000" kern="0" dirty="0">
                <a:solidFill>
                  <a:srgbClr val="A5A5A5">
                    <a:lumMod val="50000"/>
                  </a:srgbClr>
                </a:solidFill>
              </a:rPr>
              <a:t>02</a:t>
            </a:r>
            <a:r>
              <a:rPr lang="en-US" altLang="zh-CN" sz="2800" kern="0" dirty="0">
                <a:solidFill>
                  <a:srgbClr val="A5A5A5">
                    <a:lumMod val="50000"/>
                  </a:srgbClr>
                </a:solidFill>
              </a:rPr>
              <a:t> hibernate</a:t>
            </a:r>
            <a:r>
              <a:rPr lang="zh-CN" altLang="en-US" sz="2800" kern="0" dirty="0">
                <a:solidFill>
                  <a:srgbClr val="A5A5A5">
                    <a:lumMod val="50000"/>
                  </a:srgbClr>
                </a:solidFill>
              </a:rPr>
              <a:t>的基本用法</a:t>
            </a:r>
          </a:p>
        </p:txBody>
      </p:sp>
    </p:spTree>
    <p:extLst>
      <p:ext uri="{BB962C8B-B14F-4D97-AF65-F5344CB8AC3E}">
        <p14:creationId xmlns:p14="http://schemas.microsoft.com/office/powerpoint/2010/main" val="3862083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384206" y="322471"/>
            <a:ext cx="8366094" cy="523220"/>
          </a:xfrm>
          <a:prstGeom prst="rect">
            <a:avLst/>
          </a:prstGeom>
          <a:noFill/>
        </p:spPr>
        <p:txBody>
          <a:bodyPr wrap="square" rtlCol="0">
            <a:spAutoFit/>
          </a:bodyPr>
          <a:lstStyle/>
          <a:p>
            <a:pPr>
              <a:defRPr/>
            </a:pPr>
            <a:r>
              <a:rPr lang="en-US" altLang="zh-CN" sz="2800" dirty="0">
                <a:solidFill>
                  <a:prstClr val="black"/>
                </a:solidFill>
              </a:rPr>
              <a:t>Hibernate</a:t>
            </a:r>
            <a:r>
              <a:rPr lang="zh-CN" altLang="en-US" sz="2800" dirty="0">
                <a:solidFill>
                  <a:prstClr val="black"/>
                </a:solidFill>
              </a:rPr>
              <a:t>入门</a:t>
            </a:r>
          </a:p>
        </p:txBody>
      </p:sp>
      <p:sp>
        <p:nvSpPr>
          <p:cNvPr id="5" name="文本框 4"/>
          <p:cNvSpPr txBox="1"/>
          <p:nvPr/>
        </p:nvSpPr>
        <p:spPr>
          <a:xfrm>
            <a:off x="1007687" y="2744665"/>
            <a:ext cx="8277194" cy="1261884"/>
          </a:xfrm>
          <a:prstGeom prst="rect">
            <a:avLst/>
          </a:prstGeom>
          <a:noFill/>
        </p:spPr>
        <p:txBody>
          <a:bodyPr wrap="square" rtlCol="0">
            <a:spAutoFit/>
          </a:bodyPr>
          <a:lstStyle/>
          <a:p>
            <a:pPr>
              <a:defRPr/>
            </a:pPr>
            <a:r>
              <a:rPr lang="en-US" altLang="zh-CN" kern="0" dirty="0">
                <a:solidFill>
                  <a:srgbClr val="A5A5A5">
                    <a:lumMod val="50000"/>
                  </a:srgbClr>
                </a:solidFill>
              </a:rPr>
              <a:t>Hibernate</a:t>
            </a:r>
            <a:r>
              <a:rPr lang="zh-CN" altLang="en-US" kern="0" dirty="0">
                <a:solidFill>
                  <a:srgbClr val="A5A5A5">
                    <a:lumMod val="50000"/>
                  </a:srgbClr>
                </a:solidFill>
              </a:rPr>
              <a:t>的环境搭建非常简单，只需引入</a:t>
            </a:r>
            <a:r>
              <a:rPr lang="en-US" altLang="zh-CN" kern="0" dirty="0">
                <a:solidFill>
                  <a:srgbClr val="A5A5A5">
                    <a:lumMod val="50000"/>
                  </a:srgbClr>
                </a:solidFill>
              </a:rPr>
              <a:t>Hibernate</a:t>
            </a:r>
            <a:r>
              <a:rPr lang="zh-CN" altLang="en-US" kern="0" dirty="0">
                <a:solidFill>
                  <a:srgbClr val="A5A5A5">
                    <a:lumMod val="50000"/>
                  </a:srgbClr>
                </a:solidFill>
              </a:rPr>
              <a:t>核心包以及</a:t>
            </a:r>
            <a:r>
              <a:rPr lang="en-US" altLang="zh-CN" kern="0" dirty="0">
                <a:solidFill>
                  <a:srgbClr val="A5A5A5">
                    <a:lumMod val="50000"/>
                  </a:srgbClr>
                </a:solidFill>
              </a:rPr>
              <a:t>Hibernate</a:t>
            </a:r>
            <a:r>
              <a:rPr lang="zh-CN" altLang="en-US" kern="0" dirty="0">
                <a:solidFill>
                  <a:srgbClr val="A5A5A5">
                    <a:lumMod val="50000"/>
                  </a:srgbClr>
                </a:solidFill>
              </a:rPr>
              <a:t>依赖包即可</a:t>
            </a:r>
            <a:endParaRPr lang="en-US" altLang="zh-CN" kern="0" dirty="0">
              <a:solidFill>
                <a:srgbClr val="A5A5A5">
                  <a:lumMod val="50000"/>
                </a:srgbClr>
              </a:solidFill>
            </a:endParaRPr>
          </a:p>
          <a:p>
            <a:pPr>
              <a:defRPr/>
            </a:pPr>
            <a:endParaRPr lang="en-US" altLang="zh-CN" sz="2000" kern="0" dirty="0">
              <a:solidFill>
                <a:srgbClr val="A5A5A5">
                  <a:lumMod val="50000"/>
                </a:srgbClr>
              </a:solidFill>
            </a:endParaRPr>
          </a:p>
          <a:p>
            <a:pPr>
              <a:defRPr/>
            </a:pPr>
            <a:endParaRPr lang="zh-CN" altLang="en-US" sz="2000" kern="0" dirty="0">
              <a:solidFill>
                <a:srgbClr val="A5A5A5">
                  <a:lumMod val="50000"/>
                </a:srgbClr>
              </a:solidFill>
            </a:endParaRPr>
          </a:p>
        </p:txBody>
      </p:sp>
      <p:sp>
        <p:nvSpPr>
          <p:cNvPr id="2" name="矩形 1"/>
          <p:cNvSpPr/>
          <p:nvPr/>
        </p:nvSpPr>
        <p:spPr>
          <a:xfrm>
            <a:off x="700479" y="2421650"/>
            <a:ext cx="3134191" cy="400110"/>
          </a:xfrm>
          <a:prstGeom prst="rect">
            <a:avLst/>
          </a:prstGeom>
        </p:spPr>
        <p:txBody>
          <a:bodyPr wrap="none">
            <a:spAutoFit/>
          </a:bodyPr>
          <a:lstStyle/>
          <a:p>
            <a:r>
              <a:rPr lang="en-US" altLang="zh-CN" sz="2000" b="1" dirty="0"/>
              <a:t>Hibernate</a:t>
            </a:r>
            <a:r>
              <a:rPr lang="zh-CN" altLang="en-US" sz="2000" b="1" dirty="0"/>
              <a:t>开发的环境搭建</a:t>
            </a:r>
          </a:p>
        </p:txBody>
      </p:sp>
      <p:sp>
        <p:nvSpPr>
          <p:cNvPr id="9" name="文本框 8"/>
          <p:cNvSpPr txBox="1"/>
          <p:nvPr/>
        </p:nvSpPr>
        <p:spPr>
          <a:xfrm>
            <a:off x="700479" y="882006"/>
            <a:ext cx="8774902" cy="1200329"/>
          </a:xfrm>
          <a:prstGeom prst="rect">
            <a:avLst/>
          </a:prstGeom>
          <a:noFill/>
        </p:spPr>
        <p:txBody>
          <a:bodyPr wrap="square" rtlCol="0">
            <a:spAutoFit/>
          </a:bodyPr>
          <a:lstStyle/>
          <a:p>
            <a:pPr>
              <a:defRPr/>
            </a:pPr>
            <a:r>
              <a:rPr lang="zh-CN" altLang="en-US" kern="0" dirty="0">
                <a:solidFill>
                  <a:srgbClr val="A5A5A5">
                    <a:lumMod val="50000"/>
                  </a:srgbClr>
                </a:solidFill>
              </a:rPr>
              <a:t>持久化对象：持久化对象（</a:t>
            </a:r>
            <a:r>
              <a:rPr lang="en-US" altLang="zh-CN" kern="0" dirty="0">
                <a:solidFill>
                  <a:srgbClr val="A5A5A5">
                    <a:lumMod val="50000"/>
                  </a:srgbClr>
                </a:solidFill>
              </a:rPr>
              <a:t>PO</a:t>
            </a:r>
            <a:r>
              <a:rPr lang="zh-CN" altLang="en-US" kern="0" dirty="0">
                <a:solidFill>
                  <a:srgbClr val="A5A5A5">
                    <a:lumMod val="50000"/>
                  </a:srgbClr>
                </a:solidFill>
              </a:rPr>
              <a:t>）的作用是完成持久化操作，通过该对象可对数据执行增，删，改的操作</a:t>
            </a:r>
            <a:r>
              <a:rPr lang="en-US" altLang="zh-CN" kern="0" dirty="0">
                <a:solidFill>
                  <a:srgbClr val="A5A5A5">
                    <a:lumMod val="50000"/>
                  </a:srgbClr>
                </a:solidFill>
              </a:rPr>
              <a:t>——</a:t>
            </a:r>
            <a:r>
              <a:rPr lang="zh-CN" altLang="en-US" kern="0" dirty="0">
                <a:solidFill>
                  <a:srgbClr val="A5A5A5">
                    <a:lumMod val="50000"/>
                  </a:srgbClr>
                </a:solidFill>
              </a:rPr>
              <a:t>以面向对象的方式操作数据库。</a:t>
            </a:r>
            <a:endParaRPr lang="en-US" altLang="zh-CN" kern="0" dirty="0">
              <a:solidFill>
                <a:srgbClr val="A5A5A5">
                  <a:lumMod val="50000"/>
                </a:srgbClr>
              </a:solidFill>
            </a:endParaRPr>
          </a:p>
          <a:p>
            <a:pPr>
              <a:defRPr/>
            </a:pPr>
            <a:endParaRPr lang="en-US" altLang="zh-CN" kern="0" dirty="0">
              <a:solidFill>
                <a:srgbClr val="A5A5A5">
                  <a:lumMod val="50000"/>
                </a:srgbClr>
              </a:solidFill>
            </a:endParaRPr>
          </a:p>
          <a:p>
            <a:pPr>
              <a:defRPr/>
            </a:pPr>
            <a:r>
              <a:rPr lang="en-US" altLang="zh-CN" kern="0" dirty="0">
                <a:solidFill>
                  <a:srgbClr val="A5A5A5">
                    <a:lumMod val="50000"/>
                  </a:srgbClr>
                </a:solidFill>
              </a:rPr>
              <a:t>Hibernate</a:t>
            </a:r>
            <a:r>
              <a:rPr lang="zh-CN" altLang="en-US" kern="0" dirty="0">
                <a:solidFill>
                  <a:srgbClr val="A5A5A5">
                    <a:lumMod val="50000"/>
                  </a:srgbClr>
                </a:solidFill>
              </a:rPr>
              <a:t>里的</a:t>
            </a:r>
            <a:r>
              <a:rPr lang="en-US" altLang="zh-CN" kern="0" dirty="0">
                <a:solidFill>
                  <a:srgbClr val="A5A5A5">
                    <a:lumMod val="50000"/>
                  </a:srgbClr>
                </a:solidFill>
              </a:rPr>
              <a:t>PO</a:t>
            </a:r>
            <a:r>
              <a:rPr lang="zh-CN" altLang="en-US" kern="0" dirty="0">
                <a:solidFill>
                  <a:srgbClr val="A5A5A5">
                    <a:lumMod val="50000"/>
                  </a:srgbClr>
                </a:solidFill>
              </a:rPr>
              <a:t>是很简单的，完全采用普通的</a:t>
            </a:r>
            <a:r>
              <a:rPr lang="en-US" altLang="zh-CN" kern="0" dirty="0">
                <a:solidFill>
                  <a:srgbClr val="A5A5A5">
                    <a:lumMod val="50000"/>
                  </a:srgbClr>
                </a:solidFill>
              </a:rPr>
              <a:t>java</a:t>
            </a:r>
            <a:r>
              <a:rPr lang="zh-CN" altLang="en-US" kern="0" dirty="0">
                <a:solidFill>
                  <a:srgbClr val="A5A5A5">
                    <a:lumMod val="50000"/>
                  </a:srgbClr>
                </a:solidFill>
              </a:rPr>
              <a:t>对象作为持久化对象使用。</a:t>
            </a:r>
          </a:p>
        </p:txBody>
      </p:sp>
      <p:sp>
        <p:nvSpPr>
          <p:cNvPr id="3" name="矩形 2"/>
          <p:cNvSpPr/>
          <p:nvPr/>
        </p:nvSpPr>
        <p:spPr>
          <a:xfrm>
            <a:off x="700479" y="3806494"/>
            <a:ext cx="4261103" cy="400110"/>
          </a:xfrm>
          <a:prstGeom prst="rect">
            <a:avLst/>
          </a:prstGeom>
        </p:spPr>
        <p:txBody>
          <a:bodyPr wrap="none">
            <a:spAutoFit/>
          </a:bodyPr>
          <a:lstStyle/>
          <a:p>
            <a:pPr>
              <a:defRPr/>
            </a:pPr>
            <a:r>
              <a:rPr lang="zh-CN" altLang="en-US" sz="2000" b="1" kern="0" dirty="0"/>
              <a:t>编写配置文件</a:t>
            </a:r>
            <a:r>
              <a:rPr lang="en-US" altLang="zh-CN" sz="2000" b="1" kern="0" dirty="0"/>
              <a:t>hibernate.cfg.xml</a:t>
            </a:r>
            <a:r>
              <a:rPr lang="zh-CN" altLang="en-US" sz="2000" b="1" kern="0" dirty="0"/>
              <a:t>文件</a:t>
            </a:r>
            <a:endParaRPr lang="en-US" altLang="zh-CN" sz="2000" b="1" kern="0" dirty="0"/>
          </a:p>
        </p:txBody>
      </p:sp>
      <p:sp>
        <p:nvSpPr>
          <p:cNvPr id="10" name="文本框 9"/>
          <p:cNvSpPr txBox="1"/>
          <p:nvPr/>
        </p:nvSpPr>
        <p:spPr>
          <a:xfrm>
            <a:off x="948033" y="4303839"/>
            <a:ext cx="8277194" cy="2339102"/>
          </a:xfrm>
          <a:prstGeom prst="rect">
            <a:avLst/>
          </a:prstGeom>
          <a:noFill/>
        </p:spPr>
        <p:txBody>
          <a:bodyPr wrap="square" rtlCol="0">
            <a:spAutoFit/>
          </a:bodyPr>
          <a:lstStyle/>
          <a:p>
            <a:pPr>
              <a:defRPr/>
            </a:pPr>
            <a:r>
              <a:rPr lang="zh-CN" altLang="en-US" kern="0" dirty="0">
                <a:solidFill>
                  <a:srgbClr val="A5A5A5">
                    <a:lumMod val="50000"/>
                  </a:srgbClr>
                </a:solidFill>
              </a:rPr>
              <a:t>这个文件是用来配置</a:t>
            </a:r>
            <a:r>
              <a:rPr lang="en-US" altLang="zh-CN" kern="0" dirty="0">
                <a:solidFill>
                  <a:srgbClr val="A5A5A5">
                    <a:lumMod val="50000"/>
                  </a:srgbClr>
                </a:solidFill>
              </a:rPr>
              <a:t>Hibernate</a:t>
            </a:r>
            <a:r>
              <a:rPr lang="zh-CN" altLang="en-US" kern="0" dirty="0">
                <a:solidFill>
                  <a:srgbClr val="A5A5A5">
                    <a:lumMod val="50000"/>
                  </a:srgbClr>
                </a:solidFill>
              </a:rPr>
              <a:t>连接数据的必要信息的，如数据库的驱动，</a:t>
            </a:r>
            <a:r>
              <a:rPr lang="en-US" altLang="zh-CN" kern="0" dirty="0">
                <a:solidFill>
                  <a:srgbClr val="A5A5A5">
                    <a:lumMod val="50000"/>
                  </a:srgbClr>
                </a:solidFill>
              </a:rPr>
              <a:t>URL</a:t>
            </a:r>
            <a:r>
              <a:rPr lang="zh-CN" altLang="en-US" kern="0" dirty="0">
                <a:solidFill>
                  <a:srgbClr val="A5A5A5">
                    <a:lumMod val="50000"/>
                  </a:srgbClr>
                </a:solidFill>
              </a:rPr>
              <a:t>，用户名，密码等信息。</a:t>
            </a:r>
            <a:endParaRPr lang="en-US" altLang="zh-CN" kern="0" dirty="0">
              <a:solidFill>
                <a:srgbClr val="A5A5A5">
                  <a:lumMod val="50000"/>
                </a:srgbClr>
              </a:solidFill>
            </a:endParaRPr>
          </a:p>
          <a:p>
            <a:pPr>
              <a:defRPr/>
            </a:pPr>
            <a:endParaRPr lang="en-US" altLang="zh-CN" kern="0" dirty="0">
              <a:solidFill>
                <a:srgbClr val="A5A5A5">
                  <a:lumMod val="50000"/>
                </a:srgbClr>
              </a:solidFill>
            </a:endParaRPr>
          </a:p>
          <a:p>
            <a:pPr>
              <a:defRPr/>
            </a:pPr>
            <a:r>
              <a:rPr lang="en-US" altLang="zh-CN" kern="0" dirty="0">
                <a:solidFill>
                  <a:srgbClr val="A5A5A5">
                    <a:lumMod val="50000"/>
                  </a:srgbClr>
                </a:solidFill>
              </a:rPr>
              <a:t>Hibernate</a:t>
            </a:r>
            <a:r>
              <a:rPr lang="zh-CN" altLang="en-US" kern="0" dirty="0">
                <a:solidFill>
                  <a:srgbClr val="A5A5A5">
                    <a:lumMod val="50000"/>
                  </a:srgbClr>
                </a:solidFill>
              </a:rPr>
              <a:t>配置文件既可以使用*</a:t>
            </a:r>
            <a:r>
              <a:rPr lang="en-US" altLang="zh-CN" kern="0" dirty="0">
                <a:solidFill>
                  <a:srgbClr val="A5A5A5">
                    <a:lumMod val="50000"/>
                  </a:srgbClr>
                </a:solidFill>
              </a:rPr>
              <a:t>.properties</a:t>
            </a:r>
            <a:r>
              <a:rPr lang="zh-CN" altLang="en-US" kern="0" dirty="0">
                <a:solidFill>
                  <a:srgbClr val="A5A5A5">
                    <a:lumMod val="50000"/>
                  </a:srgbClr>
                </a:solidFill>
              </a:rPr>
              <a:t>属性文件，也可以使用</a:t>
            </a:r>
            <a:r>
              <a:rPr lang="en-US" altLang="zh-CN" kern="0" dirty="0">
                <a:solidFill>
                  <a:srgbClr val="A5A5A5">
                    <a:lumMod val="50000"/>
                  </a:srgbClr>
                </a:solidFill>
              </a:rPr>
              <a:t>XML</a:t>
            </a:r>
            <a:r>
              <a:rPr lang="zh-CN" altLang="en-US" kern="0" dirty="0">
                <a:solidFill>
                  <a:srgbClr val="A5A5A5">
                    <a:lumMod val="50000"/>
                  </a:srgbClr>
                </a:solidFill>
              </a:rPr>
              <a:t>文件配置，实际应用中，通常使用</a:t>
            </a:r>
            <a:r>
              <a:rPr lang="en-US" altLang="zh-CN" kern="0" dirty="0">
                <a:solidFill>
                  <a:srgbClr val="A5A5A5">
                    <a:lumMod val="50000"/>
                  </a:srgbClr>
                </a:solidFill>
              </a:rPr>
              <a:t>XML</a:t>
            </a:r>
            <a:r>
              <a:rPr lang="zh-CN" altLang="en-US" kern="0" dirty="0">
                <a:solidFill>
                  <a:srgbClr val="A5A5A5">
                    <a:lumMod val="50000"/>
                  </a:srgbClr>
                </a:solidFill>
              </a:rPr>
              <a:t>文件配置。</a:t>
            </a:r>
            <a:endParaRPr lang="en-US" altLang="zh-CN" kern="0" dirty="0">
              <a:solidFill>
                <a:srgbClr val="A5A5A5">
                  <a:lumMod val="50000"/>
                </a:srgbClr>
              </a:solidFill>
            </a:endParaRPr>
          </a:p>
          <a:p>
            <a:pPr>
              <a:defRPr/>
            </a:pPr>
            <a:endParaRPr lang="en-US" altLang="zh-CN" kern="0" dirty="0">
              <a:solidFill>
                <a:srgbClr val="A5A5A5">
                  <a:lumMod val="50000"/>
                </a:srgbClr>
              </a:solidFill>
            </a:endParaRPr>
          </a:p>
          <a:p>
            <a:pPr>
              <a:defRPr/>
            </a:pPr>
            <a:r>
              <a:rPr lang="zh-CN" altLang="en-US" kern="0" dirty="0">
                <a:solidFill>
                  <a:srgbClr val="A5A5A5">
                    <a:lumMod val="50000"/>
                  </a:srgbClr>
                </a:solidFill>
              </a:rPr>
              <a:t>当程序调用</a:t>
            </a:r>
            <a:r>
              <a:rPr lang="en-US" altLang="zh-CN" kern="0" dirty="0">
                <a:solidFill>
                  <a:srgbClr val="A5A5A5">
                    <a:lumMod val="50000"/>
                  </a:srgbClr>
                </a:solidFill>
              </a:rPr>
              <a:t>Configuration</a:t>
            </a:r>
            <a:r>
              <a:rPr lang="zh-CN" altLang="en-US" kern="0" dirty="0">
                <a:solidFill>
                  <a:srgbClr val="A5A5A5">
                    <a:lumMod val="50000"/>
                  </a:srgbClr>
                </a:solidFill>
              </a:rPr>
              <a:t>对象的</a:t>
            </a:r>
            <a:r>
              <a:rPr lang="en-US" altLang="zh-CN" kern="0" dirty="0">
                <a:solidFill>
                  <a:srgbClr val="A5A5A5">
                    <a:lumMod val="50000"/>
                  </a:srgbClr>
                </a:solidFill>
              </a:rPr>
              <a:t>configure()</a:t>
            </a:r>
            <a:r>
              <a:rPr lang="zh-CN" altLang="en-US" kern="0" dirty="0">
                <a:solidFill>
                  <a:srgbClr val="A5A5A5">
                    <a:lumMod val="50000"/>
                  </a:srgbClr>
                </a:solidFill>
              </a:rPr>
              <a:t>方法时，</a:t>
            </a:r>
            <a:r>
              <a:rPr lang="en-US" altLang="zh-CN" kern="0" dirty="0">
                <a:solidFill>
                  <a:srgbClr val="A5A5A5">
                    <a:lumMod val="50000"/>
                  </a:srgbClr>
                </a:solidFill>
              </a:rPr>
              <a:t>Hibernate</a:t>
            </a:r>
            <a:r>
              <a:rPr lang="zh-CN" altLang="en-US" kern="0" dirty="0">
                <a:solidFill>
                  <a:srgbClr val="A5A5A5">
                    <a:lumMod val="50000"/>
                  </a:srgbClr>
                </a:solidFill>
              </a:rPr>
              <a:t>将自动加载该文件</a:t>
            </a:r>
            <a:endParaRPr lang="en-US" altLang="zh-CN" kern="0" dirty="0">
              <a:solidFill>
                <a:srgbClr val="A5A5A5">
                  <a:lumMod val="50000"/>
                </a:srgbClr>
              </a:solidFill>
            </a:endParaRPr>
          </a:p>
          <a:p>
            <a:pPr>
              <a:defRPr/>
            </a:pPr>
            <a:endParaRPr lang="zh-CN" altLang="en-US" sz="2000" kern="0" dirty="0">
              <a:solidFill>
                <a:srgbClr val="A5A5A5">
                  <a:lumMod val="50000"/>
                </a:srgbClr>
              </a:solidFill>
            </a:endParaRPr>
          </a:p>
        </p:txBody>
      </p:sp>
      <p:pic>
        <p:nvPicPr>
          <p:cNvPr id="11" name="图片 10"/>
          <p:cNvPicPr>
            <a:picLocks noChangeAspect="1"/>
          </p:cNvPicPr>
          <p:nvPr/>
        </p:nvPicPr>
        <p:blipFill rotWithShape="1">
          <a:blip r:embed="rId4"/>
          <a:srcRect r="14693"/>
          <a:stretch/>
        </p:blipFill>
        <p:spPr>
          <a:xfrm>
            <a:off x="700479" y="2452094"/>
            <a:ext cx="9951329" cy="3857316"/>
          </a:xfrm>
          <a:prstGeom prst="rect">
            <a:avLst/>
          </a:prstGeom>
        </p:spPr>
      </p:pic>
    </p:spTree>
    <p:extLst>
      <p:ext uri="{BB962C8B-B14F-4D97-AF65-F5344CB8AC3E}">
        <p14:creationId xmlns:p14="http://schemas.microsoft.com/office/powerpoint/2010/main" val="247632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0"/>
                                        </p:tgtEl>
                                      </p:cBhvr>
                                    </p:animEffect>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P spid="10" grpId="0"/>
      <p:bldP spid="10"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473106" y="481533"/>
            <a:ext cx="8366094" cy="523220"/>
          </a:xfrm>
          <a:prstGeom prst="rect">
            <a:avLst/>
          </a:prstGeom>
          <a:noFill/>
        </p:spPr>
        <p:txBody>
          <a:bodyPr wrap="square" rtlCol="0">
            <a:spAutoFit/>
          </a:bodyPr>
          <a:lstStyle/>
          <a:p>
            <a:pPr>
              <a:defRPr/>
            </a:pPr>
            <a:r>
              <a:rPr lang="en-US" altLang="zh-CN" sz="2800" dirty="0">
                <a:solidFill>
                  <a:prstClr val="black"/>
                </a:solidFill>
              </a:rPr>
              <a:t>Hibernate</a:t>
            </a:r>
            <a:r>
              <a:rPr lang="zh-CN" altLang="en-US" sz="2800" dirty="0">
                <a:solidFill>
                  <a:prstClr val="black"/>
                </a:solidFill>
              </a:rPr>
              <a:t>入门</a:t>
            </a:r>
          </a:p>
        </p:txBody>
      </p:sp>
      <p:sp>
        <p:nvSpPr>
          <p:cNvPr id="5" name="文本框 4"/>
          <p:cNvSpPr txBox="1"/>
          <p:nvPr/>
        </p:nvSpPr>
        <p:spPr>
          <a:xfrm>
            <a:off x="768682" y="1048762"/>
            <a:ext cx="8366094" cy="400110"/>
          </a:xfrm>
          <a:prstGeom prst="rect">
            <a:avLst/>
          </a:prstGeom>
          <a:noFill/>
        </p:spPr>
        <p:txBody>
          <a:bodyPr wrap="square" rtlCol="0">
            <a:spAutoFit/>
          </a:bodyPr>
          <a:lstStyle/>
          <a:p>
            <a:pPr>
              <a:defRPr/>
            </a:pPr>
            <a:r>
              <a:rPr lang="zh-CN" altLang="en-US" sz="2000" b="1" kern="0" dirty="0"/>
              <a:t>编写持久化类</a:t>
            </a:r>
          </a:p>
        </p:txBody>
      </p:sp>
      <p:pic>
        <p:nvPicPr>
          <p:cNvPr id="9" name="图片 8"/>
          <p:cNvPicPr>
            <a:picLocks noChangeAspect="1"/>
          </p:cNvPicPr>
          <p:nvPr/>
        </p:nvPicPr>
        <p:blipFill>
          <a:blip r:embed="rId4"/>
          <a:stretch>
            <a:fillRect/>
          </a:stretch>
        </p:blipFill>
        <p:spPr>
          <a:xfrm>
            <a:off x="768682" y="1618672"/>
            <a:ext cx="5523809" cy="2695238"/>
          </a:xfrm>
          <a:prstGeom prst="rect">
            <a:avLst/>
          </a:prstGeom>
        </p:spPr>
      </p:pic>
      <p:sp>
        <p:nvSpPr>
          <p:cNvPr id="10" name="文本框 9"/>
          <p:cNvSpPr txBox="1"/>
          <p:nvPr/>
        </p:nvSpPr>
        <p:spPr>
          <a:xfrm>
            <a:off x="919588" y="4671152"/>
            <a:ext cx="5221995" cy="1200329"/>
          </a:xfrm>
          <a:prstGeom prst="rect">
            <a:avLst/>
          </a:prstGeom>
          <a:noFill/>
        </p:spPr>
        <p:txBody>
          <a:bodyPr wrap="square" rtlCol="0">
            <a:spAutoFit/>
          </a:bodyPr>
          <a:lstStyle/>
          <a:p>
            <a:r>
              <a:rPr lang="en-US" altLang="zh-CN" dirty="0"/>
              <a:t>@Entity</a:t>
            </a:r>
            <a:r>
              <a:rPr lang="zh-CN" altLang="en-US" dirty="0"/>
              <a:t>注解声明该类是一个</a:t>
            </a:r>
            <a:r>
              <a:rPr lang="en-US" altLang="zh-CN" dirty="0"/>
              <a:t>hibernate</a:t>
            </a:r>
            <a:r>
              <a:rPr lang="zh-CN" altLang="en-US" dirty="0"/>
              <a:t>的持久化类</a:t>
            </a:r>
            <a:endParaRPr lang="en-US" altLang="zh-CN" dirty="0"/>
          </a:p>
          <a:p>
            <a:r>
              <a:rPr lang="en-US" altLang="zh-CN" dirty="0"/>
              <a:t>@Table</a:t>
            </a:r>
            <a:r>
              <a:rPr lang="zh-CN" altLang="en-US" dirty="0"/>
              <a:t>指定该类映射的表</a:t>
            </a:r>
            <a:endParaRPr lang="en-US" altLang="zh-CN" dirty="0"/>
          </a:p>
          <a:p>
            <a:r>
              <a:rPr lang="en-US" altLang="zh-CN" dirty="0"/>
              <a:t>@Id</a:t>
            </a:r>
            <a:r>
              <a:rPr lang="zh-CN" altLang="en-US" dirty="0"/>
              <a:t>用于指定该类的标识属性</a:t>
            </a:r>
            <a:endParaRPr lang="en-US" altLang="zh-CN" dirty="0"/>
          </a:p>
          <a:p>
            <a:r>
              <a:rPr lang="en-US" altLang="zh-CN" dirty="0"/>
              <a:t>@</a:t>
            </a:r>
            <a:r>
              <a:rPr lang="en-US" altLang="zh-CN" dirty="0" err="1"/>
              <a:t>GeneratedValue</a:t>
            </a:r>
            <a:r>
              <a:rPr lang="zh-CN" altLang="en-US" dirty="0"/>
              <a:t>用于指定主键生成策略</a:t>
            </a:r>
            <a:endParaRPr lang="en-US" altLang="zh-CN" dirty="0"/>
          </a:p>
        </p:txBody>
      </p:sp>
    </p:spTree>
    <p:extLst>
      <p:ext uri="{BB962C8B-B14F-4D97-AF65-F5344CB8AC3E}">
        <p14:creationId xmlns:p14="http://schemas.microsoft.com/office/powerpoint/2010/main" val="101938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407005" y="170234"/>
            <a:ext cx="8366094" cy="523220"/>
          </a:xfrm>
          <a:prstGeom prst="rect">
            <a:avLst/>
          </a:prstGeom>
          <a:noFill/>
        </p:spPr>
        <p:txBody>
          <a:bodyPr wrap="square" rtlCol="0">
            <a:spAutoFit/>
          </a:bodyPr>
          <a:lstStyle/>
          <a:p>
            <a:pPr>
              <a:defRPr/>
            </a:pPr>
            <a:r>
              <a:rPr lang="en-US" altLang="zh-CN" sz="2800" dirty="0">
                <a:solidFill>
                  <a:prstClr val="black"/>
                </a:solidFill>
              </a:rPr>
              <a:t>Hibernate</a:t>
            </a:r>
            <a:r>
              <a:rPr lang="zh-CN" altLang="en-US" sz="2800" dirty="0">
                <a:solidFill>
                  <a:prstClr val="black"/>
                </a:solidFill>
              </a:rPr>
              <a:t>入门</a:t>
            </a:r>
          </a:p>
        </p:txBody>
      </p:sp>
      <p:sp>
        <p:nvSpPr>
          <p:cNvPr id="5" name="文本框 4"/>
          <p:cNvSpPr txBox="1"/>
          <p:nvPr/>
        </p:nvSpPr>
        <p:spPr>
          <a:xfrm>
            <a:off x="779699" y="871108"/>
            <a:ext cx="8366094" cy="400110"/>
          </a:xfrm>
          <a:prstGeom prst="rect">
            <a:avLst/>
          </a:prstGeom>
          <a:noFill/>
        </p:spPr>
        <p:txBody>
          <a:bodyPr wrap="square" rtlCol="0">
            <a:spAutoFit/>
          </a:bodyPr>
          <a:lstStyle/>
          <a:p>
            <a:pPr>
              <a:defRPr/>
            </a:pPr>
            <a:r>
              <a:rPr lang="zh-CN" altLang="en-US" sz="2000" b="1" kern="0" dirty="0">
                <a:solidFill>
                  <a:prstClr val="black"/>
                </a:solidFill>
              </a:rPr>
              <a:t>编写主程序</a:t>
            </a:r>
          </a:p>
        </p:txBody>
      </p:sp>
      <p:pic>
        <p:nvPicPr>
          <p:cNvPr id="3" name="图片 2"/>
          <p:cNvPicPr>
            <a:picLocks noChangeAspect="1"/>
          </p:cNvPicPr>
          <p:nvPr/>
        </p:nvPicPr>
        <p:blipFill>
          <a:blip r:embed="rId4"/>
          <a:stretch>
            <a:fillRect/>
          </a:stretch>
        </p:blipFill>
        <p:spPr>
          <a:xfrm>
            <a:off x="2361868" y="1271218"/>
            <a:ext cx="7514286" cy="5342857"/>
          </a:xfrm>
          <a:prstGeom prst="rect">
            <a:avLst/>
          </a:prstGeom>
        </p:spPr>
      </p:pic>
      <p:pic>
        <p:nvPicPr>
          <p:cNvPr id="6" name="图片 5"/>
          <p:cNvPicPr>
            <a:picLocks noChangeAspect="1"/>
          </p:cNvPicPr>
          <p:nvPr/>
        </p:nvPicPr>
        <p:blipFill>
          <a:blip r:embed="rId5"/>
          <a:stretch>
            <a:fillRect/>
          </a:stretch>
        </p:blipFill>
        <p:spPr>
          <a:xfrm>
            <a:off x="3085677" y="3189285"/>
            <a:ext cx="6066667" cy="1752381"/>
          </a:xfrm>
          <a:prstGeom prst="rect">
            <a:avLst/>
          </a:prstGeom>
        </p:spPr>
      </p:pic>
    </p:spTree>
    <p:extLst>
      <p:ext uri="{BB962C8B-B14F-4D97-AF65-F5344CB8AC3E}">
        <p14:creationId xmlns:p14="http://schemas.microsoft.com/office/powerpoint/2010/main" val="274679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xit" presetSubtype="0" fill="hold" nodeType="clickEffect">
                                  <p:stCondLst>
                                    <p:cond delay="0"/>
                                  </p:stCondLst>
                                  <p:childTnLst>
                                    <p:animEffect transition="out" filter="fade">
                                      <p:cBhvr>
                                        <p:cTn id="15" dur="1000"/>
                                        <p:tgtEl>
                                          <p:spTgt spid="3"/>
                                        </p:tgtEl>
                                      </p:cBhvr>
                                    </p:animEffect>
                                    <p:anim calcmode="lin" valueType="num">
                                      <p:cBhvr>
                                        <p:cTn id="16" dur="1000"/>
                                        <p:tgtEl>
                                          <p:spTgt spid="3"/>
                                        </p:tgtEl>
                                        <p:attrNameLst>
                                          <p:attrName>ppt_x</p:attrName>
                                        </p:attrNameLst>
                                      </p:cBhvr>
                                      <p:tavLst>
                                        <p:tav tm="0">
                                          <p:val>
                                            <p:strVal val="ppt_x"/>
                                          </p:val>
                                        </p:tav>
                                        <p:tav tm="100000">
                                          <p:val>
                                            <p:strVal val="ppt_x"/>
                                          </p:val>
                                        </p:tav>
                                      </p:tavLst>
                                    </p:anim>
                                    <p:anim calcmode="lin" valueType="num">
                                      <p:cBhvr>
                                        <p:cTn id="17" dur="1000"/>
                                        <p:tgtEl>
                                          <p:spTgt spid="3"/>
                                        </p:tgtEl>
                                        <p:attrNameLst>
                                          <p:attrName>ppt_y</p:attrName>
                                        </p:attrNameLst>
                                      </p:cBhvr>
                                      <p:tavLst>
                                        <p:tav tm="0">
                                          <p:val>
                                            <p:strVal val="ppt_y"/>
                                          </p:val>
                                        </p:tav>
                                        <p:tav tm="100000">
                                          <p:val>
                                            <p:strVal val="ppt_y+.1"/>
                                          </p:val>
                                        </p:tav>
                                      </p:tavLst>
                                    </p:anim>
                                    <p:set>
                                      <p:cBhvr>
                                        <p:cTn id="18" dur="1" fill="hold">
                                          <p:stCondLst>
                                            <p:cond delay="999"/>
                                          </p:stCondLst>
                                        </p:cTn>
                                        <p:tgtEl>
                                          <p:spTgt spid="3"/>
                                        </p:tgtEl>
                                        <p:attrNameLst>
                                          <p:attrName>style.visibility</p:attrName>
                                        </p:attrNameLst>
                                      </p:cBhvr>
                                      <p:to>
                                        <p:strVal val="hidden"/>
                                      </p:to>
                                    </p:set>
                                  </p:childTnLst>
                                </p:cTn>
                              </p:par>
                              <p:par>
                                <p:cTn id="19" presetID="14" presetClass="entr" presetSubtype="1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TotalTime>
  <Words>3882</Words>
  <Application>Microsoft Office PowerPoint</Application>
  <PresentationFormat>宽屏</PresentationFormat>
  <Paragraphs>335</Paragraphs>
  <Slides>29</Slides>
  <Notes>28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等线</vt:lpstr>
      <vt:lpstr>等线 Light</vt:lpstr>
      <vt:lpstr>方正兰亭超细黑简体</vt:lpstr>
      <vt:lpstr>华文隶书</vt:lpstr>
      <vt:lpstr>宋体</vt:lpstr>
      <vt:lpstr>微软雅黑</vt:lpstr>
      <vt:lpstr>Arial</vt:lpstr>
      <vt:lpstr>Calibri</vt:lpstr>
      <vt:lpstr>Segoe UI Black</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lastModifiedBy>Flint Zhao</cp:lastModifiedBy>
  <cp:revision>350</cp:revision>
  <dcterms:created xsi:type="dcterms:W3CDTF">2016-12-26T14:34:00Z</dcterms:created>
  <dcterms:modified xsi:type="dcterms:W3CDTF">2018-06-19T05:38:41Z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