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2"/>
  </p:notesMasterIdLst>
  <p:sldIdLst>
    <p:sldId id="260" r:id="rId2"/>
    <p:sldId id="268" r:id="rId3"/>
    <p:sldId id="261" r:id="rId4"/>
    <p:sldId id="274" r:id="rId5"/>
    <p:sldId id="284" r:id="rId6"/>
    <p:sldId id="273" r:id="rId7"/>
    <p:sldId id="286" r:id="rId8"/>
    <p:sldId id="262" r:id="rId9"/>
    <p:sldId id="287" r:id="rId10"/>
    <p:sldId id="289" r:id="rId11"/>
    <p:sldId id="290" r:id="rId12"/>
    <p:sldId id="288" r:id="rId13"/>
    <p:sldId id="291" r:id="rId14"/>
    <p:sldId id="292" r:id="rId15"/>
    <p:sldId id="293" r:id="rId16"/>
    <p:sldId id="263" r:id="rId17"/>
    <p:sldId id="271" r:id="rId18"/>
    <p:sldId id="294" r:id="rId19"/>
    <p:sldId id="295" r:id="rId20"/>
    <p:sldId id="296" r:id="rId2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4156" userDrawn="1">
          <p15:clr>
            <a:srgbClr val="A4A3A4"/>
          </p15:clr>
        </p15:guide>
        <p15:guide id="4" orient="horz" pos="187" userDrawn="1">
          <p15:clr>
            <a:srgbClr val="A4A3A4"/>
          </p15:clr>
        </p15:guide>
        <p15:guide id="5" pos="7491" userDrawn="1">
          <p15:clr>
            <a:srgbClr val="A4A3A4"/>
          </p15:clr>
        </p15:guide>
        <p15:guide id="6" pos="1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云轩" initials="刘云轩" lastIdx="1" clrIdx="0">
    <p:extLst>
      <p:ext uri="{19B8F6BF-5375-455C-9EA6-DF929625EA0E}">
        <p15:presenceInfo xmlns:p15="http://schemas.microsoft.com/office/powerpoint/2012/main" userId="刘云轩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C50"/>
    <a:srgbClr val="DB7051"/>
    <a:srgbClr val="F4925C"/>
    <a:srgbClr val="1C737A"/>
    <a:srgbClr val="E0E1E1"/>
    <a:srgbClr val="FDAA8A"/>
    <a:srgbClr val="FEA875"/>
    <a:srgbClr val="E6E6E6"/>
    <a:srgbClr val="53555D"/>
    <a:srgbClr val="3D3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2" autoAdjust="0"/>
    <p:restoredTop sz="90271" autoAdjust="0"/>
  </p:normalViewPr>
  <p:slideViewPr>
    <p:cSldViewPr snapToGrid="0" snapToObjects="1">
      <p:cViewPr varScale="1">
        <p:scale>
          <a:sx n="89" d="100"/>
          <a:sy n="89" d="100"/>
        </p:scale>
        <p:origin x="272" y="56"/>
      </p:cViewPr>
      <p:guideLst>
        <p:guide pos="3840"/>
        <p:guide orient="horz" pos="2160"/>
        <p:guide orient="horz" pos="4156"/>
        <p:guide orient="horz" pos="187"/>
        <p:guide pos="7491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EEAB-049E-449A-836E-56F611BCBA4D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0FB88-9778-4555-92B0-B7F08408A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4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## </a:t>
            </a:r>
            <a:r>
              <a:rPr lang="en-US" altLang="zh-CN" dirty="0" err="1" smtClean="0"/>
              <a:t>Cython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CPython</a:t>
            </a:r>
            <a:endParaRPr lang="en-US" altLang="zh-CN" dirty="0" smtClean="0"/>
          </a:p>
          <a:p>
            <a:r>
              <a:rPr lang="zh-CN" altLang="en-US" dirty="0" smtClean="0"/>
              <a:t>这两者虽然常常被弄混，但他们是不同的。</a:t>
            </a:r>
            <a:r>
              <a:rPr lang="en-US" altLang="zh-CN" dirty="0" err="1" smtClean="0"/>
              <a:t>CPython</a:t>
            </a:r>
            <a:r>
              <a:rPr lang="zh-CN" altLang="en-US" dirty="0" smtClean="0"/>
              <a:t>的名字，很早就有了，其实就是我们平常使用的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.</a:t>
            </a:r>
            <a:r>
              <a:rPr lang="zh-CN" altLang="en-US" dirty="0" smtClean="0"/>
              <a:t>但以前其实还有</a:t>
            </a:r>
            <a:r>
              <a:rPr lang="en-US" altLang="zh-CN" dirty="0" err="1" smtClean="0"/>
              <a:t>Jython</a:t>
            </a:r>
            <a:r>
              <a:rPr lang="zh-CN" altLang="en-US" dirty="0" smtClean="0"/>
              <a:t>，代表是通过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Python,</a:t>
            </a:r>
            <a:r>
              <a:rPr lang="zh-CN" altLang="en-US" dirty="0" smtClean="0"/>
              <a:t>甚至后来还有了</a:t>
            </a:r>
            <a:r>
              <a:rPr lang="en-US" altLang="zh-CN" dirty="0" err="1" smtClean="0"/>
              <a:t>Pypy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python.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0FB88-9778-4555-92B0-B7F08408A1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124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0FB88-9778-4555-92B0-B7F08408A18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321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截取了部分代码，注意内存错误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0FB88-9778-4555-92B0-B7F08408A18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65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注意内存错误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0FB88-9778-4555-92B0-B7F08408A18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02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从另一个方面来说，前面我们知道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语言本身就是通过</a:t>
            </a:r>
            <a:r>
              <a:rPr lang="en-US" altLang="zh-CN" dirty="0" smtClean="0"/>
              <a:t>C</a:t>
            </a:r>
            <a:r>
              <a:rPr lang="zh-CN" altLang="en-US" dirty="0" smtClean="0"/>
              <a:t>开发的，和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在基因上就一脉相承，两者结合的产物</a:t>
            </a:r>
            <a:r>
              <a:rPr lang="en-US" altLang="zh-CN" dirty="0" err="1" smtClean="0"/>
              <a:t>Cython</a:t>
            </a:r>
            <a:r>
              <a:rPr lang="zh-CN" altLang="en-US" dirty="0" smtClean="0"/>
              <a:t>，在当今注重效率和性能结合的时代，必然是众望所归从另一个方面来说，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语言本身就是通过</a:t>
            </a:r>
            <a:r>
              <a:rPr lang="en-US" altLang="zh-CN" dirty="0" smtClean="0"/>
              <a:t>C</a:t>
            </a:r>
            <a:r>
              <a:rPr lang="zh-CN" altLang="en-US" dirty="0" smtClean="0"/>
              <a:t>开发的，和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在基因上就一脉相承，两者结合的产物</a:t>
            </a:r>
            <a:r>
              <a:rPr lang="en-US" altLang="zh-CN" dirty="0" err="1" smtClean="0"/>
              <a:t>Cython</a:t>
            </a:r>
            <a:r>
              <a:rPr lang="zh-CN" altLang="en-US" dirty="0" smtClean="0"/>
              <a:t>，在当今注重效率和性能结合的时代，必然是众望所归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0FB88-9778-4555-92B0-B7F08408A1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928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从另一个方面来说，前面我们知道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语言本身就是通过</a:t>
            </a:r>
            <a:r>
              <a:rPr lang="en-US" altLang="zh-CN" dirty="0" smtClean="0"/>
              <a:t>C</a:t>
            </a:r>
            <a:r>
              <a:rPr lang="zh-CN" altLang="en-US" dirty="0" smtClean="0"/>
              <a:t>开发的，和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在基因上就一脉相承，两者结合的产物</a:t>
            </a:r>
            <a:r>
              <a:rPr lang="en-US" altLang="zh-CN" dirty="0" err="1" smtClean="0"/>
              <a:t>Cython</a:t>
            </a:r>
            <a:r>
              <a:rPr lang="zh-CN" altLang="en-US" dirty="0" smtClean="0"/>
              <a:t>，在当今注重效率和性能结合的时代，必然是众望所归从另一个方面来说，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语言本身就是通过</a:t>
            </a:r>
            <a:r>
              <a:rPr lang="en-US" altLang="zh-CN" dirty="0" smtClean="0"/>
              <a:t>C</a:t>
            </a:r>
            <a:r>
              <a:rPr lang="zh-CN" altLang="en-US" dirty="0" smtClean="0"/>
              <a:t>开发的，和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在基因上就一脉相承，两者结合的产物</a:t>
            </a:r>
            <a:r>
              <a:rPr lang="en-US" altLang="zh-CN" dirty="0" err="1" smtClean="0"/>
              <a:t>Cython</a:t>
            </a:r>
            <a:r>
              <a:rPr lang="zh-CN" altLang="en-US" dirty="0" smtClean="0"/>
              <a:t>，在当今注重效率和性能结合的时代，必然是众望所归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0FB88-9778-4555-92B0-B7F08408A1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79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变量：</a:t>
            </a:r>
            <a:endParaRPr lang="en-US" altLang="zh-CN" dirty="0" smtClean="0"/>
          </a:p>
          <a:p>
            <a:r>
              <a:rPr lang="zh-CN" altLang="en-US" dirty="0" smtClean="0"/>
              <a:t>数值，数组，指针，结构体，联合体，枚举变量，也可以组合定义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定义函数时，要注意隐式转换：</a:t>
            </a:r>
            <a:endParaRPr lang="en-US" altLang="zh-CN" dirty="0" smtClean="0"/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对象，返回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虽然可以将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等类型自动转换为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，但个人认为不推荐自动转换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解释器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在外部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cpdef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定义混合函数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在被其他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调用时，通过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式调用会更快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重写，但会损失性能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0FB88-9778-4555-92B0-B7F08408A1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76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0FB88-9778-4555-92B0-B7F08408A1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2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0FB88-9778-4555-92B0-B7F08408A1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65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0FB88-9778-4555-92B0-B7F08408A18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58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python setup.py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build_ext</a:t>
            </a:r>
            <a:r>
              <a:rPr lang="en-US" altLang="zh-CN" baseline="0" dirty="0" smtClean="0"/>
              <a:t> --</a:t>
            </a:r>
            <a:r>
              <a:rPr lang="en-US" altLang="zh-CN" baseline="0" dirty="0" err="1" smtClean="0"/>
              <a:t>inplace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0FB88-9778-4555-92B0-B7F08408A18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19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0FB88-9778-4555-92B0-B7F08408A18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02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04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2600" y="1993900"/>
            <a:ext cx="3302000" cy="3302000"/>
          </a:xfrm>
          <a:prstGeom prst="rect">
            <a:avLst/>
          </a:prstGeom>
        </p:spPr>
      </p:pic>
      <p:sp>
        <p:nvSpPr>
          <p:cNvPr id="6" name="椭圆 5"/>
          <p:cNvSpPr/>
          <p:nvPr userDrawn="1"/>
        </p:nvSpPr>
        <p:spPr>
          <a:xfrm rot="10800000">
            <a:off x="6654800" y="1777596"/>
            <a:ext cx="3657600" cy="3657600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62" r:id="rId3"/>
    <p:sldLayoutId id="2147483664" r:id="rId4"/>
    <p:sldLayoutId id="2147483663" r:id="rId5"/>
    <p:sldLayoutId id="214748366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agglet/c-algorithms" TargetMode="Externa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199949" y="-1467051"/>
            <a:ext cx="9792102" cy="9792100"/>
            <a:chOff x="1459831" y="-1207169"/>
            <a:chExt cx="9272338" cy="9272336"/>
          </a:xfrm>
        </p:grpSpPr>
        <p:sp>
          <p:nvSpPr>
            <p:cNvPr id="5" name="椭圆 4"/>
            <p:cNvSpPr/>
            <p:nvPr/>
          </p:nvSpPr>
          <p:spPr>
            <a:xfrm>
              <a:off x="3127810" y="460810"/>
              <a:ext cx="5936380" cy="5936380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9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2865182" y="320808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7380032" y="60143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7380032" y="581473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22529" y="1402273"/>
              <a:ext cx="3146943" cy="728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Cython</a:t>
              </a: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简介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355564" y="2352751"/>
              <a:ext cx="348087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1459831" y="-1207169"/>
              <a:ext cx="9272338" cy="9272336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9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5969232" y="3332128"/>
            <a:ext cx="2965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+mj-lt"/>
              </a:rPr>
              <a:t>PRESENTED</a:t>
            </a:r>
            <a:r>
              <a:rPr kumimoji="1" lang="zh-CN" alt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+mj-lt"/>
              </a:rPr>
              <a:t>BY</a:t>
            </a:r>
            <a:r>
              <a:rPr kumimoji="1" lang="zh-CN" alt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zh-CN" altLang="en-US" dirty="0" smtClean="0">
                <a:solidFill>
                  <a:srgbClr val="FFFFFF"/>
                </a:solidFill>
                <a:latin typeface="+mj-lt"/>
                <a:cs typeface="Segoe UI Light"/>
              </a:rPr>
              <a:t>刘子东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57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6639" y="315154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F4925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4984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</a:p>
        </p:txBody>
      </p:sp>
      <p:sp>
        <p:nvSpPr>
          <p:cNvPr id="23" name="矩形 22"/>
          <p:cNvSpPr/>
          <p:nvPr/>
        </p:nvSpPr>
        <p:spPr>
          <a:xfrm>
            <a:off x="8065311" y="1234840"/>
            <a:ext cx="3046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7060" y="1477910"/>
            <a:ext cx="3558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Cython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异同</a:t>
            </a:r>
          </a:p>
        </p:txBody>
      </p:sp>
      <p:sp>
        <p:nvSpPr>
          <p:cNvPr id="11" name="矩形 10"/>
          <p:cNvSpPr/>
          <p:nvPr/>
        </p:nvSpPr>
        <p:spPr>
          <a:xfrm>
            <a:off x="7016002" y="1987244"/>
            <a:ext cx="41082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333333"/>
                </a:solidFill>
                <a:latin typeface="Helvetica" panose="020B0604020202020204" pitchFamily="34" charset="0"/>
              </a:rPr>
              <a:t>Cython</a:t>
            </a:r>
            <a:r>
              <a:rPr lang="zh-CN" altLang="en-US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中优先使用</a:t>
            </a:r>
            <a:r>
              <a:rPr lang="en-US" altLang="zh-CN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python</a:t>
            </a:r>
            <a:r>
              <a:rPr lang="zh-CN" altLang="en-US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操作符功能，</a:t>
            </a:r>
            <a:endParaRPr lang="en-US" altLang="zh-CN" b="1" dirty="0" smtClean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zh-CN" altLang="en-US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最好</a:t>
            </a: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不要在一个表达式中混用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c</a:t>
            </a: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和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python</a:t>
            </a: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字符串操作</a:t>
            </a:r>
            <a:endParaRPr lang="zh-CN" altLang="en-US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16002" y="2921420"/>
            <a:ext cx="5175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如下操作会报</a:t>
            </a: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错</a:t>
            </a:r>
            <a:endParaRPr lang="en-US" altLang="zh-CN" dirty="0" smtClean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Obtaining 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char* from temporary Python value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7016002" y="471407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正确操作如下：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434" y="3664810"/>
            <a:ext cx="4490406" cy="94319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434" y="5234197"/>
            <a:ext cx="4490406" cy="1040249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97003" y="216508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不同点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333333"/>
                </a:solidFill>
                <a:latin typeface="Helvetica" panose="020B0604020202020204" pitchFamily="34" charset="0"/>
              </a:rPr>
              <a:t>cython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中所有整数类型都会由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编译器自动判断合适的长度如</a:t>
            </a:r>
            <a:r>
              <a:rPr lang="en-US" altLang="zh-CN" dirty="0" err="1">
                <a:solidFill>
                  <a:srgbClr val="333333"/>
                </a:solidFill>
                <a:latin typeface="Helvetica" panose="020B0604020202020204" pitchFamily="34" charset="0"/>
              </a:rPr>
              <a:t>int,long,longlong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333333"/>
                </a:solidFill>
                <a:latin typeface="Helvetica" panose="020B0604020202020204" pitchFamily="34" charset="0"/>
              </a:rPr>
              <a:t>cython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中没有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-&gt;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操作符，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p-&gt;x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用</a:t>
            </a:r>
            <a:r>
              <a:rPr lang="en-US" altLang="zh-CN" dirty="0" err="1">
                <a:solidFill>
                  <a:srgbClr val="333333"/>
                </a:solidFill>
                <a:latin typeface="Helvetica" panose="020B0604020202020204" pitchFamily="34" charset="0"/>
              </a:rPr>
              <a:t>p.x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代替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333333"/>
                </a:solidFill>
                <a:latin typeface="Helvetica" panose="020B0604020202020204" pitchFamily="34" charset="0"/>
              </a:rPr>
              <a:t>cython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中没有*操作符，用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p[0]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作</a:t>
            </a: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指向</a:t>
            </a:r>
            <a:endParaRPr lang="en-US" altLang="zh-CN" dirty="0" smtClean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endParaRPr lang="zh-CN" altLang="en-US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相同点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333333"/>
                </a:solidFill>
                <a:latin typeface="Helvetica" panose="020B0604020202020204" pitchFamily="34" charset="0"/>
              </a:rPr>
              <a:t>cython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中空指针，指向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NULL,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一样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333333"/>
                </a:solidFill>
                <a:latin typeface="Helvetica" panose="020B0604020202020204" pitchFamily="34" charset="0"/>
              </a:rPr>
              <a:t>cython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中有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&amp;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操作符，和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一样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333333"/>
                </a:solidFill>
                <a:latin typeface="Helvetica" panose="020B0604020202020204" pitchFamily="34" charset="0"/>
              </a:rPr>
              <a:t>cython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中保留强制转换，</a:t>
            </a: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如</a:t>
            </a:r>
            <a:endParaRPr lang="en-US" altLang="zh-CN" dirty="0" smtClean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574" y="5304401"/>
            <a:ext cx="3811437" cy="82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6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1" grpId="0"/>
      <p:bldP spid="14" grpId="0"/>
      <p:bldP spid="17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6639" y="315154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F4925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4984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写法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65311" y="1477909"/>
            <a:ext cx="3046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式写法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7060" y="1477910"/>
            <a:ext cx="3558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写法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003" y="2264243"/>
            <a:ext cx="5586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如以下语句，是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中的循环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并没有优化为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循环</a:t>
            </a:r>
            <a:r>
              <a:rPr lang="en-US" altLang="zh-CN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: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66" y="2762840"/>
            <a:ext cx="2921534" cy="7816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76" y="3567751"/>
            <a:ext cx="6219048" cy="306666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124434" y="2248193"/>
            <a:ext cx="4617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Helvetica" panose="020B0604020202020204" pitchFamily="34" charset="0"/>
              </a:rPr>
              <a:t>cdef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声明一下</a:t>
            </a:r>
            <a:r>
              <a:rPr lang="en-US" altLang="zh-CN" dirty="0" err="1">
                <a:solidFill>
                  <a:srgbClr val="333333"/>
                </a:solidFill>
                <a:latin typeface="Helvetica" panose="020B0604020202020204" pitchFamily="34" charset="0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则</a:t>
            </a:r>
            <a:r>
              <a:rPr lang="en-US" altLang="zh-CN" dirty="0" err="1" smtClean="0">
                <a:solidFill>
                  <a:srgbClr val="333333"/>
                </a:solidFill>
                <a:latin typeface="Helvetica" panose="020B0604020202020204" pitchFamily="34" charset="0"/>
              </a:rPr>
              <a:t>Cython</a:t>
            </a: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会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将其优化为存粹的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式循环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: 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661" y="2962905"/>
            <a:ext cx="4877066" cy="100000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7916248" y="4010395"/>
            <a:ext cx="3046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式写法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2661" y="4704216"/>
            <a:ext cx="4704762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62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2" grpId="0"/>
      <p:bldP spid="6" grpId="0"/>
      <p:bldP spid="13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F4925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4984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13711" y="1180036"/>
            <a:ext cx="3898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式异常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4434" y="1881851"/>
            <a:ext cx="5210663" cy="462428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 panose="020B0604020202020204" pitchFamily="34" charset="-122"/>
              </a:rPr>
              <a:t># 方式1 - spam内部如果抛出python异常，那么马上返回-1，返回-1也会抛出c式异常</a:t>
            </a:r>
            <a:endParaRPr kumimoji="0" lang="en-US" altLang="zh-CN" sz="1600" b="0" i="1" u="none" strike="noStrike" cap="none" normalizeH="0" baseline="0" dirty="0" smtClean="0">
              <a:ln>
                <a:noFill/>
              </a:ln>
              <a:solidFill>
                <a:srgbClr val="999988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cdef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2"/>
              </a:rPr>
              <a:t>spam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()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except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lang="en-US" altLang="zh-CN" sz="4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: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 panose="020B0604020202020204" pitchFamily="34" charset="-122"/>
              </a:rPr>
              <a:t># 方式2 - 产生了PyErr_Occurred(),则返回-1，常用，因为如果-1返回值合法，那么方式1会出错，</a:t>
            </a:r>
            <a:endParaRPr kumimoji="0" lang="en-US" altLang="zh-CN" sz="1600" b="0" i="1" u="none" strike="noStrike" cap="none" normalizeH="0" baseline="0" dirty="0" smtClean="0">
              <a:ln>
                <a:noFill/>
              </a:ln>
              <a:solidFill>
                <a:srgbClr val="999988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cdef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2"/>
              </a:rPr>
              <a:t>spam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()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except</a:t>
            </a:r>
            <a:r>
              <a:rPr kumimoji="0" lang="zh-CN" altLang="zh-CN" sz="4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4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: </a:t>
            </a:r>
            <a:endParaRPr lang="en-US" altLang="zh-CN" sz="4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 panose="020B0604020202020204" pitchFamily="34" charset="-122"/>
              </a:rPr>
              <a:t># 方式3 - 调用了spam之后, 并产生了PyErr_Occurred()，无论返回什么值,常用在 </a:t>
            </a:r>
            <a:endParaRPr kumimoji="0" lang="en-US" altLang="zh-CN" sz="1600" b="0" i="1" u="none" strike="noStrike" cap="none" normalizeH="0" baseline="0" dirty="0" smtClean="0">
              <a:ln>
                <a:noFill/>
              </a:ln>
              <a:solidFill>
                <a:srgbClr val="999988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 panose="020B0604020202020204" pitchFamily="34" charset="-122"/>
              </a:rPr>
              <a:t>void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cdef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2"/>
              </a:rPr>
              <a:t>spam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()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except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4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: </a:t>
            </a:r>
            <a:endParaRPr lang="en-US" altLang="zh-CN" sz="4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 panose="020B0604020202020204" pitchFamily="34" charset="-122"/>
              </a:rPr>
              <a:t># 方式4 - 外部c++异常声明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cdef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2"/>
              </a:rPr>
              <a:t>spam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()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except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4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92311" y="1241408"/>
            <a:ext cx="3898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40600" y="2102535"/>
            <a:ext cx="4203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因为前面说明了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中的异常不会在</a:t>
            </a:r>
            <a:r>
              <a:rPr lang="en-US" altLang="zh-CN" dirty="0" err="1">
                <a:solidFill>
                  <a:srgbClr val="333333"/>
                </a:solidFill>
                <a:latin typeface="Helvetica" panose="020B0604020202020204" pitchFamily="34" charset="0"/>
              </a:rPr>
              <a:t>cython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中自动抛出，所以要手动检查</a:t>
            </a:r>
            <a:endParaRPr lang="zh-CN" alt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778" y="3025218"/>
            <a:ext cx="4235316" cy="11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26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6639" y="315154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F4925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4984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包引用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7003" y="1637268"/>
            <a:ext cx="6058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保留以前</a:t>
            </a: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的 </a:t>
            </a:r>
            <a:r>
              <a:rPr lang="en-US" altLang="zh-CN" dirty="0" smtClean="0"/>
              <a:t>include “</a:t>
            </a:r>
            <a:r>
              <a:rPr lang="en-US" altLang="zh-CN" dirty="0" err="1" smtClean="0"/>
              <a:t>spamstuff.pxi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方式，但不推荐使用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97003" y="2280505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pxd</a:t>
            </a: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文件</a:t>
            </a:r>
            <a:endParaRPr lang="zh-CN" altLang="en-US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9072" y="28479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  <a:r>
              <a:rPr lang="en-US" altLang="zh-CN" dirty="0" err="1" smtClean="0">
                <a:solidFill>
                  <a:srgbClr val="333333"/>
                </a:solidFill>
                <a:latin typeface="Helvetica" panose="020B0604020202020204" pitchFamily="34" charset="0"/>
              </a:rPr>
              <a:t>pxd</a:t>
            </a:r>
            <a:r>
              <a:rPr lang="en-US" altLang="zh-CN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后缀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的文件存放了一些变量函数的定义声明。也可以引用并选取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.h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中的声明，语法如下：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97003" y="3619668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pyx</a:t>
            </a: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文件</a:t>
            </a:r>
            <a:endParaRPr lang="zh-CN" altLang="en-US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6644" y="4150881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  <a:r>
              <a:rPr lang="en-US" altLang="zh-CN" dirty="0" err="1" smtClean="0">
                <a:solidFill>
                  <a:srgbClr val="333333"/>
                </a:solidFill>
                <a:latin typeface="Helvetica" panose="020B0604020202020204" pitchFamily="34" charset="0"/>
              </a:rPr>
              <a:t>pyx</a:t>
            </a: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后缀的文件存放了</a:t>
            </a:r>
            <a:r>
              <a:rPr lang="en-US" altLang="zh-CN" dirty="0" err="1" smtClean="0">
                <a:solidFill>
                  <a:srgbClr val="333333"/>
                </a:solidFill>
                <a:latin typeface="Helvetica" panose="020B0604020202020204" pitchFamily="34" charset="0"/>
              </a:rPr>
              <a:t>Cython</a:t>
            </a: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的实现等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59072" y="4813357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Cython</a:t>
            </a: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引用方式</a:t>
            </a:r>
            <a:endParaRPr lang="zh-CN" altLang="en-US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9072" y="53081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cimport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只能够从其他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module(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包括</a:t>
            </a:r>
            <a:r>
              <a:rPr lang="en-US" altLang="zh-CN" dirty="0" err="1">
                <a:solidFill>
                  <a:srgbClr val="333333"/>
                </a:solidFill>
                <a:latin typeface="Helvetica" panose="020B0604020202020204" pitchFamily="34" charset="0"/>
              </a:rPr>
              <a:t>pxd,pyx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中引用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式的类型、函数、变量以及一些扩展类型，而不能引用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对象 如果想引用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module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中的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对象，则要用</a:t>
            </a: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普通的</a:t>
            </a:r>
            <a:r>
              <a:rPr lang="en-US" altLang="zh-CN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import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901" y="-53380"/>
            <a:ext cx="5500099" cy="7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26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6639" y="315154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F4925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4984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7003" y="1637268"/>
            <a:ext cx="6058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保留以前</a:t>
            </a: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的 </a:t>
            </a:r>
            <a:r>
              <a:rPr lang="en-US" altLang="zh-CN" dirty="0" smtClean="0"/>
              <a:t>include “</a:t>
            </a:r>
            <a:r>
              <a:rPr lang="en-US" altLang="zh-CN" dirty="0" err="1" smtClean="0"/>
              <a:t>spamstuff.pxi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方式，但不推荐使用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97003" y="2280505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333333"/>
                </a:solidFill>
                <a:latin typeface="Helvetica" panose="020B0604020202020204" pitchFamily="34" charset="0"/>
              </a:rPr>
              <a:t>Cython</a:t>
            </a:r>
            <a:r>
              <a:rPr lang="zh-CN" altLang="en-US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引用</a:t>
            </a:r>
            <a:r>
              <a:rPr lang="en-US" altLang="zh-CN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C</a:t>
            </a:r>
            <a:r>
              <a:rPr lang="zh-CN" altLang="en-US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函数</a:t>
            </a:r>
            <a:endParaRPr lang="zh-CN" altLang="en-US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7003" y="4122682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Python</a:t>
            </a:r>
            <a:r>
              <a:rPr lang="zh-CN" altLang="en-US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引用</a:t>
            </a:r>
            <a:r>
              <a:rPr lang="en-US" altLang="zh-CN" b="1" dirty="0" err="1" smtClean="0">
                <a:solidFill>
                  <a:srgbClr val="333333"/>
                </a:solidFill>
                <a:latin typeface="Helvetica" panose="020B0604020202020204" pitchFamily="34" charset="0"/>
              </a:rPr>
              <a:t>Cython</a:t>
            </a:r>
            <a:r>
              <a:rPr lang="zh-CN" altLang="en-US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模块</a:t>
            </a:r>
            <a:endParaRPr lang="zh-CN" altLang="en-US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35" y="3188901"/>
            <a:ext cx="3126856" cy="65678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46644" y="26454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通过</a:t>
            </a:r>
            <a:r>
              <a:rPr lang="en-US" altLang="zh-CN" dirty="0" err="1" smtClean="0">
                <a:solidFill>
                  <a:srgbClr val="333333"/>
                </a:solidFill>
                <a:latin typeface="Helvetica" panose="020B0604020202020204" pitchFamily="34" charset="0"/>
              </a:rPr>
              <a:t>def</a:t>
            </a:r>
            <a:r>
              <a:rPr lang="en-US" altLang="zh-CN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 extern from </a:t>
            </a: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引用</a:t>
            </a:r>
            <a:r>
              <a:rPr lang="en-US" altLang="zh-CN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.c</a:t>
            </a: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或</a:t>
            </a:r>
            <a:r>
              <a:rPr lang="en-US" altLang="zh-CN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.h</a:t>
            </a: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59072" y="46304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如果想在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模块中引用</a:t>
            </a:r>
            <a:r>
              <a:rPr lang="en-US" altLang="zh-CN" dirty="0" err="1">
                <a:solidFill>
                  <a:srgbClr val="333333"/>
                </a:solidFill>
                <a:latin typeface="Helvetica" panose="020B0604020202020204" pitchFamily="34" charset="0"/>
              </a:rPr>
              <a:t>cython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的</a:t>
            </a:r>
            <a:r>
              <a:rPr lang="en-US" altLang="zh-CN" dirty="0" err="1">
                <a:solidFill>
                  <a:srgbClr val="333333"/>
                </a:solidFill>
                <a:latin typeface="Helvetica" panose="020B0604020202020204" pitchFamily="34" charset="0"/>
              </a:rPr>
              <a:t>pyx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文件，可以简单的在代码前加上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34" y="5415123"/>
            <a:ext cx="2318766" cy="69249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071" y="0"/>
            <a:ext cx="5666667" cy="6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49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6639" y="315154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F4925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4984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条件编译与编译期常量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4186" y="173303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333333"/>
                </a:solidFill>
                <a:latin typeface="Helvetica" panose="020B0604020202020204" pitchFamily="34" charset="0"/>
              </a:rPr>
              <a:t>编译期常量定义</a:t>
            </a:r>
            <a:endParaRPr lang="zh-CN" altLang="en-US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186" y="22773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可以在编译期就给常量赋值，在</a:t>
            </a:r>
            <a:r>
              <a:rPr lang="en-US" altLang="zh-CN" dirty="0" err="1">
                <a:solidFill>
                  <a:srgbClr val="333333"/>
                </a:solidFill>
                <a:latin typeface="Helvetica" panose="020B0604020202020204" pitchFamily="34" charset="0"/>
              </a:rPr>
              <a:t>cython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中使用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如设定数组长度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38" y="2952361"/>
            <a:ext cx="4832527" cy="83816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64186" y="3902427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系统常量，见 </a:t>
            </a:r>
            <a:r>
              <a:rPr lang="en-US" altLang="zh-CN" dirty="0" err="1">
                <a:solidFill>
                  <a:srgbClr val="333333"/>
                </a:solidFill>
                <a:latin typeface="Helvetica" panose="020B0604020202020204" pitchFamily="34" charset="0"/>
              </a:rPr>
              <a:t>os.uname</a:t>
            </a:r>
            <a:r>
              <a:rPr lang="en-US" altLang="zh-CN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()</a:t>
            </a: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，如</a:t>
            </a:r>
            <a:endParaRPr lang="zh-CN" altLang="en-US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346638" y="4283789"/>
            <a:ext cx="7290457" cy="37696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UNAME_SYSNAME, UNAME_NODENAME, UNAME_RELEASE, UNAME_VERSION, UNAME_MACHINE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4186" y="48322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条件编译语句</a:t>
            </a:r>
            <a:endParaRPr lang="zh-CN" altLang="en-US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64679" y="484428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常用来做兼容看，如下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38" y="5221252"/>
            <a:ext cx="4111231" cy="153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04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78836" y="520859"/>
            <a:ext cx="3600666" cy="6740307"/>
          </a:xfrm>
          <a:prstGeom prst="rect">
            <a:avLst/>
          </a:prstGeom>
          <a:noFill/>
          <a:effectLst>
            <a:outerShdw blurRad="63500" dist="13716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43200" b="1" dirty="0">
                <a:gradFill>
                  <a:gsLst>
                    <a:gs pos="12000">
                      <a:schemeClr val="bg1">
                        <a:lumMod val="7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+mn-ea"/>
              </a:rPr>
              <a:t>3</a:t>
            </a:r>
            <a:endParaRPr lang="en-US" altLang="zh-CN" sz="43200" b="1" dirty="0" smtClean="0">
              <a:gradFill>
                <a:gsLst>
                  <a:gs pos="12000">
                    <a:schemeClr val="bg1">
                      <a:lumMod val="7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</a:gradFill>
              <a:effectLst>
                <a:outerShdw blurRad="152400" dist="38100" sx="102000" sy="102000" algn="ctr" rotWithShape="0">
                  <a:prstClr val="black">
                    <a:alpha val="49000"/>
                  </a:prstClr>
                </a:outerShdw>
              </a:effectLst>
              <a:latin typeface="+mn-ea"/>
            </a:endParaRPr>
          </a:p>
        </p:txBody>
      </p:sp>
      <p:sp useBgFill="1">
        <p:nvSpPr>
          <p:cNvPr id="6" name="矩形 5"/>
          <p:cNvSpPr/>
          <p:nvPr/>
        </p:nvSpPr>
        <p:spPr>
          <a:xfrm>
            <a:off x="0" y="3429000"/>
            <a:ext cx="12192000" cy="1638775"/>
          </a:xfrm>
          <a:prstGeom prst="rect">
            <a:avLst/>
          </a:prstGeom>
          <a:ln>
            <a:noFill/>
          </a:ln>
          <a:effectLst>
            <a:outerShdw blurRad="406400" dist="114300" sx="107000" sy="10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44528" y="299177"/>
            <a:ext cx="21029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7200" b="1" dirty="0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微软雅黑"/>
              </a:rPr>
              <a:t>Part</a:t>
            </a:r>
          </a:p>
        </p:txBody>
      </p:sp>
      <p:sp>
        <p:nvSpPr>
          <p:cNvPr id="9" name="矩形 8"/>
          <p:cNvSpPr/>
          <p:nvPr/>
        </p:nvSpPr>
        <p:spPr>
          <a:xfrm>
            <a:off x="4783784" y="3576650"/>
            <a:ext cx="2624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</a:rPr>
              <a:t>小</a:t>
            </a:r>
            <a:r>
              <a:rPr lang="en-US" altLang="zh-CN" sz="4800" b="1" dirty="0" smtClean="0">
                <a:solidFill>
                  <a:schemeClr val="bg1">
                    <a:lumMod val="95000"/>
                  </a:schemeClr>
                </a:solidFill>
              </a:rPr>
              <a:t>DEMO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00760" y="4285279"/>
            <a:ext cx="181492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实用的小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DEMO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15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F4925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55"/>
          <p:cNvSpPr/>
          <p:nvPr/>
        </p:nvSpPr>
        <p:spPr>
          <a:xfrm>
            <a:off x="415437" y="1879680"/>
            <a:ext cx="6633063" cy="4616632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+mj-ea"/>
                <a:ea typeface="+mj-ea"/>
              </a:rPr>
              <a:t>该</a:t>
            </a:r>
            <a:r>
              <a:rPr lang="en-US" altLang="zh-CN" sz="2400" dirty="0" smtClean="0">
                <a:solidFill>
                  <a:srgbClr val="404040"/>
                </a:solidFill>
                <a:latin typeface="+mj-ea"/>
                <a:ea typeface="+mj-ea"/>
              </a:rPr>
              <a:t>DEMO</a:t>
            </a:r>
            <a:r>
              <a:rPr lang="zh-CN" altLang="en-US" sz="2400" dirty="0" smtClean="0">
                <a:solidFill>
                  <a:srgbClr val="404040"/>
                </a:solidFill>
                <a:latin typeface="+mj-ea"/>
                <a:ea typeface="+mj-ea"/>
              </a:rPr>
              <a:t>封装了</a:t>
            </a:r>
            <a:r>
              <a:rPr lang="en-US" altLang="zh-CN" sz="2400" dirty="0" smtClean="0">
                <a:solidFill>
                  <a:srgbClr val="404040"/>
                </a:solidFill>
                <a:latin typeface="+mj-ea"/>
                <a:ea typeface="+mj-ea"/>
              </a:rPr>
              <a:t>C</a:t>
            </a:r>
            <a:r>
              <a:rPr lang="zh-CN" altLang="en-US" sz="2400" dirty="0" smtClean="0">
                <a:solidFill>
                  <a:srgbClr val="404040"/>
                </a:solidFill>
                <a:latin typeface="+mj-ea"/>
                <a:ea typeface="+mj-ea"/>
              </a:rPr>
              <a:t>算法库中的队列数据结构，由于</a:t>
            </a:r>
            <a:r>
              <a:rPr lang="en-US" altLang="zh-CN" sz="2400" dirty="0" smtClean="0">
                <a:solidFill>
                  <a:srgbClr val="404040"/>
                </a:solidFill>
                <a:latin typeface="+mj-ea"/>
                <a:ea typeface="+mj-ea"/>
              </a:rPr>
              <a:t>collections</a:t>
            </a:r>
            <a:r>
              <a:rPr lang="zh-CN" altLang="en-US" sz="2400" dirty="0" smtClean="0">
                <a:solidFill>
                  <a:srgbClr val="404040"/>
                </a:solidFill>
                <a:latin typeface="+mj-ea"/>
                <a:ea typeface="+mj-ea"/>
              </a:rPr>
              <a:t>库中有双端队列，这里仅仅封装</a:t>
            </a:r>
            <a:r>
              <a:rPr lang="en-US" altLang="zh-CN" sz="2400" dirty="0" err="1" smtClean="0">
                <a:solidFill>
                  <a:srgbClr val="404040"/>
                </a:solidFill>
                <a:latin typeface="+mj-ea"/>
                <a:ea typeface="+mj-ea"/>
              </a:rPr>
              <a:t>fifo</a:t>
            </a:r>
            <a:r>
              <a:rPr lang="zh-CN" altLang="en-US" sz="2400" dirty="0" smtClean="0">
                <a:solidFill>
                  <a:srgbClr val="404040"/>
                </a:solidFill>
                <a:latin typeface="+mj-ea"/>
                <a:ea typeface="+mj-ea"/>
              </a:rPr>
              <a:t>的单端队列即可，据官方文档中说：</a:t>
            </a:r>
            <a:endParaRPr lang="en-US" altLang="zh-CN" sz="2400" dirty="0" smtClean="0">
              <a:solidFill>
                <a:srgbClr val="40404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zh-CN" dirty="0" smtClean="0"/>
              <a:t>这</a:t>
            </a:r>
            <a:r>
              <a:rPr lang="zh-CN" altLang="zh-CN" dirty="0"/>
              <a:t>段通过</a:t>
            </a:r>
            <a:r>
              <a:rPr lang="en-US" altLang="zh-CN" dirty="0" err="1"/>
              <a:t>cython</a:t>
            </a:r>
            <a:r>
              <a:rPr lang="zh-CN" altLang="zh-CN" dirty="0"/>
              <a:t>封装的</a:t>
            </a:r>
            <a:r>
              <a:rPr lang="en-US" altLang="zh-CN" dirty="0" err="1"/>
              <a:t>cython</a:t>
            </a:r>
            <a:r>
              <a:rPr lang="zh-CN" altLang="zh-CN" dirty="0"/>
              <a:t>形式的队列，在</a:t>
            </a:r>
            <a:r>
              <a:rPr lang="en-US" altLang="zh-CN" dirty="0"/>
              <a:t>10000</a:t>
            </a:r>
            <a:r>
              <a:rPr lang="zh-CN" altLang="zh-CN" dirty="0"/>
              <a:t>个</a:t>
            </a:r>
            <a:r>
              <a:rPr lang="en-US" altLang="zh-CN" dirty="0"/>
              <a:t>C</a:t>
            </a:r>
            <a:r>
              <a:rPr lang="zh-CN" altLang="zh-CN" dirty="0"/>
              <a:t>中的</a:t>
            </a:r>
            <a:r>
              <a:rPr lang="en-US" altLang="zh-CN" dirty="0" err="1"/>
              <a:t>int</a:t>
            </a:r>
            <a:r>
              <a:rPr lang="zh-CN" altLang="zh-CN" dirty="0"/>
              <a:t>数据类型的操作中，使用</a:t>
            </a:r>
            <a:r>
              <a:rPr lang="en-US" altLang="zh-CN" dirty="0"/>
              <a:t>python</a:t>
            </a:r>
            <a:r>
              <a:rPr lang="zh-CN" altLang="zh-CN" dirty="0"/>
              <a:t>代码操作</a:t>
            </a:r>
            <a:r>
              <a:rPr lang="en-US" altLang="zh-CN" dirty="0"/>
              <a:t>integer</a:t>
            </a:r>
            <a:r>
              <a:rPr lang="zh-CN" altLang="zh-CN" dirty="0"/>
              <a:t>数据类型的</a:t>
            </a:r>
            <a:r>
              <a:rPr lang="en-US" altLang="zh-CN" dirty="0"/>
              <a:t>5</a:t>
            </a:r>
            <a:r>
              <a:rPr lang="zh-CN" altLang="zh-CN" dirty="0"/>
              <a:t>倍速度，是</a:t>
            </a:r>
            <a:r>
              <a:rPr lang="en-US" altLang="zh-CN" dirty="0"/>
              <a:t>python</a:t>
            </a:r>
            <a:r>
              <a:rPr lang="zh-CN" altLang="zh-CN" dirty="0"/>
              <a:t>高性能数据结构</a:t>
            </a:r>
            <a:r>
              <a:rPr lang="en-US" altLang="zh-CN" dirty="0" err="1"/>
              <a:t>collections.deque</a:t>
            </a:r>
            <a:r>
              <a:rPr lang="zh-CN" altLang="zh-CN" dirty="0"/>
              <a:t>性能的</a:t>
            </a:r>
            <a:r>
              <a:rPr lang="en-US" altLang="zh-CN" dirty="0"/>
              <a:t>2</a:t>
            </a:r>
            <a:r>
              <a:rPr lang="zh-CN" altLang="zh-CN" dirty="0" smtClean="0"/>
              <a:t>倍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400" dirty="0"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02" y="5573930"/>
            <a:ext cx="4759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ea typeface="Calibri" panose="020F0502020204030204" pitchFamily="34" charset="0"/>
                <a:hlinkClick r:id="rId3"/>
              </a:rPr>
              <a:t>该算法库的</a:t>
            </a:r>
            <a:r>
              <a:rPr lang="en-US" altLang="zh-CN" dirty="0" err="1" smtClean="0">
                <a:solidFill>
                  <a:srgbClr val="000000"/>
                </a:solidFill>
                <a:ea typeface="Calibri" panose="020F0502020204030204" pitchFamily="34" charset="0"/>
                <a:hlinkClick r:id="rId3"/>
              </a:rPr>
              <a:t>github</a:t>
            </a:r>
            <a:r>
              <a:rPr lang="zh-CN" altLang="en-US" dirty="0" smtClean="0">
                <a:solidFill>
                  <a:srgbClr val="000000"/>
                </a:solidFill>
                <a:ea typeface="Calibri" panose="020F0502020204030204" pitchFamily="34" charset="0"/>
                <a:hlinkClick r:id="rId3"/>
              </a:rPr>
              <a:t>地址如下：</a:t>
            </a:r>
            <a:endParaRPr lang="en-US" altLang="zh-CN" dirty="0" smtClean="0">
              <a:solidFill>
                <a:srgbClr val="000000"/>
              </a:solidFill>
              <a:ea typeface="Calibri" panose="020F0502020204030204" pitchFamily="34" charset="0"/>
              <a:hlinkClick r:id="rId3"/>
            </a:endParaRPr>
          </a:p>
          <a:p>
            <a:r>
              <a:rPr lang="yo-NG" altLang="zh-CN" dirty="0" smtClean="0">
                <a:solidFill>
                  <a:srgbClr val="000000"/>
                </a:solidFill>
                <a:ea typeface="Calibri" panose="020F0502020204030204" pitchFamily="34" charset="0"/>
                <a:hlinkClick r:id="rId3"/>
              </a:rPr>
              <a:t>https</a:t>
            </a:r>
            <a:r>
              <a:rPr lang="yo-NG" altLang="zh-CN" dirty="0">
                <a:solidFill>
                  <a:srgbClr val="000000"/>
                </a:solidFill>
                <a:ea typeface="Calibri" panose="020F0502020204030204" pitchFamily="34" charset="0"/>
                <a:hlinkClick r:id="rId3"/>
              </a:rPr>
              <a:t>://github.com/fragglet/c-algorithms</a:t>
            </a:r>
            <a:endParaRPr lang="zh-CN" altLang="zh-CN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398511"/>
              </p:ext>
            </p:extLst>
          </p:nvPr>
        </p:nvGraphicFramePr>
        <p:xfrm>
          <a:off x="8276431" y="2378075"/>
          <a:ext cx="5095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包装程序外壳对象" showAsIcon="1" r:id="rId4" imgW="509760" imgH="500400" progId="Package">
                  <p:embed/>
                </p:oleObj>
              </mc:Choice>
              <mc:Fallback>
                <p:oleObj name="包装程序外壳对象" showAsIcon="1" r:id="rId4" imgW="509760" imgH="500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6431" y="2378075"/>
                        <a:ext cx="509588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263162"/>
              </p:ext>
            </p:extLst>
          </p:nvPr>
        </p:nvGraphicFramePr>
        <p:xfrm>
          <a:off x="8266113" y="1533524"/>
          <a:ext cx="5191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包装程序外壳对象" showAsIcon="1" r:id="rId6" imgW="518760" imgH="500400" progId="Package">
                  <p:embed/>
                </p:oleObj>
              </mc:Choice>
              <mc:Fallback>
                <p:oleObj name="包装程序外壳对象" showAsIcon="1" r:id="rId6" imgW="518760" imgH="500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66113" y="1533524"/>
                        <a:ext cx="519113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11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F4925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3650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简单解析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89081"/>
              </p:ext>
            </p:extLst>
          </p:nvPr>
        </p:nvGraphicFramePr>
        <p:xfrm>
          <a:off x="286280" y="1571308"/>
          <a:ext cx="4844520" cy="4626292"/>
        </p:xfrm>
        <a:graphic>
          <a:graphicData uri="http://schemas.openxmlformats.org/drawingml/2006/table">
            <a:tbl>
              <a:tblPr/>
              <a:tblGrid>
                <a:gridCol w="484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629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# file: cqueue.pxd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# redefine the C API, one lib can define one .pxd file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# like head file, but can save what we need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cdef </a:t>
                      </a:r>
                      <a:r>
                        <a:rPr lang="yo-NG" sz="1200" dirty="0">
                          <a:solidFill>
                            <a:srgbClr val="2B91AF"/>
                          </a:solidFill>
                          <a:effectLst/>
                          <a:ea typeface="Courier New" panose="02070309020205020404" pitchFamily="49" charset="0"/>
                        </a:rPr>
                        <a:t>extern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from </a:t>
                      </a:r>
                      <a:r>
                        <a:rPr lang="yo-NG" sz="1200" dirty="0">
                          <a:solidFill>
                            <a:srgbClr val="A31515"/>
                          </a:solidFill>
                          <a:effectLst/>
                          <a:ea typeface="Courier New" panose="02070309020205020404" pitchFamily="49" charset="0"/>
                        </a:rPr>
                        <a:t>"libcalg/queue.h"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: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ctypedef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struct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Queue: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    pass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ctypedef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void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* QueueValue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ea typeface="SimSun" panose="02010600030101010101" pitchFamily="2" charset="-122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Queue* queue_new()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void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queue_free(Queue* queue)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ea typeface="SimSun" panose="02010600030101010101" pitchFamily="2" charset="-122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int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queue_push_head(Queue* queue, QueueValue data)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QueueValue queue_pop_head(Queue* queue)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QueueValue queue_peek_head(Queue* queue)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ea typeface="SimSun" panose="02010600030101010101" pitchFamily="2" charset="-122"/>
                        </a:rPr>
                        <a:t> 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#bint can return python True and False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bint queue_is_empty(Queue* queue)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072155"/>
              </p:ext>
            </p:extLst>
          </p:nvPr>
        </p:nvGraphicFramePr>
        <p:xfrm>
          <a:off x="5933147" y="351672"/>
          <a:ext cx="5852453" cy="6328528"/>
        </p:xfrm>
        <a:graphic>
          <a:graphicData uri="http://schemas.openxmlformats.org/drawingml/2006/table">
            <a:tbl>
              <a:tblPr/>
              <a:tblGrid>
                <a:gridCol w="5852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285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8000"/>
                          </a:solidFill>
                          <a:effectLst/>
                          <a:ea typeface="Courier New" panose="02070309020205020404" pitchFamily="49" charset="0"/>
                        </a:rPr>
                        <a:t># file: queue.pyx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dirty="0">
                          <a:solidFill>
                            <a:srgbClr val="008000"/>
                          </a:solidFill>
                          <a:effectLst/>
                          <a:ea typeface="Courier New" panose="02070309020205020404" pitchFamily="49" charset="0"/>
                        </a:rPr>
                        <a:t># wrap the C queue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cimport cqueue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ea typeface="SimSun" panose="02010600030101010101" pitchFamily="2" charset="-122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cdef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class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Queue: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</a:t>
                      </a:r>
                      <a:r>
                        <a:rPr lang="yo-NG" sz="1200" dirty="0" smtClean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cdef cqueue.Queue* _c_queue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 smtClean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def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__cinit__(self):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    self._c_queue = cqueue.queue_new()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   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if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self._c_queue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is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NULL: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       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raise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</a:t>
                      </a:r>
                      <a:r>
                        <a:rPr lang="yo-NG" sz="1200" dirty="0">
                          <a:solidFill>
                            <a:srgbClr val="2B91AF"/>
                          </a:solidFill>
                          <a:effectLst/>
                          <a:ea typeface="Courier New" panose="02070309020205020404" pitchFamily="49" charset="0"/>
                        </a:rPr>
                        <a:t>MemoryError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()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ea typeface="SimSun" panose="02010600030101010101" pitchFamily="2" charset="-122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</a:t>
                      </a:r>
                      <a:r>
                        <a:rPr lang="yo-NG" sz="1200" dirty="0">
                          <a:solidFill>
                            <a:srgbClr val="008000"/>
                          </a:solidFill>
                          <a:effectLst/>
                          <a:ea typeface="Courier New" panose="02070309020205020404" pitchFamily="49" charset="0"/>
                        </a:rPr>
                        <a:t># Destruct Memory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def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__dealloc__(self):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   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if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self._c_queue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is not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NULL: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        cqueue.queue_free(self._c_queue)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ea typeface="SimSun" panose="02010600030101010101" pitchFamily="2" charset="-122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cpdef append(self,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int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value):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   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if not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cqueue.queue_push_tail(self._c_queue,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                                  &lt;void*&gt;value):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       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raise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</a:t>
                      </a:r>
                      <a:r>
                        <a:rPr lang="yo-NG" sz="1200" dirty="0">
                          <a:solidFill>
                            <a:srgbClr val="2B91AF"/>
                          </a:solidFill>
                          <a:effectLst/>
                          <a:ea typeface="Courier New" panose="02070309020205020404" pitchFamily="49" charset="0"/>
                        </a:rPr>
                        <a:t>MemoryError</a:t>
                      </a:r>
                      <a:r>
                        <a:rPr lang="yo-NG" sz="1200" dirty="0" smtClean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()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 smtClean="0">
                          <a:solidFill>
                            <a:srgbClr val="008000"/>
                          </a:solidFill>
                          <a:effectLst/>
                          <a:ea typeface="Courier New" panose="02070309020205020404" pitchFamily="49" charset="0"/>
                        </a:rPr>
                        <a:t># </a:t>
                      </a:r>
                      <a:r>
                        <a:rPr lang="yo-NG" sz="1200" dirty="0">
                          <a:solidFill>
                            <a:srgbClr val="008000"/>
                          </a:solidFill>
                          <a:effectLst/>
                          <a:ea typeface="Courier New" panose="02070309020205020404" pitchFamily="49" charset="0"/>
                        </a:rPr>
                        <a:t>except? -1 declaration means if raise exception, return -1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cpdef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int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peek(self)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except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? -1: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    cdef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int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value = \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        &lt;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int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&gt;cqueue.queue_peek_head(self._c_queue)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   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if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value == 0: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             </a:t>
                      </a:r>
                      <a:r>
                        <a:rPr lang="yo-NG" sz="1200" dirty="0" smtClean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if</a:t>
                      </a:r>
                      <a:r>
                        <a:rPr lang="yo-NG" sz="1200" dirty="0" smtClean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cqueue.queue_is_empty(self._c_queue):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           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raise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</a:t>
                      </a:r>
                      <a:r>
                        <a:rPr lang="yo-NG" sz="1200" dirty="0">
                          <a:solidFill>
                            <a:srgbClr val="2B91AF"/>
                          </a:solidFill>
                          <a:effectLst/>
                          <a:ea typeface="Courier New" panose="02070309020205020404" pitchFamily="49" charset="0"/>
                        </a:rPr>
                        <a:t>IndexError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(</a:t>
                      </a:r>
                      <a:r>
                        <a:rPr lang="yo-NG" sz="1200" dirty="0">
                          <a:solidFill>
                            <a:srgbClr val="A31515"/>
                          </a:solidFill>
                          <a:effectLst/>
                          <a:ea typeface="Courier New" panose="02070309020205020404" pitchFamily="49" charset="0"/>
                        </a:rPr>
                        <a:t>"Queue is empty"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)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   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return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value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ea typeface="SimSun" panose="02010600030101010101" pitchFamily="2" charset="-122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cpdef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int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pop(self)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except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? -1: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   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if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cqueue.queue_is_empty(self._c_queue):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       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raise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</a:t>
                      </a:r>
                      <a:r>
                        <a:rPr lang="yo-NG" sz="1200" dirty="0">
                          <a:solidFill>
                            <a:srgbClr val="2B91AF"/>
                          </a:solidFill>
                          <a:effectLst/>
                          <a:ea typeface="Courier New" panose="02070309020205020404" pitchFamily="49" charset="0"/>
                        </a:rPr>
                        <a:t>IndexError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(</a:t>
                      </a:r>
                      <a:r>
                        <a:rPr lang="yo-NG" sz="1200" dirty="0">
                          <a:solidFill>
                            <a:srgbClr val="A31515"/>
                          </a:solidFill>
                          <a:effectLst/>
                          <a:ea typeface="Courier New" panose="02070309020205020404" pitchFamily="49" charset="0"/>
                        </a:rPr>
                        <a:t>"Queue is empty"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)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       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return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 &lt;</a:t>
                      </a:r>
                      <a:r>
                        <a:rPr lang="yo-NG" sz="1200" dirty="0">
                          <a:solidFill>
                            <a:srgbClr val="0000FF"/>
                          </a:solidFill>
                          <a:effectLst/>
                          <a:ea typeface="Courier New" panose="02070309020205020404" pitchFamily="49" charset="0"/>
                        </a:rPr>
                        <a:t>int</a:t>
                      </a:r>
                      <a:r>
                        <a:rPr lang="yo-NG" sz="1200" dirty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&gt;cqueue.queue_pop_head(self._c_queue</a:t>
                      </a:r>
                      <a:r>
                        <a:rPr lang="yo-NG" sz="1200" dirty="0" smtClean="0">
                          <a:solidFill>
                            <a:srgbClr val="000000"/>
                          </a:solidFill>
                          <a:effectLst/>
                          <a:ea typeface="Courier New" panose="02070309020205020404" pitchFamily="49" charset="0"/>
                        </a:rPr>
                        <a:t>)</a:t>
                      </a:r>
                      <a:endParaRPr lang="yo-NG" sz="1200" dirty="0">
                        <a:effectLst/>
                        <a:ea typeface="Courier New" panose="02070309020205020404" pitchFamily="49" charset="0"/>
                      </a:endParaRPr>
                    </a:p>
                  </a:txBody>
                  <a:tcPr marL="23017" marR="23017" marT="23017" marB="2301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815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F4925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</p:txBody>
      </p:sp>
      <p:pic>
        <p:nvPicPr>
          <p:cNvPr id="9219" name="Picture 3" descr="queue time: &#10;4. 31294107437 &#10;list queue time: &#10;5. 80640299416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02" y="5716587"/>
            <a:ext cx="25717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from queue import Queue &#10;q — Queue ( ) &#10;q. append (1) &#10;peek_head (q) &#10;print queue _ &#10;race back (most &#10;recent call last) : &#10;File &quot;&lt;stdin&gt;&quot;, &#10;line 1, &#10;in &lt;module&gt; &#10;queue_peek_head' is not defined &#10;ameError: name &#10;q. peek ( )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02" y="2495656"/>
            <a:ext cx="528637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42599" y="5007242"/>
            <a:ext cx="6766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ea typeface="SimSun" panose="02010600030101010101" pitchFamily="2" charset="-122"/>
              </a:rPr>
              <a:t>测试环境</a:t>
            </a:r>
            <a:r>
              <a:rPr lang="en-US" altLang="zh-CN" sz="1600" dirty="0" smtClean="0">
                <a:ea typeface="SimSun" panose="02010600030101010101" pitchFamily="2" charset="-122"/>
              </a:rPr>
              <a:t>,Ubuntu-docker,2g</a:t>
            </a:r>
            <a:r>
              <a:rPr lang="zh-CN" altLang="en-US" sz="1600" dirty="0" smtClean="0">
                <a:ea typeface="SimSun" panose="02010600030101010101" pitchFamily="2" charset="-122"/>
              </a:rPr>
              <a:t>内存，</a:t>
            </a:r>
            <a:r>
              <a:rPr lang="en-US" altLang="zh-CN" sz="1600" dirty="0" smtClean="0">
                <a:ea typeface="SimSun" panose="02010600030101010101" pitchFamily="2" charset="-122"/>
              </a:rPr>
              <a:t>380MHzCPU,</a:t>
            </a:r>
            <a:r>
              <a:rPr lang="zh-CN" altLang="en-US" sz="1600" dirty="0" smtClean="0">
                <a:ea typeface="SimSun" panose="02010600030101010101" pitchFamily="2" charset="-122"/>
              </a:rPr>
              <a:t>没有很大的性能差距，</a:t>
            </a:r>
            <a:endParaRPr lang="en-US" altLang="zh-CN" sz="1600" dirty="0" smtClean="0">
              <a:ea typeface="SimSun" panose="02010600030101010101" pitchFamily="2" charset="-122"/>
            </a:endParaRPr>
          </a:p>
          <a:p>
            <a:r>
              <a:rPr lang="zh-CN" altLang="en-US" sz="1600" dirty="0" smtClean="0">
                <a:ea typeface="SimSun" panose="02010600030101010101" pitchFamily="2" charset="-122"/>
              </a:rPr>
              <a:t>不知道是不是跟</a:t>
            </a:r>
            <a:r>
              <a:rPr lang="en-US" altLang="zh-CN" sz="1600" dirty="0" smtClean="0">
                <a:ea typeface="SimSun" panose="02010600030101010101" pitchFamily="2" charset="-122"/>
              </a:rPr>
              <a:t>CPU</a:t>
            </a:r>
            <a:r>
              <a:rPr lang="zh-CN" altLang="en-US" sz="1600" dirty="0" smtClean="0">
                <a:ea typeface="SimSun" panose="02010600030101010101" pitchFamily="2" charset="-122"/>
              </a:rPr>
              <a:t>有点烂有关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04102" y="153254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测试结果：</a:t>
            </a:r>
            <a:endParaRPr lang="zh-CN" altLang="en-US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1325" y="456211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效率测试</a:t>
            </a:r>
            <a:endParaRPr lang="zh-CN" altLang="en-US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0094" y="1848596"/>
            <a:ext cx="59073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ea typeface="SimSun" panose="02010600030101010101" pitchFamily="2" charset="-122"/>
              </a:rPr>
              <a:t>在</a:t>
            </a:r>
            <a:r>
              <a:rPr lang="en-US" altLang="zh-CN" sz="1600" dirty="0">
                <a:ea typeface="SimSun" panose="02010600030101010101" pitchFamily="2" charset="-122"/>
              </a:rPr>
              <a:t>Linux</a:t>
            </a:r>
            <a:r>
              <a:rPr lang="zh-CN" altLang="en-US" sz="1600" dirty="0" smtClean="0">
                <a:ea typeface="SimSun" panose="02010600030101010101" pitchFamily="2" charset="-122"/>
              </a:rPr>
              <a:t>下通过</a:t>
            </a:r>
            <a:r>
              <a:rPr lang="en-US" altLang="zh-CN" sz="1600" dirty="0" smtClean="0">
                <a:ea typeface="SimSun" panose="02010600030101010101" pitchFamily="2" charset="-122"/>
              </a:rPr>
              <a:t>setup</a:t>
            </a:r>
            <a:r>
              <a:rPr lang="zh-CN" altLang="en-US" sz="1600" dirty="0" smtClean="0">
                <a:ea typeface="SimSun" panose="02010600030101010101" pitchFamily="2" charset="-122"/>
              </a:rPr>
              <a:t>编译，产生</a:t>
            </a:r>
            <a:r>
              <a:rPr lang="en-US" altLang="zh-CN" sz="1600" dirty="0" smtClean="0">
                <a:ea typeface="SimSun" panose="02010600030101010101" pitchFamily="2" charset="-122"/>
              </a:rPr>
              <a:t>.so</a:t>
            </a:r>
            <a:r>
              <a:rPr lang="zh-CN" altLang="en-US" sz="1600" dirty="0" smtClean="0">
                <a:ea typeface="SimSun" panose="02010600030101010101" pitchFamily="2" charset="-122"/>
              </a:rPr>
              <a:t>文件（</a:t>
            </a:r>
            <a:r>
              <a:rPr lang="en-US" altLang="zh-CN" sz="1600" dirty="0" smtClean="0">
                <a:ea typeface="SimSun" panose="02010600030101010101" pitchFamily="2" charset="-122"/>
              </a:rPr>
              <a:t>win</a:t>
            </a:r>
            <a:r>
              <a:rPr lang="zh-CN" altLang="en-US" sz="1600" dirty="0" smtClean="0">
                <a:ea typeface="SimSun" panose="02010600030101010101" pitchFamily="2" charset="-122"/>
              </a:rPr>
              <a:t>下为</a:t>
            </a:r>
            <a:r>
              <a:rPr lang="en-US" altLang="zh-CN" sz="1600" dirty="0" err="1" smtClean="0">
                <a:ea typeface="SimSun" panose="02010600030101010101" pitchFamily="2" charset="-122"/>
              </a:rPr>
              <a:t>pyd</a:t>
            </a:r>
            <a:r>
              <a:rPr lang="zh-CN" altLang="en-US" sz="1600" dirty="0" smtClean="0">
                <a:ea typeface="SimSun" panose="02010600030101010101" pitchFamily="2" charset="-122"/>
              </a:rPr>
              <a:t>文件），</a:t>
            </a:r>
            <a:endParaRPr lang="en-US" altLang="zh-CN" sz="1600" dirty="0" smtClean="0">
              <a:ea typeface="SimSun" panose="02010600030101010101" pitchFamily="2" charset="-122"/>
            </a:endParaRPr>
          </a:p>
          <a:p>
            <a:r>
              <a:rPr lang="en-US" altLang="zh-CN" sz="1600" dirty="0" smtClean="0">
                <a:ea typeface="SimSun" panose="02010600030101010101" pitchFamily="2" charset="-122"/>
              </a:rPr>
              <a:t>python</a:t>
            </a:r>
            <a:r>
              <a:rPr lang="zh-CN" altLang="en-US" sz="1600" dirty="0" smtClean="0">
                <a:ea typeface="SimSun" panose="02010600030101010101" pitchFamily="2" charset="-122"/>
              </a:rPr>
              <a:t>可以直接</a:t>
            </a:r>
            <a:r>
              <a:rPr lang="en-US" altLang="zh-CN" sz="1600" dirty="0" smtClean="0">
                <a:ea typeface="SimSun" panose="02010600030101010101" pitchFamily="2" charset="-122"/>
              </a:rPr>
              <a:t>Import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2160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157285" y="295742"/>
            <a:ext cx="1877437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6600" b="1" dirty="0" smtClean="0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微软雅黑"/>
              </a:rPr>
              <a:t>目录</a:t>
            </a:r>
            <a:endParaRPr lang="en-US" altLang="zh-CN" sz="6600" b="1" dirty="0" smtClean="0">
              <a:gradFill>
                <a:gsLst>
                  <a:gs pos="12000">
                    <a:prstClr val="white">
                      <a:lumMod val="7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2700000" scaled="1"/>
              </a:gradFill>
              <a:effectLst>
                <a:outerShdw blurRad="152400" dist="38100" sx="102000" sy="102000" algn="ctr" rotWithShape="0">
                  <a:prstClr val="black">
                    <a:alpha val="49000"/>
                  </a:prstClr>
                </a:outerShdw>
              </a:effectLst>
              <a:latin typeface="微软雅黑"/>
            </a:endParaRPr>
          </a:p>
          <a:p>
            <a:pPr lvl="0" algn="ctr"/>
            <a:r>
              <a:rPr lang="en-US" altLang="zh-CN" sz="3200" b="1" dirty="0" smtClean="0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微软雅黑"/>
              </a:rPr>
              <a:t>Content</a:t>
            </a:r>
            <a:endParaRPr lang="en-US" altLang="zh-CN" sz="3200" b="1" dirty="0">
              <a:gradFill>
                <a:gsLst>
                  <a:gs pos="12000">
                    <a:prstClr val="white">
                      <a:lumMod val="7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2700000" scaled="1"/>
              </a:gradFill>
              <a:effectLst>
                <a:outerShdw blurRad="152400" dist="38100" sx="102000" sy="102000" algn="ctr" rotWithShape="0">
                  <a:prstClr val="black">
                    <a:alpha val="49000"/>
                  </a:prstClr>
                </a:outerShdw>
              </a:effectLst>
              <a:latin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4980387" y="2891688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0800000">
            <a:off x="4980387" y="3960092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0800000">
            <a:off x="4980387" y="5028496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705161" y="2838704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Cython</a:t>
            </a:r>
            <a:r>
              <a:rPr kumimoji="1"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介绍</a:t>
            </a:r>
            <a:endParaRPr kumimoji="1" lang="en-US" altLang="zh-CN" sz="3200" b="1" dirty="0" smtClean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10986" y="388151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基础语法</a:t>
            </a:r>
            <a:endParaRPr kumimoji="1" lang="en-US" altLang="zh-CN" sz="3200" b="1" dirty="0" smtClean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05161" y="5023673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小</a:t>
            </a:r>
            <a:r>
              <a:rPr kumimoji="1" lang="en-US" altLang="zh-CN" sz="32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23300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 useBgFill="1">
        <p:nvSpPr>
          <p:cNvPr id="6" name="矩形 5"/>
          <p:cNvSpPr/>
          <p:nvPr/>
        </p:nvSpPr>
        <p:spPr>
          <a:xfrm>
            <a:off x="0" y="3429000"/>
            <a:ext cx="12192000" cy="1638775"/>
          </a:xfrm>
          <a:prstGeom prst="rect">
            <a:avLst/>
          </a:prstGeom>
          <a:ln>
            <a:noFill/>
          </a:ln>
          <a:effectLst>
            <a:outerShdw blurRad="406400" dist="114300" sx="107000" sy="10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72565" y="357665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>
                    <a:lumMod val="95000"/>
                  </a:schemeClr>
                </a:solidFill>
              </a:rPr>
              <a:t>谢谢大家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86236" y="5453937"/>
            <a:ext cx="4339650" cy="1134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Cython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目前暂时没有中文教程，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所以大家在需要的时候，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可以通过这个小教程大致了解一下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Cython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583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78836" y="520859"/>
            <a:ext cx="3600666" cy="6740307"/>
          </a:xfrm>
          <a:prstGeom prst="rect">
            <a:avLst/>
          </a:prstGeom>
          <a:noFill/>
          <a:effectLst>
            <a:outerShdw blurRad="63500" dist="13716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43200" b="1" dirty="0" smtClean="0">
                <a:gradFill>
                  <a:gsLst>
                    <a:gs pos="12000">
                      <a:schemeClr val="bg1">
                        <a:lumMod val="7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+mn-ea"/>
              </a:rPr>
              <a:t>1</a:t>
            </a:r>
          </a:p>
        </p:txBody>
      </p:sp>
      <p:sp useBgFill="1">
        <p:nvSpPr>
          <p:cNvPr id="6" name="矩形 5"/>
          <p:cNvSpPr/>
          <p:nvPr/>
        </p:nvSpPr>
        <p:spPr>
          <a:xfrm>
            <a:off x="0" y="3429000"/>
            <a:ext cx="12192000" cy="1638775"/>
          </a:xfrm>
          <a:prstGeom prst="rect">
            <a:avLst/>
          </a:prstGeom>
          <a:ln>
            <a:noFill/>
          </a:ln>
          <a:effectLst>
            <a:outerShdw blurRad="406400" dist="114300" sx="107000" sy="10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44528" y="299177"/>
            <a:ext cx="21029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7200" b="1" dirty="0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微软雅黑"/>
              </a:rPr>
              <a:t>Part</a:t>
            </a:r>
          </a:p>
        </p:txBody>
      </p:sp>
      <p:sp>
        <p:nvSpPr>
          <p:cNvPr id="9" name="矩形 8"/>
          <p:cNvSpPr/>
          <p:nvPr/>
        </p:nvSpPr>
        <p:spPr>
          <a:xfrm>
            <a:off x="3696151" y="3576650"/>
            <a:ext cx="4799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err="1" smtClean="0">
                <a:solidFill>
                  <a:schemeClr val="bg1">
                    <a:lumMod val="95000"/>
                  </a:schemeClr>
                </a:solidFill>
              </a:rPr>
              <a:t>Cython</a:t>
            </a:r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</a:rPr>
              <a:t>总体</a:t>
            </a:r>
            <a:r>
              <a:rPr lang="zh-CN" altLang="en-US" sz="4800" b="1" dirty="0" smtClean="0">
                <a:solidFill>
                  <a:schemeClr val="bg1">
                    <a:lumMod val="95000"/>
                  </a:schemeClr>
                </a:solidFill>
              </a:rPr>
              <a:t>介绍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67607" y="4325140"/>
            <a:ext cx="252825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像写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一样去写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98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F4925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3237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Cython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55"/>
          <p:cNvSpPr/>
          <p:nvPr/>
        </p:nvSpPr>
        <p:spPr>
          <a:xfrm>
            <a:off x="415437" y="1879680"/>
            <a:ext cx="5903877" cy="2308308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err="1">
                <a:solidFill>
                  <a:srgbClr val="404040"/>
                </a:solidFill>
                <a:latin typeface="+mj-ea"/>
                <a:ea typeface="+mj-ea"/>
              </a:rPr>
              <a:t>Cython</a:t>
            </a:r>
            <a:r>
              <a:rPr lang="zh-CN" altLang="en-US" sz="2400" dirty="0">
                <a:solidFill>
                  <a:srgbClr val="404040"/>
                </a:solidFill>
                <a:latin typeface="+mj-ea"/>
                <a:ea typeface="+mj-ea"/>
              </a:rPr>
              <a:t>是一种优化静态编译器，可以编译</a:t>
            </a:r>
            <a:r>
              <a:rPr lang="en-US" altLang="zh-CN" sz="2400" dirty="0">
                <a:solidFill>
                  <a:srgbClr val="404040"/>
                </a:solidFill>
                <a:latin typeface="+mj-ea"/>
                <a:ea typeface="+mj-ea"/>
              </a:rPr>
              <a:t>Python</a:t>
            </a:r>
            <a:r>
              <a:rPr lang="zh-CN" altLang="en-US" sz="2400" dirty="0">
                <a:solidFill>
                  <a:srgbClr val="404040"/>
                </a:solidFill>
                <a:latin typeface="+mj-ea"/>
                <a:ea typeface="+mj-ea"/>
              </a:rPr>
              <a:t>代码和</a:t>
            </a:r>
            <a:r>
              <a:rPr lang="en-US" altLang="zh-CN" sz="2400" dirty="0" err="1">
                <a:solidFill>
                  <a:srgbClr val="404040"/>
                </a:solidFill>
                <a:latin typeface="+mj-ea"/>
                <a:ea typeface="+mj-ea"/>
              </a:rPr>
              <a:t>Cython</a:t>
            </a:r>
            <a:r>
              <a:rPr lang="zh-CN" altLang="en-US" sz="2400" dirty="0">
                <a:solidFill>
                  <a:srgbClr val="404040"/>
                </a:solidFill>
                <a:latin typeface="+mj-ea"/>
                <a:ea typeface="+mj-ea"/>
              </a:rPr>
              <a:t>代码。而</a:t>
            </a:r>
            <a:r>
              <a:rPr lang="en-US" altLang="zh-CN" sz="2400" dirty="0" err="1">
                <a:solidFill>
                  <a:srgbClr val="404040"/>
                </a:solidFill>
                <a:latin typeface="+mj-ea"/>
                <a:ea typeface="+mj-ea"/>
              </a:rPr>
              <a:t>Cython</a:t>
            </a:r>
            <a:r>
              <a:rPr lang="zh-CN" altLang="en-US" sz="2400" dirty="0">
                <a:solidFill>
                  <a:srgbClr val="404040"/>
                </a:solidFill>
                <a:latin typeface="+mj-ea"/>
                <a:ea typeface="+mj-ea"/>
              </a:rPr>
              <a:t>代码是一种特殊的混合语言，它让你以为在写</a:t>
            </a:r>
            <a:r>
              <a:rPr lang="en-US" altLang="zh-CN" sz="2400" dirty="0">
                <a:solidFill>
                  <a:srgbClr val="404040"/>
                </a:solidFill>
                <a:latin typeface="+mj-ea"/>
                <a:ea typeface="+mj-ea"/>
              </a:rPr>
              <a:t>Python</a:t>
            </a:r>
            <a:r>
              <a:rPr lang="zh-CN" altLang="en-US" sz="2400" dirty="0">
                <a:solidFill>
                  <a:srgbClr val="404040"/>
                </a:solidFill>
                <a:latin typeface="+mj-ea"/>
                <a:ea typeface="+mj-ea"/>
              </a:rPr>
              <a:t>，实质上在写</a:t>
            </a:r>
            <a:r>
              <a:rPr lang="en-US" altLang="zh-CN" sz="2400" dirty="0">
                <a:solidFill>
                  <a:srgbClr val="404040"/>
                </a:solidFill>
                <a:latin typeface="+mj-ea"/>
                <a:ea typeface="+mj-ea"/>
              </a:rPr>
              <a:t>C</a:t>
            </a:r>
            <a:endParaRPr lang="zh-CN" altLang="en-US" sz="2400" dirty="0"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72123" y="5176231"/>
            <a:ext cx="6813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Cython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CPython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什么区别</a:t>
            </a:r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119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F4925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4984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Cython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55"/>
          <p:cNvSpPr/>
          <p:nvPr/>
        </p:nvSpPr>
        <p:spPr>
          <a:xfrm>
            <a:off x="415437" y="1879680"/>
            <a:ext cx="5903877" cy="3981971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+mj-ea"/>
                <a:ea typeface="+mj-ea"/>
              </a:rPr>
              <a:t>我们都知道</a:t>
            </a:r>
            <a:r>
              <a:rPr lang="en-US" altLang="zh-CN" sz="2400" dirty="0">
                <a:solidFill>
                  <a:srgbClr val="404040"/>
                </a:solidFill>
                <a:latin typeface="+mj-ea"/>
                <a:ea typeface="+mj-ea"/>
              </a:rPr>
              <a:t>C</a:t>
            </a:r>
            <a:r>
              <a:rPr lang="zh-CN" altLang="en-US" sz="2400" dirty="0">
                <a:solidFill>
                  <a:srgbClr val="404040"/>
                </a:solidFill>
                <a:latin typeface="+mj-ea"/>
                <a:ea typeface="+mj-ea"/>
              </a:rPr>
              <a:t>和</a:t>
            </a:r>
            <a:r>
              <a:rPr lang="en-US" altLang="zh-CN" sz="2400" dirty="0">
                <a:solidFill>
                  <a:srgbClr val="404040"/>
                </a:solidFill>
                <a:latin typeface="+mj-ea"/>
                <a:ea typeface="+mj-ea"/>
              </a:rPr>
              <a:t>python</a:t>
            </a:r>
            <a:r>
              <a:rPr lang="zh-CN" altLang="en-US" sz="2400" dirty="0">
                <a:solidFill>
                  <a:srgbClr val="404040"/>
                </a:solidFill>
                <a:latin typeface="+mj-ea"/>
                <a:ea typeface="+mj-ea"/>
              </a:rPr>
              <a:t>是如此的不同，为什么要结合他们呢</a:t>
            </a:r>
            <a:r>
              <a:rPr lang="zh-CN" altLang="en-US" sz="2400" dirty="0" smtClean="0">
                <a:solidFill>
                  <a:srgbClr val="404040"/>
                </a:solidFill>
                <a:latin typeface="+mj-ea"/>
                <a:ea typeface="+mj-ea"/>
              </a:rPr>
              <a:t>？</a:t>
            </a:r>
            <a:endParaRPr lang="en-US" altLang="zh-CN" sz="2400" dirty="0" smtClean="0">
              <a:solidFill>
                <a:srgbClr val="40404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+mj-ea"/>
                <a:ea typeface="+mj-ea"/>
              </a:rPr>
              <a:t>答案</a:t>
            </a:r>
            <a:r>
              <a:rPr lang="zh-CN" altLang="en-US" sz="2400" dirty="0">
                <a:solidFill>
                  <a:srgbClr val="404040"/>
                </a:solidFill>
                <a:latin typeface="+mj-ea"/>
                <a:ea typeface="+mj-ea"/>
              </a:rPr>
              <a:t>不言而喻，最通俗讲就是</a:t>
            </a:r>
            <a:r>
              <a:rPr lang="en-US" altLang="zh-CN" sz="2400" dirty="0">
                <a:solidFill>
                  <a:srgbClr val="404040"/>
                </a:solidFill>
                <a:latin typeface="+mj-ea"/>
                <a:ea typeface="+mj-ea"/>
              </a:rPr>
              <a:t>C</a:t>
            </a:r>
            <a:r>
              <a:rPr lang="zh-CN" altLang="en-US" sz="2400" dirty="0">
                <a:solidFill>
                  <a:srgbClr val="404040"/>
                </a:solidFill>
                <a:latin typeface="+mj-ea"/>
                <a:ea typeface="+mj-ea"/>
              </a:rPr>
              <a:t>性能强悍，无所不能，但开发成本极高；</a:t>
            </a:r>
            <a:r>
              <a:rPr lang="en-US" altLang="zh-CN" sz="2400" dirty="0">
                <a:solidFill>
                  <a:srgbClr val="404040"/>
                </a:solidFill>
                <a:latin typeface="+mj-ea"/>
                <a:ea typeface="+mj-ea"/>
              </a:rPr>
              <a:t>Python</a:t>
            </a:r>
            <a:r>
              <a:rPr lang="zh-CN" altLang="en-US" sz="2400" dirty="0">
                <a:solidFill>
                  <a:srgbClr val="404040"/>
                </a:solidFill>
                <a:latin typeface="+mj-ea"/>
                <a:ea typeface="+mj-ea"/>
              </a:rPr>
              <a:t>优美简单，但性能有缺憾。他俩都是现在的主流语言之一，而</a:t>
            </a:r>
            <a:r>
              <a:rPr lang="en-US" altLang="zh-CN" sz="2400" dirty="0" err="1">
                <a:solidFill>
                  <a:srgbClr val="404040"/>
                </a:solidFill>
                <a:latin typeface="+mj-ea"/>
                <a:ea typeface="+mj-ea"/>
              </a:rPr>
              <a:t>Cython</a:t>
            </a:r>
            <a:r>
              <a:rPr lang="zh-CN" altLang="en-US" sz="2400" dirty="0">
                <a:solidFill>
                  <a:srgbClr val="404040"/>
                </a:solidFill>
                <a:latin typeface="+mj-ea"/>
                <a:ea typeface="+mj-ea"/>
              </a:rPr>
              <a:t>的美在于，它结合了</a:t>
            </a:r>
            <a:r>
              <a:rPr lang="en-US" altLang="zh-CN" sz="2400" dirty="0">
                <a:solidFill>
                  <a:srgbClr val="404040"/>
                </a:solidFill>
                <a:latin typeface="+mj-ea"/>
                <a:ea typeface="+mj-ea"/>
              </a:rPr>
              <a:t>python</a:t>
            </a:r>
            <a:r>
              <a:rPr lang="zh-CN" altLang="en-US" sz="2400" dirty="0">
                <a:solidFill>
                  <a:srgbClr val="404040"/>
                </a:solidFill>
                <a:latin typeface="+mj-ea"/>
                <a:ea typeface="+mj-ea"/>
              </a:rPr>
              <a:t>的简洁和</a:t>
            </a:r>
            <a:r>
              <a:rPr lang="en-US" altLang="zh-CN" sz="2400" dirty="0">
                <a:solidFill>
                  <a:srgbClr val="404040"/>
                </a:solidFill>
                <a:latin typeface="+mj-ea"/>
                <a:ea typeface="+mj-ea"/>
              </a:rPr>
              <a:t>C</a:t>
            </a:r>
            <a:r>
              <a:rPr lang="zh-CN" altLang="en-US" sz="2400" dirty="0">
                <a:solidFill>
                  <a:srgbClr val="404040"/>
                </a:solidFill>
                <a:latin typeface="+mj-ea"/>
                <a:ea typeface="+mj-ea"/>
              </a:rPr>
              <a:t>的高效。</a:t>
            </a:r>
          </a:p>
        </p:txBody>
      </p:sp>
      <p:sp>
        <p:nvSpPr>
          <p:cNvPr id="23" name="矩形 22"/>
          <p:cNvSpPr/>
          <p:nvPr/>
        </p:nvSpPr>
        <p:spPr>
          <a:xfrm>
            <a:off x="8002623" y="4576066"/>
            <a:ext cx="3046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那么效率究竟有多大区别</a:t>
            </a:r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241380"/>
            <a:ext cx="4191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94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13235" y="260350"/>
            <a:ext cx="921600" cy="921600"/>
            <a:chOff x="4056364" y="1384713"/>
            <a:chExt cx="4088570" cy="4088570"/>
          </a:xfrm>
        </p:grpSpPr>
        <p:sp>
          <p:nvSpPr>
            <p:cNvPr id="13" name="椭圆 1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124C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同心圆 1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效率比较</a:t>
            </a:r>
            <a:endParaRPr lang="en-US" altLang="zh-CN" sz="3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63526" y="1433039"/>
            <a:ext cx="11628438" cy="4237261"/>
          </a:xfrm>
          <a:prstGeom prst="roundRect">
            <a:avLst>
              <a:gd name="adj" fmla="val 907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3525" y="1415771"/>
            <a:ext cx="11642926" cy="288202"/>
          </a:xfrm>
          <a:prstGeom prst="rect">
            <a:avLst/>
          </a:prstGeom>
          <a:solidFill>
            <a:srgbClr val="DB705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2353733" y="1407334"/>
            <a:ext cx="0" cy="9424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9897533" y="1407334"/>
            <a:ext cx="0" cy="9424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矩形 5"/>
          <p:cNvSpPr/>
          <p:nvPr/>
        </p:nvSpPr>
        <p:spPr>
          <a:xfrm>
            <a:off x="0" y="1283006"/>
            <a:ext cx="12268200" cy="248656"/>
          </a:xfrm>
          <a:prstGeom prst="rect">
            <a:avLst/>
          </a:prstGeom>
          <a:ln>
            <a:noFill/>
          </a:ln>
          <a:effectLst>
            <a:outerShdw blurRad="50800" dist="38100" dir="5400000" sx="96000" sy="9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50374" y="4213068"/>
            <a:ext cx="3806717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92641" y="4213068"/>
            <a:ext cx="3806717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Pure C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934908" y="4213068"/>
            <a:ext cx="3806717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Cython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47" y="2665728"/>
            <a:ext cx="1961905" cy="11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714" y="2141919"/>
            <a:ext cx="3028571" cy="16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699" y="2503824"/>
            <a:ext cx="2333333" cy="12761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652" y="3045034"/>
            <a:ext cx="5295238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91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F4925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4984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为什么要用</a:t>
            </a:r>
            <a:r>
              <a:rPr lang="en-US" altLang="zh-CN" sz="3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Cython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55"/>
          <p:cNvSpPr/>
          <p:nvPr/>
        </p:nvSpPr>
        <p:spPr>
          <a:xfrm>
            <a:off x="415437" y="1879680"/>
            <a:ext cx="5903877" cy="4893631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342900" indent="-342900">
              <a:buFontTx/>
              <a:buChar char="-"/>
            </a:pPr>
            <a:r>
              <a:rPr lang="zh-CN" altLang="en-US" sz="2400" dirty="0" smtClean="0"/>
              <a:t>如果</a:t>
            </a:r>
            <a:r>
              <a:rPr lang="zh-CN" altLang="en-US" sz="2400" dirty="0"/>
              <a:t>你发现现有的</a:t>
            </a:r>
            <a:r>
              <a:rPr lang="en-US" altLang="zh-CN" sz="2400" dirty="0"/>
              <a:t>python</a:t>
            </a:r>
            <a:r>
              <a:rPr lang="zh-CN" altLang="en-US" sz="2400" dirty="0"/>
              <a:t>项目已经无法满足性能需求，而又不想推到重新切换到新的语言，那么</a:t>
            </a:r>
            <a:r>
              <a:rPr lang="en-US" altLang="zh-CN" sz="2400" dirty="0" err="1"/>
              <a:t>Cython</a:t>
            </a:r>
            <a:r>
              <a:rPr lang="zh-CN" altLang="en-US" sz="2400" dirty="0"/>
              <a:t>就是小</a:t>
            </a:r>
            <a:r>
              <a:rPr lang="zh-CN" altLang="en-US" sz="2400" dirty="0" smtClean="0"/>
              <a:t>天使</a:t>
            </a:r>
            <a:endParaRPr lang="en-US" altLang="zh-CN" sz="2400" dirty="0" smtClean="0"/>
          </a:p>
          <a:p>
            <a:endParaRPr lang="zh-CN" altLang="en-US" sz="2400" dirty="0"/>
          </a:p>
          <a:p>
            <a:pPr marL="342900" indent="-342900">
              <a:buFontTx/>
              <a:buChar char="-"/>
            </a:pPr>
            <a:r>
              <a:rPr lang="zh-CN" altLang="en-US" sz="2400" dirty="0" smtClean="0"/>
              <a:t>如果</a:t>
            </a:r>
            <a:r>
              <a:rPr lang="zh-CN" altLang="en-US" sz="2400" dirty="0"/>
              <a:t>你觉得嵌套循环在</a:t>
            </a:r>
            <a:r>
              <a:rPr lang="en-US" altLang="zh-CN" sz="2400" dirty="0"/>
              <a:t>python</a:t>
            </a:r>
            <a:r>
              <a:rPr lang="zh-CN" altLang="en-US" sz="2400" dirty="0"/>
              <a:t>中实在太慢无法忍受，那么</a:t>
            </a:r>
            <a:r>
              <a:rPr lang="en-US" altLang="zh-CN" sz="2400" dirty="0" err="1"/>
              <a:t>Cython</a:t>
            </a:r>
            <a:r>
              <a:rPr lang="zh-CN" altLang="en-US" sz="2400" dirty="0"/>
              <a:t>会解救</a:t>
            </a:r>
            <a:r>
              <a:rPr lang="zh-CN" altLang="en-US" sz="2400" dirty="0" smtClean="0"/>
              <a:t>你</a:t>
            </a:r>
            <a:endParaRPr lang="en-US" altLang="zh-CN" sz="2400" dirty="0" smtClean="0"/>
          </a:p>
          <a:p>
            <a:endParaRPr lang="zh-CN" altLang="en-US" sz="2400" dirty="0"/>
          </a:p>
          <a:p>
            <a:pPr marL="342900" indent="-342900">
              <a:buFontTx/>
              <a:buChar char="-"/>
            </a:pPr>
            <a:r>
              <a:rPr lang="zh-CN" altLang="en-US" sz="2400" dirty="0" smtClean="0"/>
              <a:t>如果</a:t>
            </a:r>
            <a:r>
              <a:rPr lang="zh-CN" altLang="en-US" sz="2400" dirty="0"/>
              <a:t>你需要进行大量的数值运算，请考虑</a:t>
            </a:r>
            <a:r>
              <a:rPr lang="en-US" altLang="zh-CN" sz="2400" dirty="0" err="1" smtClean="0"/>
              <a:t>Cython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Tx/>
              <a:buChar char="-"/>
            </a:pPr>
            <a:r>
              <a:rPr lang="zh-CN" altLang="en-US" sz="2400" dirty="0" smtClean="0"/>
              <a:t>如果</a:t>
            </a:r>
            <a:r>
              <a:rPr lang="zh-CN" altLang="en-US" sz="2400" dirty="0"/>
              <a:t>需要开发基于</a:t>
            </a:r>
            <a:r>
              <a:rPr lang="en-US" altLang="zh-CN" sz="2400" dirty="0"/>
              <a:t>C++ API</a:t>
            </a:r>
            <a:r>
              <a:rPr lang="zh-CN" altLang="en-US" sz="2400" dirty="0"/>
              <a:t>的应用，而不想花大量时间学习</a:t>
            </a:r>
            <a:r>
              <a:rPr lang="en-US" altLang="zh-CN" sz="2400" dirty="0"/>
              <a:t>C++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Cython</a:t>
            </a:r>
            <a:r>
              <a:rPr lang="zh-CN" altLang="en-US" sz="2400" dirty="0"/>
              <a:t>来帮助你</a:t>
            </a:r>
            <a:r>
              <a:rPr lang="zh-CN" altLang="en-US" sz="2400" dirty="0" smtClean="0"/>
              <a:t>封装它</a:t>
            </a:r>
            <a:endParaRPr lang="en-US" altLang="zh-CN" sz="2400" dirty="0" smtClean="0"/>
          </a:p>
        </p:txBody>
      </p:sp>
      <p:sp>
        <p:nvSpPr>
          <p:cNvPr id="23" name="矩形 22"/>
          <p:cNvSpPr/>
          <p:nvPr/>
        </p:nvSpPr>
        <p:spPr>
          <a:xfrm>
            <a:off x="7849411" y="2010666"/>
            <a:ext cx="3046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成熟的应用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55"/>
          <p:cNvSpPr/>
          <p:nvPr/>
        </p:nvSpPr>
        <p:spPr>
          <a:xfrm>
            <a:off x="6554823" y="3600783"/>
            <a:ext cx="5637177" cy="2677640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342900" indent="-342900">
              <a:buFontTx/>
              <a:buChar char="-"/>
            </a:pPr>
            <a:r>
              <a:rPr lang="zh-CN" altLang="en-US" sz="2400" dirty="0" smtClean="0"/>
              <a:t>科学</a:t>
            </a:r>
            <a:r>
              <a:rPr lang="zh-CN" altLang="en-US" sz="2400" dirty="0"/>
              <a:t>计算包</a:t>
            </a:r>
            <a:r>
              <a:rPr lang="en-US" altLang="zh-CN" sz="2400" dirty="0" err="1"/>
              <a:t>NumPy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SciPy</a:t>
            </a:r>
            <a:r>
              <a:rPr lang="en-US" altLang="zh-CN" sz="2400" dirty="0" smtClean="0"/>
              <a:t>,</a:t>
            </a:r>
          </a:p>
          <a:p>
            <a:pPr marL="342900" indent="-342900">
              <a:buFontTx/>
              <a:buChar char="-"/>
            </a:pPr>
            <a:r>
              <a:rPr lang="zh-CN" altLang="en-US" sz="2400" dirty="0"/>
              <a:t>数据分析包</a:t>
            </a:r>
            <a:r>
              <a:rPr lang="en-US" altLang="zh-CN" sz="2400" dirty="0"/>
              <a:t>Pandas,</a:t>
            </a:r>
          </a:p>
          <a:p>
            <a:pPr marL="342900" indent="-342900">
              <a:buFontTx/>
              <a:buChar char="-"/>
            </a:pPr>
            <a:r>
              <a:rPr lang="zh-CN" altLang="en-US" sz="2400" dirty="0"/>
              <a:t>机器学习库</a:t>
            </a:r>
            <a:r>
              <a:rPr lang="en-US" altLang="zh-CN" sz="2400" dirty="0" err="1"/>
              <a:t>Scikit</a:t>
            </a:r>
            <a:r>
              <a:rPr lang="en-US" altLang="zh-CN" sz="2400" dirty="0"/>
              <a:t>-Learn</a:t>
            </a:r>
          </a:p>
          <a:p>
            <a:pPr marL="342900" indent="-342900">
              <a:buFontTx/>
              <a:buChar char="-"/>
            </a:pPr>
            <a:r>
              <a:rPr lang="zh-CN" altLang="en-US" sz="2400" dirty="0"/>
              <a:t>目前有</a:t>
            </a:r>
            <a:r>
              <a:rPr lang="en-US" altLang="zh-CN" sz="2400" dirty="0"/>
              <a:t>python</a:t>
            </a:r>
            <a:r>
              <a:rPr lang="zh-CN" altLang="en-US" sz="2400" dirty="0"/>
              <a:t>作为项目主要语言的企业级应用如</a:t>
            </a:r>
            <a:r>
              <a:rPr lang="en-US" altLang="zh-CN" sz="2400" dirty="0" err="1"/>
              <a:t>Instagram,Quora</a:t>
            </a:r>
            <a:r>
              <a:rPr lang="zh-CN" altLang="en-US" sz="2400" dirty="0"/>
              <a:t>，豆瓣等或多或少</a:t>
            </a:r>
            <a:r>
              <a:rPr lang="zh-CN" altLang="en-US" sz="2400" dirty="0" smtClean="0"/>
              <a:t>都使用</a:t>
            </a:r>
            <a:r>
              <a:rPr lang="zh-CN" altLang="en-US" sz="2400" dirty="0"/>
              <a:t>了</a:t>
            </a:r>
            <a:r>
              <a:rPr lang="en-US" altLang="zh-CN" sz="2400" dirty="0" err="1"/>
              <a:t>Cython</a:t>
            </a:r>
            <a:r>
              <a:rPr lang="zh-CN" altLang="en-US" sz="2400" dirty="0"/>
              <a:t>来优化</a:t>
            </a:r>
            <a:r>
              <a:rPr lang="zh-CN" altLang="en-US" sz="2400" dirty="0" smtClean="0"/>
              <a:t>性能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2870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78836" y="520859"/>
            <a:ext cx="3600666" cy="6740307"/>
          </a:xfrm>
          <a:prstGeom prst="rect">
            <a:avLst/>
          </a:prstGeom>
          <a:noFill/>
          <a:effectLst>
            <a:outerShdw blurRad="63500" dist="13716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43200" b="1" dirty="0">
                <a:gradFill>
                  <a:gsLst>
                    <a:gs pos="12000">
                      <a:schemeClr val="bg1">
                        <a:lumMod val="7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+mn-ea"/>
              </a:rPr>
              <a:t>2</a:t>
            </a:r>
            <a:endParaRPr lang="en-US" altLang="zh-CN" sz="43200" b="1" dirty="0" smtClean="0">
              <a:gradFill>
                <a:gsLst>
                  <a:gs pos="12000">
                    <a:schemeClr val="bg1">
                      <a:lumMod val="7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</a:gradFill>
              <a:effectLst>
                <a:outerShdw blurRad="152400" dist="38100" sx="102000" sy="102000" algn="ctr" rotWithShape="0">
                  <a:prstClr val="black">
                    <a:alpha val="49000"/>
                  </a:prstClr>
                </a:outerShdw>
              </a:effectLst>
              <a:latin typeface="+mn-ea"/>
            </a:endParaRPr>
          </a:p>
        </p:txBody>
      </p:sp>
      <p:sp useBgFill="1">
        <p:nvSpPr>
          <p:cNvPr id="6" name="矩形 5"/>
          <p:cNvSpPr/>
          <p:nvPr/>
        </p:nvSpPr>
        <p:spPr>
          <a:xfrm>
            <a:off x="0" y="3429000"/>
            <a:ext cx="12192000" cy="1638775"/>
          </a:xfrm>
          <a:prstGeom prst="rect">
            <a:avLst/>
          </a:prstGeom>
          <a:ln>
            <a:noFill/>
          </a:ln>
          <a:effectLst>
            <a:outerShdw blurRad="406400" dist="114300" sx="107000" sy="10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44528" y="299177"/>
            <a:ext cx="21029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7200" b="1" dirty="0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微软雅黑"/>
              </a:rPr>
              <a:t>Part</a:t>
            </a:r>
          </a:p>
        </p:txBody>
      </p:sp>
      <p:sp>
        <p:nvSpPr>
          <p:cNvPr id="9" name="矩形 8"/>
          <p:cNvSpPr/>
          <p:nvPr/>
        </p:nvSpPr>
        <p:spPr>
          <a:xfrm>
            <a:off x="4772563" y="357665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>
                    <a:lumMod val="95000"/>
                  </a:schemeClr>
                </a:solidFill>
              </a:rPr>
              <a:t>基础语法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14778" y="4423917"/>
            <a:ext cx="441819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类似与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的语法，但细节有些许不同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968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F4925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4984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与定义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15311" y="1195222"/>
            <a:ext cx="3046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1643" y="1142033"/>
            <a:ext cx="1243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34" y="2028105"/>
            <a:ext cx="3358808" cy="9365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34" y="2860226"/>
            <a:ext cx="2382900" cy="3997774"/>
          </a:xfrm>
          <a:prstGeom prst="rect">
            <a:avLst/>
          </a:prstGeom>
        </p:spPr>
      </p:pic>
      <p:sp>
        <p:nvSpPr>
          <p:cNvPr id="13" name="矩形 55"/>
          <p:cNvSpPr/>
          <p:nvPr/>
        </p:nvSpPr>
        <p:spPr>
          <a:xfrm>
            <a:off x="3314294" y="3658801"/>
            <a:ext cx="1637895" cy="1754310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r>
              <a:rPr lang="zh-CN" altLang="en-US" dirty="0" smtClean="0"/>
              <a:t>也可以通过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cdef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进行组合定义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5538" y="2860226"/>
            <a:ext cx="3768534" cy="1076723"/>
          </a:xfrm>
          <a:prstGeom prst="rect">
            <a:avLst/>
          </a:prstGeom>
        </p:spPr>
      </p:pic>
      <p:sp>
        <p:nvSpPr>
          <p:cNvPr id="15" name="矩形 55"/>
          <p:cNvSpPr/>
          <p:nvPr/>
        </p:nvSpPr>
        <p:spPr>
          <a:xfrm>
            <a:off x="7285537" y="1956492"/>
            <a:ext cx="3768535" cy="861758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函数</a:t>
            </a:r>
            <a:r>
              <a:rPr lang="en-US" altLang="zh-CN" dirty="0" smtClean="0">
                <a:sym typeface="Wingdings" panose="05000000000000000000" pitchFamily="2" charset="2"/>
              </a:rPr>
              <a:t>: (</a:t>
            </a:r>
            <a:r>
              <a:rPr lang="zh-CN" altLang="en-US" dirty="0" smtClean="0">
                <a:sym typeface="Wingdings" panose="05000000000000000000" pitchFamily="2" charset="2"/>
              </a:rPr>
              <a:t>注意类型的转换</a:t>
            </a:r>
            <a:r>
              <a:rPr lang="en-US" altLang="zh-CN" dirty="0" smtClean="0">
                <a:sym typeface="Wingdings" panose="05000000000000000000" pitchFamily="2" charset="2"/>
              </a:rPr>
              <a:t> )</a:t>
            </a:r>
          </a:p>
          <a:p>
            <a:pPr marL="285750" indent="-285750">
              <a:buFontTx/>
              <a:buChar char="-"/>
            </a:pPr>
            <a:r>
              <a:rPr lang="zh-CN" altLang="en-US" sz="1600" b="1" dirty="0" smtClean="0"/>
              <a:t>接受</a:t>
            </a:r>
            <a:r>
              <a:rPr lang="en-US" altLang="zh-CN" sz="1600" b="1" dirty="0"/>
              <a:t>python</a:t>
            </a:r>
            <a:r>
              <a:rPr lang="zh-CN" altLang="en-US" sz="1600" b="1" dirty="0"/>
              <a:t>对象，返回</a:t>
            </a:r>
            <a:r>
              <a:rPr lang="en-US" altLang="zh-CN" sz="1600" b="1" dirty="0"/>
              <a:t>python</a:t>
            </a:r>
            <a:r>
              <a:rPr lang="zh-CN" altLang="en-US" sz="1600" b="1" dirty="0" smtClean="0"/>
              <a:t>对象</a:t>
            </a:r>
            <a:endParaRPr lang="en-US" altLang="zh-CN" sz="1600" b="1" dirty="0" smtClean="0"/>
          </a:p>
          <a:p>
            <a:pPr marL="285750" indent="-285750">
              <a:buFontTx/>
              <a:buChar char="-"/>
            </a:pPr>
            <a:r>
              <a:rPr lang="zh-CN" altLang="en-US" sz="1600" b="1" dirty="0"/>
              <a:t>可以</a:t>
            </a:r>
            <a:r>
              <a:rPr lang="zh-CN" altLang="en-US" sz="1600" b="1" dirty="0" smtClean="0"/>
              <a:t>被外部</a:t>
            </a:r>
            <a:r>
              <a:rPr lang="en-US" altLang="zh-CN" sz="1600" b="1" dirty="0" smtClean="0"/>
              <a:t>Module</a:t>
            </a:r>
            <a:r>
              <a:rPr lang="zh-CN" altLang="en-US" sz="1600" b="1" dirty="0" smtClean="0"/>
              <a:t>调用</a:t>
            </a:r>
            <a:endParaRPr lang="zh-CN" altLang="en-US" sz="1600" dirty="0"/>
          </a:p>
        </p:txBody>
      </p:sp>
      <p:sp>
        <p:nvSpPr>
          <p:cNvPr id="16" name="矩形 55"/>
          <p:cNvSpPr/>
          <p:nvPr/>
        </p:nvSpPr>
        <p:spPr>
          <a:xfrm>
            <a:off x="7285536" y="4105077"/>
            <a:ext cx="3768535" cy="1138757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函数</a:t>
            </a:r>
            <a:r>
              <a:rPr lang="en-US" altLang="zh-CN" dirty="0" smtClean="0">
                <a:sym typeface="Wingdings" panose="05000000000000000000" pitchFamily="2" charset="2"/>
              </a:rPr>
              <a:t>: (</a:t>
            </a:r>
            <a:r>
              <a:rPr lang="zh-CN" altLang="en-US" dirty="0" smtClean="0">
                <a:sym typeface="Wingdings" panose="05000000000000000000" pitchFamily="2" charset="2"/>
              </a:rPr>
              <a:t>注意类型的转换</a:t>
            </a:r>
            <a:r>
              <a:rPr lang="en-US" altLang="zh-CN" dirty="0" smtClean="0">
                <a:sym typeface="Wingdings" panose="05000000000000000000" pitchFamily="2" charset="2"/>
              </a:rPr>
              <a:t> )</a:t>
            </a:r>
          </a:p>
          <a:p>
            <a:r>
              <a:rPr lang="zh-CN" altLang="en-US" sz="1600" b="1" dirty="0"/>
              <a:t>接受</a:t>
            </a:r>
            <a:r>
              <a:rPr lang="en-US" altLang="zh-CN" sz="1600" b="1" dirty="0"/>
              <a:t>python</a:t>
            </a:r>
            <a:r>
              <a:rPr lang="zh-CN" altLang="en-US" sz="1600" b="1" dirty="0"/>
              <a:t>对象，</a:t>
            </a:r>
            <a:r>
              <a:rPr lang="en-US" altLang="zh-CN" sz="1600" b="1" dirty="0"/>
              <a:t>c</a:t>
            </a:r>
            <a:r>
              <a:rPr lang="zh-CN" altLang="en-US" sz="1600" b="1" dirty="0"/>
              <a:t>值，返回</a:t>
            </a:r>
            <a:r>
              <a:rPr lang="en-US" altLang="zh-CN" sz="1600" b="1" dirty="0"/>
              <a:t>python</a:t>
            </a:r>
            <a:r>
              <a:rPr lang="zh-CN" altLang="en-US" sz="1600" b="1" dirty="0"/>
              <a:t>对象，</a:t>
            </a:r>
            <a:r>
              <a:rPr lang="en-US" altLang="zh-CN" sz="1600" b="1" dirty="0"/>
              <a:t>c</a:t>
            </a:r>
            <a:r>
              <a:rPr lang="zh-CN" altLang="en-US" sz="1600" b="1" dirty="0"/>
              <a:t>值</a:t>
            </a:r>
          </a:p>
          <a:p>
            <a:endParaRPr lang="en-US" altLang="zh-CN" dirty="0" smtClean="0">
              <a:sym typeface="Wingdings" panose="05000000000000000000" pitchFamily="2" charset="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5536" y="4978400"/>
            <a:ext cx="4106364" cy="1807257"/>
          </a:xfrm>
          <a:prstGeom prst="rect">
            <a:avLst/>
          </a:prstGeom>
        </p:spPr>
      </p:pic>
      <p:sp>
        <p:nvSpPr>
          <p:cNvPr id="18" name="矩形 55"/>
          <p:cNvSpPr/>
          <p:nvPr/>
        </p:nvSpPr>
        <p:spPr>
          <a:xfrm>
            <a:off x="5005278" y="319953"/>
            <a:ext cx="2066350" cy="3416304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除了常用的这两种函数定义方式，还可以用</a:t>
            </a:r>
            <a:r>
              <a:rPr lang="en-US" altLang="zh-CN" dirty="0" err="1" smtClean="0">
                <a:sym typeface="Wingdings" panose="05000000000000000000" pitchFamily="2" charset="2"/>
              </a:rPr>
              <a:t>cpdef</a:t>
            </a:r>
            <a:r>
              <a:rPr lang="zh-CN" altLang="en-US" dirty="0" smtClean="0">
                <a:sym typeface="Wingdings" panose="05000000000000000000" pitchFamily="2" charset="2"/>
              </a:rPr>
              <a:t>定义混合函数。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除了手工定义</a:t>
            </a:r>
            <a:r>
              <a:rPr lang="en-US" altLang="zh-CN" dirty="0" err="1" smtClean="0">
                <a:sym typeface="Wingdings" panose="05000000000000000000" pitchFamily="2" charset="2"/>
              </a:rPr>
              <a:t>Cython</a:t>
            </a:r>
            <a:r>
              <a:rPr lang="zh-CN" altLang="en-US" dirty="0" smtClean="0">
                <a:sym typeface="Wingdings" panose="05000000000000000000" pitchFamily="2" charset="2"/>
              </a:rPr>
              <a:t>函数，在</a:t>
            </a:r>
            <a:r>
              <a:rPr lang="en-US" altLang="zh-CN" dirty="0" err="1" smtClean="0">
                <a:sym typeface="Wingdings" panose="05000000000000000000" pitchFamily="2" charset="2"/>
              </a:rPr>
              <a:t>Cython</a:t>
            </a:r>
            <a:r>
              <a:rPr lang="zh-CN" altLang="en-US" dirty="0" smtClean="0">
                <a:sym typeface="Wingdings" panose="05000000000000000000" pitchFamily="2" charset="2"/>
              </a:rPr>
              <a:t>中，已经优化了一些内置函数，如</a:t>
            </a:r>
            <a:r>
              <a:rPr lang="en-US" altLang="zh-CN" dirty="0" smtClean="0">
                <a:sym typeface="Wingdings" panose="05000000000000000000" pitchFamily="2" charset="2"/>
              </a:rPr>
              <a:t>abs(),pow(),</a:t>
            </a:r>
            <a:r>
              <a:rPr lang="en-US" altLang="zh-CN" dirty="0" err="1" smtClean="0">
                <a:sym typeface="Wingdings" panose="05000000000000000000" pitchFamily="2" charset="2"/>
              </a:rPr>
              <a:t>len</a:t>
            </a:r>
            <a:r>
              <a:rPr lang="en-US" altLang="zh-CN" dirty="0" smtClean="0">
                <a:sym typeface="Wingdings" panose="05000000000000000000" pitchFamily="2" charset="2"/>
              </a:rPr>
              <a:t>()</a:t>
            </a:r>
            <a:r>
              <a:rPr lang="zh-CN" altLang="en-US" dirty="0" smtClean="0">
                <a:sym typeface="Wingdings" panose="05000000000000000000" pitchFamily="2" charset="2"/>
              </a:rPr>
              <a:t>等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5346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2" grpId="0"/>
      <p:bldP spid="13" grpId="0"/>
      <p:bldP spid="15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shade val="30000"/>
                <a:satMod val="115000"/>
              </a:schemeClr>
            </a:gs>
            <a:gs pos="50000">
              <a:schemeClr val="bg1">
                <a:shade val="67500"/>
                <a:satMod val="115000"/>
              </a:schemeClr>
            </a:gs>
            <a:gs pos="100000">
              <a:schemeClr val="bg1">
                <a:shade val="100000"/>
                <a:satMod val="115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2410</Words>
  <Application>Microsoft Office PowerPoint</Application>
  <PresentationFormat>宽屏</PresentationFormat>
  <Paragraphs>214</Paragraphs>
  <Slides>20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 Unicode MS</vt:lpstr>
      <vt:lpstr>Century Gothic</vt:lpstr>
      <vt:lpstr>SimSun</vt:lpstr>
      <vt:lpstr>SimSun</vt:lpstr>
      <vt:lpstr>微软雅黑</vt:lpstr>
      <vt:lpstr>Arial</vt:lpstr>
      <vt:lpstr>Calibri</vt:lpstr>
      <vt:lpstr>Courier New</vt:lpstr>
      <vt:lpstr>Helvetica</vt:lpstr>
      <vt:lpstr>Segoe UI Light</vt:lpstr>
      <vt:lpstr>Wingdings</vt:lpstr>
      <vt:lpstr>Office 主题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zidong liu</cp:lastModifiedBy>
  <cp:revision>79</cp:revision>
  <dcterms:created xsi:type="dcterms:W3CDTF">2015-08-18T02:51:41Z</dcterms:created>
  <dcterms:modified xsi:type="dcterms:W3CDTF">2017-06-14T15:43:38Z</dcterms:modified>
  <cp:category/>
</cp:coreProperties>
</file>