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sldIdLst>
    <p:sldId id="1948" r:id="rId2"/>
    <p:sldId id="2164" r:id="rId3"/>
    <p:sldId id="2197" r:id="rId4"/>
    <p:sldId id="2248" r:id="rId5"/>
    <p:sldId id="2245" r:id="rId6"/>
    <p:sldId id="2246" r:id="rId7"/>
    <p:sldId id="2205" r:id="rId8"/>
    <p:sldId id="2247" r:id="rId9"/>
    <p:sldId id="2206" r:id="rId10"/>
    <p:sldId id="2208" r:id="rId11"/>
    <p:sldId id="2173" r:id="rId12"/>
    <p:sldId id="2249" r:id="rId13"/>
    <p:sldId id="2250" r:id="rId14"/>
    <p:sldId id="2214" r:id="rId15"/>
    <p:sldId id="2251" r:id="rId16"/>
    <p:sldId id="2252" r:id="rId17"/>
    <p:sldId id="2253" r:id="rId18"/>
    <p:sldId id="2254" r:id="rId19"/>
    <p:sldId id="2255" r:id="rId20"/>
    <p:sldId id="2256" r:id="rId21"/>
    <p:sldId id="2219" r:id="rId22"/>
    <p:sldId id="2176" r:id="rId23"/>
    <p:sldId id="2257" r:id="rId24"/>
    <p:sldId id="2258" r:id="rId25"/>
    <p:sldId id="2225" r:id="rId26"/>
    <p:sldId id="2259" r:id="rId27"/>
    <p:sldId id="2260" r:id="rId28"/>
    <p:sldId id="2261" r:id="rId29"/>
    <p:sldId id="2263" r:id="rId30"/>
    <p:sldId id="2262" r:id="rId31"/>
    <p:sldId id="2264" r:id="rId32"/>
    <p:sldId id="2233" r:id="rId33"/>
    <p:sldId id="2234" r:id="rId34"/>
    <p:sldId id="2265" r:id="rId35"/>
    <p:sldId id="2266" r:id="rId36"/>
    <p:sldId id="2267" r:id="rId37"/>
    <p:sldId id="2269" r:id="rId38"/>
    <p:sldId id="2270" r:id="rId39"/>
  </p:sldIdLst>
  <p:sldSz cx="9144000" cy="6858000" type="screen4x3"/>
  <p:notesSz cx="6834188" cy="9979025"/>
  <p:defaultTextStyle>
    <a:defPPr>
      <a:defRPr lang="en-US"/>
    </a:defPPr>
    <a:lvl1pPr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75000"/>
      </a:spcBef>
      <a:spcAft>
        <a:spcPct val="0"/>
      </a:spcAft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FF6600"/>
    <a:srgbClr val="333333"/>
    <a:srgbClr val="FF0000"/>
    <a:srgbClr val="000000"/>
    <a:srgbClr val="FF660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7" autoAdjust="0"/>
  </p:normalViewPr>
  <p:slideViewPr>
    <p:cSldViewPr snapToGrid="0">
      <p:cViewPr varScale="1">
        <p:scale>
          <a:sx n="97" d="100"/>
          <a:sy n="97" d="100"/>
        </p:scale>
        <p:origin x="-840" y="-84"/>
      </p:cViewPr>
      <p:guideLst>
        <p:guide orient="horz" pos="2201"/>
        <p:guide orient="horz" pos="3438"/>
        <p:guide orient="horz" pos="3405"/>
        <p:guide orient="horz" pos="1788"/>
        <p:guide orient="horz" pos="2863"/>
        <p:guide pos="5189"/>
        <p:guide pos="427"/>
        <p:guide pos="4857"/>
        <p:guide pos="2947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03" tIns="46700" rIns="93403" bIns="46700" numCol="1" anchor="t" anchorCtr="0" compatLnSpc="1">
            <a:prstTxWarp prst="textNoShape">
              <a:avLst/>
            </a:prstTxWarp>
          </a:bodyPr>
          <a:lstStyle>
            <a:lvl1pPr defTabSz="935038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03" tIns="46700" rIns="93403" bIns="46700" numCol="1" anchor="t" anchorCtr="0" compatLnSpc="1">
            <a:prstTxWarp prst="textNoShape">
              <a:avLst/>
            </a:prstTxWarp>
          </a:bodyPr>
          <a:lstStyle>
            <a:lvl1pPr algn="r" defTabSz="935038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fld id="{3FE30B5A-03D2-41F0-AF12-A5958CBFDCF0}" type="datetime1">
              <a:rPr lang="zh-CN" altLang="en-US"/>
              <a:pPr/>
              <a:t>2017/6/14</a:t>
            </a:fld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7713"/>
            <a:ext cx="4989513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5762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03" tIns="46700" rIns="93403" bIns="46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03" tIns="46700" rIns="93403" bIns="46700" numCol="1" anchor="b" anchorCtr="0" compatLnSpc="1">
            <a:prstTxWarp prst="textNoShape">
              <a:avLst/>
            </a:prstTxWarp>
          </a:bodyPr>
          <a:lstStyle>
            <a:lvl1pPr defTabSz="935038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7375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403" tIns="46700" rIns="93403" bIns="46700" numCol="1" anchor="b" anchorCtr="0" compatLnSpc="1">
            <a:prstTxWarp prst="textNoShape">
              <a:avLst/>
            </a:prstTxWarp>
          </a:bodyPr>
          <a:lstStyle>
            <a:lvl1pPr algn="r" defTabSz="935038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</a:lstStyle>
          <a:p>
            <a:fld id="{1D511F27-77C5-4828-825D-DA1325FF2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6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Boo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80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CI-LDA and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Corr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-LDA perform slightly better than LDA, which means using entities in text can improve topic interpretability, but the improvements are not significant. When using entity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embeddings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 instead of entities, the topic coherence scores are significantly improved because entity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embeddings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 encode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more information about knowledge graph structure.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234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23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高斯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威沙特分布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inverse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Wishart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distributio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510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23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米塞斯分布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80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在概率论和定向统计中，冯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米塞斯分布（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von Mises distribution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）指一种圆上连续概率分布模型，它也被称作循环正态分布（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circular normal distribution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Franklin Gothic Book" pitchFamily="34" charset="0"/>
                <a:ea typeface="宋体" pitchFamily="2" charset="-122"/>
                <a:cs typeface="+mn-cs"/>
              </a:rPr>
              <a:t>）</a:t>
            </a:r>
            <a:endParaRPr lang="zh-CN" altLang="en-US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vMF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  <a:cs typeface="+mn-cs"/>
              </a:rPr>
              <a:t>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80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词袋模型假设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8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词袋模型假设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89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词袋模型假设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8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1F27-77C5-4828-825D-DA1325FF2B98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D1B86-C433-49D4-A07F-858AB5400D1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1FEDEC-F37E-417C-A44E-96C55D71F4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0700" y="190500"/>
            <a:ext cx="2197100" cy="5883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0500"/>
            <a:ext cx="6438900" cy="5883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4F6AB-1BCF-4766-A814-EE945A820D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DD894-09DB-4AD1-BFFD-C7E169B6A15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51CAE-5EDC-4607-9DFA-4D2911BEC72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425575"/>
            <a:ext cx="41386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425575"/>
            <a:ext cx="41386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DBB3D-E08E-451A-9BD8-AC09AD2D8E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BF6B0-6747-4252-8896-9E9CAD7546C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2196A-9055-41E3-899B-9BB2D75F1F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E1F34-F5A5-485B-AABA-C187254E29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457E8-0D68-4316-BC19-768E4A6521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A6C807-0B25-4743-8D8F-19ABEB5FB96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90500"/>
            <a:ext cx="87884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25575"/>
            <a:ext cx="84296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8963" y="6503988"/>
            <a:ext cx="416401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a typeface="黑体" pitchFamily="2" charset="-122"/>
              </a:defRPr>
            </a:lvl1pPr>
          </a:lstStyle>
          <a:p>
            <a:r>
              <a:rPr lang="en-US" altLang="zh-CN"/>
              <a:t>PowerPoint Template Guidelines/2007</a:t>
            </a:r>
          </a:p>
        </p:txBody>
      </p:sp>
      <p:sp>
        <p:nvSpPr>
          <p:cNvPr id="102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a typeface="黑体" pitchFamily="2" charset="-122"/>
              </a:defRPr>
            </a:lvl1pPr>
          </a:lstStyle>
          <a:p>
            <a:fld id="{EAC8AD0A-9602-4E94-9D54-13F540D4C894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03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31" name="Picture 2" descr="Slide2-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7" descr="Slide2-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550" y="3964"/>
              <a:ext cx="121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0DB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defTabSz="1081088" rtl="0" eaLnBrk="0" fontAlgn="base" hangingPunct="0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1081088" rtl="0" eaLnBrk="0" fontAlgn="base" hangingPunct="0">
        <a:spcBef>
          <a:spcPct val="50000"/>
        </a:spcBef>
        <a:spcAft>
          <a:spcPct val="0"/>
        </a:spcAft>
        <a:buClr>
          <a:srgbClr val="E74C21"/>
        </a:buClr>
        <a:buChar char="•"/>
        <a:defRPr sz="2000">
          <a:solidFill>
            <a:schemeClr val="bg2"/>
          </a:solidFill>
          <a:latin typeface="+mn-lt"/>
          <a:ea typeface="+mn-ea"/>
        </a:defRPr>
      </a:lvl2pPr>
      <a:lvl3pPr marL="690563" indent="-233363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Font typeface="Franklin Gothic Book" pitchFamily="34" charset="0"/>
        <a:buChar char="−"/>
        <a:defRPr sz="2000">
          <a:solidFill>
            <a:schemeClr val="bg2"/>
          </a:solidFill>
          <a:latin typeface="+mn-lt"/>
          <a:ea typeface="+mn-ea"/>
        </a:defRPr>
      </a:lvl3pPr>
      <a:lvl4pPr marL="1035050" indent="-230188" algn="l" defTabSz="1081088" rtl="0" eaLnBrk="0" fontAlgn="base" hangingPunct="0">
        <a:spcBef>
          <a:spcPct val="20000"/>
        </a:spcBef>
        <a:spcAft>
          <a:spcPct val="0"/>
        </a:spcAft>
        <a:buClr>
          <a:srgbClr val="67676B"/>
        </a:buClr>
        <a:buFont typeface="Franklin Gothic Book" pitchFamily="34" charset="0"/>
        <a:buChar char="•"/>
        <a:defRPr sz="2000">
          <a:solidFill>
            <a:schemeClr val="bg2"/>
          </a:solidFill>
          <a:latin typeface="+mn-lt"/>
          <a:ea typeface="+mn-ea"/>
        </a:defRPr>
      </a:lvl4pPr>
      <a:lvl5pPr marL="1384300" indent="-234950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1841500" indent="-234950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298700" indent="-234950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2755900" indent="-234950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213100" indent="-234950" algn="l" defTabSz="1081088" rtl="0" eaLnBrk="0" fontAlgn="base" hangingPunct="0">
        <a:spcBef>
          <a:spcPct val="25000"/>
        </a:spcBef>
        <a:spcAft>
          <a:spcPct val="0"/>
        </a:spcAft>
        <a:buClr>
          <a:srgbClr val="67676B"/>
        </a:buClr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3"/>
          <p:cNvSpPr>
            <a:spLocks noChangeArrowheads="1"/>
          </p:cNvSpPr>
          <p:nvPr/>
        </p:nvSpPr>
        <p:spPr bwMode="auto">
          <a:xfrm>
            <a:off x="0" y="0"/>
            <a:ext cx="9144000" cy="528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marL="342900" indent="-342900" defTabSz="1081088"/>
            <a:endParaRPr lang="zh-CN" altLang="en-US">
              <a:ea typeface="微软雅黑" pitchFamily="34" charset="-122"/>
            </a:endParaRPr>
          </a:p>
        </p:txBody>
      </p:sp>
      <p:sp>
        <p:nvSpPr>
          <p:cNvPr id="6147" name="Rectangle 34"/>
          <p:cNvSpPr txBox="1">
            <a:spLocks noGrp="1" noChangeArrowheads="1"/>
          </p:cNvSpPr>
          <p:nvPr/>
        </p:nvSpPr>
        <p:spPr bwMode="auto">
          <a:xfrm>
            <a:off x="588963" y="6503988"/>
            <a:ext cx="416401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000">
                <a:ea typeface="黑体" pitchFamily="2" charset="-122"/>
              </a:rPr>
              <a:t>PowerPoint Template Guidelines/2007</a:t>
            </a:r>
          </a:p>
        </p:txBody>
      </p:sp>
      <p:sp>
        <p:nvSpPr>
          <p:cNvPr id="6148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E2E4F7D8-83A6-4995-B24E-564FAE58A26B}" type="slidenum">
              <a:rPr lang="zh-CN" altLang="en-US" sz="1200"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ea typeface="黑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4562475"/>
            <a:ext cx="9144000" cy="2295525"/>
            <a:chOff x="0" y="4562475"/>
            <a:chExt cx="9144000" cy="2295525"/>
          </a:xfrm>
        </p:grpSpPr>
        <p:pic>
          <p:nvPicPr>
            <p:cNvPr id="6149" name="Picture 1028" descr="ditu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562475"/>
              <a:ext cx="9144000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Rectangle 1031"/>
            <p:cNvSpPr>
              <a:spLocks noChangeArrowheads="1"/>
            </p:cNvSpPr>
            <p:nvPr/>
          </p:nvSpPr>
          <p:spPr bwMode="auto">
            <a:xfrm>
              <a:off x="5321300" y="5422900"/>
              <a:ext cx="3822700" cy="1257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000" b="1">
                <a:solidFill>
                  <a:srgbClr val="800080"/>
                </a:solidFill>
                <a:ea typeface="宋体" pitchFamily="2" charset="-122"/>
              </a:endParaRPr>
            </a:p>
          </p:txBody>
        </p:sp>
      </p:grpSp>
      <p:sp>
        <p:nvSpPr>
          <p:cNvPr id="6152" name="Rectangle 1029"/>
          <p:cNvSpPr>
            <a:spLocks noChangeArrowheads="1"/>
          </p:cNvSpPr>
          <p:nvPr/>
        </p:nvSpPr>
        <p:spPr bwMode="auto">
          <a:xfrm>
            <a:off x="3305175" y="3375025"/>
            <a:ext cx="55530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pPr algn="ctr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>
                <a:solidFill>
                  <a:schemeClr val="bg1"/>
                </a:solidFill>
                <a:ea typeface="宋体" pitchFamily="2" charset="-122"/>
              </a:rPr>
              <a:t/>
            </a:r>
            <a:br>
              <a:rPr lang="zh-CN" altLang="en-US" sz="2400" b="1">
                <a:solidFill>
                  <a:schemeClr val="bg1"/>
                </a:solidFill>
                <a:ea typeface="宋体" pitchFamily="2" charset="-122"/>
              </a:rPr>
            </a:br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2012.7.20</a:t>
            </a: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931863" y="1152525"/>
            <a:ext cx="76755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eaLnBrk="0" hangingPunct="0"/>
            <a:r>
              <a:rPr lang="en-US" altLang="zh-CN" sz="4000" b="1">
                <a:solidFill>
                  <a:schemeClr val="bg1"/>
                </a:solidFill>
                <a:ea typeface="微软雅黑" pitchFamily="34" charset="-122"/>
              </a:rPr>
              <a:t>2012</a:t>
            </a:r>
            <a:r>
              <a:rPr lang="zh-CN" altLang="en-US" sz="4000" b="1">
                <a:solidFill>
                  <a:schemeClr val="bg1"/>
                </a:solidFill>
                <a:ea typeface="微软雅黑" pitchFamily="34" charset="-122"/>
              </a:rPr>
              <a:t>年营业部上半年工作总结</a:t>
            </a:r>
          </a:p>
        </p:txBody>
      </p:sp>
      <p:sp>
        <p:nvSpPr>
          <p:cNvPr id="6154" name="矩形 10"/>
          <p:cNvSpPr>
            <a:spLocks noChangeArrowheads="1"/>
          </p:cNvSpPr>
          <p:nvPr/>
        </p:nvSpPr>
        <p:spPr bwMode="auto">
          <a:xfrm>
            <a:off x="0" y="1555750"/>
            <a:ext cx="9144000" cy="1889125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四篇 主题模型 相关论文</a:t>
            </a:r>
            <a:endParaRPr lang="zh-CN" altLang="en-US" sz="5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1"/>
          <p:cNvSpPr>
            <a:spLocks noChangeArrowheads="1"/>
          </p:cNvSpPr>
          <p:nvPr/>
        </p:nvSpPr>
        <p:spPr bwMode="auto">
          <a:xfrm>
            <a:off x="0" y="1447800"/>
            <a:ext cx="9144000" cy="107950"/>
          </a:xfrm>
          <a:prstGeom prst="rect">
            <a:avLst/>
          </a:prstGeom>
          <a:solidFill>
            <a:srgbClr val="B3B3B5"/>
          </a:solidFill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6" name="矩形 12"/>
          <p:cNvSpPr>
            <a:spLocks noChangeArrowheads="1"/>
          </p:cNvSpPr>
          <p:nvPr/>
        </p:nvSpPr>
        <p:spPr bwMode="auto">
          <a:xfrm>
            <a:off x="0" y="3444875"/>
            <a:ext cx="9144000" cy="107950"/>
          </a:xfrm>
          <a:prstGeom prst="rect">
            <a:avLst/>
          </a:prstGeom>
          <a:solidFill>
            <a:srgbClr val="B3B3B5"/>
          </a:solidFill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8" name="TextBox 16"/>
          <p:cNvSpPr txBox="1">
            <a:spLocks noChangeArrowheads="1"/>
          </p:cNvSpPr>
          <p:nvPr/>
        </p:nvSpPr>
        <p:spPr bwMode="auto">
          <a:xfrm>
            <a:off x="0" y="4025900"/>
            <a:ext cx="9144000" cy="168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高望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2017-6-15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itchFamily="34" charset="0"/>
                <a:ea typeface="宋体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itchFamily="2" charset="-122"/>
                </a:rPr>
                <a:t>2</a:t>
              </a:r>
              <a:endParaRPr lang="zh-CN" altLang="en-US" sz="11500" b="1" dirty="0">
                <a:solidFill>
                  <a:srgbClr val="000066"/>
                </a:solidFill>
                <a:ea typeface="黑体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545509"/>
            <a:ext cx="873252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Latent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Embedding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Baidu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2016.12 COLING 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models utilize word co-occurrences to compose the ”topics”, which ignores the valuable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sub-sequence information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words.</a:t>
            </a:r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models focus on the word co-occurrences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small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windows, which enable word embedding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information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word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the Latent Topic Embedding (LTE) to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 integrate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and word embedding in one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27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generative process of LTE,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assume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observed words in document can be generated through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through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 distribution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 based upon topic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84632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72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information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topic modeling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return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 enables topic modeling to utilize word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information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equips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document-level vision</a:t>
            </a:r>
          </a:p>
        </p:txBody>
      </p:sp>
    </p:spTree>
    <p:extLst>
      <p:ext uri="{BB962C8B-B14F-4D97-AF65-F5344CB8AC3E}">
        <p14:creationId xmlns:p14="http://schemas.microsoft.com/office/powerpoint/2010/main" val="393228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 views each document as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sentences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sentence is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584213"/>
            <a:ext cx="3528244" cy="35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8343" y="2761260"/>
            <a:ext cx="7916863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embedding of 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the sliding window for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stands for the word embedding and the topic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zh-CN" altLang="en-US" sz="2800" dirty="0" smtClean="0"/>
              <a:t>⊕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69" y="1936340"/>
            <a:ext cx="47720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63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interest are Θ,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Φ and M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sample the latent topics for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sentences…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optimize the vectors via stochastic gradient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descent…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inference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algorithm…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89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latent topics from two perspectives.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is based on the Θ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parameter. The second perspective is based on the topic embedding and word embedding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cosine similarity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topic embedding can be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this topic</a:t>
            </a:r>
          </a:p>
        </p:txBody>
      </p:sp>
    </p:spTree>
    <p:extLst>
      <p:ext uri="{BB962C8B-B14F-4D97-AF65-F5344CB8AC3E}">
        <p14:creationId xmlns:p14="http://schemas.microsoft.com/office/powerpoint/2010/main" val="203939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3045" y="3750427"/>
            <a:ext cx="7916863" cy="239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topic, the words from the two perspectives are semantically relevant and complimentary to each other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topic and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discover the semantics of words of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low frequency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0" y="1852984"/>
            <a:ext cx="7178672" cy="185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22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85058" y="1920742"/>
            <a:ext cx="3653914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LFDMM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that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the sentence assumption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jointly utilizing word embedding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topic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words result in better fit for the latent data structure of natural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documents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1" y="2166549"/>
            <a:ext cx="4380936" cy="30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25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latin typeface="Franklin Gothic Medium" pitchFamily="34" charset="0"/>
              <a:ea typeface="宋体" pitchFamily="2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itchFamily="34" charset="0"/>
                <a:ea typeface="宋体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>
                  <a:solidFill>
                    <a:srgbClr val="000066"/>
                  </a:solidFill>
                  <a:ea typeface="黑体" pitchFamily="2" charset="-122"/>
                </a:rPr>
                <a:t>1</a:t>
              </a:r>
              <a:endParaRPr lang="zh-CN" altLang="en-US" sz="11500" b="1" dirty="0">
                <a:solidFill>
                  <a:srgbClr val="000066"/>
                </a:solidFill>
                <a:ea typeface="黑体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682874"/>
            <a:ext cx="873252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Integrating 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 Modeling with Word 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Embeddings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by Mixtures of 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vMFs</a:t>
            </a:r>
            <a:endParaRPr lang="en-US" altLang="zh-CN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2016.12 COLING 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7BC143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843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7BC143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7BC143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585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856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16410" y="1801829"/>
            <a:ext cx="4358329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TWE-1 and LFDMM which either reuse the output of LDA or Word2Vec, LTE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jointly trains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 parameters and the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complimentary to each other and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effective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result in better topic modeling results and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39" y="2288398"/>
            <a:ext cx="3403037" cy="30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598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itchFamily="34" charset="0"/>
                <a:ea typeface="宋体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itchFamily="2" charset="-122"/>
                </a:rPr>
                <a:t>3</a:t>
              </a:r>
              <a:endParaRPr lang="zh-CN" altLang="en-US" sz="11500" b="1" dirty="0">
                <a:solidFill>
                  <a:srgbClr val="000066"/>
                </a:solidFill>
                <a:ea typeface="黑体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682874"/>
            <a:ext cx="87325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Recurrent Neural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 for Short Text Topic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Discovery</a:t>
            </a: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2017.2 AAAI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251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6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BTM (2013 WWW) uses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co-occurrence relationship from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corpus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" y="2714865"/>
            <a:ext cx="7342188" cy="33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251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771650"/>
            <a:ext cx="7916863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BTM lack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quantifiable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words.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given a document with words (iPhone,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iPad, house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BTM models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biterms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(iPhone, iPad) and (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iPhone, house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equally for learning topics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we can not ignore the prior knowledge of relationship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words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word pairs is highly likely to bring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words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final results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54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251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72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Brings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quantifiable relationship between words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by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to describe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biterms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IDF of words to help filter high-frequency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words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probabilistic way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RNN’s positive effects on RIBS-TM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optimize this topic model by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RNN’s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977588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34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words are more likely to appear in the same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sentence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more related.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words are far away from each other in the same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sentence,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them shall be weakened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process of RNN can guarantee that the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is learned, the less influence it will have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current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word.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34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5" y="1917290"/>
            <a:ext cx="4066151" cy="308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t−1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remembered all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before time t.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RNN can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current word and previously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words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26" y="2666538"/>
            <a:ext cx="3881591" cy="21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1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34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170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more, to filter high-frequency words, we utilize IDF to decrease some topic-irrelevant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biterms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probability of generating a topic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give the definition of prior knowledge β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94" y="3932903"/>
            <a:ext cx="3168597" cy="96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17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134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80" y="2007644"/>
            <a:ext cx="3775876" cy="20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5" y="2143586"/>
            <a:ext cx="3990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11" y="4367557"/>
            <a:ext cx="1450411" cy="167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02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409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234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LDA, BTM and d-BTM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coherence…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text classification…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text clustering…</a:t>
            </a:r>
          </a:p>
        </p:txBody>
      </p:sp>
    </p:spTree>
    <p:extLst>
      <p:ext uri="{BB962C8B-B14F-4D97-AF65-F5344CB8AC3E}">
        <p14:creationId xmlns:p14="http://schemas.microsoft.com/office/powerpoint/2010/main" val="3874220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LDA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(2015 ACL) integrates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with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discrete topic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over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types with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Gaussian distribution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embedding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encourages the model to group words that are a priori known to be semantically related into topics.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409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2246" y="3952568"/>
            <a:ext cx="7916863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RIBS-TM discovers less irrelevant words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BTM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utilizes quantifiable relationship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words.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914423"/>
            <a:ext cx="5143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2" y="5246249"/>
            <a:ext cx="3607210" cy="2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11" y="5203740"/>
            <a:ext cx="3117977" cy="31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85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91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3486150" y="842963"/>
            <a:ext cx="2409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1303" y="4766649"/>
            <a:ext cx="7916863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not only proves the effectiveness of RNN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inspires us that maybe we can optimize our topic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RNN which is quite encouraging.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894708"/>
            <a:ext cx="51720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5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 txBox="1">
            <a:spLocks noGrp="1" noChangeArrowheads="1"/>
          </p:cNvSpPr>
          <p:nvPr/>
        </p:nvSpPr>
        <p:spPr bwMode="auto">
          <a:xfrm>
            <a:off x="128588" y="6461125"/>
            <a:ext cx="600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C9EFB6DD-4F01-45AA-8894-98BED9B29AE1}" type="slidenum">
              <a:rPr lang="zh-CN" altLang="en-US" sz="1200"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32</a:t>
            </a:fld>
            <a:endParaRPr lang="en-US" altLang="zh-CN" sz="1200">
              <a:ea typeface="黑体" pitchFamily="2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182880" y="2355849"/>
            <a:ext cx="8747760" cy="251111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latin typeface="Franklin Gothic Medium" pitchFamily="34" charset="0"/>
              <a:ea typeface="宋体" pitchFamily="2" charset="-122"/>
            </a:endParaRPr>
          </a:p>
        </p:txBody>
      </p:sp>
      <p:sp>
        <p:nvSpPr>
          <p:cNvPr id="25605" name="TextBox 20"/>
          <p:cNvSpPr txBox="1">
            <a:spLocks noChangeArrowheads="1"/>
          </p:cNvSpPr>
          <p:nvPr/>
        </p:nvSpPr>
        <p:spPr bwMode="auto">
          <a:xfrm>
            <a:off x="3038475" y="1436688"/>
            <a:ext cx="612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6000" b="1">
              <a:solidFill>
                <a:schemeClr val="bg1"/>
              </a:solidFill>
              <a:ea typeface="黑体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656156" y="1122392"/>
            <a:ext cx="1595437" cy="1501775"/>
            <a:chOff x="5957888" y="2355850"/>
            <a:chExt cx="1595437" cy="1501775"/>
          </a:xfrm>
        </p:grpSpPr>
        <p:sp>
          <p:nvSpPr>
            <p:cNvPr id="25604" name="矩形 21"/>
            <p:cNvSpPr>
              <a:spLocks noChangeArrowheads="1"/>
            </p:cNvSpPr>
            <p:nvPr/>
          </p:nvSpPr>
          <p:spPr bwMode="auto">
            <a:xfrm>
              <a:off x="5957888" y="2355850"/>
              <a:ext cx="1595437" cy="122555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zh-CN" altLang="en-US">
                <a:solidFill>
                  <a:srgbClr val="FFFFFF"/>
                </a:solidFill>
                <a:latin typeface="Franklin Gothic Medium" pitchFamily="34" charset="0"/>
                <a:ea typeface="宋体" pitchFamily="2" charset="-122"/>
              </a:endParaRPr>
            </a:p>
          </p:txBody>
        </p:sp>
        <p:sp>
          <p:nvSpPr>
            <p:cNvPr id="25606" name="TextBox 38"/>
            <p:cNvSpPr txBox="1">
              <a:spLocks noChangeArrowheads="1"/>
            </p:cNvSpPr>
            <p:nvPr/>
          </p:nvSpPr>
          <p:spPr bwMode="auto">
            <a:xfrm>
              <a:off x="6178550" y="2363788"/>
              <a:ext cx="996950" cy="149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500" b="1" dirty="0" smtClean="0">
                  <a:solidFill>
                    <a:srgbClr val="000066"/>
                  </a:solidFill>
                  <a:ea typeface="黑体" pitchFamily="2" charset="-122"/>
                </a:rPr>
                <a:t>4</a:t>
              </a:r>
              <a:endParaRPr lang="zh-CN" altLang="en-US" sz="11500" b="1" dirty="0">
                <a:solidFill>
                  <a:srgbClr val="000066"/>
                </a:solidFill>
                <a:ea typeface="黑体" pitchFamily="2" charset="-122"/>
              </a:endParaRPr>
            </a:p>
          </p:txBody>
        </p:sp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82881" y="2682874"/>
            <a:ext cx="87325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Incorporating Knowledge Graph 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Embeddings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into Topic 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Modeling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2017.2 AAAI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without any human knowledge often result in topics that are difficult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embedding aims at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components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knowledge graph like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WordNet and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Freebase into continuous vectors, so as to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 while preserving the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structure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original knowledge graph.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new knowledge-based topic model, which combines topic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knowledge graph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explicitly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document-level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co-occurrence in a corpus with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encoded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entities’ vectors automatically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knowledge graph in a unified model</a:t>
            </a:r>
          </a:p>
        </p:txBody>
      </p:sp>
    </p:spTree>
    <p:extLst>
      <p:ext uri="{BB962C8B-B14F-4D97-AF65-F5344CB8AC3E}">
        <p14:creationId xmlns:p14="http://schemas.microsoft.com/office/powerpoint/2010/main" val="500937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08" y="2614921"/>
            <a:ext cx="3895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030976"/>
            <a:ext cx="3886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525911"/>
            <a:ext cx="47720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050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Coherence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0" y="2528529"/>
            <a:ext cx="8062531" cy="294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56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5" y="2383920"/>
            <a:ext cx="5446459" cy="35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7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dirty="0" smtClean="0"/>
              <a:t>Classification </a:t>
            </a:r>
            <a:r>
              <a:rPr lang="en-US" altLang="zh-CN" sz="2800" dirty="0"/>
              <a:t>Evaluation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343542"/>
            <a:ext cx="7257098" cy="36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553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101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process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                          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G-LDA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5" y="3146682"/>
            <a:ext cx="3674346" cy="213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02" y="3146681"/>
            <a:ext cx="4600283" cy="17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2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similarity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Gaussian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is not an optimal semantic measure for word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uses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 Mises-Fisher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distributions on the embedding space to represent topics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replacing Gaussian topics in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G-LDA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62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>
                <a:solidFill>
                  <a:schemeClr val="bg1"/>
                </a:solidFill>
                <a:ea typeface="黑体" pitchFamily="2" charset="-122"/>
              </a:rPr>
              <a:t>1</a:t>
            </a:r>
            <a:endParaRPr lang="zh-CN" altLang="en-US" sz="8000" b="1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4675" y="1917290"/>
            <a:ext cx="4765421" cy="34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von Mises–Fisher 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vMF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distribution has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been used to model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directional data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by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placing points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on a unit sphere</a:t>
            </a:r>
            <a:endParaRPr lang="en-US" altLang="zh-CN" sz="2800" b="1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vMF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concerns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cosine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similarity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which is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 better way to represent topics of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word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embeddings</a:t>
            </a:r>
            <a:endParaRPr lang="en-US" altLang="zh-CN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en/thumb/2/29/Von_mises_fisher.png/800px-Von_mises_fis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96" y="2246544"/>
            <a:ext cx="3284322" cy="276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64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101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process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G-LDA                      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MvTM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" y="3219769"/>
            <a:ext cx="4601497" cy="179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19" y="3219769"/>
            <a:ext cx="4095262" cy="9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2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135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uses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-Gibbs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(HVG)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Mimno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2012) to approximate a posterior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372121"/>
            <a:ext cx="5562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27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圆角矩形 3"/>
          <p:cNvSpPr>
            <a:spLocks/>
          </p:cNvSpPr>
          <p:nvPr/>
        </p:nvSpPr>
        <p:spPr bwMode="auto">
          <a:xfrm>
            <a:off x="2255838" y="566738"/>
            <a:ext cx="5746750" cy="1071562"/>
          </a:xfrm>
          <a:custGeom>
            <a:avLst/>
            <a:gdLst>
              <a:gd name="T0" fmla="*/ 0 w 3540225"/>
              <a:gd name="T1" fmla="*/ 0 h 1800200"/>
              <a:gd name="T2" fmla="*/ 3540225 w 3540225"/>
              <a:gd name="T3" fmla="*/ 1800200 h 1800200"/>
            </a:gdLst>
            <a:ahLst/>
            <a:cxnLst>
              <a:cxn ang="0">
                <a:pos x="11833" y="1184775"/>
              </a:cxn>
              <a:cxn ang="0">
                <a:pos x="11833" y="300039"/>
              </a:cxn>
              <a:cxn ang="0">
                <a:pos x="165707" y="0"/>
              </a:cxn>
              <a:cxn ang="0">
                <a:pos x="3343670" y="0"/>
              </a:cxn>
              <a:cxn ang="0">
                <a:pos x="3540225" y="300040"/>
              </a:cxn>
              <a:cxn ang="0">
                <a:pos x="3540225" y="1500162"/>
              </a:cxn>
              <a:cxn ang="0">
                <a:pos x="3343670" y="1800200"/>
              </a:cxn>
              <a:cxn ang="0">
                <a:pos x="633120" y="1800200"/>
              </a:cxn>
            </a:cxnLst>
            <a:rect l="T0" t="T1" r="T2" b="T3"/>
            <a:pathLst>
              <a:path w="3540225" h="1800200">
                <a:moveTo>
                  <a:pt x="11833" y="1184775"/>
                </a:moveTo>
                <a:lnTo>
                  <a:pt x="11833" y="300039"/>
                </a:lnTo>
                <a:cubicBezTo>
                  <a:pt x="11833" y="134332"/>
                  <a:pt x="0" y="0"/>
                  <a:pt x="165707" y="0"/>
                </a:cubicBezTo>
                <a:lnTo>
                  <a:pt x="3343670" y="0"/>
                </a:lnTo>
                <a:cubicBezTo>
                  <a:pt x="3509377" y="0"/>
                  <a:pt x="3540225" y="134333"/>
                  <a:pt x="3540225" y="300040"/>
                </a:cubicBezTo>
                <a:lnTo>
                  <a:pt x="3540225" y="1500162"/>
                </a:lnTo>
                <a:cubicBezTo>
                  <a:pt x="3540225" y="1665869"/>
                  <a:pt x="3509377" y="1800200"/>
                  <a:pt x="3343670" y="1800200"/>
                </a:cubicBezTo>
                <a:lnTo>
                  <a:pt x="633120" y="18002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6" name="AutoShape 13"/>
          <p:cNvSpPr>
            <a:spLocks noChangeArrowheads="1"/>
          </p:cNvSpPr>
          <p:nvPr/>
        </p:nvSpPr>
        <p:spPr bwMode="auto">
          <a:xfrm>
            <a:off x="2489200" y="679450"/>
            <a:ext cx="5313363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tIns="0" bIns="0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3798" name="矩形 14"/>
          <p:cNvSpPr>
            <a:spLocks noChangeArrowheads="1"/>
          </p:cNvSpPr>
          <p:nvPr/>
        </p:nvSpPr>
        <p:spPr bwMode="auto">
          <a:xfrm>
            <a:off x="660400" y="444500"/>
            <a:ext cx="982663" cy="13271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814" name="TextBox 38"/>
          <p:cNvSpPr txBox="1">
            <a:spLocks noChangeArrowheads="1"/>
          </p:cNvSpPr>
          <p:nvPr/>
        </p:nvSpPr>
        <p:spPr bwMode="auto">
          <a:xfrm>
            <a:off x="690563" y="655638"/>
            <a:ext cx="8969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9000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endParaRPr lang="zh-CN" altLang="en-US" sz="8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2695575" y="830263"/>
            <a:ext cx="475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EXPERIMENTS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675" y="1917290"/>
            <a:ext cx="7916863" cy="338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: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Newsgroup,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NIPS and Wikipedia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 LDA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G-LDA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: PMI and Classification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discover more coherent topics than the state-of-the-art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models, and achieve competitive classification performance.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8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67676B"/>
      </a:dk1>
      <a:lt1>
        <a:srgbClr val="FFFFFF"/>
      </a:lt1>
      <a:dk2>
        <a:srgbClr val="67676B"/>
      </a:dk2>
      <a:lt2>
        <a:srgbClr val="000000"/>
      </a:lt2>
      <a:accent1>
        <a:srgbClr val="00A4E3"/>
      </a:accent1>
      <a:accent2>
        <a:srgbClr val="D60C8C"/>
      </a:accent2>
      <a:accent3>
        <a:srgbClr val="FFFFFF"/>
      </a:accent3>
      <a:accent4>
        <a:srgbClr val="57575A"/>
      </a:accent4>
      <a:accent5>
        <a:srgbClr val="AACFEF"/>
      </a:accent5>
      <a:accent6>
        <a:srgbClr val="C20A7E"/>
      </a:accent6>
      <a:hlink>
        <a:srgbClr val="C1D72F"/>
      </a:hlink>
      <a:folHlink>
        <a:srgbClr val="EF3E2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E1C797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75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仿宋_GB2312" pitchFamily="49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F266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67676B"/>
        </a:dk1>
        <a:lt1>
          <a:srgbClr val="FFFFFF"/>
        </a:lt1>
        <a:dk2>
          <a:srgbClr val="67676B"/>
        </a:dk2>
        <a:lt2>
          <a:srgbClr val="000000"/>
        </a:lt2>
        <a:accent1>
          <a:srgbClr val="00A4E3"/>
        </a:accent1>
        <a:accent2>
          <a:srgbClr val="D60C8C"/>
        </a:accent2>
        <a:accent3>
          <a:srgbClr val="FFFFFF"/>
        </a:accent3>
        <a:accent4>
          <a:srgbClr val="57575A"/>
        </a:accent4>
        <a:accent5>
          <a:srgbClr val="AACFEF"/>
        </a:accent5>
        <a:accent6>
          <a:srgbClr val="C20A7E"/>
        </a:accent6>
        <a:hlink>
          <a:srgbClr val="C1D72F"/>
        </a:hlink>
        <a:folHlink>
          <a:srgbClr val="EF3E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Pages>0</Pages>
  <Words>1328</Words>
  <Characters>0</Characters>
  <Application>Microsoft Office PowerPoint</Application>
  <DocSecurity>0</DocSecurity>
  <PresentationFormat>全屏显示(4:3)</PresentationFormat>
  <Lines>0</Lines>
  <Paragraphs>205</Paragraphs>
  <Slides>38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GGG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2012年服务提升综合考评 管理办法解析</dc:title>
  <dc:creator>徐慧洁</dc:creator>
  <cp:lastModifiedBy>USER</cp:lastModifiedBy>
  <cp:revision>2600</cp:revision>
  <cp:lastPrinted>1899-12-30T00:00:00Z</cp:lastPrinted>
  <dcterms:created xsi:type="dcterms:W3CDTF">2007-04-13T18:33:06Z</dcterms:created>
  <dcterms:modified xsi:type="dcterms:W3CDTF">2017-06-14T14:57:32Z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