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61" r:id="rId2"/>
    <p:sldId id="256" r:id="rId3"/>
    <p:sldId id="268" r:id="rId4"/>
    <p:sldId id="269" r:id="rId5"/>
    <p:sldId id="270" r:id="rId6"/>
    <p:sldId id="271" r:id="rId7"/>
    <p:sldId id="272" r:id="rId8"/>
    <p:sldId id="273" r:id="rId9"/>
    <p:sldId id="257" r:id="rId10"/>
    <p:sldId id="275" r:id="rId11"/>
    <p:sldId id="276" r:id="rId12"/>
    <p:sldId id="277" r:id="rId13"/>
    <p:sldId id="278" r:id="rId14"/>
    <p:sldId id="279" r:id="rId15"/>
    <p:sldId id="280" r:id="rId16"/>
    <p:sldId id="281" r:id="rId17"/>
    <p:sldId id="282" r:id="rId18"/>
    <p:sldId id="283" r:id="rId19"/>
    <p:sldId id="284" r:id="rId20"/>
    <p:sldId id="285" r:id="rId21"/>
    <p:sldId id="286" r:id="rId22"/>
    <p:sldId id="287" r:id="rId23"/>
    <p:sldId id="288" r:id="rId24"/>
    <p:sldId id="289" r:id="rId25"/>
    <p:sldId id="265"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1515"/>
    <a:srgbClr val="000D26"/>
    <a:srgbClr val="0000FF"/>
    <a:srgbClr val="008000"/>
    <a:srgbClr val="2B91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0141" autoAdjust="0"/>
  </p:normalViewPr>
  <p:slideViewPr>
    <p:cSldViewPr snapToGrid="0">
      <p:cViewPr varScale="1">
        <p:scale>
          <a:sx n="107" d="100"/>
          <a:sy n="107" d="100"/>
        </p:scale>
        <p:origin x="696" y="114"/>
      </p:cViewPr>
      <p:guideLst>
        <p:guide orient="horz" pos="2160"/>
        <p:guide pos="3840"/>
      </p:guideLst>
    </p:cSldViewPr>
  </p:slideViewPr>
  <p:notesTextViewPr>
    <p:cViewPr>
      <p:scale>
        <a:sx n="1" d="1"/>
        <a:sy n="1" d="1"/>
      </p:scale>
      <p:origin x="0" y="0"/>
    </p:cViewPr>
  </p:notesTextViewPr>
  <p:sorterViewPr>
    <p:cViewPr>
      <p:scale>
        <a:sx n="140" d="100"/>
        <a:sy n="14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3D2D63-DD98-4B72-B6C2-1DA962210F26}" type="datetimeFigureOut">
              <a:rPr lang="zh-CN" altLang="en-US" smtClean="0"/>
              <a:t>2018/6/19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EED77-9175-4372-BA6E-11448F524F1B}" type="slidenum">
              <a:rPr lang="zh-CN" altLang="en-US" smtClean="0"/>
              <a:t>‹#›</a:t>
            </a:fld>
            <a:endParaRPr lang="zh-CN" altLang="en-US"/>
          </a:p>
        </p:txBody>
      </p:sp>
    </p:spTree>
    <p:extLst>
      <p:ext uri="{BB962C8B-B14F-4D97-AF65-F5344CB8AC3E}">
        <p14:creationId xmlns:p14="http://schemas.microsoft.com/office/powerpoint/2010/main" val="3288695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contents</a:t>
            </a:r>
            <a:endParaRPr lang="zh-CN" altLang="en-US" dirty="0"/>
          </a:p>
        </p:txBody>
      </p:sp>
      <p:sp>
        <p:nvSpPr>
          <p:cNvPr id="4" name="灯片编号占位符 3"/>
          <p:cNvSpPr>
            <a:spLocks noGrp="1"/>
          </p:cNvSpPr>
          <p:nvPr>
            <p:ph type="sldNum" sz="quarter" idx="10"/>
          </p:nvPr>
        </p:nvSpPr>
        <p:spPr/>
        <p:txBody>
          <a:bodyPr/>
          <a:lstStyle/>
          <a:p>
            <a:fld id="{2E6EED77-9175-4372-BA6E-11448F524F1B}" type="slidenum">
              <a:rPr lang="zh-CN" altLang="en-US" smtClean="0"/>
              <a:t>2</a:t>
            </a:fld>
            <a:endParaRPr lang="zh-CN" altLang="en-US"/>
          </a:p>
        </p:txBody>
      </p:sp>
    </p:spTree>
    <p:extLst>
      <p:ext uri="{BB962C8B-B14F-4D97-AF65-F5344CB8AC3E}">
        <p14:creationId xmlns:p14="http://schemas.microsoft.com/office/powerpoint/2010/main" val="537286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contents</a:t>
            </a:r>
            <a:endParaRPr lang="zh-CN" altLang="en-US" dirty="0"/>
          </a:p>
        </p:txBody>
      </p:sp>
      <p:sp>
        <p:nvSpPr>
          <p:cNvPr id="4" name="灯片编号占位符 3"/>
          <p:cNvSpPr>
            <a:spLocks noGrp="1"/>
          </p:cNvSpPr>
          <p:nvPr>
            <p:ph type="sldNum" sz="quarter" idx="10"/>
          </p:nvPr>
        </p:nvSpPr>
        <p:spPr/>
        <p:txBody>
          <a:bodyPr/>
          <a:lstStyle/>
          <a:p>
            <a:fld id="{2E6EED77-9175-4372-BA6E-11448F524F1B}" type="slidenum">
              <a:rPr lang="zh-CN" altLang="en-US" smtClean="0"/>
              <a:t>19</a:t>
            </a:fld>
            <a:endParaRPr lang="zh-CN" altLang="en-US"/>
          </a:p>
        </p:txBody>
      </p:sp>
    </p:spTree>
    <p:extLst>
      <p:ext uri="{BB962C8B-B14F-4D97-AF65-F5344CB8AC3E}">
        <p14:creationId xmlns:p14="http://schemas.microsoft.com/office/powerpoint/2010/main" val="4767857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使用</a:t>
            </a:r>
            <a:r>
              <a:rPr lang="en-US" altLang="zh-CN" dirty="0"/>
              <a:t>@</a:t>
            </a:r>
            <a:r>
              <a:rPr lang="en-US" altLang="zh-CN" dirty="0" err="1"/>
              <a:t>Autowired</a:t>
            </a:r>
            <a:r>
              <a:rPr lang="zh-CN" altLang="en-US" dirty="0"/>
              <a:t>注解同样可以实现自动装配，并且效果要优于配置文件中使用</a:t>
            </a:r>
            <a:r>
              <a:rPr lang="en-US" altLang="zh-CN" dirty="0" err="1"/>
              <a:t>autowire</a:t>
            </a:r>
            <a:r>
              <a:rPr lang="zh-CN" altLang="en-US" dirty="0"/>
              <a:t>属性，原因是</a:t>
            </a:r>
            <a:r>
              <a:rPr lang="en-US" altLang="zh-CN" dirty="0" err="1"/>
              <a:t>autowire</a:t>
            </a:r>
            <a:r>
              <a:rPr lang="zh-CN" altLang="en-US" dirty="0"/>
              <a:t>属性默认是装配所有可以装配的成员，而</a:t>
            </a:r>
            <a:r>
              <a:rPr lang="en-US" altLang="zh-CN" dirty="0"/>
              <a:t>@</a:t>
            </a:r>
            <a:r>
              <a:rPr lang="en-US" altLang="zh-CN" dirty="0" err="1"/>
              <a:t>Autowired</a:t>
            </a:r>
            <a:r>
              <a:rPr lang="zh-CN" altLang="en-US" dirty="0"/>
              <a:t>注解只需要放在需要装配的成员、构造方法或</a:t>
            </a:r>
            <a:r>
              <a:rPr lang="en-US" altLang="zh-CN" dirty="0"/>
              <a:t>set</a:t>
            </a:r>
            <a:r>
              <a:rPr lang="zh-CN" altLang="en-US" dirty="0"/>
              <a:t>方法上，以装配需要的成员</a:t>
            </a:r>
          </a:p>
        </p:txBody>
      </p:sp>
      <p:sp>
        <p:nvSpPr>
          <p:cNvPr id="4" name="灯片编号占位符 3"/>
          <p:cNvSpPr>
            <a:spLocks noGrp="1"/>
          </p:cNvSpPr>
          <p:nvPr>
            <p:ph type="sldNum" sz="quarter" idx="10"/>
          </p:nvPr>
        </p:nvSpPr>
        <p:spPr/>
        <p:txBody>
          <a:bodyPr/>
          <a:lstStyle/>
          <a:p>
            <a:fld id="{2E6EED77-9175-4372-BA6E-11448F524F1B}" type="slidenum">
              <a:rPr lang="zh-CN" altLang="en-US" smtClean="0"/>
              <a:t>20</a:t>
            </a:fld>
            <a:endParaRPr lang="zh-CN" altLang="en-US"/>
          </a:p>
        </p:txBody>
      </p:sp>
    </p:spTree>
    <p:extLst>
      <p:ext uri="{BB962C8B-B14F-4D97-AF65-F5344CB8AC3E}">
        <p14:creationId xmlns:p14="http://schemas.microsoft.com/office/powerpoint/2010/main" val="5780829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6EED77-9175-4372-BA6E-11448F524F1B}" type="slidenum">
              <a:rPr lang="zh-CN" altLang="en-US" smtClean="0"/>
              <a:t>21</a:t>
            </a:fld>
            <a:endParaRPr lang="zh-CN" altLang="en-US"/>
          </a:p>
        </p:txBody>
      </p:sp>
    </p:spTree>
    <p:extLst>
      <p:ext uri="{BB962C8B-B14F-4D97-AF65-F5344CB8AC3E}">
        <p14:creationId xmlns:p14="http://schemas.microsoft.com/office/powerpoint/2010/main" val="24314736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Member</a:t>
            </a:r>
            <a:r>
              <a:rPr lang="en-US" altLang="zh-CN" baseline="0" dirty="0"/>
              <a:t> introduction  </a:t>
            </a:r>
            <a:endParaRPr lang="zh-CN" altLang="en-US" dirty="0"/>
          </a:p>
        </p:txBody>
      </p:sp>
      <p:sp>
        <p:nvSpPr>
          <p:cNvPr id="4" name="灯片编号占位符 3"/>
          <p:cNvSpPr>
            <a:spLocks noGrp="1"/>
          </p:cNvSpPr>
          <p:nvPr>
            <p:ph type="sldNum" sz="quarter" idx="10"/>
          </p:nvPr>
        </p:nvSpPr>
        <p:spPr/>
        <p:txBody>
          <a:bodyPr/>
          <a:lstStyle/>
          <a:p>
            <a:fld id="{2E6EED77-9175-4372-BA6E-11448F524F1B}" type="slidenum">
              <a:rPr lang="zh-CN" altLang="en-US" smtClean="0"/>
              <a:t>24</a:t>
            </a:fld>
            <a:endParaRPr lang="zh-CN" altLang="en-US"/>
          </a:p>
        </p:txBody>
      </p:sp>
    </p:spTree>
    <p:extLst>
      <p:ext uri="{BB962C8B-B14F-4D97-AF65-F5344CB8AC3E}">
        <p14:creationId xmlns:p14="http://schemas.microsoft.com/office/powerpoint/2010/main" val="2619089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6EED77-9175-4372-BA6E-11448F524F1B}" type="slidenum">
              <a:rPr lang="zh-CN" altLang="en-US" smtClean="0"/>
              <a:t>4</a:t>
            </a:fld>
            <a:endParaRPr lang="zh-CN" altLang="en-US"/>
          </a:p>
        </p:txBody>
      </p:sp>
    </p:spTree>
    <p:extLst>
      <p:ext uri="{BB962C8B-B14F-4D97-AF65-F5344CB8AC3E}">
        <p14:creationId xmlns:p14="http://schemas.microsoft.com/office/powerpoint/2010/main" val="243809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6EED77-9175-4372-BA6E-11448F524F1B}" type="slidenum">
              <a:rPr lang="zh-CN" altLang="en-US" smtClean="0"/>
              <a:t>6</a:t>
            </a:fld>
            <a:endParaRPr lang="zh-CN" altLang="en-US"/>
          </a:p>
        </p:txBody>
      </p:sp>
    </p:spTree>
    <p:extLst>
      <p:ext uri="{BB962C8B-B14F-4D97-AF65-F5344CB8AC3E}">
        <p14:creationId xmlns:p14="http://schemas.microsoft.com/office/powerpoint/2010/main" val="11483127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Member</a:t>
            </a:r>
            <a:r>
              <a:rPr lang="en-US" altLang="zh-CN" baseline="0" dirty="0"/>
              <a:t> introduction  </a:t>
            </a:r>
            <a:endParaRPr lang="zh-CN" altLang="en-US" dirty="0"/>
          </a:p>
        </p:txBody>
      </p:sp>
      <p:sp>
        <p:nvSpPr>
          <p:cNvPr id="4" name="灯片编号占位符 3"/>
          <p:cNvSpPr>
            <a:spLocks noGrp="1"/>
          </p:cNvSpPr>
          <p:nvPr>
            <p:ph type="sldNum" sz="quarter" idx="10"/>
          </p:nvPr>
        </p:nvSpPr>
        <p:spPr/>
        <p:txBody>
          <a:bodyPr/>
          <a:lstStyle/>
          <a:p>
            <a:fld id="{2E6EED77-9175-4372-BA6E-11448F524F1B}" type="slidenum">
              <a:rPr lang="zh-CN" altLang="en-US" smtClean="0"/>
              <a:t>9</a:t>
            </a:fld>
            <a:endParaRPr lang="zh-CN" altLang="en-US"/>
          </a:p>
        </p:txBody>
      </p:sp>
    </p:spTree>
    <p:extLst>
      <p:ext uri="{BB962C8B-B14F-4D97-AF65-F5344CB8AC3E}">
        <p14:creationId xmlns:p14="http://schemas.microsoft.com/office/powerpoint/2010/main" val="446660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Member</a:t>
            </a:r>
            <a:r>
              <a:rPr lang="en-US" altLang="zh-CN" baseline="0" dirty="0"/>
              <a:t> introduction  </a:t>
            </a:r>
            <a:endParaRPr lang="zh-CN" altLang="en-US" dirty="0"/>
          </a:p>
        </p:txBody>
      </p:sp>
      <p:sp>
        <p:nvSpPr>
          <p:cNvPr id="4" name="灯片编号占位符 3"/>
          <p:cNvSpPr>
            <a:spLocks noGrp="1"/>
          </p:cNvSpPr>
          <p:nvPr>
            <p:ph type="sldNum" sz="quarter" idx="10"/>
          </p:nvPr>
        </p:nvSpPr>
        <p:spPr/>
        <p:txBody>
          <a:bodyPr/>
          <a:lstStyle/>
          <a:p>
            <a:fld id="{2E6EED77-9175-4372-BA6E-11448F524F1B}" type="slidenum">
              <a:rPr lang="zh-CN" altLang="en-US" smtClean="0"/>
              <a:t>10</a:t>
            </a:fld>
            <a:endParaRPr lang="zh-CN" altLang="en-US"/>
          </a:p>
        </p:txBody>
      </p:sp>
    </p:spTree>
    <p:extLst>
      <p:ext uri="{BB962C8B-B14F-4D97-AF65-F5344CB8AC3E}">
        <p14:creationId xmlns:p14="http://schemas.microsoft.com/office/powerpoint/2010/main" val="25438308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Member</a:t>
            </a:r>
            <a:r>
              <a:rPr lang="en-US" altLang="zh-CN" baseline="0" dirty="0"/>
              <a:t> introduction  </a:t>
            </a:r>
            <a:endParaRPr lang="zh-CN" altLang="en-US" dirty="0"/>
          </a:p>
        </p:txBody>
      </p:sp>
      <p:sp>
        <p:nvSpPr>
          <p:cNvPr id="4" name="灯片编号占位符 3"/>
          <p:cNvSpPr>
            <a:spLocks noGrp="1"/>
          </p:cNvSpPr>
          <p:nvPr>
            <p:ph type="sldNum" sz="quarter" idx="10"/>
          </p:nvPr>
        </p:nvSpPr>
        <p:spPr/>
        <p:txBody>
          <a:bodyPr/>
          <a:lstStyle/>
          <a:p>
            <a:fld id="{2E6EED77-9175-4372-BA6E-11448F524F1B}" type="slidenum">
              <a:rPr lang="zh-CN" altLang="en-US" smtClean="0"/>
              <a:t>11</a:t>
            </a:fld>
            <a:endParaRPr lang="zh-CN" altLang="en-US"/>
          </a:p>
        </p:txBody>
      </p:sp>
    </p:spTree>
    <p:extLst>
      <p:ext uri="{BB962C8B-B14F-4D97-AF65-F5344CB8AC3E}">
        <p14:creationId xmlns:p14="http://schemas.microsoft.com/office/powerpoint/2010/main" val="13846468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Member</a:t>
            </a:r>
            <a:r>
              <a:rPr lang="en-US" altLang="zh-CN" baseline="0" dirty="0"/>
              <a:t> introduction  </a:t>
            </a:r>
            <a:endParaRPr lang="zh-CN" altLang="en-US" dirty="0"/>
          </a:p>
        </p:txBody>
      </p:sp>
      <p:sp>
        <p:nvSpPr>
          <p:cNvPr id="4" name="灯片编号占位符 3"/>
          <p:cNvSpPr>
            <a:spLocks noGrp="1"/>
          </p:cNvSpPr>
          <p:nvPr>
            <p:ph type="sldNum" sz="quarter" idx="10"/>
          </p:nvPr>
        </p:nvSpPr>
        <p:spPr/>
        <p:txBody>
          <a:bodyPr/>
          <a:lstStyle/>
          <a:p>
            <a:fld id="{2E6EED77-9175-4372-BA6E-11448F524F1B}" type="slidenum">
              <a:rPr lang="zh-CN" altLang="en-US" smtClean="0"/>
              <a:t>12</a:t>
            </a:fld>
            <a:endParaRPr lang="zh-CN" altLang="en-US"/>
          </a:p>
        </p:txBody>
      </p:sp>
    </p:spTree>
    <p:extLst>
      <p:ext uri="{BB962C8B-B14F-4D97-AF65-F5344CB8AC3E}">
        <p14:creationId xmlns:p14="http://schemas.microsoft.com/office/powerpoint/2010/main" val="592536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6EED77-9175-4372-BA6E-11448F524F1B}" type="slidenum">
              <a:rPr lang="zh-CN" altLang="en-US" smtClean="0"/>
              <a:t>13</a:t>
            </a:fld>
            <a:endParaRPr lang="zh-CN" altLang="en-US"/>
          </a:p>
        </p:txBody>
      </p:sp>
    </p:spTree>
    <p:extLst>
      <p:ext uri="{BB962C8B-B14F-4D97-AF65-F5344CB8AC3E}">
        <p14:creationId xmlns:p14="http://schemas.microsoft.com/office/powerpoint/2010/main" val="28966220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CLASS_B</a:t>
            </a:r>
            <a:r>
              <a:rPr lang="zh-CN" altLang="en-US" dirty="0"/>
              <a:t>会自动根据成员名称</a:t>
            </a:r>
            <a:r>
              <a:rPr lang="en-US" altLang="zh-CN" dirty="0"/>
              <a:t>module</a:t>
            </a:r>
            <a:r>
              <a:rPr lang="zh-CN" altLang="en-US" dirty="0"/>
              <a:t>去查找</a:t>
            </a:r>
            <a:r>
              <a:rPr lang="en-US" altLang="zh-CN" dirty="0"/>
              <a:t>id</a:t>
            </a:r>
            <a:r>
              <a:rPr lang="zh-CN" altLang="en-US" dirty="0"/>
              <a:t>为</a:t>
            </a:r>
            <a:r>
              <a:rPr lang="en-US" altLang="zh-CN" dirty="0"/>
              <a:t>module</a:t>
            </a:r>
            <a:r>
              <a:rPr lang="zh-CN" altLang="en-US" dirty="0"/>
              <a:t>的</a:t>
            </a:r>
            <a:r>
              <a:rPr lang="en-US" altLang="zh-CN" dirty="0"/>
              <a:t>bean</a:t>
            </a:r>
            <a:r>
              <a:rPr lang="zh-CN" altLang="en-US" dirty="0"/>
              <a:t>，并且自动将</a:t>
            </a:r>
            <a:r>
              <a:rPr lang="en-US" altLang="zh-CN" dirty="0"/>
              <a:t>module</a:t>
            </a:r>
            <a:r>
              <a:rPr lang="zh-CN" altLang="en-US" dirty="0"/>
              <a:t>的引用交给</a:t>
            </a:r>
            <a:r>
              <a:rPr lang="en-US" altLang="zh-CN" dirty="0"/>
              <a:t>CLASS_B</a:t>
            </a:r>
            <a:r>
              <a:rPr lang="zh-CN" altLang="en-US" dirty="0"/>
              <a:t>的成员。自动装配只对引用成员有效，基本类型仍然需要进行手动装配。对引用成员既进行自动装配又进行手动装配时，手动装配会覆盖自动装配</a:t>
            </a:r>
          </a:p>
        </p:txBody>
      </p:sp>
      <p:sp>
        <p:nvSpPr>
          <p:cNvPr id="4" name="灯片编号占位符 3"/>
          <p:cNvSpPr>
            <a:spLocks noGrp="1"/>
          </p:cNvSpPr>
          <p:nvPr>
            <p:ph type="sldNum" sz="quarter" idx="10"/>
          </p:nvPr>
        </p:nvSpPr>
        <p:spPr/>
        <p:txBody>
          <a:bodyPr/>
          <a:lstStyle/>
          <a:p>
            <a:fld id="{2E6EED77-9175-4372-BA6E-11448F524F1B}" type="slidenum">
              <a:rPr lang="zh-CN" altLang="en-US" smtClean="0"/>
              <a:t>18</a:t>
            </a:fld>
            <a:endParaRPr lang="zh-CN" altLang="en-US"/>
          </a:p>
        </p:txBody>
      </p:sp>
    </p:spTree>
    <p:extLst>
      <p:ext uri="{BB962C8B-B14F-4D97-AF65-F5344CB8AC3E}">
        <p14:creationId xmlns:p14="http://schemas.microsoft.com/office/powerpoint/2010/main" val="2860664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41306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3434681121"/>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1.xml"/><Relationship Id="rId7"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themeOverride" Target="../theme/themeOverride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50000"/>
          </a:schemeClr>
        </a:solidFill>
        <a:effectLst/>
      </p:bgPr>
    </p:bg>
    <p:spTree>
      <p:nvGrpSpPr>
        <p:cNvPr id="1" name=""/>
        <p:cNvGrpSpPr/>
        <p:nvPr/>
      </p:nvGrpSpPr>
      <p:grpSpPr>
        <a:xfrm>
          <a:off x="0" y="0"/>
          <a:ext cx="0" cy="0"/>
          <a:chOff x="0" y="0"/>
          <a:chExt cx="0" cy="0"/>
        </a:xfrm>
      </p:grpSpPr>
      <p:grpSp>
        <p:nvGrpSpPr>
          <p:cNvPr id="15" name="组合 14"/>
          <p:cNvGrpSpPr/>
          <p:nvPr/>
        </p:nvGrpSpPr>
        <p:grpSpPr>
          <a:xfrm>
            <a:off x="-513184" y="1819469"/>
            <a:ext cx="10465837" cy="1713722"/>
            <a:chOff x="-513184" y="1819469"/>
            <a:chExt cx="10465837" cy="1713722"/>
          </a:xfrm>
        </p:grpSpPr>
        <p:sp>
          <p:nvSpPr>
            <p:cNvPr id="2" name="平行四边形 1"/>
            <p:cNvSpPr/>
            <p:nvPr/>
          </p:nvSpPr>
          <p:spPr>
            <a:xfrm>
              <a:off x="-513184" y="1819469"/>
              <a:ext cx="10338318" cy="1567543"/>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平行四边形 2"/>
            <p:cNvSpPr/>
            <p:nvPr/>
          </p:nvSpPr>
          <p:spPr>
            <a:xfrm>
              <a:off x="-444759" y="1897224"/>
              <a:ext cx="10338318" cy="1567543"/>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平行四边形 3"/>
            <p:cNvSpPr/>
            <p:nvPr/>
          </p:nvSpPr>
          <p:spPr>
            <a:xfrm>
              <a:off x="-385665" y="1965648"/>
              <a:ext cx="10338318" cy="1567543"/>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605728" y="2388607"/>
              <a:ext cx="2362955" cy="584775"/>
            </a:xfrm>
            <a:prstGeom prst="rect">
              <a:avLst/>
            </a:prstGeom>
            <a:noFill/>
          </p:spPr>
          <p:txBody>
            <a:bodyPr wrap="none" rtlCol="0">
              <a:spAutoFit/>
            </a:bodyPr>
            <a:lstStyle/>
            <a:p>
              <a:r>
                <a:rPr lang="en-US" altLang="zh-CN" sz="3200" b="1" dirty="0">
                  <a:solidFill>
                    <a:schemeClr val="accent1">
                      <a:lumMod val="50000"/>
                    </a:schemeClr>
                  </a:solidFill>
                  <a:latin typeface="微软雅黑" panose="020B0503020204020204" pitchFamily="34" charset="-122"/>
                  <a:ea typeface="微软雅黑" panose="020B0503020204020204" pitchFamily="34" charset="-122"/>
                </a:rPr>
                <a:t>Spring</a:t>
              </a:r>
              <a:r>
                <a:rPr lang="zh-CN" altLang="en-US" sz="3200" b="1" dirty="0">
                  <a:solidFill>
                    <a:schemeClr val="accent1">
                      <a:lumMod val="50000"/>
                    </a:schemeClr>
                  </a:solidFill>
                  <a:latin typeface="微软雅黑" panose="020B0503020204020204" pitchFamily="34" charset="-122"/>
                  <a:ea typeface="微软雅黑" panose="020B0503020204020204" pitchFamily="34" charset="-122"/>
                </a:rPr>
                <a:t>基础</a:t>
              </a:r>
            </a:p>
          </p:txBody>
        </p:sp>
      </p:grpSp>
      <p:grpSp>
        <p:nvGrpSpPr>
          <p:cNvPr id="16" name="组合 15"/>
          <p:cNvGrpSpPr/>
          <p:nvPr/>
        </p:nvGrpSpPr>
        <p:grpSpPr>
          <a:xfrm>
            <a:off x="5057192" y="4338735"/>
            <a:ext cx="7526694" cy="836646"/>
            <a:chOff x="5057192" y="4338735"/>
            <a:chExt cx="7526694" cy="836646"/>
          </a:xfrm>
        </p:grpSpPr>
        <p:sp>
          <p:nvSpPr>
            <p:cNvPr id="5" name="平行四边形 4"/>
            <p:cNvSpPr/>
            <p:nvPr/>
          </p:nvSpPr>
          <p:spPr>
            <a:xfrm>
              <a:off x="5057192" y="4338735"/>
              <a:ext cx="7371184" cy="699796"/>
            </a:xfrm>
            <a:prstGeom prst="parallelogram">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平行四边形 5"/>
            <p:cNvSpPr/>
            <p:nvPr/>
          </p:nvSpPr>
          <p:spPr>
            <a:xfrm>
              <a:off x="5134947" y="4407160"/>
              <a:ext cx="7371184" cy="699796"/>
            </a:xfrm>
            <a:prstGeom prst="parallelogram">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5212702" y="4475585"/>
              <a:ext cx="7371184" cy="699796"/>
            </a:xfrm>
            <a:prstGeom prst="parallelogram">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5568782" y="4587171"/>
              <a:ext cx="1749197" cy="369332"/>
            </a:xfrm>
            <a:prstGeom prst="rect">
              <a:avLst/>
            </a:prstGeom>
            <a:noFill/>
          </p:spPr>
          <p:txBody>
            <a:bodyPr wrap="none" rtlCol="0">
              <a:spAutoFit/>
            </a:bodyPr>
            <a:lstStyle/>
            <a:p>
              <a:r>
                <a:rPr lang="en-US" altLang="zh-CN" b="1" dirty="0">
                  <a:latin typeface="微软雅黑" panose="020B0503020204020204" pitchFamily="34" charset="-122"/>
                  <a:ea typeface="微软雅黑" panose="020B0503020204020204" pitchFamily="34" charset="-122"/>
                </a:rPr>
                <a:t>NAME: </a:t>
              </a:r>
              <a:r>
                <a:rPr lang="zh-CN" altLang="en-US" b="1" dirty="0">
                  <a:latin typeface="微软雅黑" panose="020B0503020204020204" pitchFamily="34" charset="-122"/>
                  <a:ea typeface="微软雅黑" panose="020B0503020204020204" pitchFamily="34" charset="-122"/>
                </a:rPr>
                <a:t>郭天翼</a:t>
              </a:r>
            </a:p>
          </p:txBody>
        </p:sp>
        <p:sp>
          <p:nvSpPr>
            <p:cNvPr id="14" name="文本框 13"/>
            <p:cNvSpPr txBox="1"/>
            <p:nvPr/>
          </p:nvSpPr>
          <p:spPr>
            <a:xfrm>
              <a:off x="8404408" y="4587171"/>
              <a:ext cx="1631857" cy="369332"/>
            </a:xfrm>
            <a:prstGeom prst="rect">
              <a:avLst/>
            </a:prstGeom>
            <a:noFill/>
          </p:spPr>
          <p:txBody>
            <a:bodyPr wrap="none" rtlCol="0">
              <a:spAutoFit/>
            </a:bodyPr>
            <a:lstStyle/>
            <a:p>
              <a:r>
                <a:rPr lang="en-US" altLang="zh-CN" b="1">
                  <a:latin typeface="微软雅黑" panose="020B0503020204020204" pitchFamily="34" charset="-122"/>
                  <a:ea typeface="微软雅黑" panose="020B0503020204020204" pitchFamily="34" charset="-122"/>
                </a:rPr>
                <a:t>DATE: 17.7.6</a:t>
              </a:r>
              <a:endParaRPr lang="zh-CN" altLang="en-US" b="1"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58071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552450" y="552450"/>
            <a:ext cx="11125200" cy="5968455"/>
            <a:chOff x="552450" y="552450"/>
            <a:chExt cx="11125200" cy="5968455"/>
          </a:xfrm>
        </p:grpSpPr>
        <p:grpSp>
          <p:nvGrpSpPr>
            <p:cNvPr id="74" name="组合 73"/>
            <p:cNvGrpSpPr/>
            <p:nvPr/>
          </p:nvGrpSpPr>
          <p:grpSpPr>
            <a:xfrm>
              <a:off x="552450" y="552450"/>
              <a:ext cx="11125200" cy="5968455"/>
              <a:chOff x="1474080" y="1203648"/>
              <a:chExt cx="1978089" cy="2472614"/>
            </a:xfrm>
          </p:grpSpPr>
          <p:grpSp>
            <p:nvGrpSpPr>
              <p:cNvPr id="7" name="组合 6"/>
              <p:cNvGrpSpPr/>
              <p:nvPr/>
            </p:nvGrpSpPr>
            <p:grpSpPr>
              <a:xfrm>
                <a:off x="1474080" y="1203648"/>
                <a:ext cx="1978089" cy="2472614"/>
                <a:chOff x="1166327" y="886408"/>
                <a:chExt cx="1978089" cy="2649894"/>
              </a:xfrm>
            </p:grpSpPr>
            <p:sp>
              <p:nvSpPr>
                <p:cNvPr id="2" name="矩形 1"/>
                <p:cNvSpPr/>
                <p:nvPr/>
              </p:nvSpPr>
              <p:spPr>
                <a:xfrm>
                  <a:off x="1166327" y="886408"/>
                  <a:ext cx="1978089" cy="1129004"/>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166327" y="2015412"/>
                  <a:ext cx="1978089" cy="152089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219200" y="944123"/>
                  <a:ext cx="1872000" cy="796531"/>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8" name="文本框 57"/>
              <p:cNvSpPr txBox="1"/>
              <p:nvPr/>
            </p:nvSpPr>
            <p:spPr>
              <a:xfrm>
                <a:off x="1735029" y="1306470"/>
                <a:ext cx="397657" cy="293263"/>
              </a:xfrm>
              <a:prstGeom prst="rect">
                <a:avLst/>
              </a:prstGeom>
              <a:noFill/>
            </p:spPr>
            <p:txBody>
              <a:bodyPr wrap="none" rtlCol="0">
                <a:spAutoFit/>
              </a:bodyPr>
              <a:lstStyle/>
              <a:p>
                <a:r>
                  <a:rPr lang="zh-CN" altLang="en-US" sz="4000" b="1" dirty="0">
                    <a:latin typeface="微软雅黑" panose="020B0503020204020204" pitchFamily="34" charset="-122"/>
                    <a:ea typeface="微软雅黑" panose="020B0503020204020204" pitchFamily="34" charset="-122"/>
                  </a:rPr>
                  <a:t>设值注入</a:t>
                </a:r>
              </a:p>
            </p:txBody>
          </p:sp>
          <p:sp>
            <p:nvSpPr>
              <p:cNvPr id="62" name="文本框 61"/>
              <p:cNvSpPr txBox="1"/>
              <p:nvPr/>
            </p:nvSpPr>
            <p:spPr>
              <a:xfrm>
                <a:off x="2065307" y="1737115"/>
                <a:ext cx="371627" cy="153007"/>
              </a:xfrm>
              <a:prstGeom prst="rect">
                <a:avLst/>
              </a:prstGeom>
              <a:noFill/>
            </p:spPr>
            <p:txBody>
              <a:bodyPr wrap="none" rtlCol="0">
                <a:spAutoFit/>
              </a:bodyPr>
              <a:lstStyle/>
              <a:p>
                <a:r>
                  <a:rPr lang="en-US" altLang="zh-CN" b="1" dirty="0">
                    <a:latin typeface="微软雅黑" panose="020B0503020204020204" pitchFamily="34" charset="-122"/>
                    <a:ea typeface="微软雅黑" panose="020B0503020204020204" pitchFamily="34" charset="-122"/>
                  </a:rPr>
                  <a:t>Spring</a:t>
                </a:r>
                <a:r>
                  <a:rPr lang="zh-CN" altLang="en-US" b="1" dirty="0">
                    <a:latin typeface="微软雅黑" panose="020B0503020204020204" pitchFamily="34" charset="-122"/>
                    <a:ea typeface="微软雅黑" panose="020B0503020204020204" pitchFamily="34" charset="-122"/>
                  </a:rPr>
                  <a:t>依赖注入</a:t>
                </a:r>
              </a:p>
            </p:txBody>
          </p:sp>
          <p:sp>
            <p:nvSpPr>
              <p:cNvPr id="66" name="矩形 65"/>
              <p:cNvSpPr/>
              <p:nvPr/>
            </p:nvSpPr>
            <p:spPr>
              <a:xfrm>
                <a:off x="1526953" y="2054598"/>
                <a:ext cx="1872000" cy="1556349"/>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文本框 69"/>
              <p:cNvSpPr txBox="1"/>
              <p:nvPr/>
            </p:nvSpPr>
            <p:spPr>
              <a:xfrm>
                <a:off x="1564649" y="2105620"/>
                <a:ext cx="361175" cy="191259"/>
              </a:xfrm>
              <a:prstGeom prst="rect">
                <a:avLst/>
              </a:prstGeom>
              <a:noFill/>
            </p:spPr>
            <p:txBody>
              <a:bodyPr wrap="none" rtlCol="0">
                <a:spAutoFit/>
              </a:bodyPr>
              <a:lstStyle/>
              <a:p>
                <a:r>
                  <a:rPr lang="zh-CN" altLang="en-US" sz="2400" dirty="0"/>
                  <a:t>基本类型赋值</a:t>
                </a:r>
              </a:p>
            </p:txBody>
          </p:sp>
          <p:sp>
            <p:nvSpPr>
              <p:cNvPr id="14" name="文本框 13"/>
              <p:cNvSpPr txBox="1"/>
              <p:nvPr/>
            </p:nvSpPr>
            <p:spPr>
              <a:xfrm>
                <a:off x="1567230" y="2480357"/>
                <a:ext cx="361175" cy="191259"/>
              </a:xfrm>
              <a:prstGeom prst="rect">
                <a:avLst/>
              </a:prstGeom>
              <a:noFill/>
            </p:spPr>
            <p:txBody>
              <a:bodyPr wrap="none" rtlCol="0">
                <a:spAutoFit/>
              </a:bodyPr>
              <a:lstStyle/>
              <a:p>
                <a:r>
                  <a:rPr lang="zh-CN" altLang="en-US" sz="2400" dirty="0"/>
                  <a:t>引用类型赋值</a:t>
                </a:r>
              </a:p>
            </p:txBody>
          </p:sp>
          <p:sp>
            <p:nvSpPr>
              <p:cNvPr id="17" name="文本框 16"/>
              <p:cNvSpPr txBox="1"/>
              <p:nvPr/>
            </p:nvSpPr>
            <p:spPr>
              <a:xfrm>
                <a:off x="2436934" y="2080982"/>
                <a:ext cx="315857" cy="191259"/>
              </a:xfrm>
              <a:prstGeom prst="rect">
                <a:avLst/>
              </a:prstGeom>
              <a:noFill/>
            </p:spPr>
            <p:txBody>
              <a:bodyPr wrap="none" rtlCol="0">
                <a:spAutoFit/>
              </a:bodyPr>
              <a:lstStyle/>
              <a:p>
                <a:r>
                  <a:rPr lang="en-US" altLang="zh-CN" sz="2400" dirty="0"/>
                  <a:t>list</a:t>
                </a:r>
                <a:r>
                  <a:rPr lang="zh-CN" altLang="en-US" sz="2400" dirty="0"/>
                  <a:t>集合赋值</a:t>
                </a:r>
              </a:p>
            </p:txBody>
          </p:sp>
        </p:grpSp>
        <p:sp>
          <p:nvSpPr>
            <p:cNvPr id="12" name="文本框 11"/>
            <p:cNvSpPr txBox="1"/>
            <p:nvPr/>
          </p:nvSpPr>
          <p:spPr>
            <a:xfrm>
              <a:off x="1061829" y="3225938"/>
              <a:ext cx="4090742" cy="369332"/>
            </a:xfrm>
            <a:prstGeom prst="rect">
              <a:avLst/>
            </a:prstGeom>
            <a:noFill/>
          </p:spPr>
          <p:txBody>
            <a:bodyPr wrap="square" rtlCol="0">
              <a:spAutoFit/>
            </a:bodyPr>
            <a:lstStyle/>
            <a:p>
              <a:r>
                <a:rPr lang="en-US" altLang="zh-CN" dirty="0">
                  <a:solidFill>
                    <a:srgbClr val="0000FF"/>
                  </a:solidFill>
                </a:rPr>
                <a:t>&lt;</a:t>
              </a:r>
              <a:r>
                <a:rPr lang="en-US" altLang="zh-CN" dirty="0">
                  <a:solidFill>
                    <a:srgbClr val="C00000"/>
                  </a:solidFill>
                </a:rPr>
                <a:t>property </a:t>
              </a:r>
              <a:r>
                <a:rPr lang="en-US" altLang="zh-CN" dirty="0">
                  <a:solidFill>
                    <a:srgbClr val="FF0000"/>
                  </a:solidFill>
                </a:rPr>
                <a:t>name</a:t>
              </a:r>
              <a:r>
                <a:rPr lang="en-US" altLang="zh-CN" dirty="0">
                  <a:solidFill>
                    <a:srgbClr val="0000FF"/>
                  </a:solidFill>
                </a:rPr>
                <a:t>=</a:t>
              </a:r>
              <a:r>
                <a:rPr lang="en-US" altLang="zh-CN" dirty="0">
                  <a:solidFill>
                    <a:srgbClr val="000D26"/>
                  </a:solidFill>
                </a:rPr>
                <a:t>"</a:t>
              </a:r>
              <a:r>
                <a:rPr lang="en-US" altLang="zh-CN" dirty="0" err="1">
                  <a:solidFill>
                    <a:srgbClr val="0000FF"/>
                  </a:solidFill>
                </a:rPr>
                <a:t>iProp</a:t>
              </a:r>
              <a:r>
                <a:rPr lang="en-US" altLang="zh-CN" dirty="0">
                  <a:solidFill>
                    <a:srgbClr val="000D26"/>
                  </a:solidFill>
                </a:rPr>
                <a:t>" </a:t>
              </a:r>
              <a:r>
                <a:rPr lang="en-US" altLang="zh-CN" dirty="0">
                  <a:solidFill>
                    <a:srgbClr val="FF0000"/>
                  </a:solidFill>
                </a:rPr>
                <a:t>value</a:t>
              </a:r>
              <a:r>
                <a:rPr lang="en-US" altLang="zh-CN" dirty="0">
                  <a:solidFill>
                    <a:srgbClr val="0000FF"/>
                  </a:solidFill>
                </a:rPr>
                <a:t>=</a:t>
              </a:r>
              <a:r>
                <a:rPr lang="en-US" altLang="zh-CN" dirty="0">
                  <a:solidFill>
                    <a:srgbClr val="000D26"/>
                  </a:solidFill>
                </a:rPr>
                <a:t>"</a:t>
              </a:r>
              <a:r>
                <a:rPr lang="en-US" altLang="zh-CN" dirty="0">
                  <a:solidFill>
                    <a:srgbClr val="0000FF"/>
                  </a:solidFill>
                </a:rPr>
                <a:t>10</a:t>
              </a:r>
              <a:r>
                <a:rPr lang="en-US" altLang="zh-CN" dirty="0">
                  <a:solidFill>
                    <a:srgbClr val="000D26"/>
                  </a:solidFill>
                </a:rPr>
                <a:t>"</a:t>
              </a:r>
              <a:r>
                <a:rPr lang="en-US" altLang="zh-CN" dirty="0">
                  <a:solidFill>
                    <a:srgbClr val="0000FF"/>
                  </a:solidFill>
                </a:rPr>
                <a:t>/&gt;</a:t>
              </a:r>
            </a:p>
          </p:txBody>
        </p:sp>
        <p:sp>
          <p:nvSpPr>
            <p:cNvPr id="15" name="文本框 14"/>
            <p:cNvSpPr txBox="1"/>
            <p:nvPr/>
          </p:nvSpPr>
          <p:spPr>
            <a:xfrm>
              <a:off x="1076343" y="4130487"/>
              <a:ext cx="5092228" cy="369332"/>
            </a:xfrm>
            <a:prstGeom prst="rect">
              <a:avLst/>
            </a:prstGeom>
            <a:noFill/>
          </p:spPr>
          <p:txBody>
            <a:bodyPr wrap="square" rtlCol="0">
              <a:spAutoFit/>
            </a:bodyPr>
            <a:lstStyle/>
            <a:p>
              <a:r>
                <a:rPr lang="en-US" altLang="zh-CN" dirty="0">
                  <a:solidFill>
                    <a:srgbClr val="0000FF"/>
                  </a:solidFill>
                </a:rPr>
                <a:t>&lt;</a:t>
              </a:r>
              <a:r>
                <a:rPr lang="en-US" altLang="zh-CN" dirty="0">
                  <a:solidFill>
                    <a:srgbClr val="C00000"/>
                  </a:solidFill>
                </a:rPr>
                <a:t>property </a:t>
              </a:r>
              <a:r>
                <a:rPr lang="en-US" altLang="zh-CN" dirty="0">
                  <a:solidFill>
                    <a:srgbClr val="FF0000"/>
                  </a:solidFill>
                </a:rPr>
                <a:t>name</a:t>
              </a:r>
              <a:r>
                <a:rPr lang="en-US" altLang="zh-CN" dirty="0">
                  <a:solidFill>
                    <a:srgbClr val="0000FF"/>
                  </a:solidFill>
                </a:rPr>
                <a:t>=</a:t>
              </a:r>
              <a:r>
                <a:rPr lang="en-US" altLang="zh-CN" dirty="0">
                  <a:solidFill>
                    <a:srgbClr val="000D26"/>
                  </a:solidFill>
                </a:rPr>
                <a:t>“</a:t>
              </a:r>
              <a:r>
                <a:rPr lang="en-US" altLang="zh-CN" dirty="0" err="1">
                  <a:solidFill>
                    <a:srgbClr val="0000FF"/>
                  </a:solidFill>
                </a:rPr>
                <a:t>cProp</a:t>
              </a:r>
              <a:r>
                <a:rPr lang="en-US" altLang="zh-CN" dirty="0">
                  <a:solidFill>
                    <a:srgbClr val="000D26"/>
                  </a:solidFill>
                </a:rPr>
                <a:t>" </a:t>
              </a:r>
              <a:r>
                <a:rPr lang="en-US" altLang="zh-CN" dirty="0">
                  <a:solidFill>
                    <a:srgbClr val="FF0000"/>
                  </a:solidFill>
                </a:rPr>
                <a:t>ref</a:t>
              </a:r>
              <a:r>
                <a:rPr lang="en-US" altLang="zh-CN" dirty="0">
                  <a:solidFill>
                    <a:srgbClr val="0000FF"/>
                  </a:solidFill>
                </a:rPr>
                <a:t>=</a:t>
              </a:r>
              <a:r>
                <a:rPr lang="en-US" altLang="zh-CN" dirty="0">
                  <a:solidFill>
                    <a:srgbClr val="000D26"/>
                  </a:solidFill>
                </a:rPr>
                <a:t>“</a:t>
              </a:r>
              <a:r>
                <a:rPr lang="en-US" altLang="zh-CN" dirty="0" err="1">
                  <a:solidFill>
                    <a:srgbClr val="0000FF"/>
                  </a:solidFill>
                </a:rPr>
                <a:t>A_Spring_Bean</a:t>
              </a:r>
              <a:r>
                <a:rPr lang="en-US" altLang="zh-CN" dirty="0">
                  <a:solidFill>
                    <a:srgbClr val="000D26"/>
                  </a:solidFill>
                </a:rPr>
                <a:t>"</a:t>
              </a:r>
              <a:r>
                <a:rPr lang="en-US" altLang="zh-CN" dirty="0">
                  <a:solidFill>
                    <a:srgbClr val="0000FF"/>
                  </a:solidFill>
                </a:rPr>
                <a:t>/&gt;</a:t>
              </a:r>
            </a:p>
          </p:txBody>
        </p:sp>
        <p:sp>
          <p:nvSpPr>
            <p:cNvPr id="18" name="文本框 17"/>
            <p:cNvSpPr txBox="1"/>
            <p:nvPr/>
          </p:nvSpPr>
          <p:spPr>
            <a:xfrm>
              <a:off x="5967749" y="3166467"/>
              <a:ext cx="4090742" cy="1754326"/>
            </a:xfrm>
            <a:prstGeom prst="rect">
              <a:avLst/>
            </a:prstGeom>
            <a:noFill/>
          </p:spPr>
          <p:txBody>
            <a:bodyPr wrap="square" rtlCol="0">
              <a:spAutoFit/>
            </a:bodyPr>
            <a:lstStyle/>
            <a:p>
              <a:r>
                <a:rPr lang="en-US" altLang="zh-CN" dirty="0">
                  <a:solidFill>
                    <a:srgbClr val="0000FF"/>
                  </a:solidFill>
                </a:rPr>
                <a:t>&lt;</a:t>
              </a:r>
              <a:r>
                <a:rPr lang="en-US" altLang="zh-CN" dirty="0">
                  <a:solidFill>
                    <a:srgbClr val="C00000"/>
                  </a:solidFill>
                </a:rPr>
                <a:t>property </a:t>
              </a:r>
              <a:r>
                <a:rPr lang="en-US" altLang="zh-CN" dirty="0">
                  <a:solidFill>
                    <a:srgbClr val="FF0000"/>
                  </a:solidFill>
                </a:rPr>
                <a:t>name</a:t>
              </a:r>
              <a:r>
                <a:rPr lang="en-US" altLang="zh-CN" dirty="0">
                  <a:solidFill>
                    <a:srgbClr val="0000FF"/>
                  </a:solidFill>
                </a:rPr>
                <a:t>=</a:t>
              </a:r>
              <a:r>
                <a:rPr lang="en-US" altLang="zh-CN" dirty="0">
                  <a:solidFill>
                    <a:srgbClr val="000D26"/>
                  </a:solidFill>
                </a:rPr>
                <a:t>"</a:t>
              </a:r>
              <a:r>
                <a:rPr lang="en-US" altLang="zh-CN" dirty="0" err="1">
                  <a:solidFill>
                    <a:srgbClr val="0000FF"/>
                  </a:solidFill>
                </a:rPr>
                <a:t>lProp</a:t>
              </a:r>
              <a:r>
                <a:rPr lang="en-US" altLang="zh-CN" dirty="0">
                  <a:solidFill>
                    <a:srgbClr val="000D26"/>
                  </a:solidFill>
                </a:rPr>
                <a:t>"</a:t>
              </a:r>
              <a:r>
                <a:rPr lang="en-US" altLang="zh-CN" dirty="0">
                  <a:solidFill>
                    <a:srgbClr val="0000FF"/>
                  </a:solidFill>
                </a:rPr>
                <a:t>&gt;</a:t>
              </a:r>
            </a:p>
            <a:p>
              <a:r>
                <a:rPr lang="en-US" altLang="zh-CN" dirty="0">
                  <a:solidFill>
                    <a:srgbClr val="0000FF"/>
                  </a:solidFill>
                </a:rPr>
                <a:t>    &lt;</a:t>
              </a:r>
              <a:r>
                <a:rPr lang="en-US" altLang="zh-CN" dirty="0">
                  <a:solidFill>
                    <a:srgbClr val="A31515"/>
                  </a:solidFill>
                </a:rPr>
                <a:t>list</a:t>
              </a:r>
              <a:r>
                <a:rPr lang="en-US" altLang="zh-CN" dirty="0">
                  <a:solidFill>
                    <a:srgbClr val="0000FF"/>
                  </a:solidFill>
                </a:rPr>
                <a:t>&gt;</a:t>
              </a:r>
            </a:p>
            <a:p>
              <a:r>
                <a:rPr lang="en-US" altLang="zh-CN" dirty="0">
                  <a:solidFill>
                    <a:srgbClr val="0000FF"/>
                  </a:solidFill>
                </a:rPr>
                <a:t>        &lt;</a:t>
              </a:r>
              <a:r>
                <a:rPr lang="en-US" altLang="zh-CN" dirty="0">
                  <a:solidFill>
                    <a:srgbClr val="A31515"/>
                  </a:solidFill>
                </a:rPr>
                <a:t>value</a:t>
              </a:r>
              <a:r>
                <a:rPr lang="en-US" altLang="zh-CN" dirty="0">
                  <a:solidFill>
                    <a:srgbClr val="0000FF"/>
                  </a:solidFill>
                </a:rPr>
                <a:t>&gt;</a:t>
              </a:r>
              <a:r>
                <a:rPr lang="en-US" altLang="zh-CN" dirty="0">
                  <a:solidFill>
                    <a:srgbClr val="000D26"/>
                  </a:solidFill>
                </a:rPr>
                <a:t>string1</a:t>
              </a:r>
              <a:r>
                <a:rPr lang="en-US" altLang="zh-CN" dirty="0">
                  <a:solidFill>
                    <a:srgbClr val="0000FF"/>
                  </a:solidFill>
                </a:rPr>
                <a:t>&lt;/</a:t>
              </a:r>
              <a:r>
                <a:rPr lang="en-US" altLang="zh-CN" dirty="0">
                  <a:solidFill>
                    <a:srgbClr val="A31515"/>
                  </a:solidFill>
                </a:rPr>
                <a:t>value</a:t>
              </a:r>
              <a:r>
                <a:rPr lang="en-US" altLang="zh-CN" dirty="0">
                  <a:solidFill>
                    <a:srgbClr val="0000FF"/>
                  </a:solidFill>
                </a:rPr>
                <a:t>&gt;</a:t>
              </a:r>
            </a:p>
            <a:p>
              <a:r>
                <a:rPr lang="en-US" altLang="zh-CN" dirty="0">
                  <a:solidFill>
                    <a:srgbClr val="0000FF"/>
                  </a:solidFill>
                </a:rPr>
                <a:t>        &lt;</a:t>
              </a:r>
              <a:r>
                <a:rPr lang="en-US" altLang="zh-CN" dirty="0">
                  <a:solidFill>
                    <a:srgbClr val="A31515"/>
                  </a:solidFill>
                </a:rPr>
                <a:t>value</a:t>
              </a:r>
              <a:r>
                <a:rPr lang="en-US" altLang="zh-CN" dirty="0">
                  <a:solidFill>
                    <a:srgbClr val="0000FF"/>
                  </a:solidFill>
                </a:rPr>
                <a:t>&gt;</a:t>
              </a:r>
              <a:r>
                <a:rPr lang="en-US" altLang="zh-CN" dirty="0">
                  <a:solidFill>
                    <a:srgbClr val="000D26"/>
                  </a:solidFill>
                </a:rPr>
                <a:t>string2</a:t>
              </a:r>
              <a:r>
                <a:rPr lang="en-US" altLang="zh-CN" dirty="0">
                  <a:solidFill>
                    <a:srgbClr val="0000FF"/>
                  </a:solidFill>
                </a:rPr>
                <a:t>&lt;/</a:t>
              </a:r>
              <a:r>
                <a:rPr lang="en-US" altLang="zh-CN" dirty="0">
                  <a:solidFill>
                    <a:srgbClr val="A31515"/>
                  </a:solidFill>
                </a:rPr>
                <a:t>value</a:t>
              </a:r>
              <a:r>
                <a:rPr lang="en-US" altLang="zh-CN" dirty="0">
                  <a:solidFill>
                    <a:srgbClr val="0000FF"/>
                  </a:solidFill>
                </a:rPr>
                <a:t>&gt;</a:t>
              </a:r>
            </a:p>
            <a:p>
              <a:r>
                <a:rPr lang="en-US" altLang="zh-CN" dirty="0">
                  <a:solidFill>
                    <a:srgbClr val="0000FF"/>
                  </a:solidFill>
                </a:rPr>
                <a:t>    &lt;/</a:t>
              </a:r>
              <a:r>
                <a:rPr lang="en-US" altLang="zh-CN" dirty="0">
                  <a:solidFill>
                    <a:srgbClr val="A31515"/>
                  </a:solidFill>
                </a:rPr>
                <a:t>list</a:t>
              </a:r>
              <a:r>
                <a:rPr lang="en-US" altLang="zh-CN" dirty="0">
                  <a:solidFill>
                    <a:srgbClr val="0000FF"/>
                  </a:solidFill>
                </a:rPr>
                <a:t>&gt;</a:t>
              </a:r>
            </a:p>
            <a:p>
              <a:r>
                <a:rPr lang="en-US" altLang="zh-CN" dirty="0">
                  <a:solidFill>
                    <a:srgbClr val="0000FF"/>
                  </a:solidFill>
                </a:rPr>
                <a:t>&lt;/</a:t>
              </a:r>
              <a:r>
                <a:rPr lang="en-US" altLang="zh-CN" dirty="0">
                  <a:solidFill>
                    <a:srgbClr val="A31515"/>
                  </a:solidFill>
                </a:rPr>
                <a:t>property</a:t>
              </a:r>
              <a:r>
                <a:rPr lang="en-US" altLang="zh-CN" dirty="0">
                  <a:solidFill>
                    <a:srgbClr val="0000FF"/>
                  </a:solidFill>
                </a:rPr>
                <a:t>&gt;</a:t>
              </a:r>
            </a:p>
          </p:txBody>
        </p:sp>
      </p:grpSp>
    </p:spTree>
    <p:extLst>
      <p:ext uri="{BB962C8B-B14F-4D97-AF65-F5344CB8AC3E}">
        <p14:creationId xmlns:p14="http://schemas.microsoft.com/office/powerpoint/2010/main" val="47236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 name="组合 73"/>
          <p:cNvGrpSpPr/>
          <p:nvPr/>
        </p:nvGrpSpPr>
        <p:grpSpPr>
          <a:xfrm>
            <a:off x="552450" y="552450"/>
            <a:ext cx="11125200" cy="5968455"/>
            <a:chOff x="1474080" y="1203648"/>
            <a:chExt cx="1978089" cy="2472614"/>
          </a:xfrm>
        </p:grpSpPr>
        <p:grpSp>
          <p:nvGrpSpPr>
            <p:cNvPr id="7" name="组合 6"/>
            <p:cNvGrpSpPr/>
            <p:nvPr/>
          </p:nvGrpSpPr>
          <p:grpSpPr>
            <a:xfrm>
              <a:off x="1474080" y="1203648"/>
              <a:ext cx="1978089" cy="2472614"/>
              <a:chOff x="1166327" y="886408"/>
              <a:chExt cx="1978089" cy="2649894"/>
            </a:xfrm>
          </p:grpSpPr>
          <p:sp>
            <p:nvSpPr>
              <p:cNvPr id="2" name="矩形 1"/>
              <p:cNvSpPr/>
              <p:nvPr/>
            </p:nvSpPr>
            <p:spPr>
              <a:xfrm>
                <a:off x="1166327" y="886408"/>
                <a:ext cx="1978089" cy="1129004"/>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166327" y="2015412"/>
                <a:ext cx="1978089" cy="152089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219200" y="944123"/>
                <a:ext cx="1872000" cy="796531"/>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8" name="文本框 57"/>
            <p:cNvSpPr txBox="1"/>
            <p:nvPr/>
          </p:nvSpPr>
          <p:spPr>
            <a:xfrm>
              <a:off x="1735029" y="1306470"/>
              <a:ext cx="580069" cy="293263"/>
            </a:xfrm>
            <a:prstGeom prst="rect">
              <a:avLst/>
            </a:prstGeom>
            <a:noFill/>
          </p:spPr>
          <p:txBody>
            <a:bodyPr wrap="none" rtlCol="0">
              <a:spAutoFit/>
            </a:bodyPr>
            <a:lstStyle/>
            <a:p>
              <a:r>
                <a:rPr lang="zh-CN" altLang="en-US" sz="4000" b="1" dirty="0">
                  <a:latin typeface="微软雅黑" panose="020B0503020204020204" pitchFamily="34" charset="-122"/>
                  <a:ea typeface="微软雅黑" panose="020B0503020204020204" pitchFamily="34" charset="-122"/>
                </a:rPr>
                <a:t>构造方法注入</a:t>
              </a:r>
            </a:p>
          </p:txBody>
        </p:sp>
        <p:sp>
          <p:nvSpPr>
            <p:cNvPr id="62" name="文本框 61"/>
            <p:cNvSpPr txBox="1"/>
            <p:nvPr/>
          </p:nvSpPr>
          <p:spPr>
            <a:xfrm>
              <a:off x="2065307" y="1737115"/>
              <a:ext cx="371627" cy="153007"/>
            </a:xfrm>
            <a:prstGeom prst="rect">
              <a:avLst/>
            </a:prstGeom>
            <a:noFill/>
          </p:spPr>
          <p:txBody>
            <a:bodyPr wrap="none" rtlCol="0">
              <a:spAutoFit/>
            </a:bodyPr>
            <a:lstStyle/>
            <a:p>
              <a:r>
                <a:rPr lang="en-US" altLang="zh-CN" b="1" dirty="0">
                  <a:latin typeface="微软雅黑" panose="020B0503020204020204" pitchFamily="34" charset="-122"/>
                  <a:ea typeface="微软雅黑" panose="020B0503020204020204" pitchFamily="34" charset="-122"/>
                </a:rPr>
                <a:t>Spring</a:t>
              </a:r>
              <a:r>
                <a:rPr lang="zh-CN" altLang="en-US" b="1" dirty="0">
                  <a:latin typeface="微软雅黑" panose="020B0503020204020204" pitchFamily="34" charset="-122"/>
                  <a:ea typeface="微软雅黑" panose="020B0503020204020204" pitchFamily="34" charset="-122"/>
                </a:rPr>
                <a:t>依赖注入</a:t>
              </a:r>
            </a:p>
          </p:txBody>
        </p:sp>
        <p:sp>
          <p:nvSpPr>
            <p:cNvPr id="66" name="矩形 65"/>
            <p:cNvSpPr/>
            <p:nvPr/>
          </p:nvSpPr>
          <p:spPr>
            <a:xfrm>
              <a:off x="1526953" y="2054598"/>
              <a:ext cx="1872000" cy="1556349"/>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文本框 69"/>
            <p:cNvSpPr txBox="1"/>
            <p:nvPr/>
          </p:nvSpPr>
          <p:spPr>
            <a:xfrm>
              <a:off x="1735029" y="2092645"/>
              <a:ext cx="1031537" cy="191259"/>
            </a:xfrm>
            <a:prstGeom prst="rect">
              <a:avLst/>
            </a:prstGeom>
            <a:noFill/>
          </p:spPr>
          <p:txBody>
            <a:bodyPr wrap="none" rtlCol="0">
              <a:spAutoFit/>
            </a:bodyPr>
            <a:lstStyle/>
            <a:p>
              <a:r>
                <a:rPr lang="zh-CN" altLang="en-US" sz="2400" dirty="0"/>
                <a:t>通过</a:t>
              </a:r>
              <a:r>
                <a:rPr lang="en-US" altLang="zh-CN" sz="2400" dirty="0"/>
                <a:t>Bean</a:t>
              </a:r>
              <a:r>
                <a:rPr lang="zh-CN" altLang="en-US" sz="2400" dirty="0"/>
                <a:t>的构造方法为属性赋值构造</a:t>
              </a:r>
              <a:r>
                <a:rPr lang="en-US" altLang="zh-CN" sz="2400" dirty="0"/>
                <a:t>Bean</a:t>
              </a:r>
              <a:endParaRPr lang="zh-CN" altLang="en-US" sz="2400" dirty="0"/>
            </a:p>
          </p:txBody>
        </p:sp>
      </p:grpSp>
      <p:sp>
        <p:nvSpPr>
          <p:cNvPr id="11" name="文本框 10"/>
          <p:cNvSpPr txBox="1"/>
          <p:nvPr/>
        </p:nvSpPr>
        <p:spPr>
          <a:xfrm>
            <a:off x="2106885" y="3492364"/>
            <a:ext cx="7721728" cy="1754326"/>
          </a:xfrm>
          <a:prstGeom prst="rect">
            <a:avLst/>
          </a:prstGeom>
          <a:noFill/>
        </p:spPr>
        <p:txBody>
          <a:bodyPr wrap="square" rtlCol="0">
            <a:spAutoFit/>
          </a:bodyPr>
          <a:lstStyle/>
          <a:p>
            <a:r>
              <a:rPr lang="en-US" altLang="zh-CN" dirty="0">
                <a:solidFill>
                  <a:srgbClr val="0000FF"/>
                </a:solidFill>
              </a:rPr>
              <a:t>&lt;</a:t>
            </a:r>
            <a:r>
              <a:rPr lang="en-US" altLang="zh-CN" dirty="0">
                <a:solidFill>
                  <a:srgbClr val="A31515"/>
                </a:solidFill>
              </a:rPr>
              <a:t>bean</a:t>
            </a:r>
            <a:r>
              <a:rPr lang="en-US" altLang="zh-CN" dirty="0">
                <a:solidFill>
                  <a:srgbClr val="008000"/>
                </a:solidFill>
              </a:rPr>
              <a:t> </a:t>
            </a:r>
            <a:r>
              <a:rPr lang="en-US" altLang="zh-CN" dirty="0">
                <a:solidFill>
                  <a:srgbClr val="FF0000"/>
                </a:solidFill>
              </a:rPr>
              <a:t>id</a:t>
            </a:r>
            <a:r>
              <a:rPr lang="en-US" altLang="zh-CN" dirty="0">
                <a:solidFill>
                  <a:srgbClr val="0000FF"/>
                </a:solidFill>
              </a:rPr>
              <a:t>=</a:t>
            </a:r>
            <a:r>
              <a:rPr lang="en-US" altLang="zh-CN" dirty="0">
                <a:solidFill>
                  <a:srgbClr val="000D26"/>
                </a:solidFill>
              </a:rPr>
              <a:t>“</a:t>
            </a:r>
            <a:r>
              <a:rPr lang="en-US" altLang="zh-CN" dirty="0">
                <a:solidFill>
                  <a:srgbClr val="0000FF"/>
                </a:solidFill>
              </a:rPr>
              <a:t>module</a:t>
            </a:r>
            <a:r>
              <a:rPr lang="en-US" altLang="zh-CN" dirty="0">
                <a:solidFill>
                  <a:srgbClr val="000D26"/>
                </a:solidFill>
              </a:rPr>
              <a:t>"</a:t>
            </a:r>
            <a:r>
              <a:rPr lang="en-US" altLang="zh-CN" dirty="0">
                <a:solidFill>
                  <a:srgbClr val="008000"/>
                </a:solidFill>
              </a:rPr>
              <a:t> </a:t>
            </a:r>
            <a:r>
              <a:rPr lang="en-US" altLang="zh-CN" dirty="0">
                <a:solidFill>
                  <a:srgbClr val="FF0000"/>
                </a:solidFill>
              </a:rPr>
              <a:t>class</a:t>
            </a:r>
            <a:r>
              <a:rPr lang="en-US" altLang="zh-CN" dirty="0">
                <a:solidFill>
                  <a:srgbClr val="0000FF"/>
                </a:solidFill>
              </a:rPr>
              <a:t>=</a:t>
            </a:r>
            <a:r>
              <a:rPr lang="en-US" altLang="zh-CN" dirty="0">
                <a:solidFill>
                  <a:srgbClr val="000D26"/>
                </a:solidFill>
              </a:rPr>
              <a:t>"</a:t>
            </a:r>
            <a:r>
              <a:rPr lang="en-US" altLang="zh-CN" dirty="0">
                <a:solidFill>
                  <a:srgbClr val="0000FF"/>
                </a:solidFill>
              </a:rPr>
              <a:t>….MODULE_A</a:t>
            </a:r>
            <a:r>
              <a:rPr lang="en-US" altLang="zh-CN" dirty="0">
                <a:solidFill>
                  <a:srgbClr val="000D26"/>
                </a:solidFill>
              </a:rPr>
              <a:t>"</a:t>
            </a:r>
            <a:r>
              <a:rPr lang="en-US" altLang="zh-CN" dirty="0">
                <a:solidFill>
                  <a:srgbClr val="0000FF"/>
                </a:solidFill>
              </a:rPr>
              <a:t>&gt;</a:t>
            </a:r>
          </a:p>
          <a:p>
            <a:r>
              <a:rPr lang="en-US" altLang="zh-CN" dirty="0">
                <a:solidFill>
                  <a:srgbClr val="0000FF"/>
                </a:solidFill>
              </a:rPr>
              <a:t>&lt;/</a:t>
            </a:r>
            <a:r>
              <a:rPr lang="en-US" altLang="zh-CN" dirty="0">
                <a:solidFill>
                  <a:srgbClr val="A31515"/>
                </a:solidFill>
              </a:rPr>
              <a:t>bean</a:t>
            </a:r>
            <a:r>
              <a:rPr lang="en-US" altLang="zh-CN" dirty="0">
                <a:solidFill>
                  <a:srgbClr val="0000FF"/>
                </a:solidFill>
              </a:rPr>
              <a:t>&gt;</a:t>
            </a:r>
          </a:p>
          <a:p>
            <a:r>
              <a:rPr lang="en-US" altLang="zh-CN" dirty="0">
                <a:solidFill>
                  <a:srgbClr val="0000FF"/>
                </a:solidFill>
              </a:rPr>
              <a:t>&lt;</a:t>
            </a:r>
            <a:r>
              <a:rPr lang="en-US" altLang="zh-CN" dirty="0">
                <a:solidFill>
                  <a:srgbClr val="A31515"/>
                </a:solidFill>
              </a:rPr>
              <a:t>bean</a:t>
            </a:r>
            <a:r>
              <a:rPr lang="en-US" altLang="zh-CN" dirty="0">
                <a:solidFill>
                  <a:srgbClr val="008000"/>
                </a:solidFill>
              </a:rPr>
              <a:t> </a:t>
            </a:r>
            <a:r>
              <a:rPr lang="en-US" altLang="zh-CN" dirty="0">
                <a:solidFill>
                  <a:srgbClr val="FF0000"/>
                </a:solidFill>
              </a:rPr>
              <a:t>id</a:t>
            </a:r>
            <a:r>
              <a:rPr lang="en-US" altLang="zh-CN" dirty="0">
                <a:solidFill>
                  <a:srgbClr val="0000FF"/>
                </a:solidFill>
              </a:rPr>
              <a:t>=</a:t>
            </a:r>
            <a:r>
              <a:rPr lang="en-US" altLang="zh-CN" dirty="0">
                <a:solidFill>
                  <a:srgbClr val="000D26"/>
                </a:solidFill>
              </a:rPr>
              <a:t>"</a:t>
            </a:r>
            <a:r>
              <a:rPr lang="en-US" altLang="zh-CN" dirty="0">
                <a:solidFill>
                  <a:srgbClr val="0000FF"/>
                </a:solidFill>
              </a:rPr>
              <a:t>CLASS_B</a:t>
            </a:r>
            <a:r>
              <a:rPr lang="en-US" altLang="zh-CN" dirty="0">
                <a:solidFill>
                  <a:srgbClr val="000D26"/>
                </a:solidFill>
              </a:rPr>
              <a:t>"</a:t>
            </a:r>
            <a:r>
              <a:rPr lang="en-US" altLang="zh-CN" dirty="0">
                <a:solidFill>
                  <a:srgbClr val="008000"/>
                </a:solidFill>
              </a:rPr>
              <a:t> </a:t>
            </a:r>
            <a:r>
              <a:rPr lang="en-US" altLang="zh-CN" dirty="0">
                <a:solidFill>
                  <a:srgbClr val="FF0000"/>
                </a:solidFill>
              </a:rPr>
              <a:t>class</a:t>
            </a:r>
            <a:r>
              <a:rPr lang="en-US" altLang="zh-CN" dirty="0">
                <a:solidFill>
                  <a:srgbClr val="0000FF"/>
                </a:solidFill>
              </a:rPr>
              <a:t>=</a:t>
            </a:r>
            <a:r>
              <a:rPr lang="en-US" altLang="zh-CN" dirty="0">
                <a:solidFill>
                  <a:srgbClr val="000D26"/>
                </a:solidFill>
              </a:rPr>
              <a:t>"</a:t>
            </a:r>
            <a:r>
              <a:rPr lang="en-US" altLang="zh-CN" dirty="0">
                <a:solidFill>
                  <a:srgbClr val="0000FF"/>
                </a:solidFill>
              </a:rPr>
              <a:t>….CLASS_B</a:t>
            </a:r>
            <a:r>
              <a:rPr lang="en-US" altLang="zh-CN" dirty="0">
                <a:solidFill>
                  <a:srgbClr val="000D26"/>
                </a:solidFill>
              </a:rPr>
              <a:t>"</a:t>
            </a:r>
            <a:r>
              <a:rPr lang="en-US" altLang="zh-CN" dirty="0">
                <a:solidFill>
                  <a:srgbClr val="0000FF"/>
                </a:solidFill>
              </a:rPr>
              <a:t>&gt;</a:t>
            </a:r>
          </a:p>
          <a:p>
            <a:r>
              <a:rPr lang="en-US" altLang="zh-CN" dirty="0">
                <a:solidFill>
                  <a:srgbClr val="0000FF"/>
                </a:solidFill>
              </a:rPr>
              <a:t>    </a:t>
            </a:r>
            <a:r>
              <a:rPr lang="en-US" altLang="zh-CN" b="1" dirty="0">
                <a:solidFill>
                  <a:srgbClr val="0000FF"/>
                </a:solidFill>
              </a:rPr>
              <a:t>&lt;</a:t>
            </a:r>
            <a:r>
              <a:rPr lang="en-US" altLang="zh-CN" b="1" dirty="0">
                <a:solidFill>
                  <a:srgbClr val="C00000"/>
                </a:solidFill>
              </a:rPr>
              <a:t>constructor-</a:t>
            </a:r>
            <a:r>
              <a:rPr lang="en-US" altLang="zh-CN" b="1" dirty="0" err="1">
                <a:solidFill>
                  <a:srgbClr val="C00000"/>
                </a:solidFill>
              </a:rPr>
              <a:t>arg</a:t>
            </a:r>
            <a:r>
              <a:rPr lang="en-US" altLang="zh-CN" b="1" dirty="0">
                <a:solidFill>
                  <a:srgbClr val="C00000"/>
                </a:solidFill>
              </a:rPr>
              <a:t> </a:t>
            </a:r>
            <a:r>
              <a:rPr lang="en-US" altLang="zh-CN" b="1" dirty="0">
                <a:solidFill>
                  <a:srgbClr val="FF0000"/>
                </a:solidFill>
              </a:rPr>
              <a:t>ref</a:t>
            </a:r>
            <a:r>
              <a:rPr lang="en-US" altLang="zh-CN" b="1" dirty="0">
                <a:solidFill>
                  <a:srgbClr val="0000FF"/>
                </a:solidFill>
              </a:rPr>
              <a:t>=</a:t>
            </a:r>
            <a:r>
              <a:rPr lang="en-US" altLang="zh-CN" b="1" dirty="0">
                <a:solidFill>
                  <a:srgbClr val="000D26"/>
                </a:solidFill>
              </a:rPr>
              <a:t>"</a:t>
            </a:r>
            <a:r>
              <a:rPr lang="en-US" altLang="zh-CN" b="1" dirty="0">
                <a:solidFill>
                  <a:srgbClr val="0000FF"/>
                </a:solidFill>
              </a:rPr>
              <a:t>module</a:t>
            </a:r>
            <a:r>
              <a:rPr lang="en-US" altLang="zh-CN" b="1" dirty="0">
                <a:solidFill>
                  <a:srgbClr val="000D26"/>
                </a:solidFill>
              </a:rPr>
              <a:t>“ </a:t>
            </a:r>
            <a:r>
              <a:rPr lang="en-US" altLang="zh-CN" b="1" dirty="0">
                <a:solidFill>
                  <a:srgbClr val="0000FF"/>
                </a:solidFill>
              </a:rPr>
              <a:t>/&gt;</a:t>
            </a:r>
          </a:p>
          <a:p>
            <a:r>
              <a:rPr lang="en-US" altLang="zh-CN" dirty="0">
                <a:solidFill>
                  <a:srgbClr val="0000FF"/>
                </a:solidFill>
              </a:rPr>
              <a:t>&lt;/</a:t>
            </a:r>
            <a:r>
              <a:rPr lang="en-US" altLang="zh-CN" dirty="0">
                <a:solidFill>
                  <a:srgbClr val="A31515"/>
                </a:solidFill>
              </a:rPr>
              <a:t>bean</a:t>
            </a:r>
            <a:r>
              <a:rPr lang="en-US" altLang="zh-CN" dirty="0">
                <a:solidFill>
                  <a:srgbClr val="0000FF"/>
                </a:solidFill>
              </a:rPr>
              <a:t>&gt;</a:t>
            </a:r>
          </a:p>
          <a:p>
            <a:endParaRPr lang="en-US" altLang="zh-CN" dirty="0">
              <a:solidFill>
                <a:srgbClr val="008000"/>
              </a:solidFill>
            </a:endParaRPr>
          </a:p>
        </p:txBody>
      </p:sp>
    </p:spTree>
    <p:extLst>
      <p:ext uri="{BB962C8B-B14F-4D97-AF65-F5344CB8AC3E}">
        <p14:creationId xmlns:p14="http://schemas.microsoft.com/office/powerpoint/2010/main" val="2191340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552450" y="552450"/>
            <a:ext cx="11125200" cy="5968455"/>
            <a:chOff x="552450" y="552450"/>
            <a:chExt cx="11125200" cy="5968455"/>
          </a:xfrm>
        </p:grpSpPr>
        <p:grpSp>
          <p:nvGrpSpPr>
            <p:cNvPr id="74" name="组合 73"/>
            <p:cNvGrpSpPr/>
            <p:nvPr/>
          </p:nvGrpSpPr>
          <p:grpSpPr>
            <a:xfrm>
              <a:off x="552450" y="552450"/>
              <a:ext cx="11125200" cy="5968455"/>
              <a:chOff x="1474080" y="1203648"/>
              <a:chExt cx="1978089" cy="2472614"/>
            </a:xfrm>
          </p:grpSpPr>
          <p:grpSp>
            <p:nvGrpSpPr>
              <p:cNvPr id="7" name="组合 6"/>
              <p:cNvGrpSpPr/>
              <p:nvPr/>
            </p:nvGrpSpPr>
            <p:grpSpPr>
              <a:xfrm>
                <a:off x="1474080" y="1203648"/>
                <a:ext cx="1978089" cy="2472614"/>
                <a:chOff x="1166327" y="886408"/>
                <a:chExt cx="1978089" cy="2649894"/>
              </a:xfrm>
            </p:grpSpPr>
            <p:sp>
              <p:nvSpPr>
                <p:cNvPr id="2" name="矩形 1"/>
                <p:cNvSpPr/>
                <p:nvPr/>
              </p:nvSpPr>
              <p:spPr>
                <a:xfrm>
                  <a:off x="1166327" y="886408"/>
                  <a:ext cx="1978089" cy="1129004"/>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166327" y="2015412"/>
                  <a:ext cx="1978089" cy="152089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219200" y="944123"/>
                  <a:ext cx="1872000" cy="796531"/>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8" name="文本框 57"/>
              <p:cNvSpPr txBox="1"/>
              <p:nvPr/>
            </p:nvSpPr>
            <p:spPr>
              <a:xfrm>
                <a:off x="1735029" y="1306470"/>
                <a:ext cx="580069" cy="293263"/>
              </a:xfrm>
              <a:prstGeom prst="rect">
                <a:avLst/>
              </a:prstGeom>
              <a:noFill/>
            </p:spPr>
            <p:txBody>
              <a:bodyPr wrap="none" rtlCol="0">
                <a:spAutoFit/>
              </a:bodyPr>
              <a:lstStyle/>
              <a:p>
                <a:r>
                  <a:rPr lang="zh-CN" altLang="en-US" sz="4000" b="1" dirty="0">
                    <a:latin typeface="微软雅黑" panose="020B0503020204020204" pitchFamily="34" charset="-122"/>
                    <a:ea typeface="微软雅黑" panose="020B0503020204020204" pitchFamily="34" charset="-122"/>
                  </a:rPr>
                  <a:t>构造方法注入</a:t>
                </a:r>
              </a:p>
            </p:txBody>
          </p:sp>
          <p:sp>
            <p:nvSpPr>
              <p:cNvPr id="62" name="文本框 61"/>
              <p:cNvSpPr txBox="1"/>
              <p:nvPr/>
            </p:nvSpPr>
            <p:spPr>
              <a:xfrm>
                <a:off x="2065307" y="1737115"/>
                <a:ext cx="371627" cy="153007"/>
              </a:xfrm>
              <a:prstGeom prst="rect">
                <a:avLst/>
              </a:prstGeom>
              <a:noFill/>
            </p:spPr>
            <p:txBody>
              <a:bodyPr wrap="none" rtlCol="0">
                <a:spAutoFit/>
              </a:bodyPr>
              <a:lstStyle/>
              <a:p>
                <a:r>
                  <a:rPr lang="en-US" altLang="zh-CN" b="1" dirty="0">
                    <a:latin typeface="微软雅黑" panose="020B0503020204020204" pitchFamily="34" charset="-122"/>
                    <a:ea typeface="微软雅黑" panose="020B0503020204020204" pitchFamily="34" charset="-122"/>
                  </a:rPr>
                  <a:t>Spring</a:t>
                </a:r>
                <a:r>
                  <a:rPr lang="zh-CN" altLang="en-US" b="1" dirty="0">
                    <a:latin typeface="微软雅黑" panose="020B0503020204020204" pitchFamily="34" charset="-122"/>
                    <a:ea typeface="微软雅黑" panose="020B0503020204020204" pitchFamily="34" charset="-122"/>
                  </a:rPr>
                  <a:t>依赖注入</a:t>
                </a:r>
              </a:p>
            </p:txBody>
          </p:sp>
          <p:sp>
            <p:nvSpPr>
              <p:cNvPr id="66" name="矩形 65"/>
              <p:cNvSpPr/>
              <p:nvPr/>
            </p:nvSpPr>
            <p:spPr>
              <a:xfrm>
                <a:off x="1526953" y="2054598"/>
                <a:ext cx="1872000" cy="1556349"/>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文本框 69"/>
              <p:cNvSpPr txBox="1"/>
              <p:nvPr/>
            </p:nvSpPr>
            <p:spPr>
              <a:xfrm>
                <a:off x="1564649" y="2105620"/>
                <a:ext cx="361175" cy="191259"/>
              </a:xfrm>
              <a:prstGeom prst="rect">
                <a:avLst/>
              </a:prstGeom>
              <a:noFill/>
            </p:spPr>
            <p:txBody>
              <a:bodyPr wrap="none" rtlCol="0">
                <a:spAutoFit/>
              </a:bodyPr>
              <a:lstStyle/>
              <a:p>
                <a:r>
                  <a:rPr lang="zh-CN" altLang="en-US" sz="2400" dirty="0"/>
                  <a:t>根据索引赋值</a:t>
                </a:r>
              </a:p>
            </p:txBody>
          </p:sp>
          <p:sp>
            <p:nvSpPr>
              <p:cNvPr id="14" name="文本框 13"/>
              <p:cNvSpPr txBox="1"/>
              <p:nvPr/>
            </p:nvSpPr>
            <p:spPr>
              <a:xfrm>
                <a:off x="1567230" y="2642708"/>
                <a:ext cx="634792" cy="191259"/>
              </a:xfrm>
              <a:prstGeom prst="rect">
                <a:avLst/>
              </a:prstGeom>
              <a:noFill/>
            </p:spPr>
            <p:txBody>
              <a:bodyPr wrap="none" rtlCol="0">
                <a:spAutoFit/>
              </a:bodyPr>
              <a:lstStyle/>
              <a:p>
                <a:r>
                  <a:rPr lang="zh-CN" altLang="en-US" sz="2400" dirty="0"/>
                  <a:t>根据类型赋值（不推荐）</a:t>
                </a:r>
              </a:p>
            </p:txBody>
          </p:sp>
          <p:sp>
            <p:nvSpPr>
              <p:cNvPr id="17" name="文本框 16"/>
              <p:cNvSpPr txBox="1"/>
              <p:nvPr/>
            </p:nvSpPr>
            <p:spPr>
              <a:xfrm>
                <a:off x="2445646" y="2102623"/>
                <a:ext cx="470622" cy="191259"/>
              </a:xfrm>
              <a:prstGeom prst="rect">
                <a:avLst/>
              </a:prstGeom>
              <a:noFill/>
            </p:spPr>
            <p:txBody>
              <a:bodyPr wrap="none" rtlCol="0">
                <a:spAutoFit/>
              </a:bodyPr>
              <a:lstStyle/>
              <a:p>
                <a:r>
                  <a:rPr lang="zh-CN" altLang="en-US" sz="2400" dirty="0"/>
                  <a:t>根据参数名称赋值</a:t>
                </a:r>
              </a:p>
            </p:txBody>
          </p:sp>
          <p:sp>
            <p:nvSpPr>
              <p:cNvPr id="19" name="文本框 18"/>
              <p:cNvSpPr txBox="1"/>
              <p:nvPr/>
            </p:nvSpPr>
            <p:spPr>
              <a:xfrm>
                <a:off x="2436934" y="2642708"/>
                <a:ext cx="525345" cy="191259"/>
              </a:xfrm>
              <a:prstGeom prst="rect">
                <a:avLst/>
              </a:prstGeom>
              <a:noFill/>
            </p:spPr>
            <p:txBody>
              <a:bodyPr wrap="none" rtlCol="0">
                <a:spAutoFit/>
              </a:bodyPr>
              <a:lstStyle/>
              <a:p>
                <a:r>
                  <a:rPr lang="zh-CN" altLang="en-US" sz="2400" dirty="0"/>
                  <a:t>直接赋值（不推荐）</a:t>
                </a:r>
              </a:p>
            </p:txBody>
          </p:sp>
        </p:grpSp>
        <p:sp>
          <p:nvSpPr>
            <p:cNvPr id="12" name="文本框 11"/>
            <p:cNvSpPr txBox="1"/>
            <p:nvPr/>
          </p:nvSpPr>
          <p:spPr>
            <a:xfrm>
              <a:off x="1061829" y="3225938"/>
              <a:ext cx="4905920" cy="646331"/>
            </a:xfrm>
            <a:prstGeom prst="rect">
              <a:avLst/>
            </a:prstGeom>
            <a:noFill/>
          </p:spPr>
          <p:txBody>
            <a:bodyPr wrap="square" rtlCol="0">
              <a:spAutoFit/>
            </a:bodyPr>
            <a:lstStyle/>
            <a:p>
              <a:r>
                <a:rPr lang="en-US" altLang="zh-CN" dirty="0">
                  <a:solidFill>
                    <a:srgbClr val="0000FF"/>
                  </a:solidFill>
                </a:rPr>
                <a:t>&lt;</a:t>
              </a:r>
              <a:r>
                <a:rPr lang="en-US" altLang="zh-CN" dirty="0">
                  <a:solidFill>
                    <a:srgbClr val="C00000"/>
                  </a:solidFill>
                </a:rPr>
                <a:t>constructor-</a:t>
              </a:r>
              <a:r>
                <a:rPr lang="en-US" altLang="zh-CN" dirty="0" err="1">
                  <a:solidFill>
                    <a:srgbClr val="C00000"/>
                  </a:solidFill>
                </a:rPr>
                <a:t>arg</a:t>
              </a:r>
              <a:r>
                <a:rPr lang="en-US" altLang="zh-CN" dirty="0">
                  <a:solidFill>
                    <a:srgbClr val="C00000"/>
                  </a:solidFill>
                </a:rPr>
                <a:t> </a:t>
              </a:r>
              <a:r>
                <a:rPr lang="en-US" altLang="zh-CN" dirty="0">
                  <a:solidFill>
                    <a:srgbClr val="FF0000"/>
                  </a:solidFill>
                </a:rPr>
                <a:t>index</a:t>
              </a:r>
              <a:r>
                <a:rPr lang="en-US" altLang="zh-CN" dirty="0">
                  <a:solidFill>
                    <a:srgbClr val="0000FF"/>
                  </a:solidFill>
                </a:rPr>
                <a:t>=</a:t>
              </a:r>
              <a:r>
                <a:rPr lang="en-US" altLang="zh-CN" dirty="0">
                  <a:solidFill>
                    <a:srgbClr val="000D26"/>
                  </a:solidFill>
                </a:rPr>
                <a:t>"</a:t>
              </a:r>
              <a:r>
                <a:rPr lang="en-US" altLang="zh-CN" dirty="0">
                  <a:solidFill>
                    <a:srgbClr val="0000FF"/>
                  </a:solidFill>
                </a:rPr>
                <a:t>0</a:t>
              </a:r>
              <a:r>
                <a:rPr lang="en-US" altLang="zh-CN" dirty="0">
                  <a:solidFill>
                    <a:srgbClr val="000D26"/>
                  </a:solidFill>
                </a:rPr>
                <a:t>" </a:t>
              </a:r>
              <a:r>
                <a:rPr lang="en-US" altLang="zh-CN" dirty="0">
                  <a:solidFill>
                    <a:srgbClr val="FF0000"/>
                  </a:solidFill>
                </a:rPr>
                <a:t>value</a:t>
              </a:r>
              <a:r>
                <a:rPr lang="en-US" altLang="zh-CN" dirty="0">
                  <a:solidFill>
                    <a:srgbClr val="0000FF"/>
                  </a:solidFill>
                </a:rPr>
                <a:t>=</a:t>
              </a:r>
              <a:r>
                <a:rPr lang="en-US" altLang="zh-CN" dirty="0">
                  <a:solidFill>
                    <a:srgbClr val="000D26"/>
                  </a:solidFill>
                </a:rPr>
                <a:t>"</a:t>
              </a:r>
              <a:r>
                <a:rPr lang="en-US" altLang="zh-CN" dirty="0">
                  <a:solidFill>
                    <a:srgbClr val="0000FF"/>
                  </a:solidFill>
                </a:rPr>
                <a:t>10</a:t>
              </a:r>
              <a:r>
                <a:rPr lang="en-US" altLang="zh-CN" dirty="0">
                  <a:solidFill>
                    <a:srgbClr val="000D26"/>
                  </a:solidFill>
                </a:rPr>
                <a:t>"</a:t>
              </a:r>
              <a:r>
                <a:rPr lang="en-US" altLang="zh-CN" dirty="0">
                  <a:solidFill>
                    <a:srgbClr val="0000FF"/>
                  </a:solidFill>
                </a:rPr>
                <a:t>/&gt;</a:t>
              </a:r>
            </a:p>
            <a:p>
              <a:r>
                <a:rPr lang="en-US" altLang="zh-CN" dirty="0">
                  <a:solidFill>
                    <a:srgbClr val="0000FF"/>
                  </a:solidFill>
                </a:rPr>
                <a:t>&lt;</a:t>
              </a:r>
              <a:r>
                <a:rPr lang="en-US" altLang="zh-CN" dirty="0">
                  <a:solidFill>
                    <a:srgbClr val="C00000"/>
                  </a:solidFill>
                </a:rPr>
                <a:t>constructor-</a:t>
              </a:r>
              <a:r>
                <a:rPr lang="en-US" altLang="zh-CN" dirty="0" err="1">
                  <a:solidFill>
                    <a:srgbClr val="C00000"/>
                  </a:solidFill>
                </a:rPr>
                <a:t>arg</a:t>
              </a:r>
              <a:r>
                <a:rPr lang="en-US" altLang="zh-CN" dirty="0">
                  <a:solidFill>
                    <a:srgbClr val="C00000"/>
                  </a:solidFill>
                </a:rPr>
                <a:t> </a:t>
              </a:r>
              <a:r>
                <a:rPr lang="en-US" altLang="zh-CN" dirty="0">
                  <a:solidFill>
                    <a:srgbClr val="FF0000"/>
                  </a:solidFill>
                </a:rPr>
                <a:t>index</a:t>
              </a:r>
              <a:r>
                <a:rPr lang="en-US" altLang="zh-CN" dirty="0">
                  <a:solidFill>
                    <a:srgbClr val="0000FF"/>
                  </a:solidFill>
                </a:rPr>
                <a:t>=</a:t>
              </a:r>
              <a:r>
                <a:rPr lang="en-US" altLang="zh-CN" dirty="0">
                  <a:solidFill>
                    <a:srgbClr val="000D26"/>
                  </a:solidFill>
                </a:rPr>
                <a:t>"</a:t>
              </a:r>
              <a:r>
                <a:rPr lang="en-US" altLang="zh-CN" dirty="0">
                  <a:solidFill>
                    <a:srgbClr val="0000FF"/>
                  </a:solidFill>
                </a:rPr>
                <a:t>1</a:t>
              </a:r>
              <a:r>
                <a:rPr lang="en-US" altLang="zh-CN" dirty="0">
                  <a:solidFill>
                    <a:srgbClr val="000D26"/>
                  </a:solidFill>
                </a:rPr>
                <a:t>" </a:t>
              </a:r>
              <a:r>
                <a:rPr lang="en-US" altLang="zh-CN" dirty="0">
                  <a:solidFill>
                    <a:srgbClr val="FF0000"/>
                  </a:solidFill>
                </a:rPr>
                <a:t>value</a:t>
              </a:r>
              <a:r>
                <a:rPr lang="en-US" altLang="zh-CN" dirty="0">
                  <a:solidFill>
                    <a:srgbClr val="0000FF"/>
                  </a:solidFill>
                </a:rPr>
                <a:t>=</a:t>
              </a:r>
              <a:r>
                <a:rPr lang="en-US" altLang="zh-CN" dirty="0">
                  <a:solidFill>
                    <a:srgbClr val="000D26"/>
                  </a:solidFill>
                </a:rPr>
                <a:t>"</a:t>
              </a:r>
              <a:r>
                <a:rPr lang="en-US" altLang="zh-CN" dirty="0" err="1">
                  <a:solidFill>
                    <a:srgbClr val="0000FF"/>
                  </a:solidFill>
                </a:rPr>
                <a:t>a_string</a:t>
              </a:r>
              <a:r>
                <a:rPr lang="en-US" altLang="zh-CN" dirty="0">
                  <a:solidFill>
                    <a:srgbClr val="000D26"/>
                  </a:solidFill>
                </a:rPr>
                <a:t>"</a:t>
              </a:r>
              <a:r>
                <a:rPr lang="en-US" altLang="zh-CN" dirty="0">
                  <a:solidFill>
                    <a:srgbClr val="0000FF"/>
                  </a:solidFill>
                </a:rPr>
                <a:t>/&gt;</a:t>
              </a:r>
            </a:p>
          </p:txBody>
        </p:sp>
        <p:sp>
          <p:nvSpPr>
            <p:cNvPr id="15" name="文本框 14"/>
            <p:cNvSpPr txBox="1"/>
            <p:nvPr/>
          </p:nvSpPr>
          <p:spPr>
            <a:xfrm>
              <a:off x="1076343" y="4522373"/>
              <a:ext cx="5092228" cy="646331"/>
            </a:xfrm>
            <a:prstGeom prst="rect">
              <a:avLst/>
            </a:prstGeom>
            <a:noFill/>
          </p:spPr>
          <p:txBody>
            <a:bodyPr wrap="square" rtlCol="0">
              <a:spAutoFit/>
            </a:bodyPr>
            <a:lstStyle/>
            <a:p>
              <a:r>
                <a:rPr lang="en-US" altLang="zh-CN" dirty="0">
                  <a:solidFill>
                    <a:srgbClr val="0000FF"/>
                  </a:solidFill>
                </a:rPr>
                <a:t>&lt;</a:t>
              </a:r>
              <a:r>
                <a:rPr lang="en-US" altLang="zh-CN" dirty="0">
                  <a:solidFill>
                    <a:srgbClr val="C00000"/>
                  </a:solidFill>
                </a:rPr>
                <a:t> constructor-</a:t>
              </a:r>
              <a:r>
                <a:rPr lang="en-US" altLang="zh-CN" dirty="0" err="1">
                  <a:solidFill>
                    <a:srgbClr val="C00000"/>
                  </a:solidFill>
                </a:rPr>
                <a:t>arg</a:t>
              </a:r>
              <a:r>
                <a:rPr lang="en-US" altLang="zh-CN" dirty="0">
                  <a:solidFill>
                    <a:srgbClr val="C00000"/>
                  </a:solidFill>
                </a:rPr>
                <a:t> </a:t>
              </a:r>
              <a:r>
                <a:rPr lang="en-US" altLang="zh-CN" dirty="0">
                  <a:solidFill>
                    <a:srgbClr val="FF0000"/>
                  </a:solidFill>
                </a:rPr>
                <a:t>type</a:t>
              </a:r>
              <a:r>
                <a:rPr lang="en-US" altLang="zh-CN" dirty="0">
                  <a:solidFill>
                    <a:srgbClr val="0000FF"/>
                  </a:solidFill>
                </a:rPr>
                <a:t>=</a:t>
              </a:r>
              <a:r>
                <a:rPr lang="en-US" altLang="zh-CN" dirty="0">
                  <a:solidFill>
                    <a:srgbClr val="000D26"/>
                  </a:solidFill>
                </a:rPr>
                <a:t>"</a:t>
              </a:r>
              <a:r>
                <a:rPr lang="en-US" altLang="zh-CN" dirty="0" err="1">
                  <a:solidFill>
                    <a:srgbClr val="000D26"/>
                  </a:solidFill>
                </a:rPr>
                <a:t>java.lang.String</a:t>
              </a:r>
              <a:r>
                <a:rPr lang="en-US" altLang="zh-CN" dirty="0">
                  <a:solidFill>
                    <a:srgbClr val="000D26"/>
                  </a:solidFill>
                </a:rPr>
                <a:t>" </a:t>
              </a:r>
            </a:p>
            <a:p>
              <a:r>
                <a:rPr lang="en-US" altLang="zh-CN" dirty="0">
                  <a:solidFill>
                    <a:srgbClr val="000D26"/>
                  </a:solidFill>
                </a:rPr>
                <a:t>        </a:t>
              </a:r>
              <a:r>
                <a:rPr lang="en-US" altLang="zh-CN" dirty="0">
                  <a:solidFill>
                    <a:srgbClr val="FF0000"/>
                  </a:solidFill>
                </a:rPr>
                <a:t>value</a:t>
              </a:r>
              <a:r>
                <a:rPr lang="en-US" altLang="zh-CN" dirty="0">
                  <a:solidFill>
                    <a:srgbClr val="0000FF"/>
                  </a:solidFill>
                </a:rPr>
                <a:t>=</a:t>
              </a:r>
              <a:r>
                <a:rPr lang="en-US" altLang="zh-CN" dirty="0">
                  <a:solidFill>
                    <a:srgbClr val="000D26"/>
                  </a:solidFill>
                </a:rPr>
                <a:t>"</a:t>
              </a:r>
              <a:r>
                <a:rPr lang="en-US" altLang="zh-CN" dirty="0">
                  <a:solidFill>
                    <a:srgbClr val="0000FF"/>
                  </a:solidFill>
                </a:rPr>
                <a:t>string1</a:t>
              </a:r>
              <a:r>
                <a:rPr lang="en-US" altLang="zh-CN" dirty="0">
                  <a:solidFill>
                    <a:srgbClr val="000D26"/>
                  </a:solidFill>
                </a:rPr>
                <a:t>"</a:t>
              </a:r>
              <a:r>
                <a:rPr lang="en-US" altLang="zh-CN" dirty="0">
                  <a:solidFill>
                    <a:srgbClr val="0000FF"/>
                  </a:solidFill>
                </a:rPr>
                <a:t>/&gt;</a:t>
              </a:r>
            </a:p>
          </p:txBody>
        </p:sp>
        <p:sp>
          <p:nvSpPr>
            <p:cNvPr id="18" name="文本框 17"/>
            <p:cNvSpPr txBox="1"/>
            <p:nvPr/>
          </p:nvSpPr>
          <p:spPr>
            <a:xfrm>
              <a:off x="6016734" y="3218704"/>
              <a:ext cx="5362466" cy="646331"/>
            </a:xfrm>
            <a:prstGeom prst="rect">
              <a:avLst/>
            </a:prstGeom>
            <a:noFill/>
          </p:spPr>
          <p:txBody>
            <a:bodyPr wrap="square" rtlCol="0">
              <a:spAutoFit/>
            </a:bodyPr>
            <a:lstStyle/>
            <a:p>
              <a:r>
                <a:rPr lang="en-US" altLang="zh-CN" dirty="0">
                  <a:solidFill>
                    <a:srgbClr val="0000FF"/>
                  </a:solidFill>
                </a:rPr>
                <a:t>&lt;</a:t>
              </a:r>
              <a:r>
                <a:rPr lang="en-US" altLang="zh-CN" dirty="0">
                  <a:solidFill>
                    <a:srgbClr val="C00000"/>
                  </a:solidFill>
                </a:rPr>
                <a:t>constructor-</a:t>
              </a:r>
              <a:r>
                <a:rPr lang="en-US" altLang="zh-CN" dirty="0" err="1">
                  <a:solidFill>
                    <a:srgbClr val="C00000"/>
                  </a:solidFill>
                </a:rPr>
                <a:t>arg</a:t>
              </a:r>
              <a:r>
                <a:rPr lang="en-US" altLang="zh-CN" dirty="0">
                  <a:solidFill>
                    <a:srgbClr val="C00000"/>
                  </a:solidFill>
                </a:rPr>
                <a:t> </a:t>
              </a:r>
              <a:r>
                <a:rPr lang="en-US" altLang="zh-CN" dirty="0">
                  <a:solidFill>
                    <a:srgbClr val="FF0000"/>
                  </a:solidFill>
                </a:rPr>
                <a:t>name</a:t>
              </a:r>
              <a:r>
                <a:rPr lang="en-US" altLang="zh-CN" dirty="0">
                  <a:solidFill>
                    <a:srgbClr val="0000FF"/>
                  </a:solidFill>
                </a:rPr>
                <a:t>=</a:t>
              </a:r>
              <a:r>
                <a:rPr lang="en-US" altLang="zh-CN" dirty="0">
                  <a:solidFill>
                    <a:srgbClr val="000D26"/>
                  </a:solidFill>
                </a:rPr>
                <a:t>"</a:t>
              </a:r>
              <a:r>
                <a:rPr lang="en-US" altLang="zh-CN" dirty="0" err="1">
                  <a:solidFill>
                    <a:srgbClr val="0000FF"/>
                  </a:solidFill>
                </a:rPr>
                <a:t>strProp</a:t>
              </a:r>
              <a:r>
                <a:rPr lang="en-US" altLang="zh-CN" dirty="0">
                  <a:solidFill>
                    <a:srgbClr val="000D26"/>
                  </a:solidFill>
                </a:rPr>
                <a:t>" </a:t>
              </a:r>
              <a:r>
                <a:rPr lang="en-US" altLang="zh-CN" dirty="0">
                  <a:solidFill>
                    <a:srgbClr val="FF0000"/>
                  </a:solidFill>
                </a:rPr>
                <a:t>value</a:t>
              </a:r>
              <a:r>
                <a:rPr lang="en-US" altLang="zh-CN" dirty="0">
                  <a:solidFill>
                    <a:srgbClr val="0000FF"/>
                  </a:solidFill>
                </a:rPr>
                <a:t>=</a:t>
              </a:r>
              <a:r>
                <a:rPr lang="en-US" altLang="zh-CN" dirty="0">
                  <a:solidFill>
                    <a:srgbClr val="000D26"/>
                  </a:solidFill>
                </a:rPr>
                <a:t>"</a:t>
              </a:r>
              <a:r>
                <a:rPr lang="en-US" altLang="zh-CN" dirty="0">
                  <a:solidFill>
                    <a:srgbClr val="0000FF"/>
                  </a:solidFill>
                </a:rPr>
                <a:t>string1</a:t>
              </a:r>
              <a:r>
                <a:rPr lang="en-US" altLang="zh-CN" dirty="0">
                  <a:solidFill>
                    <a:srgbClr val="000D26"/>
                  </a:solidFill>
                </a:rPr>
                <a:t>"</a:t>
              </a:r>
              <a:r>
                <a:rPr lang="en-US" altLang="zh-CN" dirty="0">
                  <a:solidFill>
                    <a:srgbClr val="0000FF"/>
                  </a:solidFill>
                </a:rPr>
                <a:t>/&gt;</a:t>
              </a:r>
            </a:p>
            <a:p>
              <a:r>
                <a:rPr lang="en-US" altLang="zh-CN" dirty="0">
                  <a:solidFill>
                    <a:srgbClr val="0000FF"/>
                  </a:solidFill>
                </a:rPr>
                <a:t>&lt;</a:t>
              </a:r>
              <a:r>
                <a:rPr lang="en-US" altLang="zh-CN" dirty="0">
                  <a:solidFill>
                    <a:srgbClr val="C00000"/>
                  </a:solidFill>
                </a:rPr>
                <a:t>constructor-</a:t>
              </a:r>
              <a:r>
                <a:rPr lang="en-US" altLang="zh-CN" dirty="0" err="1">
                  <a:solidFill>
                    <a:srgbClr val="C00000"/>
                  </a:solidFill>
                </a:rPr>
                <a:t>arg</a:t>
              </a:r>
              <a:r>
                <a:rPr lang="en-US" altLang="zh-CN" dirty="0">
                  <a:solidFill>
                    <a:srgbClr val="C00000"/>
                  </a:solidFill>
                </a:rPr>
                <a:t> </a:t>
              </a:r>
              <a:r>
                <a:rPr lang="en-US" altLang="zh-CN" dirty="0">
                  <a:solidFill>
                    <a:srgbClr val="FF0000"/>
                  </a:solidFill>
                </a:rPr>
                <a:t>name</a:t>
              </a:r>
              <a:r>
                <a:rPr lang="en-US" altLang="zh-CN" dirty="0">
                  <a:solidFill>
                    <a:srgbClr val="0000FF"/>
                  </a:solidFill>
                </a:rPr>
                <a:t>=</a:t>
              </a:r>
              <a:r>
                <a:rPr lang="en-US" altLang="zh-CN" dirty="0">
                  <a:solidFill>
                    <a:srgbClr val="000D26"/>
                  </a:solidFill>
                </a:rPr>
                <a:t>"</a:t>
              </a:r>
              <a:r>
                <a:rPr lang="en-US" altLang="zh-CN" dirty="0" err="1">
                  <a:solidFill>
                    <a:srgbClr val="0000FF"/>
                  </a:solidFill>
                </a:rPr>
                <a:t>cProp</a:t>
              </a:r>
              <a:r>
                <a:rPr lang="en-US" altLang="zh-CN" dirty="0">
                  <a:solidFill>
                    <a:srgbClr val="000D26"/>
                  </a:solidFill>
                </a:rPr>
                <a:t>" </a:t>
              </a:r>
              <a:r>
                <a:rPr lang="en-US" altLang="zh-CN" dirty="0">
                  <a:solidFill>
                    <a:srgbClr val="FF0000"/>
                  </a:solidFill>
                </a:rPr>
                <a:t>ref</a:t>
              </a:r>
              <a:r>
                <a:rPr lang="en-US" altLang="zh-CN" dirty="0">
                  <a:solidFill>
                    <a:srgbClr val="0000FF"/>
                  </a:solidFill>
                </a:rPr>
                <a:t>=</a:t>
              </a:r>
              <a:r>
                <a:rPr lang="en-US" altLang="zh-CN" dirty="0">
                  <a:solidFill>
                    <a:srgbClr val="000D26"/>
                  </a:solidFill>
                </a:rPr>
                <a:t>"</a:t>
              </a:r>
              <a:r>
                <a:rPr lang="en-US" altLang="zh-CN" dirty="0">
                  <a:solidFill>
                    <a:srgbClr val="0000FF"/>
                  </a:solidFill>
                </a:rPr>
                <a:t>class1</a:t>
              </a:r>
              <a:r>
                <a:rPr lang="en-US" altLang="zh-CN" dirty="0">
                  <a:solidFill>
                    <a:srgbClr val="000D26"/>
                  </a:solidFill>
                </a:rPr>
                <a:t>"</a:t>
              </a:r>
              <a:r>
                <a:rPr lang="en-US" altLang="zh-CN" dirty="0">
                  <a:solidFill>
                    <a:srgbClr val="0000FF"/>
                  </a:solidFill>
                </a:rPr>
                <a:t>/&gt;    </a:t>
              </a:r>
            </a:p>
          </p:txBody>
        </p:sp>
        <p:sp>
          <p:nvSpPr>
            <p:cNvPr id="20" name="文本框 19"/>
            <p:cNvSpPr txBox="1"/>
            <p:nvPr/>
          </p:nvSpPr>
          <p:spPr>
            <a:xfrm>
              <a:off x="5967748" y="4522374"/>
              <a:ext cx="4905920" cy="646331"/>
            </a:xfrm>
            <a:prstGeom prst="rect">
              <a:avLst/>
            </a:prstGeom>
            <a:noFill/>
          </p:spPr>
          <p:txBody>
            <a:bodyPr wrap="square" rtlCol="0">
              <a:spAutoFit/>
            </a:bodyPr>
            <a:lstStyle/>
            <a:p>
              <a:r>
                <a:rPr lang="en-US" altLang="zh-CN" dirty="0">
                  <a:solidFill>
                    <a:srgbClr val="0000FF"/>
                  </a:solidFill>
                </a:rPr>
                <a:t>&lt;</a:t>
              </a:r>
              <a:r>
                <a:rPr lang="en-US" altLang="zh-CN" dirty="0">
                  <a:solidFill>
                    <a:srgbClr val="C00000"/>
                  </a:solidFill>
                </a:rPr>
                <a:t>constructor-</a:t>
              </a:r>
              <a:r>
                <a:rPr lang="en-US" altLang="zh-CN" dirty="0" err="1">
                  <a:solidFill>
                    <a:srgbClr val="C00000"/>
                  </a:solidFill>
                </a:rPr>
                <a:t>arg</a:t>
              </a:r>
              <a:r>
                <a:rPr lang="en-US" altLang="zh-CN" dirty="0">
                  <a:solidFill>
                    <a:srgbClr val="000D26"/>
                  </a:solidFill>
                </a:rPr>
                <a:t> </a:t>
              </a:r>
              <a:r>
                <a:rPr lang="en-US" altLang="zh-CN" dirty="0">
                  <a:solidFill>
                    <a:srgbClr val="FF0000"/>
                  </a:solidFill>
                </a:rPr>
                <a:t>value</a:t>
              </a:r>
              <a:r>
                <a:rPr lang="en-US" altLang="zh-CN" dirty="0">
                  <a:solidFill>
                    <a:srgbClr val="0000FF"/>
                  </a:solidFill>
                </a:rPr>
                <a:t>=</a:t>
              </a:r>
              <a:r>
                <a:rPr lang="en-US" altLang="zh-CN" dirty="0">
                  <a:solidFill>
                    <a:srgbClr val="000D26"/>
                  </a:solidFill>
                </a:rPr>
                <a:t>"</a:t>
              </a:r>
              <a:r>
                <a:rPr lang="en-US" altLang="zh-CN" dirty="0">
                  <a:solidFill>
                    <a:srgbClr val="0000FF"/>
                  </a:solidFill>
                </a:rPr>
                <a:t>10</a:t>
              </a:r>
              <a:r>
                <a:rPr lang="en-US" altLang="zh-CN" dirty="0">
                  <a:solidFill>
                    <a:srgbClr val="000D26"/>
                  </a:solidFill>
                </a:rPr>
                <a:t>"</a:t>
              </a:r>
              <a:r>
                <a:rPr lang="en-US" altLang="zh-CN" dirty="0">
                  <a:solidFill>
                    <a:srgbClr val="0000FF"/>
                  </a:solidFill>
                </a:rPr>
                <a:t>/&gt;</a:t>
              </a:r>
            </a:p>
            <a:p>
              <a:r>
                <a:rPr lang="en-US" altLang="zh-CN" dirty="0">
                  <a:solidFill>
                    <a:srgbClr val="0000FF"/>
                  </a:solidFill>
                </a:rPr>
                <a:t>&lt;</a:t>
              </a:r>
              <a:r>
                <a:rPr lang="en-US" altLang="zh-CN" dirty="0">
                  <a:solidFill>
                    <a:srgbClr val="C00000"/>
                  </a:solidFill>
                </a:rPr>
                <a:t>constructor-</a:t>
              </a:r>
              <a:r>
                <a:rPr lang="en-US" altLang="zh-CN" dirty="0" err="1">
                  <a:solidFill>
                    <a:srgbClr val="C00000"/>
                  </a:solidFill>
                </a:rPr>
                <a:t>arg</a:t>
              </a:r>
              <a:r>
                <a:rPr lang="en-US" altLang="zh-CN" dirty="0">
                  <a:solidFill>
                    <a:srgbClr val="C00000"/>
                  </a:solidFill>
                </a:rPr>
                <a:t> </a:t>
              </a:r>
              <a:r>
                <a:rPr lang="en-US" altLang="zh-CN" dirty="0">
                  <a:solidFill>
                    <a:srgbClr val="FF0000"/>
                  </a:solidFill>
                </a:rPr>
                <a:t>value</a:t>
              </a:r>
              <a:r>
                <a:rPr lang="en-US" altLang="zh-CN" dirty="0">
                  <a:solidFill>
                    <a:srgbClr val="0000FF"/>
                  </a:solidFill>
                </a:rPr>
                <a:t>=</a:t>
              </a:r>
              <a:r>
                <a:rPr lang="en-US" altLang="zh-CN" dirty="0">
                  <a:solidFill>
                    <a:srgbClr val="000D26"/>
                  </a:solidFill>
                </a:rPr>
                <a:t>"</a:t>
              </a:r>
              <a:r>
                <a:rPr lang="en-US" altLang="zh-CN" dirty="0" err="1">
                  <a:solidFill>
                    <a:srgbClr val="0000FF"/>
                  </a:solidFill>
                </a:rPr>
                <a:t>a_string</a:t>
              </a:r>
              <a:r>
                <a:rPr lang="en-US" altLang="zh-CN" dirty="0">
                  <a:solidFill>
                    <a:srgbClr val="000D26"/>
                  </a:solidFill>
                </a:rPr>
                <a:t>"</a:t>
              </a:r>
              <a:r>
                <a:rPr lang="en-US" altLang="zh-CN" dirty="0">
                  <a:solidFill>
                    <a:srgbClr val="0000FF"/>
                  </a:solidFill>
                </a:rPr>
                <a:t>/&gt;</a:t>
              </a:r>
            </a:p>
          </p:txBody>
        </p:sp>
      </p:grpSp>
    </p:spTree>
    <p:extLst>
      <p:ext uri="{BB962C8B-B14F-4D97-AF65-F5344CB8AC3E}">
        <p14:creationId xmlns:p14="http://schemas.microsoft.com/office/powerpoint/2010/main" val="2258277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961052" y="737118"/>
            <a:ext cx="10538689" cy="5604588"/>
            <a:chOff x="961053" y="737118"/>
            <a:chExt cx="5226698" cy="5604588"/>
          </a:xfrm>
        </p:grpSpPr>
        <p:sp>
          <p:nvSpPr>
            <p:cNvPr id="2" name="平行四边形 1"/>
            <p:cNvSpPr/>
            <p:nvPr/>
          </p:nvSpPr>
          <p:spPr>
            <a:xfrm>
              <a:off x="961053" y="737118"/>
              <a:ext cx="5066523" cy="5430416"/>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平行四边形 2"/>
            <p:cNvSpPr/>
            <p:nvPr/>
          </p:nvSpPr>
          <p:spPr>
            <a:xfrm>
              <a:off x="1038808" y="824204"/>
              <a:ext cx="5066523" cy="5430416"/>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平行四边形 3"/>
            <p:cNvSpPr/>
            <p:nvPr/>
          </p:nvSpPr>
          <p:spPr>
            <a:xfrm>
              <a:off x="1121228" y="911290"/>
              <a:ext cx="5066523" cy="5430416"/>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11" name="直接连接符 10"/>
          <p:cNvCxnSpPr/>
          <p:nvPr/>
        </p:nvCxnSpPr>
        <p:spPr>
          <a:xfrm>
            <a:off x="2491273" y="1800808"/>
            <a:ext cx="8078571" cy="0"/>
          </a:xfrm>
          <a:prstGeom prst="line">
            <a:avLst/>
          </a:prstGeom>
          <a:ln w="15875">
            <a:solidFill>
              <a:srgbClr val="002060"/>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2603372" y="1203267"/>
            <a:ext cx="2074607" cy="584775"/>
          </a:xfrm>
          <a:prstGeom prst="rect">
            <a:avLst/>
          </a:prstGeom>
          <a:noFill/>
        </p:spPr>
        <p:txBody>
          <a:bodyPr wrap="none" rtlCol="0">
            <a:spAutoFit/>
          </a:bodyPr>
          <a:lstStyle/>
          <a:p>
            <a:r>
              <a:rPr lang="en-US" altLang="zh-CN" sz="3200" b="1" dirty="0">
                <a:latin typeface="微软雅黑" panose="020B0503020204020204" pitchFamily="34" charset="-122"/>
                <a:ea typeface="微软雅黑" panose="020B0503020204020204" pitchFamily="34" charset="-122"/>
              </a:rPr>
              <a:t>JUnit</a:t>
            </a:r>
            <a:r>
              <a:rPr lang="zh-CN" altLang="en-US" sz="3200" b="1" dirty="0">
                <a:latin typeface="微软雅黑" panose="020B0503020204020204" pitchFamily="34" charset="-122"/>
                <a:ea typeface="微软雅黑" panose="020B0503020204020204" pitchFamily="34" charset="-122"/>
              </a:rPr>
              <a:t>测试</a:t>
            </a:r>
          </a:p>
        </p:txBody>
      </p:sp>
      <p:pic>
        <p:nvPicPr>
          <p:cNvPr id="41" name="图片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02622" y="1076807"/>
            <a:ext cx="724001" cy="724001"/>
          </a:xfrm>
          <a:prstGeom prst="rect">
            <a:avLst/>
          </a:prstGeom>
        </p:spPr>
      </p:pic>
      <p:sp>
        <p:nvSpPr>
          <p:cNvPr id="24" name="文本框 23"/>
          <p:cNvSpPr txBox="1"/>
          <p:nvPr/>
        </p:nvSpPr>
        <p:spPr>
          <a:xfrm>
            <a:off x="2603372" y="2335821"/>
            <a:ext cx="7721728" cy="2585323"/>
          </a:xfrm>
          <a:prstGeom prst="rect">
            <a:avLst/>
          </a:prstGeom>
          <a:noFill/>
        </p:spPr>
        <p:txBody>
          <a:bodyPr wrap="square" rtlCol="0">
            <a:spAutoFit/>
          </a:bodyPr>
          <a:lstStyle/>
          <a:p>
            <a:pPr marL="342900" indent="-342900">
              <a:buFont typeface="+mj-lt"/>
              <a:buAutoNum type="arabicPeriod"/>
            </a:pPr>
            <a:r>
              <a:rPr lang="zh-CN" altLang="en-US" dirty="0">
                <a:solidFill>
                  <a:srgbClr val="000D26"/>
                </a:solidFill>
              </a:rPr>
              <a:t>拷贝</a:t>
            </a:r>
            <a:r>
              <a:rPr lang="en-US" altLang="zh-CN" dirty="0">
                <a:solidFill>
                  <a:srgbClr val="000D26"/>
                </a:solidFill>
              </a:rPr>
              <a:t>jar</a:t>
            </a:r>
            <a:r>
              <a:rPr lang="zh-CN" altLang="en-US" dirty="0">
                <a:solidFill>
                  <a:srgbClr val="000D26"/>
                </a:solidFill>
              </a:rPr>
              <a:t>包或通过其他方式引入：</a:t>
            </a:r>
            <a:r>
              <a:rPr lang="en-US" altLang="zh-CN" dirty="0">
                <a:solidFill>
                  <a:srgbClr val="000D26"/>
                </a:solidFill>
              </a:rPr>
              <a:t>junit-*.jar</a:t>
            </a:r>
          </a:p>
          <a:p>
            <a:pPr marL="342900" indent="-342900">
              <a:buFont typeface="+mj-lt"/>
              <a:buAutoNum type="arabicPeriod"/>
            </a:pPr>
            <a:endParaRPr lang="en-US" altLang="zh-CN" dirty="0">
              <a:solidFill>
                <a:srgbClr val="000D26"/>
              </a:solidFill>
            </a:endParaRPr>
          </a:p>
          <a:p>
            <a:pPr marL="342900" indent="-342900">
              <a:buFont typeface="+mj-lt"/>
              <a:buAutoNum type="arabicPeriod"/>
            </a:pPr>
            <a:r>
              <a:rPr lang="zh-CN" altLang="en-US" dirty="0">
                <a:solidFill>
                  <a:srgbClr val="000D26"/>
                </a:solidFill>
              </a:rPr>
              <a:t>写业务类</a:t>
            </a:r>
            <a:endParaRPr lang="en-US" altLang="zh-CN" dirty="0">
              <a:solidFill>
                <a:srgbClr val="000D26"/>
              </a:solidFill>
            </a:endParaRPr>
          </a:p>
          <a:p>
            <a:pPr marL="342900" indent="-342900">
              <a:buFont typeface="+mj-lt"/>
              <a:buAutoNum type="arabicPeriod"/>
            </a:pPr>
            <a:endParaRPr lang="en-US" altLang="zh-CN" dirty="0">
              <a:solidFill>
                <a:srgbClr val="000D26"/>
              </a:solidFill>
            </a:endParaRPr>
          </a:p>
          <a:p>
            <a:pPr marL="342900" indent="-342900">
              <a:buFont typeface="+mj-lt"/>
              <a:buAutoNum type="arabicPeriod"/>
            </a:pPr>
            <a:r>
              <a:rPr lang="zh-CN" altLang="en-US" dirty="0">
                <a:solidFill>
                  <a:srgbClr val="000D26"/>
                </a:solidFill>
              </a:rPr>
              <a:t>定义测试类</a:t>
            </a:r>
            <a:endParaRPr lang="en-US" altLang="zh-CN" dirty="0">
              <a:solidFill>
                <a:srgbClr val="000D26"/>
              </a:solidFill>
            </a:endParaRPr>
          </a:p>
          <a:p>
            <a:pPr marL="342900" indent="-342900">
              <a:buFont typeface="+mj-lt"/>
              <a:buAutoNum type="arabicPeriod"/>
            </a:pPr>
            <a:endParaRPr lang="en-US" altLang="zh-CN" dirty="0">
              <a:solidFill>
                <a:srgbClr val="000D26"/>
              </a:solidFill>
            </a:endParaRPr>
          </a:p>
          <a:p>
            <a:pPr marL="342900" indent="-342900">
              <a:buFont typeface="+mj-lt"/>
              <a:buAutoNum type="arabicPeriod"/>
            </a:pPr>
            <a:r>
              <a:rPr lang="zh-CN" altLang="en-US" dirty="0">
                <a:solidFill>
                  <a:srgbClr val="000D26"/>
                </a:solidFill>
              </a:rPr>
              <a:t>增加测试方法</a:t>
            </a:r>
            <a:endParaRPr lang="en-US" altLang="zh-CN" dirty="0">
              <a:solidFill>
                <a:srgbClr val="000D26"/>
              </a:solidFill>
            </a:endParaRPr>
          </a:p>
          <a:p>
            <a:pPr marL="342900" indent="-342900">
              <a:buFont typeface="+mj-lt"/>
              <a:buAutoNum type="arabicPeriod"/>
            </a:pPr>
            <a:endParaRPr lang="en-US" altLang="zh-CN" dirty="0">
              <a:solidFill>
                <a:srgbClr val="000D26"/>
              </a:solidFill>
            </a:endParaRPr>
          </a:p>
          <a:p>
            <a:pPr marL="342900" indent="-342900">
              <a:buFont typeface="+mj-lt"/>
              <a:buAutoNum type="arabicPeriod"/>
            </a:pPr>
            <a:r>
              <a:rPr lang="zh-CN" altLang="en-US" dirty="0">
                <a:solidFill>
                  <a:srgbClr val="000D26"/>
                </a:solidFill>
              </a:rPr>
              <a:t>测试类的生命周期方法</a:t>
            </a:r>
          </a:p>
        </p:txBody>
      </p:sp>
    </p:spTree>
    <p:extLst>
      <p:ext uri="{BB962C8B-B14F-4D97-AF65-F5344CB8AC3E}">
        <p14:creationId xmlns:p14="http://schemas.microsoft.com/office/powerpoint/2010/main" val="1241710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393700" y="457200"/>
            <a:ext cx="11239500" cy="5867400"/>
            <a:chOff x="393700" y="457200"/>
            <a:chExt cx="11239500" cy="5867400"/>
          </a:xfrm>
        </p:grpSpPr>
        <p:sp>
          <p:nvSpPr>
            <p:cNvPr id="2" name="折角形 1"/>
            <p:cNvSpPr/>
            <p:nvPr/>
          </p:nvSpPr>
          <p:spPr>
            <a:xfrm>
              <a:off x="393700" y="457200"/>
              <a:ext cx="10960100" cy="5638800"/>
            </a:xfrm>
            <a:prstGeom prst="foldedCorner">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折角形 2"/>
            <p:cNvSpPr/>
            <p:nvPr/>
          </p:nvSpPr>
          <p:spPr>
            <a:xfrm>
              <a:off x="533400" y="571500"/>
              <a:ext cx="10960100" cy="5638800"/>
            </a:xfrm>
            <a:prstGeom prst="foldedCorner">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折角形 3"/>
            <p:cNvSpPr/>
            <p:nvPr/>
          </p:nvSpPr>
          <p:spPr>
            <a:xfrm>
              <a:off x="673100" y="685800"/>
              <a:ext cx="10960100" cy="5638800"/>
            </a:xfrm>
            <a:prstGeom prst="foldedCorner">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942975" y="1414464"/>
              <a:ext cx="10101263" cy="0"/>
            </a:xfrm>
            <a:prstGeom prst="line">
              <a:avLst/>
            </a:prstGeom>
            <a:ln>
              <a:solidFill>
                <a:srgbClr val="000D26"/>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942975" y="987982"/>
              <a:ext cx="1249060" cy="369332"/>
            </a:xfrm>
            <a:prstGeom prst="rect">
              <a:avLst/>
            </a:prstGeom>
            <a:noFill/>
          </p:spPr>
          <p:txBody>
            <a:bodyPr wrap="none" rtlCol="0">
              <a:spAutoFit/>
            </a:bodyPr>
            <a:lstStyle/>
            <a:p>
              <a:r>
                <a:rPr lang="en-US" altLang="zh-CN" b="1" dirty="0">
                  <a:latin typeface="微软雅黑" panose="020B0503020204020204" pitchFamily="34" charset="-122"/>
                  <a:ea typeface="微软雅黑" panose="020B0503020204020204" pitchFamily="34" charset="-122"/>
                </a:rPr>
                <a:t>JUnit</a:t>
              </a:r>
              <a:r>
                <a:rPr lang="zh-CN" altLang="en-US" b="1" dirty="0">
                  <a:latin typeface="微软雅黑" panose="020B0503020204020204" pitchFamily="34" charset="-122"/>
                  <a:ea typeface="微软雅黑" panose="020B0503020204020204" pitchFamily="34" charset="-122"/>
                </a:rPr>
                <a:t>测试</a:t>
              </a:r>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0237" y="777261"/>
              <a:ext cx="724001" cy="724001"/>
            </a:xfrm>
            <a:prstGeom prst="rect">
              <a:avLst/>
            </a:prstGeom>
          </p:spPr>
        </p:pic>
        <p:sp>
          <p:nvSpPr>
            <p:cNvPr id="12" name="文本框 11"/>
            <p:cNvSpPr txBox="1"/>
            <p:nvPr/>
          </p:nvSpPr>
          <p:spPr>
            <a:xfrm>
              <a:off x="942975" y="1522912"/>
              <a:ext cx="4986338" cy="4801314"/>
            </a:xfrm>
            <a:prstGeom prst="rect">
              <a:avLst/>
            </a:prstGeom>
            <a:noFill/>
          </p:spPr>
          <p:txBody>
            <a:bodyPr wrap="square" rtlCol="0">
              <a:spAutoFit/>
            </a:bodyPr>
            <a:lstStyle/>
            <a:p>
              <a:r>
                <a:rPr lang="en-US" altLang="zh-CN" b="1" dirty="0">
                  <a:solidFill>
                    <a:srgbClr val="0000FF"/>
                  </a:solidFill>
                </a:rPr>
                <a:t>public</a:t>
              </a:r>
              <a:r>
                <a:rPr lang="en-US" altLang="zh-CN" dirty="0"/>
                <a:t> </a:t>
              </a:r>
              <a:r>
                <a:rPr lang="en-US" altLang="zh-CN" b="1" dirty="0">
                  <a:solidFill>
                    <a:srgbClr val="0000FF"/>
                  </a:solidFill>
                </a:rPr>
                <a:t>class</a:t>
              </a:r>
              <a:r>
                <a:rPr lang="en-US" altLang="zh-CN" dirty="0"/>
                <a:t> </a:t>
              </a:r>
              <a:r>
                <a:rPr lang="en-US" altLang="zh-CN" dirty="0">
                  <a:solidFill>
                    <a:srgbClr val="2B91AF"/>
                  </a:solidFill>
                </a:rPr>
                <a:t>User</a:t>
              </a:r>
              <a:r>
                <a:rPr lang="en-US" altLang="zh-CN" dirty="0"/>
                <a:t>{  </a:t>
              </a:r>
            </a:p>
            <a:p>
              <a:r>
                <a:rPr lang="en-US" altLang="zh-CN" dirty="0"/>
                <a:t>    </a:t>
              </a:r>
              <a:r>
                <a:rPr lang="en-US" altLang="zh-CN" dirty="0">
                  <a:solidFill>
                    <a:srgbClr val="0000FF"/>
                  </a:solidFill>
                </a:rPr>
                <a:t>private</a:t>
              </a:r>
              <a:r>
                <a:rPr lang="en-US" altLang="zh-CN" dirty="0"/>
                <a:t> </a:t>
              </a:r>
              <a:r>
                <a:rPr lang="en-US" altLang="zh-CN" dirty="0">
                  <a:solidFill>
                    <a:srgbClr val="2B91AF"/>
                  </a:solidFill>
                </a:rPr>
                <a:t>String</a:t>
              </a:r>
              <a:r>
                <a:rPr lang="en-US" altLang="zh-CN" dirty="0"/>
                <a:t> username;  </a:t>
              </a:r>
            </a:p>
            <a:p>
              <a:r>
                <a:rPr lang="en-US" altLang="zh-CN" dirty="0"/>
                <a:t>    </a:t>
              </a:r>
              <a:r>
                <a:rPr lang="en-US" altLang="zh-CN" dirty="0">
                  <a:solidFill>
                    <a:srgbClr val="0000FF"/>
                  </a:solidFill>
                </a:rPr>
                <a:t>public</a:t>
              </a:r>
              <a:r>
                <a:rPr lang="en-US" altLang="zh-CN" dirty="0"/>
                <a:t> </a:t>
              </a:r>
              <a:r>
                <a:rPr lang="en-US" altLang="zh-CN" dirty="0">
                  <a:solidFill>
                    <a:srgbClr val="2B91AF"/>
                  </a:solidFill>
                </a:rPr>
                <a:t>String</a:t>
              </a:r>
              <a:r>
                <a:rPr lang="en-US" altLang="zh-CN" dirty="0"/>
                <a:t> </a:t>
              </a:r>
              <a:r>
                <a:rPr lang="en-US" altLang="zh-CN" dirty="0" err="1"/>
                <a:t>getUsername</a:t>
              </a:r>
              <a:r>
                <a:rPr lang="en-US" altLang="zh-CN" dirty="0"/>
                <a:t>() {  </a:t>
              </a:r>
            </a:p>
            <a:p>
              <a:r>
                <a:rPr lang="en-US" altLang="zh-CN" dirty="0"/>
                <a:t>       </a:t>
              </a:r>
              <a:r>
                <a:rPr lang="en-US" altLang="zh-CN" dirty="0">
                  <a:solidFill>
                    <a:srgbClr val="0000FF"/>
                  </a:solidFill>
                </a:rPr>
                <a:t>return</a:t>
              </a:r>
              <a:r>
                <a:rPr lang="en-US" altLang="zh-CN" dirty="0"/>
                <a:t> username;  </a:t>
              </a:r>
            </a:p>
            <a:p>
              <a:r>
                <a:rPr lang="en-US" altLang="zh-CN" dirty="0"/>
                <a:t>    }  </a:t>
              </a:r>
            </a:p>
            <a:p>
              <a:r>
                <a:rPr lang="en-US" altLang="zh-CN" dirty="0"/>
                <a:t>    </a:t>
              </a:r>
              <a:r>
                <a:rPr lang="en-US" altLang="zh-CN" dirty="0">
                  <a:solidFill>
                    <a:srgbClr val="0000FF"/>
                  </a:solidFill>
                </a:rPr>
                <a:t>public void</a:t>
              </a:r>
              <a:r>
                <a:rPr lang="en-US" altLang="zh-CN" dirty="0"/>
                <a:t> </a:t>
              </a:r>
              <a:r>
                <a:rPr lang="en-US" altLang="zh-CN" dirty="0" err="1"/>
                <a:t>setUsername</a:t>
              </a:r>
              <a:r>
                <a:rPr lang="en-US" altLang="zh-CN" dirty="0"/>
                <a:t>(</a:t>
              </a:r>
              <a:r>
                <a:rPr lang="en-US" altLang="zh-CN" dirty="0">
                  <a:solidFill>
                    <a:srgbClr val="2B91AF"/>
                  </a:solidFill>
                </a:rPr>
                <a:t>String</a:t>
              </a:r>
              <a:r>
                <a:rPr lang="en-US" altLang="zh-CN" dirty="0"/>
                <a:t> username) { </a:t>
              </a:r>
            </a:p>
            <a:p>
              <a:r>
                <a:rPr lang="en-US" altLang="zh-CN" dirty="0"/>
                <a:t>       </a:t>
              </a:r>
              <a:r>
                <a:rPr lang="en-US" altLang="zh-CN" b="1" dirty="0" err="1">
                  <a:solidFill>
                    <a:srgbClr val="0000FF"/>
                  </a:solidFill>
                </a:rPr>
                <a:t>this</a:t>
              </a:r>
              <a:r>
                <a:rPr lang="en-US" altLang="zh-CN" dirty="0" err="1"/>
                <a:t>.username</a:t>
              </a:r>
              <a:r>
                <a:rPr lang="en-US" altLang="zh-CN" dirty="0"/>
                <a:t>= username;  </a:t>
              </a:r>
            </a:p>
            <a:p>
              <a:r>
                <a:rPr lang="en-US" altLang="zh-CN" dirty="0"/>
                <a:t>    }  </a:t>
              </a:r>
            </a:p>
            <a:p>
              <a:r>
                <a:rPr lang="en-US" altLang="zh-CN" dirty="0"/>
                <a:t>    </a:t>
              </a:r>
              <a:r>
                <a:rPr lang="en-US" altLang="zh-CN" dirty="0">
                  <a:solidFill>
                    <a:srgbClr val="008000"/>
                  </a:solidFill>
                </a:rPr>
                <a:t>//</a:t>
              </a:r>
              <a:r>
                <a:rPr lang="zh-CN" altLang="en-US" dirty="0">
                  <a:solidFill>
                    <a:srgbClr val="008000"/>
                  </a:solidFill>
                </a:rPr>
                <a:t>添加方法</a:t>
              </a:r>
              <a:r>
                <a:rPr lang="zh-CN" altLang="en-US" dirty="0"/>
                <a:t>  </a:t>
              </a:r>
            </a:p>
            <a:p>
              <a:r>
                <a:rPr lang="zh-CN" altLang="en-US" dirty="0"/>
                <a:t>    </a:t>
              </a:r>
              <a:r>
                <a:rPr lang="en-US" altLang="zh-CN" dirty="0">
                  <a:solidFill>
                    <a:srgbClr val="0000FF"/>
                  </a:solidFill>
                </a:rPr>
                <a:t>public </a:t>
              </a:r>
              <a:r>
                <a:rPr lang="en-US" altLang="zh-CN" dirty="0">
                  <a:solidFill>
                    <a:srgbClr val="2B91AF"/>
                  </a:solidFill>
                </a:rPr>
                <a:t>String</a:t>
              </a:r>
              <a:r>
                <a:rPr lang="en-US" altLang="zh-CN" dirty="0"/>
                <a:t> login() </a:t>
              </a:r>
              <a:r>
                <a:rPr lang="en-US" altLang="zh-CN" b="1" dirty="0">
                  <a:solidFill>
                    <a:srgbClr val="0000FF"/>
                  </a:solidFill>
                </a:rPr>
                <a:t>throws</a:t>
              </a:r>
              <a:r>
                <a:rPr lang="en-US" altLang="zh-CN" dirty="0"/>
                <a:t> </a:t>
              </a:r>
              <a:r>
                <a:rPr lang="en-US" altLang="zh-CN" dirty="0">
                  <a:solidFill>
                    <a:srgbClr val="2B91AF"/>
                  </a:solidFill>
                </a:rPr>
                <a:t>Exception</a:t>
              </a:r>
              <a:r>
                <a:rPr lang="en-US" altLang="zh-CN" dirty="0"/>
                <a:t>{  </a:t>
              </a:r>
            </a:p>
            <a:p>
              <a:r>
                <a:rPr lang="en-US" altLang="zh-CN" dirty="0"/>
                <a:t>       </a:t>
              </a:r>
              <a:r>
                <a:rPr lang="en-US" altLang="zh-CN" b="1" dirty="0">
                  <a:solidFill>
                    <a:srgbClr val="0000FF"/>
                  </a:solidFill>
                </a:rPr>
                <a:t>if</a:t>
              </a:r>
              <a:r>
                <a:rPr lang="en-US" altLang="zh-CN" dirty="0"/>
                <a:t>("</a:t>
              </a:r>
              <a:r>
                <a:rPr lang="en-US" altLang="zh-CN" dirty="0" err="1">
                  <a:solidFill>
                    <a:srgbClr val="A31515"/>
                  </a:solidFill>
                </a:rPr>
                <a:t>admin</a:t>
              </a:r>
              <a:r>
                <a:rPr lang="en-US" altLang="zh-CN" dirty="0" err="1"/>
                <a:t>".equals</a:t>
              </a:r>
              <a:r>
                <a:rPr lang="en-US" altLang="zh-CN" dirty="0"/>
                <a:t>(username){  </a:t>
              </a:r>
            </a:p>
            <a:p>
              <a:r>
                <a:rPr lang="en-US" altLang="zh-CN" dirty="0"/>
                <a:t>          </a:t>
              </a:r>
              <a:r>
                <a:rPr lang="en-US" altLang="zh-CN" b="1" dirty="0">
                  <a:solidFill>
                    <a:srgbClr val="0000FF"/>
                  </a:solidFill>
                </a:rPr>
                <a:t>return</a:t>
              </a:r>
              <a:r>
                <a:rPr lang="en-US" altLang="zh-CN" b="1" dirty="0"/>
                <a:t> </a:t>
              </a:r>
              <a:r>
                <a:rPr lang="en-US" altLang="zh-CN" dirty="0"/>
                <a:t>"</a:t>
              </a:r>
              <a:r>
                <a:rPr lang="en-US" altLang="zh-CN" dirty="0">
                  <a:solidFill>
                    <a:srgbClr val="A31515"/>
                  </a:solidFill>
                </a:rPr>
                <a:t>success</a:t>
              </a:r>
              <a:r>
                <a:rPr lang="en-US" altLang="zh-CN" dirty="0"/>
                <a:t>";  </a:t>
              </a:r>
            </a:p>
            <a:p>
              <a:r>
                <a:rPr lang="en-US" altLang="zh-CN" dirty="0"/>
                <a:t>       }</a:t>
              </a:r>
              <a:r>
                <a:rPr lang="en-US" altLang="zh-CN" b="1" dirty="0">
                  <a:solidFill>
                    <a:srgbClr val="0000FF"/>
                  </a:solidFill>
                </a:rPr>
                <a:t>else</a:t>
              </a:r>
              <a:r>
                <a:rPr lang="en-US" altLang="zh-CN" dirty="0"/>
                <a:t>{  </a:t>
              </a:r>
            </a:p>
            <a:p>
              <a:r>
                <a:rPr lang="en-US" altLang="zh-CN" dirty="0"/>
                <a:t>          </a:t>
              </a:r>
              <a:r>
                <a:rPr lang="en-US" altLang="zh-CN" b="1" dirty="0">
                  <a:solidFill>
                    <a:srgbClr val="0000FF"/>
                  </a:solidFill>
                </a:rPr>
                <a:t>return</a:t>
              </a:r>
              <a:r>
                <a:rPr lang="en-US" altLang="zh-CN" b="1" dirty="0"/>
                <a:t> </a:t>
              </a:r>
              <a:r>
                <a:rPr lang="en-US" altLang="zh-CN" dirty="0"/>
                <a:t>"</a:t>
              </a:r>
              <a:r>
                <a:rPr lang="en-US" altLang="zh-CN" dirty="0">
                  <a:solidFill>
                    <a:srgbClr val="A31515"/>
                  </a:solidFill>
                </a:rPr>
                <a:t>error</a:t>
              </a:r>
              <a:r>
                <a:rPr lang="en-US" altLang="zh-CN" dirty="0"/>
                <a:t>";  </a:t>
              </a:r>
            </a:p>
            <a:p>
              <a:r>
                <a:rPr lang="en-US" altLang="zh-CN" dirty="0"/>
                <a:t>       }  </a:t>
              </a:r>
            </a:p>
            <a:p>
              <a:r>
                <a:rPr lang="en-US" altLang="zh-CN" dirty="0"/>
                <a:t>    }  </a:t>
              </a:r>
            </a:p>
            <a:p>
              <a:r>
                <a:rPr lang="en-US" altLang="zh-CN" dirty="0"/>
                <a:t>}  </a:t>
              </a:r>
            </a:p>
          </p:txBody>
        </p:sp>
        <p:sp>
          <p:nvSpPr>
            <p:cNvPr id="14" name="文本框 13"/>
            <p:cNvSpPr txBox="1"/>
            <p:nvPr/>
          </p:nvSpPr>
          <p:spPr>
            <a:xfrm>
              <a:off x="6013450" y="1495785"/>
              <a:ext cx="5480050" cy="3693319"/>
            </a:xfrm>
            <a:prstGeom prst="rect">
              <a:avLst/>
            </a:prstGeom>
            <a:noFill/>
          </p:spPr>
          <p:txBody>
            <a:bodyPr wrap="square" rtlCol="0">
              <a:spAutoFit/>
            </a:bodyPr>
            <a:lstStyle/>
            <a:p>
              <a:r>
                <a:rPr lang="en-US" altLang="zh-CN" b="1" dirty="0">
                  <a:solidFill>
                    <a:srgbClr val="0000FF"/>
                  </a:solidFill>
                </a:rPr>
                <a:t>public</a:t>
              </a:r>
              <a:r>
                <a:rPr lang="en-US" altLang="zh-CN" dirty="0">
                  <a:solidFill>
                    <a:srgbClr val="0000FF"/>
                  </a:solidFill>
                </a:rPr>
                <a:t> </a:t>
              </a:r>
              <a:r>
                <a:rPr lang="en-US" altLang="zh-CN" b="1" dirty="0">
                  <a:solidFill>
                    <a:srgbClr val="0000FF"/>
                  </a:solidFill>
                </a:rPr>
                <a:t>class</a:t>
              </a:r>
              <a:r>
                <a:rPr lang="en-US" altLang="zh-CN" dirty="0"/>
                <a:t> </a:t>
              </a:r>
              <a:r>
                <a:rPr lang="en-US" altLang="zh-CN" dirty="0" err="1">
                  <a:solidFill>
                    <a:srgbClr val="2B91AF"/>
                  </a:solidFill>
                </a:rPr>
                <a:t>TestUser</a:t>
              </a:r>
              <a:r>
                <a:rPr lang="en-US" altLang="zh-CN" dirty="0">
                  <a:solidFill>
                    <a:srgbClr val="2B91AF"/>
                  </a:solidFill>
                </a:rPr>
                <a:t> </a:t>
              </a:r>
              <a:r>
                <a:rPr lang="en-US" altLang="zh-CN" dirty="0">
                  <a:solidFill>
                    <a:srgbClr val="0000FF"/>
                  </a:solidFill>
                </a:rPr>
                <a:t>extends</a:t>
              </a:r>
              <a:r>
                <a:rPr lang="en-US" altLang="zh-CN" dirty="0"/>
                <a:t> </a:t>
              </a:r>
              <a:r>
                <a:rPr lang="en-US" altLang="zh-CN" dirty="0" err="1">
                  <a:solidFill>
                    <a:srgbClr val="2B91AF"/>
                  </a:solidFill>
                </a:rPr>
                <a:t>TestCase</a:t>
              </a:r>
              <a:r>
                <a:rPr lang="en-US" altLang="zh-CN" dirty="0"/>
                <a:t>{   </a:t>
              </a:r>
            </a:p>
            <a:p>
              <a:r>
                <a:rPr lang="en-US" altLang="zh-CN" dirty="0"/>
                <a:t>    </a:t>
              </a:r>
              <a:r>
                <a:rPr lang="en-US" altLang="zh-CN" dirty="0">
                  <a:solidFill>
                    <a:srgbClr val="0000FF"/>
                  </a:solidFill>
                </a:rPr>
                <a:t>public</a:t>
              </a:r>
              <a:r>
                <a:rPr lang="en-US" altLang="zh-CN" dirty="0"/>
                <a:t> </a:t>
              </a:r>
              <a:r>
                <a:rPr lang="en-US" altLang="zh-CN" dirty="0">
                  <a:solidFill>
                    <a:srgbClr val="0000FF"/>
                  </a:solidFill>
                </a:rPr>
                <a:t>void</a:t>
              </a:r>
              <a:r>
                <a:rPr lang="en-US" altLang="zh-CN" dirty="0"/>
                <a:t> </a:t>
              </a:r>
              <a:r>
                <a:rPr lang="en-US" altLang="zh-CN" dirty="0" err="1"/>
                <a:t>testUser_Success</a:t>
              </a:r>
              <a:r>
                <a:rPr lang="en-US" altLang="zh-CN" dirty="0"/>
                <a:t>() </a:t>
              </a:r>
              <a:r>
                <a:rPr lang="en-US" altLang="zh-CN" b="1" dirty="0">
                  <a:solidFill>
                    <a:srgbClr val="0000FF"/>
                  </a:solidFill>
                </a:rPr>
                <a:t>throws</a:t>
              </a:r>
              <a:r>
                <a:rPr lang="en-US" altLang="zh-CN" dirty="0"/>
                <a:t> </a:t>
              </a:r>
              <a:r>
                <a:rPr lang="en-US" altLang="zh-CN" dirty="0">
                  <a:solidFill>
                    <a:srgbClr val="2B91AF"/>
                  </a:solidFill>
                </a:rPr>
                <a:t>Exception</a:t>
              </a:r>
              <a:r>
                <a:rPr lang="en-US" altLang="zh-CN" dirty="0"/>
                <a:t>{   </a:t>
              </a:r>
            </a:p>
            <a:p>
              <a:r>
                <a:rPr lang="en-US" altLang="zh-CN" dirty="0"/>
                <a:t>       </a:t>
              </a:r>
              <a:r>
                <a:rPr lang="en-US" altLang="zh-CN" dirty="0">
                  <a:solidFill>
                    <a:srgbClr val="008000"/>
                  </a:solidFill>
                </a:rPr>
                <a:t>//</a:t>
              </a:r>
              <a:r>
                <a:rPr lang="zh-CN" altLang="en-US" dirty="0">
                  <a:solidFill>
                    <a:srgbClr val="008000"/>
                  </a:solidFill>
                </a:rPr>
                <a:t>准备数据</a:t>
              </a:r>
              <a:r>
                <a:rPr lang="zh-CN" altLang="en-US" dirty="0"/>
                <a:t>  </a:t>
              </a:r>
            </a:p>
            <a:p>
              <a:r>
                <a:rPr lang="zh-CN" altLang="en-US" dirty="0"/>
                <a:t>       </a:t>
              </a:r>
              <a:r>
                <a:rPr lang="en-US" altLang="zh-CN" dirty="0">
                  <a:solidFill>
                    <a:srgbClr val="2B91AF"/>
                  </a:solidFill>
                </a:rPr>
                <a:t>User</a:t>
              </a:r>
              <a:r>
                <a:rPr lang="en-US" altLang="zh-CN" dirty="0"/>
                <a:t> action = </a:t>
              </a:r>
              <a:r>
                <a:rPr lang="en-US" altLang="zh-CN" b="1" dirty="0">
                  <a:solidFill>
                    <a:srgbClr val="0000FF"/>
                  </a:solidFill>
                </a:rPr>
                <a:t>new</a:t>
              </a:r>
              <a:r>
                <a:rPr lang="en-US" altLang="zh-CN" dirty="0"/>
                <a:t> </a:t>
              </a:r>
              <a:r>
                <a:rPr lang="en-US" altLang="zh-CN" dirty="0">
                  <a:solidFill>
                    <a:srgbClr val="2B91AF"/>
                  </a:solidFill>
                </a:rPr>
                <a:t>User</a:t>
              </a:r>
              <a:r>
                <a:rPr lang="en-US" altLang="zh-CN" dirty="0"/>
                <a:t>();  </a:t>
              </a:r>
            </a:p>
            <a:p>
              <a:r>
                <a:rPr lang="en-US" altLang="zh-CN" dirty="0"/>
                <a:t>       </a:t>
              </a:r>
              <a:r>
                <a:rPr lang="en-US" altLang="zh-CN" dirty="0" err="1"/>
                <a:t>action.setUsername</a:t>
              </a:r>
              <a:r>
                <a:rPr lang="en-US" altLang="zh-CN" dirty="0"/>
                <a:t>("</a:t>
              </a:r>
              <a:r>
                <a:rPr lang="en-US" altLang="zh-CN" dirty="0">
                  <a:solidFill>
                    <a:srgbClr val="A31515"/>
                  </a:solidFill>
                </a:rPr>
                <a:t>admin</a:t>
              </a:r>
              <a:r>
                <a:rPr lang="en-US" altLang="zh-CN" dirty="0"/>
                <a:t>");  </a:t>
              </a:r>
            </a:p>
            <a:p>
              <a:r>
                <a:rPr lang="en-US" altLang="zh-CN" dirty="0"/>
                <a:t>  </a:t>
              </a:r>
            </a:p>
            <a:p>
              <a:r>
                <a:rPr lang="en-US" altLang="zh-CN" dirty="0"/>
                <a:t>       </a:t>
              </a:r>
              <a:r>
                <a:rPr lang="en-US" altLang="zh-CN" dirty="0">
                  <a:solidFill>
                    <a:srgbClr val="008000"/>
                  </a:solidFill>
                </a:rPr>
                <a:t>//</a:t>
              </a:r>
              <a:r>
                <a:rPr lang="zh-CN" altLang="en-US" dirty="0">
                  <a:solidFill>
                    <a:srgbClr val="008000"/>
                  </a:solidFill>
                </a:rPr>
                <a:t>调用被测试方法</a:t>
              </a:r>
              <a:r>
                <a:rPr lang="zh-CN" altLang="en-US" dirty="0"/>
                <a:t>  </a:t>
              </a:r>
            </a:p>
            <a:p>
              <a:r>
                <a:rPr lang="zh-CN" altLang="en-US" dirty="0"/>
                <a:t>       </a:t>
              </a:r>
              <a:r>
                <a:rPr lang="en-US" altLang="zh-CN" dirty="0">
                  <a:solidFill>
                    <a:srgbClr val="2B91AF"/>
                  </a:solidFill>
                </a:rPr>
                <a:t>String</a:t>
              </a:r>
              <a:r>
                <a:rPr lang="en-US" altLang="zh-CN" dirty="0"/>
                <a:t> result = </a:t>
              </a:r>
              <a:r>
                <a:rPr lang="en-US" altLang="zh-CN" dirty="0" err="1"/>
                <a:t>action.login</a:t>
              </a:r>
              <a:r>
                <a:rPr lang="en-US" altLang="zh-CN" dirty="0"/>
                <a:t>();  </a:t>
              </a:r>
            </a:p>
            <a:p>
              <a:r>
                <a:rPr lang="en-US" altLang="zh-CN" dirty="0"/>
                <a:t>   </a:t>
              </a:r>
            </a:p>
            <a:p>
              <a:r>
                <a:rPr lang="en-US" altLang="zh-CN" dirty="0"/>
                <a:t>       </a:t>
              </a:r>
              <a:r>
                <a:rPr lang="en-US" altLang="zh-CN" dirty="0">
                  <a:solidFill>
                    <a:srgbClr val="008000"/>
                  </a:solidFill>
                </a:rPr>
                <a:t>//</a:t>
              </a:r>
              <a:r>
                <a:rPr lang="zh-CN" altLang="en-US" dirty="0">
                  <a:solidFill>
                    <a:srgbClr val="008000"/>
                  </a:solidFill>
                </a:rPr>
                <a:t>判断测试是否通过</a:t>
              </a:r>
              <a:r>
                <a:rPr lang="zh-CN" altLang="en-US" dirty="0"/>
                <a:t>  </a:t>
              </a:r>
            </a:p>
            <a:p>
              <a:r>
                <a:rPr lang="zh-CN" altLang="en-US" dirty="0"/>
                <a:t>       </a:t>
              </a:r>
              <a:r>
                <a:rPr lang="en-US" altLang="zh-CN" dirty="0" err="1"/>
                <a:t>assertEquals</a:t>
              </a:r>
              <a:r>
                <a:rPr lang="en-US" altLang="zh-CN" dirty="0"/>
                <a:t>("</a:t>
              </a:r>
              <a:r>
                <a:rPr lang="en-US" altLang="zh-CN" dirty="0" err="1">
                  <a:solidFill>
                    <a:srgbClr val="A31515"/>
                  </a:solidFill>
                </a:rPr>
                <a:t>success</a:t>
              </a:r>
              <a:r>
                <a:rPr lang="en-US" altLang="zh-CN" dirty="0" err="1"/>
                <a:t>",result</a:t>
              </a:r>
              <a:r>
                <a:rPr lang="en-US" altLang="zh-CN" dirty="0"/>
                <a:t>);   </a:t>
              </a:r>
            </a:p>
            <a:p>
              <a:r>
                <a:rPr lang="en-US" altLang="zh-CN" dirty="0"/>
                <a:t>    }  </a:t>
              </a:r>
            </a:p>
            <a:p>
              <a:r>
                <a:rPr lang="en-US" altLang="zh-CN" dirty="0"/>
                <a:t>}</a:t>
              </a:r>
            </a:p>
          </p:txBody>
        </p:sp>
      </p:grpSp>
    </p:spTree>
    <p:extLst>
      <p:ext uri="{BB962C8B-B14F-4D97-AF65-F5344CB8AC3E}">
        <p14:creationId xmlns:p14="http://schemas.microsoft.com/office/powerpoint/2010/main" val="1190999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393700" y="457200"/>
            <a:ext cx="11239500" cy="5867400"/>
            <a:chOff x="393700" y="457200"/>
            <a:chExt cx="11239500" cy="5867400"/>
          </a:xfrm>
        </p:grpSpPr>
        <p:sp>
          <p:nvSpPr>
            <p:cNvPr id="2" name="折角形 1"/>
            <p:cNvSpPr/>
            <p:nvPr/>
          </p:nvSpPr>
          <p:spPr>
            <a:xfrm>
              <a:off x="393700" y="457200"/>
              <a:ext cx="10960100" cy="5638800"/>
            </a:xfrm>
            <a:prstGeom prst="foldedCorner">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折角形 2"/>
            <p:cNvSpPr/>
            <p:nvPr/>
          </p:nvSpPr>
          <p:spPr>
            <a:xfrm>
              <a:off x="533400" y="571500"/>
              <a:ext cx="10960100" cy="5638800"/>
            </a:xfrm>
            <a:prstGeom prst="foldedCorner">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折角形 3"/>
            <p:cNvSpPr/>
            <p:nvPr/>
          </p:nvSpPr>
          <p:spPr>
            <a:xfrm>
              <a:off x="673100" y="685800"/>
              <a:ext cx="10960100" cy="5638800"/>
            </a:xfrm>
            <a:prstGeom prst="foldedCorner">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942975" y="1414464"/>
              <a:ext cx="10101263" cy="0"/>
            </a:xfrm>
            <a:prstGeom prst="line">
              <a:avLst/>
            </a:prstGeom>
            <a:ln>
              <a:solidFill>
                <a:srgbClr val="000D26"/>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942975" y="987982"/>
              <a:ext cx="1249060" cy="369332"/>
            </a:xfrm>
            <a:prstGeom prst="rect">
              <a:avLst/>
            </a:prstGeom>
            <a:noFill/>
          </p:spPr>
          <p:txBody>
            <a:bodyPr wrap="none" rtlCol="0">
              <a:spAutoFit/>
            </a:bodyPr>
            <a:lstStyle/>
            <a:p>
              <a:r>
                <a:rPr lang="en-US" altLang="zh-CN" b="1" dirty="0">
                  <a:latin typeface="微软雅黑" panose="020B0503020204020204" pitchFamily="34" charset="-122"/>
                  <a:ea typeface="微软雅黑" panose="020B0503020204020204" pitchFamily="34" charset="-122"/>
                </a:rPr>
                <a:t>JUnit</a:t>
              </a:r>
              <a:r>
                <a:rPr lang="zh-CN" altLang="en-US" b="1" dirty="0">
                  <a:latin typeface="微软雅黑" panose="020B0503020204020204" pitchFamily="34" charset="-122"/>
                  <a:ea typeface="微软雅黑" panose="020B0503020204020204" pitchFamily="34" charset="-122"/>
                </a:rPr>
                <a:t>测试</a:t>
              </a:r>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0237" y="777261"/>
              <a:ext cx="724001" cy="724001"/>
            </a:xfrm>
            <a:prstGeom prst="rect">
              <a:avLst/>
            </a:prstGeom>
          </p:spPr>
        </p:pic>
        <p:sp>
          <p:nvSpPr>
            <p:cNvPr id="12" name="文本框 11"/>
            <p:cNvSpPr txBox="1"/>
            <p:nvPr/>
          </p:nvSpPr>
          <p:spPr>
            <a:xfrm>
              <a:off x="942975" y="1522912"/>
              <a:ext cx="4986338" cy="3139321"/>
            </a:xfrm>
            <a:prstGeom prst="rect">
              <a:avLst/>
            </a:prstGeom>
            <a:noFill/>
          </p:spPr>
          <p:txBody>
            <a:bodyPr wrap="square" rtlCol="0">
              <a:spAutoFit/>
            </a:bodyPr>
            <a:lstStyle/>
            <a:p>
              <a:r>
                <a:rPr lang="en-US" altLang="zh-CN" dirty="0">
                  <a:solidFill>
                    <a:srgbClr val="008000"/>
                  </a:solidFill>
                </a:rPr>
                <a:t>//</a:t>
              </a:r>
              <a:r>
                <a:rPr lang="zh-CN" altLang="en-US" dirty="0">
                  <a:solidFill>
                    <a:srgbClr val="008000"/>
                  </a:solidFill>
                </a:rPr>
                <a:t>用来进行初始化操作</a:t>
              </a:r>
              <a:r>
                <a:rPr lang="zh-CN" altLang="en-US" dirty="0"/>
                <a:t>  </a:t>
              </a:r>
            </a:p>
            <a:p>
              <a:r>
                <a:rPr lang="en-US" altLang="zh-CN" dirty="0">
                  <a:solidFill>
                    <a:schemeClr val="bg2">
                      <a:lumMod val="75000"/>
                    </a:schemeClr>
                  </a:solidFill>
                </a:rPr>
                <a:t>@Override</a:t>
              </a:r>
              <a:r>
                <a:rPr lang="en-US" altLang="zh-CN" dirty="0"/>
                <a:t>  </a:t>
              </a:r>
            </a:p>
            <a:p>
              <a:r>
                <a:rPr lang="en-US" altLang="zh-CN" dirty="0">
                  <a:solidFill>
                    <a:srgbClr val="0000FF"/>
                  </a:solidFill>
                </a:rPr>
                <a:t>protected void</a:t>
              </a:r>
              <a:r>
                <a:rPr lang="en-US" altLang="zh-CN" dirty="0"/>
                <a:t> </a:t>
              </a:r>
              <a:r>
                <a:rPr lang="en-US" altLang="zh-CN" dirty="0" err="1"/>
                <a:t>setUp</a:t>
              </a:r>
              <a:r>
                <a:rPr lang="en-US" altLang="zh-CN" dirty="0"/>
                <a:t>() </a:t>
              </a:r>
              <a:r>
                <a:rPr lang="en-US" altLang="zh-CN" b="1" dirty="0">
                  <a:solidFill>
                    <a:srgbClr val="0000FF"/>
                  </a:solidFill>
                </a:rPr>
                <a:t>throws</a:t>
              </a:r>
              <a:r>
                <a:rPr lang="en-US" altLang="zh-CN" dirty="0"/>
                <a:t> </a:t>
              </a:r>
              <a:r>
                <a:rPr lang="en-US" altLang="zh-CN" dirty="0">
                  <a:solidFill>
                    <a:srgbClr val="2B91AF"/>
                  </a:solidFill>
                </a:rPr>
                <a:t>Exception</a:t>
              </a:r>
              <a:r>
                <a:rPr lang="en-US" altLang="zh-CN" dirty="0"/>
                <a:t> {  </a:t>
              </a:r>
            </a:p>
            <a:p>
              <a:r>
                <a:rPr lang="en-US" altLang="zh-CN" dirty="0"/>
                <a:t>   </a:t>
              </a:r>
              <a:r>
                <a:rPr lang="en-US" altLang="zh-CN" dirty="0" err="1"/>
                <a:t>System.out.println</a:t>
              </a:r>
              <a:r>
                <a:rPr lang="en-US" altLang="zh-CN" dirty="0"/>
                <a:t>("</a:t>
              </a:r>
              <a:r>
                <a:rPr lang="en-US" altLang="zh-CN" dirty="0" err="1"/>
                <a:t>setUp</a:t>
              </a:r>
              <a:r>
                <a:rPr lang="en-US" altLang="zh-CN" dirty="0"/>
                <a:t>...");  </a:t>
              </a:r>
            </a:p>
            <a:p>
              <a:r>
                <a:rPr lang="en-US" altLang="zh-CN" dirty="0"/>
                <a:t>}  </a:t>
              </a:r>
            </a:p>
            <a:p>
              <a:r>
                <a:rPr lang="en-US" altLang="zh-CN" dirty="0"/>
                <a:t>   </a:t>
              </a:r>
            </a:p>
            <a:p>
              <a:r>
                <a:rPr lang="en-US" altLang="zh-CN" dirty="0">
                  <a:solidFill>
                    <a:srgbClr val="008000"/>
                  </a:solidFill>
                </a:rPr>
                <a:t>//</a:t>
              </a:r>
              <a:r>
                <a:rPr lang="zh-CN" altLang="en-US" dirty="0">
                  <a:solidFill>
                    <a:srgbClr val="008000"/>
                  </a:solidFill>
                </a:rPr>
                <a:t>用来做销毁操作</a:t>
              </a:r>
              <a:r>
                <a:rPr lang="zh-CN" altLang="en-US" dirty="0"/>
                <a:t>  </a:t>
              </a:r>
            </a:p>
            <a:p>
              <a:r>
                <a:rPr lang="en-US" altLang="zh-CN" dirty="0">
                  <a:solidFill>
                    <a:schemeClr val="bg2">
                      <a:lumMod val="75000"/>
                    </a:schemeClr>
                  </a:solidFill>
                </a:rPr>
                <a:t>@Override</a:t>
              </a:r>
              <a:r>
                <a:rPr lang="en-US" altLang="zh-CN" dirty="0"/>
                <a:t>  </a:t>
              </a:r>
            </a:p>
            <a:p>
              <a:r>
                <a:rPr lang="en-US" altLang="zh-CN" dirty="0">
                  <a:solidFill>
                    <a:srgbClr val="0000FF"/>
                  </a:solidFill>
                </a:rPr>
                <a:t>protected void</a:t>
              </a:r>
              <a:r>
                <a:rPr lang="en-US" altLang="zh-CN" dirty="0"/>
                <a:t> </a:t>
              </a:r>
              <a:r>
                <a:rPr lang="en-US" altLang="zh-CN" dirty="0" err="1"/>
                <a:t>tearDown</a:t>
              </a:r>
              <a:r>
                <a:rPr lang="en-US" altLang="zh-CN" dirty="0"/>
                <a:t>() </a:t>
              </a:r>
              <a:r>
                <a:rPr lang="en-US" altLang="zh-CN" b="1" dirty="0">
                  <a:solidFill>
                    <a:srgbClr val="0000FF"/>
                  </a:solidFill>
                </a:rPr>
                <a:t>throws</a:t>
              </a:r>
              <a:r>
                <a:rPr lang="en-US" altLang="zh-CN" dirty="0"/>
                <a:t> </a:t>
              </a:r>
              <a:r>
                <a:rPr lang="en-US" altLang="zh-CN" dirty="0">
                  <a:solidFill>
                    <a:srgbClr val="2B91AF"/>
                  </a:solidFill>
                </a:rPr>
                <a:t>Exception</a:t>
              </a:r>
              <a:r>
                <a:rPr lang="en-US" altLang="zh-CN" dirty="0"/>
                <a:t> {  </a:t>
              </a:r>
            </a:p>
            <a:p>
              <a:r>
                <a:rPr lang="en-US" altLang="zh-CN" dirty="0"/>
                <a:t>   </a:t>
              </a:r>
              <a:r>
                <a:rPr lang="en-US" altLang="zh-CN" dirty="0" err="1"/>
                <a:t>System.out.println</a:t>
              </a:r>
              <a:r>
                <a:rPr lang="en-US" altLang="zh-CN" dirty="0"/>
                <a:t>("</a:t>
              </a:r>
              <a:r>
                <a:rPr lang="en-US" altLang="zh-CN" dirty="0" err="1"/>
                <a:t>tearDown</a:t>
              </a:r>
              <a:r>
                <a:rPr lang="en-US" altLang="zh-CN" dirty="0"/>
                <a:t>...");  </a:t>
              </a:r>
            </a:p>
            <a:p>
              <a:r>
                <a:rPr lang="en-US" altLang="zh-CN" dirty="0"/>
                <a:t>}  </a:t>
              </a:r>
            </a:p>
          </p:txBody>
        </p:sp>
      </p:grpSp>
      <p:pic>
        <p:nvPicPr>
          <p:cNvPr id="1026" name="Picture 2" descr="http://img.blog.csdn.net/20140307231856500?watermark/2/text/aHR0cDovL2Jsb2cuY3Nkbi5uZXQvbGlzaHVhbmd6aGU3MDQ3/font/5a6L5L2T/fontsize/400/fill/I0JBQkFCMA==/dissolve/70/gravity/SouthEa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4725" y="4779041"/>
            <a:ext cx="10077450" cy="120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2637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rot="17973576">
            <a:off x="-2078856" y="2404644"/>
            <a:ext cx="10618237" cy="2105949"/>
          </a:xfrm>
          <a:prstGeom prst="rect">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17973576">
            <a:off x="752576" y="2404644"/>
            <a:ext cx="10618237" cy="2105949"/>
          </a:xfrm>
          <a:prstGeom prst="rect">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17973576">
            <a:off x="3584007" y="2404644"/>
            <a:ext cx="10618237" cy="2105949"/>
          </a:xfrm>
          <a:prstGeom prst="rect">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3620825">
            <a:off x="-1926456" y="2557044"/>
            <a:ext cx="10618237" cy="2105949"/>
          </a:xfrm>
          <a:prstGeom prst="rect">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3620825">
            <a:off x="904976" y="2557044"/>
            <a:ext cx="10618237" cy="2105949"/>
          </a:xfrm>
          <a:prstGeom prst="rect">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rot="3620825">
            <a:off x="3736407" y="2557044"/>
            <a:ext cx="10618237" cy="2105949"/>
          </a:xfrm>
          <a:prstGeom prst="rect">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菱形 7"/>
          <p:cNvSpPr/>
          <p:nvPr/>
        </p:nvSpPr>
        <p:spPr>
          <a:xfrm>
            <a:off x="5026004" y="1463040"/>
            <a:ext cx="2122500" cy="3871757"/>
          </a:xfrm>
          <a:prstGeom prst="diamond">
            <a:avLst/>
          </a:prstGeom>
          <a:blipFill dpi="0" rotWithShape="1">
            <a:blip r:embed="rId2"/>
            <a:srcRect/>
            <a:stretch>
              <a:fillRect l="-30000" r="-30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菱形 10"/>
          <p:cNvSpPr/>
          <p:nvPr/>
        </p:nvSpPr>
        <p:spPr>
          <a:xfrm>
            <a:off x="7857435" y="1463040"/>
            <a:ext cx="2122500" cy="3871757"/>
          </a:xfrm>
          <a:prstGeom prst="diamond">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p:nvSpPr>
        <p:spPr>
          <a:xfrm>
            <a:off x="2194573" y="1463040"/>
            <a:ext cx="2122500" cy="3871757"/>
          </a:xfrm>
          <a:prstGeom prst="diamond">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p:nvSpPr>
        <p:spPr>
          <a:xfrm>
            <a:off x="3610288" y="-1049383"/>
            <a:ext cx="2122500" cy="3871757"/>
          </a:xfrm>
          <a:prstGeom prst="diamond">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菱形 13"/>
          <p:cNvSpPr/>
          <p:nvPr/>
        </p:nvSpPr>
        <p:spPr>
          <a:xfrm>
            <a:off x="6441719" y="-1049383"/>
            <a:ext cx="2122500" cy="3871757"/>
          </a:xfrm>
          <a:prstGeom prst="diamond">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菱形 14"/>
          <p:cNvSpPr/>
          <p:nvPr/>
        </p:nvSpPr>
        <p:spPr>
          <a:xfrm>
            <a:off x="3610288" y="3975463"/>
            <a:ext cx="2122500" cy="3871757"/>
          </a:xfrm>
          <a:prstGeom prst="diamond">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菱形 15"/>
          <p:cNvSpPr/>
          <p:nvPr/>
        </p:nvSpPr>
        <p:spPr>
          <a:xfrm>
            <a:off x="6446621" y="3975462"/>
            <a:ext cx="2122500" cy="3871757"/>
          </a:xfrm>
          <a:prstGeom prst="diamond">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2419262" y="3106530"/>
            <a:ext cx="1826141" cy="584775"/>
          </a:xfrm>
          <a:prstGeom prst="rect">
            <a:avLst/>
          </a:prstGeom>
          <a:noFill/>
        </p:spPr>
        <p:txBody>
          <a:bodyPr wrap="none" rtlCol="0">
            <a:spAutoFit/>
          </a:bodyPr>
          <a:lstStyle/>
          <a:p>
            <a:r>
              <a:rPr lang="zh-CN" altLang="en-US" sz="3200" dirty="0">
                <a:latin typeface="微软雅黑" panose="020B0503020204020204" pitchFamily="34" charset="-122"/>
                <a:ea typeface="微软雅黑" panose="020B0503020204020204" pitchFamily="34" charset="-122"/>
              </a:rPr>
              <a:t>自动装配</a:t>
            </a:r>
          </a:p>
        </p:txBody>
      </p:sp>
      <p:pic>
        <p:nvPicPr>
          <p:cNvPr id="27" name="图片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8072" y="2357250"/>
            <a:ext cx="724001" cy="724001"/>
          </a:xfrm>
          <a:prstGeom prst="rect">
            <a:avLst/>
          </a:prstGeom>
        </p:spPr>
      </p:pic>
      <p:pic>
        <p:nvPicPr>
          <p:cNvPr id="28" name="图片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48072" y="2812371"/>
            <a:ext cx="724001" cy="724001"/>
          </a:xfrm>
          <a:prstGeom prst="rect">
            <a:avLst/>
          </a:prstGeom>
        </p:spPr>
      </p:pic>
      <p:pic>
        <p:nvPicPr>
          <p:cNvPr id="29" name="图片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48072" y="3267492"/>
            <a:ext cx="724001" cy="724001"/>
          </a:xfrm>
          <a:prstGeom prst="rect">
            <a:avLst/>
          </a:prstGeom>
        </p:spPr>
      </p:pic>
      <p:pic>
        <p:nvPicPr>
          <p:cNvPr id="30" name="图片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48072" y="3722612"/>
            <a:ext cx="724001" cy="724001"/>
          </a:xfrm>
          <a:prstGeom prst="rect">
            <a:avLst/>
          </a:prstGeom>
        </p:spPr>
      </p:pic>
    </p:spTree>
    <p:extLst>
      <p:ext uri="{BB962C8B-B14F-4D97-AF65-F5344CB8AC3E}">
        <p14:creationId xmlns:p14="http://schemas.microsoft.com/office/powerpoint/2010/main" val="48492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603503" y="385763"/>
            <a:ext cx="3785736" cy="3787200"/>
            <a:chOff x="603503" y="385763"/>
            <a:chExt cx="3785736" cy="3885746"/>
          </a:xfrm>
        </p:grpSpPr>
        <p:sp>
          <p:nvSpPr>
            <p:cNvPr id="2" name="六边形 1"/>
            <p:cNvSpPr/>
            <p:nvPr/>
          </p:nvSpPr>
          <p:spPr>
            <a:xfrm>
              <a:off x="603503" y="385763"/>
              <a:ext cx="3600000" cy="3600000"/>
            </a:xfrm>
            <a:prstGeom prst="hexagon">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六边形 2"/>
            <p:cNvSpPr/>
            <p:nvPr/>
          </p:nvSpPr>
          <p:spPr>
            <a:xfrm>
              <a:off x="689227" y="500061"/>
              <a:ext cx="3600000" cy="3600000"/>
            </a:xfrm>
            <a:prstGeom prst="hexagon">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六边形 3"/>
            <p:cNvSpPr/>
            <p:nvPr/>
          </p:nvSpPr>
          <p:spPr>
            <a:xfrm>
              <a:off x="789239" y="671509"/>
              <a:ext cx="3600000" cy="3600000"/>
            </a:xfrm>
            <a:prstGeom prst="hexagon">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flipV="1">
              <a:off x="1677463" y="1285875"/>
              <a:ext cx="1823552" cy="0"/>
            </a:xfrm>
            <a:prstGeom prst="line">
              <a:avLst/>
            </a:prstGeom>
            <a:ln w="15875">
              <a:solidFill>
                <a:srgbClr val="002060"/>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7020" y="671509"/>
              <a:ext cx="724001" cy="724001"/>
            </a:xfrm>
            <a:prstGeom prst="rect">
              <a:avLst/>
            </a:prstGeom>
          </p:spPr>
        </p:pic>
        <p:sp>
          <p:nvSpPr>
            <p:cNvPr id="9" name="文本框 8"/>
            <p:cNvSpPr txBox="1"/>
            <p:nvPr/>
          </p:nvSpPr>
          <p:spPr>
            <a:xfrm>
              <a:off x="1627457" y="916543"/>
              <a:ext cx="646331" cy="369332"/>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简介</a:t>
              </a:r>
            </a:p>
          </p:txBody>
        </p:sp>
        <p:sp>
          <p:nvSpPr>
            <p:cNvPr id="10" name="文本框 9"/>
            <p:cNvSpPr txBox="1"/>
            <p:nvPr/>
          </p:nvSpPr>
          <p:spPr>
            <a:xfrm>
              <a:off x="1448972" y="1395510"/>
              <a:ext cx="2280534" cy="2308324"/>
            </a:xfrm>
            <a:prstGeom prst="rect">
              <a:avLst/>
            </a:prstGeom>
            <a:noFill/>
          </p:spPr>
          <p:txBody>
            <a:bodyPr wrap="square" rtlCol="0">
              <a:spAutoFit/>
            </a:bodyPr>
            <a:lstStyle/>
            <a:p>
              <a:r>
                <a:rPr lang="en-US" altLang="zh-CN" dirty="0">
                  <a:solidFill>
                    <a:srgbClr val="000D26"/>
                  </a:solidFill>
                </a:rPr>
                <a:t>Spring</a:t>
              </a:r>
              <a:r>
                <a:rPr lang="zh-CN" altLang="en-US" dirty="0">
                  <a:solidFill>
                    <a:srgbClr val="000D26"/>
                  </a:solidFill>
                </a:rPr>
                <a:t>的</a:t>
              </a:r>
              <a:r>
                <a:rPr lang="en-US" altLang="zh-CN" dirty="0">
                  <a:solidFill>
                    <a:srgbClr val="000D26"/>
                  </a:solidFill>
                </a:rPr>
                <a:t>Bean</a:t>
              </a:r>
              <a:r>
                <a:rPr lang="zh-CN" altLang="en-US" dirty="0">
                  <a:solidFill>
                    <a:srgbClr val="000D26"/>
                  </a:solidFill>
                </a:rPr>
                <a:t>在成员繁多，参数较为混淆的情况下，配置文件会显得非常庞大，以</a:t>
              </a:r>
              <a:r>
                <a:rPr lang="en-US" altLang="zh-CN" dirty="0">
                  <a:solidFill>
                    <a:srgbClr val="000D26"/>
                  </a:solidFill>
                </a:rPr>
                <a:t>property</a:t>
              </a:r>
              <a:r>
                <a:rPr lang="zh-CN" altLang="en-US" dirty="0">
                  <a:solidFill>
                    <a:srgbClr val="000D26"/>
                  </a:solidFill>
                </a:rPr>
                <a:t>标签进行手动装配就显得非常繁琐，所以</a:t>
              </a:r>
              <a:r>
                <a:rPr lang="en-US" altLang="zh-CN" dirty="0">
                  <a:solidFill>
                    <a:srgbClr val="000D26"/>
                  </a:solidFill>
                </a:rPr>
                <a:t>Spring</a:t>
              </a:r>
              <a:r>
                <a:rPr lang="zh-CN" altLang="en-US" dirty="0">
                  <a:solidFill>
                    <a:srgbClr val="000D26"/>
                  </a:solidFill>
                </a:rPr>
                <a:t>提供了自动装配功能</a:t>
              </a:r>
              <a:endParaRPr lang="en-US" altLang="zh-CN" dirty="0">
                <a:solidFill>
                  <a:srgbClr val="000D26"/>
                </a:solidFill>
              </a:endParaRPr>
            </a:p>
          </p:txBody>
        </p:sp>
      </p:grpSp>
      <p:grpSp>
        <p:nvGrpSpPr>
          <p:cNvPr id="36" name="组合 35"/>
          <p:cNvGrpSpPr/>
          <p:nvPr/>
        </p:nvGrpSpPr>
        <p:grpSpPr>
          <a:xfrm>
            <a:off x="5079222" y="3400614"/>
            <a:ext cx="2556000" cy="2557462"/>
            <a:chOff x="603503" y="385763"/>
            <a:chExt cx="3785736" cy="3885746"/>
          </a:xfrm>
        </p:grpSpPr>
        <p:sp>
          <p:nvSpPr>
            <p:cNvPr id="37" name="六边形 36"/>
            <p:cNvSpPr/>
            <p:nvPr/>
          </p:nvSpPr>
          <p:spPr>
            <a:xfrm>
              <a:off x="603503" y="385763"/>
              <a:ext cx="3600000" cy="3600000"/>
            </a:xfrm>
            <a:prstGeom prst="hexagon">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六边形 37"/>
            <p:cNvSpPr/>
            <p:nvPr/>
          </p:nvSpPr>
          <p:spPr>
            <a:xfrm>
              <a:off x="689227" y="500061"/>
              <a:ext cx="3600000" cy="3600000"/>
            </a:xfrm>
            <a:prstGeom prst="hexagon">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六边形 38"/>
            <p:cNvSpPr/>
            <p:nvPr/>
          </p:nvSpPr>
          <p:spPr>
            <a:xfrm>
              <a:off x="789239" y="671509"/>
              <a:ext cx="3600000" cy="3600000"/>
            </a:xfrm>
            <a:prstGeom prst="hexagon">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直接连接符 39"/>
            <p:cNvCxnSpPr/>
            <p:nvPr/>
          </p:nvCxnSpPr>
          <p:spPr>
            <a:xfrm flipV="1">
              <a:off x="1677463" y="1285875"/>
              <a:ext cx="1823552" cy="0"/>
            </a:xfrm>
            <a:prstGeom prst="line">
              <a:avLst/>
            </a:prstGeom>
            <a:ln w="15875">
              <a:solidFill>
                <a:srgbClr val="002060"/>
              </a:solidFill>
            </a:ln>
          </p:spPr>
          <p:style>
            <a:lnRef idx="1">
              <a:schemeClr val="accent1"/>
            </a:lnRef>
            <a:fillRef idx="0">
              <a:schemeClr val="accent1"/>
            </a:fillRef>
            <a:effectRef idx="0">
              <a:schemeClr val="accent1"/>
            </a:effectRef>
            <a:fontRef idx="minor">
              <a:schemeClr val="tx1"/>
            </a:fontRef>
          </p:style>
        </p:cxnSp>
      </p:grpSp>
      <p:grpSp>
        <p:nvGrpSpPr>
          <p:cNvPr id="44" name="组合 43"/>
          <p:cNvGrpSpPr/>
          <p:nvPr/>
        </p:nvGrpSpPr>
        <p:grpSpPr>
          <a:xfrm>
            <a:off x="4457161" y="2065940"/>
            <a:ext cx="1314000" cy="1314892"/>
            <a:chOff x="603503" y="385763"/>
            <a:chExt cx="3785736" cy="3885746"/>
          </a:xfrm>
        </p:grpSpPr>
        <p:sp>
          <p:nvSpPr>
            <p:cNvPr id="45" name="六边形 44"/>
            <p:cNvSpPr/>
            <p:nvPr/>
          </p:nvSpPr>
          <p:spPr>
            <a:xfrm>
              <a:off x="603503" y="385763"/>
              <a:ext cx="3600000" cy="3600000"/>
            </a:xfrm>
            <a:prstGeom prst="hexagon">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六边形 45"/>
            <p:cNvSpPr/>
            <p:nvPr/>
          </p:nvSpPr>
          <p:spPr>
            <a:xfrm>
              <a:off x="689227" y="500061"/>
              <a:ext cx="3600000" cy="3600000"/>
            </a:xfrm>
            <a:prstGeom prst="hexagon">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六边形 46"/>
            <p:cNvSpPr/>
            <p:nvPr/>
          </p:nvSpPr>
          <p:spPr>
            <a:xfrm>
              <a:off x="789239" y="671509"/>
              <a:ext cx="3600000" cy="3600000"/>
            </a:xfrm>
            <a:prstGeom prst="hexagon">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8" name="直接连接符 47"/>
            <p:cNvCxnSpPr/>
            <p:nvPr/>
          </p:nvCxnSpPr>
          <p:spPr>
            <a:xfrm flipV="1">
              <a:off x="1677463" y="1285875"/>
              <a:ext cx="1823552" cy="0"/>
            </a:xfrm>
            <a:prstGeom prst="line">
              <a:avLst/>
            </a:prstGeom>
            <a:ln w="15875">
              <a:solidFill>
                <a:srgbClr val="002060"/>
              </a:solidFill>
            </a:ln>
          </p:spPr>
          <p:style>
            <a:lnRef idx="1">
              <a:schemeClr val="accent1"/>
            </a:lnRef>
            <a:fillRef idx="0">
              <a:schemeClr val="accent1"/>
            </a:fillRef>
            <a:effectRef idx="0">
              <a:schemeClr val="accent1"/>
            </a:effectRef>
            <a:fontRef idx="minor">
              <a:schemeClr val="tx1"/>
            </a:fontRef>
          </p:style>
        </p:cxnSp>
      </p:grpSp>
      <p:grpSp>
        <p:nvGrpSpPr>
          <p:cNvPr id="52" name="组合 51"/>
          <p:cNvGrpSpPr/>
          <p:nvPr/>
        </p:nvGrpSpPr>
        <p:grpSpPr>
          <a:xfrm>
            <a:off x="7382444" y="2016903"/>
            <a:ext cx="4476182" cy="4474800"/>
            <a:chOff x="603503" y="385763"/>
            <a:chExt cx="3785736" cy="3955463"/>
          </a:xfrm>
        </p:grpSpPr>
        <p:sp>
          <p:nvSpPr>
            <p:cNvPr id="53" name="六边形 52"/>
            <p:cNvSpPr/>
            <p:nvPr/>
          </p:nvSpPr>
          <p:spPr>
            <a:xfrm>
              <a:off x="603503" y="385763"/>
              <a:ext cx="3600000" cy="3600000"/>
            </a:xfrm>
            <a:prstGeom prst="hexagon">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六边形 53"/>
            <p:cNvSpPr/>
            <p:nvPr/>
          </p:nvSpPr>
          <p:spPr>
            <a:xfrm>
              <a:off x="689227" y="500061"/>
              <a:ext cx="3600000" cy="3600000"/>
            </a:xfrm>
            <a:prstGeom prst="hexagon">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六边形 54"/>
            <p:cNvSpPr/>
            <p:nvPr/>
          </p:nvSpPr>
          <p:spPr>
            <a:xfrm>
              <a:off x="789239" y="671509"/>
              <a:ext cx="3600000" cy="3600000"/>
            </a:xfrm>
            <a:prstGeom prst="hexagon">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直接连接符 55"/>
            <p:cNvCxnSpPr/>
            <p:nvPr/>
          </p:nvCxnSpPr>
          <p:spPr>
            <a:xfrm flipV="1">
              <a:off x="1677463" y="1285875"/>
              <a:ext cx="1823552" cy="0"/>
            </a:xfrm>
            <a:prstGeom prst="line">
              <a:avLst/>
            </a:prstGeom>
            <a:ln w="15875">
              <a:solidFill>
                <a:srgbClr val="002060"/>
              </a:solidFill>
            </a:ln>
          </p:spPr>
          <p:style>
            <a:lnRef idx="1">
              <a:schemeClr val="accent1"/>
            </a:lnRef>
            <a:fillRef idx="0">
              <a:schemeClr val="accent1"/>
            </a:fillRef>
            <a:effectRef idx="0">
              <a:schemeClr val="accent1"/>
            </a:effectRef>
            <a:fontRef idx="minor">
              <a:schemeClr val="tx1"/>
            </a:fontRef>
          </p:style>
        </p:cxnSp>
        <p:pic>
          <p:nvPicPr>
            <p:cNvPr id="57" name="图片 5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7020" y="671509"/>
              <a:ext cx="724001" cy="724001"/>
            </a:xfrm>
            <a:prstGeom prst="rect">
              <a:avLst/>
            </a:prstGeom>
          </p:spPr>
        </p:pic>
        <p:sp>
          <p:nvSpPr>
            <p:cNvPr id="58" name="文本框 57"/>
            <p:cNvSpPr txBox="1"/>
            <p:nvPr/>
          </p:nvSpPr>
          <p:spPr>
            <a:xfrm>
              <a:off x="1627457" y="916543"/>
              <a:ext cx="937089" cy="326468"/>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实现方式</a:t>
              </a:r>
            </a:p>
          </p:txBody>
        </p:sp>
        <p:sp>
          <p:nvSpPr>
            <p:cNvPr id="59" name="文本框 58"/>
            <p:cNvSpPr txBox="1"/>
            <p:nvPr/>
          </p:nvSpPr>
          <p:spPr>
            <a:xfrm>
              <a:off x="1448972" y="1395510"/>
              <a:ext cx="2280534" cy="2945716"/>
            </a:xfrm>
            <a:prstGeom prst="rect">
              <a:avLst/>
            </a:prstGeom>
            <a:noFill/>
          </p:spPr>
          <p:txBody>
            <a:bodyPr wrap="square" rtlCol="0">
              <a:spAutoFit/>
            </a:bodyPr>
            <a:lstStyle/>
            <a:p>
              <a:r>
                <a:rPr lang="zh-CN" altLang="en-US" dirty="0">
                  <a:solidFill>
                    <a:srgbClr val="000D26"/>
                  </a:solidFill>
                </a:rPr>
                <a:t>自动装配有两种实现方式：</a:t>
              </a:r>
              <a:endParaRPr lang="en-US" altLang="zh-CN" dirty="0">
                <a:solidFill>
                  <a:srgbClr val="000D26"/>
                </a:solidFill>
              </a:endParaRPr>
            </a:p>
            <a:p>
              <a:r>
                <a:rPr lang="en-US" altLang="zh-CN" dirty="0">
                  <a:solidFill>
                    <a:srgbClr val="000D26"/>
                  </a:solidFill>
                </a:rPr>
                <a:t>1</a:t>
              </a:r>
              <a:r>
                <a:rPr lang="zh-CN" altLang="en-US" dirty="0">
                  <a:solidFill>
                    <a:srgbClr val="000D26"/>
                  </a:solidFill>
                </a:rPr>
                <a:t>、在</a:t>
              </a:r>
              <a:r>
                <a:rPr lang="en-US" altLang="zh-CN" dirty="0">
                  <a:solidFill>
                    <a:srgbClr val="000D26"/>
                  </a:solidFill>
                </a:rPr>
                <a:t>xml</a:t>
              </a:r>
              <a:r>
                <a:rPr lang="zh-CN" altLang="en-US" dirty="0">
                  <a:solidFill>
                    <a:srgbClr val="000D26"/>
                  </a:solidFill>
                </a:rPr>
                <a:t>中为</a:t>
              </a:r>
              <a:r>
                <a:rPr lang="en-US" altLang="zh-CN" dirty="0">
                  <a:solidFill>
                    <a:srgbClr val="000D26"/>
                  </a:solidFill>
                </a:rPr>
                <a:t>bean</a:t>
              </a:r>
              <a:r>
                <a:rPr lang="zh-CN" altLang="en-US" dirty="0">
                  <a:solidFill>
                    <a:srgbClr val="000D26"/>
                  </a:solidFill>
                </a:rPr>
                <a:t>指定</a:t>
              </a:r>
              <a:r>
                <a:rPr lang="en-US" altLang="zh-CN" dirty="0" err="1">
                  <a:solidFill>
                    <a:srgbClr val="000D26"/>
                  </a:solidFill>
                </a:rPr>
                <a:t>autowire</a:t>
              </a:r>
              <a:r>
                <a:rPr lang="zh-CN" altLang="en-US" dirty="0">
                  <a:solidFill>
                    <a:srgbClr val="000D26"/>
                  </a:solidFill>
                </a:rPr>
                <a:t>属性</a:t>
              </a:r>
              <a:endParaRPr lang="en-US" altLang="zh-CN" dirty="0">
                <a:solidFill>
                  <a:srgbClr val="000D26"/>
                </a:solidFill>
              </a:endParaRPr>
            </a:p>
            <a:p>
              <a:r>
                <a:rPr lang="en-US" altLang="zh-CN" dirty="0">
                  <a:solidFill>
                    <a:srgbClr val="000D26"/>
                  </a:solidFill>
                </a:rPr>
                <a:t>2</a:t>
              </a:r>
              <a:r>
                <a:rPr lang="zh-CN" altLang="en-US" dirty="0">
                  <a:solidFill>
                    <a:srgbClr val="000D26"/>
                  </a:solidFill>
                </a:rPr>
                <a:t>、在代码中为成员指定</a:t>
              </a:r>
              <a:r>
                <a:rPr lang="en-US" altLang="zh-CN" dirty="0">
                  <a:solidFill>
                    <a:srgbClr val="000D26"/>
                  </a:solidFill>
                </a:rPr>
                <a:t>@</a:t>
              </a:r>
              <a:r>
                <a:rPr lang="en-US" altLang="zh-CN" dirty="0" err="1">
                  <a:solidFill>
                    <a:srgbClr val="000D26"/>
                  </a:solidFill>
                </a:rPr>
                <a:t>Autowired</a:t>
              </a:r>
              <a:r>
                <a:rPr lang="zh-CN" altLang="en-US" dirty="0">
                  <a:solidFill>
                    <a:srgbClr val="000D26"/>
                  </a:solidFill>
                </a:rPr>
                <a:t>注解</a:t>
              </a:r>
              <a:endParaRPr lang="en-US" altLang="zh-CN" dirty="0">
                <a:solidFill>
                  <a:srgbClr val="000D26"/>
                </a:solidFill>
              </a:endParaRPr>
            </a:p>
          </p:txBody>
        </p:sp>
      </p:grpSp>
      <p:grpSp>
        <p:nvGrpSpPr>
          <p:cNvPr id="65" name="组合 64"/>
          <p:cNvGrpSpPr/>
          <p:nvPr/>
        </p:nvGrpSpPr>
        <p:grpSpPr>
          <a:xfrm>
            <a:off x="6157857" y="1257102"/>
            <a:ext cx="1888759" cy="1890000"/>
            <a:chOff x="603503" y="385763"/>
            <a:chExt cx="3785736" cy="3885746"/>
          </a:xfrm>
        </p:grpSpPr>
        <p:sp>
          <p:nvSpPr>
            <p:cNvPr id="66" name="六边形 65"/>
            <p:cNvSpPr/>
            <p:nvPr/>
          </p:nvSpPr>
          <p:spPr>
            <a:xfrm>
              <a:off x="603503" y="385763"/>
              <a:ext cx="3600000" cy="3600000"/>
            </a:xfrm>
            <a:prstGeom prst="hexagon">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六边形 66"/>
            <p:cNvSpPr/>
            <p:nvPr/>
          </p:nvSpPr>
          <p:spPr>
            <a:xfrm>
              <a:off x="689227" y="500061"/>
              <a:ext cx="3600000" cy="3600000"/>
            </a:xfrm>
            <a:prstGeom prst="hexagon">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六边形 67"/>
            <p:cNvSpPr/>
            <p:nvPr/>
          </p:nvSpPr>
          <p:spPr>
            <a:xfrm>
              <a:off x="789239" y="671509"/>
              <a:ext cx="3600000" cy="3600000"/>
            </a:xfrm>
            <a:prstGeom prst="hexagon">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9" name="直接连接符 68"/>
            <p:cNvCxnSpPr/>
            <p:nvPr/>
          </p:nvCxnSpPr>
          <p:spPr>
            <a:xfrm flipV="1">
              <a:off x="1677463" y="1285875"/>
              <a:ext cx="1823552" cy="0"/>
            </a:xfrm>
            <a:prstGeom prst="line">
              <a:avLst/>
            </a:prstGeom>
            <a:ln w="15875">
              <a:solidFill>
                <a:srgbClr val="00206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12781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552450" y="552450"/>
            <a:ext cx="11125200" cy="5968455"/>
            <a:chOff x="552450" y="552450"/>
            <a:chExt cx="11125200" cy="5968455"/>
          </a:xfrm>
        </p:grpSpPr>
        <p:grpSp>
          <p:nvGrpSpPr>
            <p:cNvPr id="74" name="组合 73"/>
            <p:cNvGrpSpPr/>
            <p:nvPr/>
          </p:nvGrpSpPr>
          <p:grpSpPr>
            <a:xfrm>
              <a:off x="552450" y="552450"/>
              <a:ext cx="11125200" cy="5968455"/>
              <a:chOff x="1474080" y="1203648"/>
              <a:chExt cx="1978089" cy="2472614"/>
            </a:xfrm>
          </p:grpSpPr>
          <p:grpSp>
            <p:nvGrpSpPr>
              <p:cNvPr id="7" name="组合 6"/>
              <p:cNvGrpSpPr/>
              <p:nvPr/>
            </p:nvGrpSpPr>
            <p:grpSpPr>
              <a:xfrm>
                <a:off x="1474080" y="1203648"/>
                <a:ext cx="1978089" cy="2472614"/>
                <a:chOff x="1166327" y="886408"/>
                <a:chExt cx="1978089" cy="2649894"/>
              </a:xfrm>
            </p:grpSpPr>
            <p:sp>
              <p:nvSpPr>
                <p:cNvPr id="2" name="矩形 1"/>
                <p:cNvSpPr/>
                <p:nvPr/>
              </p:nvSpPr>
              <p:spPr>
                <a:xfrm>
                  <a:off x="1166327" y="886408"/>
                  <a:ext cx="1978089" cy="1129004"/>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166327" y="2015412"/>
                  <a:ext cx="1978089" cy="152089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219200" y="944123"/>
                  <a:ext cx="1872000" cy="796531"/>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8" name="文本框 57"/>
              <p:cNvSpPr txBox="1"/>
              <p:nvPr/>
            </p:nvSpPr>
            <p:spPr>
              <a:xfrm>
                <a:off x="1735029" y="1437122"/>
                <a:ext cx="397657" cy="293263"/>
              </a:xfrm>
              <a:prstGeom prst="rect">
                <a:avLst/>
              </a:prstGeom>
              <a:noFill/>
            </p:spPr>
            <p:txBody>
              <a:bodyPr wrap="none" rtlCol="0">
                <a:spAutoFit/>
              </a:bodyPr>
              <a:lstStyle/>
              <a:p>
                <a:r>
                  <a:rPr lang="zh-CN" altLang="en-US" sz="4000" b="1" dirty="0">
                    <a:latin typeface="微软雅黑" panose="020B0503020204020204" pitchFamily="34" charset="-122"/>
                    <a:ea typeface="微软雅黑" panose="020B0503020204020204" pitchFamily="34" charset="-122"/>
                  </a:rPr>
                  <a:t>自动装配</a:t>
                </a:r>
              </a:p>
            </p:txBody>
          </p:sp>
          <p:sp>
            <p:nvSpPr>
              <p:cNvPr id="66" name="矩形 65"/>
              <p:cNvSpPr/>
              <p:nvPr/>
            </p:nvSpPr>
            <p:spPr>
              <a:xfrm>
                <a:off x="1526953" y="2054598"/>
                <a:ext cx="1872000" cy="1556349"/>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文本框 69"/>
              <p:cNvSpPr txBox="1"/>
              <p:nvPr/>
            </p:nvSpPr>
            <p:spPr>
              <a:xfrm>
                <a:off x="1568008" y="2107637"/>
                <a:ext cx="544548" cy="191259"/>
              </a:xfrm>
              <a:prstGeom prst="rect">
                <a:avLst/>
              </a:prstGeom>
              <a:noFill/>
            </p:spPr>
            <p:txBody>
              <a:bodyPr wrap="square" rtlCol="0">
                <a:spAutoFit/>
              </a:bodyPr>
              <a:lstStyle/>
              <a:p>
                <a:r>
                  <a:rPr lang="zh-CN" altLang="en-US" sz="2400" dirty="0"/>
                  <a:t>不添加</a:t>
                </a:r>
                <a:r>
                  <a:rPr lang="en-US" altLang="zh-CN" sz="2400" dirty="0" err="1"/>
                  <a:t>autowire</a:t>
                </a:r>
                <a:r>
                  <a:rPr lang="zh-CN" altLang="en-US" sz="2400" dirty="0"/>
                  <a:t>属性：</a:t>
                </a:r>
              </a:p>
            </p:txBody>
          </p:sp>
          <p:sp>
            <p:nvSpPr>
              <p:cNvPr id="13" name="文本框 12"/>
              <p:cNvSpPr txBox="1"/>
              <p:nvPr/>
            </p:nvSpPr>
            <p:spPr>
              <a:xfrm>
                <a:off x="2486054" y="2107637"/>
                <a:ext cx="544548" cy="191259"/>
              </a:xfrm>
              <a:prstGeom prst="rect">
                <a:avLst/>
              </a:prstGeom>
              <a:noFill/>
            </p:spPr>
            <p:txBody>
              <a:bodyPr wrap="square" rtlCol="0">
                <a:spAutoFit/>
              </a:bodyPr>
              <a:lstStyle/>
              <a:p>
                <a:r>
                  <a:rPr lang="zh-CN" altLang="en-US" sz="2400" dirty="0"/>
                  <a:t>添加</a:t>
                </a:r>
                <a:r>
                  <a:rPr lang="en-US" altLang="zh-CN" sz="2400" dirty="0" err="1"/>
                  <a:t>autowire</a:t>
                </a:r>
                <a:r>
                  <a:rPr lang="zh-CN" altLang="en-US" sz="2400" dirty="0"/>
                  <a:t>属性：</a:t>
                </a:r>
              </a:p>
            </p:txBody>
          </p:sp>
        </p:grpSp>
        <p:sp>
          <p:nvSpPr>
            <p:cNvPr id="11" name="文本框 10"/>
            <p:cNvSpPr txBox="1"/>
            <p:nvPr/>
          </p:nvSpPr>
          <p:spPr>
            <a:xfrm>
              <a:off x="1080721" y="3308525"/>
              <a:ext cx="5134342" cy="2308324"/>
            </a:xfrm>
            <a:prstGeom prst="rect">
              <a:avLst/>
            </a:prstGeom>
            <a:noFill/>
          </p:spPr>
          <p:txBody>
            <a:bodyPr wrap="square" rtlCol="0">
              <a:spAutoFit/>
            </a:bodyPr>
            <a:lstStyle/>
            <a:p>
              <a:r>
                <a:rPr lang="en-US" altLang="zh-CN" dirty="0">
                  <a:solidFill>
                    <a:srgbClr val="0000FF"/>
                  </a:solidFill>
                </a:rPr>
                <a:t>&lt;!--spring.xml--&gt;</a:t>
              </a:r>
            </a:p>
            <a:p>
              <a:r>
                <a:rPr lang="en-US" altLang="zh-CN" dirty="0">
                  <a:solidFill>
                    <a:srgbClr val="008000"/>
                  </a:solidFill>
                </a:rPr>
                <a:t>…</a:t>
              </a:r>
            </a:p>
            <a:p>
              <a:r>
                <a:rPr lang="en-US" altLang="zh-CN" dirty="0">
                  <a:solidFill>
                    <a:srgbClr val="0000FF"/>
                  </a:solidFill>
                </a:rPr>
                <a:t>&lt;</a:t>
              </a:r>
              <a:r>
                <a:rPr lang="en-US" altLang="zh-CN" dirty="0">
                  <a:solidFill>
                    <a:srgbClr val="A31515"/>
                  </a:solidFill>
                </a:rPr>
                <a:t>bean</a:t>
              </a:r>
              <a:r>
                <a:rPr lang="en-US" altLang="zh-CN" dirty="0">
                  <a:solidFill>
                    <a:srgbClr val="008000"/>
                  </a:solidFill>
                </a:rPr>
                <a:t> </a:t>
              </a:r>
              <a:r>
                <a:rPr lang="en-US" altLang="zh-CN" dirty="0">
                  <a:solidFill>
                    <a:srgbClr val="FF0000"/>
                  </a:solidFill>
                </a:rPr>
                <a:t>id</a:t>
              </a:r>
              <a:r>
                <a:rPr lang="en-US" altLang="zh-CN" dirty="0">
                  <a:solidFill>
                    <a:srgbClr val="0000FF"/>
                  </a:solidFill>
                </a:rPr>
                <a:t>=</a:t>
              </a:r>
              <a:r>
                <a:rPr lang="en-US" altLang="zh-CN" dirty="0">
                  <a:solidFill>
                    <a:srgbClr val="000D26"/>
                  </a:solidFill>
                </a:rPr>
                <a:t>“</a:t>
              </a:r>
              <a:r>
                <a:rPr lang="en-US" altLang="zh-CN" dirty="0">
                  <a:solidFill>
                    <a:srgbClr val="0000FF"/>
                  </a:solidFill>
                </a:rPr>
                <a:t>module</a:t>
              </a:r>
              <a:r>
                <a:rPr lang="en-US" altLang="zh-CN" dirty="0">
                  <a:solidFill>
                    <a:srgbClr val="000D26"/>
                  </a:solidFill>
                </a:rPr>
                <a:t>"</a:t>
              </a:r>
              <a:r>
                <a:rPr lang="en-US" altLang="zh-CN" dirty="0">
                  <a:solidFill>
                    <a:srgbClr val="008000"/>
                  </a:solidFill>
                </a:rPr>
                <a:t> </a:t>
              </a:r>
              <a:r>
                <a:rPr lang="en-US" altLang="zh-CN" dirty="0">
                  <a:solidFill>
                    <a:srgbClr val="FF0000"/>
                  </a:solidFill>
                </a:rPr>
                <a:t>class</a:t>
              </a:r>
              <a:r>
                <a:rPr lang="en-US" altLang="zh-CN" dirty="0">
                  <a:solidFill>
                    <a:srgbClr val="0000FF"/>
                  </a:solidFill>
                </a:rPr>
                <a:t>=</a:t>
              </a:r>
              <a:r>
                <a:rPr lang="en-US" altLang="zh-CN" dirty="0">
                  <a:solidFill>
                    <a:srgbClr val="000D26"/>
                  </a:solidFill>
                </a:rPr>
                <a:t>"</a:t>
              </a:r>
              <a:r>
                <a:rPr lang="en-US" altLang="zh-CN" dirty="0">
                  <a:solidFill>
                    <a:srgbClr val="0000FF"/>
                  </a:solidFill>
                </a:rPr>
                <a:t>….MODULE_A</a:t>
              </a:r>
              <a:r>
                <a:rPr lang="en-US" altLang="zh-CN" dirty="0">
                  <a:solidFill>
                    <a:srgbClr val="000D26"/>
                  </a:solidFill>
                </a:rPr>
                <a:t>"</a:t>
              </a:r>
              <a:r>
                <a:rPr lang="en-US" altLang="zh-CN" dirty="0">
                  <a:solidFill>
                    <a:srgbClr val="0000FF"/>
                  </a:solidFill>
                </a:rPr>
                <a:t>&gt;</a:t>
              </a:r>
            </a:p>
            <a:p>
              <a:r>
                <a:rPr lang="en-US" altLang="zh-CN" dirty="0">
                  <a:solidFill>
                    <a:srgbClr val="0000FF"/>
                  </a:solidFill>
                </a:rPr>
                <a:t>&lt;/</a:t>
              </a:r>
              <a:r>
                <a:rPr lang="en-US" altLang="zh-CN" dirty="0">
                  <a:solidFill>
                    <a:srgbClr val="A31515"/>
                  </a:solidFill>
                </a:rPr>
                <a:t>bean</a:t>
              </a:r>
              <a:r>
                <a:rPr lang="en-US" altLang="zh-CN" dirty="0">
                  <a:solidFill>
                    <a:srgbClr val="0000FF"/>
                  </a:solidFill>
                </a:rPr>
                <a:t>&gt;</a:t>
              </a:r>
            </a:p>
            <a:p>
              <a:r>
                <a:rPr lang="en-US" altLang="zh-CN" dirty="0">
                  <a:solidFill>
                    <a:srgbClr val="0000FF"/>
                  </a:solidFill>
                </a:rPr>
                <a:t>&lt;</a:t>
              </a:r>
              <a:r>
                <a:rPr lang="en-US" altLang="zh-CN" dirty="0">
                  <a:solidFill>
                    <a:srgbClr val="A31515"/>
                  </a:solidFill>
                </a:rPr>
                <a:t>bean</a:t>
              </a:r>
              <a:r>
                <a:rPr lang="en-US" altLang="zh-CN" dirty="0">
                  <a:solidFill>
                    <a:srgbClr val="008000"/>
                  </a:solidFill>
                </a:rPr>
                <a:t> </a:t>
              </a:r>
              <a:r>
                <a:rPr lang="en-US" altLang="zh-CN" dirty="0">
                  <a:solidFill>
                    <a:srgbClr val="FF0000"/>
                  </a:solidFill>
                </a:rPr>
                <a:t>id</a:t>
              </a:r>
              <a:r>
                <a:rPr lang="en-US" altLang="zh-CN" dirty="0">
                  <a:solidFill>
                    <a:srgbClr val="0000FF"/>
                  </a:solidFill>
                </a:rPr>
                <a:t>=</a:t>
              </a:r>
              <a:r>
                <a:rPr lang="en-US" altLang="zh-CN" dirty="0">
                  <a:solidFill>
                    <a:srgbClr val="000D26"/>
                  </a:solidFill>
                </a:rPr>
                <a:t>"</a:t>
              </a:r>
              <a:r>
                <a:rPr lang="en-US" altLang="zh-CN" dirty="0">
                  <a:solidFill>
                    <a:srgbClr val="0000FF"/>
                  </a:solidFill>
                </a:rPr>
                <a:t>CLASS_B</a:t>
              </a:r>
              <a:r>
                <a:rPr lang="en-US" altLang="zh-CN" dirty="0">
                  <a:solidFill>
                    <a:srgbClr val="000D26"/>
                  </a:solidFill>
                </a:rPr>
                <a:t>"</a:t>
              </a:r>
              <a:r>
                <a:rPr lang="en-US" altLang="zh-CN" dirty="0">
                  <a:solidFill>
                    <a:srgbClr val="008000"/>
                  </a:solidFill>
                </a:rPr>
                <a:t> </a:t>
              </a:r>
              <a:r>
                <a:rPr lang="en-US" altLang="zh-CN" dirty="0">
                  <a:solidFill>
                    <a:srgbClr val="FF0000"/>
                  </a:solidFill>
                </a:rPr>
                <a:t>class</a:t>
              </a:r>
              <a:r>
                <a:rPr lang="en-US" altLang="zh-CN" dirty="0">
                  <a:solidFill>
                    <a:srgbClr val="0000FF"/>
                  </a:solidFill>
                </a:rPr>
                <a:t>=</a:t>
              </a:r>
              <a:r>
                <a:rPr lang="en-US" altLang="zh-CN" dirty="0">
                  <a:solidFill>
                    <a:srgbClr val="000D26"/>
                  </a:solidFill>
                </a:rPr>
                <a:t>"</a:t>
              </a:r>
              <a:r>
                <a:rPr lang="en-US" altLang="zh-CN" dirty="0">
                  <a:solidFill>
                    <a:srgbClr val="0000FF"/>
                  </a:solidFill>
                </a:rPr>
                <a:t>….CLASS_B</a:t>
              </a:r>
              <a:r>
                <a:rPr lang="en-US" altLang="zh-CN" dirty="0">
                  <a:solidFill>
                    <a:srgbClr val="000D26"/>
                  </a:solidFill>
                </a:rPr>
                <a:t>"</a:t>
              </a:r>
              <a:r>
                <a:rPr lang="en-US" altLang="zh-CN" dirty="0">
                  <a:solidFill>
                    <a:srgbClr val="0000FF"/>
                  </a:solidFill>
                </a:rPr>
                <a:t>&gt;</a:t>
              </a:r>
            </a:p>
            <a:p>
              <a:r>
                <a:rPr lang="en-US" altLang="zh-CN" dirty="0">
                  <a:solidFill>
                    <a:srgbClr val="0000FF"/>
                  </a:solidFill>
                </a:rPr>
                <a:t>    </a:t>
              </a:r>
              <a:r>
                <a:rPr lang="en-US" altLang="zh-CN" b="1" dirty="0">
                  <a:solidFill>
                    <a:srgbClr val="0000FF"/>
                  </a:solidFill>
                </a:rPr>
                <a:t>&lt;</a:t>
              </a:r>
              <a:r>
                <a:rPr lang="en-US" altLang="zh-CN" b="1" dirty="0">
                  <a:solidFill>
                    <a:srgbClr val="C00000"/>
                  </a:solidFill>
                </a:rPr>
                <a:t>property </a:t>
              </a:r>
              <a:r>
                <a:rPr lang="en-US" altLang="zh-CN" b="1" dirty="0">
                  <a:solidFill>
                    <a:srgbClr val="FF0000"/>
                  </a:solidFill>
                </a:rPr>
                <a:t>name</a:t>
              </a:r>
              <a:r>
                <a:rPr lang="en-US" altLang="zh-CN" b="1" dirty="0">
                  <a:solidFill>
                    <a:srgbClr val="0000FF"/>
                  </a:solidFill>
                </a:rPr>
                <a:t>=</a:t>
              </a:r>
              <a:r>
                <a:rPr lang="en-US" altLang="zh-CN" b="1" dirty="0">
                  <a:solidFill>
                    <a:srgbClr val="000D26"/>
                  </a:solidFill>
                </a:rPr>
                <a:t>"</a:t>
              </a:r>
              <a:r>
                <a:rPr lang="en-US" altLang="zh-CN" b="1" dirty="0">
                  <a:solidFill>
                    <a:srgbClr val="0000FF"/>
                  </a:solidFill>
                </a:rPr>
                <a:t>module</a:t>
              </a:r>
              <a:r>
                <a:rPr lang="en-US" altLang="zh-CN" b="1" dirty="0">
                  <a:solidFill>
                    <a:srgbClr val="000D26"/>
                  </a:solidFill>
                </a:rPr>
                <a:t>" </a:t>
              </a:r>
              <a:r>
                <a:rPr lang="en-US" altLang="zh-CN" b="1" dirty="0">
                  <a:solidFill>
                    <a:srgbClr val="FF0000"/>
                  </a:solidFill>
                </a:rPr>
                <a:t>ref</a:t>
              </a:r>
              <a:r>
                <a:rPr lang="en-US" altLang="zh-CN" b="1" dirty="0">
                  <a:solidFill>
                    <a:srgbClr val="0000FF"/>
                  </a:solidFill>
                </a:rPr>
                <a:t>=</a:t>
              </a:r>
              <a:r>
                <a:rPr lang="en-US" altLang="zh-CN" b="1" dirty="0">
                  <a:solidFill>
                    <a:srgbClr val="000D26"/>
                  </a:solidFill>
                </a:rPr>
                <a:t>"</a:t>
              </a:r>
              <a:r>
                <a:rPr lang="en-US" altLang="zh-CN" b="1" dirty="0">
                  <a:solidFill>
                    <a:srgbClr val="0000FF"/>
                  </a:solidFill>
                </a:rPr>
                <a:t>module</a:t>
              </a:r>
              <a:r>
                <a:rPr lang="en-US" altLang="zh-CN" b="1" dirty="0">
                  <a:solidFill>
                    <a:srgbClr val="000D26"/>
                  </a:solidFill>
                </a:rPr>
                <a:t>“ </a:t>
              </a:r>
              <a:r>
                <a:rPr lang="en-US" altLang="zh-CN" b="1" dirty="0">
                  <a:solidFill>
                    <a:srgbClr val="0000FF"/>
                  </a:solidFill>
                </a:rPr>
                <a:t>/&gt;</a:t>
              </a:r>
            </a:p>
            <a:p>
              <a:r>
                <a:rPr lang="en-US" altLang="zh-CN" dirty="0">
                  <a:solidFill>
                    <a:srgbClr val="0000FF"/>
                  </a:solidFill>
                </a:rPr>
                <a:t>&lt;/</a:t>
              </a:r>
              <a:r>
                <a:rPr lang="en-US" altLang="zh-CN" dirty="0">
                  <a:solidFill>
                    <a:srgbClr val="A31515"/>
                  </a:solidFill>
                </a:rPr>
                <a:t>bean</a:t>
              </a:r>
              <a:r>
                <a:rPr lang="en-US" altLang="zh-CN" dirty="0">
                  <a:solidFill>
                    <a:srgbClr val="0000FF"/>
                  </a:solidFill>
                </a:rPr>
                <a:t>&gt;</a:t>
              </a:r>
            </a:p>
            <a:p>
              <a:endParaRPr lang="en-US" altLang="zh-CN" dirty="0">
                <a:solidFill>
                  <a:srgbClr val="008000"/>
                </a:solidFill>
              </a:endParaRPr>
            </a:p>
          </p:txBody>
        </p:sp>
        <p:sp>
          <p:nvSpPr>
            <p:cNvPr id="14" name="文本框 13"/>
            <p:cNvSpPr txBox="1"/>
            <p:nvPr/>
          </p:nvSpPr>
          <p:spPr>
            <a:xfrm>
              <a:off x="6244010" y="3308527"/>
              <a:ext cx="5134342" cy="2308324"/>
            </a:xfrm>
            <a:prstGeom prst="rect">
              <a:avLst/>
            </a:prstGeom>
            <a:noFill/>
          </p:spPr>
          <p:txBody>
            <a:bodyPr wrap="square" rtlCol="0">
              <a:spAutoFit/>
            </a:bodyPr>
            <a:lstStyle/>
            <a:p>
              <a:r>
                <a:rPr lang="en-US" altLang="zh-CN" dirty="0">
                  <a:solidFill>
                    <a:srgbClr val="0000FF"/>
                  </a:solidFill>
                </a:rPr>
                <a:t>&lt;!--spring.xml--&gt;</a:t>
              </a:r>
            </a:p>
            <a:p>
              <a:r>
                <a:rPr lang="en-US" altLang="zh-CN" dirty="0">
                  <a:solidFill>
                    <a:srgbClr val="008000"/>
                  </a:solidFill>
                </a:rPr>
                <a:t>…</a:t>
              </a:r>
            </a:p>
            <a:p>
              <a:r>
                <a:rPr lang="en-US" altLang="zh-CN" dirty="0">
                  <a:solidFill>
                    <a:srgbClr val="0000FF"/>
                  </a:solidFill>
                </a:rPr>
                <a:t>&lt;</a:t>
              </a:r>
              <a:r>
                <a:rPr lang="en-US" altLang="zh-CN" dirty="0">
                  <a:solidFill>
                    <a:srgbClr val="A31515"/>
                  </a:solidFill>
                </a:rPr>
                <a:t>bean</a:t>
              </a:r>
              <a:r>
                <a:rPr lang="en-US" altLang="zh-CN" dirty="0">
                  <a:solidFill>
                    <a:srgbClr val="008000"/>
                  </a:solidFill>
                </a:rPr>
                <a:t> </a:t>
              </a:r>
              <a:r>
                <a:rPr lang="en-US" altLang="zh-CN" dirty="0">
                  <a:solidFill>
                    <a:srgbClr val="FF0000"/>
                  </a:solidFill>
                </a:rPr>
                <a:t>id</a:t>
              </a:r>
              <a:r>
                <a:rPr lang="en-US" altLang="zh-CN" dirty="0">
                  <a:solidFill>
                    <a:srgbClr val="0000FF"/>
                  </a:solidFill>
                </a:rPr>
                <a:t>=</a:t>
              </a:r>
              <a:r>
                <a:rPr lang="en-US" altLang="zh-CN" dirty="0">
                  <a:solidFill>
                    <a:srgbClr val="000D26"/>
                  </a:solidFill>
                </a:rPr>
                <a:t>“</a:t>
              </a:r>
              <a:r>
                <a:rPr lang="en-US" altLang="zh-CN" dirty="0">
                  <a:solidFill>
                    <a:srgbClr val="0000FF"/>
                  </a:solidFill>
                </a:rPr>
                <a:t>module</a:t>
              </a:r>
              <a:r>
                <a:rPr lang="en-US" altLang="zh-CN" dirty="0">
                  <a:solidFill>
                    <a:srgbClr val="000D26"/>
                  </a:solidFill>
                </a:rPr>
                <a:t>"</a:t>
              </a:r>
              <a:r>
                <a:rPr lang="en-US" altLang="zh-CN" dirty="0">
                  <a:solidFill>
                    <a:srgbClr val="008000"/>
                  </a:solidFill>
                </a:rPr>
                <a:t> </a:t>
              </a:r>
              <a:r>
                <a:rPr lang="en-US" altLang="zh-CN" dirty="0">
                  <a:solidFill>
                    <a:srgbClr val="FF0000"/>
                  </a:solidFill>
                </a:rPr>
                <a:t>class</a:t>
              </a:r>
              <a:r>
                <a:rPr lang="en-US" altLang="zh-CN" dirty="0">
                  <a:solidFill>
                    <a:srgbClr val="0000FF"/>
                  </a:solidFill>
                </a:rPr>
                <a:t>=</a:t>
              </a:r>
              <a:r>
                <a:rPr lang="en-US" altLang="zh-CN" dirty="0">
                  <a:solidFill>
                    <a:srgbClr val="000D26"/>
                  </a:solidFill>
                </a:rPr>
                <a:t>"</a:t>
              </a:r>
              <a:r>
                <a:rPr lang="en-US" altLang="zh-CN" dirty="0">
                  <a:solidFill>
                    <a:srgbClr val="0000FF"/>
                  </a:solidFill>
                </a:rPr>
                <a:t>….MODULE_A</a:t>
              </a:r>
              <a:r>
                <a:rPr lang="en-US" altLang="zh-CN" dirty="0">
                  <a:solidFill>
                    <a:srgbClr val="000D26"/>
                  </a:solidFill>
                </a:rPr>
                <a:t>"</a:t>
              </a:r>
              <a:r>
                <a:rPr lang="en-US" altLang="zh-CN" dirty="0">
                  <a:solidFill>
                    <a:srgbClr val="0000FF"/>
                  </a:solidFill>
                </a:rPr>
                <a:t>&gt;</a:t>
              </a:r>
            </a:p>
            <a:p>
              <a:r>
                <a:rPr lang="en-US" altLang="zh-CN" dirty="0">
                  <a:solidFill>
                    <a:srgbClr val="0000FF"/>
                  </a:solidFill>
                </a:rPr>
                <a:t>&lt;/</a:t>
              </a:r>
              <a:r>
                <a:rPr lang="en-US" altLang="zh-CN" dirty="0">
                  <a:solidFill>
                    <a:srgbClr val="A31515"/>
                  </a:solidFill>
                </a:rPr>
                <a:t>bean</a:t>
              </a:r>
              <a:r>
                <a:rPr lang="en-US" altLang="zh-CN" dirty="0">
                  <a:solidFill>
                    <a:srgbClr val="0000FF"/>
                  </a:solidFill>
                </a:rPr>
                <a:t>&gt;</a:t>
              </a:r>
            </a:p>
            <a:p>
              <a:r>
                <a:rPr lang="en-US" altLang="zh-CN" dirty="0">
                  <a:solidFill>
                    <a:srgbClr val="0000FF"/>
                  </a:solidFill>
                </a:rPr>
                <a:t>&lt;</a:t>
              </a:r>
              <a:r>
                <a:rPr lang="en-US" altLang="zh-CN" dirty="0">
                  <a:solidFill>
                    <a:srgbClr val="A31515"/>
                  </a:solidFill>
                </a:rPr>
                <a:t>bean</a:t>
              </a:r>
              <a:r>
                <a:rPr lang="en-US" altLang="zh-CN" dirty="0">
                  <a:solidFill>
                    <a:srgbClr val="008000"/>
                  </a:solidFill>
                </a:rPr>
                <a:t> </a:t>
              </a:r>
              <a:r>
                <a:rPr lang="en-US" altLang="zh-CN" dirty="0">
                  <a:solidFill>
                    <a:srgbClr val="FF0000"/>
                  </a:solidFill>
                </a:rPr>
                <a:t>id</a:t>
              </a:r>
              <a:r>
                <a:rPr lang="en-US" altLang="zh-CN" dirty="0">
                  <a:solidFill>
                    <a:srgbClr val="0000FF"/>
                  </a:solidFill>
                </a:rPr>
                <a:t>=</a:t>
              </a:r>
              <a:r>
                <a:rPr lang="en-US" altLang="zh-CN" dirty="0">
                  <a:solidFill>
                    <a:srgbClr val="000D26"/>
                  </a:solidFill>
                </a:rPr>
                <a:t>"</a:t>
              </a:r>
              <a:r>
                <a:rPr lang="en-US" altLang="zh-CN" dirty="0">
                  <a:solidFill>
                    <a:srgbClr val="0000FF"/>
                  </a:solidFill>
                </a:rPr>
                <a:t>CLASS_B</a:t>
              </a:r>
              <a:r>
                <a:rPr lang="en-US" altLang="zh-CN" dirty="0">
                  <a:solidFill>
                    <a:srgbClr val="000D26"/>
                  </a:solidFill>
                </a:rPr>
                <a:t>"</a:t>
              </a:r>
              <a:r>
                <a:rPr lang="en-US" altLang="zh-CN" dirty="0">
                  <a:solidFill>
                    <a:srgbClr val="008000"/>
                  </a:solidFill>
                </a:rPr>
                <a:t> </a:t>
              </a:r>
              <a:r>
                <a:rPr lang="en-US" altLang="zh-CN" dirty="0">
                  <a:solidFill>
                    <a:srgbClr val="FF0000"/>
                  </a:solidFill>
                </a:rPr>
                <a:t>class</a:t>
              </a:r>
              <a:r>
                <a:rPr lang="en-US" altLang="zh-CN" dirty="0">
                  <a:solidFill>
                    <a:srgbClr val="0000FF"/>
                  </a:solidFill>
                </a:rPr>
                <a:t>=</a:t>
              </a:r>
              <a:r>
                <a:rPr lang="en-US" altLang="zh-CN" dirty="0">
                  <a:solidFill>
                    <a:srgbClr val="000D26"/>
                  </a:solidFill>
                </a:rPr>
                <a:t>"</a:t>
              </a:r>
              <a:r>
                <a:rPr lang="en-US" altLang="zh-CN" dirty="0">
                  <a:solidFill>
                    <a:srgbClr val="0000FF"/>
                  </a:solidFill>
                </a:rPr>
                <a:t>….CLASS_B</a:t>
              </a:r>
              <a:r>
                <a:rPr lang="en-US" altLang="zh-CN" dirty="0">
                  <a:solidFill>
                    <a:srgbClr val="000D26"/>
                  </a:solidFill>
                </a:rPr>
                <a:t>" </a:t>
              </a:r>
            </a:p>
            <a:p>
              <a:r>
                <a:rPr lang="en-US" altLang="zh-CN" dirty="0">
                  <a:solidFill>
                    <a:srgbClr val="000D26"/>
                  </a:solidFill>
                </a:rPr>
                <a:t>        </a:t>
              </a:r>
              <a:r>
                <a:rPr lang="en-US" altLang="zh-CN" b="1" dirty="0" err="1">
                  <a:solidFill>
                    <a:srgbClr val="FF0000"/>
                  </a:solidFill>
                </a:rPr>
                <a:t>autowire</a:t>
              </a:r>
              <a:r>
                <a:rPr lang="en-US" altLang="zh-CN" b="1" dirty="0">
                  <a:solidFill>
                    <a:srgbClr val="0000FF"/>
                  </a:solidFill>
                </a:rPr>
                <a:t>=</a:t>
              </a:r>
              <a:r>
                <a:rPr lang="en-US" altLang="zh-CN" b="1" dirty="0">
                  <a:solidFill>
                    <a:srgbClr val="000D26"/>
                  </a:solidFill>
                </a:rPr>
                <a:t>"</a:t>
              </a:r>
              <a:r>
                <a:rPr lang="en-US" altLang="zh-CN" b="1" dirty="0" err="1">
                  <a:solidFill>
                    <a:srgbClr val="0000FF"/>
                  </a:solidFill>
                </a:rPr>
                <a:t>byName</a:t>
              </a:r>
              <a:r>
                <a:rPr lang="en-US" altLang="zh-CN" b="1" dirty="0">
                  <a:solidFill>
                    <a:srgbClr val="000D26"/>
                  </a:solidFill>
                </a:rPr>
                <a:t>"</a:t>
              </a:r>
              <a:r>
                <a:rPr lang="en-US" altLang="zh-CN" dirty="0">
                  <a:solidFill>
                    <a:srgbClr val="0000FF"/>
                  </a:solidFill>
                </a:rPr>
                <a:t>&gt;</a:t>
              </a:r>
            </a:p>
            <a:p>
              <a:r>
                <a:rPr lang="en-US" altLang="zh-CN" dirty="0">
                  <a:solidFill>
                    <a:srgbClr val="0000FF"/>
                  </a:solidFill>
                </a:rPr>
                <a:t>&lt;/</a:t>
              </a:r>
              <a:r>
                <a:rPr lang="en-US" altLang="zh-CN" dirty="0">
                  <a:solidFill>
                    <a:srgbClr val="A31515"/>
                  </a:solidFill>
                </a:rPr>
                <a:t>bean</a:t>
              </a:r>
              <a:r>
                <a:rPr lang="en-US" altLang="zh-CN" dirty="0">
                  <a:solidFill>
                    <a:srgbClr val="0000FF"/>
                  </a:solidFill>
                </a:rPr>
                <a:t>&gt;</a:t>
              </a:r>
            </a:p>
            <a:p>
              <a:endParaRPr lang="en-US" altLang="zh-CN" dirty="0">
                <a:solidFill>
                  <a:srgbClr val="008000"/>
                </a:solidFill>
              </a:endParaRPr>
            </a:p>
          </p:txBody>
        </p:sp>
      </p:grpSp>
    </p:spTree>
    <p:extLst>
      <p:ext uri="{BB962C8B-B14F-4D97-AF65-F5344CB8AC3E}">
        <p14:creationId xmlns:p14="http://schemas.microsoft.com/office/powerpoint/2010/main" val="10792662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椭圆 25"/>
          <p:cNvSpPr/>
          <p:nvPr/>
        </p:nvSpPr>
        <p:spPr>
          <a:xfrm>
            <a:off x="5327781" y="2715213"/>
            <a:ext cx="1427583" cy="1427583"/>
          </a:xfrm>
          <a:prstGeom prst="ellipse">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3182776" y="2957808"/>
            <a:ext cx="942392" cy="942392"/>
          </a:xfrm>
          <a:prstGeom prst="ellipse">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3882088" y="1269520"/>
            <a:ext cx="942392" cy="942392"/>
          </a:xfrm>
          <a:prstGeom prst="ellipse">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7258664" y="1269520"/>
            <a:ext cx="942392" cy="942392"/>
          </a:xfrm>
          <a:prstGeom prst="ellipse">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7957976" y="2957808"/>
            <a:ext cx="942392" cy="942392"/>
          </a:xfrm>
          <a:prstGeom prst="ellipse">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7258664" y="4646096"/>
            <a:ext cx="942392" cy="942392"/>
          </a:xfrm>
          <a:prstGeom prst="ellipse">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3882088" y="4646096"/>
            <a:ext cx="942392" cy="942392"/>
          </a:xfrm>
          <a:prstGeom prst="ellipse">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5416420" y="2803852"/>
            <a:ext cx="1250302" cy="1250302"/>
          </a:xfrm>
          <a:prstGeom prst="ellipse">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3947402" y="1334834"/>
            <a:ext cx="811763" cy="811763"/>
          </a:xfrm>
          <a:prstGeom prst="ellipse">
            <a:avLst/>
          </a:prstGeom>
          <a:solidFill>
            <a:schemeClr val="bg1">
              <a:alpha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7323979" y="1334834"/>
            <a:ext cx="811763" cy="811763"/>
          </a:xfrm>
          <a:prstGeom prst="ellipse">
            <a:avLst/>
          </a:prstGeom>
          <a:solidFill>
            <a:schemeClr val="bg1">
              <a:alpha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7323979" y="4711410"/>
            <a:ext cx="811763" cy="811763"/>
          </a:xfrm>
          <a:prstGeom prst="ellipse">
            <a:avLst/>
          </a:prstGeom>
          <a:solidFill>
            <a:schemeClr val="bg1">
              <a:alpha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3947402" y="4711410"/>
            <a:ext cx="811763" cy="811763"/>
          </a:xfrm>
          <a:prstGeom prst="ellipse">
            <a:avLst/>
          </a:prstGeom>
          <a:solidFill>
            <a:schemeClr val="bg1">
              <a:alpha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p:cNvSpPr txBox="1"/>
          <p:nvPr/>
        </p:nvSpPr>
        <p:spPr>
          <a:xfrm>
            <a:off x="5378493" y="3190120"/>
            <a:ext cx="1338828" cy="646331"/>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自动装配的</a:t>
            </a:r>
            <a:endParaRPr lang="en-US" altLang="zh-CN" b="1" dirty="0">
              <a:latin typeface="微软雅黑" panose="020B0503020204020204" pitchFamily="34" charset="-122"/>
              <a:ea typeface="微软雅黑" panose="020B0503020204020204" pitchFamily="34" charset="-122"/>
            </a:endParaRPr>
          </a:p>
          <a:p>
            <a:pPr algn="ctr"/>
            <a:r>
              <a:rPr lang="zh-CN" altLang="en-US" b="1" dirty="0">
                <a:latin typeface="微软雅黑" panose="020B0503020204020204" pitchFamily="34" charset="-122"/>
                <a:ea typeface="微软雅黑" panose="020B0503020204020204" pitchFamily="34" charset="-122"/>
              </a:rPr>
              <a:t>类型</a:t>
            </a:r>
          </a:p>
        </p:txBody>
      </p:sp>
      <p:pic>
        <p:nvPicPr>
          <p:cNvPr id="60" name="图片 5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1284" y="4755290"/>
            <a:ext cx="724001" cy="724001"/>
          </a:xfrm>
          <a:prstGeom prst="rect">
            <a:avLst/>
          </a:prstGeom>
        </p:spPr>
      </p:pic>
      <p:pic>
        <p:nvPicPr>
          <p:cNvPr id="61" name="图片 6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1284" y="1378714"/>
            <a:ext cx="724001" cy="724001"/>
          </a:xfrm>
          <a:prstGeom prst="rect">
            <a:avLst/>
          </a:prstGeom>
        </p:spPr>
      </p:pic>
      <p:pic>
        <p:nvPicPr>
          <p:cNvPr id="62" name="图片 6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67859" y="4755290"/>
            <a:ext cx="724001" cy="724001"/>
          </a:xfrm>
          <a:prstGeom prst="rect">
            <a:avLst/>
          </a:prstGeom>
        </p:spPr>
      </p:pic>
      <p:pic>
        <p:nvPicPr>
          <p:cNvPr id="63" name="图片 6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67859" y="1378716"/>
            <a:ext cx="724001" cy="724001"/>
          </a:xfrm>
          <a:prstGeom prst="rect">
            <a:avLst/>
          </a:prstGeom>
        </p:spPr>
      </p:pic>
      <p:grpSp>
        <p:nvGrpSpPr>
          <p:cNvPr id="99" name="组合 98"/>
          <p:cNvGrpSpPr/>
          <p:nvPr/>
        </p:nvGrpSpPr>
        <p:grpSpPr>
          <a:xfrm>
            <a:off x="761508" y="1350651"/>
            <a:ext cx="2957280" cy="745721"/>
            <a:chOff x="761508" y="1350651"/>
            <a:chExt cx="2957280" cy="745721"/>
          </a:xfrm>
        </p:grpSpPr>
        <p:grpSp>
          <p:nvGrpSpPr>
            <p:cNvPr id="72" name="组合 71"/>
            <p:cNvGrpSpPr/>
            <p:nvPr/>
          </p:nvGrpSpPr>
          <p:grpSpPr>
            <a:xfrm>
              <a:off x="761508" y="1350651"/>
              <a:ext cx="2957280" cy="745721"/>
              <a:chOff x="782933" y="1417699"/>
              <a:chExt cx="2957280" cy="745721"/>
            </a:xfrm>
          </p:grpSpPr>
          <p:sp>
            <p:nvSpPr>
              <p:cNvPr id="64" name="平行四边形 63"/>
              <p:cNvSpPr/>
              <p:nvPr/>
            </p:nvSpPr>
            <p:spPr>
              <a:xfrm>
                <a:off x="782933" y="1417699"/>
                <a:ext cx="2870200" cy="646029"/>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平行四边形 65"/>
              <p:cNvSpPr/>
              <p:nvPr/>
            </p:nvSpPr>
            <p:spPr>
              <a:xfrm>
                <a:off x="820254" y="1467632"/>
                <a:ext cx="2870200" cy="646029"/>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平行四边形 70"/>
              <p:cNvSpPr/>
              <p:nvPr/>
            </p:nvSpPr>
            <p:spPr>
              <a:xfrm>
                <a:off x="870013" y="1517391"/>
                <a:ext cx="2870200" cy="646029"/>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3" name="文本框 92"/>
            <p:cNvSpPr txBox="1"/>
            <p:nvPr/>
          </p:nvSpPr>
          <p:spPr>
            <a:xfrm>
              <a:off x="1769614" y="1547305"/>
              <a:ext cx="1160895" cy="369332"/>
            </a:xfrm>
            <a:prstGeom prst="rect">
              <a:avLst/>
            </a:prstGeom>
            <a:noFill/>
          </p:spPr>
          <p:txBody>
            <a:bodyPr wrap="none" rtlCol="0">
              <a:spAutoFit/>
            </a:bodyPr>
            <a:lstStyle/>
            <a:p>
              <a:r>
                <a:rPr lang="en-US" altLang="zh-CN" b="1" dirty="0" err="1">
                  <a:latin typeface="微软雅黑" panose="020B0503020204020204" pitchFamily="34" charset="-122"/>
                  <a:ea typeface="微软雅黑" panose="020B0503020204020204" pitchFamily="34" charset="-122"/>
                </a:rPr>
                <a:t>byName</a:t>
              </a:r>
              <a:endParaRPr lang="zh-CN" altLang="en-US" b="1" dirty="0">
                <a:latin typeface="微软雅黑" panose="020B0503020204020204" pitchFamily="34" charset="-122"/>
                <a:ea typeface="微软雅黑" panose="020B0503020204020204" pitchFamily="34" charset="-122"/>
              </a:endParaRPr>
            </a:p>
          </p:txBody>
        </p:sp>
      </p:grpSp>
      <p:grpSp>
        <p:nvGrpSpPr>
          <p:cNvPr id="100" name="组合 99"/>
          <p:cNvGrpSpPr/>
          <p:nvPr/>
        </p:nvGrpSpPr>
        <p:grpSpPr>
          <a:xfrm>
            <a:off x="188175" y="3042955"/>
            <a:ext cx="2957280" cy="745721"/>
            <a:chOff x="188175" y="3042955"/>
            <a:chExt cx="2957280" cy="745721"/>
          </a:xfrm>
        </p:grpSpPr>
        <p:grpSp>
          <p:nvGrpSpPr>
            <p:cNvPr id="85" name="组合 84"/>
            <p:cNvGrpSpPr/>
            <p:nvPr/>
          </p:nvGrpSpPr>
          <p:grpSpPr>
            <a:xfrm>
              <a:off x="188175" y="3042955"/>
              <a:ext cx="2957280" cy="745721"/>
              <a:chOff x="782933" y="1417699"/>
              <a:chExt cx="2957280" cy="745721"/>
            </a:xfrm>
          </p:grpSpPr>
          <p:sp>
            <p:nvSpPr>
              <p:cNvPr id="86" name="平行四边形 85"/>
              <p:cNvSpPr/>
              <p:nvPr/>
            </p:nvSpPr>
            <p:spPr>
              <a:xfrm>
                <a:off x="782933" y="1417699"/>
                <a:ext cx="2870200" cy="646029"/>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平行四边形 86"/>
              <p:cNvSpPr/>
              <p:nvPr/>
            </p:nvSpPr>
            <p:spPr>
              <a:xfrm>
                <a:off x="820254" y="1467632"/>
                <a:ext cx="2870200" cy="646029"/>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平行四边形 87"/>
              <p:cNvSpPr/>
              <p:nvPr/>
            </p:nvSpPr>
            <p:spPr>
              <a:xfrm>
                <a:off x="870013" y="1517391"/>
                <a:ext cx="2870200" cy="646029"/>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4" name="文本框 93"/>
            <p:cNvSpPr txBox="1"/>
            <p:nvPr/>
          </p:nvSpPr>
          <p:spPr>
            <a:xfrm>
              <a:off x="1174020" y="3244337"/>
              <a:ext cx="1026050" cy="369332"/>
            </a:xfrm>
            <a:prstGeom prst="rect">
              <a:avLst/>
            </a:prstGeom>
            <a:noFill/>
          </p:spPr>
          <p:txBody>
            <a:bodyPr wrap="none" rtlCol="0">
              <a:spAutoFit/>
            </a:bodyPr>
            <a:lstStyle/>
            <a:p>
              <a:r>
                <a:rPr lang="en-US" altLang="zh-CN" b="1" dirty="0" err="1">
                  <a:latin typeface="微软雅黑" panose="020B0503020204020204" pitchFamily="34" charset="-122"/>
                  <a:ea typeface="微软雅黑" panose="020B0503020204020204" pitchFamily="34" charset="-122"/>
                </a:rPr>
                <a:t>byType</a:t>
              </a:r>
              <a:endParaRPr lang="zh-CN" altLang="en-US" b="1" dirty="0">
                <a:latin typeface="微软雅黑" panose="020B0503020204020204" pitchFamily="34" charset="-122"/>
                <a:ea typeface="微软雅黑" panose="020B0503020204020204" pitchFamily="34" charset="-122"/>
              </a:endParaRPr>
            </a:p>
          </p:txBody>
        </p:sp>
      </p:grpSp>
      <p:grpSp>
        <p:nvGrpSpPr>
          <p:cNvPr id="101" name="组合 100"/>
          <p:cNvGrpSpPr/>
          <p:nvPr/>
        </p:nvGrpSpPr>
        <p:grpSpPr>
          <a:xfrm>
            <a:off x="761508" y="4735259"/>
            <a:ext cx="2957280" cy="745721"/>
            <a:chOff x="761508" y="4735259"/>
            <a:chExt cx="2957280" cy="745721"/>
          </a:xfrm>
        </p:grpSpPr>
        <p:grpSp>
          <p:nvGrpSpPr>
            <p:cNvPr id="77" name="组合 76"/>
            <p:cNvGrpSpPr/>
            <p:nvPr/>
          </p:nvGrpSpPr>
          <p:grpSpPr>
            <a:xfrm>
              <a:off x="761508" y="4735259"/>
              <a:ext cx="2957280" cy="745721"/>
              <a:chOff x="782933" y="1417699"/>
              <a:chExt cx="2957280" cy="745721"/>
            </a:xfrm>
          </p:grpSpPr>
          <p:sp>
            <p:nvSpPr>
              <p:cNvPr id="78" name="平行四边形 77"/>
              <p:cNvSpPr/>
              <p:nvPr/>
            </p:nvSpPr>
            <p:spPr>
              <a:xfrm>
                <a:off x="782933" y="1417699"/>
                <a:ext cx="2870200" cy="646029"/>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平行四边形 78"/>
              <p:cNvSpPr/>
              <p:nvPr/>
            </p:nvSpPr>
            <p:spPr>
              <a:xfrm>
                <a:off x="820254" y="1467632"/>
                <a:ext cx="2870200" cy="646029"/>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平行四边形 79"/>
              <p:cNvSpPr/>
              <p:nvPr/>
            </p:nvSpPr>
            <p:spPr>
              <a:xfrm>
                <a:off x="870013" y="1517391"/>
                <a:ext cx="2870200" cy="646029"/>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5" name="文本框 94"/>
            <p:cNvSpPr txBox="1"/>
            <p:nvPr/>
          </p:nvSpPr>
          <p:spPr>
            <a:xfrm>
              <a:off x="1543441" y="4936060"/>
              <a:ext cx="1525931" cy="369332"/>
            </a:xfrm>
            <a:prstGeom prst="rect">
              <a:avLst/>
            </a:prstGeom>
            <a:noFill/>
          </p:spPr>
          <p:txBody>
            <a:bodyPr wrap="none" rtlCol="0">
              <a:spAutoFit/>
            </a:bodyPr>
            <a:lstStyle/>
            <a:p>
              <a:r>
                <a:rPr lang="en-US" altLang="zh-CN" b="1" dirty="0">
                  <a:latin typeface="微软雅黑" panose="020B0503020204020204" pitchFamily="34" charset="-122"/>
                  <a:ea typeface="微软雅黑" panose="020B0503020204020204" pitchFamily="34" charset="-122"/>
                </a:rPr>
                <a:t>constructor</a:t>
              </a:r>
              <a:endParaRPr lang="zh-CN" altLang="en-US" b="1" dirty="0">
                <a:latin typeface="微软雅黑" panose="020B0503020204020204" pitchFamily="34" charset="-122"/>
                <a:ea typeface="微软雅黑" panose="020B0503020204020204" pitchFamily="34" charset="-122"/>
              </a:endParaRPr>
            </a:p>
          </p:txBody>
        </p:sp>
      </p:grpSp>
      <p:grpSp>
        <p:nvGrpSpPr>
          <p:cNvPr id="102" name="组合 101"/>
          <p:cNvGrpSpPr/>
          <p:nvPr/>
        </p:nvGrpSpPr>
        <p:grpSpPr>
          <a:xfrm>
            <a:off x="8341075" y="1350651"/>
            <a:ext cx="2957280" cy="745721"/>
            <a:chOff x="8341075" y="1350651"/>
            <a:chExt cx="2957280" cy="745721"/>
          </a:xfrm>
        </p:grpSpPr>
        <p:grpSp>
          <p:nvGrpSpPr>
            <p:cNvPr id="73" name="组合 72"/>
            <p:cNvGrpSpPr/>
            <p:nvPr/>
          </p:nvGrpSpPr>
          <p:grpSpPr>
            <a:xfrm>
              <a:off x="8341075" y="1350651"/>
              <a:ext cx="2957280" cy="745721"/>
              <a:chOff x="782933" y="1417699"/>
              <a:chExt cx="2957280" cy="745721"/>
            </a:xfrm>
          </p:grpSpPr>
          <p:sp>
            <p:nvSpPr>
              <p:cNvPr id="74" name="平行四边形 73"/>
              <p:cNvSpPr/>
              <p:nvPr/>
            </p:nvSpPr>
            <p:spPr>
              <a:xfrm>
                <a:off x="782933" y="1417699"/>
                <a:ext cx="2870200" cy="646029"/>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平行四边形 74"/>
              <p:cNvSpPr/>
              <p:nvPr/>
            </p:nvSpPr>
            <p:spPr>
              <a:xfrm>
                <a:off x="820254" y="1467632"/>
                <a:ext cx="2870200" cy="646029"/>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平行四边形 75"/>
              <p:cNvSpPr/>
              <p:nvPr/>
            </p:nvSpPr>
            <p:spPr>
              <a:xfrm>
                <a:off x="870013" y="1517391"/>
                <a:ext cx="2870200" cy="646029"/>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6" name="文本框 95"/>
            <p:cNvSpPr txBox="1"/>
            <p:nvPr/>
          </p:nvSpPr>
          <p:spPr>
            <a:xfrm>
              <a:off x="9302202" y="1538932"/>
              <a:ext cx="1447384" cy="369332"/>
            </a:xfrm>
            <a:prstGeom prst="rect">
              <a:avLst/>
            </a:prstGeom>
            <a:noFill/>
          </p:spPr>
          <p:txBody>
            <a:bodyPr wrap="none" rtlCol="0">
              <a:spAutoFit/>
            </a:bodyPr>
            <a:lstStyle/>
            <a:p>
              <a:r>
                <a:rPr lang="en-US" altLang="zh-CN" b="1" dirty="0" err="1">
                  <a:latin typeface="微软雅黑" panose="020B0503020204020204" pitchFamily="34" charset="-122"/>
                  <a:ea typeface="微软雅黑" panose="020B0503020204020204" pitchFamily="34" charset="-122"/>
                </a:rPr>
                <a:t>autodetect</a:t>
              </a:r>
              <a:endParaRPr lang="zh-CN" altLang="en-US" b="1" dirty="0">
                <a:latin typeface="微软雅黑" panose="020B0503020204020204" pitchFamily="34" charset="-122"/>
                <a:ea typeface="微软雅黑" panose="020B0503020204020204" pitchFamily="34" charset="-122"/>
              </a:endParaRPr>
            </a:p>
          </p:txBody>
        </p:sp>
      </p:grpSp>
      <p:grpSp>
        <p:nvGrpSpPr>
          <p:cNvPr id="103" name="组合 102"/>
          <p:cNvGrpSpPr/>
          <p:nvPr/>
        </p:nvGrpSpPr>
        <p:grpSpPr>
          <a:xfrm>
            <a:off x="8965682" y="3056142"/>
            <a:ext cx="2957280" cy="745721"/>
            <a:chOff x="8965682" y="3056142"/>
            <a:chExt cx="2957280" cy="745721"/>
          </a:xfrm>
        </p:grpSpPr>
        <p:grpSp>
          <p:nvGrpSpPr>
            <p:cNvPr id="89" name="组合 88"/>
            <p:cNvGrpSpPr/>
            <p:nvPr/>
          </p:nvGrpSpPr>
          <p:grpSpPr>
            <a:xfrm>
              <a:off x="8965682" y="3056142"/>
              <a:ext cx="2957280" cy="745721"/>
              <a:chOff x="782933" y="1417699"/>
              <a:chExt cx="2957280" cy="745721"/>
            </a:xfrm>
          </p:grpSpPr>
          <p:sp>
            <p:nvSpPr>
              <p:cNvPr id="90" name="平行四边形 89"/>
              <p:cNvSpPr/>
              <p:nvPr/>
            </p:nvSpPr>
            <p:spPr>
              <a:xfrm>
                <a:off x="782933" y="1417699"/>
                <a:ext cx="2870200" cy="646029"/>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平行四边形 90"/>
              <p:cNvSpPr/>
              <p:nvPr/>
            </p:nvSpPr>
            <p:spPr>
              <a:xfrm>
                <a:off x="820254" y="1467632"/>
                <a:ext cx="2870200" cy="646029"/>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平行四边形 91"/>
              <p:cNvSpPr/>
              <p:nvPr/>
            </p:nvSpPr>
            <p:spPr>
              <a:xfrm>
                <a:off x="870013" y="1517391"/>
                <a:ext cx="2870200" cy="646029"/>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7" name="文本框 96"/>
            <p:cNvSpPr txBox="1"/>
            <p:nvPr/>
          </p:nvSpPr>
          <p:spPr>
            <a:xfrm>
              <a:off x="9926809" y="3231149"/>
              <a:ext cx="486030" cy="369332"/>
            </a:xfrm>
            <a:prstGeom prst="rect">
              <a:avLst/>
            </a:prstGeom>
            <a:noFill/>
          </p:spPr>
          <p:txBody>
            <a:bodyPr wrap="none" rtlCol="0">
              <a:spAutoFit/>
            </a:bodyPr>
            <a:lstStyle/>
            <a:p>
              <a:r>
                <a:rPr lang="en-US" altLang="zh-CN" b="1" dirty="0">
                  <a:latin typeface="微软雅黑" panose="020B0503020204020204" pitchFamily="34" charset="-122"/>
                  <a:ea typeface="微软雅黑" panose="020B0503020204020204" pitchFamily="34" charset="-122"/>
                </a:rPr>
                <a:t>no</a:t>
              </a:r>
              <a:endParaRPr lang="zh-CN" altLang="en-US" b="1" dirty="0">
                <a:latin typeface="微软雅黑" panose="020B0503020204020204" pitchFamily="34" charset="-122"/>
                <a:ea typeface="微软雅黑" panose="020B0503020204020204" pitchFamily="34" charset="-122"/>
              </a:endParaRPr>
            </a:p>
          </p:txBody>
        </p:sp>
      </p:grpSp>
      <p:grpSp>
        <p:nvGrpSpPr>
          <p:cNvPr id="104" name="组合 103"/>
          <p:cNvGrpSpPr/>
          <p:nvPr/>
        </p:nvGrpSpPr>
        <p:grpSpPr>
          <a:xfrm>
            <a:off x="8341075" y="4735259"/>
            <a:ext cx="2957280" cy="745721"/>
            <a:chOff x="8341075" y="4735259"/>
            <a:chExt cx="2957280" cy="745721"/>
          </a:xfrm>
        </p:grpSpPr>
        <p:grpSp>
          <p:nvGrpSpPr>
            <p:cNvPr id="81" name="组合 80"/>
            <p:cNvGrpSpPr/>
            <p:nvPr/>
          </p:nvGrpSpPr>
          <p:grpSpPr>
            <a:xfrm>
              <a:off x="8341075" y="4735259"/>
              <a:ext cx="2957280" cy="745721"/>
              <a:chOff x="782933" y="1417699"/>
              <a:chExt cx="2957280" cy="745721"/>
            </a:xfrm>
          </p:grpSpPr>
          <p:sp>
            <p:nvSpPr>
              <p:cNvPr id="82" name="平行四边形 81"/>
              <p:cNvSpPr/>
              <p:nvPr/>
            </p:nvSpPr>
            <p:spPr>
              <a:xfrm>
                <a:off x="782933" y="1417699"/>
                <a:ext cx="2870200" cy="646029"/>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平行四边形 82"/>
              <p:cNvSpPr/>
              <p:nvPr/>
            </p:nvSpPr>
            <p:spPr>
              <a:xfrm>
                <a:off x="820254" y="1467632"/>
                <a:ext cx="2870200" cy="646029"/>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平行四边形 83"/>
              <p:cNvSpPr/>
              <p:nvPr/>
            </p:nvSpPr>
            <p:spPr>
              <a:xfrm>
                <a:off x="870013" y="1517391"/>
                <a:ext cx="2870200" cy="646029"/>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8" name="文本框 97"/>
            <p:cNvSpPr txBox="1"/>
            <p:nvPr/>
          </p:nvSpPr>
          <p:spPr>
            <a:xfrm>
              <a:off x="9351961" y="4932624"/>
              <a:ext cx="1013419" cy="369332"/>
            </a:xfrm>
            <a:prstGeom prst="rect">
              <a:avLst/>
            </a:prstGeom>
            <a:noFill/>
          </p:spPr>
          <p:txBody>
            <a:bodyPr wrap="none" rtlCol="0">
              <a:spAutoFit/>
            </a:bodyPr>
            <a:lstStyle/>
            <a:p>
              <a:r>
                <a:rPr lang="en-US" altLang="zh-CN" b="1" dirty="0">
                  <a:latin typeface="微软雅黑" panose="020B0503020204020204" pitchFamily="34" charset="-122"/>
                  <a:ea typeface="微软雅黑" panose="020B0503020204020204" pitchFamily="34" charset="-122"/>
                </a:rPr>
                <a:t>default</a:t>
              </a:r>
              <a:endParaRPr lang="zh-CN" altLang="en-US" b="1" dirty="0">
                <a:latin typeface="微软雅黑" panose="020B0503020204020204" pitchFamily="34" charset="-122"/>
                <a:ea typeface="微软雅黑" panose="020B0503020204020204" pitchFamily="34" charset="-122"/>
              </a:endParaRPr>
            </a:p>
          </p:txBody>
        </p:sp>
      </p:grpSp>
      <p:sp>
        <p:nvSpPr>
          <p:cNvPr id="67" name="椭圆 66"/>
          <p:cNvSpPr/>
          <p:nvPr/>
        </p:nvSpPr>
        <p:spPr>
          <a:xfrm>
            <a:off x="3248090" y="3028375"/>
            <a:ext cx="811763" cy="811763"/>
          </a:xfrm>
          <a:prstGeom prst="ellipse">
            <a:avLst/>
          </a:prstGeom>
          <a:solidFill>
            <a:schemeClr val="bg1">
              <a:alpha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5" name="图片 6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91970" y="3053032"/>
            <a:ext cx="724001" cy="724001"/>
          </a:xfrm>
          <a:prstGeom prst="rect">
            <a:avLst/>
          </a:prstGeom>
        </p:spPr>
      </p:pic>
      <p:sp>
        <p:nvSpPr>
          <p:cNvPr id="69" name="椭圆 68"/>
          <p:cNvSpPr/>
          <p:nvPr/>
        </p:nvSpPr>
        <p:spPr>
          <a:xfrm>
            <a:off x="8022273" y="3021102"/>
            <a:ext cx="811763" cy="811763"/>
          </a:xfrm>
          <a:prstGeom prst="ellipse">
            <a:avLst/>
          </a:prstGeom>
          <a:solidFill>
            <a:schemeClr val="bg1">
              <a:alpha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0" name="图片 6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083193" y="3064982"/>
            <a:ext cx="724001" cy="724001"/>
          </a:xfrm>
          <a:prstGeom prst="rect">
            <a:avLst/>
          </a:prstGeom>
        </p:spPr>
      </p:pic>
    </p:spTree>
    <p:extLst>
      <p:ext uri="{BB962C8B-B14F-4D97-AF65-F5344CB8AC3E}">
        <p14:creationId xmlns:p14="http://schemas.microsoft.com/office/powerpoint/2010/main" val="3444574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椭圆 25"/>
          <p:cNvSpPr/>
          <p:nvPr/>
        </p:nvSpPr>
        <p:spPr>
          <a:xfrm>
            <a:off x="5327781" y="2715213"/>
            <a:ext cx="1427583" cy="1427583"/>
          </a:xfrm>
          <a:prstGeom prst="ellipse">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3182776" y="2957808"/>
            <a:ext cx="942392" cy="942392"/>
          </a:xfrm>
          <a:prstGeom prst="ellipse">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3882088" y="1269520"/>
            <a:ext cx="942392" cy="942392"/>
          </a:xfrm>
          <a:prstGeom prst="ellipse">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7258664" y="1269520"/>
            <a:ext cx="942392" cy="942392"/>
          </a:xfrm>
          <a:prstGeom prst="ellipse">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7957976" y="2957808"/>
            <a:ext cx="942392" cy="942392"/>
          </a:xfrm>
          <a:prstGeom prst="ellipse">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7258664" y="4646096"/>
            <a:ext cx="942392" cy="942392"/>
          </a:xfrm>
          <a:prstGeom prst="ellipse">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3882088" y="4646096"/>
            <a:ext cx="942392" cy="942392"/>
          </a:xfrm>
          <a:prstGeom prst="ellipse">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5416420" y="2803852"/>
            <a:ext cx="1250302" cy="1250302"/>
          </a:xfrm>
          <a:prstGeom prst="ellipse">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3947402" y="1334834"/>
            <a:ext cx="811763" cy="811763"/>
          </a:xfrm>
          <a:prstGeom prst="ellipse">
            <a:avLst/>
          </a:prstGeom>
          <a:solidFill>
            <a:schemeClr val="bg1">
              <a:alpha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7323979" y="1334834"/>
            <a:ext cx="811763" cy="811763"/>
          </a:xfrm>
          <a:prstGeom prst="ellipse">
            <a:avLst/>
          </a:prstGeom>
          <a:solidFill>
            <a:schemeClr val="bg1">
              <a:alpha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7323979" y="4711410"/>
            <a:ext cx="811763" cy="811763"/>
          </a:xfrm>
          <a:prstGeom prst="ellipse">
            <a:avLst/>
          </a:prstGeom>
          <a:solidFill>
            <a:schemeClr val="bg1">
              <a:alpha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3947402" y="4711410"/>
            <a:ext cx="811763" cy="811763"/>
          </a:xfrm>
          <a:prstGeom prst="ellipse">
            <a:avLst/>
          </a:prstGeom>
          <a:solidFill>
            <a:schemeClr val="bg1">
              <a:alpha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p:cNvSpPr txBox="1"/>
          <p:nvPr/>
        </p:nvSpPr>
        <p:spPr>
          <a:xfrm>
            <a:off x="5710647" y="3280995"/>
            <a:ext cx="646331" cy="369332"/>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内容</a:t>
            </a:r>
          </a:p>
        </p:txBody>
      </p:sp>
      <p:pic>
        <p:nvPicPr>
          <p:cNvPr id="60" name="图片 5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1284" y="4755290"/>
            <a:ext cx="724001" cy="724001"/>
          </a:xfrm>
          <a:prstGeom prst="rect">
            <a:avLst/>
          </a:prstGeom>
        </p:spPr>
      </p:pic>
      <p:pic>
        <p:nvPicPr>
          <p:cNvPr id="61" name="图片 6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91284" y="1378714"/>
            <a:ext cx="724001" cy="724001"/>
          </a:xfrm>
          <a:prstGeom prst="rect">
            <a:avLst/>
          </a:prstGeom>
        </p:spPr>
      </p:pic>
      <p:pic>
        <p:nvPicPr>
          <p:cNvPr id="62" name="图片 6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67859" y="4755290"/>
            <a:ext cx="724001" cy="724001"/>
          </a:xfrm>
          <a:prstGeom prst="rect">
            <a:avLst/>
          </a:prstGeom>
        </p:spPr>
      </p:pic>
      <p:pic>
        <p:nvPicPr>
          <p:cNvPr id="63" name="图片 6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67859" y="1378716"/>
            <a:ext cx="724001" cy="724001"/>
          </a:xfrm>
          <a:prstGeom prst="rect">
            <a:avLst/>
          </a:prstGeom>
        </p:spPr>
      </p:pic>
      <p:grpSp>
        <p:nvGrpSpPr>
          <p:cNvPr id="99" name="组合 98"/>
          <p:cNvGrpSpPr/>
          <p:nvPr/>
        </p:nvGrpSpPr>
        <p:grpSpPr>
          <a:xfrm>
            <a:off x="761508" y="1350651"/>
            <a:ext cx="2957280" cy="745721"/>
            <a:chOff x="761508" y="1350651"/>
            <a:chExt cx="2957280" cy="745721"/>
          </a:xfrm>
        </p:grpSpPr>
        <p:grpSp>
          <p:nvGrpSpPr>
            <p:cNvPr id="72" name="组合 71"/>
            <p:cNvGrpSpPr/>
            <p:nvPr/>
          </p:nvGrpSpPr>
          <p:grpSpPr>
            <a:xfrm>
              <a:off x="761508" y="1350651"/>
              <a:ext cx="2957280" cy="745721"/>
              <a:chOff x="782933" y="1417699"/>
              <a:chExt cx="2957280" cy="745721"/>
            </a:xfrm>
          </p:grpSpPr>
          <p:sp>
            <p:nvSpPr>
              <p:cNvPr id="64" name="平行四边形 63"/>
              <p:cNvSpPr/>
              <p:nvPr/>
            </p:nvSpPr>
            <p:spPr>
              <a:xfrm>
                <a:off x="782933" y="1417699"/>
                <a:ext cx="2870200" cy="646029"/>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平行四边形 65"/>
              <p:cNvSpPr/>
              <p:nvPr/>
            </p:nvSpPr>
            <p:spPr>
              <a:xfrm>
                <a:off x="820254" y="1467632"/>
                <a:ext cx="2870200" cy="646029"/>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平行四边形 70"/>
              <p:cNvSpPr/>
              <p:nvPr/>
            </p:nvSpPr>
            <p:spPr>
              <a:xfrm>
                <a:off x="870013" y="1517391"/>
                <a:ext cx="2870200" cy="646029"/>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3" name="文本框 92"/>
            <p:cNvSpPr txBox="1"/>
            <p:nvPr/>
          </p:nvSpPr>
          <p:spPr>
            <a:xfrm>
              <a:off x="1769614" y="1547305"/>
              <a:ext cx="646331" cy="369332"/>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简介</a:t>
              </a:r>
            </a:p>
          </p:txBody>
        </p:sp>
      </p:grpSp>
      <p:grpSp>
        <p:nvGrpSpPr>
          <p:cNvPr id="100" name="组合 99"/>
          <p:cNvGrpSpPr/>
          <p:nvPr/>
        </p:nvGrpSpPr>
        <p:grpSpPr>
          <a:xfrm>
            <a:off x="188175" y="3042955"/>
            <a:ext cx="2957280" cy="745721"/>
            <a:chOff x="188175" y="3042955"/>
            <a:chExt cx="2957280" cy="745721"/>
          </a:xfrm>
        </p:grpSpPr>
        <p:grpSp>
          <p:nvGrpSpPr>
            <p:cNvPr id="85" name="组合 84"/>
            <p:cNvGrpSpPr/>
            <p:nvPr/>
          </p:nvGrpSpPr>
          <p:grpSpPr>
            <a:xfrm>
              <a:off x="188175" y="3042955"/>
              <a:ext cx="2957280" cy="745721"/>
              <a:chOff x="782933" y="1417699"/>
              <a:chExt cx="2957280" cy="745721"/>
            </a:xfrm>
          </p:grpSpPr>
          <p:sp>
            <p:nvSpPr>
              <p:cNvPr id="86" name="平行四边形 85"/>
              <p:cNvSpPr/>
              <p:nvPr/>
            </p:nvSpPr>
            <p:spPr>
              <a:xfrm>
                <a:off x="782933" y="1417699"/>
                <a:ext cx="2870200" cy="646029"/>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平行四边形 86"/>
              <p:cNvSpPr/>
              <p:nvPr/>
            </p:nvSpPr>
            <p:spPr>
              <a:xfrm>
                <a:off x="820254" y="1467632"/>
                <a:ext cx="2870200" cy="646029"/>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平行四边形 87"/>
              <p:cNvSpPr/>
              <p:nvPr/>
            </p:nvSpPr>
            <p:spPr>
              <a:xfrm>
                <a:off x="870013" y="1517391"/>
                <a:ext cx="2870200" cy="646029"/>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4" name="文本框 93"/>
            <p:cNvSpPr txBox="1"/>
            <p:nvPr/>
          </p:nvSpPr>
          <p:spPr>
            <a:xfrm>
              <a:off x="1174020" y="3244337"/>
              <a:ext cx="1107996" cy="369332"/>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依赖注入</a:t>
              </a:r>
            </a:p>
          </p:txBody>
        </p:sp>
      </p:grpSp>
      <p:grpSp>
        <p:nvGrpSpPr>
          <p:cNvPr id="101" name="组合 100"/>
          <p:cNvGrpSpPr/>
          <p:nvPr/>
        </p:nvGrpSpPr>
        <p:grpSpPr>
          <a:xfrm>
            <a:off x="761508" y="4735259"/>
            <a:ext cx="2957280" cy="745721"/>
            <a:chOff x="761508" y="4735259"/>
            <a:chExt cx="2957280" cy="745721"/>
          </a:xfrm>
        </p:grpSpPr>
        <p:grpSp>
          <p:nvGrpSpPr>
            <p:cNvPr id="77" name="组合 76"/>
            <p:cNvGrpSpPr/>
            <p:nvPr/>
          </p:nvGrpSpPr>
          <p:grpSpPr>
            <a:xfrm>
              <a:off x="761508" y="4735259"/>
              <a:ext cx="2957280" cy="745721"/>
              <a:chOff x="782933" y="1417699"/>
              <a:chExt cx="2957280" cy="745721"/>
            </a:xfrm>
          </p:grpSpPr>
          <p:sp>
            <p:nvSpPr>
              <p:cNvPr id="78" name="平行四边形 77"/>
              <p:cNvSpPr/>
              <p:nvPr/>
            </p:nvSpPr>
            <p:spPr>
              <a:xfrm>
                <a:off x="782933" y="1417699"/>
                <a:ext cx="2870200" cy="646029"/>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平行四边形 78"/>
              <p:cNvSpPr/>
              <p:nvPr/>
            </p:nvSpPr>
            <p:spPr>
              <a:xfrm>
                <a:off x="820254" y="1467632"/>
                <a:ext cx="2870200" cy="646029"/>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平行四边形 79"/>
              <p:cNvSpPr/>
              <p:nvPr/>
            </p:nvSpPr>
            <p:spPr>
              <a:xfrm>
                <a:off x="870013" y="1517391"/>
                <a:ext cx="2870200" cy="646029"/>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5" name="文本框 94"/>
            <p:cNvSpPr txBox="1"/>
            <p:nvPr/>
          </p:nvSpPr>
          <p:spPr>
            <a:xfrm>
              <a:off x="1683171" y="4911881"/>
              <a:ext cx="1249060" cy="369332"/>
            </a:xfrm>
            <a:prstGeom prst="rect">
              <a:avLst/>
            </a:prstGeom>
            <a:noFill/>
          </p:spPr>
          <p:txBody>
            <a:bodyPr wrap="none" rtlCol="0">
              <a:spAutoFit/>
            </a:bodyPr>
            <a:lstStyle/>
            <a:p>
              <a:r>
                <a:rPr lang="en-US" altLang="zh-CN" b="1" dirty="0">
                  <a:latin typeface="微软雅黑" panose="020B0503020204020204" pitchFamily="34" charset="-122"/>
                  <a:ea typeface="微软雅黑" panose="020B0503020204020204" pitchFamily="34" charset="-122"/>
                </a:rPr>
                <a:t>Junit</a:t>
              </a:r>
              <a:r>
                <a:rPr lang="zh-CN" altLang="en-US" b="1" dirty="0">
                  <a:latin typeface="微软雅黑" panose="020B0503020204020204" pitchFamily="34" charset="-122"/>
                  <a:ea typeface="微软雅黑" panose="020B0503020204020204" pitchFamily="34" charset="-122"/>
                </a:rPr>
                <a:t>测试</a:t>
              </a:r>
            </a:p>
          </p:txBody>
        </p:sp>
      </p:grpSp>
      <p:grpSp>
        <p:nvGrpSpPr>
          <p:cNvPr id="102" name="组合 101"/>
          <p:cNvGrpSpPr/>
          <p:nvPr/>
        </p:nvGrpSpPr>
        <p:grpSpPr>
          <a:xfrm>
            <a:off x="8341075" y="1350651"/>
            <a:ext cx="2957280" cy="745721"/>
            <a:chOff x="8341075" y="1350651"/>
            <a:chExt cx="2957280" cy="745721"/>
          </a:xfrm>
        </p:grpSpPr>
        <p:grpSp>
          <p:nvGrpSpPr>
            <p:cNvPr id="73" name="组合 72"/>
            <p:cNvGrpSpPr/>
            <p:nvPr/>
          </p:nvGrpSpPr>
          <p:grpSpPr>
            <a:xfrm>
              <a:off x="8341075" y="1350651"/>
              <a:ext cx="2957280" cy="745721"/>
              <a:chOff x="782933" y="1417699"/>
              <a:chExt cx="2957280" cy="745721"/>
            </a:xfrm>
          </p:grpSpPr>
          <p:sp>
            <p:nvSpPr>
              <p:cNvPr id="74" name="平行四边形 73"/>
              <p:cNvSpPr/>
              <p:nvPr/>
            </p:nvSpPr>
            <p:spPr>
              <a:xfrm>
                <a:off x="782933" y="1417699"/>
                <a:ext cx="2870200" cy="646029"/>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平行四边形 74"/>
              <p:cNvSpPr/>
              <p:nvPr/>
            </p:nvSpPr>
            <p:spPr>
              <a:xfrm>
                <a:off x="820254" y="1467632"/>
                <a:ext cx="2870200" cy="646029"/>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平行四边形 75"/>
              <p:cNvSpPr/>
              <p:nvPr/>
            </p:nvSpPr>
            <p:spPr>
              <a:xfrm>
                <a:off x="870013" y="1517391"/>
                <a:ext cx="2870200" cy="646029"/>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6" name="文本框 95"/>
            <p:cNvSpPr txBox="1"/>
            <p:nvPr/>
          </p:nvSpPr>
          <p:spPr>
            <a:xfrm>
              <a:off x="9302202" y="1538932"/>
              <a:ext cx="1107996" cy="369332"/>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自动装配</a:t>
              </a:r>
            </a:p>
          </p:txBody>
        </p:sp>
      </p:grpSp>
      <p:grpSp>
        <p:nvGrpSpPr>
          <p:cNvPr id="103" name="组合 102"/>
          <p:cNvGrpSpPr/>
          <p:nvPr/>
        </p:nvGrpSpPr>
        <p:grpSpPr>
          <a:xfrm>
            <a:off x="8965682" y="3056142"/>
            <a:ext cx="2957280" cy="745721"/>
            <a:chOff x="8965682" y="3056142"/>
            <a:chExt cx="2957280" cy="745721"/>
          </a:xfrm>
        </p:grpSpPr>
        <p:grpSp>
          <p:nvGrpSpPr>
            <p:cNvPr id="89" name="组合 88"/>
            <p:cNvGrpSpPr/>
            <p:nvPr/>
          </p:nvGrpSpPr>
          <p:grpSpPr>
            <a:xfrm>
              <a:off x="8965682" y="3056142"/>
              <a:ext cx="2957280" cy="745721"/>
              <a:chOff x="782933" y="1417699"/>
              <a:chExt cx="2957280" cy="745721"/>
            </a:xfrm>
          </p:grpSpPr>
          <p:sp>
            <p:nvSpPr>
              <p:cNvPr id="90" name="平行四边形 89"/>
              <p:cNvSpPr/>
              <p:nvPr/>
            </p:nvSpPr>
            <p:spPr>
              <a:xfrm>
                <a:off x="782933" y="1417699"/>
                <a:ext cx="2870200" cy="646029"/>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平行四边形 90"/>
              <p:cNvSpPr/>
              <p:nvPr/>
            </p:nvSpPr>
            <p:spPr>
              <a:xfrm>
                <a:off x="820254" y="1467632"/>
                <a:ext cx="2870200" cy="646029"/>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平行四边形 91"/>
              <p:cNvSpPr/>
              <p:nvPr/>
            </p:nvSpPr>
            <p:spPr>
              <a:xfrm>
                <a:off x="870013" y="1517391"/>
                <a:ext cx="2870200" cy="646029"/>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7" name="文本框 96"/>
            <p:cNvSpPr txBox="1"/>
            <p:nvPr/>
          </p:nvSpPr>
          <p:spPr>
            <a:xfrm>
              <a:off x="9926809" y="3231149"/>
              <a:ext cx="695511" cy="369332"/>
            </a:xfrm>
            <a:prstGeom prst="rect">
              <a:avLst/>
            </a:prstGeom>
            <a:noFill/>
          </p:spPr>
          <p:txBody>
            <a:bodyPr wrap="none" rtlCol="0">
              <a:spAutoFit/>
            </a:bodyPr>
            <a:lstStyle/>
            <a:p>
              <a:r>
                <a:rPr lang="en-US" altLang="zh-CN" b="1" dirty="0">
                  <a:latin typeface="微软雅黑" panose="020B0503020204020204" pitchFamily="34" charset="-122"/>
                  <a:ea typeface="微软雅黑" panose="020B0503020204020204" pitchFamily="34" charset="-122"/>
                </a:rPr>
                <a:t>AOP</a:t>
              </a:r>
              <a:endParaRPr lang="zh-CN" altLang="en-US" b="1" dirty="0">
                <a:latin typeface="微软雅黑" panose="020B0503020204020204" pitchFamily="34" charset="-122"/>
                <a:ea typeface="微软雅黑" panose="020B0503020204020204" pitchFamily="34" charset="-122"/>
              </a:endParaRPr>
            </a:p>
          </p:txBody>
        </p:sp>
      </p:grpSp>
      <p:grpSp>
        <p:nvGrpSpPr>
          <p:cNvPr id="81" name="组合 80"/>
          <p:cNvGrpSpPr/>
          <p:nvPr/>
        </p:nvGrpSpPr>
        <p:grpSpPr>
          <a:xfrm>
            <a:off x="8341075" y="4735259"/>
            <a:ext cx="2957280" cy="745721"/>
            <a:chOff x="782933" y="1417699"/>
            <a:chExt cx="2957280" cy="745721"/>
          </a:xfrm>
        </p:grpSpPr>
        <p:sp>
          <p:nvSpPr>
            <p:cNvPr id="82" name="平行四边形 81"/>
            <p:cNvSpPr/>
            <p:nvPr/>
          </p:nvSpPr>
          <p:spPr>
            <a:xfrm>
              <a:off x="782933" y="1417699"/>
              <a:ext cx="2870200" cy="646029"/>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平行四边形 82"/>
            <p:cNvSpPr/>
            <p:nvPr/>
          </p:nvSpPr>
          <p:spPr>
            <a:xfrm>
              <a:off x="820254" y="1467632"/>
              <a:ext cx="2870200" cy="646029"/>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平行四边形 83"/>
            <p:cNvSpPr/>
            <p:nvPr/>
          </p:nvSpPr>
          <p:spPr>
            <a:xfrm>
              <a:off x="870013" y="1517391"/>
              <a:ext cx="2870200" cy="646029"/>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7" name="椭圆 66"/>
          <p:cNvSpPr/>
          <p:nvPr/>
        </p:nvSpPr>
        <p:spPr>
          <a:xfrm>
            <a:off x="3248090" y="3028375"/>
            <a:ext cx="811763" cy="811763"/>
          </a:xfrm>
          <a:prstGeom prst="ellipse">
            <a:avLst/>
          </a:prstGeom>
          <a:solidFill>
            <a:schemeClr val="bg1">
              <a:alpha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5" name="图片 6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91970" y="3053032"/>
            <a:ext cx="724001" cy="724001"/>
          </a:xfrm>
          <a:prstGeom prst="rect">
            <a:avLst/>
          </a:prstGeom>
        </p:spPr>
      </p:pic>
      <p:sp>
        <p:nvSpPr>
          <p:cNvPr id="69" name="椭圆 68"/>
          <p:cNvSpPr/>
          <p:nvPr/>
        </p:nvSpPr>
        <p:spPr>
          <a:xfrm>
            <a:off x="8022273" y="3021102"/>
            <a:ext cx="811763" cy="811763"/>
          </a:xfrm>
          <a:prstGeom prst="ellipse">
            <a:avLst/>
          </a:prstGeom>
          <a:solidFill>
            <a:schemeClr val="bg1">
              <a:alpha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0" name="图片 6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083193" y="3064982"/>
            <a:ext cx="724001" cy="724001"/>
          </a:xfrm>
          <a:prstGeom prst="rect">
            <a:avLst/>
          </a:prstGeom>
        </p:spPr>
      </p:pic>
    </p:spTree>
    <p:extLst>
      <p:ext uri="{BB962C8B-B14F-4D97-AF65-F5344CB8AC3E}">
        <p14:creationId xmlns:p14="http://schemas.microsoft.com/office/powerpoint/2010/main" val="33516947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552450" y="552450"/>
            <a:ext cx="11170020" cy="5968455"/>
            <a:chOff x="552450" y="552450"/>
            <a:chExt cx="11170020" cy="5968455"/>
          </a:xfrm>
        </p:grpSpPr>
        <p:grpSp>
          <p:nvGrpSpPr>
            <p:cNvPr id="74" name="组合 73"/>
            <p:cNvGrpSpPr/>
            <p:nvPr/>
          </p:nvGrpSpPr>
          <p:grpSpPr>
            <a:xfrm>
              <a:off x="552450" y="552450"/>
              <a:ext cx="11125200" cy="5968455"/>
              <a:chOff x="1474080" y="1203648"/>
              <a:chExt cx="1978089" cy="2472614"/>
            </a:xfrm>
          </p:grpSpPr>
          <p:grpSp>
            <p:nvGrpSpPr>
              <p:cNvPr id="7" name="组合 6"/>
              <p:cNvGrpSpPr/>
              <p:nvPr/>
            </p:nvGrpSpPr>
            <p:grpSpPr>
              <a:xfrm>
                <a:off x="1474080" y="1203648"/>
                <a:ext cx="1978089" cy="2472614"/>
                <a:chOff x="1166327" y="886408"/>
                <a:chExt cx="1978089" cy="2649894"/>
              </a:xfrm>
            </p:grpSpPr>
            <p:sp>
              <p:nvSpPr>
                <p:cNvPr id="2" name="矩形 1"/>
                <p:cNvSpPr/>
                <p:nvPr/>
              </p:nvSpPr>
              <p:spPr>
                <a:xfrm>
                  <a:off x="1166327" y="886408"/>
                  <a:ext cx="1978089" cy="1129004"/>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166327" y="2015412"/>
                  <a:ext cx="1978089" cy="152089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219200" y="944123"/>
                  <a:ext cx="1872000" cy="796531"/>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8" name="文本框 57"/>
              <p:cNvSpPr txBox="1"/>
              <p:nvPr/>
            </p:nvSpPr>
            <p:spPr>
              <a:xfrm>
                <a:off x="1735029" y="1437122"/>
                <a:ext cx="397657" cy="293263"/>
              </a:xfrm>
              <a:prstGeom prst="rect">
                <a:avLst/>
              </a:prstGeom>
              <a:noFill/>
            </p:spPr>
            <p:txBody>
              <a:bodyPr wrap="none" rtlCol="0">
                <a:spAutoFit/>
              </a:bodyPr>
              <a:lstStyle/>
              <a:p>
                <a:r>
                  <a:rPr lang="zh-CN" altLang="en-US" sz="4000" b="1" dirty="0">
                    <a:latin typeface="微软雅黑" panose="020B0503020204020204" pitchFamily="34" charset="-122"/>
                    <a:ea typeface="微软雅黑" panose="020B0503020204020204" pitchFamily="34" charset="-122"/>
                  </a:rPr>
                  <a:t>自动装配</a:t>
                </a:r>
              </a:p>
            </p:txBody>
          </p:sp>
          <p:sp>
            <p:nvSpPr>
              <p:cNvPr id="66" name="矩形 65"/>
              <p:cNvSpPr/>
              <p:nvPr/>
            </p:nvSpPr>
            <p:spPr>
              <a:xfrm>
                <a:off x="1526953" y="2054598"/>
                <a:ext cx="1872000" cy="1556349"/>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2486054" y="2107637"/>
                <a:ext cx="544548" cy="191259"/>
              </a:xfrm>
              <a:prstGeom prst="rect">
                <a:avLst/>
              </a:prstGeom>
              <a:noFill/>
            </p:spPr>
            <p:txBody>
              <a:bodyPr wrap="square" rtlCol="0">
                <a:spAutoFit/>
              </a:bodyPr>
              <a:lstStyle/>
              <a:p>
                <a:r>
                  <a:rPr lang="zh-CN" altLang="en-US" sz="2400" dirty="0"/>
                  <a:t>使用</a:t>
                </a:r>
                <a:r>
                  <a:rPr lang="en-US" altLang="zh-CN" sz="2400" dirty="0"/>
                  <a:t>@</a:t>
                </a:r>
                <a:r>
                  <a:rPr lang="en-US" altLang="zh-CN" sz="2400" dirty="0" err="1"/>
                  <a:t>Autowired</a:t>
                </a:r>
                <a:r>
                  <a:rPr lang="zh-CN" altLang="en-US" sz="2400" dirty="0"/>
                  <a:t>注解：</a:t>
                </a:r>
              </a:p>
            </p:txBody>
          </p:sp>
        </p:grpSp>
        <p:sp>
          <p:nvSpPr>
            <p:cNvPr id="14" name="文本框 13"/>
            <p:cNvSpPr txBox="1"/>
            <p:nvPr/>
          </p:nvSpPr>
          <p:spPr>
            <a:xfrm>
              <a:off x="6244010" y="3308527"/>
              <a:ext cx="5478460" cy="3139321"/>
            </a:xfrm>
            <a:prstGeom prst="rect">
              <a:avLst/>
            </a:prstGeom>
            <a:noFill/>
          </p:spPr>
          <p:txBody>
            <a:bodyPr wrap="square" rtlCol="0">
              <a:spAutoFit/>
            </a:bodyPr>
            <a:lstStyle/>
            <a:p>
              <a:r>
                <a:rPr lang="en-US" altLang="zh-CN" dirty="0">
                  <a:solidFill>
                    <a:srgbClr val="0000FF"/>
                  </a:solidFill>
                </a:rPr>
                <a:t>&lt;!--spring.xml--&gt;</a:t>
              </a:r>
              <a:endParaRPr lang="en-US" altLang="zh-CN" dirty="0"/>
            </a:p>
            <a:p>
              <a:r>
                <a:rPr lang="en-US" altLang="zh-CN" b="1" dirty="0">
                  <a:solidFill>
                    <a:srgbClr val="0000FF"/>
                  </a:solidFill>
                </a:rPr>
                <a:t>&lt;</a:t>
              </a:r>
              <a:r>
                <a:rPr lang="en-US" altLang="zh-CN" b="1" dirty="0" err="1">
                  <a:solidFill>
                    <a:srgbClr val="A31515"/>
                  </a:solidFill>
                </a:rPr>
                <a:t>context:annotation-config</a:t>
              </a:r>
              <a:r>
                <a:rPr lang="en-US" altLang="zh-CN" b="1" dirty="0">
                  <a:solidFill>
                    <a:srgbClr val="0000FF"/>
                  </a:solidFill>
                </a:rPr>
                <a:t>/&gt;</a:t>
              </a:r>
            </a:p>
            <a:p>
              <a:endParaRPr lang="en-US" altLang="zh-CN" dirty="0">
                <a:solidFill>
                  <a:srgbClr val="0000FF"/>
                </a:solidFill>
              </a:endParaRPr>
            </a:p>
            <a:p>
              <a:r>
                <a:rPr lang="en-US" altLang="zh-CN" dirty="0">
                  <a:solidFill>
                    <a:srgbClr val="0000FF"/>
                  </a:solidFill>
                </a:rPr>
                <a:t>public class</a:t>
              </a:r>
              <a:r>
                <a:rPr lang="en-US" altLang="zh-CN" dirty="0"/>
                <a:t> </a:t>
              </a:r>
              <a:r>
                <a:rPr lang="en-US" altLang="zh-CN" dirty="0">
                  <a:solidFill>
                    <a:srgbClr val="2B91AF"/>
                  </a:solidFill>
                </a:rPr>
                <a:t>MODULE_A</a:t>
              </a:r>
              <a:r>
                <a:rPr lang="en-US" altLang="zh-CN" dirty="0"/>
                <a:t> </a:t>
              </a:r>
              <a:r>
                <a:rPr lang="en-US" altLang="zh-CN" dirty="0">
                  <a:solidFill>
                    <a:srgbClr val="0000FF"/>
                  </a:solidFill>
                </a:rPr>
                <a:t>implements</a:t>
              </a:r>
              <a:r>
                <a:rPr lang="en-US" altLang="zh-CN" dirty="0"/>
                <a:t> </a:t>
              </a:r>
              <a:r>
                <a:rPr lang="en-US" altLang="zh-CN" dirty="0">
                  <a:solidFill>
                    <a:srgbClr val="2B91AF"/>
                  </a:solidFill>
                </a:rPr>
                <a:t>INTERFACE_A</a:t>
              </a:r>
              <a:r>
                <a:rPr lang="en-US" altLang="zh-CN" dirty="0"/>
                <a:t>{}</a:t>
              </a:r>
            </a:p>
            <a:p>
              <a:r>
                <a:rPr lang="en-US" altLang="zh-CN" dirty="0">
                  <a:solidFill>
                    <a:srgbClr val="0000FF"/>
                  </a:solidFill>
                </a:rPr>
                <a:t>public class</a:t>
              </a:r>
              <a:r>
                <a:rPr lang="en-US" altLang="zh-CN" dirty="0"/>
                <a:t> </a:t>
              </a:r>
              <a:r>
                <a:rPr lang="en-US" altLang="zh-CN" dirty="0">
                  <a:solidFill>
                    <a:srgbClr val="2B91AF"/>
                  </a:solidFill>
                </a:rPr>
                <a:t>CLASS_B</a:t>
              </a:r>
              <a:r>
                <a:rPr lang="en-US" altLang="zh-CN" dirty="0"/>
                <a:t>{</a:t>
              </a:r>
            </a:p>
            <a:p>
              <a:r>
                <a:rPr lang="en-US" altLang="zh-CN" dirty="0"/>
                <a:t>    </a:t>
              </a:r>
              <a:r>
                <a:rPr lang="en-US" altLang="zh-CN" b="1" dirty="0">
                  <a:solidFill>
                    <a:schemeClr val="bg1">
                      <a:lumMod val="50000"/>
                    </a:schemeClr>
                  </a:solidFill>
                </a:rPr>
                <a:t>@</a:t>
              </a:r>
              <a:r>
                <a:rPr lang="en-US" altLang="zh-CN" b="1" dirty="0" err="1">
                  <a:solidFill>
                    <a:schemeClr val="bg1">
                      <a:lumMod val="50000"/>
                    </a:schemeClr>
                  </a:solidFill>
                </a:rPr>
                <a:t>Autowired</a:t>
              </a:r>
              <a:endParaRPr lang="en-US" altLang="zh-CN" b="1" dirty="0">
                <a:solidFill>
                  <a:schemeClr val="bg1">
                    <a:lumMod val="50000"/>
                  </a:schemeClr>
                </a:solidFill>
              </a:endParaRPr>
            </a:p>
            <a:p>
              <a:r>
                <a:rPr lang="en-US" altLang="zh-CN" b="1" dirty="0">
                  <a:solidFill>
                    <a:schemeClr val="bg1">
                      <a:lumMod val="50000"/>
                    </a:schemeClr>
                  </a:solidFill>
                </a:rPr>
                <a:t>    @Qualifier</a:t>
              </a:r>
              <a:r>
                <a:rPr lang="en-US" altLang="zh-CN" b="1" dirty="0">
                  <a:solidFill>
                    <a:srgbClr val="000D26"/>
                  </a:solidFill>
                </a:rPr>
                <a:t>(value="</a:t>
              </a:r>
              <a:r>
                <a:rPr lang="en-US" altLang="zh-CN" b="1" dirty="0">
                  <a:solidFill>
                    <a:srgbClr val="A31515"/>
                  </a:solidFill>
                </a:rPr>
                <a:t>module</a:t>
              </a:r>
              <a:r>
                <a:rPr lang="en-US" altLang="zh-CN" b="1" dirty="0">
                  <a:solidFill>
                    <a:srgbClr val="000D26"/>
                  </a:solidFill>
                </a:rPr>
                <a:t>")</a:t>
              </a:r>
            </a:p>
            <a:p>
              <a:r>
                <a:rPr lang="en-US" altLang="zh-CN" dirty="0"/>
                <a:t>    </a:t>
              </a:r>
              <a:r>
                <a:rPr lang="en-US" altLang="zh-CN" dirty="0">
                  <a:solidFill>
                    <a:srgbClr val="0000FF"/>
                  </a:solidFill>
                </a:rPr>
                <a:t>private</a:t>
              </a:r>
              <a:r>
                <a:rPr lang="en-US" altLang="zh-CN" dirty="0"/>
                <a:t> </a:t>
              </a:r>
              <a:r>
                <a:rPr lang="en-US" altLang="zh-CN" dirty="0">
                  <a:solidFill>
                    <a:srgbClr val="0000FF"/>
                  </a:solidFill>
                </a:rPr>
                <a:t>INTERFACE_A</a:t>
              </a:r>
              <a:r>
                <a:rPr lang="en-US" altLang="zh-CN" dirty="0"/>
                <a:t> module;</a:t>
              </a:r>
            </a:p>
            <a:p>
              <a:r>
                <a:rPr lang="en-US" altLang="zh-CN" dirty="0"/>
                <a:t>    </a:t>
              </a:r>
              <a:r>
                <a:rPr lang="en-US" altLang="zh-CN" dirty="0">
                  <a:solidFill>
                    <a:srgbClr val="0000FF"/>
                  </a:solidFill>
                </a:rPr>
                <a:t>public</a:t>
              </a:r>
              <a:r>
                <a:rPr lang="en-US" altLang="zh-CN" dirty="0"/>
                <a:t> CLASS_B(){</a:t>
              </a:r>
            </a:p>
            <a:p>
              <a:r>
                <a:rPr lang="en-US" altLang="zh-CN" dirty="0"/>
                <a:t>    }</a:t>
              </a:r>
            </a:p>
            <a:p>
              <a:r>
                <a:rPr lang="en-US" altLang="zh-CN" dirty="0"/>
                <a:t>}</a:t>
              </a:r>
              <a:endParaRPr lang="en-US" altLang="zh-CN" dirty="0">
                <a:solidFill>
                  <a:srgbClr val="008000"/>
                </a:solidFill>
              </a:endParaRPr>
            </a:p>
          </p:txBody>
        </p:sp>
      </p:grpSp>
      <p:sp>
        <p:nvSpPr>
          <p:cNvPr id="17" name="文本框 16"/>
          <p:cNvSpPr txBox="1"/>
          <p:nvPr/>
        </p:nvSpPr>
        <p:spPr>
          <a:xfrm>
            <a:off x="1193937" y="2734521"/>
            <a:ext cx="3062656" cy="461666"/>
          </a:xfrm>
          <a:prstGeom prst="rect">
            <a:avLst/>
          </a:prstGeom>
          <a:noFill/>
        </p:spPr>
        <p:txBody>
          <a:bodyPr wrap="square" rtlCol="0">
            <a:spAutoFit/>
          </a:bodyPr>
          <a:lstStyle/>
          <a:p>
            <a:r>
              <a:rPr lang="zh-CN" altLang="en-US" sz="2400" dirty="0"/>
              <a:t>添加</a:t>
            </a:r>
            <a:r>
              <a:rPr lang="en-US" altLang="zh-CN" sz="2400" dirty="0" err="1"/>
              <a:t>autowire</a:t>
            </a:r>
            <a:r>
              <a:rPr lang="zh-CN" altLang="en-US" sz="2400" dirty="0"/>
              <a:t>属性：</a:t>
            </a:r>
          </a:p>
        </p:txBody>
      </p:sp>
      <p:sp>
        <p:nvSpPr>
          <p:cNvPr id="18" name="文本框 17"/>
          <p:cNvSpPr txBox="1"/>
          <p:nvPr/>
        </p:nvSpPr>
        <p:spPr>
          <a:xfrm>
            <a:off x="1193937" y="3308528"/>
            <a:ext cx="5134342" cy="2308324"/>
          </a:xfrm>
          <a:prstGeom prst="rect">
            <a:avLst/>
          </a:prstGeom>
          <a:noFill/>
        </p:spPr>
        <p:txBody>
          <a:bodyPr wrap="square" rtlCol="0">
            <a:spAutoFit/>
          </a:bodyPr>
          <a:lstStyle/>
          <a:p>
            <a:r>
              <a:rPr lang="en-US" altLang="zh-CN" dirty="0">
                <a:solidFill>
                  <a:srgbClr val="0000FF"/>
                </a:solidFill>
              </a:rPr>
              <a:t>&lt;!--spring.xml--&gt;</a:t>
            </a:r>
          </a:p>
          <a:p>
            <a:r>
              <a:rPr lang="en-US" altLang="zh-CN" dirty="0">
                <a:solidFill>
                  <a:srgbClr val="008000"/>
                </a:solidFill>
              </a:rPr>
              <a:t>…</a:t>
            </a:r>
          </a:p>
          <a:p>
            <a:r>
              <a:rPr lang="en-US" altLang="zh-CN" dirty="0">
                <a:solidFill>
                  <a:srgbClr val="0000FF"/>
                </a:solidFill>
              </a:rPr>
              <a:t>&lt;</a:t>
            </a:r>
            <a:r>
              <a:rPr lang="en-US" altLang="zh-CN" dirty="0">
                <a:solidFill>
                  <a:srgbClr val="A31515"/>
                </a:solidFill>
              </a:rPr>
              <a:t>bean</a:t>
            </a:r>
            <a:r>
              <a:rPr lang="en-US" altLang="zh-CN" dirty="0">
                <a:solidFill>
                  <a:srgbClr val="008000"/>
                </a:solidFill>
              </a:rPr>
              <a:t> </a:t>
            </a:r>
            <a:r>
              <a:rPr lang="en-US" altLang="zh-CN" dirty="0">
                <a:solidFill>
                  <a:srgbClr val="FF0000"/>
                </a:solidFill>
              </a:rPr>
              <a:t>id</a:t>
            </a:r>
            <a:r>
              <a:rPr lang="en-US" altLang="zh-CN" dirty="0">
                <a:solidFill>
                  <a:srgbClr val="0000FF"/>
                </a:solidFill>
              </a:rPr>
              <a:t>=</a:t>
            </a:r>
            <a:r>
              <a:rPr lang="en-US" altLang="zh-CN" dirty="0">
                <a:solidFill>
                  <a:srgbClr val="000D26"/>
                </a:solidFill>
              </a:rPr>
              <a:t>“</a:t>
            </a:r>
            <a:r>
              <a:rPr lang="en-US" altLang="zh-CN" dirty="0">
                <a:solidFill>
                  <a:srgbClr val="0000FF"/>
                </a:solidFill>
              </a:rPr>
              <a:t>module</a:t>
            </a:r>
            <a:r>
              <a:rPr lang="en-US" altLang="zh-CN" dirty="0">
                <a:solidFill>
                  <a:srgbClr val="000D26"/>
                </a:solidFill>
              </a:rPr>
              <a:t>"</a:t>
            </a:r>
            <a:r>
              <a:rPr lang="en-US" altLang="zh-CN" dirty="0">
                <a:solidFill>
                  <a:srgbClr val="008000"/>
                </a:solidFill>
              </a:rPr>
              <a:t> </a:t>
            </a:r>
            <a:r>
              <a:rPr lang="en-US" altLang="zh-CN" dirty="0">
                <a:solidFill>
                  <a:srgbClr val="FF0000"/>
                </a:solidFill>
              </a:rPr>
              <a:t>class</a:t>
            </a:r>
            <a:r>
              <a:rPr lang="en-US" altLang="zh-CN" dirty="0">
                <a:solidFill>
                  <a:srgbClr val="0000FF"/>
                </a:solidFill>
              </a:rPr>
              <a:t>=</a:t>
            </a:r>
            <a:r>
              <a:rPr lang="en-US" altLang="zh-CN" dirty="0">
                <a:solidFill>
                  <a:srgbClr val="000D26"/>
                </a:solidFill>
              </a:rPr>
              <a:t>"</a:t>
            </a:r>
            <a:r>
              <a:rPr lang="en-US" altLang="zh-CN" dirty="0">
                <a:solidFill>
                  <a:srgbClr val="0000FF"/>
                </a:solidFill>
              </a:rPr>
              <a:t>….MODULE_A</a:t>
            </a:r>
            <a:r>
              <a:rPr lang="en-US" altLang="zh-CN" dirty="0">
                <a:solidFill>
                  <a:srgbClr val="000D26"/>
                </a:solidFill>
              </a:rPr>
              <a:t>"</a:t>
            </a:r>
            <a:r>
              <a:rPr lang="en-US" altLang="zh-CN" dirty="0">
                <a:solidFill>
                  <a:srgbClr val="0000FF"/>
                </a:solidFill>
              </a:rPr>
              <a:t>&gt;</a:t>
            </a:r>
          </a:p>
          <a:p>
            <a:r>
              <a:rPr lang="en-US" altLang="zh-CN" dirty="0">
                <a:solidFill>
                  <a:srgbClr val="0000FF"/>
                </a:solidFill>
              </a:rPr>
              <a:t>&lt;/</a:t>
            </a:r>
            <a:r>
              <a:rPr lang="en-US" altLang="zh-CN" dirty="0">
                <a:solidFill>
                  <a:srgbClr val="A31515"/>
                </a:solidFill>
              </a:rPr>
              <a:t>bean</a:t>
            </a:r>
            <a:r>
              <a:rPr lang="en-US" altLang="zh-CN" dirty="0">
                <a:solidFill>
                  <a:srgbClr val="0000FF"/>
                </a:solidFill>
              </a:rPr>
              <a:t>&gt;</a:t>
            </a:r>
          </a:p>
          <a:p>
            <a:r>
              <a:rPr lang="en-US" altLang="zh-CN" dirty="0">
                <a:solidFill>
                  <a:srgbClr val="0000FF"/>
                </a:solidFill>
              </a:rPr>
              <a:t>&lt;</a:t>
            </a:r>
            <a:r>
              <a:rPr lang="en-US" altLang="zh-CN" dirty="0">
                <a:solidFill>
                  <a:srgbClr val="A31515"/>
                </a:solidFill>
              </a:rPr>
              <a:t>bean</a:t>
            </a:r>
            <a:r>
              <a:rPr lang="en-US" altLang="zh-CN" dirty="0">
                <a:solidFill>
                  <a:srgbClr val="008000"/>
                </a:solidFill>
              </a:rPr>
              <a:t> </a:t>
            </a:r>
            <a:r>
              <a:rPr lang="en-US" altLang="zh-CN" dirty="0">
                <a:solidFill>
                  <a:srgbClr val="FF0000"/>
                </a:solidFill>
              </a:rPr>
              <a:t>id</a:t>
            </a:r>
            <a:r>
              <a:rPr lang="en-US" altLang="zh-CN" dirty="0">
                <a:solidFill>
                  <a:srgbClr val="0000FF"/>
                </a:solidFill>
              </a:rPr>
              <a:t>=</a:t>
            </a:r>
            <a:r>
              <a:rPr lang="en-US" altLang="zh-CN" dirty="0">
                <a:solidFill>
                  <a:srgbClr val="000D26"/>
                </a:solidFill>
              </a:rPr>
              <a:t>"</a:t>
            </a:r>
            <a:r>
              <a:rPr lang="en-US" altLang="zh-CN" dirty="0">
                <a:solidFill>
                  <a:srgbClr val="0000FF"/>
                </a:solidFill>
              </a:rPr>
              <a:t>CLASS_B</a:t>
            </a:r>
            <a:r>
              <a:rPr lang="en-US" altLang="zh-CN" dirty="0">
                <a:solidFill>
                  <a:srgbClr val="000D26"/>
                </a:solidFill>
              </a:rPr>
              <a:t>"</a:t>
            </a:r>
            <a:r>
              <a:rPr lang="en-US" altLang="zh-CN" dirty="0">
                <a:solidFill>
                  <a:srgbClr val="008000"/>
                </a:solidFill>
              </a:rPr>
              <a:t> </a:t>
            </a:r>
            <a:r>
              <a:rPr lang="en-US" altLang="zh-CN" dirty="0">
                <a:solidFill>
                  <a:srgbClr val="FF0000"/>
                </a:solidFill>
              </a:rPr>
              <a:t>class</a:t>
            </a:r>
            <a:r>
              <a:rPr lang="en-US" altLang="zh-CN" dirty="0">
                <a:solidFill>
                  <a:srgbClr val="0000FF"/>
                </a:solidFill>
              </a:rPr>
              <a:t>=</a:t>
            </a:r>
            <a:r>
              <a:rPr lang="en-US" altLang="zh-CN" dirty="0">
                <a:solidFill>
                  <a:srgbClr val="000D26"/>
                </a:solidFill>
              </a:rPr>
              <a:t>"</a:t>
            </a:r>
            <a:r>
              <a:rPr lang="en-US" altLang="zh-CN" dirty="0">
                <a:solidFill>
                  <a:srgbClr val="0000FF"/>
                </a:solidFill>
              </a:rPr>
              <a:t>….CLASS_B</a:t>
            </a:r>
            <a:r>
              <a:rPr lang="en-US" altLang="zh-CN" dirty="0">
                <a:solidFill>
                  <a:srgbClr val="000D26"/>
                </a:solidFill>
              </a:rPr>
              <a:t>" </a:t>
            </a:r>
          </a:p>
          <a:p>
            <a:r>
              <a:rPr lang="en-US" altLang="zh-CN" dirty="0">
                <a:solidFill>
                  <a:srgbClr val="000D26"/>
                </a:solidFill>
              </a:rPr>
              <a:t>        </a:t>
            </a:r>
            <a:r>
              <a:rPr lang="en-US" altLang="zh-CN" b="1" dirty="0" err="1">
                <a:solidFill>
                  <a:srgbClr val="FF0000"/>
                </a:solidFill>
              </a:rPr>
              <a:t>autowire</a:t>
            </a:r>
            <a:r>
              <a:rPr lang="en-US" altLang="zh-CN" b="1" dirty="0">
                <a:solidFill>
                  <a:srgbClr val="0000FF"/>
                </a:solidFill>
              </a:rPr>
              <a:t>=</a:t>
            </a:r>
            <a:r>
              <a:rPr lang="en-US" altLang="zh-CN" b="1" dirty="0">
                <a:solidFill>
                  <a:srgbClr val="000D26"/>
                </a:solidFill>
              </a:rPr>
              <a:t>"</a:t>
            </a:r>
            <a:r>
              <a:rPr lang="en-US" altLang="zh-CN" b="1" dirty="0" err="1">
                <a:solidFill>
                  <a:srgbClr val="0000FF"/>
                </a:solidFill>
              </a:rPr>
              <a:t>byName</a:t>
            </a:r>
            <a:r>
              <a:rPr lang="en-US" altLang="zh-CN" b="1" dirty="0">
                <a:solidFill>
                  <a:srgbClr val="000D26"/>
                </a:solidFill>
              </a:rPr>
              <a:t>"</a:t>
            </a:r>
            <a:r>
              <a:rPr lang="en-US" altLang="zh-CN" dirty="0">
                <a:solidFill>
                  <a:srgbClr val="0000FF"/>
                </a:solidFill>
              </a:rPr>
              <a:t>&gt;</a:t>
            </a:r>
          </a:p>
          <a:p>
            <a:r>
              <a:rPr lang="en-US" altLang="zh-CN" dirty="0">
                <a:solidFill>
                  <a:srgbClr val="0000FF"/>
                </a:solidFill>
              </a:rPr>
              <a:t>&lt;/</a:t>
            </a:r>
            <a:r>
              <a:rPr lang="en-US" altLang="zh-CN" dirty="0">
                <a:solidFill>
                  <a:srgbClr val="A31515"/>
                </a:solidFill>
              </a:rPr>
              <a:t>bean</a:t>
            </a:r>
            <a:r>
              <a:rPr lang="en-US" altLang="zh-CN" dirty="0">
                <a:solidFill>
                  <a:srgbClr val="0000FF"/>
                </a:solidFill>
              </a:rPr>
              <a:t>&gt;</a:t>
            </a:r>
          </a:p>
          <a:p>
            <a:endParaRPr lang="en-US" altLang="zh-CN" dirty="0">
              <a:solidFill>
                <a:srgbClr val="008000"/>
              </a:solidFill>
            </a:endParaRPr>
          </a:p>
        </p:txBody>
      </p:sp>
    </p:spTree>
    <p:extLst>
      <p:ext uri="{BB962C8B-B14F-4D97-AF65-F5344CB8AC3E}">
        <p14:creationId xmlns:p14="http://schemas.microsoft.com/office/powerpoint/2010/main" val="27993208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961052" y="737118"/>
            <a:ext cx="10538689" cy="5604588"/>
            <a:chOff x="961053" y="737118"/>
            <a:chExt cx="5226698" cy="5604588"/>
          </a:xfrm>
        </p:grpSpPr>
        <p:sp>
          <p:nvSpPr>
            <p:cNvPr id="2" name="平行四边形 1"/>
            <p:cNvSpPr/>
            <p:nvPr/>
          </p:nvSpPr>
          <p:spPr>
            <a:xfrm>
              <a:off x="961053" y="737118"/>
              <a:ext cx="5066523" cy="5430416"/>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平行四边形 2"/>
            <p:cNvSpPr/>
            <p:nvPr/>
          </p:nvSpPr>
          <p:spPr>
            <a:xfrm>
              <a:off x="1038808" y="824204"/>
              <a:ext cx="5066523" cy="5430416"/>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平行四边形 3"/>
            <p:cNvSpPr/>
            <p:nvPr/>
          </p:nvSpPr>
          <p:spPr>
            <a:xfrm>
              <a:off x="1121228" y="911290"/>
              <a:ext cx="5066523" cy="5430416"/>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11" name="直接连接符 10"/>
          <p:cNvCxnSpPr/>
          <p:nvPr/>
        </p:nvCxnSpPr>
        <p:spPr>
          <a:xfrm>
            <a:off x="2491273" y="1800808"/>
            <a:ext cx="8078571" cy="0"/>
          </a:xfrm>
          <a:prstGeom prst="line">
            <a:avLst/>
          </a:prstGeom>
          <a:ln w="15875">
            <a:solidFill>
              <a:srgbClr val="002060"/>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2603372" y="1203267"/>
            <a:ext cx="1093376" cy="584775"/>
          </a:xfrm>
          <a:prstGeom prst="rect">
            <a:avLst/>
          </a:prstGeom>
          <a:noFill/>
        </p:spPr>
        <p:txBody>
          <a:bodyPr wrap="none" rtlCol="0">
            <a:spAutoFit/>
          </a:bodyPr>
          <a:lstStyle/>
          <a:p>
            <a:r>
              <a:rPr lang="en-US" altLang="zh-CN" sz="3200" b="1" dirty="0">
                <a:latin typeface="微软雅黑" panose="020B0503020204020204" pitchFamily="34" charset="-122"/>
                <a:ea typeface="微软雅黑" panose="020B0503020204020204" pitchFamily="34" charset="-122"/>
              </a:rPr>
              <a:t>AOP</a:t>
            </a:r>
            <a:endParaRPr lang="zh-CN" altLang="en-US" sz="3200" b="1" dirty="0">
              <a:latin typeface="微软雅黑" panose="020B0503020204020204" pitchFamily="34" charset="-122"/>
              <a:ea typeface="微软雅黑" panose="020B0503020204020204" pitchFamily="34" charset="-122"/>
            </a:endParaRPr>
          </a:p>
        </p:txBody>
      </p:sp>
      <p:pic>
        <p:nvPicPr>
          <p:cNvPr id="41" name="图片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02622" y="1076807"/>
            <a:ext cx="724001" cy="724001"/>
          </a:xfrm>
          <a:prstGeom prst="rect">
            <a:avLst/>
          </a:prstGeom>
        </p:spPr>
      </p:pic>
      <p:sp>
        <p:nvSpPr>
          <p:cNvPr id="24" name="文本框 23"/>
          <p:cNvSpPr txBox="1"/>
          <p:nvPr/>
        </p:nvSpPr>
        <p:spPr>
          <a:xfrm>
            <a:off x="2491273" y="2092785"/>
            <a:ext cx="7721728" cy="3970318"/>
          </a:xfrm>
          <a:prstGeom prst="rect">
            <a:avLst/>
          </a:prstGeom>
          <a:noFill/>
        </p:spPr>
        <p:txBody>
          <a:bodyPr wrap="square" rtlCol="0">
            <a:spAutoFit/>
          </a:bodyPr>
          <a:lstStyle/>
          <a:p>
            <a:r>
              <a:rPr lang="en-US" altLang="zh-CN" dirty="0">
                <a:solidFill>
                  <a:srgbClr val="000D26"/>
                </a:solidFill>
              </a:rPr>
              <a:t>    AOP</a:t>
            </a:r>
            <a:r>
              <a:rPr lang="zh-CN" altLang="en-US" dirty="0">
                <a:solidFill>
                  <a:srgbClr val="000D26"/>
                </a:solidFill>
              </a:rPr>
              <a:t>（</a:t>
            </a:r>
            <a:r>
              <a:rPr lang="en-US" altLang="zh-CN" dirty="0">
                <a:solidFill>
                  <a:srgbClr val="000D26"/>
                </a:solidFill>
              </a:rPr>
              <a:t>Aspect-Oriented Programming</a:t>
            </a:r>
            <a:r>
              <a:rPr lang="zh-CN" altLang="en-US" dirty="0">
                <a:solidFill>
                  <a:srgbClr val="000D26"/>
                </a:solidFill>
              </a:rPr>
              <a:t>），</a:t>
            </a:r>
            <a:r>
              <a:rPr lang="zh-CN" altLang="en-US" dirty="0"/>
              <a:t>即面向切面编程，可以说是</a:t>
            </a:r>
            <a:r>
              <a:rPr lang="en-US" altLang="zh-CN" dirty="0"/>
              <a:t>OOP</a:t>
            </a:r>
            <a:r>
              <a:rPr lang="zh-CN" altLang="en-US" dirty="0"/>
              <a:t>（</a:t>
            </a:r>
            <a:r>
              <a:rPr lang="en-US" altLang="zh-CN" dirty="0"/>
              <a:t>Object Oriented Programming</a:t>
            </a:r>
            <a:r>
              <a:rPr lang="zh-CN" altLang="en-US" dirty="0"/>
              <a:t>，面向对象编程）的补充和完善。</a:t>
            </a:r>
            <a:endParaRPr lang="en-US" altLang="zh-CN" dirty="0"/>
          </a:p>
          <a:p>
            <a:r>
              <a:rPr lang="en-US" altLang="zh-CN" dirty="0"/>
              <a:t>    OOP</a:t>
            </a:r>
            <a:r>
              <a:rPr lang="zh-CN" altLang="en-US" dirty="0"/>
              <a:t>引入封装、继承、多态等概念来建立一种对象层次结构，用于模拟公共行为的一个集合。不过</a:t>
            </a:r>
            <a:r>
              <a:rPr lang="en-US" altLang="zh-CN" dirty="0"/>
              <a:t>OOP</a:t>
            </a:r>
            <a:r>
              <a:rPr lang="zh-CN" altLang="en-US" dirty="0"/>
              <a:t>允许开发者定义纵向的关系，但并不适合定义横向的关系，例如日志功能。日志代码往往横向地散布在所有对象层次中，而与它对应的对象的核心功能毫无关系对于其他类型的代码，如安全性、异常处理和透明的持续性也都是如此，这种散布在各处的无关的代码被称为横切（</a:t>
            </a:r>
            <a:r>
              <a:rPr lang="en-US" altLang="zh-CN" dirty="0"/>
              <a:t>cross cutting</a:t>
            </a:r>
            <a:r>
              <a:rPr lang="zh-CN" altLang="en-US" dirty="0"/>
              <a:t>），在</a:t>
            </a:r>
            <a:r>
              <a:rPr lang="en-US" altLang="zh-CN" dirty="0"/>
              <a:t>OOP</a:t>
            </a:r>
            <a:r>
              <a:rPr lang="zh-CN" altLang="en-US" dirty="0"/>
              <a:t>设计中，它导致了大量代码的重复，而不利于各个模块的重用。</a:t>
            </a:r>
            <a:endParaRPr lang="en-US" altLang="zh-CN" dirty="0"/>
          </a:p>
          <a:p>
            <a:r>
              <a:rPr lang="en-US" altLang="zh-CN" dirty="0"/>
              <a:t>    AOP</a:t>
            </a:r>
            <a:r>
              <a:rPr lang="zh-CN" altLang="en-US" dirty="0"/>
              <a:t>技术恰恰相反，它利用一种称为</a:t>
            </a:r>
            <a:r>
              <a:rPr lang="en-US" altLang="zh-CN" dirty="0"/>
              <a:t>"</a:t>
            </a:r>
            <a:r>
              <a:rPr lang="zh-CN" altLang="en-US" dirty="0"/>
              <a:t>横切</a:t>
            </a:r>
            <a:r>
              <a:rPr lang="en-US" altLang="zh-CN" dirty="0"/>
              <a:t>"</a:t>
            </a:r>
            <a:r>
              <a:rPr lang="zh-CN" altLang="en-US" dirty="0"/>
              <a:t>的技术，剖解开封装的对象内部，并将那些影响了多个类的公共行为封装到一个可重用模块，并将其命名为</a:t>
            </a:r>
            <a:r>
              <a:rPr lang="en-US" altLang="zh-CN" dirty="0"/>
              <a:t>"Aspect"</a:t>
            </a:r>
            <a:r>
              <a:rPr lang="zh-CN" altLang="en-US" dirty="0"/>
              <a:t>，即切面。所谓</a:t>
            </a:r>
            <a:r>
              <a:rPr lang="en-US" altLang="zh-CN" dirty="0"/>
              <a:t>"</a:t>
            </a:r>
            <a:r>
              <a:rPr lang="zh-CN" altLang="en-US" dirty="0"/>
              <a:t>切面</a:t>
            </a:r>
            <a:r>
              <a:rPr lang="en-US" altLang="zh-CN" dirty="0"/>
              <a:t>"</a:t>
            </a:r>
            <a:r>
              <a:rPr lang="zh-CN" altLang="en-US" dirty="0"/>
              <a:t>，简单说就是那些与业务无关，却为业务模块所共同调用的逻辑或责任封装起来，便于减少系统的重复代码，降低模块之间的耦合度，并有利于未来的可操作性和可维护性。</a:t>
            </a:r>
            <a:endParaRPr lang="zh-CN" altLang="en-US" dirty="0">
              <a:solidFill>
                <a:srgbClr val="000D26"/>
              </a:solidFill>
            </a:endParaRPr>
          </a:p>
        </p:txBody>
      </p:sp>
    </p:spTree>
    <p:extLst>
      <p:ext uri="{BB962C8B-B14F-4D97-AF65-F5344CB8AC3E}">
        <p14:creationId xmlns:p14="http://schemas.microsoft.com/office/powerpoint/2010/main" val="38571114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组合 106"/>
          <p:cNvGrpSpPr/>
          <p:nvPr/>
        </p:nvGrpSpPr>
        <p:grpSpPr>
          <a:xfrm>
            <a:off x="4500465" y="1468019"/>
            <a:ext cx="5865837" cy="3122638"/>
            <a:chOff x="4500465" y="1654628"/>
            <a:chExt cx="5865837" cy="3122638"/>
          </a:xfrm>
        </p:grpSpPr>
        <p:sp>
          <p:nvSpPr>
            <p:cNvPr id="101" name="L 形 100"/>
            <p:cNvSpPr/>
            <p:nvPr/>
          </p:nvSpPr>
          <p:spPr>
            <a:xfrm rot="10800000">
              <a:off x="4500465" y="1654628"/>
              <a:ext cx="5747657" cy="3013788"/>
            </a:xfrm>
            <a:prstGeom prst="corner">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L 形 101"/>
            <p:cNvSpPr/>
            <p:nvPr/>
          </p:nvSpPr>
          <p:spPr>
            <a:xfrm rot="10800000">
              <a:off x="4550224" y="1704387"/>
              <a:ext cx="5747657" cy="3013788"/>
            </a:xfrm>
            <a:prstGeom prst="corner">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L 形 103"/>
            <p:cNvSpPr/>
            <p:nvPr/>
          </p:nvSpPr>
          <p:spPr>
            <a:xfrm rot="10800000">
              <a:off x="4618645" y="1763478"/>
              <a:ext cx="5747657" cy="3013788"/>
            </a:xfrm>
            <a:prstGeom prst="corner">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6" name="组合 105"/>
          <p:cNvGrpSpPr/>
          <p:nvPr/>
        </p:nvGrpSpPr>
        <p:grpSpPr>
          <a:xfrm>
            <a:off x="1950098" y="2313995"/>
            <a:ext cx="5856506" cy="3122637"/>
            <a:chOff x="1950098" y="2500604"/>
            <a:chExt cx="5856506" cy="3122637"/>
          </a:xfrm>
        </p:grpSpPr>
        <p:sp>
          <p:nvSpPr>
            <p:cNvPr id="100" name="L 形 99"/>
            <p:cNvSpPr/>
            <p:nvPr/>
          </p:nvSpPr>
          <p:spPr>
            <a:xfrm>
              <a:off x="1950098" y="2500604"/>
              <a:ext cx="5747657" cy="3013788"/>
            </a:xfrm>
            <a:prstGeom prst="corner">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L 形 102"/>
            <p:cNvSpPr/>
            <p:nvPr/>
          </p:nvSpPr>
          <p:spPr>
            <a:xfrm>
              <a:off x="2009188" y="2559694"/>
              <a:ext cx="5747657" cy="3013788"/>
            </a:xfrm>
            <a:prstGeom prst="corner">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L 形 104"/>
            <p:cNvSpPr/>
            <p:nvPr/>
          </p:nvSpPr>
          <p:spPr>
            <a:xfrm>
              <a:off x="2058947" y="2609453"/>
              <a:ext cx="5747657" cy="3013788"/>
            </a:xfrm>
            <a:prstGeom prst="corner">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5" name="组合 114"/>
          <p:cNvGrpSpPr/>
          <p:nvPr/>
        </p:nvGrpSpPr>
        <p:grpSpPr>
          <a:xfrm>
            <a:off x="9237298" y="4904788"/>
            <a:ext cx="615828" cy="615828"/>
            <a:chOff x="1203649" y="4037046"/>
            <a:chExt cx="2276669" cy="2276669"/>
          </a:xfrm>
        </p:grpSpPr>
        <p:sp>
          <p:nvSpPr>
            <p:cNvPr id="116" name="椭圆 115"/>
            <p:cNvSpPr/>
            <p:nvPr/>
          </p:nvSpPr>
          <p:spPr>
            <a:xfrm>
              <a:off x="1203649" y="4037046"/>
              <a:ext cx="2276669" cy="2276669"/>
            </a:xfrm>
            <a:prstGeom prst="ellipse">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p:cNvSpPr/>
            <p:nvPr/>
          </p:nvSpPr>
          <p:spPr>
            <a:xfrm>
              <a:off x="1279848" y="4113245"/>
              <a:ext cx="2124269" cy="2124269"/>
            </a:xfrm>
            <a:prstGeom prst="ellipse">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8" name="组合 117"/>
          <p:cNvGrpSpPr/>
          <p:nvPr/>
        </p:nvGrpSpPr>
        <p:grpSpPr>
          <a:xfrm>
            <a:off x="2478417" y="1329604"/>
            <a:ext cx="615828" cy="615828"/>
            <a:chOff x="1203649" y="4037046"/>
            <a:chExt cx="2276669" cy="2276669"/>
          </a:xfrm>
        </p:grpSpPr>
        <p:sp>
          <p:nvSpPr>
            <p:cNvPr id="119" name="椭圆 118"/>
            <p:cNvSpPr/>
            <p:nvPr/>
          </p:nvSpPr>
          <p:spPr>
            <a:xfrm>
              <a:off x="1203649" y="4037046"/>
              <a:ext cx="2276669" cy="2276669"/>
            </a:xfrm>
            <a:prstGeom prst="ellipse">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p:nvSpPr>
          <p:spPr>
            <a:xfrm>
              <a:off x="1279848" y="4113245"/>
              <a:ext cx="2124269" cy="2124269"/>
            </a:xfrm>
            <a:prstGeom prst="ellipse">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3" name="文本框 122"/>
          <p:cNvSpPr txBox="1"/>
          <p:nvPr/>
        </p:nvSpPr>
        <p:spPr>
          <a:xfrm>
            <a:off x="5183258" y="1787182"/>
            <a:ext cx="4801314" cy="923330"/>
          </a:xfrm>
          <a:prstGeom prst="rect">
            <a:avLst/>
          </a:prstGeom>
          <a:noFill/>
        </p:spPr>
        <p:txBody>
          <a:bodyPr wrap="none" rtlCol="0">
            <a:spAutoFit/>
          </a:bodyPr>
          <a:lstStyle/>
          <a:p>
            <a:r>
              <a:rPr lang="en-US" altLang="zh-CN" dirty="0"/>
              <a:t>AOP</a:t>
            </a:r>
            <a:r>
              <a:rPr lang="zh-CN" altLang="en-US" dirty="0"/>
              <a:t>主要应用于多个类中存在相同代码的情况</a:t>
            </a:r>
            <a:endParaRPr lang="en-US" altLang="zh-CN" dirty="0"/>
          </a:p>
          <a:p>
            <a:r>
              <a:rPr lang="zh-CN" altLang="en-US" dirty="0"/>
              <a:t>下，抽取公共代码并使该公共代码与调用者完</a:t>
            </a:r>
            <a:endParaRPr lang="en-US" altLang="zh-CN" dirty="0"/>
          </a:p>
          <a:p>
            <a:r>
              <a:rPr lang="zh-CN" altLang="en-US" dirty="0"/>
              <a:t>全解耦的场合，例如权限验证、日志等功能。</a:t>
            </a:r>
          </a:p>
        </p:txBody>
      </p:sp>
      <p:sp>
        <p:nvSpPr>
          <p:cNvPr id="124" name="文本框 123"/>
          <p:cNvSpPr txBox="1"/>
          <p:nvPr/>
        </p:nvSpPr>
        <p:spPr>
          <a:xfrm>
            <a:off x="2704425" y="4188720"/>
            <a:ext cx="4974439" cy="923330"/>
          </a:xfrm>
          <a:prstGeom prst="rect">
            <a:avLst/>
          </a:prstGeom>
          <a:noFill/>
        </p:spPr>
        <p:txBody>
          <a:bodyPr wrap="none" rtlCol="0">
            <a:spAutoFit/>
          </a:bodyPr>
          <a:lstStyle/>
          <a:p>
            <a:r>
              <a:rPr lang="en-US" altLang="zh-CN" dirty="0"/>
              <a:t>Spring AOP</a:t>
            </a:r>
            <a:r>
              <a:rPr lang="zh-CN" altLang="en-US" dirty="0"/>
              <a:t>通过</a:t>
            </a:r>
            <a:r>
              <a:rPr lang="en-US" altLang="zh-CN" dirty="0"/>
              <a:t>JDK</a:t>
            </a:r>
            <a:r>
              <a:rPr lang="zh-CN" altLang="en-US" dirty="0"/>
              <a:t>动态代理与</a:t>
            </a:r>
            <a:r>
              <a:rPr lang="en-US" altLang="zh-CN" dirty="0"/>
              <a:t>CGLIB</a:t>
            </a:r>
            <a:r>
              <a:rPr lang="zh-CN" altLang="en-US" dirty="0"/>
              <a:t>动态代理</a:t>
            </a:r>
            <a:endParaRPr lang="en-US" altLang="zh-CN" dirty="0"/>
          </a:p>
          <a:p>
            <a:r>
              <a:rPr lang="zh-CN" altLang="en-US" dirty="0"/>
              <a:t>来实现</a:t>
            </a:r>
            <a:r>
              <a:rPr lang="en-US" altLang="zh-CN" dirty="0"/>
              <a:t>AOP</a:t>
            </a:r>
            <a:r>
              <a:rPr lang="zh-CN" altLang="en-US" dirty="0"/>
              <a:t>，动态代理通过</a:t>
            </a:r>
            <a:r>
              <a:rPr lang="en-US" altLang="zh-CN" dirty="0"/>
              <a:t>Java</a:t>
            </a:r>
            <a:r>
              <a:rPr lang="zh-CN" altLang="en-US" dirty="0"/>
              <a:t>反射来获取方法</a:t>
            </a:r>
            <a:endParaRPr lang="en-US" altLang="zh-CN" dirty="0"/>
          </a:p>
          <a:p>
            <a:r>
              <a:rPr lang="zh-CN" altLang="en-US" dirty="0"/>
              <a:t>并为方法附加额外功能。</a:t>
            </a:r>
          </a:p>
        </p:txBody>
      </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7368" y="2531335"/>
            <a:ext cx="1159361" cy="1159361"/>
          </a:xfrm>
          <a:prstGeom prst="rect">
            <a:avLst/>
          </a:prstGeom>
        </p:spPr>
      </p:pic>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7788" y="3234159"/>
            <a:ext cx="1133749" cy="1133749"/>
          </a:xfrm>
          <a:prstGeom prst="rect">
            <a:avLst/>
          </a:prstGeom>
        </p:spPr>
      </p:pic>
    </p:spTree>
    <p:extLst>
      <p:ext uri="{BB962C8B-B14F-4D97-AF65-F5344CB8AC3E}">
        <p14:creationId xmlns:p14="http://schemas.microsoft.com/office/powerpoint/2010/main" val="29558881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393700" y="457200"/>
            <a:ext cx="11239500" cy="5867400"/>
            <a:chOff x="393700" y="457200"/>
            <a:chExt cx="11239500" cy="5867400"/>
          </a:xfrm>
        </p:grpSpPr>
        <p:sp>
          <p:nvSpPr>
            <p:cNvPr id="2" name="折角形 1"/>
            <p:cNvSpPr/>
            <p:nvPr/>
          </p:nvSpPr>
          <p:spPr>
            <a:xfrm>
              <a:off x="393700" y="457200"/>
              <a:ext cx="10960100" cy="5638800"/>
            </a:xfrm>
            <a:prstGeom prst="foldedCorner">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折角形 2"/>
            <p:cNvSpPr/>
            <p:nvPr/>
          </p:nvSpPr>
          <p:spPr>
            <a:xfrm>
              <a:off x="533400" y="571500"/>
              <a:ext cx="10960100" cy="5638800"/>
            </a:xfrm>
            <a:prstGeom prst="foldedCorner">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折角形 3"/>
            <p:cNvSpPr/>
            <p:nvPr/>
          </p:nvSpPr>
          <p:spPr>
            <a:xfrm>
              <a:off x="673100" y="685800"/>
              <a:ext cx="10960100" cy="5638800"/>
            </a:xfrm>
            <a:prstGeom prst="foldedCorner">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942975" y="1414464"/>
              <a:ext cx="10101263" cy="0"/>
            </a:xfrm>
            <a:prstGeom prst="line">
              <a:avLst/>
            </a:prstGeom>
            <a:ln>
              <a:solidFill>
                <a:srgbClr val="000D26"/>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942975" y="987982"/>
              <a:ext cx="1560042" cy="369332"/>
            </a:xfrm>
            <a:prstGeom prst="rect">
              <a:avLst/>
            </a:prstGeom>
            <a:noFill/>
          </p:spPr>
          <p:txBody>
            <a:bodyPr wrap="none" rtlCol="0">
              <a:spAutoFit/>
            </a:bodyPr>
            <a:lstStyle/>
            <a:p>
              <a:r>
                <a:rPr lang="en-US" altLang="zh-CN" b="1" dirty="0">
                  <a:latin typeface="微软雅黑" panose="020B0503020204020204" pitchFamily="34" charset="-122"/>
                  <a:ea typeface="微软雅黑" panose="020B0503020204020204" pitchFamily="34" charset="-122"/>
                </a:rPr>
                <a:t>JDK</a:t>
              </a:r>
              <a:r>
                <a:rPr lang="zh-CN" altLang="en-US" b="1" dirty="0">
                  <a:latin typeface="微软雅黑" panose="020B0503020204020204" pitchFamily="34" charset="-122"/>
                  <a:ea typeface="微软雅黑" panose="020B0503020204020204" pitchFamily="34" charset="-122"/>
                </a:rPr>
                <a:t>动态代理</a:t>
              </a:r>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0237" y="777261"/>
              <a:ext cx="724001" cy="724001"/>
            </a:xfrm>
            <a:prstGeom prst="rect">
              <a:avLst/>
            </a:prstGeom>
          </p:spPr>
        </p:pic>
        <p:sp>
          <p:nvSpPr>
            <p:cNvPr id="12" name="文本框 11"/>
            <p:cNvSpPr txBox="1"/>
            <p:nvPr/>
          </p:nvSpPr>
          <p:spPr>
            <a:xfrm>
              <a:off x="1027112" y="1716646"/>
              <a:ext cx="10017126" cy="3046988"/>
            </a:xfrm>
            <a:prstGeom prst="rect">
              <a:avLst/>
            </a:prstGeom>
            <a:noFill/>
          </p:spPr>
          <p:txBody>
            <a:bodyPr wrap="square" rtlCol="0">
              <a:spAutoFit/>
            </a:bodyPr>
            <a:lstStyle/>
            <a:p>
              <a:r>
                <a:rPr lang="zh-CN" altLang="en-US" sz="2400" dirty="0"/>
                <a:t>    动态代理是</a:t>
              </a:r>
              <a:r>
                <a:rPr lang="en-US" altLang="zh-CN" sz="2400" dirty="0"/>
                <a:t>Java</a:t>
              </a:r>
              <a:r>
                <a:rPr lang="zh-CN" altLang="en-US" sz="2400" dirty="0"/>
                <a:t>的一种机制，它为了解决采用静态代理实现代理模式时，如果真实类的方法过多，代理类的代码量会随之变得庞大的问题。</a:t>
              </a:r>
              <a:endParaRPr lang="en-US" altLang="zh-CN" sz="2400" dirty="0"/>
            </a:p>
            <a:p>
              <a:r>
                <a:rPr lang="en-US" altLang="zh-CN" sz="2400" dirty="0"/>
                <a:t>    </a:t>
              </a:r>
              <a:r>
                <a:rPr lang="zh-CN" altLang="en-US" sz="2400" dirty="0"/>
                <a:t>动态代理实现代理模式的方式是，编写一个实现了</a:t>
              </a:r>
              <a:r>
                <a:rPr lang="en-US" altLang="zh-CN" sz="2400" dirty="0" err="1"/>
                <a:t>InvocationHandler</a:t>
              </a:r>
              <a:r>
                <a:rPr lang="zh-CN" altLang="en-US" sz="2400" dirty="0"/>
                <a:t>的代理处理器类，其中保存真实类的一个实例；由</a:t>
              </a:r>
              <a:r>
                <a:rPr lang="en-US" altLang="zh-CN" sz="2400" dirty="0">
                  <a:solidFill>
                    <a:srgbClr val="FF0000"/>
                  </a:solidFill>
                </a:rPr>
                <a:t>Java</a:t>
              </a:r>
              <a:r>
                <a:rPr lang="zh-CN" altLang="en-US" sz="2400" dirty="0">
                  <a:solidFill>
                    <a:srgbClr val="FF0000"/>
                  </a:solidFill>
                </a:rPr>
                <a:t>自动生成一个真实类的代理类</a:t>
              </a:r>
              <a:r>
                <a:rPr lang="zh-CN" altLang="en-US" sz="2400" dirty="0"/>
                <a:t>并实例化它，并且保存代理处理器类的一个实例。在通过返回的实例调用真实类的方法时，实例中的代理处理器类会通过反射去为真实类的方法附加一部分代码，这样就可以实现不修改真实类而为真实类附加功能的目的。</a:t>
              </a:r>
              <a:endParaRPr lang="en-US" altLang="zh-CN" sz="2400" dirty="0"/>
            </a:p>
          </p:txBody>
        </p:sp>
      </p:grpSp>
    </p:spTree>
    <p:extLst>
      <p:ext uri="{BB962C8B-B14F-4D97-AF65-F5344CB8AC3E}">
        <p14:creationId xmlns:p14="http://schemas.microsoft.com/office/powerpoint/2010/main" val="11302625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 name="组合 73"/>
          <p:cNvGrpSpPr/>
          <p:nvPr/>
        </p:nvGrpSpPr>
        <p:grpSpPr>
          <a:xfrm>
            <a:off x="552450" y="552450"/>
            <a:ext cx="11125200" cy="5968455"/>
            <a:chOff x="1474080" y="1203648"/>
            <a:chExt cx="1978089" cy="2472614"/>
          </a:xfrm>
        </p:grpSpPr>
        <p:grpSp>
          <p:nvGrpSpPr>
            <p:cNvPr id="7" name="组合 6"/>
            <p:cNvGrpSpPr/>
            <p:nvPr/>
          </p:nvGrpSpPr>
          <p:grpSpPr>
            <a:xfrm>
              <a:off x="1474080" y="1203648"/>
              <a:ext cx="1978089" cy="2472614"/>
              <a:chOff x="1166327" y="886408"/>
              <a:chExt cx="1978089" cy="2649894"/>
            </a:xfrm>
          </p:grpSpPr>
          <p:sp>
            <p:nvSpPr>
              <p:cNvPr id="2" name="矩形 1"/>
              <p:cNvSpPr/>
              <p:nvPr/>
            </p:nvSpPr>
            <p:spPr>
              <a:xfrm>
                <a:off x="1166327" y="886408"/>
                <a:ext cx="1978089" cy="1129004"/>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166327" y="2015412"/>
                <a:ext cx="1978089" cy="152089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219200" y="944123"/>
                <a:ext cx="1872000" cy="796531"/>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8" name="文本框 57"/>
            <p:cNvSpPr txBox="1"/>
            <p:nvPr/>
          </p:nvSpPr>
          <p:spPr>
            <a:xfrm>
              <a:off x="1735029" y="1482491"/>
              <a:ext cx="234581" cy="293263"/>
            </a:xfrm>
            <a:prstGeom prst="rect">
              <a:avLst/>
            </a:prstGeom>
            <a:noFill/>
          </p:spPr>
          <p:txBody>
            <a:bodyPr wrap="none" rtlCol="0">
              <a:spAutoFit/>
            </a:bodyPr>
            <a:lstStyle/>
            <a:p>
              <a:r>
                <a:rPr lang="en-US" altLang="zh-CN" sz="4000" b="1" dirty="0">
                  <a:latin typeface="微软雅黑" panose="020B0503020204020204" pitchFamily="34" charset="-122"/>
                  <a:ea typeface="微软雅黑" panose="020B0503020204020204" pitchFamily="34" charset="-122"/>
                </a:rPr>
                <a:t>AOP</a:t>
              </a:r>
              <a:endParaRPr lang="zh-CN" altLang="en-US" sz="4000" b="1" dirty="0">
                <a:latin typeface="微软雅黑" panose="020B0503020204020204" pitchFamily="34" charset="-122"/>
                <a:ea typeface="微软雅黑" panose="020B0503020204020204" pitchFamily="34" charset="-122"/>
              </a:endParaRPr>
            </a:p>
          </p:txBody>
        </p:sp>
        <p:sp>
          <p:nvSpPr>
            <p:cNvPr id="66" name="矩形 65"/>
            <p:cNvSpPr/>
            <p:nvPr/>
          </p:nvSpPr>
          <p:spPr>
            <a:xfrm>
              <a:off x="1526953" y="2054598"/>
              <a:ext cx="1872000" cy="1556349"/>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文本框 69"/>
            <p:cNvSpPr txBox="1"/>
            <p:nvPr/>
          </p:nvSpPr>
          <p:spPr>
            <a:xfrm>
              <a:off x="1560815" y="2098519"/>
              <a:ext cx="1838138" cy="191259"/>
            </a:xfrm>
            <a:prstGeom prst="rect">
              <a:avLst/>
            </a:prstGeom>
            <a:noFill/>
          </p:spPr>
          <p:txBody>
            <a:bodyPr wrap="none" rtlCol="0">
              <a:spAutoFit/>
            </a:bodyPr>
            <a:lstStyle/>
            <a:p>
              <a:r>
                <a:rPr lang="en-US" altLang="zh-CN" sz="2400" dirty="0"/>
                <a:t>Spring AOP</a:t>
              </a:r>
              <a:r>
                <a:rPr lang="zh-CN" altLang="en-US" sz="2400" dirty="0"/>
                <a:t>只支持方法类型的连接点，所以</a:t>
              </a:r>
              <a:r>
                <a:rPr lang="en-US" altLang="zh-CN" sz="2400" dirty="0"/>
                <a:t>Spring AOP</a:t>
              </a:r>
              <a:r>
                <a:rPr lang="zh-CN" altLang="en-US" sz="2400" dirty="0"/>
                <a:t>拦截的是方法的调用</a:t>
              </a:r>
            </a:p>
          </p:txBody>
        </p:sp>
      </p:grpSp>
      <p:sp>
        <p:nvSpPr>
          <p:cNvPr id="11" name="文本框 10"/>
          <p:cNvSpPr txBox="1"/>
          <p:nvPr/>
        </p:nvSpPr>
        <p:spPr>
          <a:xfrm>
            <a:off x="1040265" y="3330708"/>
            <a:ext cx="10092955" cy="2585323"/>
          </a:xfrm>
          <a:prstGeom prst="rect">
            <a:avLst/>
          </a:prstGeom>
          <a:noFill/>
        </p:spPr>
        <p:txBody>
          <a:bodyPr wrap="square" rtlCol="0">
            <a:spAutoFit/>
          </a:bodyPr>
          <a:lstStyle/>
          <a:p>
            <a:r>
              <a:rPr lang="en-US" altLang="zh-CN" dirty="0">
                <a:solidFill>
                  <a:srgbClr val="0000FF"/>
                </a:solidFill>
              </a:rPr>
              <a:t>&lt;!--spring.xml--&gt;</a:t>
            </a:r>
          </a:p>
          <a:p>
            <a:r>
              <a:rPr lang="en-US" altLang="zh-CN" dirty="0">
                <a:solidFill>
                  <a:srgbClr val="008000"/>
                </a:solidFill>
              </a:rPr>
              <a:t>…</a:t>
            </a:r>
          </a:p>
          <a:p>
            <a:r>
              <a:rPr lang="en-US" altLang="zh-CN" dirty="0">
                <a:solidFill>
                  <a:srgbClr val="0000FF"/>
                </a:solidFill>
              </a:rPr>
              <a:t>&lt;</a:t>
            </a:r>
            <a:r>
              <a:rPr lang="en-US" altLang="zh-CN" dirty="0" err="1">
                <a:solidFill>
                  <a:srgbClr val="A31515"/>
                </a:solidFill>
              </a:rPr>
              <a:t>aop:config</a:t>
            </a:r>
            <a:r>
              <a:rPr lang="en-US" altLang="zh-CN" dirty="0">
                <a:solidFill>
                  <a:srgbClr val="0000FF"/>
                </a:solidFill>
              </a:rPr>
              <a:t>&gt;</a:t>
            </a:r>
          </a:p>
          <a:p>
            <a:r>
              <a:rPr lang="en-US" altLang="zh-CN" dirty="0">
                <a:solidFill>
                  <a:srgbClr val="0000FF"/>
                </a:solidFill>
              </a:rPr>
              <a:t>    &lt;</a:t>
            </a:r>
            <a:r>
              <a:rPr lang="en-US" altLang="zh-CN" dirty="0" err="1">
                <a:solidFill>
                  <a:srgbClr val="A31515"/>
                </a:solidFill>
              </a:rPr>
              <a:t>aop:aspect</a:t>
            </a:r>
            <a:r>
              <a:rPr lang="en-US" altLang="zh-CN" dirty="0">
                <a:solidFill>
                  <a:srgbClr val="A31515"/>
                </a:solidFill>
              </a:rPr>
              <a:t> </a:t>
            </a:r>
            <a:r>
              <a:rPr lang="en-US" altLang="zh-CN" dirty="0">
                <a:solidFill>
                  <a:srgbClr val="FF0000"/>
                </a:solidFill>
              </a:rPr>
              <a:t>id</a:t>
            </a:r>
            <a:r>
              <a:rPr lang="en-US" altLang="zh-CN" dirty="0">
                <a:solidFill>
                  <a:srgbClr val="0000FF"/>
                </a:solidFill>
              </a:rPr>
              <a:t>=“Aspect1" </a:t>
            </a:r>
            <a:r>
              <a:rPr lang="en-US" altLang="zh-CN" dirty="0">
                <a:solidFill>
                  <a:srgbClr val="FF0000"/>
                </a:solidFill>
              </a:rPr>
              <a:t>ref</a:t>
            </a:r>
            <a:r>
              <a:rPr lang="en-US" altLang="zh-CN" dirty="0">
                <a:solidFill>
                  <a:srgbClr val="0000FF"/>
                </a:solidFill>
              </a:rPr>
              <a:t>=“</a:t>
            </a:r>
            <a:r>
              <a:rPr lang="en-US" altLang="zh-CN" dirty="0" err="1">
                <a:solidFill>
                  <a:srgbClr val="0000FF"/>
                </a:solidFill>
              </a:rPr>
              <a:t>aspectHandler</a:t>
            </a:r>
            <a:r>
              <a:rPr lang="en-US" altLang="zh-CN" dirty="0">
                <a:solidFill>
                  <a:srgbClr val="0000FF"/>
                </a:solidFill>
              </a:rPr>
              <a:t>"&gt;</a:t>
            </a:r>
          </a:p>
          <a:p>
            <a:r>
              <a:rPr lang="en-US" altLang="zh-CN" dirty="0">
                <a:solidFill>
                  <a:srgbClr val="0000FF"/>
                </a:solidFill>
              </a:rPr>
              <a:t>        &lt;</a:t>
            </a:r>
            <a:r>
              <a:rPr lang="en-US" altLang="zh-CN" dirty="0" err="1">
                <a:solidFill>
                  <a:srgbClr val="A31515"/>
                </a:solidFill>
              </a:rPr>
              <a:t>aop:pointcut</a:t>
            </a:r>
            <a:r>
              <a:rPr lang="en-US" altLang="zh-CN" dirty="0">
                <a:solidFill>
                  <a:srgbClr val="A31515"/>
                </a:solidFill>
              </a:rPr>
              <a:t> </a:t>
            </a:r>
            <a:r>
              <a:rPr lang="en-US" altLang="zh-CN" dirty="0">
                <a:solidFill>
                  <a:srgbClr val="FF0000"/>
                </a:solidFill>
              </a:rPr>
              <a:t>id</a:t>
            </a:r>
            <a:r>
              <a:rPr lang="en-US" altLang="zh-CN" dirty="0">
                <a:solidFill>
                  <a:srgbClr val="0000FF"/>
                </a:solidFill>
              </a:rPr>
              <a:t>="</a:t>
            </a:r>
            <a:r>
              <a:rPr lang="en-US" altLang="zh-CN" dirty="0" err="1">
                <a:solidFill>
                  <a:srgbClr val="0000FF"/>
                </a:solidFill>
              </a:rPr>
              <a:t>addAllMethod</a:t>
            </a:r>
            <a:r>
              <a:rPr lang="en-US" altLang="zh-CN" dirty="0">
                <a:solidFill>
                  <a:srgbClr val="0000FF"/>
                </a:solidFill>
              </a:rPr>
              <a:t>" </a:t>
            </a:r>
            <a:r>
              <a:rPr lang="en-US" altLang="zh-CN" dirty="0">
                <a:solidFill>
                  <a:srgbClr val="FF0000"/>
                </a:solidFill>
              </a:rPr>
              <a:t>expression</a:t>
            </a:r>
            <a:r>
              <a:rPr lang="en-US" altLang="zh-CN" dirty="0">
                <a:solidFill>
                  <a:srgbClr val="0000FF"/>
                </a:solidFill>
              </a:rPr>
              <a:t>="execution(* </a:t>
            </a:r>
            <a:r>
              <a:rPr lang="en-US" altLang="zh-CN" dirty="0" err="1">
                <a:solidFill>
                  <a:srgbClr val="0000FF"/>
                </a:solidFill>
              </a:rPr>
              <a:t>com.A.B.C</a:t>
            </a:r>
            <a:r>
              <a:rPr lang="en-US" altLang="zh-CN" dirty="0">
                <a:solidFill>
                  <a:srgbClr val="0000FF"/>
                </a:solidFill>
              </a:rPr>
              <a:t>.*.*(..))" /&gt;</a:t>
            </a:r>
          </a:p>
          <a:p>
            <a:r>
              <a:rPr lang="en-US" altLang="zh-CN" dirty="0">
                <a:solidFill>
                  <a:srgbClr val="0000FF"/>
                </a:solidFill>
              </a:rPr>
              <a:t>        &lt;</a:t>
            </a:r>
            <a:r>
              <a:rPr lang="en-US" altLang="zh-CN" dirty="0" err="1">
                <a:solidFill>
                  <a:srgbClr val="A31515"/>
                </a:solidFill>
              </a:rPr>
              <a:t>aop:before</a:t>
            </a:r>
            <a:r>
              <a:rPr lang="en-US" altLang="zh-CN" dirty="0">
                <a:solidFill>
                  <a:srgbClr val="A31515"/>
                </a:solidFill>
              </a:rPr>
              <a:t> </a:t>
            </a:r>
            <a:r>
              <a:rPr lang="en-US" altLang="zh-CN" dirty="0">
                <a:solidFill>
                  <a:srgbClr val="FF0000"/>
                </a:solidFill>
              </a:rPr>
              <a:t>method</a:t>
            </a:r>
            <a:r>
              <a:rPr lang="en-US" altLang="zh-CN" dirty="0">
                <a:solidFill>
                  <a:srgbClr val="0000FF"/>
                </a:solidFill>
              </a:rPr>
              <a:t>="</a:t>
            </a:r>
            <a:r>
              <a:rPr lang="en-US" altLang="zh-CN" dirty="0" err="1">
                <a:solidFill>
                  <a:srgbClr val="0000FF"/>
                </a:solidFill>
              </a:rPr>
              <a:t>printA</a:t>
            </a:r>
            <a:r>
              <a:rPr lang="en-US" altLang="zh-CN" dirty="0">
                <a:solidFill>
                  <a:srgbClr val="0000FF"/>
                </a:solidFill>
              </a:rPr>
              <a:t>" </a:t>
            </a:r>
            <a:r>
              <a:rPr lang="en-US" altLang="zh-CN" dirty="0" err="1">
                <a:solidFill>
                  <a:srgbClr val="FF0000"/>
                </a:solidFill>
              </a:rPr>
              <a:t>pointcut</a:t>
            </a:r>
            <a:r>
              <a:rPr lang="en-US" altLang="zh-CN" dirty="0">
                <a:solidFill>
                  <a:srgbClr val="FF0000"/>
                </a:solidFill>
              </a:rPr>
              <a:t>-ref</a:t>
            </a:r>
            <a:r>
              <a:rPr lang="en-US" altLang="zh-CN" dirty="0">
                <a:solidFill>
                  <a:srgbClr val="0000FF"/>
                </a:solidFill>
              </a:rPr>
              <a:t>="</a:t>
            </a:r>
            <a:r>
              <a:rPr lang="en-US" altLang="zh-CN" dirty="0" err="1">
                <a:solidFill>
                  <a:srgbClr val="0000FF"/>
                </a:solidFill>
              </a:rPr>
              <a:t>addAllMethod</a:t>
            </a:r>
            <a:r>
              <a:rPr lang="en-US" altLang="zh-CN" dirty="0">
                <a:solidFill>
                  <a:srgbClr val="0000FF"/>
                </a:solidFill>
              </a:rPr>
              <a:t>" /&gt;</a:t>
            </a:r>
          </a:p>
          <a:p>
            <a:r>
              <a:rPr lang="en-US" altLang="zh-CN" dirty="0">
                <a:solidFill>
                  <a:srgbClr val="0000FF"/>
                </a:solidFill>
              </a:rPr>
              <a:t>        &lt;</a:t>
            </a:r>
            <a:r>
              <a:rPr lang="en-US" altLang="zh-CN" dirty="0" err="1">
                <a:solidFill>
                  <a:srgbClr val="A31515"/>
                </a:solidFill>
              </a:rPr>
              <a:t>aop:after</a:t>
            </a:r>
            <a:r>
              <a:rPr lang="en-US" altLang="zh-CN" dirty="0">
                <a:solidFill>
                  <a:srgbClr val="A31515"/>
                </a:solidFill>
              </a:rPr>
              <a:t> </a:t>
            </a:r>
            <a:r>
              <a:rPr lang="en-US" altLang="zh-CN" dirty="0">
                <a:solidFill>
                  <a:srgbClr val="FF0000"/>
                </a:solidFill>
              </a:rPr>
              <a:t>method</a:t>
            </a:r>
            <a:r>
              <a:rPr lang="en-US" altLang="zh-CN" dirty="0">
                <a:solidFill>
                  <a:srgbClr val="0000FF"/>
                </a:solidFill>
              </a:rPr>
              <a:t>="</a:t>
            </a:r>
            <a:r>
              <a:rPr lang="en-US" altLang="zh-CN" dirty="0" err="1">
                <a:solidFill>
                  <a:srgbClr val="0000FF"/>
                </a:solidFill>
              </a:rPr>
              <a:t>printB</a:t>
            </a:r>
            <a:r>
              <a:rPr lang="en-US" altLang="zh-CN" dirty="0">
                <a:solidFill>
                  <a:srgbClr val="0000FF"/>
                </a:solidFill>
              </a:rPr>
              <a:t>" </a:t>
            </a:r>
            <a:r>
              <a:rPr lang="en-US" altLang="zh-CN" dirty="0" err="1">
                <a:solidFill>
                  <a:srgbClr val="FF0000"/>
                </a:solidFill>
              </a:rPr>
              <a:t>pointcut</a:t>
            </a:r>
            <a:r>
              <a:rPr lang="en-US" altLang="zh-CN" dirty="0">
                <a:solidFill>
                  <a:srgbClr val="FF0000"/>
                </a:solidFill>
              </a:rPr>
              <a:t>-ref</a:t>
            </a:r>
            <a:r>
              <a:rPr lang="en-US" altLang="zh-CN" dirty="0">
                <a:solidFill>
                  <a:srgbClr val="0000FF"/>
                </a:solidFill>
              </a:rPr>
              <a:t>="</a:t>
            </a:r>
            <a:r>
              <a:rPr lang="en-US" altLang="zh-CN" dirty="0" err="1">
                <a:solidFill>
                  <a:srgbClr val="0000FF"/>
                </a:solidFill>
              </a:rPr>
              <a:t>addAllMethod</a:t>
            </a:r>
            <a:r>
              <a:rPr lang="en-US" altLang="zh-CN" dirty="0">
                <a:solidFill>
                  <a:srgbClr val="0000FF"/>
                </a:solidFill>
              </a:rPr>
              <a:t>" /&gt;</a:t>
            </a:r>
          </a:p>
          <a:p>
            <a:r>
              <a:rPr lang="en-US" altLang="zh-CN" dirty="0">
                <a:solidFill>
                  <a:srgbClr val="0000FF"/>
                </a:solidFill>
              </a:rPr>
              <a:t>    &lt;/</a:t>
            </a:r>
            <a:r>
              <a:rPr lang="en-US" altLang="zh-CN" dirty="0" err="1">
                <a:solidFill>
                  <a:srgbClr val="A31515"/>
                </a:solidFill>
              </a:rPr>
              <a:t>aop:aspect</a:t>
            </a:r>
            <a:r>
              <a:rPr lang="en-US" altLang="zh-CN" dirty="0">
                <a:solidFill>
                  <a:srgbClr val="0000FF"/>
                </a:solidFill>
              </a:rPr>
              <a:t>&gt;</a:t>
            </a:r>
          </a:p>
          <a:p>
            <a:r>
              <a:rPr lang="en-US" altLang="zh-CN" dirty="0">
                <a:solidFill>
                  <a:srgbClr val="0000FF"/>
                </a:solidFill>
              </a:rPr>
              <a:t>&lt;/</a:t>
            </a:r>
            <a:r>
              <a:rPr lang="en-US" altLang="zh-CN" dirty="0" err="1">
                <a:solidFill>
                  <a:srgbClr val="A31515"/>
                </a:solidFill>
              </a:rPr>
              <a:t>aop:config</a:t>
            </a:r>
            <a:r>
              <a:rPr lang="en-US" altLang="zh-CN" dirty="0">
                <a:solidFill>
                  <a:srgbClr val="0000FF"/>
                </a:solidFill>
              </a:rPr>
              <a:t>&gt;</a:t>
            </a:r>
            <a:endParaRPr lang="en-US" altLang="zh-CN" dirty="0">
              <a:solidFill>
                <a:srgbClr val="008000"/>
              </a:solidFill>
            </a:endParaRPr>
          </a:p>
        </p:txBody>
      </p:sp>
    </p:spTree>
    <p:extLst>
      <p:ext uri="{BB962C8B-B14F-4D97-AF65-F5344CB8AC3E}">
        <p14:creationId xmlns:p14="http://schemas.microsoft.com/office/powerpoint/2010/main" val="21787581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1147665" y="1175657"/>
            <a:ext cx="4581331" cy="4581331"/>
          </a:xfrm>
          <a:prstGeom prst="ellipse">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1223864" y="1251856"/>
            <a:ext cx="4428931" cy="4428931"/>
          </a:xfrm>
          <a:prstGeom prst="ellipse">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1300063" y="1328055"/>
            <a:ext cx="4276531" cy="4276531"/>
          </a:xfrm>
          <a:prstGeom prst="ellipse">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537927" y="3173932"/>
            <a:ext cx="1965603" cy="584775"/>
          </a:xfrm>
          <a:prstGeom prst="rect">
            <a:avLst/>
          </a:prstGeom>
          <a:noFill/>
        </p:spPr>
        <p:txBody>
          <a:bodyPr wrap="none" rtlCol="0">
            <a:spAutoFit/>
          </a:bodyPr>
          <a:lstStyle/>
          <a:p>
            <a:r>
              <a:rPr lang="en-US" altLang="zh-CN" sz="3200" b="1" dirty="0">
                <a:latin typeface="微软雅黑" panose="020B0503020204020204" pitchFamily="34" charset="-122"/>
                <a:ea typeface="微软雅黑" panose="020B0503020204020204" pitchFamily="34" charset="-122"/>
              </a:rPr>
              <a:t>THANKS</a:t>
            </a:r>
            <a:endParaRPr lang="zh-CN" altLang="en-US" sz="3200" b="1" dirty="0">
              <a:latin typeface="微软雅黑" panose="020B0503020204020204" pitchFamily="34" charset="-122"/>
              <a:ea typeface="微软雅黑" panose="020B0503020204020204" pitchFamily="34" charset="-122"/>
            </a:endParaRPr>
          </a:p>
        </p:txBody>
      </p:sp>
      <p:sp>
        <p:nvSpPr>
          <p:cNvPr id="7" name="矩形 6"/>
          <p:cNvSpPr/>
          <p:nvPr/>
        </p:nvSpPr>
        <p:spPr>
          <a:xfrm>
            <a:off x="10073889" y="6416312"/>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rgbClr val="000D26"/>
                </a:solidFill>
                <a:effectLst/>
                <a:uLnTx/>
                <a:uFillTx/>
              </a:rPr>
              <a:t>PPT</a:t>
            </a:r>
            <a:r>
              <a:rPr kumimoji="0" lang="zh-CN" altLang="en-US" sz="100" b="0" i="0" u="none" strike="noStrike" kern="0" cap="none" spc="0" normalizeH="0" baseline="0" noProof="0" dirty="0">
                <a:ln>
                  <a:noFill/>
                </a:ln>
                <a:solidFill>
                  <a:srgbClr val="000D26"/>
                </a:solidFill>
                <a:effectLst/>
                <a:uLnTx/>
                <a:uFillTx/>
              </a:rPr>
              <a:t>模板下载：</a:t>
            </a:r>
            <a:r>
              <a:rPr kumimoji="0" lang="en-US" altLang="zh-CN" sz="100" b="0" i="0" u="none" strike="noStrike" kern="0" cap="none" spc="0" normalizeH="0" baseline="0" noProof="0" dirty="0">
                <a:ln>
                  <a:noFill/>
                </a:ln>
                <a:solidFill>
                  <a:srgbClr val="000D26"/>
                </a:solidFill>
                <a:effectLst/>
                <a:uLnTx/>
                <a:uFillTx/>
              </a:rPr>
              <a:t>www.1ppt.com/moban/     </a:t>
            </a:r>
            <a:r>
              <a:rPr kumimoji="0" lang="zh-CN" altLang="en-US" sz="100" b="0" i="0" u="none" strike="noStrike" kern="0" cap="none" spc="0" normalizeH="0" baseline="0" noProof="0" dirty="0">
                <a:ln>
                  <a:noFill/>
                </a:ln>
                <a:solidFill>
                  <a:srgbClr val="000D26"/>
                </a:solidFill>
                <a:effectLst/>
                <a:uLnTx/>
                <a:uFillTx/>
              </a:rPr>
              <a:t>行业</a:t>
            </a:r>
            <a:r>
              <a:rPr kumimoji="0" lang="en-US" altLang="zh-CN" sz="100" b="0" i="0" u="none" strike="noStrike" kern="0" cap="none" spc="0" normalizeH="0" baseline="0" noProof="0" dirty="0">
                <a:ln>
                  <a:noFill/>
                </a:ln>
                <a:solidFill>
                  <a:srgbClr val="000D26"/>
                </a:solidFill>
                <a:effectLst/>
                <a:uLnTx/>
                <a:uFillTx/>
              </a:rPr>
              <a:t>PPT</a:t>
            </a:r>
            <a:r>
              <a:rPr kumimoji="0" lang="zh-CN" altLang="en-US" sz="100" b="0" i="0" u="none" strike="noStrike" kern="0" cap="none" spc="0" normalizeH="0" baseline="0" noProof="0" dirty="0">
                <a:ln>
                  <a:noFill/>
                </a:ln>
                <a:solidFill>
                  <a:srgbClr val="000D26"/>
                </a:solidFill>
                <a:effectLst/>
                <a:uLnTx/>
                <a:uFillTx/>
              </a:rPr>
              <a:t>模板：</a:t>
            </a:r>
            <a:r>
              <a:rPr kumimoji="0" lang="en-US" altLang="zh-CN" sz="100" b="0" i="0" u="none" strike="noStrike" kern="0" cap="none" spc="0" normalizeH="0" baseline="0" noProof="0" dirty="0">
                <a:ln>
                  <a:noFill/>
                </a:ln>
                <a:solidFill>
                  <a:srgbClr val="000D26"/>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rgbClr val="000D26"/>
                </a:solidFill>
                <a:effectLst/>
                <a:uLnTx/>
                <a:uFillTx/>
              </a:rPr>
              <a:t>节日</a:t>
            </a:r>
            <a:r>
              <a:rPr kumimoji="0" lang="en-US" altLang="zh-CN" sz="100" b="0" i="0" u="none" strike="noStrike" kern="0" cap="none" spc="0" normalizeH="0" baseline="0" noProof="0" dirty="0">
                <a:ln>
                  <a:noFill/>
                </a:ln>
                <a:solidFill>
                  <a:srgbClr val="000D26"/>
                </a:solidFill>
                <a:effectLst/>
                <a:uLnTx/>
                <a:uFillTx/>
              </a:rPr>
              <a:t>PPT</a:t>
            </a:r>
            <a:r>
              <a:rPr kumimoji="0" lang="zh-CN" altLang="en-US" sz="100" b="0" i="0" u="none" strike="noStrike" kern="0" cap="none" spc="0" normalizeH="0" baseline="0" noProof="0" dirty="0">
                <a:ln>
                  <a:noFill/>
                </a:ln>
                <a:solidFill>
                  <a:srgbClr val="000D26"/>
                </a:solidFill>
                <a:effectLst/>
                <a:uLnTx/>
                <a:uFillTx/>
              </a:rPr>
              <a:t>模板：</a:t>
            </a:r>
            <a:r>
              <a:rPr kumimoji="0" lang="en-US" altLang="zh-CN" sz="100" b="0" i="0" u="none" strike="noStrike" kern="0" cap="none" spc="0" normalizeH="0" baseline="0" noProof="0" dirty="0">
                <a:ln>
                  <a:noFill/>
                </a:ln>
                <a:solidFill>
                  <a:srgbClr val="000D26"/>
                </a:solidFill>
                <a:effectLst/>
                <a:uLnTx/>
                <a:uFillTx/>
              </a:rPr>
              <a:t>www.1ppt.com/jieri/           PPT</a:t>
            </a:r>
            <a:r>
              <a:rPr kumimoji="0" lang="zh-CN" altLang="en-US" sz="100" b="0" i="0" u="none" strike="noStrike" kern="0" cap="none" spc="0" normalizeH="0" baseline="0" noProof="0" dirty="0">
                <a:ln>
                  <a:noFill/>
                </a:ln>
                <a:solidFill>
                  <a:srgbClr val="000D26"/>
                </a:solidFill>
                <a:effectLst/>
                <a:uLnTx/>
                <a:uFillTx/>
              </a:rPr>
              <a:t>素材下载：</a:t>
            </a:r>
            <a:r>
              <a:rPr kumimoji="0" lang="en-US" altLang="zh-CN" sz="100" b="0" i="0" u="none" strike="noStrike" kern="0" cap="none" spc="0" normalizeH="0" baseline="0" noProof="0" dirty="0">
                <a:ln>
                  <a:noFill/>
                </a:ln>
                <a:solidFill>
                  <a:srgbClr val="000D26"/>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rgbClr val="000D26"/>
                </a:solidFill>
                <a:effectLst/>
                <a:uLnTx/>
                <a:uFillTx/>
              </a:rPr>
              <a:t>PPT</a:t>
            </a:r>
            <a:r>
              <a:rPr kumimoji="0" lang="zh-CN" altLang="en-US" sz="100" b="0" i="0" u="none" strike="noStrike" kern="0" cap="none" spc="0" normalizeH="0" baseline="0" noProof="0" dirty="0">
                <a:ln>
                  <a:noFill/>
                </a:ln>
                <a:solidFill>
                  <a:srgbClr val="000D26"/>
                </a:solidFill>
                <a:effectLst/>
                <a:uLnTx/>
                <a:uFillTx/>
              </a:rPr>
              <a:t>背景图片：</a:t>
            </a:r>
            <a:r>
              <a:rPr kumimoji="0" lang="en-US" altLang="zh-CN" sz="100" b="0" i="0" u="none" strike="noStrike" kern="0" cap="none" spc="0" normalizeH="0" baseline="0" noProof="0" dirty="0">
                <a:ln>
                  <a:noFill/>
                </a:ln>
                <a:solidFill>
                  <a:srgbClr val="000D26"/>
                </a:solidFill>
                <a:effectLst/>
                <a:uLnTx/>
                <a:uFillTx/>
              </a:rPr>
              <a:t>www.1ppt.com/beijing/      PPT</a:t>
            </a:r>
            <a:r>
              <a:rPr kumimoji="0" lang="zh-CN" altLang="en-US" sz="100" b="0" i="0" u="none" strike="noStrike" kern="0" cap="none" spc="0" normalizeH="0" baseline="0" noProof="0" dirty="0">
                <a:ln>
                  <a:noFill/>
                </a:ln>
                <a:solidFill>
                  <a:srgbClr val="000D26"/>
                </a:solidFill>
                <a:effectLst/>
                <a:uLnTx/>
                <a:uFillTx/>
              </a:rPr>
              <a:t>图表下载：</a:t>
            </a:r>
            <a:r>
              <a:rPr kumimoji="0" lang="en-US" altLang="zh-CN" sz="100" b="0" i="0" u="none" strike="noStrike" kern="0" cap="none" spc="0" normalizeH="0" baseline="0" noProof="0" dirty="0">
                <a:ln>
                  <a:noFill/>
                </a:ln>
                <a:solidFill>
                  <a:srgbClr val="000D26"/>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rgbClr val="000D26"/>
                </a:solidFill>
                <a:effectLst/>
                <a:uLnTx/>
                <a:uFillTx/>
              </a:rPr>
              <a:t>优秀</a:t>
            </a:r>
            <a:r>
              <a:rPr kumimoji="0" lang="en-US" altLang="zh-CN" sz="100" b="0" i="0" u="none" strike="noStrike" kern="0" cap="none" spc="0" normalizeH="0" baseline="0" noProof="0" dirty="0">
                <a:ln>
                  <a:noFill/>
                </a:ln>
                <a:solidFill>
                  <a:srgbClr val="000D26"/>
                </a:solidFill>
                <a:effectLst/>
                <a:uLnTx/>
                <a:uFillTx/>
              </a:rPr>
              <a:t>PPT</a:t>
            </a:r>
            <a:r>
              <a:rPr kumimoji="0" lang="zh-CN" altLang="en-US" sz="100" b="0" i="0" u="none" strike="noStrike" kern="0" cap="none" spc="0" normalizeH="0" baseline="0" noProof="0" dirty="0">
                <a:ln>
                  <a:noFill/>
                </a:ln>
                <a:solidFill>
                  <a:srgbClr val="000D26"/>
                </a:solidFill>
                <a:effectLst/>
                <a:uLnTx/>
                <a:uFillTx/>
              </a:rPr>
              <a:t>下载：</a:t>
            </a:r>
            <a:r>
              <a:rPr kumimoji="0" lang="en-US" altLang="zh-CN" sz="100" b="0" i="0" u="none" strike="noStrike" kern="0" cap="none" spc="0" normalizeH="0" baseline="0" noProof="0" dirty="0">
                <a:ln>
                  <a:noFill/>
                </a:ln>
                <a:solidFill>
                  <a:srgbClr val="000D26"/>
                </a:solidFill>
                <a:effectLst/>
                <a:uLnTx/>
                <a:uFillTx/>
              </a:rPr>
              <a:t>www.1ppt.com/xiazai/        PPT</a:t>
            </a:r>
            <a:r>
              <a:rPr kumimoji="0" lang="zh-CN" altLang="en-US" sz="100" b="0" i="0" u="none" strike="noStrike" kern="0" cap="none" spc="0" normalizeH="0" baseline="0" noProof="0" dirty="0">
                <a:ln>
                  <a:noFill/>
                </a:ln>
                <a:solidFill>
                  <a:srgbClr val="000D26"/>
                </a:solidFill>
                <a:effectLst/>
                <a:uLnTx/>
                <a:uFillTx/>
              </a:rPr>
              <a:t>教程： </a:t>
            </a:r>
            <a:r>
              <a:rPr kumimoji="0" lang="en-US" altLang="zh-CN" sz="100" b="0" i="0" u="none" strike="noStrike" kern="0" cap="none" spc="0" normalizeH="0" baseline="0" noProof="0" dirty="0">
                <a:ln>
                  <a:noFill/>
                </a:ln>
                <a:solidFill>
                  <a:srgbClr val="000D26"/>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rgbClr val="000D26"/>
                </a:solidFill>
                <a:effectLst/>
                <a:uLnTx/>
                <a:uFillTx/>
              </a:rPr>
              <a:t>Word</a:t>
            </a:r>
            <a:r>
              <a:rPr kumimoji="0" lang="zh-CN" altLang="en-US" sz="100" b="0" i="0" u="none" strike="noStrike" kern="0" cap="none" spc="0" normalizeH="0" baseline="0" noProof="0" dirty="0">
                <a:ln>
                  <a:noFill/>
                </a:ln>
                <a:solidFill>
                  <a:srgbClr val="000D26"/>
                </a:solidFill>
                <a:effectLst/>
                <a:uLnTx/>
                <a:uFillTx/>
              </a:rPr>
              <a:t>教程： </a:t>
            </a:r>
            <a:r>
              <a:rPr kumimoji="0" lang="en-US" altLang="zh-CN" sz="100" b="0" i="0" u="none" strike="noStrike" kern="0" cap="none" spc="0" normalizeH="0" baseline="0" noProof="0" dirty="0">
                <a:ln>
                  <a:noFill/>
                </a:ln>
                <a:solidFill>
                  <a:srgbClr val="000D26"/>
                </a:solidFill>
                <a:effectLst/>
                <a:uLnTx/>
                <a:uFillTx/>
              </a:rPr>
              <a:t>www.1ppt.com/word/              Excel</a:t>
            </a:r>
            <a:r>
              <a:rPr kumimoji="0" lang="zh-CN" altLang="en-US" sz="100" b="0" i="0" u="none" strike="noStrike" kern="0" cap="none" spc="0" normalizeH="0" baseline="0" noProof="0" dirty="0">
                <a:ln>
                  <a:noFill/>
                </a:ln>
                <a:solidFill>
                  <a:srgbClr val="000D26"/>
                </a:solidFill>
                <a:effectLst/>
                <a:uLnTx/>
                <a:uFillTx/>
              </a:rPr>
              <a:t>教程：</a:t>
            </a:r>
            <a:r>
              <a:rPr kumimoji="0" lang="en-US" altLang="zh-CN" sz="100" b="0" i="0" u="none" strike="noStrike" kern="0" cap="none" spc="0" normalizeH="0" baseline="0" noProof="0" dirty="0">
                <a:ln>
                  <a:noFill/>
                </a:ln>
                <a:solidFill>
                  <a:srgbClr val="000D26"/>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rgbClr val="000D26"/>
                </a:solidFill>
                <a:effectLst/>
                <a:uLnTx/>
                <a:uFillTx/>
              </a:rPr>
              <a:t>资料下载：</a:t>
            </a:r>
            <a:r>
              <a:rPr kumimoji="0" lang="en-US" altLang="zh-CN" sz="100" b="0" i="0" u="none" strike="noStrike" kern="0" cap="none" spc="0" normalizeH="0" baseline="0" noProof="0" dirty="0">
                <a:ln>
                  <a:noFill/>
                </a:ln>
                <a:solidFill>
                  <a:srgbClr val="000D26"/>
                </a:solidFill>
                <a:effectLst/>
                <a:uLnTx/>
                <a:uFillTx/>
              </a:rPr>
              <a:t>www.1ppt.com/ziliao/                PPT</a:t>
            </a:r>
            <a:r>
              <a:rPr kumimoji="0" lang="zh-CN" altLang="en-US" sz="100" b="0" i="0" u="none" strike="noStrike" kern="0" cap="none" spc="0" normalizeH="0" baseline="0" noProof="0" dirty="0">
                <a:ln>
                  <a:noFill/>
                </a:ln>
                <a:solidFill>
                  <a:srgbClr val="000D26"/>
                </a:solidFill>
                <a:effectLst/>
                <a:uLnTx/>
                <a:uFillTx/>
              </a:rPr>
              <a:t>课件下载：</a:t>
            </a:r>
            <a:r>
              <a:rPr kumimoji="0" lang="en-US" altLang="zh-CN" sz="100" b="0" i="0" u="none" strike="noStrike" kern="0" cap="none" spc="0" normalizeH="0" baseline="0" noProof="0" dirty="0">
                <a:ln>
                  <a:noFill/>
                </a:ln>
                <a:solidFill>
                  <a:srgbClr val="000D26"/>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rgbClr val="000D26"/>
                </a:solidFill>
                <a:effectLst/>
                <a:uLnTx/>
                <a:uFillTx/>
              </a:rPr>
              <a:t>范文下载：</a:t>
            </a:r>
            <a:r>
              <a:rPr kumimoji="0" lang="en-US" altLang="zh-CN" sz="100" b="0" i="0" u="none" strike="noStrike" kern="0" cap="none" spc="0" normalizeH="0" baseline="0" noProof="0" dirty="0">
                <a:ln>
                  <a:noFill/>
                </a:ln>
                <a:solidFill>
                  <a:srgbClr val="000D26"/>
                </a:solidFill>
                <a:effectLst/>
                <a:uLnTx/>
                <a:uFillTx/>
              </a:rPr>
              <a:t>www.1ppt.com/fanwen/             </a:t>
            </a:r>
            <a:r>
              <a:rPr kumimoji="0" lang="zh-CN" altLang="en-US" sz="100" b="0" i="0" u="none" strike="noStrike" kern="0" cap="none" spc="0" normalizeH="0" baseline="0" noProof="0" dirty="0">
                <a:ln>
                  <a:noFill/>
                </a:ln>
                <a:solidFill>
                  <a:srgbClr val="000D26"/>
                </a:solidFill>
                <a:effectLst/>
                <a:uLnTx/>
                <a:uFillTx/>
              </a:rPr>
              <a:t>试卷下载：</a:t>
            </a:r>
            <a:r>
              <a:rPr kumimoji="0" lang="en-US" altLang="zh-CN" sz="100" b="0" i="0" u="none" strike="noStrike" kern="0" cap="none" spc="0" normalizeH="0" baseline="0" noProof="0" dirty="0">
                <a:ln>
                  <a:noFill/>
                </a:ln>
                <a:solidFill>
                  <a:srgbClr val="000D26"/>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rgbClr val="000D26"/>
                </a:solidFill>
                <a:effectLst/>
                <a:uLnTx/>
                <a:uFillTx/>
              </a:rPr>
              <a:t>教案下载：</a:t>
            </a:r>
            <a:r>
              <a:rPr kumimoji="0" lang="en-US" altLang="zh-CN" sz="100" b="0" i="0" u="none" strike="noStrike" kern="0" cap="none" spc="0" normalizeH="0" baseline="0" noProof="0" dirty="0">
                <a:ln>
                  <a:noFill/>
                </a:ln>
                <a:solidFill>
                  <a:srgbClr val="000D26"/>
                </a:solidFill>
                <a:effectLst/>
                <a:uLnTx/>
                <a:uFillTx/>
              </a:rPr>
              <a:t>www.1ppt.com/jiaoan/        PPT</a:t>
            </a:r>
            <a:r>
              <a:rPr kumimoji="0" lang="zh-CN" altLang="en-US" sz="100" b="0" i="0" u="none" strike="noStrike" kern="0" cap="none" spc="0" normalizeH="0" baseline="0" noProof="0" dirty="0">
                <a:ln>
                  <a:noFill/>
                </a:ln>
                <a:solidFill>
                  <a:srgbClr val="000D26"/>
                </a:solidFill>
                <a:effectLst/>
                <a:uLnTx/>
                <a:uFillTx/>
              </a:rPr>
              <a:t>论坛：</a:t>
            </a:r>
            <a:r>
              <a:rPr kumimoji="0" lang="en-US" altLang="zh-CN" sz="100" b="0" i="0" u="none" strike="noStrike" kern="0" cap="none" spc="0" normalizeH="0" baseline="0" noProof="0" dirty="0">
                <a:ln>
                  <a:noFill/>
                </a:ln>
                <a:solidFill>
                  <a:srgbClr val="000D26"/>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rgbClr val="000D26"/>
                </a:solidFill>
                <a:effectLst/>
                <a:uLnTx/>
                <a:uFillTx/>
              </a:rPr>
              <a:t> </a:t>
            </a:r>
            <a:endParaRPr kumimoji="0" lang="zh-CN" altLang="en-US" sz="100" b="0" i="0" u="none" strike="noStrike" kern="0" cap="none" spc="0" normalizeH="0" baseline="0" noProof="0" dirty="0">
              <a:ln>
                <a:noFill/>
              </a:ln>
              <a:solidFill>
                <a:srgbClr val="000D26"/>
              </a:solidFill>
              <a:effectLst/>
              <a:uLnTx/>
              <a:uFillTx/>
            </a:endParaRPr>
          </a:p>
        </p:txBody>
      </p:sp>
    </p:spTree>
    <p:extLst>
      <p:ext uri="{BB962C8B-B14F-4D97-AF65-F5344CB8AC3E}">
        <p14:creationId xmlns:p14="http://schemas.microsoft.com/office/powerpoint/2010/main" val="3459595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961053" y="737118"/>
            <a:ext cx="5226698" cy="5604588"/>
            <a:chOff x="961053" y="737118"/>
            <a:chExt cx="5226698" cy="5604588"/>
          </a:xfrm>
        </p:grpSpPr>
        <p:sp>
          <p:nvSpPr>
            <p:cNvPr id="2" name="平行四边形 1"/>
            <p:cNvSpPr/>
            <p:nvPr/>
          </p:nvSpPr>
          <p:spPr>
            <a:xfrm>
              <a:off x="961053" y="737118"/>
              <a:ext cx="5066523" cy="5430416"/>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平行四边形 2"/>
            <p:cNvSpPr/>
            <p:nvPr/>
          </p:nvSpPr>
          <p:spPr>
            <a:xfrm>
              <a:off x="1038808" y="824204"/>
              <a:ext cx="5066523" cy="5430416"/>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平行四边形 3"/>
            <p:cNvSpPr/>
            <p:nvPr/>
          </p:nvSpPr>
          <p:spPr>
            <a:xfrm>
              <a:off x="1121228" y="911290"/>
              <a:ext cx="5066523" cy="5430416"/>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p:nvGrpSpPr>
        <p:grpSpPr>
          <a:xfrm>
            <a:off x="5803642" y="737118"/>
            <a:ext cx="5226698" cy="5604588"/>
            <a:chOff x="961053" y="737118"/>
            <a:chExt cx="5226698" cy="5604588"/>
          </a:xfrm>
        </p:grpSpPr>
        <p:sp>
          <p:nvSpPr>
            <p:cNvPr id="7" name="平行四边形 6"/>
            <p:cNvSpPr/>
            <p:nvPr/>
          </p:nvSpPr>
          <p:spPr>
            <a:xfrm>
              <a:off x="961053" y="737118"/>
              <a:ext cx="5066523" cy="5430416"/>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1038808" y="824204"/>
              <a:ext cx="5066523" cy="5430416"/>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p:cNvSpPr/>
            <p:nvPr/>
          </p:nvSpPr>
          <p:spPr>
            <a:xfrm>
              <a:off x="1121228" y="911290"/>
              <a:ext cx="5066523" cy="5430416"/>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1" name="直接连接符 10"/>
          <p:cNvCxnSpPr/>
          <p:nvPr/>
        </p:nvCxnSpPr>
        <p:spPr>
          <a:xfrm>
            <a:off x="2491273" y="1800808"/>
            <a:ext cx="2976466" cy="0"/>
          </a:xfrm>
          <a:prstGeom prst="line">
            <a:avLst/>
          </a:prstGeom>
          <a:ln w="158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7336971" y="1803912"/>
            <a:ext cx="2976466" cy="0"/>
          </a:xfrm>
          <a:prstGeom prst="line">
            <a:avLst/>
          </a:prstGeom>
          <a:ln w="15875">
            <a:solidFill>
              <a:srgbClr val="002060"/>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2603372" y="1203267"/>
            <a:ext cx="1410130" cy="369332"/>
          </a:xfrm>
          <a:prstGeom prst="rect">
            <a:avLst/>
          </a:prstGeom>
          <a:noFill/>
        </p:spPr>
        <p:txBody>
          <a:bodyPr wrap="none" rtlCol="0">
            <a:spAutoFit/>
          </a:bodyPr>
          <a:lstStyle/>
          <a:p>
            <a:r>
              <a:rPr lang="en-US" altLang="zh-CN" b="1" dirty="0">
                <a:latin typeface="微软雅黑" panose="020B0503020204020204" pitchFamily="34" charset="-122"/>
                <a:ea typeface="微软雅黑" panose="020B0503020204020204" pitchFamily="34" charset="-122"/>
              </a:rPr>
              <a:t>Spring</a:t>
            </a:r>
            <a:r>
              <a:rPr lang="zh-CN" altLang="en-US" b="1" dirty="0">
                <a:latin typeface="微软雅黑" panose="020B0503020204020204" pitchFamily="34" charset="-122"/>
                <a:ea typeface="微软雅黑" panose="020B0503020204020204" pitchFamily="34" charset="-122"/>
              </a:rPr>
              <a:t>框架</a:t>
            </a:r>
          </a:p>
        </p:txBody>
      </p:sp>
      <p:sp>
        <p:nvSpPr>
          <p:cNvPr id="14" name="文本框 13"/>
          <p:cNvSpPr txBox="1"/>
          <p:nvPr/>
        </p:nvSpPr>
        <p:spPr>
          <a:xfrm>
            <a:off x="7502048" y="1190826"/>
            <a:ext cx="1640962" cy="369332"/>
          </a:xfrm>
          <a:prstGeom prst="rect">
            <a:avLst/>
          </a:prstGeom>
          <a:noFill/>
        </p:spPr>
        <p:txBody>
          <a:bodyPr wrap="none" rtlCol="0">
            <a:spAutoFit/>
          </a:bodyPr>
          <a:lstStyle/>
          <a:p>
            <a:r>
              <a:rPr lang="en-US" altLang="zh-CN" b="1" dirty="0">
                <a:latin typeface="微软雅黑" panose="020B0503020204020204" pitchFamily="34" charset="-122"/>
                <a:ea typeface="微软雅黑" panose="020B0503020204020204" pitchFamily="34" charset="-122"/>
              </a:rPr>
              <a:t>Spring</a:t>
            </a:r>
            <a:r>
              <a:rPr lang="zh-CN" altLang="en-US" b="1" dirty="0">
                <a:latin typeface="微软雅黑" panose="020B0503020204020204" pitchFamily="34" charset="-122"/>
                <a:ea typeface="微软雅黑" panose="020B0503020204020204" pitchFamily="34" charset="-122"/>
              </a:rPr>
              <a:t>的目的</a:t>
            </a:r>
          </a:p>
        </p:txBody>
      </p:sp>
      <p:grpSp>
        <p:nvGrpSpPr>
          <p:cNvPr id="31" name="组合 30"/>
          <p:cNvGrpSpPr/>
          <p:nvPr/>
        </p:nvGrpSpPr>
        <p:grpSpPr>
          <a:xfrm>
            <a:off x="1742161" y="2110282"/>
            <a:ext cx="3369858" cy="3556620"/>
            <a:chOff x="1742161" y="2110282"/>
            <a:chExt cx="3369858" cy="3556620"/>
          </a:xfrm>
        </p:grpSpPr>
        <p:sp>
          <p:nvSpPr>
            <p:cNvPr id="15" name="文本框 14"/>
            <p:cNvSpPr txBox="1"/>
            <p:nvPr/>
          </p:nvSpPr>
          <p:spPr>
            <a:xfrm>
              <a:off x="2469949" y="2110282"/>
              <a:ext cx="2642070" cy="369332"/>
            </a:xfrm>
            <a:prstGeom prst="rect">
              <a:avLst/>
            </a:prstGeom>
            <a:noFill/>
          </p:spPr>
          <p:txBody>
            <a:bodyPr wrap="none" rtlCol="0">
              <a:spAutoFit/>
            </a:bodyPr>
            <a:lstStyle/>
            <a:p>
              <a:r>
                <a:rPr lang="en-US" altLang="zh-CN" i="1" dirty="0"/>
                <a:t>Spring</a:t>
              </a:r>
              <a:r>
                <a:rPr lang="zh-CN" altLang="en-US" i="1" dirty="0"/>
                <a:t>是</a:t>
              </a:r>
              <a:r>
                <a:rPr lang="en-US" altLang="zh-CN" i="1" dirty="0"/>
                <a:t>J2EE</a:t>
              </a:r>
              <a:r>
                <a:rPr lang="zh-CN" altLang="en-US" i="1" dirty="0"/>
                <a:t>应用程序框</a:t>
              </a:r>
            </a:p>
          </p:txBody>
        </p:sp>
        <p:sp>
          <p:nvSpPr>
            <p:cNvPr id="16" name="文本框 15"/>
            <p:cNvSpPr txBox="1"/>
            <p:nvPr/>
          </p:nvSpPr>
          <p:spPr>
            <a:xfrm>
              <a:off x="2376639" y="2565609"/>
              <a:ext cx="2686954" cy="369332"/>
            </a:xfrm>
            <a:prstGeom prst="rect">
              <a:avLst/>
            </a:prstGeom>
            <a:noFill/>
          </p:spPr>
          <p:txBody>
            <a:bodyPr wrap="none" rtlCol="0">
              <a:spAutoFit/>
            </a:bodyPr>
            <a:lstStyle/>
            <a:p>
              <a:r>
                <a:rPr lang="zh-CN" altLang="en-US" i="1" dirty="0"/>
                <a:t>架，是轻量级的</a:t>
              </a:r>
              <a:r>
                <a:rPr lang="en-US" altLang="zh-CN" i="1" dirty="0" err="1"/>
                <a:t>IoC</a:t>
              </a:r>
              <a:r>
                <a:rPr lang="zh-CN" altLang="en-US" i="1" dirty="0"/>
                <a:t>和</a:t>
              </a:r>
              <a:r>
                <a:rPr lang="en-US" altLang="zh-CN" i="1" dirty="0"/>
                <a:t>AO</a:t>
              </a:r>
              <a:endParaRPr lang="zh-CN" altLang="en-US" i="1" dirty="0"/>
            </a:p>
          </p:txBody>
        </p:sp>
        <p:sp>
          <p:nvSpPr>
            <p:cNvPr id="17" name="文本框 16"/>
            <p:cNvSpPr txBox="1"/>
            <p:nvPr/>
          </p:nvSpPr>
          <p:spPr>
            <a:xfrm>
              <a:off x="2273998" y="3020936"/>
              <a:ext cx="2619628" cy="369332"/>
            </a:xfrm>
            <a:prstGeom prst="rect">
              <a:avLst/>
            </a:prstGeom>
            <a:noFill/>
          </p:spPr>
          <p:txBody>
            <a:bodyPr wrap="none" rtlCol="0">
              <a:spAutoFit/>
            </a:bodyPr>
            <a:lstStyle/>
            <a:p>
              <a:r>
                <a:rPr lang="en-US" altLang="zh-CN" i="1" dirty="0"/>
                <a:t>P</a:t>
              </a:r>
              <a:r>
                <a:rPr lang="zh-CN" altLang="en-US" i="1" dirty="0"/>
                <a:t>的容器框架，主要是针</a:t>
              </a:r>
            </a:p>
          </p:txBody>
        </p:sp>
        <p:sp>
          <p:nvSpPr>
            <p:cNvPr id="18" name="文本框 17"/>
            <p:cNvSpPr txBox="1"/>
            <p:nvPr/>
          </p:nvSpPr>
          <p:spPr>
            <a:xfrm>
              <a:off x="2162032" y="3476263"/>
              <a:ext cx="2537874" cy="369332"/>
            </a:xfrm>
            <a:prstGeom prst="rect">
              <a:avLst/>
            </a:prstGeom>
            <a:noFill/>
          </p:spPr>
          <p:txBody>
            <a:bodyPr wrap="none" rtlCol="0">
              <a:spAutoFit/>
            </a:bodyPr>
            <a:lstStyle/>
            <a:p>
              <a:r>
                <a:rPr lang="zh-CN" altLang="en-US" i="1" dirty="0"/>
                <a:t>对</a:t>
              </a:r>
              <a:r>
                <a:rPr lang="en-US" altLang="zh-CN" i="1" dirty="0"/>
                <a:t>Java Bean</a:t>
              </a:r>
              <a:r>
                <a:rPr lang="zh-CN" altLang="en-US" i="1" dirty="0"/>
                <a:t>的生命周期</a:t>
              </a:r>
            </a:p>
          </p:txBody>
        </p:sp>
        <p:sp>
          <p:nvSpPr>
            <p:cNvPr id="19" name="文本框 18"/>
            <p:cNvSpPr txBox="1"/>
            <p:nvPr/>
          </p:nvSpPr>
          <p:spPr>
            <a:xfrm>
              <a:off x="2059397" y="3931590"/>
              <a:ext cx="2723823" cy="369332"/>
            </a:xfrm>
            <a:prstGeom prst="rect">
              <a:avLst/>
            </a:prstGeom>
            <a:noFill/>
          </p:spPr>
          <p:txBody>
            <a:bodyPr wrap="none" rtlCol="0">
              <a:spAutoFit/>
            </a:bodyPr>
            <a:lstStyle/>
            <a:p>
              <a:r>
                <a:rPr lang="zh-CN" altLang="en-US" i="1" dirty="0"/>
                <a:t>进行管理的轻量级容器。</a:t>
              </a:r>
            </a:p>
          </p:txBody>
        </p:sp>
        <p:sp>
          <p:nvSpPr>
            <p:cNvPr id="20" name="文本框 19"/>
            <p:cNvSpPr txBox="1"/>
            <p:nvPr/>
          </p:nvSpPr>
          <p:spPr>
            <a:xfrm>
              <a:off x="1956765" y="4386917"/>
              <a:ext cx="2492990" cy="369332"/>
            </a:xfrm>
            <a:prstGeom prst="rect">
              <a:avLst/>
            </a:prstGeom>
            <a:noFill/>
          </p:spPr>
          <p:txBody>
            <a:bodyPr wrap="none" rtlCol="0">
              <a:spAutoFit/>
            </a:bodyPr>
            <a:lstStyle/>
            <a:p>
              <a:r>
                <a:rPr lang="zh-CN" altLang="en-US" i="1" dirty="0"/>
                <a:t>可以单独使用，也可以</a:t>
              </a:r>
            </a:p>
          </p:txBody>
        </p:sp>
        <p:sp>
          <p:nvSpPr>
            <p:cNvPr id="21" name="文本框 20"/>
            <p:cNvSpPr txBox="1"/>
            <p:nvPr/>
          </p:nvSpPr>
          <p:spPr>
            <a:xfrm>
              <a:off x="1844802" y="4842244"/>
              <a:ext cx="2654894" cy="369332"/>
            </a:xfrm>
            <a:prstGeom prst="rect">
              <a:avLst/>
            </a:prstGeom>
            <a:noFill/>
          </p:spPr>
          <p:txBody>
            <a:bodyPr wrap="none" rtlCol="0">
              <a:spAutoFit/>
            </a:bodyPr>
            <a:lstStyle/>
            <a:p>
              <a:r>
                <a:rPr lang="zh-CN" altLang="en-US" i="1" dirty="0"/>
                <a:t>和</a:t>
              </a:r>
              <a:r>
                <a:rPr lang="en-US" altLang="zh-CN" i="1" dirty="0"/>
                <a:t>Struts</a:t>
              </a:r>
              <a:r>
                <a:rPr lang="zh-CN" altLang="en-US" i="1" dirty="0"/>
                <a:t>，</a:t>
              </a:r>
              <a:r>
                <a:rPr lang="en-US" altLang="zh-CN" i="1" dirty="0" err="1"/>
                <a:t>ibatis</a:t>
              </a:r>
              <a:r>
                <a:rPr lang="zh-CN" altLang="en-US" i="1" dirty="0"/>
                <a:t>等框架组</a:t>
              </a:r>
            </a:p>
          </p:txBody>
        </p:sp>
        <p:sp>
          <p:nvSpPr>
            <p:cNvPr id="22" name="文本框 21"/>
            <p:cNvSpPr txBox="1"/>
            <p:nvPr/>
          </p:nvSpPr>
          <p:spPr>
            <a:xfrm>
              <a:off x="1742161" y="5297570"/>
              <a:ext cx="1107996" cy="369332"/>
            </a:xfrm>
            <a:prstGeom prst="rect">
              <a:avLst/>
            </a:prstGeom>
            <a:noFill/>
          </p:spPr>
          <p:txBody>
            <a:bodyPr wrap="none" rtlCol="0">
              <a:spAutoFit/>
            </a:bodyPr>
            <a:lstStyle/>
            <a:p>
              <a:r>
                <a:rPr lang="zh-CN" altLang="en-US" i="1" dirty="0"/>
                <a:t>合使用。</a:t>
              </a:r>
            </a:p>
          </p:txBody>
        </p:sp>
      </p:grpSp>
      <p:grpSp>
        <p:nvGrpSpPr>
          <p:cNvPr id="32" name="组合 31"/>
          <p:cNvGrpSpPr/>
          <p:nvPr/>
        </p:nvGrpSpPr>
        <p:grpSpPr>
          <a:xfrm>
            <a:off x="6578529" y="2113390"/>
            <a:ext cx="3227190" cy="3556620"/>
            <a:chOff x="1742161" y="2110282"/>
            <a:chExt cx="3227190" cy="3556620"/>
          </a:xfrm>
        </p:grpSpPr>
        <p:sp>
          <p:nvSpPr>
            <p:cNvPr id="33" name="文本框 32"/>
            <p:cNvSpPr txBox="1"/>
            <p:nvPr/>
          </p:nvSpPr>
          <p:spPr>
            <a:xfrm>
              <a:off x="2469949" y="2110282"/>
              <a:ext cx="2499402" cy="369332"/>
            </a:xfrm>
            <a:prstGeom prst="rect">
              <a:avLst/>
            </a:prstGeom>
            <a:noFill/>
          </p:spPr>
          <p:txBody>
            <a:bodyPr wrap="none" rtlCol="0">
              <a:spAutoFit/>
            </a:bodyPr>
            <a:lstStyle/>
            <a:p>
              <a:r>
                <a:rPr lang="en-US" altLang="zh-CN" i="1" dirty="0"/>
                <a:t>Spring</a:t>
              </a:r>
              <a:r>
                <a:rPr lang="zh-CN" altLang="en-US" i="1" dirty="0"/>
                <a:t>的</a:t>
              </a:r>
              <a:r>
                <a:rPr lang="en-US" altLang="zh-CN" i="1" dirty="0" err="1"/>
                <a:t>IoC</a:t>
              </a:r>
              <a:r>
                <a:rPr lang="zh-CN" altLang="en-US" i="1" dirty="0"/>
                <a:t>旨在使</a:t>
              </a:r>
              <a:r>
                <a:rPr lang="en-US" altLang="zh-CN" i="1" dirty="0"/>
                <a:t>Java</a:t>
              </a:r>
              <a:endParaRPr lang="zh-CN" altLang="en-US" i="1" dirty="0"/>
            </a:p>
          </p:txBody>
        </p:sp>
        <p:sp>
          <p:nvSpPr>
            <p:cNvPr id="34" name="文本框 33"/>
            <p:cNvSpPr txBox="1"/>
            <p:nvPr/>
          </p:nvSpPr>
          <p:spPr>
            <a:xfrm>
              <a:off x="2376639" y="2565609"/>
              <a:ext cx="2492990" cy="369332"/>
            </a:xfrm>
            <a:prstGeom prst="rect">
              <a:avLst/>
            </a:prstGeom>
            <a:noFill/>
          </p:spPr>
          <p:txBody>
            <a:bodyPr wrap="none" rtlCol="0">
              <a:spAutoFit/>
            </a:bodyPr>
            <a:lstStyle/>
            <a:p>
              <a:r>
                <a:rPr lang="zh-CN" altLang="en-US" i="1" dirty="0"/>
                <a:t>项目降低耦合，增加组</a:t>
              </a:r>
            </a:p>
          </p:txBody>
        </p:sp>
        <p:sp>
          <p:nvSpPr>
            <p:cNvPr id="35" name="文本框 34"/>
            <p:cNvSpPr txBox="1"/>
            <p:nvPr/>
          </p:nvSpPr>
          <p:spPr>
            <a:xfrm>
              <a:off x="2273998" y="3020936"/>
              <a:ext cx="2492990" cy="369332"/>
            </a:xfrm>
            <a:prstGeom prst="rect">
              <a:avLst/>
            </a:prstGeom>
            <a:noFill/>
          </p:spPr>
          <p:txBody>
            <a:bodyPr wrap="none" rtlCol="0">
              <a:spAutoFit/>
            </a:bodyPr>
            <a:lstStyle/>
            <a:p>
              <a:r>
                <a:rPr lang="zh-CN" altLang="en-US" i="1" dirty="0"/>
                <a:t>件的重用性，简化项目</a:t>
              </a:r>
            </a:p>
          </p:txBody>
        </p:sp>
        <p:sp>
          <p:nvSpPr>
            <p:cNvPr id="36" name="文本框 35"/>
            <p:cNvSpPr txBox="1"/>
            <p:nvPr/>
          </p:nvSpPr>
          <p:spPr>
            <a:xfrm>
              <a:off x="2162032" y="3476263"/>
              <a:ext cx="2492990" cy="369332"/>
            </a:xfrm>
            <a:prstGeom prst="rect">
              <a:avLst/>
            </a:prstGeom>
            <a:noFill/>
          </p:spPr>
          <p:txBody>
            <a:bodyPr wrap="none" rtlCol="0">
              <a:spAutoFit/>
            </a:bodyPr>
            <a:lstStyle/>
            <a:p>
              <a:r>
                <a:rPr lang="zh-CN" altLang="en-US" i="1" dirty="0"/>
                <a:t>的组装过程，降低整个</a:t>
              </a:r>
            </a:p>
          </p:txBody>
        </p:sp>
        <p:sp>
          <p:nvSpPr>
            <p:cNvPr id="37" name="文本框 36"/>
            <p:cNvSpPr txBox="1"/>
            <p:nvPr/>
          </p:nvSpPr>
          <p:spPr>
            <a:xfrm>
              <a:off x="2059397" y="3931590"/>
              <a:ext cx="1800493" cy="369332"/>
            </a:xfrm>
            <a:prstGeom prst="rect">
              <a:avLst/>
            </a:prstGeom>
            <a:noFill/>
          </p:spPr>
          <p:txBody>
            <a:bodyPr wrap="none" rtlCol="0">
              <a:spAutoFit/>
            </a:bodyPr>
            <a:lstStyle/>
            <a:p>
              <a:r>
                <a:rPr lang="zh-CN" altLang="en-US" i="1" dirty="0"/>
                <a:t>项目的测试难度</a:t>
              </a:r>
            </a:p>
          </p:txBody>
        </p:sp>
        <p:sp>
          <p:nvSpPr>
            <p:cNvPr id="38" name="文本框 37"/>
            <p:cNvSpPr txBox="1"/>
            <p:nvPr/>
          </p:nvSpPr>
          <p:spPr>
            <a:xfrm>
              <a:off x="1956765" y="4386917"/>
              <a:ext cx="184731" cy="369332"/>
            </a:xfrm>
            <a:prstGeom prst="rect">
              <a:avLst/>
            </a:prstGeom>
            <a:noFill/>
          </p:spPr>
          <p:txBody>
            <a:bodyPr wrap="none" rtlCol="0">
              <a:spAutoFit/>
            </a:bodyPr>
            <a:lstStyle/>
            <a:p>
              <a:endParaRPr lang="zh-CN" altLang="en-US" i="1" dirty="0"/>
            </a:p>
          </p:txBody>
        </p:sp>
        <p:sp>
          <p:nvSpPr>
            <p:cNvPr id="39" name="文本框 38"/>
            <p:cNvSpPr txBox="1"/>
            <p:nvPr/>
          </p:nvSpPr>
          <p:spPr>
            <a:xfrm>
              <a:off x="1844802" y="4842244"/>
              <a:ext cx="184731" cy="369332"/>
            </a:xfrm>
            <a:prstGeom prst="rect">
              <a:avLst/>
            </a:prstGeom>
            <a:noFill/>
          </p:spPr>
          <p:txBody>
            <a:bodyPr wrap="none" rtlCol="0">
              <a:spAutoFit/>
            </a:bodyPr>
            <a:lstStyle/>
            <a:p>
              <a:endParaRPr lang="zh-CN" altLang="en-US" i="1" dirty="0"/>
            </a:p>
          </p:txBody>
        </p:sp>
        <p:sp>
          <p:nvSpPr>
            <p:cNvPr id="40" name="文本框 39"/>
            <p:cNvSpPr txBox="1"/>
            <p:nvPr/>
          </p:nvSpPr>
          <p:spPr>
            <a:xfrm>
              <a:off x="1742161" y="5297570"/>
              <a:ext cx="184731" cy="369332"/>
            </a:xfrm>
            <a:prstGeom prst="rect">
              <a:avLst/>
            </a:prstGeom>
            <a:noFill/>
          </p:spPr>
          <p:txBody>
            <a:bodyPr wrap="none" rtlCol="0">
              <a:spAutoFit/>
            </a:bodyPr>
            <a:lstStyle/>
            <a:p>
              <a:endParaRPr lang="zh-CN" altLang="en-US" i="1" dirty="0"/>
            </a:p>
          </p:txBody>
        </p:sp>
      </p:grpSp>
      <p:pic>
        <p:nvPicPr>
          <p:cNvPr id="41" name="图片 4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0724" y="979571"/>
            <a:ext cx="724001" cy="724001"/>
          </a:xfrm>
          <a:prstGeom prst="rect">
            <a:avLst/>
          </a:prstGeom>
        </p:spPr>
      </p:pic>
      <p:pic>
        <p:nvPicPr>
          <p:cNvPr id="42" name="图片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37661" y="979572"/>
            <a:ext cx="724001" cy="724001"/>
          </a:xfrm>
          <a:prstGeom prst="rect">
            <a:avLst/>
          </a:prstGeom>
        </p:spPr>
      </p:pic>
    </p:spTree>
    <p:extLst>
      <p:ext uri="{BB962C8B-B14F-4D97-AF65-F5344CB8AC3E}">
        <p14:creationId xmlns:p14="http://schemas.microsoft.com/office/powerpoint/2010/main" val="2928671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961052" y="737118"/>
            <a:ext cx="10538689" cy="5604588"/>
            <a:chOff x="961053" y="737118"/>
            <a:chExt cx="5226698" cy="5604588"/>
          </a:xfrm>
        </p:grpSpPr>
        <p:sp>
          <p:nvSpPr>
            <p:cNvPr id="2" name="平行四边形 1"/>
            <p:cNvSpPr/>
            <p:nvPr/>
          </p:nvSpPr>
          <p:spPr>
            <a:xfrm>
              <a:off x="961053" y="737118"/>
              <a:ext cx="5066523" cy="5430416"/>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平行四边形 2"/>
            <p:cNvSpPr/>
            <p:nvPr/>
          </p:nvSpPr>
          <p:spPr>
            <a:xfrm>
              <a:off x="1038808" y="824204"/>
              <a:ext cx="5066523" cy="5430416"/>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平行四边形 3"/>
            <p:cNvSpPr/>
            <p:nvPr/>
          </p:nvSpPr>
          <p:spPr>
            <a:xfrm>
              <a:off x="1121228" y="911290"/>
              <a:ext cx="5066523" cy="5430416"/>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11" name="直接连接符 10"/>
          <p:cNvCxnSpPr/>
          <p:nvPr/>
        </p:nvCxnSpPr>
        <p:spPr>
          <a:xfrm>
            <a:off x="2491273" y="1800808"/>
            <a:ext cx="8078571" cy="0"/>
          </a:xfrm>
          <a:prstGeom prst="line">
            <a:avLst/>
          </a:prstGeom>
          <a:ln w="15875">
            <a:solidFill>
              <a:srgbClr val="002060"/>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2603372" y="1203267"/>
            <a:ext cx="2031325" cy="369332"/>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传统的硬编码耦合</a:t>
            </a:r>
          </a:p>
        </p:txBody>
      </p:sp>
      <p:pic>
        <p:nvPicPr>
          <p:cNvPr id="41" name="图片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02622" y="1076807"/>
            <a:ext cx="724001" cy="724001"/>
          </a:xfrm>
          <a:prstGeom prst="rect">
            <a:avLst/>
          </a:prstGeom>
        </p:spPr>
      </p:pic>
      <p:sp>
        <p:nvSpPr>
          <p:cNvPr id="24" name="文本框 23"/>
          <p:cNvSpPr txBox="1"/>
          <p:nvPr/>
        </p:nvSpPr>
        <p:spPr>
          <a:xfrm>
            <a:off x="2603372" y="2111934"/>
            <a:ext cx="6731128" cy="3416320"/>
          </a:xfrm>
          <a:prstGeom prst="rect">
            <a:avLst/>
          </a:prstGeom>
          <a:noFill/>
        </p:spPr>
        <p:txBody>
          <a:bodyPr wrap="square" rtlCol="0">
            <a:spAutoFit/>
          </a:bodyPr>
          <a:lstStyle/>
          <a:p>
            <a:r>
              <a:rPr lang="en-US" altLang="zh-CN" dirty="0">
                <a:solidFill>
                  <a:srgbClr val="0000FF"/>
                </a:solidFill>
              </a:rPr>
              <a:t>public class</a:t>
            </a:r>
            <a:r>
              <a:rPr lang="en-US" altLang="zh-CN" dirty="0"/>
              <a:t> </a:t>
            </a:r>
            <a:r>
              <a:rPr lang="en-US" altLang="zh-CN" dirty="0">
                <a:solidFill>
                  <a:srgbClr val="2B91AF"/>
                </a:solidFill>
              </a:rPr>
              <a:t>MODULE_A</a:t>
            </a:r>
            <a:r>
              <a:rPr lang="en-US" altLang="zh-CN" dirty="0"/>
              <a:t> </a:t>
            </a:r>
            <a:r>
              <a:rPr lang="en-US" altLang="zh-CN" dirty="0">
                <a:solidFill>
                  <a:srgbClr val="0000FF"/>
                </a:solidFill>
              </a:rPr>
              <a:t>implements</a:t>
            </a:r>
            <a:r>
              <a:rPr lang="en-US" altLang="zh-CN" dirty="0"/>
              <a:t> </a:t>
            </a:r>
            <a:r>
              <a:rPr lang="en-US" altLang="zh-CN" dirty="0">
                <a:solidFill>
                  <a:srgbClr val="2B91AF"/>
                </a:solidFill>
              </a:rPr>
              <a:t>INTERFACE_A</a:t>
            </a:r>
            <a:r>
              <a:rPr lang="en-US" altLang="zh-CN" dirty="0"/>
              <a:t>{}</a:t>
            </a:r>
          </a:p>
          <a:p>
            <a:r>
              <a:rPr lang="en-US" altLang="zh-CN" dirty="0">
                <a:solidFill>
                  <a:srgbClr val="0000FF"/>
                </a:solidFill>
              </a:rPr>
              <a:t>public class</a:t>
            </a:r>
            <a:r>
              <a:rPr lang="en-US" altLang="zh-CN" dirty="0"/>
              <a:t> </a:t>
            </a:r>
            <a:r>
              <a:rPr lang="en-US" altLang="zh-CN" dirty="0">
                <a:solidFill>
                  <a:srgbClr val="2B91AF"/>
                </a:solidFill>
              </a:rPr>
              <a:t>CLASS_B</a:t>
            </a:r>
            <a:r>
              <a:rPr lang="en-US" altLang="zh-CN" dirty="0"/>
              <a:t>{</a:t>
            </a:r>
          </a:p>
          <a:p>
            <a:r>
              <a:rPr lang="en-US" altLang="zh-CN" dirty="0"/>
              <a:t>    </a:t>
            </a:r>
            <a:r>
              <a:rPr lang="en-US" altLang="zh-CN" dirty="0">
                <a:solidFill>
                  <a:srgbClr val="0000FF"/>
                </a:solidFill>
              </a:rPr>
              <a:t>private</a:t>
            </a:r>
            <a:r>
              <a:rPr lang="en-US" altLang="zh-CN" dirty="0"/>
              <a:t> </a:t>
            </a:r>
            <a:r>
              <a:rPr lang="en-US" altLang="zh-CN" dirty="0">
                <a:solidFill>
                  <a:srgbClr val="0000FF"/>
                </a:solidFill>
              </a:rPr>
              <a:t>INTERFACE_A</a:t>
            </a:r>
            <a:r>
              <a:rPr lang="en-US" altLang="zh-CN" dirty="0"/>
              <a:t> module;</a:t>
            </a:r>
          </a:p>
          <a:p>
            <a:r>
              <a:rPr lang="en-US" altLang="zh-CN" dirty="0"/>
              <a:t>    </a:t>
            </a:r>
            <a:r>
              <a:rPr lang="en-US" altLang="zh-CN" dirty="0">
                <a:solidFill>
                  <a:srgbClr val="0000FF"/>
                </a:solidFill>
              </a:rPr>
              <a:t>public</a:t>
            </a:r>
            <a:r>
              <a:rPr lang="en-US" altLang="zh-CN" dirty="0"/>
              <a:t> CLASS_B(){</a:t>
            </a:r>
          </a:p>
          <a:p>
            <a:r>
              <a:rPr lang="en-US" altLang="zh-CN" dirty="0"/>
              <a:t>        </a:t>
            </a:r>
            <a:r>
              <a:rPr lang="en-US" altLang="zh-CN" dirty="0" err="1">
                <a:solidFill>
                  <a:srgbClr val="0000FF"/>
                </a:solidFill>
              </a:rPr>
              <a:t>this</a:t>
            </a:r>
            <a:r>
              <a:rPr lang="en-US" altLang="zh-CN" dirty="0" err="1"/>
              <a:t>.module</a:t>
            </a:r>
            <a:r>
              <a:rPr lang="en-US" altLang="zh-CN" dirty="0"/>
              <a:t> = new </a:t>
            </a:r>
            <a:r>
              <a:rPr lang="en-US" altLang="zh-CN" dirty="0">
                <a:solidFill>
                  <a:srgbClr val="2B91AF"/>
                </a:solidFill>
              </a:rPr>
              <a:t>MODULE_A</a:t>
            </a:r>
            <a:r>
              <a:rPr lang="en-US" altLang="zh-CN" dirty="0"/>
              <a:t>(); </a:t>
            </a:r>
            <a:r>
              <a:rPr lang="en-US" altLang="zh-CN" dirty="0">
                <a:solidFill>
                  <a:srgbClr val="008000"/>
                </a:solidFill>
              </a:rPr>
              <a:t>//</a:t>
            </a:r>
            <a:r>
              <a:rPr lang="zh-CN" altLang="en-US" dirty="0">
                <a:solidFill>
                  <a:srgbClr val="008000"/>
                </a:solidFill>
              </a:rPr>
              <a:t>这里产生了耦合</a:t>
            </a:r>
            <a:endParaRPr lang="en-US" altLang="zh-CN" dirty="0">
              <a:solidFill>
                <a:srgbClr val="008000"/>
              </a:solidFill>
            </a:endParaRPr>
          </a:p>
          <a:p>
            <a:r>
              <a:rPr lang="en-US" altLang="zh-CN" dirty="0"/>
              <a:t>    }</a:t>
            </a:r>
          </a:p>
          <a:p>
            <a:r>
              <a:rPr lang="en-US" altLang="zh-CN" dirty="0"/>
              <a:t>}</a:t>
            </a:r>
          </a:p>
          <a:p>
            <a:endParaRPr lang="en-US" altLang="zh-CN" dirty="0"/>
          </a:p>
          <a:p>
            <a:r>
              <a:rPr lang="en-US" altLang="zh-CN" dirty="0">
                <a:solidFill>
                  <a:srgbClr val="008000"/>
                </a:solidFill>
              </a:rPr>
              <a:t>//------------Main----------</a:t>
            </a:r>
          </a:p>
          <a:p>
            <a:r>
              <a:rPr lang="en-US" altLang="zh-CN" dirty="0">
                <a:solidFill>
                  <a:srgbClr val="2B91AF"/>
                </a:solidFill>
              </a:rPr>
              <a:t>CLASS_B</a:t>
            </a:r>
            <a:r>
              <a:rPr lang="en-US" altLang="zh-CN" dirty="0"/>
              <a:t> b = new </a:t>
            </a:r>
            <a:r>
              <a:rPr lang="en-US" altLang="zh-CN" dirty="0">
                <a:solidFill>
                  <a:srgbClr val="2B91AF"/>
                </a:solidFill>
              </a:rPr>
              <a:t>CLASS_B</a:t>
            </a:r>
            <a:r>
              <a:rPr lang="en-US" altLang="zh-CN" dirty="0"/>
              <a:t>();</a:t>
            </a:r>
          </a:p>
          <a:p>
            <a:r>
              <a:rPr lang="en-US" altLang="zh-CN" dirty="0">
                <a:solidFill>
                  <a:srgbClr val="008000"/>
                </a:solidFill>
              </a:rPr>
              <a:t>/* </a:t>
            </a:r>
            <a:r>
              <a:rPr lang="en-US" altLang="zh-CN" dirty="0" err="1">
                <a:solidFill>
                  <a:srgbClr val="008000"/>
                </a:solidFill>
              </a:rPr>
              <a:t>b.doSomethingWithModule</a:t>
            </a:r>
            <a:r>
              <a:rPr lang="en-US" altLang="zh-CN" dirty="0">
                <a:solidFill>
                  <a:srgbClr val="008000"/>
                </a:solidFill>
              </a:rPr>
              <a:t>()  */</a:t>
            </a:r>
          </a:p>
          <a:p>
            <a:r>
              <a:rPr lang="en-US" altLang="zh-CN" dirty="0">
                <a:solidFill>
                  <a:srgbClr val="008000"/>
                </a:solidFill>
              </a:rPr>
              <a:t>//!-----------End of Main-----</a:t>
            </a:r>
            <a:endParaRPr lang="zh-CN" altLang="en-US" dirty="0">
              <a:solidFill>
                <a:srgbClr val="008000"/>
              </a:solidFill>
            </a:endParaRPr>
          </a:p>
        </p:txBody>
      </p:sp>
    </p:spTree>
    <p:extLst>
      <p:ext uri="{BB962C8B-B14F-4D97-AF65-F5344CB8AC3E}">
        <p14:creationId xmlns:p14="http://schemas.microsoft.com/office/powerpoint/2010/main" val="2594264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1688843" y="1258073"/>
            <a:ext cx="8248259" cy="4500464"/>
            <a:chOff x="1688843" y="1258073"/>
            <a:chExt cx="8248259" cy="4500464"/>
          </a:xfrm>
        </p:grpSpPr>
        <p:grpSp>
          <p:nvGrpSpPr>
            <p:cNvPr id="5" name="组合 4"/>
            <p:cNvGrpSpPr/>
            <p:nvPr/>
          </p:nvGrpSpPr>
          <p:grpSpPr>
            <a:xfrm>
              <a:off x="1688843" y="1258073"/>
              <a:ext cx="2469499" cy="2258009"/>
              <a:chOff x="2006081" y="1519332"/>
              <a:chExt cx="2469499" cy="2258009"/>
            </a:xfrm>
          </p:grpSpPr>
          <p:sp>
            <p:nvSpPr>
              <p:cNvPr id="2" name="矩形 1"/>
              <p:cNvSpPr/>
              <p:nvPr/>
            </p:nvSpPr>
            <p:spPr>
              <a:xfrm rot="2700000">
                <a:off x="2006081" y="1519332"/>
                <a:ext cx="2258009" cy="2258009"/>
              </a:xfrm>
              <a:prstGeom prst="rect">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2700000">
                <a:off x="2111826" y="1519332"/>
                <a:ext cx="2258009" cy="2258009"/>
              </a:xfrm>
              <a:prstGeom prst="rect">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2700000">
                <a:off x="2217571" y="1519332"/>
                <a:ext cx="2258009" cy="2258009"/>
              </a:xfrm>
              <a:prstGeom prst="rect">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p:nvGrpSpPr>
          <p:grpSpPr>
            <a:xfrm>
              <a:off x="3101920" y="3500528"/>
              <a:ext cx="2469499" cy="2258009"/>
              <a:chOff x="2006081" y="1519332"/>
              <a:chExt cx="2469499" cy="2258009"/>
            </a:xfrm>
          </p:grpSpPr>
          <p:sp>
            <p:nvSpPr>
              <p:cNvPr id="7" name="矩形 6"/>
              <p:cNvSpPr/>
              <p:nvPr/>
            </p:nvSpPr>
            <p:spPr>
              <a:xfrm rot="2700000">
                <a:off x="2006081" y="1519332"/>
                <a:ext cx="2258009" cy="2258009"/>
              </a:xfrm>
              <a:prstGeom prst="rect">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rot="2700000">
                <a:off x="2111826" y="1519332"/>
                <a:ext cx="2258009" cy="2258009"/>
              </a:xfrm>
              <a:prstGeom prst="rect">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rot="2700000">
                <a:off x="2217571" y="1519332"/>
                <a:ext cx="2258009" cy="2258009"/>
              </a:xfrm>
              <a:prstGeom prst="rect">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a:off x="4779404" y="1959423"/>
              <a:ext cx="1795520" cy="1641750"/>
              <a:chOff x="2006081" y="1519332"/>
              <a:chExt cx="2469499" cy="2258009"/>
            </a:xfrm>
          </p:grpSpPr>
          <p:sp>
            <p:nvSpPr>
              <p:cNvPr id="11" name="矩形 10"/>
              <p:cNvSpPr/>
              <p:nvPr/>
            </p:nvSpPr>
            <p:spPr>
              <a:xfrm rot="2700000">
                <a:off x="2006081" y="1519332"/>
                <a:ext cx="2258009" cy="2258009"/>
              </a:xfrm>
              <a:prstGeom prst="rect">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2700000">
                <a:off x="2111826" y="1519332"/>
                <a:ext cx="2258009" cy="2258009"/>
              </a:xfrm>
              <a:prstGeom prst="rect">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rot="2700000">
                <a:off x="2217571" y="1519332"/>
                <a:ext cx="2258009" cy="2258009"/>
              </a:xfrm>
              <a:prstGeom prst="rect">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6444335" y="2508909"/>
              <a:ext cx="3492767" cy="3193643"/>
              <a:chOff x="2006081" y="1519332"/>
              <a:chExt cx="2469499" cy="2258009"/>
            </a:xfrm>
          </p:grpSpPr>
          <p:sp>
            <p:nvSpPr>
              <p:cNvPr id="15" name="矩形 14"/>
              <p:cNvSpPr/>
              <p:nvPr/>
            </p:nvSpPr>
            <p:spPr>
              <a:xfrm rot="2700000">
                <a:off x="2006081" y="1519332"/>
                <a:ext cx="2258009" cy="2258009"/>
              </a:xfrm>
              <a:prstGeom prst="rect">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rot="2700000">
                <a:off x="2111826" y="1519332"/>
                <a:ext cx="2258009" cy="2258009"/>
              </a:xfrm>
              <a:prstGeom prst="rect">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rot="2700000">
                <a:off x="2217571" y="1519332"/>
                <a:ext cx="2258009" cy="2258009"/>
              </a:xfrm>
              <a:prstGeom prst="rect">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cxnSp>
        <p:nvCxnSpPr>
          <p:cNvPr id="20" name="直接连接符 19"/>
          <p:cNvCxnSpPr/>
          <p:nvPr/>
        </p:nvCxnSpPr>
        <p:spPr>
          <a:xfrm>
            <a:off x="2453951" y="3172408"/>
            <a:ext cx="895739" cy="0"/>
          </a:xfrm>
          <a:prstGeom prst="line">
            <a:avLst/>
          </a:prstGeom>
          <a:ln w="28575">
            <a:solidFill>
              <a:srgbClr val="00206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413070" y="3427446"/>
            <a:ext cx="517148" cy="0"/>
          </a:xfrm>
          <a:prstGeom prst="line">
            <a:avLst/>
          </a:prstGeom>
          <a:ln w="28575">
            <a:solidFill>
              <a:srgbClr val="00206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3945374" y="5492621"/>
            <a:ext cx="831894" cy="0"/>
          </a:xfrm>
          <a:prstGeom prst="line">
            <a:avLst/>
          </a:prstGeom>
          <a:ln w="28575">
            <a:solidFill>
              <a:srgbClr val="00206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7613853" y="5402425"/>
            <a:ext cx="1175581" cy="0"/>
          </a:xfrm>
          <a:prstGeom prst="line">
            <a:avLst/>
          </a:prstGeom>
          <a:ln w="28575">
            <a:solidFill>
              <a:srgbClr val="00206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2466386" y="1486680"/>
            <a:ext cx="895739" cy="0"/>
          </a:xfrm>
          <a:prstGeom prst="line">
            <a:avLst/>
          </a:prstGeom>
          <a:ln w="28575">
            <a:solidFill>
              <a:srgbClr val="00206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5434838" y="2114934"/>
            <a:ext cx="517148" cy="0"/>
          </a:xfrm>
          <a:prstGeom prst="line">
            <a:avLst/>
          </a:prstGeom>
          <a:ln w="28575">
            <a:solidFill>
              <a:srgbClr val="00206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7616959" y="2858272"/>
            <a:ext cx="1175581" cy="0"/>
          </a:xfrm>
          <a:prstGeom prst="line">
            <a:avLst/>
          </a:prstGeom>
          <a:ln w="28575">
            <a:solidFill>
              <a:srgbClr val="00206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3939149" y="3732241"/>
            <a:ext cx="831894" cy="0"/>
          </a:xfrm>
          <a:prstGeom prst="line">
            <a:avLst/>
          </a:prstGeom>
          <a:ln w="28575">
            <a:solidFill>
              <a:srgbClr val="002060"/>
            </a:solidFill>
            <a:headEnd type="oval"/>
            <a:tailEnd type="oval"/>
          </a:ln>
        </p:spPr>
        <p:style>
          <a:lnRef idx="1">
            <a:schemeClr val="accent1"/>
          </a:lnRef>
          <a:fillRef idx="0">
            <a:schemeClr val="accent1"/>
          </a:fillRef>
          <a:effectRef idx="0">
            <a:schemeClr val="accent1"/>
          </a:effectRef>
          <a:fontRef idx="minor">
            <a:schemeClr val="tx1"/>
          </a:fontRef>
        </p:style>
      </p:cxnSp>
      <p:pic>
        <p:nvPicPr>
          <p:cNvPr id="35" name="图片 3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9737" y="1773375"/>
            <a:ext cx="402418" cy="402418"/>
          </a:xfrm>
          <a:prstGeom prst="rect">
            <a:avLst/>
          </a:prstGeom>
        </p:spPr>
      </p:pic>
      <p:pic>
        <p:nvPicPr>
          <p:cNvPr id="39" name="图片 3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4271" y="948615"/>
            <a:ext cx="609674" cy="609674"/>
          </a:xfrm>
          <a:prstGeom prst="rect">
            <a:avLst/>
          </a:prstGeom>
        </p:spPr>
      </p:pic>
      <p:pic>
        <p:nvPicPr>
          <p:cNvPr id="40" name="图片 3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7608" y="3187882"/>
            <a:ext cx="609674" cy="609674"/>
          </a:xfrm>
          <a:prstGeom prst="rect">
            <a:avLst/>
          </a:prstGeom>
        </p:spPr>
      </p:pic>
      <p:pic>
        <p:nvPicPr>
          <p:cNvPr id="41" name="图片 4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4629" y="2114934"/>
            <a:ext cx="856014" cy="856014"/>
          </a:xfrm>
          <a:prstGeom prst="rect">
            <a:avLst/>
          </a:prstGeom>
        </p:spPr>
      </p:pic>
      <p:sp>
        <p:nvSpPr>
          <p:cNvPr id="42" name="文本框 41"/>
          <p:cNvSpPr txBox="1"/>
          <p:nvPr/>
        </p:nvSpPr>
        <p:spPr>
          <a:xfrm>
            <a:off x="2620296" y="3208738"/>
            <a:ext cx="620683" cy="369332"/>
          </a:xfrm>
          <a:prstGeom prst="rect">
            <a:avLst/>
          </a:prstGeom>
          <a:noFill/>
        </p:spPr>
        <p:txBody>
          <a:bodyPr wrap="none" rtlCol="0">
            <a:spAutoFit/>
          </a:bodyPr>
          <a:lstStyle/>
          <a:p>
            <a:r>
              <a:rPr lang="en-US" altLang="zh-CN" b="1" dirty="0">
                <a:latin typeface="微软雅黑" panose="020B0503020204020204" pitchFamily="34" charset="-122"/>
                <a:ea typeface="微软雅黑" panose="020B0503020204020204" pitchFamily="34" charset="-122"/>
              </a:rPr>
              <a:t>one</a:t>
            </a:r>
            <a:endParaRPr lang="zh-CN" altLang="en-US" b="1" dirty="0">
              <a:latin typeface="微软雅黑" panose="020B0503020204020204" pitchFamily="34" charset="-122"/>
              <a:ea typeface="微软雅黑" panose="020B0503020204020204" pitchFamily="34" charset="-122"/>
            </a:endParaRPr>
          </a:p>
        </p:txBody>
      </p:sp>
      <p:sp>
        <p:nvSpPr>
          <p:cNvPr id="43" name="文本框 42"/>
          <p:cNvSpPr txBox="1"/>
          <p:nvPr/>
        </p:nvSpPr>
        <p:spPr>
          <a:xfrm>
            <a:off x="4044754" y="5502941"/>
            <a:ext cx="629147" cy="369332"/>
          </a:xfrm>
          <a:prstGeom prst="rect">
            <a:avLst/>
          </a:prstGeom>
          <a:noFill/>
        </p:spPr>
        <p:txBody>
          <a:bodyPr wrap="none" rtlCol="0">
            <a:spAutoFit/>
          </a:bodyPr>
          <a:lstStyle/>
          <a:p>
            <a:r>
              <a:rPr lang="en-US" altLang="zh-CN" b="1" dirty="0">
                <a:latin typeface="微软雅黑" panose="020B0503020204020204" pitchFamily="34" charset="-122"/>
                <a:ea typeface="微软雅黑" panose="020B0503020204020204" pitchFamily="34" charset="-122"/>
              </a:rPr>
              <a:t>two</a:t>
            </a:r>
            <a:endParaRPr lang="zh-CN" altLang="en-US" b="1" dirty="0">
              <a:latin typeface="微软雅黑" panose="020B0503020204020204" pitchFamily="34" charset="-122"/>
              <a:ea typeface="微软雅黑" panose="020B0503020204020204" pitchFamily="34" charset="-122"/>
            </a:endParaRPr>
          </a:p>
        </p:txBody>
      </p:sp>
      <p:sp>
        <p:nvSpPr>
          <p:cNvPr id="44" name="文本框 43"/>
          <p:cNvSpPr txBox="1"/>
          <p:nvPr/>
        </p:nvSpPr>
        <p:spPr>
          <a:xfrm>
            <a:off x="5409820" y="3415171"/>
            <a:ext cx="556563" cy="261610"/>
          </a:xfrm>
          <a:prstGeom prst="rect">
            <a:avLst/>
          </a:prstGeom>
          <a:noFill/>
        </p:spPr>
        <p:txBody>
          <a:bodyPr wrap="none" rtlCol="0">
            <a:spAutoFit/>
          </a:bodyPr>
          <a:lstStyle/>
          <a:p>
            <a:r>
              <a:rPr lang="en-US" altLang="zh-CN" sz="1100" b="1" dirty="0">
                <a:latin typeface="微软雅黑" panose="020B0503020204020204" pitchFamily="34" charset="-122"/>
                <a:ea typeface="微软雅黑" panose="020B0503020204020204" pitchFamily="34" charset="-122"/>
              </a:rPr>
              <a:t>three</a:t>
            </a:r>
            <a:endParaRPr lang="zh-CN" altLang="en-US" sz="1100" b="1" dirty="0">
              <a:latin typeface="微软雅黑" panose="020B0503020204020204" pitchFamily="34" charset="-122"/>
              <a:ea typeface="微软雅黑" panose="020B0503020204020204" pitchFamily="34" charset="-122"/>
            </a:endParaRPr>
          </a:p>
        </p:txBody>
      </p:sp>
      <p:sp>
        <p:nvSpPr>
          <p:cNvPr id="45" name="文本框 44"/>
          <p:cNvSpPr txBox="1"/>
          <p:nvPr/>
        </p:nvSpPr>
        <p:spPr>
          <a:xfrm>
            <a:off x="7781495" y="5476534"/>
            <a:ext cx="840295" cy="461665"/>
          </a:xfrm>
          <a:prstGeom prst="rect">
            <a:avLst/>
          </a:prstGeom>
          <a:noFill/>
        </p:spPr>
        <p:txBody>
          <a:bodyPr wrap="none" rtlCol="0">
            <a:spAutoFit/>
          </a:bodyPr>
          <a:lstStyle/>
          <a:p>
            <a:r>
              <a:rPr lang="en-US" altLang="zh-CN" sz="2400" b="1" dirty="0">
                <a:latin typeface="微软雅黑" panose="020B0503020204020204" pitchFamily="34" charset="-122"/>
                <a:ea typeface="微软雅黑" panose="020B0503020204020204" pitchFamily="34" charset="-122"/>
              </a:rPr>
              <a:t>four</a:t>
            </a:r>
            <a:endParaRPr lang="zh-CN" altLang="en-US" sz="2400" b="1" dirty="0">
              <a:latin typeface="微软雅黑" panose="020B0503020204020204" pitchFamily="34" charset="-122"/>
              <a:ea typeface="微软雅黑" panose="020B0503020204020204" pitchFamily="34" charset="-122"/>
            </a:endParaRPr>
          </a:p>
        </p:txBody>
      </p:sp>
      <p:sp>
        <p:nvSpPr>
          <p:cNvPr id="47" name="文本框 46"/>
          <p:cNvSpPr txBox="1"/>
          <p:nvPr/>
        </p:nvSpPr>
        <p:spPr>
          <a:xfrm>
            <a:off x="3326896" y="4071581"/>
            <a:ext cx="1980029" cy="1169551"/>
          </a:xfrm>
          <a:prstGeom prst="rect">
            <a:avLst/>
          </a:prstGeom>
          <a:noFill/>
        </p:spPr>
        <p:txBody>
          <a:bodyPr wrap="none" rtlCol="0">
            <a:spAutoFit/>
          </a:bodyPr>
          <a:lstStyle/>
          <a:p>
            <a:pPr algn="ctr"/>
            <a:r>
              <a:rPr lang="en-US" altLang="zh-CN" sz="1400" dirty="0"/>
              <a:t>Spring</a:t>
            </a:r>
            <a:r>
              <a:rPr lang="zh-CN" altLang="en-US" sz="1400" dirty="0"/>
              <a:t>将模块的使用者</a:t>
            </a:r>
            <a:endParaRPr lang="en-US" altLang="zh-CN" sz="1400" dirty="0"/>
          </a:p>
          <a:p>
            <a:pPr algn="ctr"/>
            <a:r>
              <a:rPr lang="zh-CN" altLang="en-US" sz="1400" dirty="0"/>
              <a:t>与模块之间的耦合完全</a:t>
            </a:r>
            <a:endParaRPr lang="en-US" altLang="zh-CN" sz="1400" dirty="0"/>
          </a:p>
          <a:p>
            <a:pPr algn="ctr"/>
            <a:r>
              <a:rPr lang="zh-CN" altLang="en-US" sz="1400" dirty="0"/>
              <a:t>消除，将如上的代码接</a:t>
            </a:r>
            <a:endParaRPr lang="en-US" altLang="zh-CN" sz="1400" dirty="0"/>
          </a:p>
          <a:p>
            <a:pPr algn="ctr"/>
            <a:r>
              <a:rPr lang="zh-CN" altLang="en-US" sz="1400" dirty="0"/>
              <a:t>手过来由</a:t>
            </a:r>
            <a:r>
              <a:rPr lang="en-US" altLang="zh-CN" sz="1400" dirty="0"/>
              <a:t>Spring</a:t>
            </a:r>
            <a:r>
              <a:rPr lang="zh-CN" altLang="en-US" sz="1400" dirty="0"/>
              <a:t>处理，</a:t>
            </a:r>
            <a:endParaRPr lang="en-US" altLang="zh-CN" sz="1400" dirty="0"/>
          </a:p>
          <a:p>
            <a:pPr algn="ctr"/>
            <a:r>
              <a:rPr lang="zh-CN" altLang="en-US" sz="1400" dirty="0"/>
              <a:t>避免了如上的耦合</a:t>
            </a:r>
            <a:endParaRPr lang="en-US" altLang="zh-CN" sz="1400" dirty="0"/>
          </a:p>
        </p:txBody>
      </p:sp>
      <p:sp>
        <p:nvSpPr>
          <p:cNvPr id="49" name="文本框 48"/>
          <p:cNvSpPr txBox="1"/>
          <p:nvPr/>
        </p:nvSpPr>
        <p:spPr>
          <a:xfrm>
            <a:off x="6382065" y="3371078"/>
            <a:ext cx="3595857" cy="1631216"/>
          </a:xfrm>
          <a:prstGeom prst="rect">
            <a:avLst/>
          </a:prstGeom>
          <a:noFill/>
        </p:spPr>
        <p:txBody>
          <a:bodyPr wrap="none" rtlCol="0">
            <a:spAutoFit/>
          </a:bodyPr>
          <a:lstStyle/>
          <a:p>
            <a:pPr algn="ctr"/>
            <a:r>
              <a:rPr lang="zh-CN" altLang="en-US" sz="2000" dirty="0"/>
              <a:t>如果要使用另外一个</a:t>
            </a:r>
            <a:r>
              <a:rPr lang="en-US" altLang="zh-CN" sz="2000" dirty="0"/>
              <a:t>Module</a:t>
            </a:r>
            <a:r>
              <a:rPr lang="zh-CN" altLang="en-US" sz="2000" dirty="0"/>
              <a:t>，</a:t>
            </a:r>
            <a:endParaRPr lang="en-US" altLang="zh-CN" sz="2000" dirty="0"/>
          </a:p>
          <a:p>
            <a:pPr algn="ctr"/>
            <a:r>
              <a:rPr lang="zh-CN" altLang="en-US" sz="2000" dirty="0"/>
              <a:t>就必须在与其相关的所有使用</a:t>
            </a:r>
            <a:endParaRPr lang="en-US" altLang="zh-CN" sz="2000" dirty="0"/>
          </a:p>
          <a:p>
            <a:pPr algn="ctr"/>
            <a:r>
              <a:rPr lang="zh-CN" altLang="en-US" sz="2000" dirty="0"/>
              <a:t>到</a:t>
            </a:r>
            <a:r>
              <a:rPr lang="en-US" altLang="zh-CN" sz="2000" dirty="0"/>
              <a:t>MODULE_A</a:t>
            </a:r>
            <a:r>
              <a:rPr lang="zh-CN" altLang="en-US" sz="2000" dirty="0"/>
              <a:t>类型的代码处修</a:t>
            </a:r>
            <a:endParaRPr lang="en-US" altLang="zh-CN" sz="2000" dirty="0"/>
          </a:p>
          <a:p>
            <a:pPr algn="ctr"/>
            <a:r>
              <a:rPr lang="zh-CN" altLang="en-US" sz="2000" dirty="0"/>
              <a:t>改初始化语句，显著增加了复</a:t>
            </a:r>
            <a:endParaRPr lang="en-US" altLang="zh-CN" sz="2000" dirty="0"/>
          </a:p>
          <a:p>
            <a:pPr algn="ctr"/>
            <a:r>
              <a:rPr lang="zh-CN" altLang="en-US" sz="2000" dirty="0"/>
              <a:t>杂度</a:t>
            </a:r>
            <a:endParaRPr lang="en-US" altLang="zh-CN" sz="2000" dirty="0"/>
          </a:p>
        </p:txBody>
      </p:sp>
    </p:spTree>
    <p:extLst>
      <p:ext uri="{BB962C8B-B14F-4D97-AF65-F5344CB8AC3E}">
        <p14:creationId xmlns:p14="http://schemas.microsoft.com/office/powerpoint/2010/main" val="1935261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961052" y="737118"/>
            <a:ext cx="10538689" cy="5604588"/>
            <a:chOff x="961053" y="737118"/>
            <a:chExt cx="5226698" cy="5604588"/>
          </a:xfrm>
        </p:grpSpPr>
        <p:sp>
          <p:nvSpPr>
            <p:cNvPr id="2" name="平行四边形 1"/>
            <p:cNvSpPr/>
            <p:nvPr/>
          </p:nvSpPr>
          <p:spPr>
            <a:xfrm>
              <a:off x="961053" y="737118"/>
              <a:ext cx="5066523" cy="5430416"/>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平行四边形 2"/>
            <p:cNvSpPr/>
            <p:nvPr/>
          </p:nvSpPr>
          <p:spPr>
            <a:xfrm>
              <a:off x="1038808" y="824204"/>
              <a:ext cx="5066523" cy="5430416"/>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平行四边形 3"/>
            <p:cNvSpPr/>
            <p:nvPr/>
          </p:nvSpPr>
          <p:spPr>
            <a:xfrm>
              <a:off x="1121228" y="911290"/>
              <a:ext cx="5066523" cy="5430416"/>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11" name="直接连接符 10"/>
          <p:cNvCxnSpPr/>
          <p:nvPr/>
        </p:nvCxnSpPr>
        <p:spPr>
          <a:xfrm>
            <a:off x="2491273" y="1800808"/>
            <a:ext cx="8078571" cy="0"/>
          </a:xfrm>
          <a:prstGeom prst="line">
            <a:avLst/>
          </a:prstGeom>
          <a:ln w="15875">
            <a:solidFill>
              <a:srgbClr val="002060"/>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2603372" y="1203267"/>
            <a:ext cx="2564292" cy="369332"/>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使用</a:t>
            </a:r>
            <a:r>
              <a:rPr lang="en-US" altLang="zh-CN" b="1" dirty="0">
                <a:latin typeface="微软雅黑" panose="020B0503020204020204" pitchFamily="34" charset="-122"/>
                <a:ea typeface="微软雅黑" panose="020B0503020204020204" pitchFamily="34" charset="-122"/>
              </a:rPr>
              <a:t>Spring</a:t>
            </a:r>
            <a:r>
              <a:rPr lang="zh-CN" altLang="en-US" b="1" dirty="0">
                <a:latin typeface="微软雅黑" panose="020B0503020204020204" pitchFamily="34" charset="-122"/>
                <a:ea typeface="微软雅黑" panose="020B0503020204020204" pitchFamily="34" charset="-122"/>
              </a:rPr>
              <a:t>之后的代码</a:t>
            </a:r>
          </a:p>
        </p:txBody>
      </p:sp>
      <p:pic>
        <p:nvPicPr>
          <p:cNvPr id="41" name="图片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02622" y="1076807"/>
            <a:ext cx="724001" cy="724001"/>
          </a:xfrm>
          <a:prstGeom prst="rect">
            <a:avLst/>
          </a:prstGeom>
        </p:spPr>
      </p:pic>
      <p:sp>
        <p:nvSpPr>
          <p:cNvPr id="24" name="文本框 23"/>
          <p:cNvSpPr txBox="1"/>
          <p:nvPr/>
        </p:nvSpPr>
        <p:spPr>
          <a:xfrm>
            <a:off x="2603372" y="2111934"/>
            <a:ext cx="7721728" cy="3970318"/>
          </a:xfrm>
          <a:prstGeom prst="rect">
            <a:avLst/>
          </a:prstGeom>
          <a:noFill/>
        </p:spPr>
        <p:txBody>
          <a:bodyPr wrap="square" rtlCol="0">
            <a:spAutoFit/>
          </a:bodyPr>
          <a:lstStyle/>
          <a:p>
            <a:r>
              <a:rPr lang="en-US" altLang="zh-CN" dirty="0">
                <a:solidFill>
                  <a:srgbClr val="0000FF"/>
                </a:solidFill>
              </a:rPr>
              <a:t>&lt;!--spring.xml--&gt;</a:t>
            </a:r>
          </a:p>
          <a:p>
            <a:r>
              <a:rPr lang="en-US" altLang="zh-CN" dirty="0">
                <a:solidFill>
                  <a:srgbClr val="008000"/>
                </a:solidFill>
              </a:rPr>
              <a:t>…</a:t>
            </a:r>
          </a:p>
          <a:p>
            <a:r>
              <a:rPr lang="en-US" altLang="zh-CN" dirty="0">
                <a:solidFill>
                  <a:srgbClr val="0000FF"/>
                </a:solidFill>
              </a:rPr>
              <a:t>&lt;</a:t>
            </a:r>
            <a:r>
              <a:rPr lang="en-US" altLang="zh-CN" dirty="0">
                <a:solidFill>
                  <a:srgbClr val="A31515"/>
                </a:solidFill>
              </a:rPr>
              <a:t>bean</a:t>
            </a:r>
            <a:r>
              <a:rPr lang="en-US" altLang="zh-CN" dirty="0">
                <a:solidFill>
                  <a:srgbClr val="008000"/>
                </a:solidFill>
              </a:rPr>
              <a:t> </a:t>
            </a:r>
            <a:r>
              <a:rPr lang="en-US" altLang="zh-CN" dirty="0">
                <a:solidFill>
                  <a:srgbClr val="FF0000"/>
                </a:solidFill>
              </a:rPr>
              <a:t>id</a:t>
            </a:r>
            <a:r>
              <a:rPr lang="en-US" altLang="zh-CN" dirty="0">
                <a:solidFill>
                  <a:srgbClr val="0000FF"/>
                </a:solidFill>
              </a:rPr>
              <a:t>=</a:t>
            </a:r>
            <a:r>
              <a:rPr lang="en-US" altLang="zh-CN" dirty="0">
                <a:solidFill>
                  <a:srgbClr val="000D26"/>
                </a:solidFill>
              </a:rPr>
              <a:t>“</a:t>
            </a:r>
            <a:r>
              <a:rPr lang="en-US" altLang="zh-CN" dirty="0">
                <a:solidFill>
                  <a:srgbClr val="0000FF"/>
                </a:solidFill>
              </a:rPr>
              <a:t>module</a:t>
            </a:r>
            <a:r>
              <a:rPr lang="en-US" altLang="zh-CN" dirty="0">
                <a:solidFill>
                  <a:srgbClr val="000D26"/>
                </a:solidFill>
              </a:rPr>
              <a:t>"</a:t>
            </a:r>
            <a:r>
              <a:rPr lang="en-US" altLang="zh-CN" dirty="0">
                <a:solidFill>
                  <a:srgbClr val="008000"/>
                </a:solidFill>
              </a:rPr>
              <a:t> </a:t>
            </a:r>
            <a:r>
              <a:rPr lang="en-US" altLang="zh-CN" dirty="0">
                <a:solidFill>
                  <a:srgbClr val="FF0000"/>
                </a:solidFill>
              </a:rPr>
              <a:t>class</a:t>
            </a:r>
            <a:r>
              <a:rPr lang="en-US" altLang="zh-CN" dirty="0">
                <a:solidFill>
                  <a:srgbClr val="0000FF"/>
                </a:solidFill>
              </a:rPr>
              <a:t>=</a:t>
            </a:r>
            <a:r>
              <a:rPr lang="en-US" altLang="zh-CN" dirty="0">
                <a:solidFill>
                  <a:srgbClr val="000D26"/>
                </a:solidFill>
              </a:rPr>
              <a:t>"</a:t>
            </a:r>
            <a:r>
              <a:rPr lang="en-US" altLang="zh-CN" dirty="0">
                <a:solidFill>
                  <a:srgbClr val="0000FF"/>
                </a:solidFill>
              </a:rPr>
              <a:t>….MODULE_A</a:t>
            </a:r>
            <a:r>
              <a:rPr lang="en-US" altLang="zh-CN" dirty="0">
                <a:solidFill>
                  <a:srgbClr val="000D26"/>
                </a:solidFill>
              </a:rPr>
              <a:t>"</a:t>
            </a:r>
            <a:r>
              <a:rPr lang="en-US" altLang="zh-CN" dirty="0">
                <a:solidFill>
                  <a:srgbClr val="0000FF"/>
                </a:solidFill>
              </a:rPr>
              <a:t>&gt;</a:t>
            </a:r>
          </a:p>
          <a:p>
            <a:r>
              <a:rPr lang="en-US" altLang="zh-CN" dirty="0">
                <a:solidFill>
                  <a:srgbClr val="0000FF"/>
                </a:solidFill>
              </a:rPr>
              <a:t>&lt;/</a:t>
            </a:r>
            <a:r>
              <a:rPr lang="en-US" altLang="zh-CN" dirty="0">
                <a:solidFill>
                  <a:srgbClr val="A31515"/>
                </a:solidFill>
              </a:rPr>
              <a:t>bean</a:t>
            </a:r>
            <a:r>
              <a:rPr lang="en-US" altLang="zh-CN" dirty="0">
                <a:solidFill>
                  <a:srgbClr val="0000FF"/>
                </a:solidFill>
              </a:rPr>
              <a:t>&gt;</a:t>
            </a:r>
          </a:p>
          <a:p>
            <a:r>
              <a:rPr lang="en-US" altLang="zh-CN" dirty="0">
                <a:solidFill>
                  <a:srgbClr val="0000FF"/>
                </a:solidFill>
              </a:rPr>
              <a:t>&lt;</a:t>
            </a:r>
            <a:r>
              <a:rPr lang="en-US" altLang="zh-CN" dirty="0">
                <a:solidFill>
                  <a:srgbClr val="A31515"/>
                </a:solidFill>
              </a:rPr>
              <a:t>bean</a:t>
            </a:r>
            <a:r>
              <a:rPr lang="en-US" altLang="zh-CN" dirty="0">
                <a:solidFill>
                  <a:srgbClr val="008000"/>
                </a:solidFill>
              </a:rPr>
              <a:t> </a:t>
            </a:r>
            <a:r>
              <a:rPr lang="en-US" altLang="zh-CN" dirty="0">
                <a:solidFill>
                  <a:srgbClr val="FF0000"/>
                </a:solidFill>
              </a:rPr>
              <a:t>id</a:t>
            </a:r>
            <a:r>
              <a:rPr lang="en-US" altLang="zh-CN" dirty="0">
                <a:solidFill>
                  <a:srgbClr val="0000FF"/>
                </a:solidFill>
              </a:rPr>
              <a:t>=</a:t>
            </a:r>
            <a:r>
              <a:rPr lang="en-US" altLang="zh-CN" dirty="0">
                <a:solidFill>
                  <a:srgbClr val="000D26"/>
                </a:solidFill>
              </a:rPr>
              <a:t>"</a:t>
            </a:r>
            <a:r>
              <a:rPr lang="en-US" altLang="zh-CN" dirty="0">
                <a:solidFill>
                  <a:srgbClr val="0000FF"/>
                </a:solidFill>
              </a:rPr>
              <a:t>CLASS_B</a:t>
            </a:r>
            <a:r>
              <a:rPr lang="en-US" altLang="zh-CN" dirty="0">
                <a:solidFill>
                  <a:srgbClr val="000D26"/>
                </a:solidFill>
              </a:rPr>
              <a:t>"</a:t>
            </a:r>
            <a:r>
              <a:rPr lang="en-US" altLang="zh-CN" dirty="0">
                <a:solidFill>
                  <a:srgbClr val="008000"/>
                </a:solidFill>
              </a:rPr>
              <a:t> </a:t>
            </a:r>
            <a:r>
              <a:rPr lang="en-US" altLang="zh-CN" dirty="0">
                <a:solidFill>
                  <a:srgbClr val="FF0000"/>
                </a:solidFill>
              </a:rPr>
              <a:t>class</a:t>
            </a:r>
            <a:r>
              <a:rPr lang="en-US" altLang="zh-CN" dirty="0">
                <a:solidFill>
                  <a:srgbClr val="0000FF"/>
                </a:solidFill>
              </a:rPr>
              <a:t>=</a:t>
            </a:r>
            <a:r>
              <a:rPr lang="en-US" altLang="zh-CN" dirty="0">
                <a:solidFill>
                  <a:srgbClr val="000D26"/>
                </a:solidFill>
              </a:rPr>
              <a:t>"</a:t>
            </a:r>
            <a:r>
              <a:rPr lang="en-US" altLang="zh-CN" dirty="0">
                <a:solidFill>
                  <a:srgbClr val="0000FF"/>
                </a:solidFill>
              </a:rPr>
              <a:t>….CLASS_B</a:t>
            </a:r>
            <a:r>
              <a:rPr lang="en-US" altLang="zh-CN" dirty="0">
                <a:solidFill>
                  <a:srgbClr val="000D26"/>
                </a:solidFill>
              </a:rPr>
              <a:t>"</a:t>
            </a:r>
            <a:r>
              <a:rPr lang="en-US" altLang="zh-CN" dirty="0">
                <a:solidFill>
                  <a:srgbClr val="0000FF"/>
                </a:solidFill>
              </a:rPr>
              <a:t>&gt;</a:t>
            </a:r>
          </a:p>
          <a:p>
            <a:r>
              <a:rPr lang="en-US" altLang="zh-CN" dirty="0">
                <a:solidFill>
                  <a:srgbClr val="0000FF"/>
                </a:solidFill>
              </a:rPr>
              <a:t>    &lt;</a:t>
            </a:r>
            <a:r>
              <a:rPr lang="en-US" altLang="zh-CN" dirty="0">
                <a:solidFill>
                  <a:srgbClr val="C00000"/>
                </a:solidFill>
              </a:rPr>
              <a:t>property </a:t>
            </a:r>
            <a:r>
              <a:rPr lang="en-US" altLang="zh-CN" dirty="0">
                <a:solidFill>
                  <a:srgbClr val="FF0000"/>
                </a:solidFill>
              </a:rPr>
              <a:t>name</a:t>
            </a:r>
            <a:r>
              <a:rPr lang="en-US" altLang="zh-CN" dirty="0">
                <a:solidFill>
                  <a:srgbClr val="0000FF"/>
                </a:solidFill>
              </a:rPr>
              <a:t>=</a:t>
            </a:r>
            <a:r>
              <a:rPr lang="en-US" altLang="zh-CN" dirty="0">
                <a:solidFill>
                  <a:srgbClr val="000D26"/>
                </a:solidFill>
              </a:rPr>
              <a:t>"</a:t>
            </a:r>
            <a:r>
              <a:rPr lang="en-US" altLang="zh-CN" dirty="0">
                <a:solidFill>
                  <a:srgbClr val="0000FF"/>
                </a:solidFill>
              </a:rPr>
              <a:t>module</a:t>
            </a:r>
            <a:r>
              <a:rPr lang="en-US" altLang="zh-CN" dirty="0">
                <a:solidFill>
                  <a:srgbClr val="000D26"/>
                </a:solidFill>
              </a:rPr>
              <a:t>" </a:t>
            </a:r>
            <a:r>
              <a:rPr lang="en-US" altLang="zh-CN" dirty="0">
                <a:solidFill>
                  <a:srgbClr val="FF0000"/>
                </a:solidFill>
              </a:rPr>
              <a:t>ref</a:t>
            </a:r>
            <a:r>
              <a:rPr lang="en-US" altLang="zh-CN" dirty="0">
                <a:solidFill>
                  <a:srgbClr val="0000FF"/>
                </a:solidFill>
              </a:rPr>
              <a:t>=</a:t>
            </a:r>
            <a:r>
              <a:rPr lang="en-US" altLang="zh-CN" dirty="0">
                <a:solidFill>
                  <a:srgbClr val="000D26"/>
                </a:solidFill>
              </a:rPr>
              <a:t>"</a:t>
            </a:r>
            <a:r>
              <a:rPr lang="en-US" altLang="zh-CN" dirty="0">
                <a:solidFill>
                  <a:srgbClr val="0000FF"/>
                </a:solidFill>
              </a:rPr>
              <a:t>module</a:t>
            </a:r>
            <a:r>
              <a:rPr lang="en-US" altLang="zh-CN" dirty="0">
                <a:solidFill>
                  <a:srgbClr val="000D26"/>
                </a:solidFill>
              </a:rPr>
              <a:t>“ </a:t>
            </a:r>
            <a:r>
              <a:rPr lang="en-US" altLang="zh-CN" dirty="0">
                <a:solidFill>
                  <a:srgbClr val="0000FF"/>
                </a:solidFill>
              </a:rPr>
              <a:t>/&gt;</a:t>
            </a:r>
          </a:p>
          <a:p>
            <a:r>
              <a:rPr lang="en-US" altLang="zh-CN" dirty="0">
                <a:solidFill>
                  <a:srgbClr val="0000FF"/>
                </a:solidFill>
              </a:rPr>
              <a:t>&lt;/</a:t>
            </a:r>
            <a:r>
              <a:rPr lang="en-US" altLang="zh-CN" dirty="0">
                <a:solidFill>
                  <a:srgbClr val="A31515"/>
                </a:solidFill>
              </a:rPr>
              <a:t>bean</a:t>
            </a:r>
            <a:r>
              <a:rPr lang="en-US" altLang="zh-CN" dirty="0">
                <a:solidFill>
                  <a:srgbClr val="0000FF"/>
                </a:solidFill>
              </a:rPr>
              <a:t>&gt;</a:t>
            </a:r>
          </a:p>
          <a:p>
            <a:r>
              <a:rPr lang="en-US" altLang="zh-CN" dirty="0">
                <a:solidFill>
                  <a:srgbClr val="008000"/>
                </a:solidFill>
              </a:rPr>
              <a:t>…</a:t>
            </a:r>
          </a:p>
          <a:p>
            <a:endParaRPr lang="en-US" altLang="zh-CN" dirty="0"/>
          </a:p>
          <a:p>
            <a:r>
              <a:rPr lang="en-US" altLang="zh-CN" dirty="0">
                <a:solidFill>
                  <a:srgbClr val="008000"/>
                </a:solidFill>
              </a:rPr>
              <a:t>//------------Main----------</a:t>
            </a:r>
          </a:p>
          <a:p>
            <a:r>
              <a:rPr lang="en-US" altLang="zh-CN" dirty="0" err="1">
                <a:solidFill>
                  <a:srgbClr val="2B91AF"/>
                </a:solidFill>
              </a:rPr>
              <a:t>ApplicationContext</a:t>
            </a:r>
            <a:r>
              <a:rPr lang="en-US" altLang="zh-CN" dirty="0">
                <a:solidFill>
                  <a:srgbClr val="2B91AF"/>
                </a:solidFill>
              </a:rPr>
              <a:t> </a:t>
            </a:r>
            <a:r>
              <a:rPr lang="en-US" altLang="zh-CN" dirty="0" err="1">
                <a:solidFill>
                  <a:srgbClr val="000D26"/>
                </a:solidFill>
              </a:rPr>
              <a:t>ctx</a:t>
            </a:r>
            <a:r>
              <a:rPr lang="en-US" altLang="zh-CN" dirty="0">
                <a:solidFill>
                  <a:srgbClr val="2B91AF"/>
                </a:solidFill>
              </a:rPr>
              <a:t> = </a:t>
            </a:r>
            <a:r>
              <a:rPr lang="en-US" altLang="zh-CN" dirty="0">
                <a:solidFill>
                  <a:srgbClr val="0000FF"/>
                </a:solidFill>
              </a:rPr>
              <a:t>new</a:t>
            </a:r>
            <a:r>
              <a:rPr lang="en-US" altLang="zh-CN" dirty="0">
                <a:solidFill>
                  <a:srgbClr val="2B91AF"/>
                </a:solidFill>
              </a:rPr>
              <a:t> </a:t>
            </a:r>
            <a:r>
              <a:rPr lang="en-US" altLang="zh-CN" dirty="0" err="1">
                <a:solidFill>
                  <a:srgbClr val="2B91AF"/>
                </a:solidFill>
              </a:rPr>
              <a:t>ClassPathXmlApplicationContext</a:t>
            </a:r>
            <a:r>
              <a:rPr lang="en-US" altLang="zh-CN" dirty="0">
                <a:solidFill>
                  <a:srgbClr val="000D26"/>
                </a:solidFill>
              </a:rPr>
              <a:t>(</a:t>
            </a:r>
            <a:r>
              <a:rPr lang="en-US" altLang="zh-CN" dirty="0">
                <a:solidFill>
                  <a:srgbClr val="A31515"/>
                </a:solidFill>
              </a:rPr>
              <a:t>"spring.xml"</a:t>
            </a:r>
            <a:r>
              <a:rPr lang="en-US" altLang="zh-CN" dirty="0">
                <a:solidFill>
                  <a:srgbClr val="000D26"/>
                </a:solidFill>
              </a:rPr>
              <a:t>);</a:t>
            </a:r>
          </a:p>
          <a:p>
            <a:r>
              <a:rPr lang="en-US" altLang="zh-CN" dirty="0">
                <a:solidFill>
                  <a:srgbClr val="2B91AF"/>
                </a:solidFill>
              </a:rPr>
              <a:t>CLASS_B</a:t>
            </a:r>
            <a:r>
              <a:rPr lang="en-US" altLang="zh-CN" dirty="0"/>
              <a:t> b = (</a:t>
            </a:r>
            <a:r>
              <a:rPr lang="en-US" altLang="zh-CN" dirty="0">
                <a:solidFill>
                  <a:srgbClr val="2B91AF"/>
                </a:solidFill>
              </a:rPr>
              <a:t>CLASS_B</a:t>
            </a:r>
            <a:r>
              <a:rPr lang="en-US" altLang="zh-CN" dirty="0">
                <a:solidFill>
                  <a:srgbClr val="000D26"/>
                </a:solidFill>
              </a:rPr>
              <a:t>)</a:t>
            </a:r>
            <a:r>
              <a:rPr lang="en-US" altLang="zh-CN" dirty="0" err="1">
                <a:solidFill>
                  <a:srgbClr val="000D26"/>
                </a:solidFill>
              </a:rPr>
              <a:t>ctx.getBean</a:t>
            </a:r>
            <a:r>
              <a:rPr lang="en-US" altLang="zh-CN" dirty="0"/>
              <a:t>(</a:t>
            </a:r>
            <a:r>
              <a:rPr lang="en-US" altLang="zh-CN" dirty="0">
                <a:solidFill>
                  <a:srgbClr val="A31515"/>
                </a:solidFill>
              </a:rPr>
              <a:t>"CLASS_B"</a:t>
            </a:r>
            <a:r>
              <a:rPr lang="en-US" altLang="zh-CN" dirty="0"/>
              <a:t>);</a:t>
            </a:r>
          </a:p>
          <a:p>
            <a:r>
              <a:rPr lang="en-US" altLang="zh-CN" dirty="0">
                <a:solidFill>
                  <a:srgbClr val="008000"/>
                </a:solidFill>
              </a:rPr>
              <a:t>/* </a:t>
            </a:r>
            <a:r>
              <a:rPr lang="en-US" altLang="zh-CN" dirty="0" err="1">
                <a:solidFill>
                  <a:srgbClr val="008000"/>
                </a:solidFill>
              </a:rPr>
              <a:t>b.doSomethingWithModule</a:t>
            </a:r>
            <a:r>
              <a:rPr lang="en-US" altLang="zh-CN" dirty="0">
                <a:solidFill>
                  <a:srgbClr val="008000"/>
                </a:solidFill>
              </a:rPr>
              <a:t>()  */</a:t>
            </a:r>
          </a:p>
          <a:p>
            <a:r>
              <a:rPr lang="en-US" altLang="zh-CN" dirty="0">
                <a:solidFill>
                  <a:srgbClr val="008000"/>
                </a:solidFill>
              </a:rPr>
              <a:t>//!-----------End of Main-----</a:t>
            </a:r>
            <a:endParaRPr lang="zh-CN" altLang="en-US" dirty="0">
              <a:solidFill>
                <a:srgbClr val="008000"/>
              </a:solidFill>
            </a:endParaRPr>
          </a:p>
        </p:txBody>
      </p:sp>
    </p:spTree>
    <p:extLst>
      <p:ext uri="{BB962C8B-B14F-4D97-AF65-F5344CB8AC3E}">
        <p14:creationId xmlns:p14="http://schemas.microsoft.com/office/powerpoint/2010/main" val="3179995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组合 106"/>
          <p:cNvGrpSpPr/>
          <p:nvPr/>
        </p:nvGrpSpPr>
        <p:grpSpPr>
          <a:xfrm>
            <a:off x="4500465" y="1468019"/>
            <a:ext cx="5865837" cy="3122638"/>
            <a:chOff x="4500465" y="1654628"/>
            <a:chExt cx="5865837" cy="3122638"/>
          </a:xfrm>
        </p:grpSpPr>
        <p:sp>
          <p:nvSpPr>
            <p:cNvPr id="101" name="L 形 100"/>
            <p:cNvSpPr/>
            <p:nvPr/>
          </p:nvSpPr>
          <p:spPr>
            <a:xfrm rot="10800000">
              <a:off x="4500465" y="1654628"/>
              <a:ext cx="5747657" cy="3013788"/>
            </a:xfrm>
            <a:prstGeom prst="corner">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L 形 101"/>
            <p:cNvSpPr/>
            <p:nvPr/>
          </p:nvSpPr>
          <p:spPr>
            <a:xfrm rot="10800000">
              <a:off x="4550224" y="1704387"/>
              <a:ext cx="5747657" cy="3013788"/>
            </a:xfrm>
            <a:prstGeom prst="corner">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L 形 103"/>
            <p:cNvSpPr/>
            <p:nvPr/>
          </p:nvSpPr>
          <p:spPr>
            <a:xfrm rot="10800000">
              <a:off x="4618645" y="1763478"/>
              <a:ext cx="5747657" cy="3013788"/>
            </a:xfrm>
            <a:prstGeom prst="corner">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6" name="组合 105"/>
          <p:cNvGrpSpPr/>
          <p:nvPr/>
        </p:nvGrpSpPr>
        <p:grpSpPr>
          <a:xfrm>
            <a:off x="1950098" y="2313995"/>
            <a:ext cx="5856506" cy="3122637"/>
            <a:chOff x="1950098" y="2500604"/>
            <a:chExt cx="5856506" cy="3122637"/>
          </a:xfrm>
        </p:grpSpPr>
        <p:sp>
          <p:nvSpPr>
            <p:cNvPr id="100" name="L 形 99"/>
            <p:cNvSpPr/>
            <p:nvPr/>
          </p:nvSpPr>
          <p:spPr>
            <a:xfrm>
              <a:off x="1950098" y="2500604"/>
              <a:ext cx="5747657" cy="3013788"/>
            </a:xfrm>
            <a:prstGeom prst="corner">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L 形 102"/>
            <p:cNvSpPr/>
            <p:nvPr/>
          </p:nvSpPr>
          <p:spPr>
            <a:xfrm>
              <a:off x="2009188" y="2559694"/>
              <a:ext cx="5747657" cy="3013788"/>
            </a:xfrm>
            <a:prstGeom prst="corner">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L 形 104"/>
            <p:cNvSpPr/>
            <p:nvPr/>
          </p:nvSpPr>
          <p:spPr>
            <a:xfrm>
              <a:off x="2058947" y="2609453"/>
              <a:ext cx="5747657" cy="3013788"/>
            </a:xfrm>
            <a:prstGeom prst="corner">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5" name="组合 114"/>
          <p:cNvGrpSpPr/>
          <p:nvPr/>
        </p:nvGrpSpPr>
        <p:grpSpPr>
          <a:xfrm>
            <a:off x="9237298" y="4904788"/>
            <a:ext cx="615828" cy="615828"/>
            <a:chOff x="1203649" y="4037046"/>
            <a:chExt cx="2276669" cy="2276669"/>
          </a:xfrm>
        </p:grpSpPr>
        <p:sp>
          <p:nvSpPr>
            <p:cNvPr id="116" name="椭圆 115"/>
            <p:cNvSpPr/>
            <p:nvPr/>
          </p:nvSpPr>
          <p:spPr>
            <a:xfrm>
              <a:off x="1203649" y="4037046"/>
              <a:ext cx="2276669" cy="2276669"/>
            </a:xfrm>
            <a:prstGeom prst="ellipse">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p:cNvSpPr/>
            <p:nvPr/>
          </p:nvSpPr>
          <p:spPr>
            <a:xfrm>
              <a:off x="1279848" y="4113245"/>
              <a:ext cx="2124269" cy="2124269"/>
            </a:xfrm>
            <a:prstGeom prst="ellipse">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8" name="组合 117"/>
          <p:cNvGrpSpPr/>
          <p:nvPr/>
        </p:nvGrpSpPr>
        <p:grpSpPr>
          <a:xfrm>
            <a:off x="2478417" y="1329604"/>
            <a:ext cx="615828" cy="615828"/>
            <a:chOff x="1203649" y="4037046"/>
            <a:chExt cx="2276669" cy="2276669"/>
          </a:xfrm>
        </p:grpSpPr>
        <p:sp>
          <p:nvSpPr>
            <p:cNvPr id="119" name="椭圆 118"/>
            <p:cNvSpPr/>
            <p:nvPr/>
          </p:nvSpPr>
          <p:spPr>
            <a:xfrm>
              <a:off x="1203649" y="4037046"/>
              <a:ext cx="2276669" cy="2276669"/>
            </a:xfrm>
            <a:prstGeom prst="ellipse">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p:nvSpPr>
          <p:spPr>
            <a:xfrm>
              <a:off x="1279848" y="4113245"/>
              <a:ext cx="2124269" cy="2124269"/>
            </a:xfrm>
            <a:prstGeom prst="ellipse">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1" name="Freeform 11"/>
          <p:cNvSpPr>
            <a:spLocks noEditPoints="1"/>
          </p:cNvSpPr>
          <p:nvPr/>
        </p:nvSpPr>
        <p:spPr bwMode="auto">
          <a:xfrm>
            <a:off x="2372662" y="2721036"/>
            <a:ext cx="815289" cy="835801"/>
          </a:xfrm>
          <a:custGeom>
            <a:avLst/>
            <a:gdLst>
              <a:gd name="T0" fmla="*/ 33 w 67"/>
              <a:gd name="T1" fmla="*/ 32 h 69"/>
              <a:gd name="T2" fmla="*/ 37 w 67"/>
              <a:gd name="T3" fmla="*/ 36 h 69"/>
              <a:gd name="T4" fmla="*/ 41 w 67"/>
              <a:gd name="T5" fmla="*/ 46 h 69"/>
              <a:gd name="T6" fmla="*/ 40 w 67"/>
              <a:gd name="T7" fmla="*/ 56 h 69"/>
              <a:gd name="T8" fmla="*/ 32 w 67"/>
              <a:gd name="T9" fmla="*/ 62 h 69"/>
              <a:gd name="T10" fmla="*/ 24 w 67"/>
              <a:gd name="T11" fmla="*/ 65 h 69"/>
              <a:gd name="T12" fmla="*/ 15 w 67"/>
              <a:gd name="T13" fmla="*/ 64 h 69"/>
              <a:gd name="T14" fmla="*/ 9 w 67"/>
              <a:gd name="T15" fmla="*/ 60 h 69"/>
              <a:gd name="T16" fmla="*/ 5 w 67"/>
              <a:gd name="T17" fmla="*/ 54 h 69"/>
              <a:gd name="T18" fmla="*/ 4 w 67"/>
              <a:gd name="T19" fmla="*/ 45 h 69"/>
              <a:gd name="T20" fmla="*/ 8 w 67"/>
              <a:gd name="T21" fmla="*/ 37 h 69"/>
              <a:gd name="T22" fmla="*/ 13 w 67"/>
              <a:gd name="T23" fmla="*/ 29 h 69"/>
              <a:gd name="T24" fmla="*/ 24 w 67"/>
              <a:gd name="T25" fmla="*/ 28 h 69"/>
              <a:gd name="T26" fmla="*/ 53 w 67"/>
              <a:gd name="T27" fmla="*/ 14 h 69"/>
              <a:gd name="T28" fmla="*/ 46 w 67"/>
              <a:gd name="T29" fmla="*/ 16 h 69"/>
              <a:gd name="T30" fmla="*/ 43 w 67"/>
              <a:gd name="T31" fmla="*/ 18 h 69"/>
              <a:gd name="T32" fmla="*/ 39 w 67"/>
              <a:gd name="T33" fmla="*/ 25 h 69"/>
              <a:gd name="T34" fmla="*/ 39 w 67"/>
              <a:gd name="T35" fmla="*/ 32 h 69"/>
              <a:gd name="T36" fmla="*/ 44 w 67"/>
              <a:gd name="T37" fmla="*/ 37 h 69"/>
              <a:gd name="T38" fmla="*/ 50 w 67"/>
              <a:gd name="T39" fmla="*/ 40 h 69"/>
              <a:gd name="T40" fmla="*/ 56 w 67"/>
              <a:gd name="T41" fmla="*/ 40 h 69"/>
              <a:gd name="T42" fmla="*/ 60 w 67"/>
              <a:gd name="T43" fmla="*/ 38 h 69"/>
              <a:gd name="T44" fmla="*/ 64 w 67"/>
              <a:gd name="T45" fmla="*/ 34 h 69"/>
              <a:gd name="T46" fmla="*/ 65 w 67"/>
              <a:gd name="T47" fmla="*/ 28 h 69"/>
              <a:gd name="T48" fmla="*/ 63 w 67"/>
              <a:gd name="T49" fmla="*/ 22 h 69"/>
              <a:gd name="T50" fmla="*/ 60 w 67"/>
              <a:gd name="T51" fmla="*/ 16 h 69"/>
              <a:gd name="T52" fmla="*/ 57 w 67"/>
              <a:gd name="T53" fmla="*/ 25 h 69"/>
              <a:gd name="T54" fmla="*/ 49 w 67"/>
              <a:gd name="T55" fmla="*/ 31 h 69"/>
              <a:gd name="T56" fmla="*/ 55 w 67"/>
              <a:gd name="T57" fmla="*/ 27 h 69"/>
              <a:gd name="T58" fmla="*/ 51 w 67"/>
              <a:gd name="T59" fmla="*/ 30 h 69"/>
              <a:gd name="T60" fmla="*/ 55 w 67"/>
              <a:gd name="T61" fmla="*/ 27 h 69"/>
              <a:gd name="T62" fmla="*/ 52 w 67"/>
              <a:gd name="T63" fmla="*/ 36 h 69"/>
              <a:gd name="T64" fmla="*/ 54 w 67"/>
              <a:gd name="T65" fmla="*/ 20 h 69"/>
              <a:gd name="T66" fmla="*/ 28 w 67"/>
              <a:gd name="T67" fmla="*/ 1 h 69"/>
              <a:gd name="T68" fmla="*/ 21 w 67"/>
              <a:gd name="T69" fmla="*/ 3 h 69"/>
              <a:gd name="T70" fmla="*/ 18 w 67"/>
              <a:gd name="T71" fmla="*/ 5 h 69"/>
              <a:gd name="T72" fmla="*/ 14 w 67"/>
              <a:gd name="T73" fmla="*/ 12 h 69"/>
              <a:gd name="T74" fmla="*/ 14 w 67"/>
              <a:gd name="T75" fmla="*/ 19 h 69"/>
              <a:gd name="T76" fmla="*/ 19 w 67"/>
              <a:gd name="T77" fmla="*/ 23 h 69"/>
              <a:gd name="T78" fmla="*/ 25 w 67"/>
              <a:gd name="T79" fmla="*/ 26 h 69"/>
              <a:gd name="T80" fmla="*/ 31 w 67"/>
              <a:gd name="T81" fmla="*/ 26 h 69"/>
              <a:gd name="T82" fmla="*/ 35 w 67"/>
              <a:gd name="T83" fmla="*/ 24 h 69"/>
              <a:gd name="T84" fmla="*/ 39 w 67"/>
              <a:gd name="T85" fmla="*/ 20 h 69"/>
              <a:gd name="T86" fmla="*/ 40 w 67"/>
              <a:gd name="T87" fmla="*/ 14 h 69"/>
              <a:gd name="T88" fmla="*/ 38 w 67"/>
              <a:gd name="T89" fmla="*/ 8 h 69"/>
              <a:gd name="T90" fmla="*/ 35 w 67"/>
              <a:gd name="T91" fmla="*/ 2 h 69"/>
              <a:gd name="T92" fmla="*/ 32 w 67"/>
              <a:gd name="T93" fmla="*/ 12 h 69"/>
              <a:gd name="T94" fmla="*/ 24 w 67"/>
              <a:gd name="T95" fmla="*/ 18 h 69"/>
              <a:gd name="T96" fmla="*/ 30 w 67"/>
              <a:gd name="T97" fmla="*/ 13 h 69"/>
              <a:gd name="T98" fmla="*/ 26 w 67"/>
              <a:gd name="T99" fmla="*/ 16 h 69"/>
              <a:gd name="T100" fmla="*/ 30 w 67"/>
              <a:gd name="T101" fmla="*/ 13 h 69"/>
              <a:gd name="T102" fmla="*/ 27 w 67"/>
              <a:gd name="T103" fmla="*/ 23 h 69"/>
              <a:gd name="T104" fmla="*/ 29 w 67"/>
              <a:gd name="T105" fmla="*/ 7 h 69"/>
              <a:gd name="T106" fmla="*/ 14 w 67"/>
              <a:gd name="T107" fmla="*/ 48 h 69"/>
              <a:gd name="T108" fmla="*/ 28 w 67"/>
              <a:gd name="T109" fmla="*/ 48 h 69"/>
              <a:gd name="T110" fmla="*/ 21 w 67"/>
              <a:gd name="T111" fmla="*/ 45 h 69"/>
              <a:gd name="T112" fmla="*/ 21 w 67"/>
              <a:gd name="T113" fmla="*/ 52 h 69"/>
              <a:gd name="T114" fmla="*/ 29 w 67"/>
              <a:gd name="T115" fmla="*/ 40 h 69"/>
              <a:gd name="T116" fmla="*/ 13 w 67"/>
              <a:gd name="T117" fmla="*/ 56 h 69"/>
              <a:gd name="T118" fmla="*/ 29 w 67"/>
              <a:gd name="T119" fmla="*/ 4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7" h="69">
                <a:moveTo>
                  <a:pt x="24" y="31"/>
                </a:moveTo>
                <a:cubicBezTo>
                  <a:pt x="25" y="32"/>
                  <a:pt x="26" y="32"/>
                  <a:pt x="27" y="32"/>
                </a:cubicBezTo>
                <a:cubicBezTo>
                  <a:pt x="29" y="30"/>
                  <a:pt x="29" y="30"/>
                  <a:pt x="29" y="30"/>
                </a:cubicBezTo>
                <a:cubicBezTo>
                  <a:pt x="31" y="30"/>
                  <a:pt x="32" y="31"/>
                  <a:pt x="33" y="32"/>
                </a:cubicBezTo>
                <a:cubicBezTo>
                  <a:pt x="32" y="35"/>
                  <a:pt x="32" y="35"/>
                  <a:pt x="32" y="35"/>
                </a:cubicBezTo>
                <a:cubicBezTo>
                  <a:pt x="32" y="35"/>
                  <a:pt x="33" y="36"/>
                  <a:pt x="33" y="36"/>
                </a:cubicBezTo>
                <a:cubicBezTo>
                  <a:pt x="34" y="37"/>
                  <a:pt x="34" y="37"/>
                  <a:pt x="34" y="37"/>
                </a:cubicBezTo>
                <a:cubicBezTo>
                  <a:pt x="37" y="36"/>
                  <a:pt x="37" y="36"/>
                  <a:pt x="37" y="36"/>
                </a:cubicBezTo>
                <a:cubicBezTo>
                  <a:pt x="39" y="37"/>
                  <a:pt x="39" y="39"/>
                  <a:pt x="40" y="40"/>
                </a:cubicBezTo>
                <a:cubicBezTo>
                  <a:pt x="37" y="42"/>
                  <a:pt x="37" y="42"/>
                  <a:pt x="37" y="42"/>
                </a:cubicBezTo>
                <a:cubicBezTo>
                  <a:pt x="37" y="43"/>
                  <a:pt x="38" y="44"/>
                  <a:pt x="38" y="46"/>
                </a:cubicBezTo>
                <a:cubicBezTo>
                  <a:pt x="41" y="46"/>
                  <a:pt x="41" y="46"/>
                  <a:pt x="41" y="46"/>
                </a:cubicBezTo>
                <a:cubicBezTo>
                  <a:pt x="42" y="48"/>
                  <a:pt x="42" y="49"/>
                  <a:pt x="41" y="51"/>
                </a:cubicBezTo>
                <a:cubicBezTo>
                  <a:pt x="38" y="51"/>
                  <a:pt x="38" y="51"/>
                  <a:pt x="38" y="51"/>
                </a:cubicBezTo>
                <a:cubicBezTo>
                  <a:pt x="38" y="52"/>
                  <a:pt x="37" y="53"/>
                  <a:pt x="37" y="54"/>
                </a:cubicBezTo>
                <a:cubicBezTo>
                  <a:pt x="40" y="56"/>
                  <a:pt x="40" y="56"/>
                  <a:pt x="40" y="56"/>
                </a:cubicBezTo>
                <a:cubicBezTo>
                  <a:pt x="39" y="58"/>
                  <a:pt x="38" y="60"/>
                  <a:pt x="37" y="61"/>
                </a:cubicBezTo>
                <a:cubicBezTo>
                  <a:pt x="34" y="59"/>
                  <a:pt x="34" y="59"/>
                  <a:pt x="34" y="59"/>
                </a:cubicBezTo>
                <a:cubicBezTo>
                  <a:pt x="34" y="60"/>
                  <a:pt x="33" y="60"/>
                  <a:pt x="33" y="60"/>
                </a:cubicBezTo>
                <a:cubicBezTo>
                  <a:pt x="33" y="61"/>
                  <a:pt x="32" y="61"/>
                  <a:pt x="32" y="62"/>
                </a:cubicBezTo>
                <a:cubicBezTo>
                  <a:pt x="33" y="65"/>
                  <a:pt x="33" y="65"/>
                  <a:pt x="33" y="65"/>
                </a:cubicBezTo>
                <a:cubicBezTo>
                  <a:pt x="32" y="66"/>
                  <a:pt x="30" y="67"/>
                  <a:pt x="29" y="67"/>
                </a:cubicBezTo>
                <a:cubicBezTo>
                  <a:pt x="27" y="64"/>
                  <a:pt x="27" y="64"/>
                  <a:pt x="27" y="64"/>
                </a:cubicBezTo>
                <a:cubicBezTo>
                  <a:pt x="26" y="65"/>
                  <a:pt x="25" y="65"/>
                  <a:pt x="24" y="65"/>
                </a:cubicBezTo>
                <a:cubicBezTo>
                  <a:pt x="23" y="69"/>
                  <a:pt x="23" y="69"/>
                  <a:pt x="23" y="69"/>
                </a:cubicBezTo>
                <a:cubicBezTo>
                  <a:pt x="22" y="69"/>
                  <a:pt x="20" y="69"/>
                  <a:pt x="18" y="69"/>
                </a:cubicBezTo>
                <a:cubicBezTo>
                  <a:pt x="18" y="65"/>
                  <a:pt x="18" y="65"/>
                  <a:pt x="18" y="65"/>
                </a:cubicBezTo>
                <a:cubicBezTo>
                  <a:pt x="17" y="65"/>
                  <a:pt x="16" y="65"/>
                  <a:pt x="15" y="64"/>
                </a:cubicBezTo>
                <a:cubicBezTo>
                  <a:pt x="13" y="67"/>
                  <a:pt x="13" y="67"/>
                  <a:pt x="13" y="67"/>
                </a:cubicBezTo>
                <a:cubicBezTo>
                  <a:pt x="11" y="67"/>
                  <a:pt x="10" y="66"/>
                  <a:pt x="9" y="65"/>
                </a:cubicBezTo>
                <a:cubicBezTo>
                  <a:pt x="10" y="62"/>
                  <a:pt x="10" y="62"/>
                  <a:pt x="10" y="62"/>
                </a:cubicBezTo>
                <a:cubicBezTo>
                  <a:pt x="10" y="61"/>
                  <a:pt x="9" y="61"/>
                  <a:pt x="9" y="60"/>
                </a:cubicBezTo>
                <a:cubicBezTo>
                  <a:pt x="8" y="60"/>
                  <a:pt x="8" y="60"/>
                  <a:pt x="8" y="59"/>
                </a:cubicBezTo>
                <a:cubicBezTo>
                  <a:pt x="5" y="61"/>
                  <a:pt x="5" y="61"/>
                  <a:pt x="5" y="61"/>
                </a:cubicBezTo>
                <a:cubicBezTo>
                  <a:pt x="3" y="59"/>
                  <a:pt x="2" y="58"/>
                  <a:pt x="2" y="56"/>
                </a:cubicBezTo>
                <a:cubicBezTo>
                  <a:pt x="5" y="54"/>
                  <a:pt x="5" y="54"/>
                  <a:pt x="5" y="54"/>
                </a:cubicBezTo>
                <a:cubicBezTo>
                  <a:pt x="4" y="53"/>
                  <a:pt x="4" y="52"/>
                  <a:pt x="4" y="51"/>
                </a:cubicBezTo>
                <a:cubicBezTo>
                  <a:pt x="1" y="51"/>
                  <a:pt x="1" y="51"/>
                  <a:pt x="1" y="51"/>
                </a:cubicBezTo>
                <a:cubicBezTo>
                  <a:pt x="0" y="49"/>
                  <a:pt x="0" y="47"/>
                  <a:pt x="1" y="46"/>
                </a:cubicBezTo>
                <a:cubicBezTo>
                  <a:pt x="4" y="45"/>
                  <a:pt x="4" y="45"/>
                  <a:pt x="4" y="45"/>
                </a:cubicBezTo>
                <a:cubicBezTo>
                  <a:pt x="4" y="44"/>
                  <a:pt x="4" y="43"/>
                  <a:pt x="5" y="42"/>
                </a:cubicBezTo>
                <a:cubicBezTo>
                  <a:pt x="2" y="40"/>
                  <a:pt x="2" y="40"/>
                  <a:pt x="2" y="40"/>
                </a:cubicBezTo>
                <a:cubicBezTo>
                  <a:pt x="3" y="38"/>
                  <a:pt x="3" y="37"/>
                  <a:pt x="5" y="36"/>
                </a:cubicBezTo>
                <a:cubicBezTo>
                  <a:pt x="8" y="37"/>
                  <a:pt x="8" y="37"/>
                  <a:pt x="8" y="37"/>
                </a:cubicBezTo>
                <a:cubicBezTo>
                  <a:pt x="8" y="37"/>
                  <a:pt x="8" y="37"/>
                  <a:pt x="9" y="36"/>
                </a:cubicBezTo>
                <a:cubicBezTo>
                  <a:pt x="9" y="36"/>
                  <a:pt x="10" y="35"/>
                  <a:pt x="10" y="35"/>
                </a:cubicBezTo>
                <a:cubicBezTo>
                  <a:pt x="9" y="32"/>
                  <a:pt x="9" y="32"/>
                  <a:pt x="9" y="32"/>
                </a:cubicBezTo>
                <a:cubicBezTo>
                  <a:pt x="10" y="31"/>
                  <a:pt x="11" y="30"/>
                  <a:pt x="13" y="29"/>
                </a:cubicBezTo>
                <a:cubicBezTo>
                  <a:pt x="15" y="32"/>
                  <a:pt x="15" y="32"/>
                  <a:pt x="15" y="32"/>
                </a:cubicBezTo>
                <a:cubicBezTo>
                  <a:pt x="16" y="32"/>
                  <a:pt x="17" y="32"/>
                  <a:pt x="18" y="31"/>
                </a:cubicBezTo>
                <a:cubicBezTo>
                  <a:pt x="19" y="28"/>
                  <a:pt x="19" y="28"/>
                  <a:pt x="19" y="28"/>
                </a:cubicBezTo>
                <a:cubicBezTo>
                  <a:pt x="20" y="28"/>
                  <a:pt x="22" y="28"/>
                  <a:pt x="24" y="28"/>
                </a:cubicBezTo>
                <a:cubicBezTo>
                  <a:pt x="24" y="31"/>
                  <a:pt x="24" y="31"/>
                  <a:pt x="24" y="31"/>
                </a:cubicBezTo>
                <a:close/>
                <a:moveTo>
                  <a:pt x="56" y="17"/>
                </a:moveTo>
                <a:cubicBezTo>
                  <a:pt x="56" y="14"/>
                  <a:pt x="56" y="14"/>
                  <a:pt x="56" y="14"/>
                </a:cubicBezTo>
                <a:cubicBezTo>
                  <a:pt x="55" y="14"/>
                  <a:pt x="54" y="14"/>
                  <a:pt x="53" y="14"/>
                </a:cubicBezTo>
                <a:cubicBezTo>
                  <a:pt x="52" y="16"/>
                  <a:pt x="52" y="16"/>
                  <a:pt x="52" y="16"/>
                </a:cubicBezTo>
                <a:cubicBezTo>
                  <a:pt x="51" y="16"/>
                  <a:pt x="51" y="16"/>
                  <a:pt x="50" y="17"/>
                </a:cubicBezTo>
                <a:cubicBezTo>
                  <a:pt x="49" y="15"/>
                  <a:pt x="49" y="15"/>
                  <a:pt x="49" y="15"/>
                </a:cubicBezTo>
                <a:cubicBezTo>
                  <a:pt x="48" y="15"/>
                  <a:pt x="47" y="15"/>
                  <a:pt x="46" y="16"/>
                </a:cubicBezTo>
                <a:cubicBezTo>
                  <a:pt x="46" y="18"/>
                  <a:pt x="46" y="18"/>
                  <a:pt x="46" y="18"/>
                </a:cubicBezTo>
                <a:cubicBezTo>
                  <a:pt x="46" y="18"/>
                  <a:pt x="46" y="19"/>
                  <a:pt x="45" y="19"/>
                </a:cubicBezTo>
                <a:cubicBezTo>
                  <a:pt x="45" y="19"/>
                  <a:pt x="45" y="19"/>
                  <a:pt x="45" y="20"/>
                </a:cubicBezTo>
                <a:cubicBezTo>
                  <a:pt x="43" y="18"/>
                  <a:pt x="43" y="18"/>
                  <a:pt x="43" y="18"/>
                </a:cubicBezTo>
                <a:cubicBezTo>
                  <a:pt x="42" y="19"/>
                  <a:pt x="41" y="20"/>
                  <a:pt x="41" y="21"/>
                </a:cubicBezTo>
                <a:cubicBezTo>
                  <a:pt x="42" y="23"/>
                  <a:pt x="42" y="23"/>
                  <a:pt x="42" y="23"/>
                </a:cubicBezTo>
                <a:cubicBezTo>
                  <a:pt x="42" y="24"/>
                  <a:pt x="42" y="24"/>
                  <a:pt x="41" y="25"/>
                </a:cubicBezTo>
                <a:cubicBezTo>
                  <a:pt x="39" y="25"/>
                  <a:pt x="39" y="25"/>
                  <a:pt x="39" y="25"/>
                </a:cubicBezTo>
                <a:cubicBezTo>
                  <a:pt x="39" y="26"/>
                  <a:pt x="38" y="27"/>
                  <a:pt x="39" y="28"/>
                </a:cubicBezTo>
                <a:cubicBezTo>
                  <a:pt x="41" y="29"/>
                  <a:pt x="41" y="29"/>
                  <a:pt x="41" y="29"/>
                </a:cubicBezTo>
                <a:cubicBezTo>
                  <a:pt x="41" y="30"/>
                  <a:pt x="41" y="30"/>
                  <a:pt x="41" y="31"/>
                </a:cubicBezTo>
                <a:cubicBezTo>
                  <a:pt x="39" y="32"/>
                  <a:pt x="39" y="32"/>
                  <a:pt x="39" y="32"/>
                </a:cubicBezTo>
                <a:cubicBezTo>
                  <a:pt x="39" y="33"/>
                  <a:pt x="40" y="34"/>
                  <a:pt x="41" y="35"/>
                </a:cubicBezTo>
                <a:cubicBezTo>
                  <a:pt x="43" y="35"/>
                  <a:pt x="43" y="35"/>
                  <a:pt x="43" y="35"/>
                </a:cubicBezTo>
                <a:cubicBezTo>
                  <a:pt x="43" y="35"/>
                  <a:pt x="43" y="35"/>
                  <a:pt x="44" y="36"/>
                </a:cubicBezTo>
                <a:cubicBezTo>
                  <a:pt x="44" y="36"/>
                  <a:pt x="44" y="36"/>
                  <a:pt x="44" y="37"/>
                </a:cubicBezTo>
                <a:cubicBezTo>
                  <a:pt x="43" y="39"/>
                  <a:pt x="43" y="39"/>
                  <a:pt x="43" y="39"/>
                </a:cubicBezTo>
                <a:cubicBezTo>
                  <a:pt x="44" y="39"/>
                  <a:pt x="45" y="40"/>
                  <a:pt x="46" y="41"/>
                </a:cubicBezTo>
                <a:cubicBezTo>
                  <a:pt x="47" y="39"/>
                  <a:pt x="47" y="39"/>
                  <a:pt x="47" y="39"/>
                </a:cubicBezTo>
                <a:cubicBezTo>
                  <a:pt x="48" y="39"/>
                  <a:pt x="49" y="39"/>
                  <a:pt x="50" y="40"/>
                </a:cubicBezTo>
                <a:cubicBezTo>
                  <a:pt x="50" y="42"/>
                  <a:pt x="50" y="42"/>
                  <a:pt x="50" y="42"/>
                </a:cubicBezTo>
                <a:cubicBezTo>
                  <a:pt x="51" y="42"/>
                  <a:pt x="52" y="43"/>
                  <a:pt x="53" y="42"/>
                </a:cubicBezTo>
                <a:cubicBezTo>
                  <a:pt x="54" y="40"/>
                  <a:pt x="54" y="40"/>
                  <a:pt x="54" y="40"/>
                </a:cubicBezTo>
                <a:cubicBezTo>
                  <a:pt x="54" y="40"/>
                  <a:pt x="55" y="40"/>
                  <a:pt x="56" y="40"/>
                </a:cubicBezTo>
                <a:cubicBezTo>
                  <a:pt x="57" y="42"/>
                  <a:pt x="57" y="42"/>
                  <a:pt x="57" y="42"/>
                </a:cubicBezTo>
                <a:cubicBezTo>
                  <a:pt x="58" y="42"/>
                  <a:pt x="59" y="41"/>
                  <a:pt x="60" y="40"/>
                </a:cubicBezTo>
                <a:cubicBezTo>
                  <a:pt x="59" y="38"/>
                  <a:pt x="59" y="38"/>
                  <a:pt x="59" y="38"/>
                </a:cubicBezTo>
                <a:cubicBezTo>
                  <a:pt x="60" y="38"/>
                  <a:pt x="60" y="38"/>
                  <a:pt x="60" y="38"/>
                </a:cubicBezTo>
                <a:cubicBezTo>
                  <a:pt x="61" y="37"/>
                  <a:pt x="61" y="37"/>
                  <a:pt x="61" y="37"/>
                </a:cubicBezTo>
                <a:cubicBezTo>
                  <a:pt x="63" y="38"/>
                  <a:pt x="63" y="38"/>
                  <a:pt x="63" y="38"/>
                </a:cubicBezTo>
                <a:cubicBezTo>
                  <a:pt x="64" y="37"/>
                  <a:pt x="65" y="36"/>
                  <a:pt x="65" y="35"/>
                </a:cubicBezTo>
                <a:cubicBezTo>
                  <a:pt x="64" y="34"/>
                  <a:pt x="64" y="34"/>
                  <a:pt x="64" y="34"/>
                </a:cubicBezTo>
                <a:cubicBezTo>
                  <a:pt x="64" y="33"/>
                  <a:pt x="64" y="32"/>
                  <a:pt x="64" y="31"/>
                </a:cubicBezTo>
                <a:cubicBezTo>
                  <a:pt x="67" y="31"/>
                  <a:pt x="67" y="31"/>
                  <a:pt x="67" y="31"/>
                </a:cubicBezTo>
                <a:cubicBezTo>
                  <a:pt x="67" y="30"/>
                  <a:pt x="67" y="29"/>
                  <a:pt x="67" y="28"/>
                </a:cubicBezTo>
                <a:cubicBezTo>
                  <a:pt x="65" y="28"/>
                  <a:pt x="65" y="28"/>
                  <a:pt x="65" y="28"/>
                </a:cubicBezTo>
                <a:cubicBezTo>
                  <a:pt x="65" y="27"/>
                  <a:pt x="65" y="26"/>
                  <a:pt x="64" y="25"/>
                </a:cubicBezTo>
                <a:cubicBezTo>
                  <a:pt x="67" y="24"/>
                  <a:pt x="67" y="24"/>
                  <a:pt x="67" y="24"/>
                </a:cubicBezTo>
                <a:cubicBezTo>
                  <a:pt x="66" y="23"/>
                  <a:pt x="66" y="22"/>
                  <a:pt x="65" y="21"/>
                </a:cubicBezTo>
                <a:cubicBezTo>
                  <a:pt x="63" y="22"/>
                  <a:pt x="63" y="22"/>
                  <a:pt x="63" y="22"/>
                </a:cubicBezTo>
                <a:cubicBezTo>
                  <a:pt x="63" y="21"/>
                  <a:pt x="62" y="21"/>
                  <a:pt x="62" y="21"/>
                </a:cubicBezTo>
                <a:cubicBezTo>
                  <a:pt x="62" y="20"/>
                  <a:pt x="62" y="20"/>
                  <a:pt x="61" y="20"/>
                </a:cubicBezTo>
                <a:cubicBezTo>
                  <a:pt x="63" y="18"/>
                  <a:pt x="63" y="18"/>
                  <a:pt x="63" y="18"/>
                </a:cubicBezTo>
                <a:cubicBezTo>
                  <a:pt x="62" y="17"/>
                  <a:pt x="61" y="16"/>
                  <a:pt x="60" y="16"/>
                </a:cubicBezTo>
                <a:cubicBezTo>
                  <a:pt x="58" y="18"/>
                  <a:pt x="58" y="18"/>
                  <a:pt x="58" y="18"/>
                </a:cubicBezTo>
                <a:cubicBezTo>
                  <a:pt x="58" y="17"/>
                  <a:pt x="57" y="17"/>
                  <a:pt x="56" y="17"/>
                </a:cubicBezTo>
                <a:close/>
                <a:moveTo>
                  <a:pt x="53" y="23"/>
                </a:moveTo>
                <a:cubicBezTo>
                  <a:pt x="55" y="23"/>
                  <a:pt x="56" y="24"/>
                  <a:pt x="57" y="25"/>
                </a:cubicBezTo>
                <a:cubicBezTo>
                  <a:pt x="58" y="26"/>
                  <a:pt x="58" y="27"/>
                  <a:pt x="58" y="29"/>
                </a:cubicBezTo>
                <a:cubicBezTo>
                  <a:pt x="58" y="30"/>
                  <a:pt x="57" y="31"/>
                  <a:pt x="56" y="32"/>
                </a:cubicBezTo>
                <a:cubicBezTo>
                  <a:pt x="55" y="33"/>
                  <a:pt x="54" y="33"/>
                  <a:pt x="52" y="33"/>
                </a:cubicBezTo>
                <a:cubicBezTo>
                  <a:pt x="51" y="33"/>
                  <a:pt x="50" y="32"/>
                  <a:pt x="49" y="31"/>
                </a:cubicBezTo>
                <a:cubicBezTo>
                  <a:pt x="48" y="30"/>
                  <a:pt x="48" y="29"/>
                  <a:pt x="48" y="28"/>
                </a:cubicBezTo>
                <a:cubicBezTo>
                  <a:pt x="48" y="26"/>
                  <a:pt x="49" y="25"/>
                  <a:pt x="50" y="24"/>
                </a:cubicBezTo>
                <a:cubicBezTo>
                  <a:pt x="51" y="23"/>
                  <a:pt x="52" y="23"/>
                  <a:pt x="53" y="23"/>
                </a:cubicBezTo>
                <a:close/>
                <a:moveTo>
                  <a:pt x="55" y="27"/>
                </a:moveTo>
                <a:cubicBezTo>
                  <a:pt x="55" y="27"/>
                  <a:pt x="55" y="28"/>
                  <a:pt x="55" y="28"/>
                </a:cubicBezTo>
                <a:cubicBezTo>
                  <a:pt x="55" y="29"/>
                  <a:pt x="55" y="30"/>
                  <a:pt x="54" y="30"/>
                </a:cubicBezTo>
                <a:cubicBezTo>
                  <a:pt x="54" y="30"/>
                  <a:pt x="53" y="31"/>
                  <a:pt x="53" y="31"/>
                </a:cubicBezTo>
                <a:cubicBezTo>
                  <a:pt x="52" y="30"/>
                  <a:pt x="51" y="30"/>
                  <a:pt x="51" y="30"/>
                </a:cubicBezTo>
                <a:cubicBezTo>
                  <a:pt x="51" y="29"/>
                  <a:pt x="50" y="29"/>
                  <a:pt x="51" y="28"/>
                </a:cubicBezTo>
                <a:cubicBezTo>
                  <a:pt x="51" y="27"/>
                  <a:pt x="51" y="27"/>
                  <a:pt x="51" y="26"/>
                </a:cubicBezTo>
                <a:cubicBezTo>
                  <a:pt x="52" y="26"/>
                  <a:pt x="52" y="26"/>
                  <a:pt x="53" y="26"/>
                </a:cubicBezTo>
                <a:cubicBezTo>
                  <a:pt x="54" y="26"/>
                  <a:pt x="54" y="26"/>
                  <a:pt x="55" y="27"/>
                </a:cubicBezTo>
                <a:close/>
                <a:moveTo>
                  <a:pt x="59" y="23"/>
                </a:moveTo>
                <a:cubicBezTo>
                  <a:pt x="60" y="25"/>
                  <a:pt x="61" y="27"/>
                  <a:pt x="61" y="29"/>
                </a:cubicBezTo>
                <a:cubicBezTo>
                  <a:pt x="60" y="31"/>
                  <a:pt x="59" y="33"/>
                  <a:pt x="58" y="34"/>
                </a:cubicBezTo>
                <a:cubicBezTo>
                  <a:pt x="56" y="36"/>
                  <a:pt x="54" y="36"/>
                  <a:pt x="52" y="36"/>
                </a:cubicBezTo>
                <a:cubicBezTo>
                  <a:pt x="50" y="36"/>
                  <a:pt x="48" y="35"/>
                  <a:pt x="47" y="33"/>
                </a:cubicBezTo>
                <a:cubicBezTo>
                  <a:pt x="45" y="32"/>
                  <a:pt x="45" y="30"/>
                  <a:pt x="45" y="27"/>
                </a:cubicBezTo>
                <a:cubicBezTo>
                  <a:pt x="45" y="25"/>
                  <a:pt x="46" y="23"/>
                  <a:pt x="48" y="22"/>
                </a:cubicBezTo>
                <a:cubicBezTo>
                  <a:pt x="50" y="21"/>
                  <a:pt x="52" y="20"/>
                  <a:pt x="54" y="20"/>
                </a:cubicBezTo>
                <a:cubicBezTo>
                  <a:pt x="56" y="21"/>
                  <a:pt x="58" y="22"/>
                  <a:pt x="59" y="23"/>
                </a:cubicBezTo>
                <a:close/>
                <a:moveTo>
                  <a:pt x="31" y="3"/>
                </a:moveTo>
                <a:cubicBezTo>
                  <a:pt x="31" y="1"/>
                  <a:pt x="31" y="1"/>
                  <a:pt x="31" y="1"/>
                </a:cubicBezTo>
                <a:cubicBezTo>
                  <a:pt x="30" y="1"/>
                  <a:pt x="29" y="0"/>
                  <a:pt x="28" y="1"/>
                </a:cubicBezTo>
                <a:cubicBezTo>
                  <a:pt x="27" y="3"/>
                  <a:pt x="27" y="3"/>
                  <a:pt x="27" y="3"/>
                </a:cubicBezTo>
                <a:cubicBezTo>
                  <a:pt x="27" y="3"/>
                  <a:pt x="26" y="3"/>
                  <a:pt x="25" y="3"/>
                </a:cubicBezTo>
                <a:cubicBezTo>
                  <a:pt x="24" y="1"/>
                  <a:pt x="24" y="1"/>
                  <a:pt x="24" y="1"/>
                </a:cubicBezTo>
                <a:cubicBezTo>
                  <a:pt x="23" y="1"/>
                  <a:pt x="22" y="2"/>
                  <a:pt x="21" y="3"/>
                </a:cubicBezTo>
                <a:cubicBezTo>
                  <a:pt x="21" y="5"/>
                  <a:pt x="21" y="5"/>
                  <a:pt x="21" y="5"/>
                </a:cubicBezTo>
                <a:cubicBezTo>
                  <a:pt x="21" y="5"/>
                  <a:pt x="21" y="5"/>
                  <a:pt x="20" y="6"/>
                </a:cubicBezTo>
                <a:cubicBezTo>
                  <a:pt x="20" y="6"/>
                  <a:pt x="20" y="6"/>
                  <a:pt x="20" y="6"/>
                </a:cubicBezTo>
                <a:cubicBezTo>
                  <a:pt x="18" y="5"/>
                  <a:pt x="18" y="5"/>
                  <a:pt x="18" y="5"/>
                </a:cubicBezTo>
                <a:cubicBezTo>
                  <a:pt x="17" y="6"/>
                  <a:pt x="16" y="7"/>
                  <a:pt x="16" y="8"/>
                </a:cubicBezTo>
                <a:cubicBezTo>
                  <a:pt x="17" y="9"/>
                  <a:pt x="17" y="9"/>
                  <a:pt x="17" y="9"/>
                </a:cubicBezTo>
                <a:cubicBezTo>
                  <a:pt x="17" y="10"/>
                  <a:pt x="17" y="11"/>
                  <a:pt x="16" y="12"/>
                </a:cubicBezTo>
                <a:cubicBezTo>
                  <a:pt x="14" y="12"/>
                  <a:pt x="14" y="12"/>
                  <a:pt x="14" y="12"/>
                </a:cubicBezTo>
                <a:cubicBezTo>
                  <a:pt x="14" y="13"/>
                  <a:pt x="14" y="14"/>
                  <a:pt x="14" y="15"/>
                </a:cubicBezTo>
                <a:cubicBezTo>
                  <a:pt x="16" y="15"/>
                  <a:pt x="16" y="15"/>
                  <a:pt x="16" y="15"/>
                </a:cubicBezTo>
                <a:cubicBezTo>
                  <a:pt x="16" y="16"/>
                  <a:pt x="16" y="17"/>
                  <a:pt x="16" y="18"/>
                </a:cubicBezTo>
                <a:cubicBezTo>
                  <a:pt x="14" y="19"/>
                  <a:pt x="14" y="19"/>
                  <a:pt x="14" y="19"/>
                </a:cubicBezTo>
                <a:cubicBezTo>
                  <a:pt x="14" y="20"/>
                  <a:pt x="15" y="21"/>
                  <a:pt x="16" y="22"/>
                </a:cubicBezTo>
                <a:cubicBezTo>
                  <a:pt x="18" y="21"/>
                  <a:pt x="18" y="21"/>
                  <a:pt x="18" y="21"/>
                </a:cubicBezTo>
                <a:cubicBezTo>
                  <a:pt x="18" y="22"/>
                  <a:pt x="18" y="22"/>
                  <a:pt x="19" y="22"/>
                </a:cubicBezTo>
                <a:cubicBezTo>
                  <a:pt x="19" y="23"/>
                  <a:pt x="19" y="23"/>
                  <a:pt x="19" y="23"/>
                </a:cubicBezTo>
                <a:cubicBezTo>
                  <a:pt x="18" y="25"/>
                  <a:pt x="18" y="25"/>
                  <a:pt x="18" y="25"/>
                </a:cubicBezTo>
                <a:cubicBezTo>
                  <a:pt x="19" y="26"/>
                  <a:pt x="20" y="27"/>
                  <a:pt x="21" y="27"/>
                </a:cubicBezTo>
                <a:cubicBezTo>
                  <a:pt x="23" y="25"/>
                  <a:pt x="23" y="25"/>
                  <a:pt x="23" y="25"/>
                </a:cubicBezTo>
                <a:cubicBezTo>
                  <a:pt x="23" y="26"/>
                  <a:pt x="24" y="26"/>
                  <a:pt x="25" y="26"/>
                </a:cubicBezTo>
                <a:cubicBezTo>
                  <a:pt x="25" y="29"/>
                  <a:pt x="25" y="29"/>
                  <a:pt x="25" y="29"/>
                </a:cubicBezTo>
                <a:cubicBezTo>
                  <a:pt x="26" y="29"/>
                  <a:pt x="27" y="29"/>
                  <a:pt x="28" y="29"/>
                </a:cubicBezTo>
                <a:cubicBezTo>
                  <a:pt x="29" y="27"/>
                  <a:pt x="29" y="27"/>
                  <a:pt x="29" y="27"/>
                </a:cubicBezTo>
                <a:cubicBezTo>
                  <a:pt x="29" y="27"/>
                  <a:pt x="30" y="27"/>
                  <a:pt x="31" y="26"/>
                </a:cubicBezTo>
                <a:cubicBezTo>
                  <a:pt x="32" y="28"/>
                  <a:pt x="32" y="28"/>
                  <a:pt x="32" y="28"/>
                </a:cubicBezTo>
                <a:cubicBezTo>
                  <a:pt x="33" y="28"/>
                  <a:pt x="34" y="28"/>
                  <a:pt x="35" y="27"/>
                </a:cubicBezTo>
                <a:cubicBezTo>
                  <a:pt x="34" y="25"/>
                  <a:pt x="34" y="25"/>
                  <a:pt x="34" y="25"/>
                </a:cubicBezTo>
                <a:cubicBezTo>
                  <a:pt x="35" y="25"/>
                  <a:pt x="35" y="24"/>
                  <a:pt x="35" y="24"/>
                </a:cubicBezTo>
                <a:cubicBezTo>
                  <a:pt x="36" y="24"/>
                  <a:pt x="36" y="24"/>
                  <a:pt x="36" y="23"/>
                </a:cubicBezTo>
                <a:cubicBezTo>
                  <a:pt x="38" y="25"/>
                  <a:pt x="38" y="25"/>
                  <a:pt x="38" y="25"/>
                </a:cubicBezTo>
                <a:cubicBezTo>
                  <a:pt x="39" y="24"/>
                  <a:pt x="40" y="23"/>
                  <a:pt x="40" y="22"/>
                </a:cubicBezTo>
                <a:cubicBezTo>
                  <a:pt x="39" y="20"/>
                  <a:pt x="39" y="20"/>
                  <a:pt x="39" y="20"/>
                </a:cubicBezTo>
                <a:cubicBezTo>
                  <a:pt x="39" y="20"/>
                  <a:pt x="39" y="19"/>
                  <a:pt x="39" y="18"/>
                </a:cubicBezTo>
                <a:cubicBezTo>
                  <a:pt x="42" y="18"/>
                  <a:pt x="42" y="18"/>
                  <a:pt x="42" y="18"/>
                </a:cubicBezTo>
                <a:cubicBezTo>
                  <a:pt x="42" y="17"/>
                  <a:pt x="42" y="16"/>
                  <a:pt x="42" y="15"/>
                </a:cubicBezTo>
                <a:cubicBezTo>
                  <a:pt x="40" y="14"/>
                  <a:pt x="40" y="14"/>
                  <a:pt x="40" y="14"/>
                </a:cubicBezTo>
                <a:cubicBezTo>
                  <a:pt x="40" y="13"/>
                  <a:pt x="40" y="13"/>
                  <a:pt x="40" y="12"/>
                </a:cubicBezTo>
                <a:cubicBezTo>
                  <a:pt x="42" y="11"/>
                  <a:pt x="42" y="11"/>
                  <a:pt x="42" y="11"/>
                </a:cubicBezTo>
                <a:cubicBezTo>
                  <a:pt x="41" y="10"/>
                  <a:pt x="41" y="9"/>
                  <a:pt x="40" y="8"/>
                </a:cubicBezTo>
                <a:cubicBezTo>
                  <a:pt x="38" y="8"/>
                  <a:pt x="38" y="8"/>
                  <a:pt x="38" y="8"/>
                </a:cubicBezTo>
                <a:cubicBezTo>
                  <a:pt x="38" y="8"/>
                  <a:pt x="37" y="8"/>
                  <a:pt x="37" y="7"/>
                </a:cubicBezTo>
                <a:cubicBezTo>
                  <a:pt x="37" y="7"/>
                  <a:pt x="37" y="7"/>
                  <a:pt x="36" y="7"/>
                </a:cubicBezTo>
                <a:cubicBezTo>
                  <a:pt x="38" y="5"/>
                  <a:pt x="38" y="5"/>
                  <a:pt x="38" y="5"/>
                </a:cubicBezTo>
                <a:cubicBezTo>
                  <a:pt x="37" y="4"/>
                  <a:pt x="36" y="3"/>
                  <a:pt x="35" y="2"/>
                </a:cubicBezTo>
                <a:cubicBezTo>
                  <a:pt x="33" y="4"/>
                  <a:pt x="33" y="4"/>
                  <a:pt x="33" y="4"/>
                </a:cubicBezTo>
                <a:cubicBezTo>
                  <a:pt x="33" y="4"/>
                  <a:pt x="32" y="4"/>
                  <a:pt x="31" y="3"/>
                </a:cubicBezTo>
                <a:close/>
                <a:moveTo>
                  <a:pt x="28" y="10"/>
                </a:moveTo>
                <a:cubicBezTo>
                  <a:pt x="30" y="10"/>
                  <a:pt x="31" y="11"/>
                  <a:pt x="32" y="12"/>
                </a:cubicBezTo>
                <a:cubicBezTo>
                  <a:pt x="33" y="13"/>
                  <a:pt x="33" y="14"/>
                  <a:pt x="33" y="15"/>
                </a:cubicBezTo>
                <a:cubicBezTo>
                  <a:pt x="33" y="17"/>
                  <a:pt x="32" y="18"/>
                  <a:pt x="31" y="19"/>
                </a:cubicBezTo>
                <a:cubicBezTo>
                  <a:pt x="30" y="20"/>
                  <a:pt x="29" y="20"/>
                  <a:pt x="27" y="20"/>
                </a:cubicBezTo>
                <a:cubicBezTo>
                  <a:pt x="26" y="20"/>
                  <a:pt x="25" y="19"/>
                  <a:pt x="24" y="18"/>
                </a:cubicBezTo>
                <a:cubicBezTo>
                  <a:pt x="23" y="17"/>
                  <a:pt x="23" y="16"/>
                  <a:pt x="23" y="14"/>
                </a:cubicBezTo>
                <a:cubicBezTo>
                  <a:pt x="23" y="13"/>
                  <a:pt x="24" y="12"/>
                  <a:pt x="25" y="11"/>
                </a:cubicBezTo>
                <a:cubicBezTo>
                  <a:pt x="26" y="10"/>
                  <a:pt x="27" y="10"/>
                  <a:pt x="28" y="10"/>
                </a:cubicBezTo>
                <a:close/>
                <a:moveTo>
                  <a:pt x="30" y="13"/>
                </a:moveTo>
                <a:cubicBezTo>
                  <a:pt x="30" y="14"/>
                  <a:pt x="30" y="14"/>
                  <a:pt x="30" y="15"/>
                </a:cubicBezTo>
                <a:cubicBezTo>
                  <a:pt x="30" y="16"/>
                  <a:pt x="30" y="16"/>
                  <a:pt x="29" y="17"/>
                </a:cubicBezTo>
                <a:cubicBezTo>
                  <a:pt x="29" y="17"/>
                  <a:pt x="28" y="17"/>
                  <a:pt x="28" y="17"/>
                </a:cubicBezTo>
                <a:cubicBezTo>
                  <a:pt x="27" y="17"/>
                  <a:pt x="26" y="17"/>
                  <a:pt x="26" y="16"/>
                </a:cubicBezTo>
                <a:cubicBezTo>
                  <a:pt x="26" y="16"/>
                  <a:pt x="26" y="15"/>
                  <a:pt x="26" y="15"/>
                </a:cubicBezTo>
                <a:cubicBezTo>
                  <a:pt x="26" y="14"/>
                  <a:pt x="26" y="13"/>
                  <a:pt x="26" y="13"/>
                </a:cubicBezTo>
                <a:cubicBezTo>
                  <a:pt x="27" y="13"/>
                  <a:pt x="28" y="12"/>
                  <a:pt x="28" y="13"/>
                </a:cubicBezTo>
                <a:cubicBezTo>
                  <a:pt x="29" y="13"/>
                  <a:pt x="29" y="13"/>
                  <a:pt x="30" y="13"/>
                </a:cubicBezTo>
                <a:close/>
                <a:moveTo>
                  <a:pt x="34" y="10"/>
                </a:moveTo>
                <a:cubicBezTo>
                  <a:pt x="35" y="11"/>
                  <a:pt x="36" y="14"/>
                  <a:pt x="36" y="16"/>
                </a:cubicBezTo>
                <a:cubicBezTo>
                  <a:pt x="36" y="18"/>
                  <a:pt x="34" y="20"/>
                  <a:pt x="33" y="21"/>
                </a:cubicBezTo>
                <a:cubicBezTo>
                  <a:pt x="31" y="22"/>
                  <a:pt x="29" y="23"/>
                  <a:pt x="27" y="23"/>
                </a:cubicBezTo>
                <a:cubicBezTo>
                  <a:pt x="25" y="22"/>
                  <a:pt x="23" y="21"/>
                  <a:pt x="22" y="20"/>
                </a:cubicBezTo>
                <a:cubicBezTo>
                  <a:pt x="21" y="18"/>
                  <a:pt x="20" y="16"/>
                  <a:pt x="20" y="14"/>
                </a:cubicBezTo>
                <a:cubicBezTo>
                  <a:pt x="20" y="12"/>
                  <a:pt x="21" y="10"/>
                  <a:pt x="23" y="9"/>
                </a:cubicBezTo>
                <a:cubicBezTo>
                  <a:pt x="25" y="7"/>
                  <a:pt x="27" y="7"/>
                  <a:pt x="29" y="7"/>
                </a:cubicBezTo>
                <a:cubicBezTo>
                  <a:pt x="31" y="7"/>
                  <a:pt x="33" y="8"/>
                  <a:pt x="34" y="10"/>
                </a:cubicBezTo>
                <a:close/>
                <a:moveTo>
                  <a:pt x="21" y="41"/>
                </a:moveTo>
                <a:cubicBezTo>
                  <a:pt x="19" y="41"/>
                  <a:pt x="17" y="42"/>
                  <a:pt x="16" y="43"/>
                </a:cubicBezTo>
                <a:cubicBezTo>
                  <a:pt x="14" y="44"/>
                  <a:pt x="14" y="46"/>
                  <a:pt x="14" y="48"/>
                </a:cubicBezTo>
                <a:cubicBezTo>
                  <a:pt x="14" y="50"/>
                  <a:pt x="14" y="52"/>
                  <a:pt x="16" y="54"/>
                </a:cubicBezTo>
                <a:cubicBezTo>
                  <a:pt x="17" y="55"/>
                  <a:pt x="19" y="56"/>
                  <a:pt x="21" y="56"/>
                </a:cubicBezTo>
                <a:cubicBezTo>
                  <a:pt x="23" y="56"/>
                  <a:pt x="25" y="55"/>
                  <a:pt x="26" y="54"/>
                </a:cubicBezTo>
                <a:cubicBezTo>
                  <a:pt x="28" y="52"/>
                  <a:pt x="28" y="50"/>
                  <a:pt x="28" y="48"/>
                </a:cubicBezTo>
                <a:cubicBezTo>
                  <a:pt x="28" y="46"/>
                  <a:pt x="28" y="44"/>
                  <a:pt x="26" y="43"/>
                </a:cubicBezTo>
                <a:cubicBezTo>
                  <a:pt x="25" y="42"/>
                  <a:pt x="23" y="41"/>
                  <a:pt x="21" y="41"/>
                </a:cubicBezTo>
                <a:close/>
                <a:moveTo>
                  <a:pt x="23" y="46"/>
                </a:moveTo>
                <a:cubicBezTo>
                  <a:pt x="23" y="45"/>
                  <a:pt x="22" y="45"/>
                  <a:pt x="21" y="45"/>
                </a:cubicBezTo>
                <a:cubicBezTo>
                  <a:pt x="20" y="45"/>
                  <a:pt x="19" y="45"/>
                  <a:pt x="19" y="46"/>
                </a:cubicBezTo>
                <a:cubicBezTo>
                  <a:pt x="18" y="47"/>
                  <a:pt x="18" y="47"/>
                  <a:pt x="18" y="48"/>
                </a:cubicBezTo>
                <a:cubicBezTo>
                  <a:pt x="18" y="49"/>
                  <a:pt x="18" y="50"/>
                  <a:pt x="19" y="51"/>
                </a:cubicBezTo>
                <a:cubicBezTo>
                  <a:pt x="19" y="51"/>
                  <a:pt x="20" y="52"/>
                  <a:pt x="21" y="52"/>
                </a:cubicBezTo>
                <a:cubicBezTo>
                  <a:pt x="22" y="52"/>
                  <a:pt x="23" y="51"/>
                  <a:pt x="23" y="51"/>
                </a:cubicBezTo>
                <a:cubicBezTo>
                  <a:pt x="24" y="50"/>
                  <a:pt x="24" y="49"/>
                  <a:pt x="24" y="48"/>
                </a:cubicBezTo>
                <a:cubicBezTo>
                  <a:pt x="24" y="47"/>
                  <a:pt x="24" y="47"/>
                  <a:pt x="23" y="46"/>
                </a:cubicBezTo>
                <a:close/>
                <a:moveTo>
                  <a:pt x="29" y="40"/>
                </a:moveTo>
                <a:cubicBezTo>
                  <a:pt x="27" y="38"/>
                  <a:pt x="24" y="37"/>
                  <a:pt x="21" y="37"/>
                </a:cubicBezTo>
                <a:cubicBezTo>
                  <a:pt x="18" y="37"/>
                  <a:pt x="15" y="38"/>
                  <a:pt x="13" y="40"/>
                </a:cubicBezTo>
                <a:cubicBezTo>
                  <a:pt x="11" y="42"/>
                  <a:pt x="10" y="45"/>
                  <a:pt x="10" y="48"/>
                </a:cubicBezTo>
                <a:cubicBezTo>
                  <a:pt x="10" y="51"/>
                  <a:pt x="11" y="54"/>
                  <a:pt x="13" y="56"/>
                </a:cubicBezTo>
                <a:cubicBezTo>
                  <a:pt x="15" y="58"/>
                  <a:pt x="18" y="60"/>
                  <a:pt x="21" y="60"/>
                </a:cubicBezTo>
                <a:cubicBezTo>
                  <a:pt x="24" y="60"/>
                  <a:pt x="27" y="58"/>
                  <a:pt x="29" y="56"/>
                </a:cubicBezTo>
                <a:cubicBezTo>
                  <a:pt x="31" y="54"/>
                  <a:pt x="32" y="51"/>
                  <a:pt x="32" y="48"/>
                </a:cubicBezTo>
                <a:cubicBezTo>
                  <a:pt x="32" y="45"/>
                  <a:pt x="31" y="42"/>
                  <a:pt x="29" y="4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2" name="Freeform 6"/>
          <p:cNvSpPr>
            <a:spLocks noEditPoints="1"/>
          </p:cNvSpPr>
          <p:nvPr/>
        </p:nvSpPr>
        <p:spPr bwMode="auto">
          <a:xfrm>
            <a:off x="9188502" y="3446223"/>
            <a:ext cx="762393" cy="722266"/>
          </a:xfrm>
          <a:custGeom>
            <a:avLst/>
            <a:gdLst>
              <a:gd name="T0" fmla="*/ 38 w 64"/>
              <a:gd name="T1" fmla="*/ 31 h 61"/>
              <a:gd name="T2" fmla="*/ 25 w 64"/>
              <a:gd name="T3" fmla="*/ 31 h 61"/>
              <a:gd name="T4" fmla="*/ 27 w 64"/>
              <a:gd name="T5" fmla="*/ 18 h 61"/>
              <a:gd name="T6" fmla="*/ 0 w 64"/>
              <a:gd name="T7" fmla="*/ 31 h 61"/>
              <a:gd name="T8" fmla="*/ 9 w 64"/>
              <a:gd name="T9" fmla="*/ 53 h 61"/>
              <a:gd name="T10" fmla="*/ 35 w 64"/>
              <a:gd name="T11" fmla="*/ 45 h 61"/>
              <a:gd name="T12" fmla="*/ 21 w 64"/>
              <a:gd name="T13" fmla="*/ 48 h 61"/>
              <a:gd name="T14" fmla="*/ 14 w 64"/>
              <a:gd name="T15" fmla="*/ 41 h 61"/>
              <a:gd name="T16" fmla="*/ 32 w 64"/>
              <a:gd name="T17" fmla="*/ 43 h 61"/>
              <a:gd name="T18" fmla="*/ 44 w 64"/>
              <a:gd name="T19" fmla="*/ 47 h 61"/>
              <a:gd name="T20" fmla="*/ 36 w 64"/>
              <a:gd name="T21" fmla="*/ 51 h 61"/>
              <a:gd name="T22" fmla="*/ 29 w 64"/>
              <a:gd name="T23" fmla="*/ 51 h 61"/>
              <a:gd name="T24" fmla="*/ 45 w 64"/>
              <a:gd name="T25" fmla="*/ 60 h 61"/>
              <a:gd name="T26" fmla="*/ 49 w 64"/>
              <a:gd name="T27" fmla="*/ 42 h 61"/>
              <a:gd name="T28" fmla="*/ 64 w 64"/>
              <a:gd name="T29" fmla="*/ 31 h 61"/>
              <a:gd name="T30" fmla="*/ 40 w 64"/>
              <a:gd name="T31" fmla="*/ 19 h 61"/>
              <a:gd name="T32" fmla="*/ 42 w 64"/>
              <a:gd name="T33" fmla="*/ 13 h 61"/>
              <a:gd name="T34" fmla="*/ 50 w 64"/>
              <a:gd name="T35" fmla="*/ 19 h 61"/>
              <a:gd name="T36" fmla="*/ 54 w 64"/>
              <a:gd name="T37" fmla="*/ 8 h 61"/>
              <a:gd name="T38" fmla="*/ 35 w 64"/>
              <a:gd name="T39" fmla="*/ 12 h 61"/>
              <a:gd name="T40" fmla="*/ 18 w 64"/>
              <a:gd name="T41" fmla="*/ 2 h 61"/>
              <a:gd name="T42" fmla="*/ 14 w 64"/>
              <a:gd name="T43" fmla="*/ 17 h 61"/>
              <a:gd name="T44" fmla="*/ 19 w 64"/>
              <a:gd name="T45" fmla="*/ 15 h 61"/>
              <a:gd name="T46" fmla="*/ 28 w 64"/>
              <a:gd name="T47" fmla="*/ 11 h 61"/>
              <a:gd name="T48" fmla="*/ 27 w 64"/>
              <a:gd name="T49" fmla="*/ 18 h 61"/>
              <a:gd name="T50" fmla="*/ 52 w 64"/>
              <a:gd name="T51" fmla="*/ 26 h 61"/>
              <a:gd name="T52" fmla="*/ 52 w 64"/>
              <a:gd name="T53" fmla="*/ 35 h 61"/>
              <a:gd name="T54" fmla="*/ 43 w 64"/>
              <a:gd name="T55" fmla="*/ 26 h 61"/>
              <a:gd name="T56" fmla="*/ 42 w 64"/>
              <a:gd name="T57" fmla="*/ 37 h 61"/>
              <a:gd name="T58" fmla="*/ 36 w 64"/>
              <a:gd name="T59" fmla="*/ 23 h 61"/>
              <a:gd name="T60" fmla="*/ 29 w 64"/>
              <a:gd name="T61" fmla="*/ 23 h 61"/>
              <a:gd name="T62" fmla="*/ 26 w 64"/>
              <a:gd name="T63" fmla="*/ 25 h 61"/>
              <a:gd name="T64" fmla="*/ 32 w 64"/>
              <a:gd name="T65" fmla="*/ 38 h 61"/>
              <a:gd name="T66" fmla="*/ 12 w 64"/>
              <a:gd name="T67" fmla="*/ 35 h 61"/>
              <a:gd name="T68" fmla="*/ 5 w 64"/>
              <a:gd name="T69" fmla="*/ 31 h 61"/>
              <a:gd name="T70" fmla="*/ 21 w 64"/>
              <a:gd name="T71" fmla="*/ 24 h 61"/>
              <a:gd name="T72" fmla="*/ 36 w 64"/>
              <a:gd name="T73" fmla="*/ 29 h 61"/>
              <a:gd name="T74" fmla="*/ 36 w 64"/>
              <a:gd name="T75" fmla="*/ 29 h 61"/>
              <a:gd name="T76" fmla="*/ 28 w 64"/>
              <a:gd name="T77" fmla="*/ 31 h 61"/>
              <a:gd name="T78" fmla="*/ 27 w 64"/>
              <a:gd name="T79" fmla="*/ 32 h 61"/>
              <a:gd name="T80" fmla="*/ 29 w 64"/>
              <a:gd name="T81" fmla="*/ 30 h 61"/>
              <a:gd name="T82" fmla="*/ 31 w 64"/>
              <a:gd name="T83" fmla="*/ 26 h 61"/>
              <a:gd name="T84" fmla="*/ 32 w 64"/>
              <a:gd name="T85" fmla="*/ 26 h 61"/>
              <a:gd name="T86" fmla="*/ 34 w 64"/>
              <a:gd name="T87" fmla="*/ 2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 h="61">
                <a:moveTo>
                  <a:pt x="32" y="24"/>
                </a:moveTo>
                <a:cubicBezTo>
                  <a:pt x="35" y="24"/>
                  <a:pt x="38" y="27"/>
                  <a:pt x="38" y="31"/>
                </a:cubicBezTo>
                <a:cubicBezTo>
                  <a:pt x="38" y="34"/>
                  <a:pt x="35" y="37"/>
                  <a:pt x="32" y="37"/>
                </a:cubicBezTo>
                <a:cubicBezTo>
                  <a:pt x="28" y="37"/>
                  <a:pt x="25" y="34"/>
                  <a:pt x="25" y="31"/>
                </a:cubicBezTo>
                <a:cubicBezTo>
                  <a:pt x="25" y="27"/>
                  <a:pt x="28" y="24"/>
                  <a:pt x="32" y="24"/>
                </a:cubicBezTo>
                <a:close/>
                <a:moveTo>
                  <a:pt x="27" y="18"/>
                </a:moveTo>
                <a:cubicBezTo>
                  <a:pt x="20" y="19"/>
                  <a:pt x="15" y="20"/>
                  <a:pt x="10" y="21"/>
                </a:cubicBezTo>
                <a:cubicBezTo>
                  <a:pt x="4" y="23"/>
                  <a:pt x="0" y="27"/>
                  <a:pt x="0" y="31"/>
                </a:cubicBezTo>
                <a:cubicBezTo>
                  <a:pt x="0" y="35"/>
                  <a:pt x="4" y="38"/>
                  <a:pt x="10" y="40"/>
                </a:cubicBezTo>
                <a:cubicBezTo>
                  <a:pt x="7" y="46"/>
                  <a:pt x="7" y="51"/>
                  <a:pt x="9" y="53"/>
                </a:cubicBezTo>
                <a:cubicBezTo>
                  <a:pt x="12" y="56"/>
                  <a:pt x="17" y="56"/>
                  <a:pt x="23" y="53"/>
                </a:cubicBezTo>
                <a:cubicBezTo>
                  <a:pt x="27" y="51"/>
                  <a:pt x="31" y="48"/>
                  <a:pt x="35" y="45"/>
                </a:cubicBezTo>
                <a:cubicBezTo>
                  <a:pt x="27" y="45"/>
                  <a:pt x="27" y="45"/>
                  <a:pt x="27" y="45"/>
                </a:cubicBezTo>
                <a:cubicBezTo>
                  <a:pt x="25" y="46"/>
                  <a:pt x="23" y="47"/>
                  <a:pt x="21" y="48"/>
                </a:cubicBezTo>
                <a:cubicBezTo>
                  <a:pt x="17" y="50"/>
                  <a:pt x="14" y="51"/>
                  <a:pt x="13" y="50"/>
                </a:cubicBezTo>
                <a:cubicBezTo>
                  <a:pt x="12" y="49"/>
                  <a:pt x="12" y="45"/>
                  <a:pt x="14" y="41"/>
                </a:cubicBezTo>
                <a:cubicBezTo>
                  <a:pt x="14" y="41"/>
                  <a:pt x="14" y="41"/>
                  <a:pt x="14" y="41"/>
                </a:cubicBezTo>
                <a:cubicBezTo>
                  <a:pt x="19" y="43"/>
                  <a:pt x="25" y="43"/>
                  <a:pt x="32" y="43"/>
                </a:cubicBezTo>
                <a:cubicBezTo>
                  <a:pt x="36" y="43"/>
                  <a:pt x="40" y="43"/>
                  <a:pt x="44" y="42"/>
                </a:cubicBezTo>
                <a:cubicBezTo>
                  <a:pt x="44" y="44"/>
                  <a:pt x="44" y="45"/>
                  <a:pt x="44" y="47"/>
                </a:cubicBezTo>
                <a:cubicBezTo>
                  <a:pt x="45" y="51"/>
                  <a:pt x="44" y="54"/>
                  <a:pt x="43" y="55"/>
                </a:cubicBezTo>
                <a:cubicBezTo>
                  <a:pt x="41" y="56"/>
                  <a:pt x="39" y="54"/>
                  <a:pt x="36" y="51"/>
                </a:cubicBezTo>
                <a:cubicBezTo>
                  <a:pt x="35" y="50"/>
                  <a:pt x="34" y="49"/>
                  <a:pt x="34" y="48"/>
                </a:cubicBezTo>
                <a:cubicBezTo>
                  <a:pt x="29" y="51"/>
                  <a:pt x="29" y="51"/>
                  <a:pt x="29" y="51"/>
                </a:cubicBezTo>
                <a:cubicBezTo>
                  <a:pt x="30" y="52"/>
                  <a:pt x="31" y="53"/>
                  <a:pt x="32" y="54"/>
                </a:cubicBezTo>
                <a:cubicBezTo>
                  <a:pt x="37" y="59"/>
                  <a:pt x="41" y="61"/>
                  <a:pt x="45" y="60"/>
                </a:cubicBezTo>
                <a:cubicBezTo>
                  <a:pt x="49" y="58"/>
                  <a:pt x="50" y="53"/>
                  <a:pt x="49" y="46"/>
                </a:cubicBezTo>
                <a:cubicBezTo>
                  <a:pt x="49" y="45"/>
                  <a:pt x="49" y="43"/>
                  <a:pt x="49" y="42"/>
                </a:cubicBezTo>
                <a:cubicBezTo>
                  <a:pt x="50" y="41"/>
                  <a:pt x="52" y="41"/>
                  <a:pt x="53" y="40"/>
                </a:cubicBezTo>
                <a:cubicBezTo>
                  <a:pt x="60" y="38"/>
                  <a:pt x="64" y="35"/>
                  <a:pt x="64" y="31"/>
                </a:cubicBezTo>
                <a:cubicBezTo>
                  <a:pt x="64" y="27"/>
                  <a:pt x="60" y="23"/>
                  <a:pt x="53" y="21"/>
                </a:cubicBezTo>
                <a:cubicBezTo>
                  <a:pt x="49" y="20"/>
                  <a:pt x="45" y="19"/>
                  <a:pt x="40" y="19"/>
                </a:cubicBezTo>
                <a:cubicBezTo>
                  <a:pt x="39" y="18"/>
                  <a:pt x="39" y="17"/>
                  <a:pt x="38" y="16"/>
                </a:cubicBezTo>
                <a:cubicBezTo>
                  <a:pt x="40" y="15"/>
                  <a:pt x="41" y="14"/>
                  <a:pt x="42" y="13"/>
                </a:cubicBezTo>
                <a:cubicBezTo>
                  <a:pt x="46" y="11"/>
                  <a:pt x="50" y="11"/>
                  <a:pt x="51" y="12"/>
                </a:cubicBezTo>
                <a:cubicBezTo>
                  <a:pt x="52" y="13"/>
                  <a:pt x="51" y="15"/>
                  <a:pt x="50" y="19"/>
                </a:cubicBezTo>
                <a:cubicBezTo>
                  <a:pt x="54" y="20"/>
                  <a:pt x="54" y="20"/>
                  <a:pt x="54" y="20"/>
                </a:cubicBezTo>
                <a:cubicBezTo>
                  <a:pt x="57" y="15"/>
                  <a:pt x="57" y="11"/>
                  <a:pt x="54" y="8"/>
                </a:cubicBezTo>
                <a:cubicBezTo>
                  <a:pt x="51" y="5"/>
                  <a:pt x="46" y="6"/>
                  <a:pt x="40" y="9"/>
                </a:cubicBezTo>
                <a:cubicBezTo>
                  <a:pt x="39" y="10"/>
                  <a:pt x="37" y="11"/>
                  <a:pt x="35" y="12"/>
                </a:cubicBezTo>
                <a:cubicBezTo>
                  <a:pt x="34" y="10"/>
                  <a:pt x="33" y="9"/>
                  <a:pt x="31" y="7"/>
                </a:cubicBezTo>
                <a:cubicBezTo>
                  <a:pt x="27" y="2"/>
                  <a:pt x="22" y="0"/>
                  <a:pt x="18" y="2"/>
                </a:cubicBezTo>
                <a:cubicBezTo>
                  <a:pt x="15" y="4"/>
                  <a:pt x="13" y="8"/>
                  <a:pt x="14" y="15"/>
                </a:cubicBezTo>
                <a:cubicBezTo>
                  <a:pt x="14" y="16"/>
                  <a:pt x="14" y="16"/>
                  <a:pt x="14" y="17"/>
                </a:cubicBezTo>
                <a:cubicBezTo>
                  <a:pt x="19" y="17"/>
                  <a:pt x="19" y="17"/>
                  <a:pt x="19" y="17"/>
                </a:cubicBezTo>
                <a:cubicBezTo>
                  <a:pt x="19" y="16"/>
                  <a:pt x="19" y="15"/>
                  <a:pt x="19" y="15"/>
                </a:cubicBezTo>
                <a:cubicBezTo>
                  <a:pt x="19" y="10"/>
                  <a:pt x="19" y="7"/>
                  <a:pt x="21" y="6"/>
                </a:cubicBezTo>
                <a:cubicBezTo>
                  <a:pt x="22" y="6"/>
                  <a:pt x="25" y="8"/>
                  <a:pt x="28" y="11"/>
                </a:cubicBezTo>
                <a:cubicBezTo>
                  <a:pt x="29" y="12"/>
                  <a:pt x="30" y="13"/>
                  <a:pt x="31" y="15"/>
                </a:cubicBezTo>
                <a:cubicBezTo>
                  <a:pt x="30" y="16"/>
                  <a:pt x="28" y="17"/>
                  <a:pt x="27" y="18"/>
                </a:cubicBezTo>
                <a:close/>
                <a:moveTo>
                  <a:pt x="42" y="24"/>
                </a:moveTo>
                <a:cubicBezTo>
                  <a:pt x="46" y="25"/>
                  <a:pt x="49" y="25"/>
                  <a:pt x="52" y="26"/>
                </a:cubicBezTo>
                <a:cubicBezTo>
                  <a:pt x="56" y="28"/>
                  <a:pt x="58" y="29"/>
                  <a:pt x="58" y="31"/>
                </a:cubicBezTo>
                <a:cubicBezTo>
                  <a:pt x="58" y="32"/>
                  <a:pt x="56" y="34"/>
                  <a:pt x="52" y="35"/>
                </a:cubicBezTo>
                <a:cubicBezTo>
                  <a:pt x="50" y="36"/>
                  <a:pt x="49" y="36"/>
                  <a:pt x="47" y="37"/>
                </a:cubicBezTo>
                <a:cubicBezTo>
                  <a:pt x="46" y="33"/>
                  <a:pt x="45" y="29"/>
                  <a:pt x="43" y="26"/>
                </a:cubicBezTo>
                <a:cubicBezTo>
                  <a:pt x="43" y="25"/>
                  <a:pt x="43" y="25"/>
                  <a:pt x="42" y="24"/>
                </a:cubicBezTo>
                <a:close/>
                <a:moveTo>
                  <a:pt x="42" y="37"/>
                </a:moveTo>
                <a:cubicBezTo>
                  <a:pt x="41" y="34"/>
                  <a:pt x="40" y="31"/>
                  <a:pt x="38" y="28"/>
                </a:cubicBezTo>
                <a:cubicBezTo>
                  <a:pt x="38" y="26"/>
                  <a:pt x="37" y="25"/>
                  <a:pt x="36" y="23"/>
                </a:cubicBezTo>
                <a:cubicBezTo>
                  <a:pt x="35" y="23"/>
                  <a:pt x="33" y="23"/>
                  <a:pt x="32" y="23"/>
                </a:cubicBezTo>
                <a:cubicBezTo>
                  <a:pt x="31" y="23"/>
                  <a:pt x="30" y="23"/>
                  <a:pt x="29" y="23"/>
                </a:cubicBezTo>
                <a:cubicBezTo>
                  <a:pt x="28" y="24"/>
                  <a:pt x="27" y="25"/>
                  <a:pt x="26" y="25"/>
                </a:cubicBezTo>
                <a:cubicBezTo>
                  <a:pt x="26" y="25"/>
                  <a:pt x="26" y="25"/>
                  <a:pt x="26" y="25"/>
                </a:cubicBezTo>
                <a:cubicBezTo>
                  <a:pt x="23" y="29"/>
                  <a:pt x="19" y="33"/>
                  <a:pt x="17" y="37"/>
                </a:cubicBezTo>
                <a:cubicBezTo>
                  <a:pt x="21" y="38"/>
                  <a:pt x="26" y="38"/>
                  <a:pt x="32" y="38"/>
                </a:cubicBezTo>
                <a:cubicBezTo>
                  <a:pt x="35" y="38"/>
                  <a:pt x="39" y="38"/>
                  <a:pt x="42" y="37"/>
                </a:cubicBezTo>
                <a:close/>
                <a:moveTo>
                  <a:pt x="12" y="35"/>
                </a:moveTo>
                <a:cubicBezTo>
                  <a:pt x="12" y="35"/>
                  <a:pt x="12" y="35"/>
                  <a:pt x="12" y="35"/>
                </a:cubicBezTo>
                <a:cubicBezTo>
                  <a:pt x="8" y="34"/>
                  <a:pt x="5" y="32"/>
                  <a:pt x="5" y="31"/>
                </a:cubicBezTo>
                <a:cubicBezTo>
                  <a:pt x="5" y="29"/>
                  <a:pt x="8" y="28"/>
                  <a:pt x="12" y="26"/>
                </a:cubicBezTo>
                <a:cubicBezTo>
                  <a:pt x="14" y="25"/>
                  <a:pt x="17" y="25"/>
                  <a:pt x="21" y="24"/>
                </a:cubicBezTo>
                <a:cubicBezTo>
                  <a:pt x="17" y="28"/>
                  <a:pt x="14" y="32"/>
                  <a:pt x="12" y="35"/>
                </a:cubicBezTo>
                <a:close/>
                <a:moveTo>
                  <a:pt x="36" y="29"/>
                </a:moveTo>
                <a:cubicBezTo>
                  <a:pt x="36" y="31"/>
                  <a:pt x="34" y="34"/>
                  <a:pt x="32" y="35"/>
                </a:cubicBezTo>
                <a:cubicBezTo>
                  <a:pt x="36" y="35"/>
                  <a:pt x="37" y="32"/>
                  <a:pt x="36" y="29"/>
                </a:cubicBezTo>
                <a:close/>
                <a:moveTo>
                  <a:pt x="27" y="32"/>
                </a:moveTo>
                <a:cubicBezTo>
                  <a:pt x="28" y="32"/>
                  <a:pt x="28" y="31"/>
                  <a:pt x="28" y="31"/>
                </a:cubicBezTo>
                <a:cubicBezTo>
                  <a:pt x="27" y="30"/>
                  <a:pt x="27" y="30"/>
                  <a:pt x="27" y="30"/>
                </a:cubicBezTo>
                <a:cubicBezTo>
                  <a:pt x="27" y="31"/>
                  <a:pt x="27" y="32"/>
                  <a:pt x="27" y="32"/>
                </a:cubicBezTo>
                <a:close/>
                <a:moveTo>
                  <a:pt x="27" y="29"/>
                </a:moveTo>
                <a:cubicBezTo>
                  <a:pt x="29" y="30"/>
                  <a:pt x="29" y="30"/>
                  <a:pt x="29" y="30"/>
                </a:cubicBezTo>
                <a:cubicBezTo>
                  <a:pt x="30" y="29"/>
                  <a:pt x="31" y="28"/>
                  <a:pt x="32" y="27"/>
                </a:cubicBezTo>
                <a:cubicBezTo>
                  <a:pt x="31" y="26"/>
                  <a:pt x="31" y="26"/>
                  <a:pt x="31" y="26"/>
                </a:cubicBezTo>
                <a:cubicBezTo>
                  <a:pt x="29" y="26"/>
                  <a:pt x="28" y="27"/>
                  <a:pt x="27" y="29"/>
                </a:cubicBezTo>
                <a:close/>
                <a:moveTo>
                  <a:pt x="32" y="26"/>
                </a:moveTo>
                <a:cubicBezTo>
                  <a:pt x="33" y="27"/>
                  <a:pt x="33" y="27"/>
                  <a:pt x="33" y="27"/>
                </a:cubicBezTo>
                <a:cubicBezTo>
                  <a:pt x="33" y="27"/>
                  <a:pt x="33" y="26"/>
                  <a:pt x="34" y="26"/>
                </a:cubicBezTo>
                <a:cubicBezTo>
                  <a:pt x="33" y="26"/>
                  <a:pt x="33" y="26"/>
                  <a:pt x="32" y="2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3" name="文本框 122"/>
          <p:cNvSpPr txBox="1"/>
          <p:nvPr/>
        </p:nvSpPr>
        <p:spPr>
          <a:xfrm>
            <a:off x="5183258" y="1787182"/>
            <a:ext cx="4897495" cy="923330"/>
          </a:xfrm>
          <a:prstGeom prst="rect">
            <a:avLst/>
          </a:prstGeom>
          <a:noFill/>
        </p:spPr>
        <p:txBody>
          <a:bodyPr wrap="none" rtlCol="0">
            <a:spAutoFit/>
          </a:bodyPr>
          <a:lstStyle/>
          <a:p>
            <a:r>
              <a:rPr lang="zh-CN" altLang="en-US" dirty="0"/>
              <a:t>使用了</a:t>
            </a:r>
            <a:r>
              <a:rPr lang="en-US" altLang="zh-CN" dirty="0"/>
              <a:t>Spring</a:t>
            </a:r>
            <a:r>
              <a:rPr lang="zh-CN" altLang="en-US" dirty="0"/>
              <a:t>后，要替换实现了接口</a:t>
            </a:r>
            <a:r>
              <a:rPr lang="en-US" altLang="zh-CN" dirty="0"/>
              <a:t>A</a:t>
            </a:r>
            <a:r>
              <a:rPr lang="zh-CN" altLang="en-US" dirty="0"/>
              <a:t>的模块，</a:t>
            </a:r>
            <a:endParaRPr lang="en-US" altLang="zh-CN" dirty="0"/>
          </a:p>
          <a:p>
            <a:r>
              <a:rPr lang="zh-CN" altLang="en-US" dirty="0"/>
              <a:t>只要在</a:t>
            </a:r>
            <a:r>
              <a:rPr lang="en-US" altLang="zh-CN" dirty="0"/>
              <a:t>Spring</a:t>
            </a:r>
            <a:r>
              <a:rPr lang="zh-CN" altLang="en-US" dirty="0"/>
              <a:t>使用的</a:t>
            </a:r>
            <a:r>
              <a:rPr lang="en-US" altLang="zh-CN" dirty="0"/>
              <a:t>xml</a:t>
            </a:r>
            <a:r>
              <a:rPr lang="zh-CN" altLang="en-US" dirty="0"/>
              <a:t>文件中简单地替换掉模</a:t>
            </a:r>
            <a:endParaRPr lang="en-US" altLang="zh-CN" dirty="0"/>
          </a:p>
          <a:p>
            <a:r>
              <a:rPr lang="zh-CN" altLang="en-US" dirty="0"/>
              <a:t>块的</a:t>
            </a:r>
            <a:r>
              <a:rPr lang="en-US" altLang="zh-CN" dirty="0"/>
              <a:t>class</a:t>
            </a:r>
            <a:r>
              <a:rPr lang="zh-CN" altLang="en-US" dirty="0"/>
              <a:t>属性，不需要重新编译即可直接运行</a:t>
            </a:r>
            <a:endParaRPr lang="en-US" altLang="zh-CN" dirty="0"/>
          </a:p>
        </p:txBody>
      </p:sp>
      <p:sp>
        <p:nvSpPr>
          <p:cNvPr id="124" name="文本框 123"/>
          <p:cNvSpPr txBox="1"/>
          <p:nvPr/>
        </p:nvSpPr>
        <p:spPr>
          <a:xfrm>
            <a:off x="2704425" y="4188720"/>
            <a:ext cx="4698722" cy="923330"/>
          </a:xfrm>
          <a:prstGeom prst="rect">
            <a:avLst/>
          </a:prstGeom>
          <a:noFill/>
        </p:spPr>
        <p:txBody>
          <a:bodyPr wrap="none" rtlCol="0">
            <a:spAutoFit/>
          </a:bodyPr>
          <a:lstStyle/>
          <a:p>
            <a:r>
              <a:rPr lang="zh-CN" altLang="en-US" dirty="0"/>
              <a:t>没有</a:t>
            </a:r>
            <a:r>
              <a:rPr lang="en-US" altLang="zh-CN" dirty="0"/>
              <a:t>Spring</a:t>
            </a:r>
            <a:r>
              <a:rPr lang="zh-CN" altLang="en-US" dirty="0"/>
              <a:t>时，要替换实现了接口</a:t>
            </a:r>
            <a:r>
              <a:rPr lang="en-US" altLang="zh-CN" dirty="0"/>
              <a:t>A</a:t>
            </a:r>
            <a:r>
              <a:rPr lang="zh-CN" altLang="en-US" dirty="0"/>
              <a:t>的模块，</a:t>
            </a:r>
            <a:endParaRPr lang="en-US" altLang="zh-CN" dirty="0"/>
          </a:p>
          <a:p>
            <a:r>
              <a:rPr lang="zh-CN" altLang="en-US" dirty="0"/>
              <a:t>就不得不修改它的使用者类</a:t>
            </a:r>
            <a:r>
              <a:rPr lang="en-US" altLang="zh-CN" dirty="0"/>
              <a:t>B</a:t>
            </a:r>
            <a:r>
              <a:rPr lang="zh-CN" altLang="en-US" dirty="0"/>
              <a:t>的源代码，并且</a:t>
            </a:r>
            <a:endParaRPr lang="en-US" altLang="zh-CN" dirty="0"/>
          </a:p>
          <a:p>
            <a:r>
              <a:rPr lang="zh-CN" altLang="en-US" dirty="0"/>
              <a:t>不得不重新编译代码生成新的目标文件</a:t>
            </a:r>
          </a:p>
        </p:txBody>
      </p:sp>
    </p:spTree>
    <p:extLst>
      <p:ext uri="{BB962C8B-B14F-4D97-AF65-F5344CB8AC3E}">
        <p14:creationId xmlns:p14="http://schemas.microsoft.com/office/powerpoint/2010/main" val="3273008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429197" y="1642188"/>
            <a:ext cx="3638939" cy="3638939"/>
            <a:chOff x="429197" y="1642188"/>
            <a:chExt cx="3638939" cy="3638939"/>
          </a:xfrm>
        </p:grpSpPr>
        <p:sp>
          <p:nvSpPr>
            <p:cNvPr id="2" name="椭圆 1"/>
            <p:cNvSpPr/>
            <p:nvPr/>
          </p:nvSpPr>
          <p:spPr>
            <a:xfrm>
              <a:off x="429197" y="1642188"/>
              <a:ext cx="3638939" cy="3638939"/>
            </a:xfrm>
            <a:prstGeom prst="ellipse">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505396" y="1718387"/>
              <a:ext cx="3486539" cy="3486539"/>
            </a:xfrm>
            <a:prstGeom prst="ellipse">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p:cNvSpPr/>
            <p:nvPr/>
          </p:nvSpPr>
          <p:spPr>
            <a:xfrm>
              <a:off x="581594" y="2183364"/>
              <a:ext cx="3334140" cy="2183363"/>
            </a:xfrm>
            <a:custGeom>
              <a:avLst/>
              <a:gdLst>
                <a:gd name="connsiteX0" fmla="*/ 597748 w 3334140"/>
                <a:gd name="connsiteY0" fmla="*/ 0 h 2183363"/>
                <a:gd name="connsiteX1" fmla="*/ 2736393 w 3334140"/>
                <a:gd name="connsiteY1" fmla="*/ 0 h 2183363"/>
                <a:gd name="connsiteX2" fmla="*/ 2845867 w 3334140"/>
                <a:gd name="connsiteY2" fmla="*/ 99497 h 2183363"/>
                <a:gd name="connsiteX3" fmla="*/ 3334140 w 3334140"/>
                <a:gd name="connsiteY3" fmla="*/ 1278293 h 2183363"/>
                <a:gd name="connsiteX4" fmla="*/ 3132934 w 3334140"/>
                <a:gd name="connsiteY4" fmla="*/ 2072918 h 2183363"/>
                <a:gd name="connsiteX5" fmla="*/ 3065836 w 3334140"/>
                <a:gd name="connsiteY5" fmla="*/ 2183363 h 2183363"/>
                <a:gd name="connsiteX6" fmla="*/ 268304 w 3334140"/>
                <a:gd name="connsiteY6" fmla="*/ 2183363 h 2183363"/>
                <a:gd name="connsiteX7" fmla="*/ 201207 w 3334140"/>
                <a:gd name="connsiteY7" fmla="*/ 2072918 h 2183363"/>
                <a:gd name="connsiteX8" fmla="*/ 0 w 3334140"/>
                <a:gd name="connsiteY8" fmla="*/ 1278293 h 2183363"/>
                <a:gd name="connsiteX9" fmla="*/ 488274 w 3334140"/>
                <a:gd name="connsiteY9" fmla="*/ 99497 h 2183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34140" h="2183363">
                  <a:moveTo>
                    <a:pt x="597748" y="0"/>
                  </a:moveTo>
                  <a:lnTo>
                    <a:pt x="2736393" y="0"/>
                  </a:lnTo>
                  <a:lnTo>
                    <a:pt x="2845867" y="99497"/>
                  </a:lnTo>
                  <a:cubicBezTo>
                    <a:pt x="3147547" y="401177"/>
                    <a:pt x="3334140" y="817945"/>
                    <a:pt x="3334140" y="1278293"/>
                  </a:cubicBezTo>
                  <a:cubicBezTo>
                    <a:pt x="3334140" y="1566011"/>
                    <a:pt x="3261252" y="1836705"/>
                    <a:pt x="3132934" y="2072918"/>
                  </a:cubicBezTo>
                  <a:lnTo>
                    <a:pt x="3065836" y="2183363"/>
                  </a:lnTo>
                  <a:lnTo>
                    <a:pt x="268304" y="2183363"/>
                  </a:lnTo>
                  <a:lnTo>
                    <a:pt x="201207" y="2072918"/>
                  </a:lnTo>
                  <a:cubicBezTo>
                    <a:pt x="72888" y="1836705"/>
                    <a:pt x="0" y="1566011"/>
                    <a:pt x="0" y="1278293"/>
                  </a:cubicBezTo>
                  <a:cubicBezTo>
                    <a:pt x="0" y="817945"/>
                    <a:pt x="186593" y="401177"/>
                    <a:pt x="488274" y="99497"/>
                  </a:cubicBezTo>
                  <a:close/>
                </a:path>
              </a:pathLst>
            </a:cu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2084997" y="1789147"/>
              <a:ext cx="327334" cy="369332"/>
            </a:xfrm>
            <a:prstGeom prst="rect">
              <a:avLst/>
            </a:prstGeom>
            <a:noFill/>
          </p:spPr>
          <p:txBody>
            <a:bodyPr wrap="none" rtlCol="0">
              <a:spAutoFit/>
            </a:bodyPr>
            <a:lstStyle/>
            <a:p>
              <a:r>
                <a:rPr lang="en-US" altLang="zh-CN" b="1" dirty="0">
                  <a:latin typeface="微软雅黑" panose="020B0503020204020204" pitchFamily="34" charset="-122"/>
                  <a:ea typeface="微软雅黑" panose="020B0503020204020204" pitchFamily="34" charset="-122"/>
                </a:rPr>
                <a:t>1</a:t>
              </a:r>
              <a:endParaRPr lang="zh-CN" altLang="en-US" b="1" dirty="0">
                <a:latin typeface="微软雅黑" panose="020B0503020204020204" pitchFamily="34" charset="-122"/>
                <a:ea typeface="微软雅黑" panose="020B0503020204020204" pitchFamily="34" charset="-122"/>
              </a:endParaRPr>
            </a:p>
          </p:txBody>
        </p:sp>
        <p:sp>
          <p:nvSpPr>
            <p:cNvPr id="23" name="文本框 22"/>
            <p:cNvSpPr txBox="1"/>
            <p:nvPr/>
          </p:nvSpPr>
          <p:spPr>
            <a:xfrm>
              <a:off x="1540778" y="4552366"/>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rPr>
                <a:t>设值注入</a:t>
              </a:r>
            </a:p>
          </p:txBody>
        </p:sp>
        <p:sp>
          <p:nvSpPr>
            <p:cNvPr id="26" name="任意多边形: 形状 25"/>
            <p:cNvSpPr/>
            <p:nvPr/>
          </p:nvSpPr>
          <p:spPr>
            <a:xfrm>
              <a:off x="667124" y="2230626"/>
              <a:ext cx="3181740" cy="2083564"/>
            </a:xfrm>
            <a:custGeom>
              <a:avLst/>
              <a:gdLst>
                <a:gd name="connsiteX0" fmla="*/ 597748 w 3334140"/>
                <a:gd name="connsiteY0" fmla="*/ 0 h 2183363"/>
                <a:gd name="connsiteX1" fmla="*/ 2736393 w 3334140"/>
                <a:gd name="connsiteY1" fmla="*/ 0 h 2183363"/>
                <a:gd name="connsiteX2" fmla="*/ 2845867 w 3334140"/>
                <a:gd name="connsiteY2" fmla="*/ 99497 h 2183363"/>
                <a:gd name="connsiteX3" fmla="*/ 3334140 w 3334140"/>
                <a:gd name="connsiteY3" fmla="*/ 1278293 h 2183363"/>
                <a:gd name="connsiteX4" fmla="*/ 3132934 w 3334140"/>
                <a:gd name="connsiteY4" fmla="*/ 2072918 h 2183363"/>
                <a:gd name="connsiteX5" fmla="*/ 3065836 w 3334140"/>
                <a:gd name="connsiteY5" fmla="*/ 2183363 h 2183363"/>
                <a:gd name="connsiteX6" fmla="*/ 268304 w 3334140"/>
                <a:gd name="connsiteY6" fmla="*/ 2183363 h 2183363"/>
                <a:gd name="connsiteX7" fmla="*/ 201207 w 3334140"/>
                <a:gd name="connsiteY7" fmla="*/ 2072918 h 2183363"/>
                <a:gd name="connsiteX8" fmla="*/ 0 w 3334140"/>
                <a:gd name="connsiteY8" fmla="*/ 1278293 h 2183363"/>
                <a:gd name="connsiteX9" fmla="*/ 488274 w 3334140"/>
                <a:gd name="connsiteY9" fmla="*/ 99497 h 2183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34140" h="2183363">
                  <a:moveTo>
                    <a:pt x="597748" y="0"/>
                  </a:moveTo>
                  <a:lnTo>
                    <a:pt x="2736393" y="0"/>
                  </a:lnTo>
                  <a:lnTo>
                    <a:pt x="2845867" y="99497"/>
                  </a:lnTo>
                  <a:cubicBezTo>
                    <a:pt x="3147547" y="401177"/>
                    <a:pt x="3334140" y="817945"/>
                    <a:pt x="3334140" y="1278293"/>
                  </a:cubicBezTo>
                  <a:cubicBezTo>
                    <a:pt x="3334140" y="1566011"/>
                    <a:pt x="3261252" y="1836705"/>
                    <a:pt x="3132934" y="2072918"/>
                  </a:cubicBezTo>
                  <a:lnTo>
                    <a:pt x="3065836" y="2183363"/>
                  </a:lnTo>
                  <a:lnTo>
                    <a:pt x="268304" y="2183363"/>
                  </a:lnTo>
                  <a:lnTo>
                    <a:pt x="201207" y="2072918"/>
                  </a:lnTo>
                  <a:cubicBezTo>
                    <a:pt x="72888" y="1836705"/>
                    <a:pt x="0" y="1566011"/>
                    <a:pt x="0" y="1278293"/>
                  </a:cubicBezTo>
                  <a:cubicBezTo>
                    <a:pt x="0" y="817945"/>
                    <a:pt x="186593" y="401177"/>
                    <a:pt x="488274" y="99497"/>
                  </a:cubicBezTo>
                  <a:close/>
                </a:path>
              </a:pathLst>
            </a:cu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30" name="组合 29"/>
          <p:cNvGrpSpPr/>
          <p:nvPr/>
        </p:nvGrpSpPr>
        <p:grpSpPr>
          <a:xfrm>
            <a:off x="4267189" y="1642186"/>
            <a:ext cx="3638939" cy="3638939"/>
            <a:chOff x="4267189" y="1642186"/>
            <a:chExt cx="3638939" cy="3638939"/>
          </a:xfrm>
        </p:grpSpPr>
        <p:sp>
          <p:nvSpPr>
            <p:cNvPr id="13" name="椭圆 12"/>
            <p:cNvSpPr/>
            <p:nvPr/>
          </p:nvSpPr>
          <p:spPr>
            <a:xfrm>
              <a:off x="4267189" y="1642186"/>
              <a:ext cx="3638939" cy="3638939"/>
            </a:xfrm>
            <a:prstGeom prst="ellipse">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343388" y="1718385"/>
              <a:ext cx="3486539" cy="3486539"/>
            </a:xfrm>
            <a:prstGeom prst="ellipse">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形状 14"/>
            <p:cNvSpPr/>
            <p:nvPr/>
          </p:nvSpPr>
          <p:spPr>
            <a:xfrm>
              <a:off x="4419586" y="2183362"/>
              <a:ext cx="3334140" cy="2183363"/>
            </a:xfrm>
            <a:custGeom>
              <a:avLst/>
              <a:gdLst>
                <a:gd name="connsiteX0" fmla="*/ 597748 w 3334140"/>
                <a:gd name="connsiteY0" fmla="*/ 0 h 2183363"/>
                <a:gd name="connsiteX1" fmla="*/ 2736393 w 3334140"/>
                <a:gd name="connsiteY1" fmla="*/ 0 h 2183363"/>
                <a:gd name="connsiteX2" fmla="*/ 2845867 w 3334140"/>
                <a:gd name="connsiteY2" fmla="*/ 99497 h 2183363"/>
                <a:gd name="connsiteX3" fmla="*/ 3334140 w 3334140"/>
                <a:gd name="connsiteY3" fmla="*/ 1278293 h 2183363"/>
                <a:gd name="connsiteX4" fmla="*/ 3132934 w 3334140"/>
                <a:gd name="connsiteY4" fmla="*/ 2072918 h 2183363"/>
                <a:gd name="connsiteX5" fmla="*/ 3065836 w 3334140"/>
                <a:gd name="connsiteY5" fmla="*/ 2183363 h 2183363"/>
                <a:gd name="connsiteX6" fmla="*/ 268304 w 3334140"/>
                <a:gd name="connsiteY6" fmla="*/ 2183363 h 2183363"/>
                <a:gd name="connsiteX7" fmla="*/ 201207 w 3334140"/>
                <a:gd name="connsiteY7" fmla="*/ 2072918 h 2183363"/>
                <a:gd name="connsiteX8" fmla="*/ 0 w 3334140"/>
                <a:gd name="connsiteY8" fmla="*/ 1278293 h 2183363"/>
                <a:gd name="connsiteX9" fmla="*/ 488274 w 3334140"/>
                <a:gd name="connsiteY9" fmla="*/ 99497 h 2183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34140" h="2183363">
                  <a:moveTo>
                    <a:pt x="597748" y="0"/>
                  </a:moveTo>
                  <a:lnTo>
                    <a:pt x="2736393" y="0"/>
                  </a:lnTo>
                  <a:lnTo>
                    <a:pt x="2845867" y="99497"/>
                  </a:lnTo>
                  <a:cubicBezTo>
                    <a:pt x="3147547" y="401177"/>
                    <a:pt x="3334140" y="817945"/>
                    <a:pt x="3334140" y="1278293"/>
                  </a:cubicBezTo>
                  <a:cubicBezTo>
                    <a:pt x="3334140" y="1566011"/>
                    <a:pt x="3261252" y="1836705"/>
                    <a:pt x="3132934" y="2072918"/>
                  </a:cubicBezTo>
                  <a:lnTo>
                    <a:pt x="3065836" y="2183363"/>
                  </a:lnTo>
                  <a:lnTo>
                    <a:pt x="268304" y="2183363"/>
                  </a:lnTo>
                  <a:lnTo>
                    <a:pt x="201207" y="2072918"/>
                  </a:lnTo>
                  <a:cubicBezTo>
                    <a:pt x="72888" y="1836705"/>
                    <a:pt x="0" y="1566011"/>
                    <a:pt x="0" y="1278293"/>
                  </a:cubicBezTo>
                  <a:cubicBezTo>
                    <a:pt x="0" y="817945"/>
                    <a:pt x="186593" y="401177"/>
                    <a:pt x="488274" y="99497"/>
                  </a:cubicBezTo>
                  <a:close/>
                </a:path>
              </a:pathLst>
            </a:cu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5922989" y="1814028"/>
              <a:ext cx="327334" cy="369332"/>
            </a:xfrm>
            <a:prstGeom prst="rect">
              <a:avLst/>
            </a:prstGeom>
            <a:noFill/>
          </p:spPr>
          <p:txBody>
            <a:bodyPr wrap="none" rtlCol="0">
              <a:spAutoFit/>
            </a:bodyPr>
            <a:lstStyle/>
            <a:p>
              <a:r>
                <a:rPr lang="en-US" altLang="zh-CN" b="1" dirty="0">
                  <a:latin typeface="微软雅黑" panose="020B0503020204020204" pitchFamily="34" charset="-122"/>
                  <a:ea typeface="微软雅黑" panose="020B0503020204020204" pitchFamily="34" charset="-122"/>
                </a:rPr>
                <a:t>2</a:t>
              </a:r>
              <a:endParaRPr lang="zh-CN" altLang="en-US" b="1" dirty="0">
                <a:latin typeface="微软雅黑" panose="020B0503020204020204" pitchFamily="34" charset="-122"/>
                <a:ea typeface="微软雅黑" panose="020B0503020204020204" pitchFamily="34" charset="-122"/>
              </a:endParaRPr>
            </a:p>
          </p:txBody>
        </p:sp>
        <p:sp>
          <p:nvSpPr>
            <p:cNvPr id="24" name="文本框 23"/>
            <p:cNvSpPr txBox="1"/>
            <p:nvPr/>
          </p:nvSpPr>
          <p:spPr>
            <a:xfrm>
              <a:off x="5085989" y="4572402"/>
              <a:ext cx="2031325"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rPr>
                <a:t>构造方法注入</a:t>
              </a:r>
            </a:p>
          </p:txBody>
        </p:sp>
        <p:sp>
          <p:nvSpPr>
            <p:cNvPr id="27" name="任意多边形: 形状 26"/>
            <p:cNvSpPr/>
            <p:nvPr/>
          </p:nvSpPr>
          <p:spPr>
            <a:xfrm>
              <a:off x="4498886" y="2231566"/>
              <a:ext cx="3181740" cy="2083564"/>
            </a:xfrm>
            <a:custGeom>
              <a:avLst/>
              <a:gdLst>
                <a:gd name="connsiteX0" fmla="*/ 597748 w 3334140"/>
                <a:gd name="connsiteY0" fmla="*/ 0 h 2183363"/>
                <a:gd name="connsiteX1" fmla="*/ 2736393 w 3334140"/>
                <a:gd name="connsiteY1" fmla="*/ 0 h 2183363"/>
                <a:gd name="connsiteX2" fmla="*/ 2845867 w 3334140"/>
                <a:gd name="connsiteY2" fmla="*/ 99497 h 2183363"/>
                <a:gd name="connsiteX3" fmla="*/ 3334140 w 3334140"/>
                <a:gd name="connsiteY3" fmla="*/ 1278293 h 2183363"/>
                <a:gd name="connsiteX4" fmla="*/ 3132934 w 3334140"/>
                <a:gd name="connsiteY4" fmla="*/ 2072918 h 2183363"/>
                <a:gd name="connsiteX5" fmla="*/ 3065836 w 3334140"/>
                <a:gd name="connsiteY5" fmla="*/ 2183363 h 2183363"/>
                <a:gd name="connsiteX6" fmla="*/ 268304 w 3334140"/>
                <a:gd name="connsiteY6" fmla="*/ 2183363 h 2183363"/>
                <a:gd name="connsiteX7" fmla="*/ 201207 w 3334140"/>
                <a:gd name="connsiteY7" fmla="*/ 2072918 h 2183363"/>
                <a:gd name="connsiteX8" fmla="*/ 0 w 3334140"/>
                <a:gd name="connsiteY8" fmla="*/ 1278293 h 2183363"/>
                <a:gd name="connsiteX9" fmla="*/ 488274 w 3334140"/>
                <a:gd name="connsiteY9" fmla="*/ 99497 h 2183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34140" h="2183363">
                  <a:moveTo>
                    <a:pt x="597748" y="0"/>
                  </a:moveTo>
                  <a:lnTo>
                    <a:pt x="2736393" y="0"/>
                  </a:lnTo>
                  <a:lnTo>
                    <a:pt x="2845867" y="99497"/>
                  </a:lnTo>
                  <a:cubicBezTo>
                    <a:pt x="3147547" y="401177"/>
                    <a:pt x="3334140" y="817945"/>
                    <a:pt x="3334140" y="1278293"/>
                  </a:cubicBezTo>
                  <a:cubicBezTo>
                    <a:pt x="3334140" y="1566011"/>
                    <a:pt x="3261252" y="1836705"/>
                    <a:pt x="3132934" y="2072918"/>
                  </a:cubicBezTo>
                  <a:lnTo>
                    <a:pt x="3065836" y="2183363"/>
                  </a:lnTo>
                  <a:lnTo>
                    <a:pt x="268304" y="2183363"/>
                  </a:lnTo>
                  <a:lnTo>
                    <a:pt x="201207" y="2072918"/>
                  </a:lnTo>
                  <a:cubicBezTo>
                    <a:pt x="72888" y="1836705"/>
                    <a:pt x="0" y="1566011"/>
                    <a:pt x="0" y="1278293"/>
                  </a:cubicBezTo>
                  <a:cubicBezTo>
                    <a:pt x="0" y="817945"/>
                    <a:pt x="186593" y="401177"/>
                    <a:pt x="488274" y="99497"/>
                  </a:cubicBezTo>
                  <a:close/>
                </a:path>
              </a:pathLst>
            </a:cu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a:off x="8105181" y="1642184"/>
            <a:ext cx="3638939" cy="3638939"/>
            <a:chOff x="8105181" y="1642184"/>
            <a:chExt cx="3638939" cy="3638939"/>
          </a:xfrm>
        </p:grpSpPr>
        <p:sp>
          <p:nvSpPr>
            <p:cNvPr id="17" name="椭圆 16"/>
            <p:cNvSpPr/>
            <p:nvPr/>
          </p:nvSpPr>
          <p:spPr>
            <a:xfrm>
              <a:off x="8105181" y="1642184"/>
              <a:ext cx="3638939" cy="3638939"/>
            </a:xfrm>
            <a:prstGeom prst="ellipse">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8181380" y="1718383"/>
              <a:ext cx="3486539" cy="3486539"/>
            </a:xfrm>
            <a:prstGeom prst="ellipse">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形状 18"/>
            <p:cNvSpPr/>
            <p:nvPr/>
          </p:nvSpPr>
          <p:spPr>
            <a:xfrm>
              <a:off x="8257578" y="2183360"/>
              <a:ext cx="3334140" cy="2183363"/>
            </a:xfrm>
            <a:custGeom>
              <a:avLst/>
              <a:gdLst>
                <a:gd name="connsiteX0" fmla="*/ 597748 w 3334140"/>
                <a:gd name="connsiteY0" fmla="*/ 0 h 2183363"/>
                <a:gd name="connsiteX1" fmla="*/ 2736393 w 3334140"/>
                <a:gd name="connsiteY1" fmla="*/ 0 h 2183363"/>
                <a:gd name="connsiteX2" fmla="*/ 2845867 w 3334140"/>
                <a:gd name="connsiteY2" fmla="*/ 99497 h 2183363"/>
                <a:gd name="connsiteX3" fmla="*/ 3334140 w 3334140"/>
                <a:gd name="connsiteY3" fmla="*/ 1278293 h 2183363"/>
                <a:gd name="connsiteX4" fmla="*/ 3132934 w 3334140"/>
                <a:gd name="connsiteY4" fmla="*/ 2072918 h 2183363"/>
                <a:gd name="connsiteX5" fmla="*/ 3065836 w 3334140"/>
                <a:gd name="connsiteY5" fmla="*/ 2183363 h 2183363"/>
                <a:gd name="connsiteX6" fmla="*/ 268304 w 3334140"/>
                <a:gd name="connsiteY6" fmla="*/ 2183363 h 2183363"/>
                <a:gd name="connsiteX7" fmla="*/ 201207 w 3334140"/>
                <a:gd name="connsiteY7" fmla="*/ 2072918 h 2183363"/>
                <a:gd name="connsiteX8" fmla="*/ 0 w 3334140"/>
                <a:gd name="connsiteY8" fmla="*/ 1278293 h 2183363"/>
                <a:gd name="connsiteX9" fmla="*/ 488274 w 3334140"/>
                <a:gd name="connsiteY9" fmla="*/ 99497 h 2183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34140" h="2183363">
                  <a:moveTo>
                    <a:pt x="597748" y="0"/>
                  </a:moveTo>
                  <a:lnTo>
                    <a:pt x="2736393" y="0"/>
                  </a:lnTo>
                  <a:lnTo>
                    <a:pt x="2845867" y="99497"/>
                  </a:lnTo>
                  <a:cubicBezTo>
                    <a:pt x="3147547" y="401177"/>
                    <a:pt x="3334140" y="817945"/>
                    <a:pt x="3334140" y="1278293"/>
                  </a:cubicBezTo>
                  <a:cubicBezTo>
                    <a:pt x="3334140" y="1566011"/>
                    <a:pt x="3261252" y="1836705"/>
                    <a:pt x="3132934" y="2072918"/>
                  </a:cubicBezTo>
                  <a:lnTo>
                    <a:pt x="3065836" y="2183363"/>
                  </a:lnTo>
                  <a:lnTo>
                    <a:pt x="268304" y="2183363"/>
                  </a:lnTo>
                  <a:lnTo>
                    <a:pt x="201207" y="2072918"/>
                  </a:lnTo>
                  <a:cubicBezTo>
                    <a:pt x="72888" y="1836705"/>
                    <a:pt x="0" y="1566011"/>
                    <a:pt x="0" y="1278293"/>
                  </a:cubicBezTo>
                  <a:cubicBezTo>
                    <a:pt x="0" y="817945"/>
                    <a:pt x="186593" y="401177"/>
                    <a:pt x="488274" y="99497"/>
                  </a:cubicBezTo>
                  <a:close/>
                </a:path>
              </a:pathLst>
            </a:cu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9760981" y="1814028"/>
              <a:ext cx="327334" cy="369332"/>
            </a:xfrm>
            <a:prstGeom prst="rect">
              <a:avLst/>
            </a:prstGeom>
            <a:noFill/>
          </p:spPr>
          <p:txBody>
            <a:bodyPr wrap="none" rtlCol="0">
              <a:spAutoFit/>
            </a:bodyPr>
            <a:lstStyle/>
            <a:p>
              <a:r>
                <a:rPr lang="en-US" altLang="zh-CN" b="1" dirty="0">
                  <a:latin typeface="微软雅黑" panose="020B0503020204020204" pitchFamily="34" charset="-122"/>
                  <a:ea typeface="微软雅黑" panose="020B0503020204020204" pitchFamily="34" charset="-122"/>
                </a:rPr>
                <a:t>3</a:t>
              </a:r>
              <a:endParaRPr lang="zh-CN" altLang="en-US" b="1"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9324028" y="4572402"/>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rPr>
                <a:t>接口注入</a:t>
              </a:r>
            </a:p>
          </p:txBody>
        </p:sp>
        <p:sp>
          <p:nvSpPr>
            <p:cNvPr id="28" name="任意多边形: 形状 27"/>
            <p:cNvSpPr/>
            <p:nvPr/>
          </p:nvSpPr>
          <p:spPr>
            <a:xfrm>
              <a:off x="8333777" y="2231874"/>
              <a:ext cx="3181740" cy="2083564"/>
            </a:xfrm>
            <a:custGeom>
              <a:avLst/>
              <a:gdLst>
                <a:gd name="connsiteX0" fmla="*/ 597748 w 3334140"/>
                <a:gd name="connsiteY0" fmla="*/ 0 h 2183363"/>
                <a:gd name="connsiteX1" fmla="*/ 2736393 w 3334140"/>
                <a:gd name="connsiteY1" fmla="*/ 0 h 2183363"/>
                <a:gd name="connsiteX2" fmla="*/ 2845867 w 3334140"/>
                <a:gd name="connsiteY2" fmla="*/ 99497 h 2183363"/>
                <a:gd name="connsiteX3" fmla="*/ 3334140 w 3334140"/>
                <a:gd name="connsiteY3" fmla="*/ 1278293 h 2183363"/>
                <a:gd name="connsiteX4" fmla="*/ 3132934 w 3334140"/>
                <a:gd name="connsiteY4" fmla="*/ 2072918 h 2183363"/>
                <a:gd name="connsiteX5" fmla="*/ 3065836 w 3334140"/>
                <a:gd name="connsiteY5" fmla="*/ 2183363 h 2183363"/>
                <a:gd name="connsiteX6" fmla="*/ 268304 w 3334140"/>
                <a:gd name="connsiteY6" fmla="*/ 2183363 h 2183363"/>
                <a:gd name="connsiteX7" fmla="*/ 201207 w 3334140"/>
                <a:gd name="connsiteY7" fmla="*/ 2072918 h 2183363"/>
                <a:gd name="connsiteX8" fmla="*/ 0 w 3334140"/>
                <a:gd name="connsiteY8" fmla="*/ 1278293 h 2183363"/>
                <a:gd name="connsiteX9" fmla="*/ 488274 w 3334140"/>
                <a:gd name="connsiteY9" fmla="*/ 99497 h 2183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34140" h="2183363">
                  <a:moveTo>
                    <a:pt x="597748" y="0"/>
                  </a:moveTo>
                  <a:lnTo>
                    <a:pt x="2736393" y="0"/>
                  </a:lnTo>
                  <a:lnTo>
                    <a:pt x="2845867" y="99497"/>
                  </a:lnTo>
                  <a:cubicBezTo>
                    <a:pt x="3147547" y="401177"/>
                    <a:pt x="3334140" y="817945"/>
                    <a:pt x="3334140" y="1278293"/>
                  </a:cubicBezTo>
                  <a:cubicBezTo>
                    <a:pt x="3334140" y="1566011"/>
                    <a:pt x="3261252" y="1836705"/>
                    <a:pt x="3132934" y="2072918"/>
                  </a:cubicBezTo>
                  <a:lnTo>
                    <a:pt x="3065836" y="2183363"/>
                  </a:lnTo>
                  <a:lnTo>
                    <a:pt x="268304" y="2183363"/>
                  </a:lnTo>
                  <a:lnTo>
                    <a:pt x="201207" y="2072918"/>
                  </a:lnTo>
                  <a:cubicBezTo>
                    <a:pt x="72888" y="1836705"/>
                    <a:pt x="0" y="1566011"/>
                    <a:pt x="0" y="1278293"/>
                  </a:cubicBezTo>
                  <a:cubicBezTo>
                    <a:pt x="0" y="817945"/>
                    <a:pt x="186593" y="401177"/>
                    <a:pt x="488274" y="99497"/>
                  </a:cubicBezTo>
                  <a:close/>
                </a:path>
              </a:pathLst>
            </a:cu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aphicFrame>
        <p:nvGraphicFramePr>
          <p:cNvPr id="40" name="图表 39"/>
          <p:cNvGraphicFramePr/>
          <p:nvPr>
            <p:extLst/>
          </p:nvPr>
        </p:nvGraphicFramePr>
        <p:xfrm>
          <a:off x="8642122" y="2532474"/>
          <a:ext cx="2395993" cy="1597329"/>
        </p:xfrm>
        <a:graphic>
          <a:graphicData uri="http://schemas.openxmlformats.org/drawingml/2006/chart">
            <c:chart xmlns:c="http://schemas.openxmlformats.org/drawingml/2006/chart" xmlns:r="http://schemas.openxmlformats.org/officeDocument/2006/relationships" r:id="rId2"/>
          </a:graphicData>
        </a:graphic>
      </p:graphicFrame>
      <p:grpSp>
        <p:nvGrpSpPr>
          <p:cNvPr id="33" name="组合 32"/>
          <p:cNvGrpSpPr/>
          <p:nvPr/>
        </p:nvGrpSpPr>
        <p:grpSpPr>
          <a:xfrm>
            <a:off x="2513295" y="376722"/>
            <a:ext cx="7897672" cy="1079827"/>
            <a:chOff x="8341075" y="1350651"/>
            <a:chExt cx="2957280" cy="745721"/>
          </a:xfrm>
        </p:grpSpPr>
        <p:grpSp>
          <p:nvGrpSpPr>
            <p:cNvPr id="35" name="组合 34"/>
            <p:cNvGrpSpPr/>
            <p:nvPr/>
          </p:nvGrpSpPr>
          <p:grpSpPr>
            <a:xfrm>
              <a:off x="8341075" y="1350651"/>
              <a:ext cx="2957280" cy="745721"/>
              <a:chOff x="782933" y="1417699"/>
              <a:chExt cx="2957280" cy="745721"/>
            </a:xfrm>
          </p:grpSpPr>
          <p:sp>
            <p:nvSpPr>
              <p:cNvPr id="38" name="平行四边形 37"/>
              <p:cNvSpPr/>
              <p:nvPr/>
            </p:nvSpPr>
            <p:spPr>
              <a:xfrm>
                <a:off x="782933" y="1417699"/>
                <a:ext cx="2870200" cy="646029"/>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平行四边形 38"/>
              <p:cNvSpPr/>
              <p:nvPr/>
            </p:nvSpPr>
            <p:spPr>
              <a:xfrm>
                <a:off x="820254" y="1467632"/>
                <a:ext cx="2870200" cy="646029"/>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平行四边形 40"/>
              <p:cNvSpPr/>
              <p:nvPr/>
            </p:nvSpPr>
            <p:spPr>
              <a:xfrm>
                <a:off x="870013" y="1517391"/>
                <a:ext cx="2870200" cy="646029"/>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文本框 35"/>
            <p:cNvSpPr txBox="1"/>
            <p:nvPr/>
          </p:nvSpPr>
          <p:spPr>
            <a:xfrm>
              <a:off x="9302202" y="1538932"/>
              <a:ext cx="1185458" cy="361332"/>
            </a:xfrm>
            <a:prstGeom prst="rect">
              <a:avLst/>
            </a:prstGeom>
            <a:noFill/>
          </p:spPr>
          <p:txBody>
            <a:bodyPr wrap="none" rtlCol="0">
              <a:spAutoFit/>
            </a:bodyPr>
            <a:lstStyle/>
            <a:p>
              <a:r>
                <a:rPr lang="en-US" altLang="zh-CN" sz="2800" b="1" dirty="0">
                  <a:latin typeface="微软雅黑" panose="020B0503020204020204" pitchFamily="34" charset="-122"/>
                  <a:ea typeface="微软雅黑" panose="020B0503020204020204" pitchFamily="34" charset="-122"/>
                </a:rPr>
                <a:t>Spring</a:t>
              </a:r>
              <a:r>
                <a:rPr lang="zh-CN" altLang="en-US" sz="2800" b="1" dirty="0">
                  <a:latin typeface="微软雅黑" panose="020B0503020204020204" pitchFamily="34" charset="-122"/>
                  <a:ea typeface="微软雅黑" panose="020B0503020204020204" pitchFamily="34" charset="-122"/>
                </a:rPr>
                <a:t>的注入方式</a:t>
              </a:r>
            </a:p>
          </p:txBody>
        </p:sp>
      </p:grpSp>
      <p:sp>
        <p:nvSpPr>
          <p:cNvPr id="42" name="椭圆 41"/>
          <p:cNvSpPr/>
          <p:nvPr/>
        </p:nvSpPr>
        <p:spPr>
          <a:xfrm>
            <a:off x="1291147" y="387607"/>
            <a:ext cx="942392" cy="942392"/>
          </a:xfrm>
          <a:prstGeom prst="ellipse">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1356462" y="452921"/>
            <a:ext cx="811763" cy="811763"/>
          </a:xfrm>
          <a:prstGeom prst="ellipse">
            <a:avLst/>
          </a:prstGeom>
          <a:solidFill>
            <a:schemeClr val="bg1">
              <a:alpha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2" name="图片 3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0996" y="496801"/>
            <a:ext cx="724001" cy="724001"/>
          </a:xfrm>
          <a:prstGeom prst="rect">
            <a:avLst/>
          </a:prstGeom>
        </p:spPr>
      </p:pic>
      <p:sp>
        <p:nvSpPr>
          <p:cNvPr id="44" name="文本框 43"/>
          <p:cNvSpPr txBox="1"/>
          <p:nvPr/>
        </p:nvSpPr>
        <p:spPr>
          <a:xfrm>
            <a:off x="686508" y="2815321"/>
            <a:ext cx="2852063" cy="646331"/>
          </a:xfrm>
          <a:prstGeom prst="rect">
            <a:avLst/>
          </a:prstGeom>
          <a:noFill/>
        </p:spPr>
        <p:txBody>
          <a:bodyPr wrap="none" rtlCol="0">
            <a:spAutoFit/>
          </a:bodyPr>
          <a:lstStyle/>
          <a:p>
            <a:r>
              <a:rPr lang="en-US" altLang="zh-CN" dirty="0">
                <a:ea typeface="等线" panose="02010600030101010101" pitchFamily="2" charset="-122"/>
              </a:rPr>
              <a:t>public </a:t>
            </a:r>
            <a:r>
              <a:rPr lang="en-US" altLang="zh-CN" dirty="0" err="1">
                <a:ea typeface="等线" panose="02010600030101010101" pitchFamily="2" charset="-122"/>
              </a:rPr>
              <a:t>setModule</a:t>
            </a:r>
            <a:r>
              <a:rPr lang="en-US" altLang="zh-CN" dirty="0">
                <a:ea typeface="等线" panose="02010600030101010101" pitchFamily="2" charset="-122"/>
              </a:rPr>
              <a:t>(</a:t>
            </a:r>
          </a:p>
          <a:p>
            <a:r>
              <a:rPr lang="en-US" altLang="zh-CN" dirty="0">
                <a:ea typeface="等线" panose="02010600030101010101" pitchFamily="2" charset="-122"/>
              </a:rPr>
              <a:t>      INTERFACE_A module);</a:t>
            </a:r>
            <a:endParaRPr lang="zh-CN" altLang="en-US" dirty="0">
              <a:ea typeface="等线" panose="02010600030101010101" pitchFamily="2" charset="-122"/>
            </a:endParaRPr>
          </a:p>
        </p:txBody>
      </p:sp>
      <p:sp>
        <p:nvSpPr>
          <p:cNvPr id="45" name="文本框 44"/>
          <p:cNvSpPr txBox="1"/>
          <p:nvPr/>
        </p:nvSpPr>
        <p:spPr>
          <a:xfrm>
            <a:off x="4660624" y="2815321"/>
            <a:ext cx="2852063" cy="646331"/>
          </a:xfrm>
          <a:prstGeom prst="rect">
            <a:avLst/>
          </a:prstGeom>
          <a:noFill/>
        </p:spPr>
        <p:txBody>
          <a:bodyPr wrap="none" rtlCol="0">
            <a:spAutoFit/>
          </a:bodyPr>
          <a:lstStyle/>
          <a:p>
            <a:r>
              <a:rPr lang="en-US" altLang="zh-CN" dirty="0">
                <a:ea typeface="等线" panose="02010600030101010101" pitchFamily="2" charset="-122"/>
              </a:rPr>
              <a:t>public CLASS_B(</a:t>
            </a:r>
          </a:p>
          <a:p>
            <a:r>
              <a:rPr lang="en-US" altLang="zh-CN" dirty="0">
                <a:ea typeface="等线" panose="02010600030101010101" pitchFamily="2" charset="-122"/>
              </a:rPr>
              <a:t>      INTERFACE_A module);</a:t>
            </a:r>
            <a:endParaRPr lang="zh-CN" altLang="en-US" dirty="0">
              <a:ea typeface="等线" panose="02010600030101010101" pitchFamily="2" charset="-122"/>
            </a:endParaRPr>
          </a:p>
        </p:txBody>
      </p:sp>
    </p:spTree>
    <p:extLst>
      <p:ext uri="{BB962C8B-B14F-4D97-AF65-F5344CB8AC3E}">
        <p14:creationId xmlns:p14="http://schemas.microsoft.com/office/powerpoint/2010/main" val="2645692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 name="组合 73"/>
          <p:cNvGrpSpPr/>
          <p:nvPr/>
        </p:nvGrpSpPr>
        <p:grpSpPr>
          <a:xfrm>
            <a:off x="552450" y="552450"/>
            <a:ext cx="11125200" cy="5968455"/>
            <a:chOff x="1474080" y="1203648"/>
            <a:chExt cx="1978089" cy="2472614"/>
          </a:xfrm>
        </p:grpSpPr>
        <p:grpSp>
          <p:nvGrpSpPr>
            <p:cNvPr id="7" name="组合 6"/>
            <p:cNvGrpSpPr/>
            <p:nvPr/>
          </p:nvGrpSpPr>
          <p:grpSpPr>
            <a:xfrm>
              <a:off x="1474080" y="1203648"/>
              <a:ext cx="1978089" cy="2472614"/>
              <a:chOff x="1166327" y="886408"/>
              <a:chExt cx="1978089" cy="2649894"/>
            </a:xfrm>
          </p:grpSpPr>
          <p:sp>
            <p:nvSpPr>
              <p:cNvPr id="2" name="矩形 1"/>
              <p:cNvSpPr/>
              <p:nvPr/>
            </p:nvSpPr>
            <p:spPr>
              <a:xfrm>
                <a:off x="1166327" y="886408"/>
                <a:ext cx="1978089" cy="1129004"/>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166327" y="2015412"/>
                <a:ext cx="1978089" cy="152089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219200" y="944123"/>
                <a:ext cx="1872000" cy="796531"/>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8" name="文本框 57"/>
            <p:cNvSpPr txBox="1"/>
            <p:nvPr/>
          </p:nvSpPr>
          <p:spPr>
            <a:xfrm>
              <a:off x="1735029" y="1306470"/>
              <a:ext cx="397657" cy="293263"/>
            </a:xfrm>
            <a:prstGeom prst="rect">
              <a:avLst/>
            </a:prstGeom>
            <a:noFill/>
          </p:spPr>
          <p:txBody>
            <a:bodyPr wrap="none" rtlCol="0">
              <a:spAutoFit/>
            </a:bodyPr>
            <a:lstStyle/>
            <a:p>
              <a:r>
                <a:rPr lang="zh-CN" altLang="en-US" sz="4000" b="1" dirty="0">
                  <a:latin typeface="微软雅黑" panose="020B0503020204020204" pitchFamily="34" charset="-122"/>
                  <a:ea typeface="微软雅黑" panose="020B0503020204020204" pitchFamily="34" charset="-122"/>
                </a:rPr>
                <a:t>设值注入</a:t>
              </a:r>
            </a:p>
          </p:txBody>
        </p:sp>
        <p:sp>
          <p:nvSpPr>
            <p:cNvPr id="62" name="文本框 61"/>
            <p:cNvSpPr txBox="1"/>
            <p:nvPr/>
          </p:nvSpPr>
          <p:spPr>
            <a:xfrm>
              <a:off x="2065307" y="1737115"/>
              <a:ext cx="371627" cy="153007"/>
            </a:xfrm>
            <a:prstGeom prst="rect">
              <a:avLst/>
            </a:prstGeom>
            <a:noFill/>
          </p:spPr>
          <p:txBody>
            <a:bodyPr wrap="none" rtlCol="0">
              <a:spAutoFit/>
            </a:bodyPr>
            <a:lstStyle/>
            <a:p>
              <a:r>
                <a:rPr lang="en-US" altLang="zh-CN" b="1" dirty="0">
                  <a:latin typeface="微软雅黑" panose="020B0503020204020204" pitchFamily="34" charset="-122"/>
                  <a:ea typeface="微软雅黑" panose="020B0503020204020204" pitchFamily="34" charset="-122"/>
                </a:rPr>
                <a:t>Spring</a:t>
              </a:r>
              <a:r>
                <a:rPr lang="zh-CN" altLang="en-US" b="1" dirty="0">
                  <a:latin typeface="微软雅黑" panose="020B0503020204020204" pitchFamily="34" charset="-122"/>
                  <a:ea typeface="微软雅黑" panose="020B0503020204020204" pitchFamily="34" charset="-122"/>
                </a:rPr>
                <a:t>依赖注入</a:t>
              </a:r>
            </a:p>
          </p:txBody>
        </p:sp>
        <p:sp>
          <p:nvSpPr>
            <p:cNvPr id="66" name="矩形 65"/>
            <p:cNvSpPr/>
            <p:nvPr/>
          </p:nvSpPr>
          <p:spPr>
            <a:xfrm>
              <a:off x="1526953" y="2054598"/>
              <a:ext cx="1872000" cy="1556349"/>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文本框 69"/>
            <p:cNvSpPr txBox="1"/>
            <p:nvPr/>
          </p:nvSpPr>
          <p:spPr>
            <a:xfrm>
              <a:off x="1735029" y="2092645"/>
              <a:ext cx="989925" cy="191259"/>
            </a:xfrm>
            <a:prstGeom prst="rect">
              <a:avLst/>
            </a:prstGeom>
            <a:noFill/>
          </p:spPr>
          <p:txBody>
            <a:bodyPr wrap="none" rtlCol="0">
              <a:spAutoFit/>
            </a:bodyPr>
            <a:lstStyle/>
            <a:p>
              <a:r>
                <a:rPr lang="zh-CN" altLang="en-US" sz="2400" dirty="0"/>
                <a:t>通过</a:t>
              </a:r>
              <a:r>
                <a:rPr lang="en-US" altLang="zh-CN" sz="2400" dirty="0"/>
                <a:t>Bean</a:t>
              </a:r>
              <a:r>
                <a:rPr lang="zh-CN" altLang="en-US" sz="2400" dirty="0"/>
                <a:t>的</a:t>
              </a:r>
              <a:r>
                <a:rPr lang="en-US" altLang="zh-CN" sz="2400" dirty="0"/>
                <a:t>set</a:t>
              </a:r>
              <a:r>
                <a:rPr lang="zh-CN" altLang="en-US" sz="2400" dirty="0"/>
                <a:t>方法为属性赋值构造</a:t>
              </a:r>
              <a:r>
                <a:rPr lang="en-US" altLang="zh-CN" sz="2400" dirty="0"/>
                <a:t>Bean</a:t>
              </a:r>
              <a:endParaRPr lang="zh-CN" altLang="en-US" sz="2400" dirty="0"/>
            </a:p>
          </p:txBody>
        </p:sp>
      </p:grpSp>
      <p:sp>
        <p:nvSpPr>
          <p:cNvPr id="11" name="文本框 10"/>
          <p:cNvSpPr txBox="1"/>
          <p:nvPr/>
        </p:nvSpPr>
        <p:spPr>
          <a:xfrm>
            <a:off x="2106885" y="3492364"/>
            <a:ext cx="7721728" cy="2308324"/>
          </a:xfrm>
          <a:prstGeom prst="rect">
            <a:avLst/>
          </a:prstGeom>
          <a:noFill/>
        </p:spPr>
        <p:txBody>
          <a:bodyPr wrap="square" rtlCol="0">
            <a:spAutoFit/>
          </a:bodyPr>
          <a:lstStyle/>
          <a:p>
            <a:r>
              <a:rPr lang="en-US" altLang="zh-CN" dirty="0">
                <a:solidFill>
                  <a:srgbClr val="0000FF"/>
                </a:solidFill>
              </a:rPr>
              <a:t>&lt;!--spring.xml--&gt;</a:t>
            </a:r>
          </a:p>
          <a:p>
            <a:r>
              <a:rPr lang="en-US" altLang="zh-CN" dirty="0">
                <a:solidFill>
                  <a:srgbClr val="008000"/>
                </a:solidFill>
              </a:rPr>
              <a:t>…</a:t>
            </a:r>
          </a:p>
          <a:p>
            <a:r>
              <a:rPr lang="en-US" altLang="zh-CN" dirty="0">
                <a:solidFill>
                  <a:srgbClr val="0000FF"/>
                </a:solidFill>
              </a:rPr>
              <a:t>&lt;</a:t>
            </a:r>
            <a:r>
              <a:rPr lang="en-US" altLang="zh-CN" dirty="0">
                <a:solidFill>
                  <a:srgbClr val="A31515"/>
                </a:solidFill>
              </a:rPr>
              <a:t>bean</a:t>
            </a:r>
            <a:r>
              <a:rPr lang="en-US" altLang="zh-CN" dirty="0">
                <a:solidFill>
                  <a:srgbClr val="008000"/>
                </a:solidFill>
              </a:rPr>
              <a:t> </a:t>
            </a:r>
            <a:r>
              <a:rPr lang="en-US" altLang="zh-CN" dirty="0">
                <a:solidFill>
                  <a:srgbClr val="FF0000"/>
                </a:solidFill>
              </a:rPr>
              <a:t>id</a:t>
            </a:r>
            <a:r>
              <a:rPr lang="en-US" altLang="zh-CN" dirty="0">
                <a:solidFill>
                  <a:srgbClr val="0000FF"/>
                </a:solidFill>
              </a:rPr>
              <a:t>=</a:t>
            </a:r>
            <a:r>
              <a:rPr lang="en-US" altLang="zh-CN" dirty="0">
                <a:solidFill>
                  <a:srgbClr val="000D26"/>
                </a:solidFill>
              </a:rPr>
              <a:t>“</a:t>
            </a:r>
            <a:r>
              <a:rPr lang="en-US" altLang="zh-CN" dirty="0">
                <a:solidFill>
                  <a:srgbClr val="0000FF"/>
                </a:solidFill>
              </a:rPr>
              <a:t>module</a:t>
            </a:r>
            <a:r>
              <a:rPr lang="en-US" altLang="zh-CN" dirty="0">
                <a:solidFill>
                  <a:srgbClr val="000D26"/>
                </a:solidFill>
              </a:rPr>
              <a:t>"</a:t>
            </a:r>
            <a:r>
              <a:rPr lang="en-US" altLang="zh-CN" dirty="0">
                <a:solidFill>
                  <a:srgbClr val="008000"/>
                </a:solidFill>
              </a:rPr>
              <a:t> </a:t>
            </a:r>
            <a:r>
              <a:rPr lang="en-US" altLang="zh-CN" dirty="0">
                <a:solidFill>
                  <a:srgbClr val="FF0000"/>
                </a:solidFill>
              </a:rPr>
              <a:t>class</a:t>
            </a:r>
            <a:r>
              <a:rPr lang="en-US" altLang="zh-CN" dirty="0">
                <a:solidFill>
                  <a:srgbClr val="0000FF"/>
                </a:solidFill>
              </a:rPr>
              <a:t>=</a:t>
            </a:r>
            <a:r>
              <a:rPr lang="en-US" altLang="zh-CN" dirty="0">
                <a:solidFill>
                  <a:srgbClr val="000D26"/>
                </a:solidFill>
              </a:rPr>
              <a:t>"</a:t>
            </a:r>
            <a:r>
              <a:rPr lang="en-US" altLang="zh-CN" dirty="0">
                <a:solidFill>
                  <a:srgbClr val="0000FF"/>
                </a:solidFill>
              </a:rPr>
              <a:t>….MODULE_A</a:t>
            </a:r>
            <a:r>
              <a:rPr lang="en-US" altLang="zh-CN" dirty="0">
                <a:solidFill>
                  <a:srgbClr val="000D26"/>
                </a:solidFill>
              </a:rPr>
              <a:t>"</a:t>
            </a:r>
            <a:r>
              <a:rPr lang="en-US" altLang="zh-CN" dirty="0">
                <a:solidFill>
                  <a:srgbClr val="0000FF"/>
                </a:solidFill>
              </a:rPr>
              <a:t>&gt;</a:t>
            </a:r>
          </a:p>
          <a:p>
            <a:r>
              <a:rPr lang="en-US" altLang="zh-CN" dirty="0">
                <a:solidFill>
                  <a:srgbClr val="0000FF"/>
                </a:solidFill>
              </a:rPr>
              <a:t>&lt;/</a:t>
            </a:r>
            <a:r>
              <a:rPr lang="en-US" altLang="zh-CN" dirty="0">
                <a:solidFill>
                  <a:srgbClr val="A31515"/>
                </a:solidFill>
              </a:rPr>
              <a:t>bean</a:t>
            </a:r>
            <a:r>
              <a:rPr lang="en-US" altLang="zh-CN" dirty="0">
                <a:solidFill>
                  <a:srgbClr val="0000FF"/>
                </a:solidFill>
              </a:rPr>
              <a:t>&gt;</a:t>
            </a:r>
          </a:p>
          <a:p>
            <a:r>
              <a:rPr lang="en-US" altLang="zh-CN" dirty="0">
                <a:solidFill>
                  <a:srgbClr val="0000FF"/>
                </a:solidFill>
              </a:rPr>
              <a:t>&lt;</a:t>
            </a:r>
            <a:r>
              <a:rPr lang="en-US" altLang="zh-CN" dirty="0">
                <a:solidFill>
                  <a:srgbClr val="A31515"/>
                </a:solidFill>
              </a:rPr>
              <a:t>bean</a:t>
            </a:r>
            <a:r>
              <a:rPr lang="en-US" altLang="zh-CN" dirty="0">
                <a:solidFill>
                  <a:srgbClr val="008000"/>
                </a:solidFill>
              </a:rPr>
              <a:t> </a:t>
            </a:r>
            <a:r>
              <a:rPr lang="en-US" altLang="zh-CN" dirty="0">
                <a:solidFill>
                  <a:srgbClr val="FF0000"/>
                </a:solidFill>
              </a:rPr>
              <a:t>id</a:t>
            </a:r>
            <a:r>
              <a:rPr lang="en-US" altLang="zh-CN" dirty="0">
                <a:solidFill>
                  <a:srgbClr val="0000FF"/>
                </a:solidFill>
              </a:rPr>
              <a:t>=</a:t>
            </a:r>
            <a:r>
              <a:rPr lang="en-US" altLang="zh-CN" dirty="0">
                <a:solidFill>
                  <a:srgbClr val="000D26"/>
                </a:solidFill>
              </a:rPr>
              <a:t>"</a:t>
            </a:r>
            <a:r>
              <a:rPr lang="en-US" altLang="zh-CN" dirty="0">
                <a:solidFill>
                  <a:srgbClr val="0000FF"/>
                </a:solidFill>
              </a:rPr>
              <a:t>CLASS_B</a:t>
            </a:r>
            <a:r>
              <a:rPr lang="en-US" altLang="zh-CN" dirty="0">
                <a:solidFill>
                  <a:srgbClr val="000D26"/>
                </a:solidFill>
              </a:rPr>
              <a:t>"</a:t>
            </a:r>
            <a:r>
              <a:rPr lang="en-US" altLang="zh-CN" dirty="0">
                <a:solidFill>
                  <a:srgbClr val="008000"/>
                </a:solidFill>
              </a:rPr>
              <a:t> </a:t>
            </a:r>
            <a:r>
              <a:rPr lang="en-US" altLang="zh-CN" dirty="0">
                <a:solidFill>
                  <a:srgbClr val="FF0000"/>
                </a:solidFill>
              </a:rPr>
              <a:t>class</a:t>
            </a:r>
            <a:r>
              <a:rPr lang="en-US" altLang="zh-CN" dirty="0">
                <a:solidFill>
                  <a:srgbClr val="0000FF"/>
                </a:solidFill>
              </a:rPr>
              <a:t>=</a:t>
            </a:r>
            <a:r>
              <a:rPr lang="en-US" altLang="zh-CN" dirty="0">
                <a:solidFill>
                  <a:srgbClr val="000D26"/>
                </a:solidFill>
              </a:rPr>
              <a:t>"</a:t>
            </a:r>
            <a:r>
              <a:rPr lang="en-US" altLang="zh-CN" dirty="0">
                <a:solidFill>
                  <a:srgbClr val="0000FF"/>
                </a:solidFill>
              </a:rPr>
              <a:t>….CLASS_B</a:t>
            </a:r>
            <a:r>
              <a:rPr lang="en-US" altLang="zh-CN" dirty="0">
                <a:solidFill>
                  <a:srgbClr val="000D26"/>
                </a:solidFill>
              </a:rPr>
              <a:t>"</a:t>
            </a:r>
            <a:r>
              <a:rPr lang="en-US" altLang="zh-CN" dirty="0">
                <a:solidFill>
                  <a:srgbClr val="0000FF"/>
                </a:solidFill>
              </a:rPr>
              <a:t>&gt;</a:t>
            </a:r>
          </a:p>
          <a:p>
            <a:r>
              <a:rPr lang="en-US" altLang="zh-CN" dirty="0">
                <a:solidFill>
                  <a:srgbClr val="0000FF"/>
                </a:solidFill>
              </a:rPr>
              <a:t>    </a:t>
            </a:r>
            <a:r>
              <a:rPr lang="en-US" altLang="zh-CN" b="1" dirty="0">
                <a:solidFill>
                  <a:srgbClr val="0000FF"/>
                </a:solidFill>
              </a:rPr>
              <a:t>&lt;</a:t>
            </a:r>
            <a:r>
              <a:rPr lang="en-US" altLang="zh-CN" b="1" dirty="0">
                <a:solidFill>
                  <a:srgbClr val="C00000"/>
                </a:solidFill>
              </a:rPr>
              <a:t>property </a:t>
            </a:r>
            <a:r>
              <a:rPr lang="en-US" altLang="zh-CN" b="1" dirty="0">
                <a:solidFill>
                  <a:srgbClr val="FF0000"/>
                </a:solidFill>
              </a:rPr>
              <a:t>name</a:t>
            </a:r>
            <a:r>
              <a:rPr lang="en-US" altLang="zh-CN" b="1" dirty="0">
                <a:solidFill>
                  <a:srgbClr val="0000FF"/>
                </a:solidFill>
              </a:rPr>
              <a:t>=</a:t>
            </a:r>
            <a:r>
              <a:rPr lang="en-US" altLang="zh-CN" b="1" dirty="0">
                <a:solidFill>
                  <a:srgbClr val="000D26"/>
                </a:solidFill>
              </a:rPr>
              <a:t>"</a:t>
            </a:r>
            <a:r>
              <a:rPr lang="en-US" altLang="zh-CN" b="1" dirty="0">
                <a:solidFill>
                  <a:srgbClr val="0000FF"/>
                </a:solidFill>
              </a:rPr>
              <a:t>module</a:t>
            </a:r>
            <a:r>
              <a:rPr lang="en-US" altLang="zh-CN" b="1" dirty="0">
                <a:solidFill>
                  <a:srgbClr val="000D26"/>
                </a:solidFill>
              </a:rPr>
              <a:t>" </a:t>
            </a:r>
            <a:r>
              <a:rPr lang="en-US" altLang="zh-CN" b="1" dirty="0">
                <a:solidFill>
                  <a:srgbClr val="FF0000"/>
                </a:solidFill>
              </a:rPr>
              <a:t>ref</a:t>
            </a:r>
            <a:r>
              <a:rPr lang="en-US" altLang="zh-CN" b="1" dirty="0">
                <a:solidFill>
                  <a:srgbClr val="0000FF"/>
                </a:solidFill>
              </a:rPr>
              <a:t>=</a:t>
            </a:r>
            <a:r>
              <a:rPr lang="en-US" altLang="zh-CN" b="1" dirty="0">
                <a:solidFill>
                  <a:srgbClr val="000D26"/>
                </a:solidFill>
              </a:rPr>
              <a:t>"</a:t>
            </a:r>
            <a:r>
              <a:rPr lang="en-US" altLang="zh-CN" b="1" dirty="0">
                <a:solidFill>
                  <a:srgbClr val="0000FF"/>
                </a:solidFill>
              </a:rPr>
              <a:t>module</a:t>
            </a:r>
            <a:r>
              <a:rPr lang="en-US" altLang="zh-CN" b="1" dirty="0">
                <a:solidFill>
                  <a:srgbClr val="000D26"/>
                </a:solidFill>
              </a:rPr>
              <a:t>“ </a:t>
            </a:r>
            <a:r>
              <a:rPr lang="en-US" altLang="zh-CN" b="1" dirty="0">
                <a:solidFill>
                  <a:srgbClr val="0000FF"/>
                </a:solidFill>
              </a:rPr>
              <a:t>/&gt;</a:t>
            </a:r>
          </a:p>
          <a:p>
            <a:r>
              <a:rPr lang="en-US" altLang="zh-CN" dirty="0">
                <a:solidFill>
                  <a:srgbClr val="0000FF"/>
                </a:solidFill>
              </a:rPr>
              <a:t>&lt;/</a:t>
            </a:r>
            <a:r>
              <a:rPr lang="en-US" altLang="zh-CN" dirty="0">
                <a:solidFill>
                  <a:srgbClr val="A31515"/>
                </a:solidFill>
              </a:rPr>
              <a:t>bean</a:t>
            </a:r>
            <a:r>
              <a:rPr lang="en-US" altLang="zh-CN" dirty="0">
                <a:solidFill>
                  <a:srgbClr val="0000FF"/>
                </a:solidFill>
              </a:rPr>
              <a:t>&gt;</a:t>
            </a:r>
          </a:p>
          <a:p>
            <a:endParaRPr lang="en-US" altLang="zh-CN" dirty="0">
              <a:solidFill>
                <a:srgbClr val="008000"/>
              </a:solidFill>
            </a:endParaRPr>
          </a:p>
        </p:txBody>
      </p:sp>
    </p:spTree>
    <p:extLst>
      <p:ext uri="{BB962C8B-B14F-4D97-AF65-F5344CB8AC3E}">
        <p14:creationId xmlns:p14="http://schemas.microsoft.com/office/powerpoint/2010/main" val="3625016440"/>
      </p:ext>
    </p:extLst>
  </p:cSld>
  <p:clrMapOvr>
    <a:masterClrMapping/>
  </p:clrMapOvr>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444026"/>
    </a:dk2>
    <a:lt2>
      <a:srgbClr val="E2DFCC"/>
    </a:lt2>
    <a:accent1>
      <a:srgbClr val="696356"/>
    </a:accent1>
    <a:accent2>
      <a:srgbClr val="5FBD76"/>
    </a:accent2>
    <a:accent3>
      <a:srgbClr val="A4CDAF"/>
    </a:accent3>
    <a:accent4>
      <a:srgbClr val="827B6B"/>
    </a:accent4>
    <a:accent5>
      <a:srgbClr val="A8A295"/>
    </a:accent5>
    <a:accent6>
      <a:srgbClr val="C5C1B8"/>
    </a:accent6>
    <a:hlink>
      <a:srgbClr val="37864A"/>
    </a:hlink>
    <a:folHlink>
      <a:srgbClr val="ADA535"/>
    </a:folHlink>
  </a:clrScheme>
</a:themeOverride>
</file>

<file path=docProps/app.xml><?xml version="1.0" encoding="utf-8"?>
<Properties xmlns="http://schemas.openxmlformats.org/officeDocument/2006/extended-properties" xmlns:vt="http://schemas.openxmlformats.org/officeDocument/2006/docPropsVTypes">
  <TotalTime>869</TotalTime>
  <Words>1977</Words>
  <Application>Microsoft Office PowerPoint</Application>
  <PresentationFormat>宽屏</PresentationFormat>
  <Paragraphs>290</Paragraphs>
  <Slides>25</Slides>
  <Notes>13</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25</vt:i4>
      </vt:variant>
    </vt:vector>
  </HeadingPairs>
  <TitlesOfParts>
    <vt:vector size="29" baseType="lpstr">
      <vt:lpstr>等线</vt:lpstr>
      <vt:lpstr>微软雅黑</vt:lpstr>
      <vt:lpstr>Arial</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第一PPT模板网：www.1ppt.com</dc:title>
  <dc:creator>孙荐</dc:creator>
  <cp:keywords>第一PPT模板网：www.1ppt.com</cp:keywords>
  <cp:lastModifiedBy>Flint Zhao</cp:lastModifiedBy>
  <cp:revision>107</cp:revision>
  <dcterms:created xsi:type="dcterms:W3CDTF">2016-12-16T05:43:48Z</dcterms:created>
  <dcterms:modified xsi:type="dcterms:W3CDTF">2018-06-19T06:00:16Z</dcterms:modified>
  <cp:category>第一PPT模板网：www.1ppt.com</cp:category>
</cp:coreProperties>
</file>