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embeddedFontLst>
    <p:embeddedFont>
      <p:font typeface="Permanent Marker" panose="02010600030101010101" charset="0"/>
      <p:regular r:id="rId38"/>
    </p:embeddedFont>
    <p:embeddedFont>
      <p:font typeface="Source Sans Pro" panose="020B05030304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AVITM是爱丁堡大学ICLR2017的文章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ICLR不在ccf列表中 但是已经是深度学习顶尖会议之一 attention和gan都是这个会的成果</a:t>
            </a:r>
            <a:br>
              <a:rPr lang="en"/>
            </a:br>
            <a:r>
              <a:rPr lang="en"/>
              <a:t>背景是nature 最新的全脑扫描图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文档表示为主题-词分布的混合，而主题表示为词的分布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因为theta和z是耦合的，所以更新是closed form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使用一个变分分布关于theta引入gamma 关于z引入phi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从而有了一个新的近似后验分布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实际上是ELBO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对ELBO改写得到第一项是先验分布约束 第二项是重构误差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使用神经网络得到q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为了把重构误差的梯度传回q 使用一个重新参数化技巧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z作为一个离散变量很难重新参数化 因此可以坍缩掉这个隐变量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狄利克雷先验很难重新参数化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在softmax基上狄利克雷是单向的重合了概率密度的均值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能够无约束的优化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对数正态分布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重新参数化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表12 坍缩吉布斯表现比变分推断好 AVITM和DMFVI差不多 但是速度更快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NVDM表现不如LDA ProdLDA更好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topic base 固定 直接获得 或是变分优化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解释每一个文档的主题数 本文模型主题数最少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只有高学习率才能使用Dirichlet学习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如果低学习率会导致学出来的主题基本一样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学习出来的主题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近似分布例如变分推断与吉布斯采样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因为模型的任意改动都需要重新推导推断过程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AEVB是很好的选择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8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04798" y="1600200"/>
            <a:ext cx="36569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82201" y="1600200"/>
            <a:ext cx="36569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89283" y="1600200"/>
            <a:ext cx="2631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8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8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3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399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1pPr>
            <a:lvl2pPr lvl="1" algn="ctr" rtl="0">
              <a:spcBef>
                <a:spcPts val="0"/>
              </a:spcBef>
              <a:buClr>
                <a:srgbClr val="2C343B"/>
              </a:buClr>
              <a:buNone/>
              <a:defRPr/>
            </a:lvl2pPr>
            <a:lvl3pPr lvl="2" algn="ctr" rtl="0">
              <a:spcBef>
                <a:spcPts val="0"/>
              </a:spcBef>
              <a:buClr>
                <a:srgbClr val="2C343B"/>
              </a:buClr>
              <a:buNone/>
              <a:defRPr/>
            </a:lvl3pPr>
            <a:lvl4pPr lvl="3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4pPr>
            <a:lvl5pPr lvl="4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5pPr>
            <a:lvl6pPr lvl="5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6pPr>
            <a:lvl7pPr lvl="6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7pPr>
            <a:lvl8pPr lvl="7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8pPr>
            <a:lvl9pPr lvl="8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3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399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1pPr>
            <a:lvl2pPr lvl="1" algn="ctr" rtl="0">
              <a:spcBef>
                <a:spcPts val="0"/>
              </a:spcBef>
              <a:buClr>
                <a:srgbClr val="2C343B"/>
              </a:buClr>
              <a:buNone/>
              <a:defRPr/>
            </a:lvl2pPr>
            <a:lvl3pPr lvl="2" algn="ctr" rtl="0">
              <a:spcBef>
                <a:spcPts val="0"/>
              </a:spcBef>
              <a:buClr>
                <a:srgbClr val="2C343B"/>
              </a:buClr>
              <a:buNone/>
              <a:defRPr/>
            </a:lvl3pPr>
            <a:lvl4pPr lvl="3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4pPr>
            <a:lvl5pPr lvl="4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5pPr>
            <a:lvl6pPr lvl="5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6pPr>
            <a:lvl7pPr lvl="6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7pPr>
            <a:lvl8pPr lvl="7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8pPr>
            <a:lvl9pPr lvl="8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3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399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1pPr>
            <a:lvl2pPr lvl="1" algn="ctr" rtl="0">
              <a:spcBef>
                <a:spcPts val="0"/>
              </a:spcBef>
              <a:buClr>
                <a:srgbClr val="2C343B"/>
              </a:buClr>
              <a:buNone/>
              <a:defRPr/>
            </a:lvl2pPr>
            <a:lvl3pPr lvl="2" algn="ctr" rtl="0">
              <a:spcBef>
                <a:spcPts val="0"/>
              </a:spcBef>
              <a:buClr>
                <a:srgbClr val="2C343B"/>
              </a:buClr>
              <a:buNone/>
              <a:defRPr/>
            </a:lvl3pPr>
            <a:lvl4pPr lvl="3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4pPr>
            <a:lvl5pPr lvl="4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5pPr>
            <a:lvl6pPr lvl="5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6pPr>
            <a:lvl7pPr lvl="6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7pPr>
            <a:lvl8pPr lvl="7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8pPr>
            <a:lvl9pPr lvl="8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2400"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buSzPct val="100000"/>
              <a:defRPr sz="2400" i="1"/>
            </a:lvl4pPr>
            <a:lvl5pPr lvl="4" algn="ctr" rtl="0">
              <a:spcBef>
                <a:spcPts val="0"/>
              </a:spcBef>
              <a:buSzPct val="100000"/>
              <a:defRPr sz="2400" i="1"/>
            </a:lvl5pPr>
            <a:lvl6pPr lvl="5" algn="ctr" rtl="0">
              <a:spcBef>
                <a:spcPts val="0"/>
              </a:spcBef>
              <a:buSzPct val="100000"/>
              <a:defRPr sz="2400" i="1"/>
            </a:lvl6pPr>
            <a:lvl7pPr lvl="6" algn="ctr" rtl="0">
              <a:spcBef>
                <a:spcPts val="0"/>
              </a:spcBef>
              <a:buSzPct val="100000"/>
              <a:defRPr sz="2400" i="1"/>
            </a:lvl7pPr>
            <a:lvl8pPr lvl="7" algn="ctr" rtl="0">
              <a:spcBef>
                <a:spcPts val="0"/>
              </a:spcBef>
              <a:buSzPct val="100000"/>
              <a:defRPr sz="2400" i="1"/>
            </a:lvl8pPr>
            <a:lvl9pPr lvl="8" algn="ctr">
              <a:spcBef>
                <a:spcPts val="0"/>
              </a:spcBef>
              <a:buSzPct val="100000"/>
              <a:defRPr sz="24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3593400" y="1711768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2400"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buSzPct val="100000"/>
              <a:defRPr sz="2400" i="1"/>
            </a:lvl4pPr>
            <a:lvl5pPr lvl="4" algn="ctr" rtl="0">
              <a:spcBef>
                <a:spcPts val="0"/>
              </a:spcBef>
              <a:buSzPct val="100000"/>
              <a:defRPr sz="2400" i="1"/>
            </a:lvl5pPr>
            <a:lvl6pPr lvl="5" algn="ctr" rtl="0">
              <a:spcBef>
                <a:spcPts val="0"/>
              </a:spcBef>
              <a:buSzPct val="100000"/>
              <a:defRPr sz="2400" i="1"/>
            </a:lvl6pPr>
            <a:lvl7pPr lvl="6" algn="ctr" rtl="0">
              <a:spcBef>
                <a:spcPts val="0"/>
              </a:spcBef>
              <a:buSzPct val="100000"/>
              <a:defRPr sz="2400" i="1"/>
            </a:lvl7pPr>
            <a:lvl8pPr lvl="7" algn="ctr" rtl="0">
              <a:spcBef>
                <a:spcPts val="0"/>
              </a:spcBef>
              <a:buSzPct val="100000"/>
              <a:defRPr sz="2400" i="1"/>
            </a:lvl8pPr>
            <a:lvl9pPr lvl="8" algn="ctr" rtl="0">
              <a:spcBef>
                <a:spcPts val="0"/>
              </a:spcBef>
              <a:buSzPct val="100000"/>
              <a:defRPr sz="2400" i="1"/>
            </a:lvl9pPr>
          </a:lstStyle>
          <a:p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3593400" y="1322830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2400"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buSzPct val="100000"/>
              <a:defRPr sz="2400" i="1"/>
            </a:lvl4pPr>
            <a:lvl5pPr lvl="4" algn="ctr" rtl="0">
              <a:spcBef>
                <a:spcPts val="0"/>
              </a:spcBef>
              <a:buSzPct val="100000"/>
              <a:defRPr sz="2400" i="1"/>
            </a:lvl5pPr>
            <a:lvl6pPr lvl="5" algn="ctr" rtl="0">
              <a:spcBef>
                <a:spcPts val="0"/>
              </a:spcBef>
              <a:buSzPct val="100000"/>
              <a:defRPr sz="2400" i="1"/>
            </a:lvl6pPr>
            <a:lvl7pPr lvl="6" algn="ctr" rtl="0">
              <a:spcBef>
                <a:spcPts val="0"/>
              </a:spcBef>
              <a:buSzPct val="100000"/>
              <a:defRPr sz="2400" i="1"/>
            </a:lvl7pPr>
            <a:lvl8pPr lvl="7" algn="ctr" rtl="0">
              <a:spcBef>
                <a:spcPts val="0"/>
              </a:spcBef>
              <a:buSzPct val="100000"/>
              <a:defRPr sz="2400" i="1"/>
            </a:lvl8pPr>
            <a:lvl9pPr lvl="8" algn="ctr" rtl="0">
              <a:spcBef>
                <a:spcPts val="0"/>
              </a:spcBef>
              <a:buSzPct val="100000"/>
              <a:defRPr sz="2400" i="1"/>
            </a:lvl9pPr>
          </a:lstStyle>
          <a:p>
            <a:endParaRPr/>
          </a:p>
        </p:txBody>
      </p:sp>
      <p:sp>
        <p:nvSpPr>
          <p:cNvPr id="31" name="Shape 31"/>
          <p:cNvSpPr txBox="1"/>
          <p:nvPr/>
        </p:nvSpPr>
        <p:spPr>
          <a:xfrm>
            <a:off x="3593400" y="1711768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>
                <a:solidFill>
                  <a:srgbClr val="F5A5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859CB1"/>
              </a:buClr>
              <a:buSzPct val="100000"/>
              <a:buFont typeface="Source Sans Pro"/>
              <a:buChar char="▸"/>
              <a:defRPr sz="30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859CB1"/>
              </a:buClr>
              <a:buSzPct val="100000"/>
              <a:buFont typeface="Source Sans Pro"/>
              <a:buChar char="○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859CB1"/>
              </a:buClr>
              <a:buSzPct val="100000"/>
              <a:buFont typeface="Source Sans Pro"/>
              <a:buChar char="■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859CB1"/>
              </a:buClr>
              <a:buSzPct val="1000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859CB1"/>
              </a:buClr>
              <a:buSzPct val="1000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859CB1"/>
              </a:buClr>
              <a:buSzPct val="1000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859CB1"/>
              </a:buClr>
              <a:buSzPct val="1000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859CB1"/>
              </a:buClr>
              <a:buSzPct val="1000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859CB1"/>
              </a:buClr>
              <a:buSzPct val="1000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 descr="_96789290_de27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8625"/>
            <a:ext cx="9144001" cy="46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0" y="2655750"/>
            <a:ext cx="9144000" cy="15465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AVITM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变分自编码LDA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LDA：潜在狄利克雷分布</a:t>
            </a:r>
          </a:p>
        </p:txBody>
      </p:sp>
      <p:pic>
        <p:nvPicPr>
          <p:cNvPr id="108" name="Shape 108" descr="250px-Latent_Dirichlet_allocation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925" y="2805112"/>
            <a:ext cx="23812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 descr="QQ20170705-21105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75" y="2563862"/>
            <a:ext cx="4150399" cy="173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 descr="QQ20170705-21145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6737" y="4708628"/>
            <a:ext cx="5190525" cy="67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平均场与AEVB</a:t>
            </a:r>
          </a:p>
        </p:txBody>
      </p:sp>
      <p:pic>
        <p:nvPicPr>
          <p:cNvPr id="116" name="Shape 116" descr="QQ20170705-21202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833412"/>
            <a:ext cx="655320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2890200" y="1330725"/>
            <a:ext cx="3363600" cy="43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平均场引入了一个变分分布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812750" y="2525712"/>
            <a:ext cx="5518500" cy="52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由于共轭有可推导的坐标上升的解，但是新模型需要推导推断过程</a:t>
            </a:r>
          </a:p>
        </p:txBody>
      </p:sp>
      <p:pic>
        <p:nvPicPr>
          <p:cNvPr id="119" name="Shape 119" descr="QQ20170705-21242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975" y="3151575"/>
            <a:ext cx="78200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 descr="autoencoder_schema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8237" y="3990487"/>
            <a:ext cx="6667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重新参数化</a:t>
            </a:r>
          </a:p>
        </p:txBody>
      </p:sp>
      <p:pic>
        <p:nvPicPr>
          <p:cNvPr id="126" name="Shape 126" descr="TzX3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987" y="1548323"/>
            <a:ext cx="7676024" cy="46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198AD"/>
                </a:solidFill>
              </a:rPr>
              <a:t>4.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变分自编码机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在LDA上的应用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z的坍缩</a:t>
            </a:r>
          </a:p>
        </p:txBody>
      </p:sp>
      <p:pic>
        <p:nvPicPr>
          <p:cNvPr id="138" name="Shape 138" descr="QQ20170705-2114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725" y="2598478"/>
            <a:ext cx="5190525" cy="67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 descr="QQ20170705-21532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6012" y="4142524"/>
            <a:ext cx="3771974" cy="8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Laplace近似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882800" y="1325300"/>
            <a:ext cx="5378400" cy="7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狄利克雷分布很难求解重新参数化</a:t>
            </a:r>
          </a:p>
        </p:txBody>
      </p:sp>
      <p:pic>
        <p:nvPicPr>
          <p:cNvPr id="146" name="Shape 146" descr="QQ20170705-22141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400" y="2056625"/>
            <a:ext cx="40671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2124900" y="2961500"/>
            <a:ext cx="4894200" cy="56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把simplex基换成了softmax基</a:t>
            </a:r>
          </a:p>
        </p:txBody>
      </p:sp>
      <p:pic>
        <p:nvPicPr>
          <p:cNvPr id="148" name="Shape 148" descr="QQ20170705-22184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5562" y="3808675"/>
            <a:ext cx="39528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ctrTitle" idx="4294967295"/>
          </p:nvPr>
        </p:nvSpPr>
        <p:spPr>
          <a:xfrm>
            <a:off x="685800" y="3161499"/>
            <a:ext cx="7772400" cy="141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变分目标</a:t>
            </a:r>
          </a:p>
        </p:txBody>
      </p:sp>
      <p:sp>
        <p:nvSpPr>
          <p:cNvPr id="154" name="Shape 154"/>
          <p:cNvSpPr/>
          <p:nvPr/>
        </p:nvSpPr>
        <p:spPr>
          <a:xfrm>
            <a:off x="4068207" y="2217806"/>
            <a:ext cx="1007582" cy="1209184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5" name="Shape 155" descr="QQ20170705-22210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62" y="5031299"/>
            <a:ext cx="78390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处理参数坍缩的问题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11700" y="1267250"/>
            <a:ext cx="7320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随着Z维度的增大，KL回归误差也会增大</a:t>
            </a:r>
          </a:p>
          <a:p>
            <a:pPr marL="457200" lvl="0" indent="-3810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变分参数会只学习到先验，而没有向后验收敛</a:t>
            </a:r>
          </a:p>
          <a:p>
            <a:pPr marL="457200" lvl="0" indent="-3810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解决方案</a:t>
            </a:r>
          </a:p>
          <a:p>
            <a:pPr marL="914400" lvl="1" indent="-3810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>
                <a:solidFill>
                  <a:srgbClr val="434343"/>
                </a:solidFill>
              </a:rPr>
              <a:t>基于动量的优化器+高学习率</a:t>
            </a:r>
          </a:p>
          <a:p>
            <a:pPr marL="914400" lvl="1" indent="-228600" rtl="0">
              <a:spcBef>
                <a:spcPts val="0"/>
              </a:spcBef>
              <a:buClr>
                <a:schemeClr val="accent4"/>
              </a:buClr>
            </a:pPr>
            <a:r>
              <a:rPr lang="en">
                <a:solidFill>
                  <a:srgbClr val="000000"/>
                </a:solidFill>
              </a:rPr>
              <a:t>batch normalization</a:t>
            </a:r>
          </a:p>
          <a:p>
            <a:pPr marL="914400" lvl="1" indent="-228600" rtl="0">
              <a:spcBef>
                <a:spcPts val="0"/>
              </a:spcBef>
              <a:buClr>
                <a:schemeClr val="accent4"/>
              </a:buClr>
            </a:pPr>
            <a:r>
              <a:rPr lang="en">
                <a:solidFill>
                  <a:srgbClr val="000000"/>
                </a:solidFill>
              </a:rPr>
              <a:t>dropout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198AD"/>
                </a:solidFill>
              </a:rPr>
              <a:t>4.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ProdLda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基于AVITM的LDA新模型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LDA的问题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911700" y="1267250"/>
            <a:ext cx="7320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LDA的文档分布是多个词分布的混合</a:t>
            </a:r>
          </a:p>
          <a:p>
            <a:pPr marL="457200" lvl="0" indent="-3810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不能够训练出比单个词分布更稀疏的分布</a:t>
            </a:r>
          </a:p>
          <a:p>
            <a:pPr marL="457200" lvl="0" indent="-3810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解决方案</a:t>
            </a:r>
          </a:p>
          <a:p>
            <a:pPr marL="914400" lvl="1" indent="-3810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>
                <a:solidFill>
                  <a:srgbClr val="434343"/>
                </a:solidFill>
              </a:rPr>
              <a:t>多个expert的点积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 idx="4294967295"/>
          </p:nvPr>
        </p:nvSpPr>
        <p:spPr>
          <a:xfrm>
            <a:off x="1275150" y="0"/>
            <a:ext cx="6593700" cy="166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hello!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1275150" y="1669799"/>
            <a:ext cx="6593700" cy="363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I am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5000" b="1">
                <a:solidFill>
                  <a:srgbClr val="FFFFFF"/>
                </a:solidFill>
              </a:rPr>
              <a:t>黄济民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4294967295"/>
          </p:nvPr>
        </p:nvSpPr>
        <p:spPr>
          <a:xfrm>
            <a:off x="1275150" y="5301575"/>
            <a:ext cx="6593700" cy="1494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huangjimin@whu.edu.cn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ProdLDA模型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085950" y="1402500"/>
            <a:ext cx="2972100" cy="3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两个多项式分布的混合</a:t>
            </a:r>
          </a:p>
        </p:txBody>
      </p:sp>
      <p:pic>
        <p:nvPicPr>
          <p:cNvPr id="180" name="Shape 180" descr="QQ20170705-2339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872350"/>
            <a:ext cx="662940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2551950" y="2920775"/>
            <a:ext cx="4040100" cy="3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可以将文档分布视为多个词分布的权重点积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2017950" y="3469475"/>
            <a:ext cx="5108100" cy="2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或者描述为主题矩阵并不约束在一个多项式simplex先验上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2551950" y="4065925"/>
            <a:ext cx="4040100" cy="3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在AVITM上只需要改变一处</a:t>
            </a:r>
          </a:p>
        </p:txBody>
      </p:sp>
      <p:grpSp>
        <p:nvGrpSpPr>
          <p:cNvPr id="184" name="Shape 184"/>
          <p:cNvGrpSpPr/>
          <p:nvPr/>
        </p:nvGrpSpPr>
        <p:grpSpPr>
          <a:xfrm>
            <a:off x="2838450" y="4765275"/>
            <a:ext cx="3467100" cy="314325"/>
            <a:chOff x="2777225" y="4765275"/>
            <a:chExt cx="3467100" cy="314325"/>
          </a:xfrm>
        </p:grpSpPr>
        <p:pic>
          <p:nvPicPr>
            <p:cNvPr id="185" name="Shape 185" descr="QQ20170705-235628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77225" y="4765275"/>
              <a:ext cx="1066800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Shape 186" descr="QQ20170705-235636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44025" y="4765275"/>
              <a:ext cx="2400300" cy="314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198AD"/>
                </a:solidFill>
              </a:rPr>
              <a:t>4.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相关工作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同行们都在做什么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Miao ICML2016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Neural variational inference for text processing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11700" y="1267250"/>
            <a:ext cx="7320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使用了一个高斯分布而不是狄利克雷分布</a:t>
            </a:r>
          </a:p>
          <a:p>
            <a:pPr marL="457200" lvl="0" indent="-3810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对主题-词分布进行了平均</a:t>
            </a:r>
          </a:p>
          <a:p>
            <a:pPr marL="457200" lvl="0" indent="-3810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与本文的区别</a:t>
            </a:r>
          </a:p>
          <a:p>
            <a:pPr marL="914400" lvl="1" indent="-3810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>
                <a:solidFill>
                  <a:srgbClr val="434343"/>
                </a:solidFill>
              </a:rPr>
              <a:t>没有使用高斯分布精确近似狄利克雷分布</a:t>
            </a:r>
          </a:p>
          <a:p>
            <a:pPr marL="914400" lvl="1" indent="-3810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>
                <a:solidFill>
                  <a:srgbClr val="434343"/>
                </a:solidFill>
              </a:rPr>
              <a:t>没有使用高动量的训练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198AD"/>
                </a:solidFill>
              </a:rPr>
              <a:t>4.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实验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结果与分析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804798" y="1600200"/>
            <a:ext cx="36569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20新闻组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11000 训练样本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2000 词典大小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数据集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2"/>
          </p:nvPr>
        </p:nvSpPr>
        <p:spPr>
          <a:xfrm>
            <a:off x="4682201" y="1600200"/>
            <a:ext cx="36569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RCV1 Volume 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800K 训练样本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10000 词典大小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比较方法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579325" y="1864475"/>
            <a:ext cx="1881000" cy="470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LDA VAE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Hoffman 2010年提出的使用平均场变分推断的LDA使用AVITM的实现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2"/>
          </p:nvPr>
        </p:nvSpPr>
        <p:spPr>
          <a:xfrm>
            <a:off x="2738199" y="1864475"/>
            <a:ext cx="1880999" cy="470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LDA DMFVI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scikit-learn实现的坍缩吉布斯采样的LDA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3"/>
          </p:nvPr>
        </p:nvSpPr>
        <p:spPr>
          <a:xfrm>
            <a:off x="4897073" y="1864475"/>
            <a:ext cx="1880999" cy="470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LDA gibbs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mallet实现的坍缩吉布斯采样的LDA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3"/>
          </p:nvPr>
        </p:nvSpPr>
        <p:spPr>
          <a:xfrm>
            <a:off x="7055948" y="1864475"/>
            <a:ext cx="1881000" cy="470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NVDM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采用变分自编码机的LDA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结果</a:t>
            </a:r>
          </a:p>
        </p:txBody>
      </p:sp>
      <p:pic>
        <p:nvPicPr>
          <p:cNvPr id="226" name="Shape 226" descr="QQ20170706-0016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1015675"/>
            <a:ext cx="79057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 descr="QQ20170706-00170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212" y="2917250"/>
            <a:ext cx="72675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 descr="QQ20170706-00171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075" y="4473950"/>
            <a:ext cx="71818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无需在测试集上训练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7237"/>
            <a:ext cx="8839200" cy="25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 descr="QQ20170706-0020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762" y="643862"/>
            <a:ext cx="7554462" cy="5570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主题</a:t>
            </a:r>
          </a:p>
        </p:txBody>
      </p:sp>
      <p:pic>
        <p:nvPicPr>
          <p:cNvPr id="245" name="Shape 245" descr="QQ20170706-0022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2837"/>
            <a:ext cx="8839200" cy="151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56757"/>
            <a:ext cx="8839199" cy="2292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提纲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摘要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简介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背景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自编码变分贝叶斯在LDA上的应用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ProdLDA: LDA采用专家的点积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相关工作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实验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讨论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网络结构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 descr="QQ20170706-0022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7875"/>
            <a:ext cx="8839198" cy="5522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198AD"/>
                </a:solidFill>
              </a:rPr>
              <a:t>4.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讨论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未来工作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总结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911700" y="1267250"/>
            <a:ext cx="7320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结合了AEVB与LDA</a:t>
            </a:r>
          </a:p>
          <a:p>
            <a:pPr marL="457200" lvl="0" indent="-3810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解决了狄利克雷先验与元素折叠的问题</a:t>
            </a:r>
          </a:p>
          <a:p>
            <a:pPr marL="457200" lvl="0" indent="-3810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设计了ProdLDA说明扩展的方便性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198AD"/>
                </a:solidFill>
              </a:rPr>
              <a:t>4.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模型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神经网络图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 descr="QQ20170706-0023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581025"/>
            <a:ext cx="7162800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ctrTitle" idx="4294967295"/>
          </p:nvPr>
        </p:nvSpPr>
        <p:spPr>
          <a:xfrm>
            <a:off x="1275150" y="0"/>
            <a:ext cx="6593700" cy="166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Thanks!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ubTitle" idx="4294967295"/>
          </p:nvPr>
        </p:nvSpPr>
        <p:spPr>
          <a:xfrm>
            <a:off x="1275150" y="1669799"/>
            <a:ext cx="6593700" cy="363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000" b="1">
                <a:solidFill>
                  <a:srgbClr val="FFFFFF"/>
                </a:solidFill>
              </a:rPr>
              <a:t>any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5000" b="1">
                <a:solidFill>
                  <a:srgbClr val="FFFFFF"/>
                </a:solidFill>
              </a:rPr>
              <a:t>questions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?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4294967295"/>
          </p:nvPr>
        </p:nvSpPr>
        <p:spPr>
          <a:xfrm>
            <a:off x="1275150" y="5301575"/>
            <a:ext cx="6593700" cy="1494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huangjimin@whu.edu.cn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3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198AD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摘要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3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论文要点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变分自编码机能够减少LDA模型开发的复杂度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本文解决了变分自编码机用于LDA的问题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198AD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简介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论文概况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本文解决的难题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LDA广泛应用，但是后验分布计算开销大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近似分布引入后，扩展非常困难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黑盒近似推断方法在LDA上的挑战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</a:pPr>
            <a:r>
              <a:rPr lang="en">
                <a:solidFill>
                  <a:srgbClr val="333333"/>
                </a:solidFill>
              </a:rPr>
              <a:t>狄利克雷先验分布不是一个</a:t>
            </a:r>
            <a:r>
              <a:rPr lang="en">
                <a:solidFill>
                  <a:schemeClr val="accent4"/>
                </a:solidFill>
              </a:rPr>
              <a:t>位置尺寸分布族</a:t>
            </a:r>
            <a:r>
              <a:rPr lang="en">
                <a:solidFill>
                  <a:srgbClr val="333333"/>
                </a:solidFill>
              </a:rPr>
              <a:t>，阻碍了重新参数化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元素折叠会使得推断网络很容易陷入一个</a:t>
            </a:r>
            <a:r>
              <a:rPr lang="en">
                <a:solidFill>
                  <a:schemeClr val="accent4"/>
                </a:solidFill>
                <a:highlight>
                  <a:srgbClr val="FFFFFF"/>
                </a:highlight>
              </a:rPr>
              <a:t>不好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的局部最优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本文的贡献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提出了第一个有效的基于</a:t>
            </a:r>
            <a:r>
              <a:rPr lang="en" sz="2400" i="1">
                <a:solidFill>
                  <a:schemeClr val="accent4"/>
                </a:solidFill>
              </a:rPr>
              <a:t>AEVB</a:t>
            </a:r>
            <a:r>
              <a:rPr lang="en" sz="2400">
                <a:solidFill>
                  <a:srgbClr val="000000"/>
                </a:solidFill>
              </a:rPr>
              <a:t>的主题推断模型，</a:t>
            </a:r>
            <a:r>
              <a:rPr lang="en" sz="2400" i="1">
                <a:solidFill>
                  <a:schemeClr val="accent4"/>
                </a:solidFill>
              </a:rPr>
              <a:t>AVITM</a:t>
            </a:r>
            <a:r>
              <a:rPr lang="en" sz="2400">
                <a:solidFill>
                  <a:srgbClr val="000000"/>
                </a:solidFill>
              </a:rPr>
              <a:t>，并且发现它不需要在测试集上训练</a:t>
            </a:r>
          </a:p>
          <a:p>
            <a:pPr marL="457200" lvl="0" indent="-3810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提出了一个新的</a:t>
            </a:r>
            <a:r>
              <a:rPr lang="en" sz="2400" i="1">
                <a:solidFill>
                  <a:schemeClr val="accent4"/>
                </a:solidFill>
              </a:rPr>
              <a:t>ProdLDA</a:t>
            </a:r>
            <a:r>
              <a:rPr lang="en" sz="2400">
                <a:solidFill>
                  <a:schemeClr val="dk1"/>
                </a:solidFill>
              </a:rPr>
              <a:t>方法证明了</a:t>
            </a:r>
            <a:r>
              <a:rPr lang="en" sz="2400" i="1">
                <a:solidFill>
                  <a:schemeClr val="accent4"/>
                </a:solidFill>
              </a:rPr>
              <a:t>AVITM</a:t>
            </a:r>
            <a:r>
              <a:rPr lang="en" sz="2400">
                <a:solidFill>
                  <a:schemeClr val="dk1"/>
                </a:solidFill>
              </a:rPr>
              <a:t>便于扩展的有效性</a:t>
            </a:r>
          </a:p>
          <a:p>
            <a:pPr marL="457200" lvl="0" indent="-3810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相对于传统方法的优势</a:t>
            </a:r>
          </a:p>
          <a:p>
            <a:pPr marL="914400" lvl="1" indent="-3810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>
                <a:solidFill>
                  <a:srgbClr val="434343"/>
                </a:solidFill>
              </a:rPr>
              <a:t>主</a:t>
            </a:r>
            <a:r>
              <a:rPr lang="en">
                <a:solidFill>
                  <a:srgbClr val="000000"/>
                </a:solidFill>
              </a:rPr>
              <a:t>题更为</a:t>
            </a:r>
            <a:r>
              <a:rPr lang="en">
                <a:solidFill>
                  <a:schemeClr val="accent4"/>
                </a:solidFill>
              </a:rPr>
              <a:t>连贯</a:t>
            </a:r>
          </a:p>
          <a:p>
            <a:pPr marL="914400" lvl="1" indent="-228600" rtl="0">
              <a:spcBef>
                <a:spcPts val="0"/>
              </a:spcBef>
              <a:buClr>
                <a:schemeClr val="accent4"/>
              </a:buClr>
            </a:pPr>
            <a:r>
              <a:rPr lang="en">
                <a:solidFill>
                  <a:srgbClr val="000000"/>
                </a:solidFill>
              </a:rPr>
              <a:t>计算更加</a:t>
            </a:r>
            <a:r>
              <a:rPr lang="en">
                <a:solidFill>
                  <a:schemeClr val="accent4"/>
                </a:solidFill>
              </a:rPr>
              <a:t>高效</a:t>
            </a:r>
          </a:p>
          <a:p>
            <a:pPr marL="914400" lvl="1" indent="-228600" rtl="0">
              <a:spcBef>
                <a:spcPts val="0"/>
              </a:spcBef>
              <a:buClr>
                <a:schemeClr val="accent4"/>
              </a:buClr>
            </a:pPr>
            <a:r>
              <a:rPr lang="en">
                <a:solidFill>
                  <a:srgbClr val="000000"/>
                </a:solidFill>
              </a:rPr>
              <a:t>黑盒方法</a:t>
            </a:r>
            <a:r>
              <a:rPr lang="en">
                <a:solidFill>
                  <a:schemeClr val="accent4"/>
                </a:solidFill>
              </a:rPr>
              <a:t>扩展性高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198A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背景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理解论文需要的知识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全屏显示(4:3)</PresentationFormat>
  <Paragraphs>146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Source Sans Pro</vt:lpstr>
      <vt:lpstr>Arial</vt:lpstr>
      <vt:lpstr>Permanent Marker</vt:lpstr>
      <vt:lpstr>Timon template</vt:lpstr>
      <vt:lpstr>AVITM 变分自编码LDA</vt:lpstr>
      <vt:lpstr>hello!</vt:lpstr>
      <vt:lpstr>提纲</vt:lpstr>
      <vt:lpstr>1. 摘要</vt:lpstr>
      <vt:lpstr>PowerPoint 演示文稿</vt:lpstr>
      <vt:lpstr>2. 简介</vt:lpstr>
      <vt:lpstr>本文解决的难题</vt:lpstr>
      <vt:lpstr>本文的贡献</vt:lpstr>
      <vt:lpstr>3. 背景</vt:lpstr>
      <vt:lpstr>LDA：潜在狄利克雷分布</vt:lpstr>
      <vt:lpstr>平均场与AEVB</vt:lpstr>
      <vt:lpstr>重新参数化</vt:lpstr>
      <vt:lpstr>4. 变分自编码机</vt:lpstr>
      <vt:lpstr>z的坍缩</vt:lpstr>
      <vt:lpstr>Laplace近似</vt:lpstr>
      <vt:lpstr>变分目标</vt:lpstr>
      <vt:lpstr>处理参数坍缩的问题</vt:lpstr>
      <vt:lpstr>4. ProdLda</vt:lpstr>
      <vt:lpstr>LDA的问题</vt:lpstr>
      <vt:lpstr>ProdLDA模型</vt:lpstr>
      <vt:lpstr>4. 相关工作</vt:lpstr>
      <vt:lpstr>Miao ICML2016 Neural variational inference for text processing</vt:lpstr>
      <vt:lpstr>4. 实验</vt:lpstr>
      <vt:lpstr>数据集</vt:lpstr>
      <vt:lpstr>比较方法</vt:lpstr>
      <vt:lpstr>结果</vt:lpstr>
      <vt:lpstr>无需在测试集上训练</vt:lpstr>
      <vt:lpstr>PowerPoint 演示文稿</vt:lpstr>
      <vt:lpstr>主题</vt:lpstr>
      <vt:lpstr>PowerPoint 演示文稿</vt:lpstr>
      <vt:lpstr>4. 讨论</vt:lpstr>
      <vt:lpstr>总结</vt:lpstr>
      <vt:lpstr>4. 模型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AVITM 变分自编码LDA</dc:title>
  <dc:creator>Flint Zhao</dc:creator>
  <cp:lastModifiedBy>Flint Zhao</cp:lastModifiedBy>
  <cp:revision>1</cp:revision>
  <dcterms:modified xsi:type="dcterms:W3CDTF">2018-06-19T06:01:41Z</dcterms:modified>
</cp:coreProperties>
</file>