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60" r:id="rId3"/>
    <p:sldId id="264" r:id="rId4"/>
    <p:sldId id="284" r:id="rId5"/>
    <p:sldId id="310" r:id="rId6"/>
    <p:sldId id="311" r:id="rId7"/>
    <p:sldId id="312" r:id="rId8"/>
    <p:sldId id="313" r:id="rId9"/>
    <p:sldId id="293" r:id="rId10"/>
    <p:sldId id="314" r:id="rId11"/>
    <p:sldId id="294" r:id="rId12"/>
    <p:sldId id="315" r:id="rId13"/>
    <p:sldId id="316" r:id="rId14"/>
    <p:sldId id="317" r:id="rId15"/>
    <p:sldId id="295" r:id="rId16"/>
    <p:sldId id="318" r:id="rId17"/>
    <p:sldId id="319" r:id="rId18"/>
    <p:sldId id="320" r:id="rId19"/>
    <p:sldId id="322" r:id="rId20"/>
    <p:sldId id="321" r:id="rId21"/>
    <p:sldId id="299" r:id="rId22"/>
    <p:sldId id="30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351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61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093AD-7C06-486F-9754-D5B73F7C37DE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DE87-FC43-4F0C-9C51-E666AB0A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4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当前的输出与前面很长的一段序列有关，一般超过十步就无能为力了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前馈神经网络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5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input gate </a:t>
            </a:r>
            <a:r>
              <a:rPr lang="zh-CN" altLang="en-US" dirty="0"/>
              <a:t>表示是否允许当前的输入信息加入到隐层状态中</a:t>
            </a:r>
          </a:p>
          <a:p>
            <a:r>
              <a:rPr lang="en-US" altLang="zh-CN" dirty="0"/>
              <a:t>output gate </a:t>
            </a:r>
            <a:r>
              <a:rPr lang="zh-CN" altLang="en-US" dirty="0"/>
              <a:t>表示是否允许当前隐层节点的输出值传递到下一层</a:t>
            </a:r>
          </a:p>
          <a:p>
            <a:r>
              <a:rPr lang="en-US" altLang="zh-CN" dirty="0"/>
              <a:t>forget gate </a:t>
            </a:r>
            <a:r>
              <a:rPr lang="zh-CN" altLang="en-US" dirty="0"/>
              <a:t>表示是否保留当前节点的历史状态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时间维度上展开的</a:t>
            </a:r>
            <a:r>
              <a:rPr lang="en-US" altLang="zh-CN" dirty="0"/>
              <a:t>Encoder-Decoder</a:t>
            </a:r>
            <a:r>
              <a:rPr lang="zh-CN" altLang="en-US" dirty="0"/>
              <a:t>模型  输入序列是“</a:t>
            </a:r>
            <a:r>
              <a:rPr lang="en-US" altLang="zh-CN" dirty="0"/>
              <a:t>ABC” </a:t>
            </a:r>
            <a:r>
              <a:rPr lang="zh-CN" altLang="en-US" dirty="0"/>
              <a:t>输出序列是“</a:t>
            </a:r>
            <a:r>
              <a:rPr lang="en-US" altLang="zh-CN" dirty="0"/>
              <a:t>WXYZ”</a:t>
            </a:r>
          </a:p>
          <a:p>
            <a:r>
              <a:rPr lang="zh-CN" altLang="en-US" dirty="0"/>
              <a:t>传统神经网络要求输入和输出的维数是固定且已知的 然而很多情况下源序列和目标序列的维数都无法预先知道 所以需要两个</a:t>
            </a:r>
            <a:r>
              <a:rPr lang="en-US" altLang="zh-CN" dirty="0"/>
              <a:t>LSTM </a:t>
            </a:r>
            <a:r>
              <a:rPr lang="zh-CN" altLang="en-US" dirty="0"/>
              <a:t>有个中间向量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每个时刻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输出词的概率都与前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时刻的输出有关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6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6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利用主成分分析</a:t>
            </a:r>
            <a:r>
              <a:rPr lang="en-US" altLang="zh-CN" dirty="0"/>
              <a:t>PCA</a:t>
            </a:r>
            <a:r>
              <a:rPr lang="zh-CN" altLang="en-US" dirty="0"/>
              <a:t>将高维压缩向量映射到二维空间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5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5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深层</a:t>
            </a:r>
            <a:r>
              <a:rPr lang="en-US" altLang="zh-CN" dirty="0"/>
              <a:t>LSTM</a:t>
            </a:r>
            <a:r>
              <a:rPr lang="zh-CN" altLang="en-US" dirty="0"/>
              <a:t>网络比浅层的表现效果好  避免梯度爆炸  句子有长有短</a:t>
            </a:r>
            <a:r>
              <a:rPr lang="zh-CN" altLang="en-US" baseline="0" dirty="0"/>
              <a:t> 为防止资源浪费 一片内的句子长度相似 逆向输入效果更好 </a:t>
            </a:r>
            <a:endParaRPr lang="en-US" altLang="zh-CN" baseline="0" dirty="0"/>
          </a:p>
          <a:p>
            <a:r>
              <a:rPr lang="zh-CN" altLang="en-US" dirty="0"/>
              <a:t>在测试集上</a:t>
            </a:r>
            <a:r>
              <a:rPr lang="en-US" altLang="zh-CN" dirty="0"/>
              <a:t>blew</a:t>
            </a:r>
            <a:r>
              <a:rPr lang="zh-CN" altLang="en-US" dirty="0"/>
              <a:t>值比不反转涨了</a:t>
            </a:r>
            <a:r>
              <a:rPr lang="en-US" altLang="zh-CN" dirty="0"/>
              <a:t>4.7</a:t>
            </a:r>
            <a:r>
              <a:rPr lang="zh-CN" altLang="en-US" dirty="0"/>
              <a:t>个点 源语言端句首的几个词离目标语言端对应的词距离更近 降低了</a:t>
            </a:r>
            <a:r>
              <a:rPr lang="en-US" altLang="zh-CN" dirty="0"/>
              <a:t>minimal time lag</a:t>
            </a:r>
            <a:r>
              <a:rPr lang="zh-CN" altLang="en-US" dirty="0"/>
              <a:t>的影响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9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尽管</a:t>
            </a:r>
            <a:r>
              <a:rPr lang="en-US" altLang="zh-CN" dirty="0"/>
              <a:t>LSTM</a:t>
            </a:r>
            <a:r>
              <a:rPr lang="zh-CN" altLang="en-US" dirty="0"/>
              <a:t>合奏的解码翻译不会打败最先进的技术，这是第一次纯粹的神经翻译系统在大型</a:t>
            </a:r>
            <a:r>
              <a:rPr lang="en-US" altLang="zh-CN" dirty="0"/>
              <a:t>MT</a:t>
            </a:r>
            <a:r>
              <a:rPr lang="zh-CN" altLang="en-US" dirty="0"/>
              <a:t>任务上优于基于短语的</a:t>
            </a:r>
            <a:r>
              <a:rPr lang="en-US" altLang="zh-CN" dirty="0"/>
              <a:t>SMT</a:t>
            </a:r>
            <a:r>
              <a:rPr lang="zh-CN" altLang="en-US" dirty="0"/>
              <a:t>基准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9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在长句上的表现也很好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9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270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45745" y="3276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02970" y="259080"/>
            <a:ext cx="78867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02970" y="614680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0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0E00-5D83-46E2-B18B-6027595511C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2010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7787">
                        <a14:foregroundMark x1="29332" y1="51831" x2="29332" y2="51831"/>
                        <a14:foregroundMark x1="10752" y1="27606" x2="10752" y2="27606"/>
                        <a14:foregroundMark x1="16493" y1="20282" x2="16493" y2="20282"/>
                        <a14:backgroundMark x1="64405" y1="98873" x2="64405" y2="98873"/>
                        <a14:backgroundMark x1="61900" y1="80563" x2="57724" y2="75211"/>
                        <a14:backgroundMark x1="39040" y1="59718" x2="38309" y2="59155"/>
                        <a14:backgroundMark x1="38309" y1="90141" x2="37578" y2="90141"/>
                        <a14:backgroundMark x1="36117" y1="89296" x2="39979" y2="99718"/>
                        <a14:backgroundMark x1="61691" y1="98028" x2="61691" y2="93239"/>
                        <a14:backgroundMark x1="63674" y1="72676" x2="63674" y2="72676"/>
                        <a14:backgroundMark x1="64927" y1="70704" x2="64927" y2="70704"/>
                        <a14:backgroundMark x1="25157" y1="29577" x2="25157" y2="29577"/>
                        <a14:backgroundMark x1="32150" y1="6761" x2="32150" y2="6761"/>
                        <a14:backgroundMark x1="30376" y1="37746" x2="30376" y2="37746"/>
                        <a14:backgroundMark x1="59916" y1="36338" x2="59916" y2="36338"/>
                        <a14:backgroundMark x1="48956" y1="47887" x2="48225" y2="48451"/>
                        <a14:backgroundMark x1="50209" y1="81408" x2="50731" y2="83944"/>
                        <a14:backgroundMark x1="50731" y1="87887" x2="51044" y2="95493"/>
                        <a14:backgroundMark x1="74322" y1="2817" x2="74322" y2="2817"/>
                        <a14:backgroundMark x1="10438" y1="21690" x2="10438" y2="21690"/>
                        <a14:backgroundMark x1="9290" y1="32958" x2="9290" y2="32958"/>
                        <a14:backgroundMark x1="8977" y1="30423" x2="8977" y2="30423"/>
                        <a14:backgroundMark x1="34342" y1="99437" x2="34342" y2="99437"/>
                        <a14:backgroundMark x1="47286" y1="66479" x2="47286" y2="66479"/>
                        <a14:backgroundMark x1="47495" y1="65352" x2="52192" y2="63099"/>
                        <a14:backgroundMark x1="58977" y1="57746" x2="59708" y2="57746"/>
                        <a14:backgroundMark x1="64927" y1="53239" x2="71608" y2="47887"/>
                        <a14:backgroundMark x1="77349" y1="41127" x2="77349" y2="41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082798" y="2365864"/>
            <a:ext cx="8026400" cy="2408420"/>
            <a:chOff x="2082799" y="2276218"/>
            <a:chExt cx="8026400" cy="2408420"/>
          </a:xfrm>
        </p:grpSpPr>
        <p:sp>
          <p:nvSpPr>
            <p:cNvPr id="6" name="文本框 5"/>
            <p:cNvSpPr txBox="1"/>
            <p:nvPr/>
          </p:nvSpPr>
          <p:spPr>
            <a:xfrm>
              <a:off x="2082799" y="2276218"/>
              <a:ext cx="80264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Sequence to Sequence Learning with </a:t>
              </a:r>
            </a:p>
            <a:p>
              <a:pPr algn="ctr"/>
              <a:r>
                <a:rPr lang="en-US" altLang="zh-CN" sz="44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Neural Networks</a:t>
              </a:r>
              <a:endParaRPr lang="zh-CN" altLang="en-US" sz="4400" dirty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535822" y="4288508"/>
              <a:ext cx="3388978" cy="396130"/>
              <a:chOff x="4873199" y="4359708"/>
              <a:chExt cx="3388978" cy="396130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4873199" y="4359708"/>
                <a:ext cx="1560178" cy="39613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汇报人：黄婷</a:t>
                </a:r>
              </a:p>
            </p:txBody>
          </p:sp>
          <p:sp>
            <p:nvSpPr>
              <p:cNvPr id="16" name="矩形: 圆角 15"/>
              <p:cNvSpPr/>
              <p:nvPr/>
            </p:nvSpPr>
            <p:spPr>
              <a:xfrm>
                <a:off x="6433376" y="4359708"/>
                <a:ext cx="1828801" cy="39613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时间：</a:t>
                </a:r>
                <a:r>
                  <a:rPr lang="en-US" altLang="zh-CN" sz="105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2017.7.13</a:t>
                </a:r>
                <a:endParaRPr lang="zh-CN" altLang="en-US" sz="105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2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28370" y="4114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570038"/>
            <a:ext cx="45053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5903239" y="2018663"/>
            <a:ext cx="5780761" cy="109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输入：用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one-hot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表示的词向量序列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输出：低维稠密的词向量，源语言句子的压缩表示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903239" y="3974463"/>
            <a:ext cx="5780761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Equation: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671474"/>
              </p:ext>
            </p:extLst>
          </p:nvPr>
        </p:nvGraphicFramePr>
        <p:xfrm>
          <a:off x="7308850" y="3974463"/>
          <a:ext cx="108942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850" y="3974463"/>
                        <a:ext cx="1089420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04772"/>
              </p:ext>
            </p:extLst>
          </p:nvPr>
        </p:nvGraphicFramePr>
        <p:xfrm>
          <a:off x="7346950" y="4394857"/>
          <a:ext cx="1084076" cy="34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7" imgW="799920" imgH="253800" progId="Equation.DSMT4">
                  <p:embed/>
                </p:oleObj>
              </mc:Choice>
              <mc:Fallback>
                <p:oleObj name="Equation" r:id="rId7" imgW="79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46950" y="4394857"/>
                        <a:ext cx="1084076" cy="344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9092"/>
              </p:ext>
            </p:extLst>
          </p:nvPr>
        </p:nvGraphicFramePr>
        <p:xfrm>
          <a:off x="7726819" y="4768906"/>
          <a:ext cx="2839978" cy="39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9" imgW="2031840" imgH="279360" progId="Equation.DSMT4">
                  <p:embed/>
                </p:oleObj>
              </mc:Choice>
              <mc:Fallback>
                <p:oleObj name="Equation" r:id="rId9" imgW="2031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26819" y="4768906"/>
                        <a:ext cx="2839978" cy="390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58023"/>
              </p:ext>
            </p:extLst>
          </p:nvPr>
        </p:nvGraphicFramePr>
        <p:xfrm>
          <a:off x="7797800" y="5259389"/>
          <a:ext cx="1205344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11" imgW="812520" imgH="279360" progId="Equation.DSMT4">
                  <p:embed/>
                </p:oleObj>
              </mc:Choice>
              <mc:Fallback>
                <p:oleObj name="Equation" r:id="rId11" imgW="812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97800" y="5259389"/>
                        <a:ext cx="1205344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6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6"/>
          <p:cNvSpPr txBox="1"/>
          <p:nvPr/>
        </p:nvSpPr>
        <p:spPr>
          <a:xfrm>
            <a:off x="6176542" y="2776147"/>
            <a:ext cx="65" cy="277000"/>
          </a:xfrm>
          <a:prstGeom prst="rect">
            <a:avLst/>
          </a:prstGeom>
          <a:noFill/>
          <a:ln w="6350">
            <a:noFill/>
            <a:miter/>
          </a:ln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41585" y="3332519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此处输入您的内容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5332245" y="3365352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此处输入您的内容</a:t>
            </a:r>
          </a:p>
        </p:txBody>
      </p:sp>
      <p:sp>
        <p:nvSpPr>
          <p:cNvPr id="13" name="矩形 12"/>
          <p:cNvSpPr/>
          <p:nvPr/>
        </p:nvSpPr>
        <p:spPr>
          <a:xfrm>
            <a:off x="8111960" y="3365352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此处输入您的内容</a:t>
            </a:r>
          </a:p>
        </p:txBody>
      </p:sp>
      <p:sp>
        <p:nvSpPr>
          <p:cNvPr id="19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28370" y="4114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72" y="1434373"/>
            <a:ext cx="10827669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890039" y="5580196"/>
            <a:ext cx="9514561" cy="7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压缩向量可以保存源语言句子的语义信息，语义越近的句子在空间中距离越近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对词的顺序敏感，对主被动语态不敏感</a:t>
            </a:r>
          </a:p>
        </p:txBody>
      </p:sp>
    </p:spTree>
    <p:extLst>
      <p:ext uri="{BB962C8B-B14F-4D97-AF65-F5344CB8AC3E}">
        <p14:creationId xmlns:p14="http://schemas.microsoft.com/office/powerpoint/2010/main" val="31469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6"/>
          <p:cNvSpPr txBox="1"/>
          <p:nvPr/>
        </p:nvSpPr>
        <p:spPr>
          <a:xfrm>
            <a:off x="6176542" y="2776147"/>
            <a:ext cx="65" cy="277000"/>
          </a:xfrm>
          <a:prstGeom prst="rect">
            <a:avLst/>
          </a:prstGeom>
          <a:noFill/>
          <a:ln w="6350">
            <a:noFill/>
            <a:miter/>
          </a:ln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41585" y="3332519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此处输入您的内容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5332245" y="3365352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此处输入您的内容</a:t>
            </a:r>
          </a:p>
        </p:txBody>
      </p:sp>
      <p:sp>
        <p:nvSpPr>
          <p:cNvPr id="13" name="矩形 12"/>
          <p:cNvSpPr/>
          <p:nvPr/>
        </p:nvSpPr>
        <p:spPr>
          <a:xfrm>
            <a:off x="8111960" y="3365352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此处输入您的内容</a:t>
            </a:r>
          </a:p>
        </p:txBody>
      </p:sp>
      <p:sp>
        <p:nvSpPr>
          <p:cNvPr id="19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28370" y="4114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34010"/>
              </p:ext>
            </p:extLst>
          </p:nvPr>
        </p:nvGraphicFramePr>
        <p:xfrm>
          <a:off x="4212424" y="2710912"/>
          <a:ext cx="35061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4" imgW="1371600" imgH="253800" progId="Equation.DSMT4">
                  <p:embed/>
                </p:oleObj>
              </mc:Choice>
              <mc:Fallback>
                <p:oleObj name="Equation" r:id="rId4" imgW="1371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2424" y="2710912"/>
                        <a:ext cx="3506150" cy="64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061047"/>
              </p:ext>
            </p:extLst>
          </p:nvPr>
        </p:nvGraphicFramePr>
        <p:xfrm>
          <a:off x="3236284" y="3859213"/>
          <a:ext cx="6301416" cy="646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6" imgW="2476440" imgH="253800" progId="Equation.DSMT4">
                  <p:embed/>
                </p:oleObj>
              </mc:Choice>
              <mc:Fallback>
                <p:oleObj name="Equation" r:id="rId6" imgW="2476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6284" y="3859213"/>
                        <a:ext cx="6301416" cy="646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39906"/>
              </p:ext>
            </p:extLst>
          </p:nvPr>
        </p:nvGraphicFramePr>
        <p:xfrm>
          <a:off x="3094995" y="4773612"/>
          <a:ext cx="7149889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8" imgW="3377880" imgH="558720" progId="Equation.DSMT4">
                  <p:embed/>
                </p:oleObj>
              </mc:Choice>
              <mc:Fallback>
                <p:oleObj name="Equation" r:id="rId8" imgW="33778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4995" y="4773612"/>
                        <a:ext cx="7149889" cy="1182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153439" y="1501590"/>
            <a:ext cx="95145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该模型的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decoder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过程是使用另一个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通过当前隐状态   来预测当前的输出符号   ，这里的   和   都与其前一个隐状态和输出有关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94556"/>
              </p:ext>
            </p:extLst>
          </p:nvPr>
        </p:nvGraphicFramePr>
        <p:xfrm>
          <a:off x="7860970" y="1501590"/>
          <a:ext cx="250990" cy="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10" imgW="164880" imgH="253800" progId="Equation.DSMT4">
                  <p:embed/>
                </p:oleObj>
              </mc:Choice>
              <mc:Fallback>
                <p:oleObj name="Equation" r:id="rId10" imgW="164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60970" y="1501590"/>
                        <a:ext cx="250990" cy="38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068739"/>
              </p:ext>
            </p:extLst>
          </p:nvPr>
        </p:nvGraphicFramePr>
        <p:xfrm>
          <a:off x="1826539" y="1830839"/>
          <a:ext cx="307061" cy="40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12" imgW="190440" imgH="253800" progId="Equation.DSMT4">
                  <p:embed/>
                </p:oleObj>
              </mc:Choice>
              <mc:Fallback>
                <p:oleObj name="Equation" r:id="rId12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26539" y="1830839"/>
                        <a:ext cx="307061" cy="40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427983"/>
              </p:ext>
            </p:extLst>
          </p:nvPr>
        </p:nvGraphicFramePr>
        <p:xfrm>
          <a:off x="3248982" y="1854491"/>
          <a:ext cx="2508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14" imgW="164880" imgH="253800" progId="Equation.DSMT4">
                  <p:embed/>
                </p:oleObj>
              </mc:Choice>
              <mc:Fallback>
                <p:oleObj name="Equation" r:id="rId14" imgW="16488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982" y="1854491"/>
                        <a:ext cx="2508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11266"/>
              </p:ext>
            </p:extLst>
          </p:nvPr>
        </p:nvGraphicFramePr>
        <p:xfrm>
          <a:off x="3900818" y="1835733"/>
          <a:ext cx="3063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16" imgW="190440" imgH="253800" progId="Equation.DSMT4">
                  <p:embed/>
                </p:oleObj>
              </mc:Choice>
              <mc:Fallback>
                <p:oleObj name="Equation" r:id="rId16" imgW="19044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818" y="1835733"/>
                        <a:ext cx="3063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1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82861" y="2586490"/>
            <a:ext cx="2260555" cy="1323011"/>
            <a:chOff x="5196494" y="2848925"/>
            <a:chExt cx="2260555" cy="1323011"/>
          </a:xfrm>
        </p:grpSpPr>
        <p:sp>
          <p:nvSpPr>
            <p:cNvPr id="18" name="文本框 13"/>
            <p:cNvSpPr txBox="1">
              <a:spLocks noChangeArrowheads="1"/>
            </p:cNvSpPr>
            <p:nvPr/>
          </p:nvSpPr>
          <p:spPr bwMode="auto">
            <a:xfrm>
              <a:off x="5196494" y="3648716"/>
              <a:ext cx="22605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59595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Experiments</a:t>
              </a:r>
              <a:endParaRPr lang="zh-CN" altLang="en-US" dirty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766091" y="2848925"/>
              <a:ext cx="687082" cy="687082"/>
              <a:chOff x="5797609" y="2848925"/>
              <a:chExt cx="687082" cy="68708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797609" y="2848925"/>
                <a:ext cx="687082" cy="687082"/>
              </a:xfrm>
              <a:prstGeom prst="ellipse">
                <a:avLst/>
              </a:prstGeom>
              <a:noFill/>
              <a:ln>
                <a:solidFill>
                  <a:srgbClr val="3D73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838007" y="2961634"/>
                <a:ext cx="606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03</a:t>
                </a:r>
                <a:endParaRPr lang="zh-CN" altLang="en-US" sz="2400" dirty="0">
                  <a:solidFill>
                    <a:srgbClr val="70826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7787">
                        <a14:foregroundMark x1="29332" y1="51831" x2="29332" y2="51831"/>
                        <a14:foregroundMark x1="10752" y1="27606" x2="10752" y2="27606"/>
                        <a14:foregroundMark x1="16493" y1="20282" x2="16493" y2="20282"/>
                        <a14:backgroundMark x1="64405" y1="98873" x2="64405" y2="98873"/>
                        <a14:backgroundMark x1="61900" y1="80563" x2="57724" y2="75211"/>
                        <a14:backgroundMark x1="39040" y1="59718" x2="38309" y2="59155"/>
                        <a14:backgroundMark x1="38309" y1="90141" x2="37578" y2="90141"/>
                        <a14:backgroundMark x1="36117" y1="89296" x2="39979" y2="99718"/>
                        <a14:backgroundMark x1="61691" y1="98028" x2="61691" y2="93239"/>
                        <a14:backgroundMark x1="63674" y1="72676" x2="63674" y2="72676"/>
                        <a14:backgroundMark x1="64927" y1="70704" x2="64927" y2="70704"/>
                        <a14:backgroundMark x1="25157" y1="29577" x2="25157" y2="29577"/>
                        <a14:backgroundMark x1="32150" y1="6761" x2="32150" y2="6761"/>
                        <a14:backgroundMark x1="30376" y1="37746" x2="30376" y2="37746"/>
                        <a14:backgroundMark x1="59916" y1="36338" x2="59916" y2="36338"/>
                        <a14:backgroundMark x1="48956" y1="47887" x2="48225" y2="48451"/>
                        <a14:backgroundMark x1="50209" y1="81408" x2="50731" y2="83944"/>
                        <a14:backgroundMark x1="50731" y1="87887" x2="51044" y2="95493"/>
                        <a14:backgroundMark x1="74322" y1="2817" x2="74322" y2="2817"/>
                        <a14:backgroundMark x1="10438" y1="21690" x2="10438" y2="21690"/>
                        <a14:backgroundMark x1="9290" y1="32958" x2="9290" y2="32958"/>
                        <a14:backgroundMark x1="8977" y1="30423" x2="8977" y2="30423"/>
                        <a14:backgroundMark x1="34342" y1="99437" x2="34342" y2="99437"/>
                        <a14:backgroundMark x1="47286" y1="66479" x2="47286" y2="66479"/>
                        <a14:backgroundMark x1="47495" y1="65352" x2="52192" y2="63099"/>
                        <a14:backgroundMark x1="58977" y1="57746" x2="59708" y2="57746"/>
                        <a14:backgroundMark x1="64927" y1="53239" x2="71608" y2="47887"/>
                        <a14:backgroundMark x1="77349" y1="41127" x2="77349" y2="41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26057" y="2926312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5" name="Freeform 4"/>
          <p:cNvSpPr/>
          <p:nvPr/>
        </p:nvSpPr>
        <p:spPr>
          <a:xfrm rot="2700000">
            <a:off x="5260873" y="2233955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6" name="Freeform 5"/>
          <p:cNvSpPr/>
          <p:nvPr/>
        </p:nvSpPr>
        <p:spPr>
          <a:xfrm flipH="1">
            <a:off x="6967704" y="2932444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7" name="Freeform 6"/>
          <p:cNvSpPr/>
          <p:nvPr/>
        </p:nvSpPr>
        <p:spPr>
          <a:xfrm rot="18900000" flipH="1">
            <a:off x="6232889" y="2240086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8" name="Freeform 7"/>
          <p:cNvSpPr/>
          <p:nvPr/>
        </p:nvSpPr>
        <p:spPr>
          <a:xfrm flipH="1" flipV="1">
            <a:off x="6961572" y="4024219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9" name="Freeform 8"/>
          <p:cNvSpPr/>
          <p:nvPr/>
        </p:nvSpPr>
        <p:spPr>
          <a:xfrm rot="2700000" flipH="1" flipV="1">
            <a:off x="6210485" y="4728837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10" name="Freeform 9"/>
          <p:cNvSpPr/>
          <p:nvPr/>
        </p:nvSpPr>
        <p:spPr>
          <a:xfrm flipV="1">
            <a:off x="4532188" y="4030350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11" name="Freeform 10"/>
          <p:cNvSpPr/>
          <p:nvPr/>
        </p:nvSpPr>
        <p:spPr>
          <a:xfrm rot="18900000" flipV="1">
            <a:off x="5267003" y="4722707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169401" y="4030349"/>
            <a:ext cx="618000" cy="0"/>
          </a:xfrm>
          <a:prstGeom prst="line">
            <a:avLst/>
          </a:prstGeom>
          <a:ln w="19050">
            <a:solidFill>
              <a:srgbClr val="3D735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3"/>
          <p:cNvGrpSpPr/>
          <p:nvPr/>
        </p:nvGrpSpPr>
        <p:grpSpPr>
          <a:xfrm>
            <a:off x="4167103" y="2573106"/>
            <a:ext cx="669024" cy="618000"/>
            <a:chOff x="4228147" y="2074893"/>
            <a:chExt cx="692928" cy="640080"/>
          </a:xfrm>
        </p:grpSpPr>
        <p:cxnSp>
          <p:nvCxnSpPr>
            <p:cNvPr id="14" name="Straight Connector 14"/>
            <p:cNvCxnSpPr/>
            <p:nvPr/>
          </p:nvCxnSpPr>
          <p:spPr>
            <a:xfrm rot="2700000" flipH="1">
              <a:off x="4601035" y="2394933"/>
              <a:ext cx="640080" cy="0"/>
            </a:xfrm>
            <a:prstGeom prst="line">
              <a:avLst/>
            </a:prstGeom>
            <a:ln w="19050" cap="sq">
              <a:solidFill>
                <a:srgbClr val="3D735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5"/>
            <p:cNvCxnSpPr/>
            <p:nvPr/>
          </p:nvCxnSpPr>
          <p:spPr>
            <a:xfrm flipH="1">
              <a:off x="4228147" y="2166249"/>
              <a:ext cx="466625" cy="0"/>
            </a:xfrm>
            <a:prstGeom prst="line">
              <a:avLst/>
            </a:prstGeom>
            <a:ln w="19050">
              <a:solidFill>
                <a:srgbClr val="3D735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6"/>
          <p:cNvGrpSpPr/>
          <p:nvPr/>
        </p:nvGrpSpPr>
        <p:grpSpPr>
          <a:xfrm flipV="1">
            <a:off x="4169402" y="4762996"/>
            <a:ext cx="834570" cy="618000"/>
            <a:chOff x="4056686" y="2074893"/>
            <a:chExt cx="864389" cy="640080"/>
          </a:xfrm>
        </p:grpSpPr>
        <p:cxnSp>
          <p:nvCxnSpPr>
            <p:cNvPr id="17" name="Straight Connector 17"/>
            <p:cNvCxnSpPr/>
            <p:nvPr/>
          </p:nvCxnSpPr>
          <p:spPr>
            <a:xfrm rot="2700000" flipH="1">
              <a:off x="4601035" y="2394933"/>
              <a:ext cx="640080" cy="0"/>
            </a:xfrm>
            <a:prstGeom prst="line">
              <a:avLst/>
            </a:prstGeom>
            <a:ln w="19050" cap="sq">
              <a:solidFill>
                <a:srgbClr val="3D735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8"/>
            <p:cNvCxnSpPr/>
            <p:nvPr/>
          </p:nvCxnSpPr>
          <p:spPr>
            <a:xfrm flipH="1" flipV="1">
              <a:off x="4056686" y="2166249"/>
              <a:ext cx="638087" cy="0"/>
            </a:xfrm>
            <a:prstGeom prst="line">
              <a:avLst/>
            </a:prstGeom>
            <a:ln w="19050">
              <a:solidFill>
                <a:srgbClr val="3D735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20"/>
          <p:cNvGrpSpPr/>
          <p:nvPr/>
        </p:nvGrpSpPr>
        <p:grpSpPr>
          <a:xfrm flipH="1">
            <a:off x="7023632" y="2405269"/>
            <a:ext cx="829599" cy="618000"/>
            <a:chOff x="4061835" y="2074893"/>
            <a:chExt cx="859240" cy="640080"/>
          </a:xfrm>
        </p:grpSpPr>
        <p:cxnSp>
          <p:nvCxnSpPr>
            <p:cNvPr id="20" name="Straight Connector 21"/>
            <p:cNvCxnSpPr/>
            <p:nvPr/>
          </p:nvCxnSpPr>
          <p:spPr>
            <a:xfrm rot="2700000" flipH="1">
              <a:off x="4601035" y="2394933"/>
              <a:ext cx="640080" cy="0"/>
            </a:xfrm>
            <a:prstGeom prst="line">
              <a:avLst/>
            </a:prstGeom>
            <a:ln w="19050" cap="sq">
              <a:solidFill>
                <a:srgbClr val="3D735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2"/>
            <p:cNvCxnSpPr/>
            <p:nvPr/>
          </p:nvCxnSpPr>
          <p:spPr>
            <a:xfrm flipH="1">
              <a:off x="4061835" y="2166249"/>
              <a:ext cx="632937" cy="0"/>
            </a:xfrm>
            <a:prstGeom prst="line">
              <a:avLst/>
            </a:prstGeom>
            <a:ln w="19050">
              <a:solidFill>
                <a:srgbClr val="3D735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3"/>
          <p:cNvCxnSpPr/>
          <p:nvPr/>
        </p:nvCxnSpPr>
        <p:spPr>
          <a:xfrm rot="5400000" flipV="1">
            <a:off x="7558245" y="3448318"/>
            <a:ext cx="0" cy="618000"/>
          </a:xfrm>
          <a:prstGeom prst="line">
            <a:avLst/>
          </a:prstGeom>
          <a:ln w="19050">
            <a:solidFill>
              <a:srgbClr val="3D735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4"/>
          <p:cNvGrpSpPr/>
          <p:nvPr/>
        </p:nvGrpSpPr>
        <p:grpSpPr>
          <a:xfrm flipH="1" flipV="1">
            <a:off x="7190701" y="4578616"/>
            <a:ext cx="834197" cy="618000"/>
            <a:chOff x="4057073" y="2074893"/>
            <a:chExt cx="864002" cy="640080"/>
          </a:xfrm>
        </p:grpSpPr>
        <p:cxnSp>
          <p:nvCxnSpPr>
            <p:cNvPr id="24" name="Straight Connector 25"/>
            <p:cNvCxnSpPr/>
            <p:nvPr/>
          </p:nvCxnSpPr>
          <p:spPr>
            <a:xfrm rot="2700000" flipH="1">
              <a:off x="4601035" y="2394933"/>
              <a:ext cx="640080" cy="0"/>
            </a:xfrm>
            <a:prstGeom prst="line">
              <a:avLst/>
            </a:prstGeom>
            <a:ln w="19050" cap="sq">
              <a:solidFill>
                <a:srgbClr val="3D735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 flipH="1" flipV="1">
              <a:off x="4057073" y="2166249"/>
              <a:ext cx="637699" cy="0"/>
            </a:xfrm>
            <a:prstGeom prst="line">
              <a:avLst/>
            </a:prstGeom>
            <a:ln w="19050">
              <a:solidFill>
                <a:srgbClr val="3D735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utoShape 59"/>
          <p:cNvSpPr>
            <a:spLocks/>
          </p:cNvSpPr>
          <p:nvPr/>
        </p:nvSpPr>
        <p:spPr bwMode="auto">
          <a:xfrm>
            <a:off x="5486290" y="3463010"/>
            <a:ext cx="973001" cy="971339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D73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19300" y="4241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Training details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884799" y="2463618"/>
            <a:ext cx="3411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LSTMs with 4 layers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152201" y="3654887"/>
            <a:ext cx="38646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enforce a hard constraint on the norm of the gradient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152201" y="4867567"/>
            <a:ext cx="3864602" cy="105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sentences within a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minibatch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were roughly of the same length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8064501" y="2243153"/>
            <a:ext cx="341160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reverse the input sentences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8216900" y="4933974"/>
            <a:ext cx="3411603" cy="3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Baseline SMT system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8216900" y="3463010"/>
            <a:ext cx="3411603" cy="6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WMT’14 English to French dataset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19300" y="4241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2214562"/>
            <a:ext cx="8006754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430899" y="5244736"/>
            <a:ext cx="10138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performance of the LSTM on WMT’14 English to French test set (ntst14).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19300" y="4241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374106"/>
            <a:ext cx="8943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140899" y="5143136"/>
            <a:ext cx="10138801" cy="6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that use neural networks together with an SMT system on the WMT’14 English to French test set (ntst14).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19300" y="4241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140899" y="5526551"/>
            <a:ext cx="10138801" cy="3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plots show the performance of our system as a function of sentence length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7" y="1056910"/>
            <a:ext cx="78200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2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68561" y="2586490"/>
            <a:ext cx="2465740" cy="1323011"/>
            <a:chOff x="5082194" y="2848925"/>
            <a:chExt cx="2465740" cy="1323011"/>
          </a:xfrm>
        </p:grpSpPr>
        <p:sp>
          <p:nvSpPr>
            <p:cNvPr id="18" name="文本框 13"/>
            <p:cNvSpPr txBox="1">
              <a:spLocks noChangeArrowheads="1"/>
            </p:cNvSpPr>
            <p:nvPr/>
          </p:nvSpPr>
          <p:spPr bwMode="auto">
            <a:xfrm>
              <a:off x="5082194" y="3648716"/>
              <a:ext cx="24657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59595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Related work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766091" y="2848925"/>
              <a:ext cx="687082" cy="687082"/>
              <a:chOff x="5797609" y="2848925"/>
              <a:chExt cx="687082" cy="68708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797609" y="2848925"/>
                <a:ext cx="687082" cy="687082"/>
              </a:xfrm>
              <a:prstGeom prst="ellipse">
                <a:avLst/>
              </a:prstGeom>
              <a:noFill/>
              <a:ln>
                <a:solidFill>
                  <a:srgbClr val="3D73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838007" y="2961634"/>
                <a:ext cx="606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04</a:t>
                </a:r>
                <a:endParaRPr lang="zh-CN" altLang="en-US" sz="2400" dirty="0">
                  <a:solidFill>
                    <a:srgbClr val="70826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7787">
                        <a14:foregroundMark x1="29332" y1="51831" x2="29332" y2="51831"/>
                        <a14:foregroundMark x1="10752" y1="27606" x2="10752" y2="27606"/>
                        <a14:foregroundMark x1="16493" y1="20282" x2="16493" y2="20282"/>
                        <a14:backgroundMark x1="64405" y1="98873" x2="64405" y2="98873"/>
                        <a14:backgroundMark x1="61900" y1="80563" x2="57724" y2="75211"/>
                        <a14:backgroundMark x1="39040" y1="59718" x2="38309" y2="59155"/>
                        <a14:backgroundMark x1="38309" y1="90141" x2="37578" y2="90141"/>
                        <a14:backgroundMark x1="36117" y1="89296" x2="39979" y2="99718"/>
                        <a14:backgroundMark x1="61691" y1="98028" x2="61691" y2="93239"/>
                        <a14:backgroundMark x1="63674" y1="72676" x2="63674" y2="72676"/>
                        <a14:backgroundMark x1="64927" y1="70704" x2="64927" y2="70704"/>
                        <a14:backgroundMark x1="25157" y1="29577" x2="25157" y2="29577"/>
                        <a14:backgroundMark x1="32150" y1="6761" x2="32150" y2="6761"/>
                        <a14:backgroundMark x1="30376" y1="37746" x2="30376" y2="37746"/>
                        <a14:backgroundMark x1="59916" y1="36338" x2="59916" y2="36338"/>
                        <a14:backgroundMark x1="48956" y1="47887" x2="48225" y2="48451"/>
                        <a14:backgroundMark x1="50209" y1="81408" x2="50731" y2="83944"/>
                        <a14:backgroundMark x1="50731" y1="87887" x2="51044" y2="95493"/>
                        <a14:backgroundMark x1="74322" y1="2817" x2="74322" y2="2817"/>
                        <a14:backgroundMark x1="10438" y1="21690" x2="10438" y2="21690"/>
                        <a14:backgroundMark x1="9290" y1="32958" x2="9290" y2="32958"/>
                        <a14:backgroundMark x1="8977" y1="30423" x2="8977" y2="30423"/>
                        <a14:backgroundMark x1="34342" y1="99437" x2="34342" y2="99437"/>
                        <a14:backgroundMark x1="47286" y1="66479" x2="47286" y2="66479"/>
                        <a14:backgroundMark x1="47495" y1="65352" x2="52192" y2="63099"/>
                        <a14:backgroundMark x1="58977" y1="57746" x2="59708" y2="57746"/>
                        <a14:backgroundMark x1="64927" y1="53239" x2="71608" y2="47887"/>
                        <a14:backgroundMark x1="77349" y1="41127" x2="77349" y2="41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90270" y="4241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Related work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Freeform 115"/>
          <p:cNvSpPr>
            <a:spLocks noChangeArrowheads="1"/>
          </p:cNvSpPr>
          <p:nvPr/>
        </p:nvSpPr>
        <p:spPr bwMode="auto">
          <a:xfrm>
            <a:off x="8182777" y="2784687"/>
            <a:ext cx="210996" cy="26200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3"/>
          <p:cNvSpPr>
            <a:spLocks noChangeArrowheads="1"/>
          </p:cNvSpPr>
          <p:nvPr/>
        </p:nvSpPr>
        <p:spPr bwMode="auto">
          <a:xfrm>
            <a:off x="8157271" y="5087517"/>
            <a:ext cx="262008" cy="210996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29"/>
          <p:cNvSpPr>
            <a:spLocks noChangeArrowheads="1"/>
          </p:cNvSpPr>
          <p:nvPr/>
        </p:nvSpPr>
        <p:spPr bwMode="auto">
          <a:xfrm>
            <a:off x="3704344" y="5071286"/>
            <a:ext cx="234184" cy="243457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97"/>
          <p:cNvSpPr>
            <a:spLocks noChangeArrowheads="1"/>
          </p:cNvSpPr>
          <p:nvPr/>
        </p:nvSpPr>
        <p:spPr bwMode="auto">
          <a:xfrm>
            <a:off x="3713316" y="2803235"/>
            <a:ext cx="262009" cy="224910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784702" y="1988315"/>
            <a:ext cx="10911402" cy="277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information about the source language into the NNLM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 an NNLM with a topic model of the input sentence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input sentence into a vector and then back to a sentence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map sentences to vectors using convolutional neural networks, which lose       the ordering of the words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used an LSTM-like RNN architecture to map sentences into vectors and back</a:t>
            </a:r>
          </a:p>
        </p:txBody>
      </p:sp>
    </p:spTree>
    <p:extLst>
      <p:ext uri="{BB962C8B-B14F-4D97-AF65-F5344CB8AC3E}">
        <p14:creationId xmlns:p14="http://schemas.microsoft.com/office/powerpoint/2010/main" val="10850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7787">
                        <a14:foregroundMark x1="29332" y1="51831" x2="29332" y2="51831"/>
                        <a14:foregroundMark x1="10752" y1="27606" x2="10752" y2="27606"/>
                        <a14:foregroundMark x1="16493" y1="20282" x2="16493" y2="20282"/>
                        <a14:backgroundMark x1="64405" y1="98873" x2="64405" y2="98873"/>
                        <a14:backgroundMark x1="61900" y1="80563" x2="57724" y2="75211"/>
                        <a14:backgroundMark x1="39040" y1="59718" x2="38309" y2="59155"/>
                        <a14:backgroundMark x1="38309" y1="90141" x2="37578" y2="90141"/>
                        <a14:backgroundMark x1="36117" y1="89296" x2="39979" y2="99718"/>
                        <a14:backgroundMark x1="61691" y1="98028" x2="61691" y2="93239"/>
                        <a14:backgroundMark x1="63674" y1="72676" x2="63674" y2="72676"/>
                        <a14:backgroundMark x1="64927" y1="70704" x2="64927" y2="70704"/>
                        <a14:backgroundMark x1="25157" y1="29577" x2="25157" y2="29577"/>
                        <a14:backgroundMark x1="32150" y1="6761" x2="32150" y2="6761"/>
                        <a14:backgroundMark x1="30376" y1="37746" x2="30376" y2="37746"/>
                        <a14:backgroundMark x1="59916" y1="36338" x2="59916" y2="36338"/>
                        <a14:backgroundMark x1="48956" y1="47887" x2="48225" y2="48451"/>
                        <a14:backgroundMark x1="50209" y1="81408" x2="50731" y2="83944"/>
                        <a14:backgroundMark x1="50731" y1="87887" x2="51044" y2="95493"/>
                        <a14:backgroundMark x1="74322" y1="2817" x2="74322" y2="2817"/>
                        <a14:backgroundMark x1="10438" y1="21690" x2="10438" y2="21690"/>
                        <a14:backgroundMark x1="9290" y1="32958" x2="9290" y2="32958"/>
                        <a14:backgroundMark x1="8977" y1="30423" x2="8977" y2="30423"/>
                        <a14:backgroundMark x1="34342" y1="99437" x2="34342" y2="99437"/>
                        <a14:backgroundMark x1="47286" y1="66479" x2="47286" y2="66479"/>
                        <a14:backgroundMark x1="47495" y1="65352" x2="52192" y2="63099"/>
                        <a14:backgroundMark x1="58977" y1="57746" x2="59708" y2="57746"/>
                        <a14:backgroundMark x1="64927" y1="53239" x2="71608" y2="47887"/>
                        <a14:backgroundMark x1="77349" y1="41127" x2="77349" y2="41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6294233" y="2311220"/>
            <a:ext cx="16930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Introduction</a:t>
            </a:r>
            <a:endParaRPr lang="zh-CN" altLang="en-US" sz="2000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6294233" y="2794749"/>
            <a:ext cx="1484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The model</a:t>
            </a:r>
            <a:endParaRPr lang="zh-CN" altLang="en-US" sz="2000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5"/>
          <p:cNvSpPr txBox="1">
            <a:spLocks noChangeArrowheads="1"/>
          </p:cNvSpPr>
          <p:nvPr/>
        </p:nvSpPr>
        <p:spPr bwMode="auto">
          <a:xfrm>
            <a:off x="6294233" y="3278278"/>
            <a:ext cx="166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Experiments</a:t>
            </a:r>
            <a:endParaRPr lang="zh-CN" altLang="en-US" sz="2000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6"/>
          <p:cNvSpPr txBox="1">
            <a:spLocks noChangeArrowheads="1"/>
          </p:cNvSpPr>
          <p:nvPr/>
        </p:nvSpPr>
        <p:spPr bwMode="auto">
          <a:xfrm>
            <a:off x="6294233" y="3761807"/>
            <a:ext cx="1813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Related work</a:t>
            </a:r>
            <a:endParaRPr lang="zh-CN" altLang="en-US" sz="2000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22051" y="2280443"/>
            <a:ext cx="60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22051" y="2763973"/>
            <a:ext cx="64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2051" y="3247503"/>
            <a:ext cx="64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2051" y="3731033"/>
            <a:ext cx="64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4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661256" y="2994897"/>
            <a:ext cx="1410704" cy="992892"/>
            <a:chOff x="3503718" y="2938055"/>
            <a:chExt cx="1410704" cy="992892"/>
          </a:xfrm>
        </p:grpSpPr>
        <p:grpSp>
          <p:nvGrpSpPr>
            <p:cNvPr id="25" name="组合 24"/>
            <p:cNvGrpSpPr/>
            <p:nvPr/>
          </p:nvGrpSpPr>
          <p:grpSpPr>
            <a:xfrm>
              <a:off x="3503718" y="2938055"/>
              <a:ext cx="1410704" cy="992892"/>
              <a:chOff x="3561850" y="2938055"/>
              <a:chExt cx="1410704" cy="992892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630124" y="3469282"/>
                <a:ext cx="1274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D7351"/>
                    </a:solidFill>
                    <a:latin typeface="Impact" panose="020B0806030902050204" pitchFamily="34" charset="0"/>
                    <a:ea typeface="华文细黑" panose="02010600040101010101" pitchFamily="2" charset="-122"/>
                  </a:rPr>
                  <a:t>CONTENT</a:t>
                </a:r>
                <a:endParaRPr lang="zh-CN" altLang="en-US" sz="2400" dirty="0">
                  <a:solidFill>
                    <a:srgbClr val="3D7351"/>
                  </a:solidFill>
                  <a:latin typeface="Impact" panose="020B080603090205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561850" y="2938055"/>
                <a:ext cx="14107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目录</a:t>
                </a:r>
              </a:p>
            </p:txBody>
          </p:sp>
        </p:grpSp>
        <p:sp>
          <p:nvSpPr>
            <p:cNvPr id="26" name="L 形 25"/>
            <p:cNvSpPr/>
            <p:nvPr/>
          </p:nvSpPr>
          <p:spPr>
            <a:xfrm rot="2493705" flipH="1" flipV="1">
              <a:off x="4575036" y="3364836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rgbClr val="7082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D735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2493705" flipH="1" flipV="1">
              <a:off x="4649233" y="3364836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rgbClr val="7082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D735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文本框 22"/>
          <p:cNvSpPr txBox="1"/>
          <p:nvPr/>
        </p:nvSpPr>
        <p:spPr>
          <a:xfrm>
            <a:off x="5822051" y="4214561"/>
            <a:ext cx="64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24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16"/>
          <p:cNvSpPr txBox="1">
            <a:spLocks noChangeArrowheads="1"/>
          </p:cNvSpPr>
          <p:nvPr/>
        </p:nvSpPr>
        <p:spPr bwMode="auto">
          <a:xfrm>
            <a:off x="6294233" y="4245338"/>
            <a:ext cx="156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Conclusion</a:t>
            </a:r>
            <a:endParaRPr lang="zh-CN" altLang="en-US" sz="2000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9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68561" y="2586490"/>
            <a:ext cx="2121093" cy="1323011"/>
            <a:chOff x="5082194" y="2848925"/>
            <a:chExt cx="2121093" cy="1323011"/>
          </a:xfrm>
        </p:grpSpPr>
        <p:sp>
          <p:nvSpPr>
            <p:cNvPr id="18" name="文本框 13"/>
            <p:cNvSpPr txBox="1">
              <a:spLocks noChangeArrowheads="1"/>
            </p:cNvSpPr>
            <p:nvPr/>
          </p:nvSpPr>
          <p:spPr bwMode="auto">
            <a:xfrm>
              <a:off x="5082194" y="3648716"/>
              <a:ext cx="21210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59595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Conclusion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766091" y="2848925"/>
              <a:ext cx="687082" cy="687082"/>
              <a:chOff x="5797609" y="2848925"/>
              <a:chExt cx="687082" cy="68708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797609" y="2848925"/>
                <a:ext cx="687082" cy="687082"/>
              </a:xfrm>
              <a:prstGeom prst="ellipse">
                <a:avLst/>
              </a:prstGeom>
              <a:noFill/>
              <a:ln>
                <a:solidFill>
                  <a:srgbClr val="3D73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838007" y="2961634"/>
                <a:ext cx="606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05</a:t>
                </a:r>
                <a:endParaRPr lang="zh-CN" altLang="en-US" sz="2400" dirty="0">
                  <a:solidFill>
                    <a:srgbClr val="70826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7787">
                        <a14:foregroundMark x1="29332" y1="51831" x2="29332" y2="51831"/>
                        <a14:foregroundMark x1="10752" y1="27606" x2="10752" y2="27606"/>
                        <a14:foregroundMark x1="16493" y1="20282" x2="16493" y2="20282"/>
                        <a14:backgroundMark x1="64405" y1="98873" x2="64405" y2="98873"/>
                        <a14:backgroundMark x1="61900" y1="80563" x2="57724" y2="75211"/>
                        <a14:backgroundMark x1="39040" y1="59718" x2="38309" y2="59155"/>
                        <a14:backgroundMark x1="38309" y1="90141" x2="37578" y2="90141"/>
                        <a14:backgroundMark x1="36117" y1="89296" x2="39979" y2="99718"/>
                        <a14:backgroundMark x1="61691" y1="98028" x2="61691" y2="93239"/>
                        <a14:backgroundMark x1="63674" y1="72676" x2="63674" y2="72676"/>
                        <a14:backgroundMark x1="64927" y1="70704" x2="64927" y2="70704"/>
                        <a14:backgroundMark x1="25157" y1="29577" x2="25157" y2="29577"/>
                        <a14:backgroundMark x1="32150" y1="6761" x2="32150" y2="6761"/>
                        <a14:backgroundMark x1="30376" y1="37746" x2="30376" y2="37746"/>
                        <a14:backgroundMark x1="59916" y1="36338" x2="59916" y2="36338"/>
                        <a14:backgroundMark x1="48956" y1="47887" x2="48225" y2="48451"/>
                        <a14:backgroundMark x1="50209" y1="81408" x2="50731" y2="83944"/>
                        <a14:backgroundMark x1="50731" y1="87887" x2="51044" y2="95493"/>
                        <a14:backgroundMark x1="74322" y1="2817" x2="74322" y2="2817"/>
                        <a14:backgroundMark x1="10438" y1="21690" x2="10438" y2="21690"/>
                        <a14:backgroundMark x1="9290" y1="32958" x2="9290" y2="32958"/>
                        <a14:backgroundMark x1="8977" y1="30423" x2="8977" y2="30423"/>
                        <a14:backgroundMark x1="34342" y1="99437" x2="34342" y2="99437"/>
                        <a14:backgroundMark x1="47286" y1="66479" x2="47286" y2="66479"/>
                        <a14:backgroundMark x1="47495" y1="65352" x2="52192" y2="63099"/>
                        <a14:backgroundMark x1="58977" y1="57746" x2="59708" y2="57746"/>
                        <a14:backgroundMark x1="64927" y1="53239" x2="71608" y2="47887"/>
                        <a14:backgroundMark x1="77349" y1="41127" x2="77349" y2="41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90270" y="4241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Conclusion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Freeform 115"/>
          <p:cNvSpPr>
            <a:spLocks noChangeArrowheads="1"/>
          </p:cNvSpPr>
          <p:nvPr/>
        </p:nvSpPr>
        <p:spPr bwMode="auto">
          <a:xfrm>
            <a:off x="8182777" y="2784687"/>
            <a:ext cx="210996" cy="26200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3"/>
          <p:cNvSpPr>
            <a:spLocks noChangeArrowheads="1"/>
          </p:cNvSpPr>
          <p:nvPr/>
        </p:nvSpPr>
        <p:spPr bwMode="auto">
          <a:xfrm>
            <a:off x="8157271" y="5087517"/>
            <a:ext cx="262008" cy="210996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29"/>
          <p:cNvSpPr>
            <a:spLocks noChangeArrowheads="1"/>
          </p:cNvSpPr>
          <p:nvPr/>
        </p:nvSpPr>
        <p:spPr bwMode="auto">
          <a:xfrm>
            <a:off x="3704344" y="5071286"/>
            <a:ext cx="234184" cy="243457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97"/>
          <p:cNvSpPr>
            <a:spLocks noChangeArrowheads="1"/>
          </p:cNvSpPr>
          <p:nvPr/>
        </p:nvSpPr>
        <p:spPr bwMode="auto">
          <a:xfrm>
            <a:off x="3713316" y="2803235"/>
            <a:ext cx="262009" cy="224910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849023" y="2467902"/>
            <a:ext cx="10911402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large deep LSTM with a limited vocabulary can outperform a standard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SMT-based system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LSTM learns much better when the source sentences are reversed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LSTMs trained on the reversed dataset had little difficulty translating long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sentences</a:t>
            </a:r>
          </a:p>
        </p:txBody>
      </p:sp>
    </p:spTree>
    <p:extLst>
      <p:ext uri="{BB962C8B-B14F-4D97-AF65-F5344CB8AC3E}">
        <p14:creationId xmlns:p14="http://schemas.microsoft.com/office/powerpoint/2010/main" val="249925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222993" y="66068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7787">
                        <a14:foregroundMark x1="29332" y1="51831" x2="29332" y2="51831"/>
                        <a14:foregroundMark x1="10752" y1="27606" x2="10752" y2="27606"/>
                        <a14:foregroundMark x1="16493" y1="20282" x2="16493" y2="20282"/>
                        <a14:backgroundMark x1="64405" y1="98873" x2="64405" y2="98873"/>
                        <a14:backgroundMark x1="61900" y1="80563" x2="57724" y2="75211"/>
                        <a14:backgroundMark x1="39040" y1="59718" x2="38309" y2="59155"/>
                        <a14:backgroundMark x1="38309" y1="90141" x2="37578" y2="90141"/>
                        <a14:backgroundMark x1="36117" y1="89296" x2="39979" y2="99718"/>
                        <a14:backgroundMark x1="61691" y1="98028" x2="61691" y2="93239"/>
                        <a14:backgroundMark x1="63674" y1="72676" x2="63674" y2="72676"/>
                        <a14:backgroundMark x1="64927" y1="70704" x2="64927" y2="70704"/>
                        <a14:backgroundMark x1="25157" y1="29577" x2="25157" y2="29577"/>
                        <a14:backgroundMark x1="32150" y1="6761" x2="32150" y2="6761"/>
                        <a14:backgroundMark x1="30376" y1="37746" x2="30376" y2="37746"/>
                        <a14:backgroundMark x1="59916" y1="36338" x2="59916" y2="36338"/>
                        <a14:backgroundMark x1="48956" y1="47887" x2="48225" y2="48451"/>
                        <a14:backgroundMark x1="50209" y1="81408" x2="50731" y2="83944"/>
                        <a14:backgroundMark x1="50731" y1="87887" x2="51044" y2="95493"/>
                        <a14:backgroundMark x1="74322" y1="2817" x2="74322" y2="2817"/>
                        <a14:backgroundMark x1="10438" y1="21690" x2="10438" y2="21690"/>
                        <a14:backgroundMark x1="9290" y1="32958" x2="9290" y2="32958"/>
                        <a14:backgroundMark x1="8977" y1="30423" x2="8977" y2="30423"/>
                        <a14:backgroundMark x1="34342" y1="99437" x2="34342" y2="99437"/>
                        <a14:backgroundMark x1="47286" y1="66479" x2="47286" y2="66479"/>
                        <a14:backgroundMark x1="47495" y1="65352" x2="52192" y2="63099"/>
                        <a14:backgroundMark x1="58977" y1="57746" x2="59708" y2="57746"/>
                        <a14:backgroundMark x1="64927" y1="53239" x2="71608" y2="47887"/>
                        <a14:backgroundMark x1="77349" y1="41127" x2="77349" y2="41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969004" y="2429217"/>
            <a:ext cx="6253989" cy="1636013"/>
            <a:chOff x="2696171" y="2323646"/>
            <a:chExt cx="6253989" cy="1636013"/>
          </a:xfrm>
        </p:grpSpPr>
        <p:sp>
          <p:nvSpPr>
            <p:cNvPr id="6" name="文本框 5"/>
            <p:cNvSpPr txBox="1"/>
            <p:nvPr/>
          </p:nvSpPr>
          <p:spPr>
            <a:xfrm>
              <a:off x="4268177" y="2323646"/>
              <a:ext cx="310997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5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谢谢观看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6171" y="3251773"/>
              <a:ext cx="62539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Thank you for watching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1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48089" y="2586490"/>
            <a:ext cx="2295821" cy="1323011"/>
            <a:chOff x="4961722" y="2848925"/>
            <a:chExt cx="2295821" cy="1323011"/>
          </a:xfrm>
        </p:grpSpPr>
        <p:sp>
          <p:nvSpPr>
            <p:cNvPr id="18" name="文本框 13"/>
            <p:cNvSpPr txBox="1">
              <a:spLocks noChangeArrowheads="1"/>
            </p:cNvSpPr>
            <p:nvPr/>
          </p:nvSpPr>
          <p:spPr bwMode="auto">
            <a:xfrm>
              <a:off x="4961722" y="3648716"/>
              <a:ext cx="229582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59595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Introduction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766091" y="2848925"/>
              <a:ext cx="687082" cy="687082"/>
              <a:chOff x="5797609" y="2848925"/>
              <a:chExt cx="687082" cy="68708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797609" y="2848925"/>
                <a:ext cx="687082" cy="687082"/>
              </a:xfrm>
              <a:prstGeom prst="ellipse">
                <a:avLst/>
              </a:prstGeom>
              <a:noFill/>
              <a:ln>
                <a:solidFill>
                  <a:srgbClr val="3D73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838007" y="2961634"/>
                <a:ext cx="606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01</a:t>
                </a:r>
                <a:endParaRPr lang="zh-CN" altLang="en-US" sz="2400" dirty="0">
                  <a:solidFill>
                    <a:srgbClr val="70826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7787">
                        <a14:foregroundMark x1="29332" y1="51831" x2="29332" y2="51831"/>
                        <a14:foregroundMark x1="10752" y1="27606" x2="10752" y2="27606"/>
                        <a14:foregroundMark x1="16493" y1="20282" x2="16493" y2="20282"/>
                        <a14:backgroundMark x1="64405" y1="98873" x2="64405" y2="98873"/>
                        <a14:backgroundMark x1="61900" y1="80563" x2="57724" y2="75211"/>
                        <a14:backgroundMark x1="39040" y1="59718" x2="38309" y2="59155"/>
                        <a14:backgroundMark x1="38309" y1="90141" x2="37578" y2="90141"/>
                        <a14:backgroundMark x1="36117" y1="89296" x2="39979" y2="99718"/>
                        <a14:backgroundMark x1="61691" y1="98028" x2="61691" y2="93239"/>
                        <a14:backgroundMark x1="63674" y1="72676" x2="63674" y2="72676"/>
                        <a14:backgroundMark x1="64927" y1="70704" x2="64927" y2="70704"/>
                        <a14:backgroundMark x1="25157" y1="29577" x2="25157" y2="29577"/>
                        <a14:backgroundMark x1="32150" y1="6761" x2="32150" y2="6761"/>
                        <a14:backgroundMark x1="30376" y1="37746" x2="30376" y2="37746"/>
                        <a14:backgroundMark x1="59916" y1="36338" x2="59916" y2="36338"/>
                        <a14:backgroundMark x1="48956" y1="47887" x2="48225" y2="48451"/>
                        <a14:backgroundMark x1="50209" y1="81408" x2="50731" y2="83944"/>
                        <a14:backgroundMark x1="50731" y1="87887" x2="51044" y2="95493"/>
                        <a14:backgroundMark x1="74322" y1="2817" x2="74322" y2="2817"/>
                        <a14:backgroundMark x1="10438" y1="21690" x2="10438" y2="21690"/>
                        <a14:backgroundMark x1="9290" y1="32958" x2="9290" y2="32958"/>
                        <a14:backgroundMark x1="8977" y1="30423" x2="8977" y2="30423"/>
                        <a14:backgroundMark x1="34342" y1="99437" x2="34342" y2="99437"/>
                        <a14:backgroundMark x1="47286" y1="66479" x2="47286" y2="66479"/>
                        <a14:backgroundMark x1="47495" y1="65352" x2="52192" y2="63099"/>
                        <a14:backgroundMark x1="58977" y1="57746" x2="59708" y2="57746"/>
                        <a14:backgroundMark x1="64927" y1="53239" x2="71608" y2="47887"/>
                        <a14:backgroundMark x1="77349" y1="41127" x2="77349" y2="41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53770" y="3860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Neural Machine Translation</a:t>
            </a:r>
            <a:endParaRPr lang="zh-CN" altLang="en-US" dirty="0"/>
          </a:p>
        </p:txBody>
      </p:sp>
      <p:sp>
        <p:nvSpPr>
          <p:cNvPr id="39" name="新月形 5"/>
          <p:cNvSpPr>
            <a:spLocks noChangeArrowheads="1"/>
          </p:cNvSpPr>
          <p:nvPr/>
        </p:nvSpPr>
        <p:spPr bwMode="auto">
          <a:xfrm rot="4551297">
            <a:off x="5189538" y="1391444"/>
            <a:ext cx="1589088" cy="3176587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新月形 4"/>
          <p:cNvSpPr>
            <a:spLocks noChangeArrowheads="1"/>
          </p:cNvSpPr>
          <p:nvPr/>
        </p:nvSpPr>
        <p:spPr bwMode="auto">
          <a:xfrm rot="20751297">
            <a:off x="4376738" y="2426494"/>
            <a:ext cx="1589087" cy="3178175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新月形 6"/>
          <p:cNvSpPr>
            <a:spLocks noChangeArrowheads="1"/>
          </p:cNvSpPr>
          <p:nvPr/>
        </p:nvSpPr>
        <p:spPr bwMode="auto">
          <a:xfrm rot="9951297">
            <a:off x="6226175" y="2205832"/>
            <a:ext cx="1589088" cy="3178175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新月形 7"/>
          <p:cNvSpPr>
            <a:spLocks noChangeArrowheads="1"/>
          </p:cNvSpPr>
          <p:nvPr/>
        </p:nvSpPr>
        <p:spPr bwMode="auto">
          <a:xfrm rot="15351297">
            <a:off x="5426075" y="3229769"/>
            <a:ext cx="1589088" cy="3176588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11"/>
          <p:cNvSpPr>
            <a:spLocks noChangeArrowheads="1"/>
          </p:cNvSpPr>
          <p:nvPr/>
        </p:nvSpPr>
        <p:spPr bwMode="auto">
          <a:xfrm flipH="1">
            <a:off x="5089525" y="3602832"/>
            <a:ext cx="2111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华文细黑" panose="02010600040101010101" pitchFamily="2" charset="-122"/>
                <a:cs typeface="+mn-ea"/>
                <a:sym typeface="Arial" panose="020B0604020202020204" pitchFamily="34" charset="0"/>
              </a:rPr>
              <a:t>机器翻译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a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206346" y="1606602"/>
            <a:ext cx="2806145" cy="17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传统机器翻译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人为编写两种语言之间的转换规则，再录入计算机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对人类专家要求高，转换规则很难完善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8343115" y="3047295"/>
            <a:ext cx="2806145" cy="111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神经网络机器翻译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解决了以上问题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提高了机器翻译效果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1206346" y="4592457"/>
            <a:ext cx="2806145" cy="17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统计机器翻译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转换规则由机器自动从大规模的语料中学习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难以利用全局特征，依赖于许多预处理工作</a:t>
            </a:r>
          </a:p>
        </p:txBody>
      </p:sp>
    </p:spTree>
    <p:extLst>
      <p:ext uri="{BB962C8B-B14F-4D97-AF65-F5344CB8AC3E}">
        <p14:creationId xmlns:p14="http://schemas.microsoft.com/office/powerpoint/2010/main" val="38683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19300" y="4368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Deep Neural Networks (DNNs)</a:t>
            </a:r>
            <a:endParaRPr lang="zh-CN" altLang="en-US" dirty="0"/>
          </a:p>
        </p:txBody>
      </p:sp>
      <p:sp>
        <p:nvSpPr>
          <p:cNvPr id="4" name="Shape 799"/>
          <p:cNvSpPr/>
          <p:nvPr/>
        </p:nvSpPr>
        <p:spPr>
          <a:xfrm flipV="1">
            <a:off x="2570860" y="2697241"/>
            <a:ext cx="2320640" cy="1190072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" name="Shape 800"/>
          <p:cNvSpPr/>
          <p:nvPr/>
        </p:nvSpPr>
        <p:spPr>
          <a:xfrm>
            <a:off x="2578073" y="3894526"/>
            <a:ext cx="2284577" cy="1319898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6" name="Shape 801"/>
          <p:cNvSpPr/>
          <p:nvPr/>
        </p:nvSpPr>
        <p:spPr>
          <a:xfrm>
            <a:off x="2567255" y="3890920"/>
            <a:ext cx="2821913" cy="605855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7" name="Shape 802"/>
          <p:cNvSpPr/>
          <p:nvPr/>
        </p:nvSpPr>
        <p:spPr>
          <a:xfrm flipV="1">
            <a:off x="2576269" y="3474395"/>
            <a:ext cx="2798473" cy="416525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8" name="Shape 806"/>
          <p:cNvSpPr>
            <a:spLocks/>
          </p:cNvSpPr>
          <p:nvPr/>
        </p:nvSpPr>
        <p:spPr bwMode="auto">
          <a:xfrm rot="10800000">
            <a:off x="1737811" y="3304900"/>
            <a:ext cx="1011561" cy="1009758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  <a:extLst/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540863" y="4270452"/>
            <a:ext cx="4687001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语音识别、视觉对象识别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638098" y="3362280"/>
            <a:ext cx="4687001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37808" y="3554968"/>
            <a:ext cx="1002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DNNs</a:t>
            </a:r>
            <a:endParaRPr lang="zh-CN" altLang="en-US" sz="2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944668" y="5124446"/>
            <a:ext cx="7247332" cy="3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词嵌入表达、机器翻译、聊天机器人、阅读理解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5540864" y="3298321"/>
            <a:ext cx="4687001" cy="3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并行计算效率高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269795" y="2508246"/>
            <a:ext cx="4687001" cy="3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强大的机器学习模型</a:t>
            </a:r>
          </a:p>
        </p:txBody>
      </p:sp>
    </p:spTree>
    <p:extLst>
      <p:ext uri="{BB962C8B-B14F-4D97-AF65-F5344CB8AC3E}">
        <p14:creationId xmlns:p14="http://schemas.microsoft.com/office/powerpoint/2010/main" val="37253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19300" y="4368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Recurrent Neural Networks (RNNs)</a:t>
            </a:r>
            <a:endParaRPr lang="zh-CN" altLang="en-US" dirty="0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638098" y="3362280"/>
            <a:ext cx="4687001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1" y="1955156"/>
            <a:ext cx="75723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8408986" y="2493355"/>
            <a:ext cx="4687001" cy="240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处理序列数据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记忆功能 隐藏层之间的节点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有连接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误差反向传播算法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无法解决长时依赖问题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梯度消失 梯度爆炸</a:t>
            </a:r>
          </a:p>
        </p:txBody>
      </p:sp>
    </p:spTree>
    <p:extLst>
      <p:ext uri="{BB962C8B-B14F-4D97-AF65-F5344CB8AC3E}">
        <p14:creationId xmlns:p14="http://schemas.microsoft.com/office/powerpoint/2010/main" val="29883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19300" y="4368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Long Short-Term Memory</a:t>
            </a:r>
            <a:r>
              <a:rPr lang="zh-CN" altLang="en-US" dirty="0"/>
              <a:t>（</a:t>
            </a:r>
            <a:r>
              <a:rPr lang="en-US" altLang="zh-CN" dirty="0"/>
              <a:t>LSTM</a:t>
            </a:r>
            <a:r>
              <a:rPr lang="zh-CN" altLang="en-US" dirty="0"/>
              <a:t>）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638098" y="3362280"/>
            <a:ext cx="4687001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7338339" y="2056763"/>
            <a:ext cx="4687001" cy="305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的每个隐层节点替换成了这个大的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，其中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相当于历史信息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用三个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影响了输入、隐层节点激活以及输出过程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解决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遗留问题，处理“长期依赖”，记忆力强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10077"/>
            <a:ext cx="6830339" cy="437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2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82861" y="2586490"/>
            <a:ext cx="2004075" cy="1323011"/>
            <a:chOff x="5196494" y="2848925"/>
            <a:chExt cx="2004075" cy="1323011"/>
          </a:xfrm>
        </p:grpSpPr>
        <p:sp>
          <p:nvSpPr>
            <p:cNvPr id="18" name="文本框 13"/>
            <p:cNvSpPr txBox="1">
              <a:spLocks noChangeArrowheads="1"/>
            </p:cNvSpPr>
            <p:nvPr/>
          </p:nvSpPr>
          <p:spPr bwMode="auto">
            <a:xfrm>
              <a:off x="5196494" y="3648716"/>
              <a:ext cx="20040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59595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The model</a:t>
              </a:r>
              <a:endParaRPr lang="zh-CN" altLang="en-US" dirty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766091" y="2848925"/>
              <a:ext cx="687082" cy="687082"/>
              <a:chOff x="5797609" y="2848925"/>
              <a:chExt cx="687082" cy="68708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797609" y="2848925"/>
                <a:ext cx="687082" cy="687082"/>
              </a:xfrm>
              <a:prstGeom prst="ellipse">
                <a:avLst/>
              </a:prstGeom>
              <a:noFill/>
              <a:ln>
                <a:solidFill>
                  <a:srgbClr val="3D73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838007" y="2961634"/>
                <a:ext cx="606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02</a:t>
                </a:r>
                <a:endParaRPr lang="zh-CN" altLang="en-US" sz="2400" dirty="0">
                  <a:solidFill>
                    <a:srgbClr val="70826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7787">
                        <a14:foregroundMark x1="29332" y1="51831" x2="29332" y2="51831"/>
                        <a14:foregroundMark x1="10752" y1="27606" x2="10752" y2="27606"/>
                        <a14:foregroundMark x1="16493" y1="20282" x2="16493" y2="20282"/>
                        <a14:backgroundMark x1="64405" y1="98873" x2="64405" y2="98873"/>
                        <a14:backgroundMark x1="61900" y1="80563" x2="57724" y2="75211"/>
                        <a14:backgroundMark x1="39040" y1="59718" x2="38309" y2="59155"/>
                        <a14:backgroundMark x1="38309" y1="90141" x2="37578" y2="90141"/>
                        <a14:backgroundMark x1="36117" y1="89296" x2="39979" y2="99718"/>
                        <a14:backgroundMark x1="61691" y1="98028" x2="61691" y2="93239"/>
                        <a14:backgroundMark x1="63674" y1="72676" x2="63674" y2="72676"/>
                        <a14:backgroundMark x1="64927" y1="70704" x2="64927" y2="70704"/>
                        <a14:backgroundMark x1="25157" y1="29577" x2="25157" y2="29577"/>
                        <a14:backgroundMark x1="32150" y1="6761" x2="32150" y2="6761"/>
                        <a14:backgroundMark x1="30376" y1="37746" x2="30376" y2="37746"/>
                        <a14:backgroundMark x1="59916" y1="36338" x2="59916" y2="36338"/>
                        <a14:backgroundMark x1="48956" y1="47887" x2="48225" y2="48451"/>
                        <a14:backgroundMark x1="50209" y1="81408" x2="50731" y2="83944"/>
                        <a14:backgroundMark x1="50731" y1="87887" x2="51044" y2="95493"/>
                        <a14:backgroundMark x1="74322" y1="2817" x2="74322" y2="2817"/>
                        <a14:backgroundMark x1="10438" y1="21690" x2="10438" y2="21690"/>
                        <a14:backgroundMark x1="9290" y1="32958" x2="9290" y2="32958"/>
                        <a14:backgroundMark x1="8977" y1="30423" x2="8977" y2="30423"/>
                        <a14:backgroundMark x1="34342" y1="99437" x2="34342" y2="99437"/>
                        <a14:backgroundMark x1="47286" y1="66479" x2="47286" y2="66479"/>
                        <a14:backgroundMark x1="47495" y1="65352" x2="52192" y2="63099"/>
                        <a14:backgroundMark x1="58977" y1="57746" x2="59708" y2="57746"/>
                        <a14:backgroundMark x1="64927" y1="53239" x2="71608" y2="47887"/>
                        <a14:backgroundMark x1="77349" y1="41127" x2="77349" y2="41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28370" y="411480"/>
            <a:ext cx="78867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Encoder-Decoder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005012"/>
            <a:ext cx="90582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2207539" y="5003163"/>
            <a:ext cx="8442999" cy="7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编码（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encode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）：将输入词序列转化为一个固定维度的稠密向量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decode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）：根据该稠密向量生成目标译文</a:t>
            </a:r>
          </a:p>
        </p:txBody>
      </p:sp>
    </p:spTree>
    <p:extLst>
      <p:ext uri="{BB962C8B-B14F-4D97-AF65-F5344CB8AC3E}">
        <p14:creationId xmlns:p14="http://schemas.microsoft.com/office/powerpoint/2010/main" val="385761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1041</Words>
  <Application>Microsoft Office PowerPoint</Application>
  <PresentationFormat>宽屏</PresentationFormat>
  <Paragraphs>140</Paragraphs>
  <Slides>22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Lato Light</vt:lpstr>
      <vt:lpstr>MS PGothic</vt:lpstr>
      <vt:lpstr>等线</vt:lpstr>
      <vt:lpstr>等线 Light</vt:lpstr>
      <vt:lpstr>华文细黑</vt:lpstr>
      <vt:lpstr>宋体</vt:lpstr>
      <vt:lpstr>微软雅黑</vt:lpstr>
      <vt:lpstr>Arial</vt:lpstr>
      <vt:lpstr>Impact</vt:lpstr>
      <vt:lpstr>Wingdings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Flint Zhao</cp:lastModifiedBy>
  <cp:revision>88</cp:revision>
  <dcterms:created xsi:type="dcterms:W3CDTF">2016-05-18T19:05:46Z</dcterms:created>
  <dcterms:modified xsi:type="dcterms:W3CDTF">2018-06-19T05:23:47Z</dcterms:modified>
</cp:coreProperties>
</file>