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3"/>
  </p:notesMasterIdLst>
  <p:sldIdLst>
    <p:sldId id="256" r:id="rId2"/>
    <p:sldId id="279" r:id="rId3"/>
    <p:sldId id="258" r:id="rId4"/>
    <p:sldId id="259" r:id="rId5"/>
    <p:sldId id="260" r:id="rId6"/>
    <p:sldId id="261" r:id="rId7"/>
    <p:sldId id="262" r:id="rId8"/>
    <p:sldId id="263" r:id="rId9"/>
    <p:sldId id="264" r:id="rId10"/>
    <p:sldId id="265" r:id="rId11"/>
    <p:sldId id="277" r:id="rId12"/>
    <p:sldId id="266" r:id="rId13"/>
    <p:sldId id="267" r:id="rId14"/>
    <p:sldId id="268" r:id="rId15"/>
    <p:sldId id="269" r:id="rId16"/>
    <p:sldId id="270" r:id="rId17"/>
    <p:sldId id="271" r:id="rId18"/>
    <p:sldId id="272" r:id="rId19"/>
    <p:sldId id="273" r:id="rId20"/>
    <p:sldId id="274" r:id="rId21"/>
    <p:sldId id="275" r:id="rId22"/>
  </p:sldIdLst>
  <p:sldSz cx="9144000" cy="5143500" type="screen16x9"/>
  <p:notesSz cx="6858000" cy="9144000"/>
  <p:embeddedFontLst>
    <p:embeddedFont>
      <p:font typeface="Tinos" panose="020B0604020202020204" charset="0"/>
      <p:regular r:id="rId24"/>
      <p:bold r:id="rId25"/>
      <p:italic r:id="rId26"/>
      <p:boldItalic r:id="rId27"/>
    </p:embeddedFont>
    <p:embeddedFont>
      <p:font typeface="Playfair Display"/>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286" autoAdjust="0"/>
  </p:normalViewPr>
  <p:slideViewPr>
    <p:cSldViewPr snapToGrid="0">
      <p:cViewPr varScale="1">
        <p:scale>
          <a:sx n="107" d="100"/>
          <a:sy n="107" d="100"/>
        </p:scale>
        <p:origin x="114" y="4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88868490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 name="Shape 11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65428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8" name="Shape 16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zh-CN" altLang="en-US" dirty="0" smtClean="0"/>
              <a:t>语言模型是一类无监督学习模型。训练样例为没有标注的纯文本。模型在每一个时间节点上根据上文来输出一个最可能的单词，不断重复该步骤便可生成一句完整的句子。训练中，优化的目标就是使得输出正确单词的概率尽可能的大。</a:t>
            </a:r>
            <a:endParaRPr dirty="0"/>
          </a:p>
        </p:txBody>
      </p:sp>
    </p:spTree>
    <p:extLst>
      <p:ext uri="{BB962C8B-B14F-4D97-AF65-F5344CB8AC3E}">
        <p14:creationId xmlns:p14="http://schemas.microsoft.com/office/powerpoint/2010/main" val="29623788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8" name="Shape 16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zh-CN" altLang="en-US" dirty="0" smtClean="0"/>
              <a:t>中间的句子大多不符合语法规则且没有很平滑的过渡。这表明了这些模型并不能堆句子编码学习一个平滑和可解释性的特征系统。此外，由于这些模型没有对潜在变量使用先验，使得他们并不能抽样新的句子</a:t>
            </a:r>
            <a:endParaRPr dirty="0"/>
          </a:p>
        </p:txBody>
      </p:sp>
    </p:spTree>
    <p:extLst>
      <p:ext uri="{BB962C8B-B14F-4D97-AF65-F5344CB8AC3E}">
        <p14:creationId xmlns:p14="http://schemas.microsoft.com/office/powerpoint/2010/main" val="35617728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4" name="Shape 1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zh-CN" altLang="en-US" dirty="0" smtClean="0"/>
              <a:t>变分自编码器，又称</a:t>
            </a:r>
            <a:r>
              <a:rPr lang="en-US" altLang="zh-CN" dirty="0" smtClean="0"/>
              <a:t>VAE</a:t>
            </a:r>
            <a:r>
              <a:rPr lang="zh-CN" altLang="en-US" dirty="0" smtClean="0"/>
              <a:t>，是</a:t>
            </a:r>
            <a:r>
              <a:rPr lang="en-US" altLang="zh-CN" dirty="0" smtClean="0"/>
              <a:t>2014</a:t>
            </a:r>
            <a:r>
              <a:rPr lang="zh-CN" altLang="en-US" dirty="0" smtClean="0"/>
              <a:t>年新提出的一种自动编码器模型。比起传统自动编码器，变分自动编码器对于隐变量层有一个限制条件，使得隐变量层的结构更加紧凑。同时，这个限制条件的引入使得变分自动编码器实际上成为一种生成模型，可以从隐变量空间中根据先验分布采样一个点，然后由该点演化生成为一个目标输出。具体来说，变分自动编码器优化的目标如下：</a:t>
            </a:r>
            <a:endParaRPr lang="en-US" altLang="zh-CN" dirty="0" smtClean="0"/>
          </a:p>
          <a:p>
            <a:pPr lvl="0">
              <a:spcBef>
                <a:spcPts val="0"/>
              </a:spcBef>
              <a:buNone/>
            </a:pPr>
            <a:r>
              <a:rPr lang="zh-CN" altLang="en-US" dirty="0" smtClean="0"/>
              <a:t>其中</a:t>
            </a:r>
            <a:r>
              <a:rPr lang="en-US" altLang="zh-CN" dirty="0" smtClean="0"/>
              <a:t>L(</a:t>
            </a:r>
            <a:r>
              <a:rPr lang="en-US" altLang="zh-CN" dirty="0" err="1" smtClean="0"/>
              <a:t>θ;x</a:t>
            </a:r>
            <a:r>
              <a:rPr lang="en-US" altLang="zh-CN" dirty="0" smtClean="0"/>
              <a:t>)</a:t>
            </a:r>
            <a:r>
              <a:rPr lang="zh-CN" altLang="en-US" dirty="0" smtClean="0"/>
              <a:t>为待优化的损失函数，</a:t>
            </a:r>
            <a:r>
              <a:rPr lang="en-US" altLang="zh-CN" dirty="0" smtClean="0"/>
              <a:t>z </a:t>
            </a:r>
            <a:r>
              <a:rPr lang="zh-CN" altLang="en-US" dirty="0" smtClean="0"/>
              <a:t>隐变量空间的向量，</a:t>
            </a:r>
            <a:r>
              <a:rPr lang="en-US" altLang="zh-CN" dirty="0" smtClean="0"/>
              <a:t>x </a:t>
            </a:r>
            <a:r>
              <a:rPr lang="zh-CN" altLang="en-US" dirty="0" smtClean="0"/>
              <a:t>为输入向量。</a:t>
            </a:r>
            <a:r>
              <a:rPr lang="en-US" altLang="zh-CN" dirty="0" smtClean="0"/>
              <a:t>p(z) </a:t>
            </a:r>
            <a:r>
              <a:rPr lang="zh-CN" altLang="en-US" dirty="0" smtClean="0"/>
              <a:t>表示隐变量空间的先验分布，一般选择为标准正态分布。</a:t>
            </a:r>
            <a:r>
              <a:rPr lang="en-US" altLang="zh-CN" dirty="0" err="1" smtClean="0"/>
              <a:t>qθ</a:t>
            </a:r>
            <a:r>
              <a:rPr lang="en-US" altLang="zh-CN" dirty="0" smtClean="0"/>
              <a:t>(</a:t>
            </a:r>
            <a:r>
              <a:rPr lang="en-US" altLang="zh-CN" dirty="0" err="1" smtClean="0"/>
              <a:t>z|x</a:t>
            </a:r>
            <a:r>
              <a:rPr lang="en-US" altLang="zh-CN" dirty="0" smtClean="0"/>
              <a:t>) </a:t>
            </a:r>
            <a:r>
              <a:rPr lang="zh-CN" altLang="en-US" dirty="0" smtClean="0"/>
              <a:t>为隐变量空间在给定输入</a:t>
            </a:r>
            <a:r>
              <a:rPr lang="en-US" altLang="zh-CN" dirty="0" smtClean="0"/>
              <a:t>x</a:t>
            </a:r>
            <a:r>
              <a:rPr lang="zh-CN" altLang="en-US" dirty="0" smtClean="0"/>
              <a:t>后的后验分布，模型中采用神经网络来近似这一后验分布。</a:t>
            </a:r>
            <a:r>
              <a:rPr lang="en-US" altLang="zh-CN" dirty="0" err="1" smtClean="0"/>
              <a:t>pθ</a:t>
            </a:r>
            <a:r>
              <a:rPr lang="en-US" altLang="zh-CN" dirty="0" smtClean="0"/>
              <a:t>(</a:t>
            </a:r>
            <a:r>
              <a:rPr lang="en-US" altLang="zh-CN" dirty="0" err="1" smtClean="0"/>
              <a:t>x|z</a:t>
            </a:r>
            <a:r>
              <a:rPr lang="en-US" altLang="zh-CN" dirty="0" smtClean="0"/>
              <a:t>) </a:t>
            </a:r>
            <a:r>
              <a:rPr lang="zh-CN" altLang="en-US" dirty="0" smtClean="0"/>
              <a:t>为由隐变量空间中的点生成最终输出的概率分布，本质上是一个生成模型。通过优化</a:t>
            </a:r>
            <a:r>
              <a:rPr lang="en-US" altLang="zh-CN" dirty="0" smtClean="0"/>
              <a:t>L(</a:t>
            </a:r>
            <a:r>
              <a:rPr lang="en-US" altLang="zh-CN" dirty="0" err="1" smtClean="0"/>
              <a:t>θ;x</a:t>
            </a:r>
            <a:r>
              <a:rPr lang="en-US" altLang="zh-CN" dirty="0" smtClean="0"/>
              <a:t>)</a:t>
            </a:r>
            <a:r>
              <a:rPr lang="zh-CN" altLang="en-US" dirty="0" smtClean="0"/>
              <a:t>，实际上是优化了真实数据分布</a:t>
            </a:r>
            <a:r>
              <a:rPr lang="en-US" altLang="zh-CN" dirty="0" smtClean="0"/>
              <a:t>p(x) </a:t>
            </a:r>
            <a:r>
              <a:rPr lang="zh-CN" altLang="en-US" dirty="0" smtClean="0"/>
              <a:t>的一个下限，从而对真实数据分布进行一定程度上的近似和逼近。</a:t>
            </a:r>
            <a:endParaRPr dirty="0"/>
          </a:p>
        </p:txBody>
      </p:sp>
    </p:spTree>
    <p:extLst>
      <p:ext uri="{BB962C8B-B14F-4D97-AF65-F5344CB8AC3E}">
        <p14:creationId xmlns:p14="http://schemas.microsoft.com/office/powerpoint/2010/main" val="21716653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1" name="Shape 18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0945821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Clr>
                <a:schemeClr val="dk1"/>
              </a:buClr>
              <a:buSzPct val="91666"/>
              <a:buFont typeface="Arial"/>
              <a:buNone/>
            </a:pPr>
            <a:r>
              <a:rPr lang="en" sz="1200">
                <a:solidFill>
                  <a:srgbClr val="191919"/>
                </a:solidFill>
                <a:highlight>
                  <a:srgbClr val="FFFFFF"/>
                </a:highlight>
              </a:rPr>
              <a:t>该模型的训练过程可以叙述如下：对于一句输入的纯文本，RNN依次读入每一个单词，并输出一个当前的状态。当最后一个单词读入完毕后，最后输出的这个状态被输入到多层感知机的模型中，输出两个参数</a:t>
            </a:r>
            <a:r>
              <a:rPr lang="en" sz="1200">
                <a:solidFill>
                  <a:srgbClr val="191919"/>
                </a:solidFill>
              </a:rPr>
              <a:t>μ，σ</a:t>
            </a:r>
            <a:r>
              <a:rPr lang="en" sz="1200">
                <a:solidFill>
                  <a:srgbClr val="191919"/>
                </a:solidFill>
                <a:highlight>
                  <a:srgbClr val="FFFFFF"/>
                </a:highlight>
              </a:rPr>
              <a:t>这两个参数即为</a:t>
            </a:r>
            <a:r>
              <a:rPr lang="en" sz="1200">
                <a:solidFill>
                  <a:srgbClr val="191919"/>
                </a:solidFill>
              </a:rPr>
              <a:t>qθ(z|x) </a:t>
            </a:r>
            <a:r>
              <a:rPr lang="en" sz="1200">
                <a:solidFill>
                  <a:srgbClr val="191919"/>
                </a:solidFill>
                <a:highlight>
                  <a:srgbClr val="FFFFFF"/>
                </a:highlight>
              </a:rPr>
              <a:t>（采用高斯分布）中的两个对应参数。随即模型从</a:t>
            </a:r>
            <a:r>
              <a:rPr lang="en" sz="1200">
                <a:solidFill>
                  <a:srgbClr val="191919"/>
                </a:solidFill>
              </a:rPr>
              <a:t>qθ(z|x) </a:t>
            </a:r>
            <a:r>
              <a:rPr lang="en" sz="1200">
                <a:solidFill>
                  <a:srgbClr val="191919"/>
                </a:solidFill>
                <a:highlight>
                  <a:srgbClr val="FFFFFF"/>
                </a:highlight>
              </a:rPr>
              <a:t>中随即采样出一个点z, 这个z 向量将作为另一个RNN的初始状态向量，参与到最终输出文本的生成中。值得注意的是，在训练过程中，输入文本和输出文本是相同的一句话。而在测试过程中，则直接根据标准正态分布采样出一个点z, 然后再由训练好的RNN生成文本。</a:t>
            </a:r>
          </a:p>
          <a:p>
            <a:pPr lvl="0" rtl="0">
              <a:spcBef>
                <a:spcPts val="0"/>
              </a:spcBef>
              <a:buNone/>
            </a:pPr>
            <a:endParaRPr/>
          </a:p>
        </p:txBody>
      </p:sp>
    </p:spTree>
    <p:extLst>
      <p:ext uri="{BB962C8B-B14F-4D97-AF65-F5344CB8AC3E}">
        <p14:creationId xmlns:p14="http://schemas.microsoft.com/office/powerpoint/2010/main" val="15834661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4" name="Shape 19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作者指出，直接暴力的优化最终的目标，会存在学习困难的问题。这主要是由于</a:t>
            </a:r>
            <a:r>
              <a:rPr lang="en-US" altLang="zh-CN" dirty="0" smtClean="0"/>
              <a:t>RNN</a:t>
            </a:r>
            <a:r>
              <a:rPr lang="zh-CN" altLang="en-US" dirty="0" smtClean="0"/>
              <a:t>的语言模型有很强的表达能力，而变分自动编码器的隐变量层相对来说难以训练。这将导致模型在训练时先训练</a:t>
            </a:r>
            <a:r>
              <a:rPr lang="en-US" altLang="zh-CN" dirty="0" err="1" smtClean="0"/>
              <a:t>pθ</a:t>
            </a:r>
            <a:r>
              <a:rPr lang="en-US" altLang="zh-CN" dirty="0" smtClean="0"/>
              <a:t>(</a:t>
            </a:r>
            <a:r>
              <a:rPr lang="en-US" altLang="zh-CN" dirty="0" err="1" smtClean="0"/>
              <a:t>x|z</a:t>
            </a:r>
            <a:r>
              <a:rPr lang="en-US" altLang="zh-CN" dirty="0" smtClean="0"/>
              <a:t>) </a:t>
            </a:r>
            <a:r>
              <a:rPr lang="zh-CN" altLang="en-US" dirty="0" smtClean="0"/>
              <a:t>，而将</a:t>
            </a:r>
            <a:r>
              <a:rPr lang="en-US" altLang="zh-CN" dirty="0" err="1" smtClean="0"/>
              <a:t>qθ</a:t>
            </a:r>
            <a:r>
              <a:rPr lang="en-US" altLang="zh-CN" dirty="0" smtClean="0"/>
              <a:t>(</a:t>
            </a:r>
            <a:r>
              <a:rPr lang="en-US" altLang="zh-CN" dirty="0" err="1" smtClean="0"/>
              <a:t>x|z</a:t>
            </a:r>
            <a:r>
              <a:rPr lang="en-US" altLang="zh-CN" dirty="0" smtClean="0"/>
              <a:t>) </a:t>
            </a:r>
            <a:r>
              <a:rPr lang="zh-CN" altLang="en-US" dirty="0" smtClean="0"/>
              <a:t>坍缩到标准正态分布上。这样的结果会导致隐变量层实质上没有包含任何信息。为了解决这一点，作者提出了两种方案。</a:t>
            </a:r>
          </a:p>
          <a:p>
            <a:pPr lvl="0" rtl="0">
              <a:spcBef>
                <a:spcPts val="0"/>
              </a:spcBef>
              <a:buNone/>
            </a:pPr>
            <a:endParaRPr dirty="0"/>
          </a:p>
        </p:txBody>
      </p:sp>
    </p:spTree>
    <p:extLst>
      <p:ext uri="{BB962C8B-B14F-4D97-AF65-F5344CB8AC3E}">
        <p14:creationId xmlns:p14="http://schemas.microsoft.com/office/powerpoint/2010/main" val="13535928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 name="Shape 20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zh-CN" altLang="en-US" dirty="0" smtClean="0"/>
              <a:t> 引入一个权重 </a:t>
            </a:r>
            <a:r>
              <a:rPr lang="en-US" altLang="zh-CN" dirty="0" smtClean="0"/>
              <a:t>w </a:t>
            </a:r>
            <a:r>
              <a:rPr lang="zh-CN" altLang="en-US" dirty="0" smtClean="0"/>
              <a:t>来控制这个 </a:t>
            </a:r>
            <a:r>
              <a:rPr lang="en-US" altLang="zh-CN" dirty="0" smtClean="0"/>
              <a:t>KL </a:t>
            </a:r>
            <a:r>
              <a:rPr lang="zh-CN" altLang="en-US" dirty="0" smtClean="0"/>
              <a:t>项，并让 </a:t>
            </a:r>
            <a:r>
              <a:rPr lang="en-US" altLang="zh-CN" dirty="0" smtClean="0"/>
              <a:t>w </a:t>
            </a:r>
            <a:r>
              <a:rPr lang="zh-CN" altLang="en-US" dirty="0" smtClean="0"/>
              <a:t>从 </a:t>
            </a:r>
            <a:r>
              <a:rPr lang="en-US" altLang="zh-CN" dirty="0" smtClean="0"/>
              <a:t>0 </a:t>
            </a:r>
            <a:r>
              <a:rPr lang="zh-CN" altLang="en-US" dirty="0" smtClean="0"/>
              <a:t>开始随着训练逐渐慢慢增大。即在刚开始训练时，对优化目标中的</a:t>
            </a:r>
            <a:r>
              <a:rPr lang="en-US" altLang="zh-CN" dirty="0" smtClean="0"/>
              <a:t>KL</a:t>
            </a:r>
            <a:r>
              <a:rPr lang="zh-CN" altLang="en-US" dirty="0" smtClean="0"/>
              <a:t>项给予很小的权重，之后慢慢的将这个权重加大直至</a:t>
            </a:r>
            <a:r>
              <a:rPr lang="en-US" altLang="zh-CN" dirty="0" smtClean="0"/>
              <a:t>1</a:t>
            </a:r>
            <a:r>
              <a:rPr lang="zh-CN" altLang="en-US" dirty="0" smtClean="0"/>
              <a:t>。这样在经历足够长的训练时间之后，确保模型是优化了正确的训练目标。在下图中，我们可以看到蓝色的曲线是</a:t>
            </a:r>
            <a:r>
              <a:rPr lang="en-US" altLang="zh-CN" dirty="0" smtClean="0"/>
              <a:t>KL</a:t>
            </a:r>
            <a:r>
              <a:rPr lang="zh-CN" altLang="en-US" dirty="0" smtClean="0"/>
              <a:t>项的权重，红色的线表示</a:t>
            </a:r>
            <a:r>
              <a:rPr lang="en-US" altLang="zh-CN" dirty="0" smtClean="0"/>
              <a:t>KL</a:t>
            </a:r>
            <a:r>
              <a:rPr lang="zh-CN" altLang="en-US" dirty="0" smtClean="0"/>
              <a:t>项的值。可以看到，在经历足够长的时间后，红色的线没有趋于零。这表示隐变量层的确包含了一定的信息</a:t>
            </a:r>
            <a:endParaRPr lang="en-US" altLang="zh-CN" dirty="0" smtClean="0"/>
          </a:p>
          <a:p>
            <a:pPr lvl="0" rtl="0">
              <a:spcBef>
                <a:spcPts val="0"/>
              </a:spcBef>
              <a:buNone/>
            </a:pPr>
            <a:r>
              <a:rPr lang="zh-CN" altLang="en-US" dirty="0" smtClean="0"/>
              <a:t>其次，作者提出可以在</a:t>
            </a:r>
            <a:r>
              <a:rPr lang="en-US" altLang="zh-CN" dirty="0" smtClean="0"/>
              <a:t>RNN</a:t>
            </a:r>
            <a:r>
              <a:rPr lang="zh-CN" altLang="en-US" dirty="0" smtClean="0"/>
              <a:t>语言模型的生成端采用词级别的</a:t>
            </a:r>
            <a:r>
              <a:rPr lang="en-US" altLang="zh-CN" dirty="0" smtClean="0"/>
              <a:t>dropout</a:t>
            </a:r>
            <a:r>
              <a:rPr lang="zh-CN" altLang="en-US" dirty="0" smtClean="0"/>
              <a:t>。这是为了使得</a:t>
            </a:r>
            <a:r>
              <a:rPr lang="en-US" altLang="zh-CN" dirty="0" err="1" smtClean="0"/>
              <a:t>pθ</a:t>
            </a:r>
            <a:r>
              <a:rPr lang="en-US" altLang="zh-CN" dirty="0" smtClean="0"/>
              <a:t>(</a:t>
            </a:r>
            <a:r>
              <a:rPr lang="en-US" altLang="zh-CN" dirty="0" err="1" smtClean="0"/>
              <a:t>x|z</a:t>
            </a:r>
            <a:r>
              <a:rPr lang="en-US" altLang="zh-CN" dirty="0" smtClean="0"/>
              <a:t>) </a:t>
            </a:r>
            <a:r>
              <a:rPr lang="zh-CN" altLang="en-US" dirty="0" smtClean="0"/>
              <a:t>变得更加难以训练，从而平衡</a:t>
            </a:r>
            <a:r>
              <a:rPr lang="en-US" altLang="zh-CN" dirty="0" err="1" smtClean="0"/>
              <a:t>pθ</a:t>
            </a:r>
            <a:r>
              <a:rPr lang="en-US" altLang="zh-CN" dirty="0" smtClean="0"/>
              <a:t>(</a:t>
            </a:r>
            <a:r>
              <a:rPr lang="en-US" altLang="zh-CN" dirty="0" err="1" smtClean="0"/>
              <a:t>x|z</a:t>
            </a:r>
            <a:r>
              <a:rPr lang="en-US" altLang="zh-CN" dirty="0" smtClean="0"/>
              <a:t>) </a:t>
            </a:r>
            <a:r>
              <a:rPr lang="zh-CN" altLang="en-US" dirty="0" smtClean="0"/>
              <a:t>和</a:t>
            </a:r>
            <a:r>
              <a:rPr lang="en-US" altLang="zh-CN" dirty="0" err="1" smtClean="0"/>
              <a:t>qθ</a:t>
            </a:r>
            <a:r>
              <a:rPr lang="en-US" altLang="zh-CN" dirty="0" smtClean="0"/>
              <a:t>(</a:t>
            </a:r>
            <a:r>
              <a:rPr lang="en-US" altLang="zh-CN" dirty="0" err="1" smtClean="0"/>
              <a:t>x|z</a:t>
            </a:r>
            <a:r>
              <a:rPr lang="en-US" altLang="zh-CN" dirty="0" smtClean="0"/>
              <a:t>) </a:t>
            </a:r>
            <a:r>
              <a:rPr lang="zh-CN" altLang="en-US" dirty="0" smtClean="0"/>
              <a:t>的训练难度。</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同时作者还尝试了对</a:t>
            </a:r>
            <a:r>
              <a:rPr lang="en-US" altLang="zh-CN" dirty="0" smtClean="0"/>
              <a:t>word embedding</a:t>
            </a:r>
            <a:r>
              <a:rPr lang="zh-CN" altLang="en-US" dirty="0" smtClean="0"/>
              <a:t>进行</a:t>
            </a:r>
            <a:r>
              <a:rPr lang="en-US" altLang="zh-CN" dirty="0" smtClean="0"/>
              <a:t>dropout</a:t>
            </a:r>
            <a:r>
              <a:rPr lang="zh-CN" altLang="en-US" dirty="0" smtClean="0"/>
              <a:t>，但是对潜在变量的学习并没有多大效果。</a:t>
            </a:r>
            <a:endParaRPr lang="en-US" altLang="zh-CN" dirty="0" smtClean="0"/>
          </a:p>
          <a:p>
            <a:pPr lvl="0" rtl="0">
              <a:spcBef>
                <a:spcPts val="0"/>
              </a:spcBef>
              <a:buNone/>
            </a:pPr>
            <a:endParaRPr lang="en-US" altLang="zh-CN" dirty="0" smtClean="0"/>
          </a:p>
          <a:p>
            <a:pPr lvl="0" rtl="0">
              <a:spcBef>
                <a:spcPts val="0"/>
              </a:spcBef>
              <a:buNone/>
            </a:pPr>
            <a:endParaRPr dirty="0"/>
          </a:p>
        </p:txBody>
      </p:sp>
    </p:spTree>
    <p:extLst>
      <p:ext uri="{BB962C8B-B14F-4D97-AF65-F5344CB8AC3E}">
        <p14:creationId xmlns:p14="http://schemas.microsoft.com/office/powerpoint/2010/main" val="30193051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6" name="Shape 2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9238876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2" name="Shape 2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zh-CN" altLang="en-US" sz="1200" dirty="0" smtClean="0">
                <a:solidFill>
                  <a:srgbClr val="191919"/>
                </a:solidFill>
                <a:highlight>
                  <a:srgbClr val="FFFFFF"/>
                </a:highlight>
              </a:rPr>
              <a:t>本文在常用的</a:t>
            </a:r>
            <a:r>
              <a:rPr lang="en-US" altLang="zh-CN" sz="1200" dirty="0" smtClean="0">
                <a:solidFill>
                  <a:srgbClr val="191919"/>
                </a:solidFill>
                <a:highlight>
                  <a:srgbClr val="FFFFFF"/>
                </a:highlight>
              </a:rPr>
              <a:t>PTB</a:t>
            </a:r>
            <a:r>
              <a:rPr lang="zh-CN" altLang="en-US" sz="1200" dirty="0" smtClean="0">
                <a:solidFill>
                  <a:srgbClr val="191919"/>
                </a:solidFill>
                <a:highlight>
                  <a:srgbClr val="FFFFFF"/>
                </a:highlight>
              </a:rPr>
              <a:t>数据集上进行了语言模型的评价，同时对于生成的句子做了一些进一步的讨论。负对数似然和困惑度，都是越低越好，可以看到，在标准意义下的评价中，本文的模型取得了和常规</a:t>
            </a:r>
            <a:r>
              <a:rPr lang="en-US" altLang="zh-CN" sz="1200" dirty="0" smtClean="0">
                <a:solidFill>
                  <a:srgbClr val="191919"/>
                </a:solidFill>
                <a:highlight>
                  <a:srgbClr val="FFFFFF"/>
                </a:highlight>
              </a:rPr>
              <a:t>RNN</a:t>
            </a:r>
            <a:r>
              <a:rPr lang="zh-CN" altLang="en-US" sz="1200" dirty="0" smtClean="0">
                <a:solidFill>
                  <a:srgbClr val="191919"/>
                </a:solidFill>
                <a:highlight>
                  <a:srgbClr val="FFFFFF"/>
                </a:highlight>
              </a:rPr>
              <a:t>模型相仿，但是稍差一些的结果。作者指出这可能是由于变分自动编码器实际上优化和计算的是一个</a:t>
            </a:r>
            <a:r>
              <a:rPr lang="en-US" altLang="zh-CN" sz="1200" dirty="0" smtClean="0">
                <a:solidFill>
                  <a:srgbClr val="191919"/>
                </a:solidFill>
                <a:highlight>
                  <a:srgbClr val="FFFFFF"/>
                </a:highlight>
              </a:rPr>
              <a:t>PPL</a:t>
            </a:r>
            <a:r>
              <a:rPr lang="zh-CN" altLang="en-US" sz="1200" dirty="0" smtClean="0">
                <a:solidFill>
                  <a:srgbClr val="191919"/>
                </a:solidFill>
                <a:highlight>
                  <a:srgbClr val="FFFFFF"/>
                </a:highlight>
              </a:rPr>
              <a:t>的上限，这可能会使得难以直接比较</a:t>
            </a:r>
            <a:r>
              <a:rPr lang="en-US" altLang="zh-CN" sz="1200" dirty="0" smtClean="0">
                <a:solidFill>
                  <a:srgbClr val="191919"/>
                </a:solidFill>
                <a:highlight>
                  <a:srgbClr val="FFFFFF"/>
                </a:highlight>
              </a:rPr>
              <a:t>RNNLM</a:t>
            </a:r>
            <a:r>
              <a:rPr lang="zh-CN" altLang="en-US" sz="1200" dirty="0" smtClean="0">
                <a:solidFill>
                  <a:srgbClr val="191919"/>
                </a:solidFill>
                <a:highlight>
                  <a:srgbClr val="FFFFFF"/>
                </a:highlight>
              </a:rPr>
              <a:t>和</a:t>
            </a:r>
            <a:r>
              <a:rPr lang="en-US" altLang="zh-CN" sz="1200" dirty="0" smtClean="0">
                <a:solidFill>
                  <a:srgbClr val="191919"/>
                </a:solidFill>
                <a:highlight>
                  <a:srgbClr val="FFFFFF"/>
                </a:highlight>
              </a:rPr>
              <a:t>VAE</a:t>
            </a:r>
            <a:r>
              <a:rPr lang="zh-CN" altLang="en-US" sz="1200" dirty="0" smtClean="0">
                <a:solidFill>
                  <a:srgbClr val="191919"/>
                </a:solidFill>
                <a:highlight>
                  <a:srgbClr val="FFFFFF"/>
                </a:highlight>
              </a:rPr>
              <a:t>的结果。不过，在作者提出的</a:t>
            </a:r>
            <a:r>
              <a:rPr lang="en-US" altLang="zh-CN" sz="1200" dirty="0" err="1" smtClean="0">
                <a:solidFill>
                  <a:srgbClr val="191919"/>
                </a:solidFill>
                <a:highlight>
                  <a:srgbClr val="FFFFFF"/>
                </a:highlight>
              </a:rPr>
              <a:t>Inputless</a:t>
            </a:r>
            <a:r>
              <a:rPr lang="zh-CN" altLang="en-US" sz="1200" dirty="0" smtClean="0">
                <a:solidFill>
                  <a:srgbClr val="191919"/>
                </a:solidFill>
                <a:highlight>
                  <a:srgbClr val="FFFFFF"/>
                </a:highlight>
              </a:rPr>
              <a:t>评价的意义上（类似于训练技巧中的词级别</a:t>
            </a:r>
            <a:r>
              <a:rPr lang="en-US" altLang="zh-CN" sz="1200" dirty="0" err="1" smtClean="0">
                <a:solidFill>
                  <a:srgbClr val="191919"/>
                </a:solidFill>
                <a:highlight>
                  <a:srgbClr val="FFFFFF"/>
                </a:highlight>
              </a:rPr>
              <a:t>dropdout</a:t>
            </a:r>
            <a:r>
              <a:rPr lang="zh-CN" altLang="en-US" sz="1200" dirty="0" smtClean="0">
                <a:solidFill>
                  <a:srgbClr val="191919"/>
                </a:solidFill>
                <a:highlight>
                  <a:srgbClr val="FFFFFF"/>
                </a:highlight>
              </a:rPr>
              <a:t>），本文的模型去的了更好的结果。</a:t>
            </a:r>
            <a:endParaRPr dirty="0"/>
          </a:p>
        </p:txBody>
      </p:sp>
    </p:spTree>
    <p:extLst>
      <p:ext uri="{BB962C8B-B14F-4D97-AF65-F5344CB8AC3E}">
        <p14:creationId xmlns:p14="http://schemas.microsoft.com/office/powerpoint/2010/main" val="1995871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9" name="Shape 21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zh-CN" altLang="en-US" dirty="0" smtClean="0"/>
              <a:t>下来讨论了各种情况下生成句子的质量和一些可能的原因。下图显示的是将一句话输入到模型中后，模型先计算对应的</a:t>
            </a:r>
            <a:r>
              <a:rPr lang="en-US" altLang="zh-CN" dirty="0" err="1" smtClean="0"/>
              <a:t>qθ</a:t>
            </a:r>
            <a:r>
              <a:rPr lang="en-US" altLang="zh-CN" dirty="0" smtClean="0"/>
              <a:t>(</a:t>
            </a:r>
            <a:r>
              <a:rPr lang="en-US" altLang="zh-CN" dirty="0" err="1" smtClean="0"/>
              <a:t>x|z</a:t>
            </a:r>
            <a:r>
              <a:rPr lang="en-US" altLang="zh-CN" dirty="0" smtClean="0"/>
              <a:t>) </a:t>
            </a:r>
            <a:r>
              <a:rPr lang="zh-CN" altLang="en-US" dirty="0" smtClean="0"/>
              <a:t>后再生成句子所得到的结果。我们可以看到，即便是完全相同的输入，模型也会给出不同的结果。这区别于传统的</a:t>
            </a:r>
            <a:r>
              <a:rPr lang="en-US" altLang="zh-CN" dirty="0" smtClean="0"/>
              <a:t>RNNLM</a:t>
            </a:r>
            <a:r>
              <a:rPr lang="zh-CN" altLang="en-US" dirty="0" smtClean="0"/>
              <a:t>，因为</a:t>
            </a:r>
            <a:r>
              <a:rPr lang="en-US" altLang="zh-CN" dirty="0" smtClean="0"/>
              <a:t>RNNLM</a:t>
            </a:r>
            <a:r>
              <a:rPr lang="zh-CN" altLang="en-US" dirty="0" smtClean="0"/>
              <a:t>对于给定的开头一定会输出完全一样的结果。</a:t>
            </a:r>
            <a:endParaRPr dirty="0"/>
          </a:p>
        </p:txBody>
      </p:sp>
    </p:spTree>
    <p:extLst>
      <p:ext uri="{BB962C8B-B14F-4D97-AF65-F5344CB8AC3E}">
        <p14:creationId xmlns:p14="http://schemas.microsoft.com/office/powerpoint/2010/main" val="1525664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 name="Shape 11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387216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6" name="Shape 22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zh-CN" altLang="en-US" dirty="0" smtClean="0"/>
              <a:t>隐变量空间中相邻点对应的句子输出。下图中的句子为隐变量空间中相近的点对应的句子。作者指出，这些句子拥有比较相似的主题和句法，这说明隐变量空间的确包含了非常有效的信息。本文提供了一种将变分自动编码器应用到语言模型的方法，同时提出了一些训练的技巧成功解决了模型存在的难以训练的问题。从实验来看，取得了不错的结果。文章还分析了大量的生成样例，并在不同的情况下进行了仔细的讨论。</a:t>
            </a:r>
            <a:endParaRPr dirty="0"/>
          </a:p>
        </p:txBody>
      </p:sp>
    </p:spTree>
    <p:extLst>
      <p:ext uri="{BB962C8B-B14F-4D97-AF65-F5344CB8AC3E}">
        <p14:creationId xmlns:p14="http://schemas.microsoft.com/office/powerpoint/2010/main" val="19735820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3" name="Shape 23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72066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780986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77512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zh-CN" altLang="en-US" dirty="0" smtClean="0"/>
              <a:t>传统的</a:t>
            </a:r>
            <a:r>
              <a:rPr lang="en-US" altLang="zh-CN" dirty="0" smtClean="0"/>
              <a:t>RNN</a:t>
            </a:r>
            <a:r>
              <a:rPr lang="zh-CN" altLang="en-US" dirty="0" smtClean="0"/>
              <a:t>语言模型虽然已经取得了不错的成效，但是由于每一步只生成一个单词，所以这一类模型在生成句子的时候并没有一个全局的特征，比较难以刻画主题、风格、内容等信息。本文将变分自动编码器引入到了</a:t>
            </a:r>
            <a:r>
              <a:rPr lang="en-US" altLang="zh-CN" dirty="0" smtClean="0"/>
              <a:t>RNN</a:t>
            </a:r>
            <a:r>
              <a:rPr lang="zh-CN" altLang="en-US" dirty="0" smtClean="0"/>
              <a:t>语言模型中，尝试解决该问题。文章中通过考察隐变量空间中先验分布生成的句子、相邻点生成的句子，发现将变分自动编码器和</a:t>
            </a:r>
            <a:r>
              <a:rPr lang="en-US" altLang="zh-CN" dirty="0" smtClean="0"/>
              <a:t>RNN</a:t>
            </a:r>
            <a:r>
              <a:rPr lang="zh-CN" altLang="en-US" dirty="0" smtClean="0"/>
              <a:t>结合取得了不错的结果。</a:t>
            </a:r>
            <a:endParaRPr dirty="0"/>
          </a:p>
        </p:txBody>
      </p:sp>
    </p:spTree>
    <p:extLst>
      <p:ext uri="{BB962C8B-B14F-4D97-AF65-F5344CB8AC3E}">
        <p14:creationId xmlns:p14="http://schemas.microsoft.com/office/powerpoint/2010/main" val="32563438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5075199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altLang="zh-CN" sz="1100" b="0" i="0" kern="1200" dirty="0" smtClean="0">
                <a:solidFill>
                  <a:schemeClr val="tx1"/>
                </a:solidFill>
                <a:effectLst/>
                <a:latin typeface="+mn-lt"/>
                <a:ea typeface="+mn-ea"/>
                <a:cs typeface="+mn-cs"/>
              </a:rPr>
              <a:t>RNNLM</a:t>
            </a:r>
            <a:r>
              <a:rPr lang="zh-CN" altLang="en-US" sz="1100" b="0" i="0" kern="1200" dirty="0" smtClean="0">
                <a:solidFill>
                  <a:schemeClr val="tx1"/>
                </a:solidFill>
                <a:effectLst/>
                <a:latin typeface="+mn-lt"/>
                <a:ea typeface="+mn-ea"/>
                <a:cs typeface="+mn-cs"/>
              </a:rPr>
              <a:t>基于分布式状态表达逐词生成句子，使得它是没有明显的独立性假设的概率模型，同时也能够建模序列上的复杂分布，包括长时依赖。然而，由于将模型结构分解为一系列的下步预测，使得</a:t>
            </a:r>
            <a:r>
              <a:rPr lang="en-US" altLang="zh-CN" sz="1100" b="0" i="0" kern="1200" dirty="0" smtClean="0">
                <a:solidFill>
                  <a:schemeClr val="tx1"/>
                </a:solidFill>
                <a:effectLst/>
                <a:latin typeface="+mn-lt"/>
                <a:ea typeface="+mn-ea"/>
                <a:cs typeface="+mn-cs"/>
              </a:rPr>
              <a:t>RNNLM</a:t>
            </a:r>
            <a:r>
              <a:rPr lang="zh-CN" altLang="en-US" sz="1100" b="0" i="0" kern="1200" dirty="0" smtClean="0">
                <a:solidFill>
                  <a:schemeClr val="tx1"/>
                </a:solidFill>
                <a:effectLst/>
                <a:latin typeface="+mn-lt"/>
                <a:ea typeface="+mn-ea"/>
                <a:cs typeface="+mn-cs"/>
              </a:rPr>
              <a:t>无法像主题或者高层次句法特征一样对句子形成一个整体的可解释的表达。</a:t>
            </a:r>
            <a:endParaRPr dirty="0"/>
          </a:p>
        </p:txBody>
      </p:sp>
    </p:spTree>
    <p:extLst>
      <p:ext uri="{BB962C8B-B14F-4D97-AF65-F5344CB8AC3E}">
        <p14:creationId xmlns:p14="http://schemas.microsoft.com/office/powerpoint/2010/main" val="3400864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6" name="Shape 1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770607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2" name="Shape 16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6723823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pic>
        <p:nvPicPr>
          <p:cNvPr id="9" name="Shape 9" descr="2.png"/>
          <p:cNvPicPr preferRelativeResize="0"/>
          <p:nvPr/>
        </p:nvPicPr>
        <p:blipFill rotWithShape="1">
          <a:blip r:embed="rId2">
            <a:alphaModFix/>
          </a:blip>
          <a:srcRect l="45142" b="9288"/>
          <a:stretch/>
        </p:blipFill>
        <p:spPr>
          <a:xfrm rot="5400000">
            <a:off x="1066799" y="-1085850"/>
            <a:ext cx="1857375" cy="4010025"/>
          </a:xfrm>
          <a:prstGeom prst="rect">
            <a:avLst/>
          </a:prstGeom>
          <a:noFill/>
          <a:ln>
            <a:noFill/>
          </a:ln>
        </p:spPr>
      </p:pic>
      <p:pic>
        <p:nvPicPr>
          <p:cNvPr id="10" name="Shape 10" descr="11.png"/>
          <p:cNvPicPr preferRelativeResize="0"/>
          <p:nvPr/>
        </p:nvPicPr>
        <p:blipFill rotWithShape="1">
          <a:blip r:embed="rId3">
            <a:alphaModFix/>
          </a:blip>
          <a:srcRect r="35069" b="2780"/>
          <a:stretch/>
        </p:blipFill>
        <p:spPr>
          <a:xfrm rot="5400000">
            <a:off x="2296512" y="2182212"/>
            <a:ext cx="1579174" cy="4343399"/>
          </a:xfrm>
          <a:prstGeom prst="rect">
            <a:avLst/>
          </a:prstGeom>
          <a:noFill/>
          <a:ln>
            <a:noFill/>
          </a:ln>
        </p:spPr>
      </p:pic>
      <p:pic>
        <p:nvPicPr>
          <p:cNvPr id="11" name="Shape 11" descr="7.png"/>
          <p:cNvPicPr preferRelativeResize="0"/>
          <p:nvPr/>
        </p:nvPicPr>
        <p:blipFill rotWithShape="1">
          <a:blip r:embed="rId4">
            <a:alphaModFix/>
          </a:blip>
          <a:srcRect r="20660" b="38811"/>
          <a:stretch/>
        </p:blipFill>
        <p:spPr>
          <a:xfrm>
            <a:off x="5626393" y="2481475"/>
            <a:ext cx="3517606" cy="2662025"/>
          </a:xfrm>
          <a:prstGeom prst="rect">
            <a:avLst/>
          </a:prstGeom>
          <a:noFill/>
          <a:ln>
            <a:noFill/>
          </a:ln>
        </p:spPr>
      </p:pic>
      <p:pic>
        <p:nvPicPr>
          <p:cNvPr id="12" name="Shape 12" descr="4.png"/>
          <p:cNvPicPr preferRelativeResize="0"/>
          <p:nvPr/>
        </p:nvPicPr>
        <p:blipFill rotWithShape="1">
          <a:blip r:embed="rId5">
            <a:alphaModFix/>
          </a:blip>
          <a:srcRect r="26809"/>
          <a:stretch/>
        </p:blipFill>
        <p:spPr>
          <a:xfrm rot="-5400000">
            <a:off x="5465074" y="-1026424"/>
            <a:ext cx="2662025" cy="4695824"/>
          </a:xfrm>
          <a:prstGeom prst="rect">
            <a:avLst/>
          </a:prstGeom>
          <a:noFill/>
          <a:ln>
            <a:noFill/>
          </a:ln>
        </p:spPr>
      </p:pic>
      <p:grpSp>
        <p:nvGrpSpPr>
          <p:cNvPr id="13" name="Shape 13"/>
          <p:cNvGrpSpPr/>
          <p:nvPr/>
        </p:nvGrpSpPr>
        <p:grpSpPr>
          <a:xfrm>
            <a:off x="1638168" y="1095866"/>
            <a:ext cx="5867786" cy="2951911"/>
            <a:chOff x="615225" y="581250"/>
            <a:chExt cx="7913399" cy="3981000"/>
          </a:xfrm>
        </p:grpSpPr>
        <p:sp>
          <p:nvSpPr>
            <p:cNvPr id="14" name="Shape 14"/>
            <p:cNvSpPr/>
            <p:nvPr/>
          </p:nvSpPr>
          <p:spPr>
            <a:xfrm>
              <a:off x="615225" y="581250"/>
              <a:ext cx="7913399" cy="3981000"/>
            </a:xfrm>
            <a:prstGeom prst="rect">
              <a:avLst/>
            </a:prstGeom>
            <a:solidFill>
              <a:srgbClr val="FFFFFF">
                <a:alpha val="92690"/>
              </a:srgbClr>
            </a:solidFill>
            <a:ln w="9525" cap="flat" cmpd="sng">
              <a:solidFill>
                <a:srgbClr val="231F1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 name="Shape 15"/>
            <p:cNvSpPr/>
            <p:nvPr/>
          </p:nvSpPr>
          <p:spPr>
            <a:xfrm>
              <a:off x="704880" y="666850"/>
              <a:ext cx="7734000" cy="3809699"/>
            </a:xfrm>
            <a:prstGeom prst="rect">
              <a:avLst/>
            </a:prstGeom>
            <a:noFill/>
            <a:ln w="9525" cap="flat" cmpd="sng">
              <a:solidFill>
                <a:srgbClr val="231F1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6" name="Shape 16"/>
          <p:cNvSpPr txBox="1">
            <a:spLocks noGrp="1"/>
          </p:cNvSpPr>
          <p:nvPr>
            <p:ph type="ctrTitle"/>
          </p:nvPr>
        </p:nvSpPr>
        <p:spPr>
          <a:xfrm>
            <a:off x="1962150" y="1171525"/>
            <a:ext cx="5219699" cy="2800499"/>
          </a:xfrm>
          <a:prstGeom prst="rect">
            <a:avLst/>
          </a:prstGeom>
        </p:spPr>
        <p:txBody>
          <a:bodyPr lIns="91425" tIns="91425" rIns="91425" bIns="91425" anchor="ctr"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pic>
        <p:nvPicPr>
          <p:cNvPr id="17" name="Shape 17" descr="1.png"/>
          <p:cNvPicPr preferRelativeResize="0"/>
          <p:nvPr/>
        </p:nvPicPr>
        <p:blipFill rotWithShape="1">
          <a:blip r:embed="rId6">
            <a:alphaModFix/>
          </a:blip>
          <a:srcRect r="34262" b="14813"/>
          <a:stretch/>
        </p:blipFill>
        <p:spPr>
          <a:xfrm flipH="1">
            <a:off x="0" y="1209674"/>
            <a:ext cx="2536474" cy="3933824"/>
          </a:xfrm>
          <a:prstGeom prst="rect">
            <a:avLst/>
          </a:prstGeom>
          <a:noFill/>
          <a:ln>
            <a:noFill/>
          </a:ln>
        </p:spPr>
      </p:pic>
      <p:pic>
        <p:nvPicPr>
          <p:cNvPr id="18" name="Shape 18" descr="8.png"/>
          <p:cNvPicPr preferRelativeResize="0"/>
          <p:nvPr/>
        </p:nvPicPr>
        <p:blipFill>
          <a:blip r:embed="rId7">
            <a:alphaModFix/>
          </a:blip>
          <a:stretch>
            <a:fillRect/>
          </a:stretch>
        </p:blipFill>
        <p:spPr>
          <a:xfrm rot="351375">
            <a:off x="7110166" y="2730952"/>
            <a:ext cx="970521" cy="138566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Just plants">
    <p:spTree>
      <p:nvGrpSpPr>
        <p:cNvPr id="1" name="Shape 93"/>
        <p:cNvGrpSpPr/>
        <p:nvPr/>
      </p:nvGrpSpPr>
      <p:grpSpPr>
        <a:xfrm>
          <a:off x="0" y="0"/>
          <a:ext cx="0" cy="0"/>
          <a:chOff x="0" y="0"/>
          <a:chExt cx="0" cy="0"/>
        </a:xfrm>
      </p:grpSpPr>
      <p:pic>
        <p:nvPicPr>
          <p:cNvPr id="94" name="Shape 94" descr="11.png"/>
          <p:cNvPicPr preferRelativeResize="0"/>
          <p:nvPr/>
        </p:nvPicPr>
        <p:blipFill rotWithShape="1">
          <a:blip r:embed="rId2">
            <a:alphaModFix/>
          </a:blip>
          <a:srcRect l="43534"/>
          <a:stretch/>
        </p:blipFill>
        <p:spPr>
          <a:xfrm rot="-5400000" flipH="1">
            <a:off x="5076912" y="-1318612"/>
            <a:ext cx="1162050" cy="3780224"/>
          </a:xfrm>
          <a:prstGeom prst="rect">
            <a:avLst/>
          </a:prstGeom>
          <a:noFill/>
          <a:ln>
            <a:noFill/>
          </a:ln>
        </p:spPr>
      </p:pic>
      <p:pic>
        <p:nvPicPr>
          <p:cNvPr id="95" name="Shape 95" descr="2.png"/>
          <p:cNvPicPr preferRelativeResize="0"/>
          <p:nvPr/>
        </p:nvPicPr>
        <p:blipFill rotWithShape="1">
          <a:blip r:embed="rId3">
            <a:alphaModFix/>
          </a:blip>
          <a:srcRect l="45142" t="-12064" b="21353"/>
          <a:stretch/>
        </p:blipFill>
        <p:spPr>
          <a:xfrm rot="5400000">
            <a:off x="1066799" y="-1085850"/>
            <a:ext cx="1857375" cy="4010025"/>
          </a:xfrm>
          <a:prstGeom prst="rect">
            <a:avLst/>
          </a:prstGeom>
          <a:noFill/>
          <a:ln>
            <a:noFill/>
          </a:ln>
        </p:spPr>
      </p:pic>
      <p:pic>
        <p:nvPicPr>
          <p:cNvPr id="96" name="Shape 96" descr="11.png"/>
          <p:cNvPicPr preferRelativeResize="0"/>
          <p:nvPr/>
        </p:nvPicPr>
        <p:blipFill rotWithShape="1">
          <a:blip r:embed="rId2">
            <a:alphaModFix/>
          </a:blip>
          <a:srcRect r="35069" b="2780"/>
          <a:stretch/>
        </p:blipFill>
        <p:spPr>
          <a:xfrm rot="5400000">
            <a:off x="2664950" y="2474450"/>
            <a:ext cx="1423324" cy="3914774"/>
          </a:xfrm>
          <a:prstGeom prst="rect">
            <a:avLst/>
          </a:prstGeom>
          <a:noFill/>
          <a:ln>
            <a:noFill/>
          </a:ln>
        </p:spPr>
      </p:pic>
      <p:pic>
        <p:nvPicPr>
          <p:cNvPr id="97" name="Shape 97" descr="7.png"/>
          <p:cNvPicPr preferRelativeResize="0"/>
          <p:nvPr/>
        </p:nvPicPr>
        <p:blipFill rotWithShape="1">
          <a:blip r:embed="rId4">
            <a:alphaModFix/>
          </a:blip>
          <a:srcRect r="20660" b="38811"/>
          <a:stretch/>
        </p:blipFill>
        <p:spPr>
          <a:xfrm>
            <a:off x="5972175" y="2743150"/>
            <a:ext cx="3171824" cy="2400349"/>
          </a:xfrm>
          <a:prstGeom prst="rect">
            <a:avLst/>
          </a:prstGeom>
          <a:noFill/>
          <a:ln>
            <a:noFill/>
          </a:ln>
        </p:spPr>
      </p:pic>
      <p:pic>
        <p:nvPicPr>
          <p:cNvPr id="98" name="Shape 98" descr="4.png"/>
          <p:cNvPicPr preferRelativeResize="0"/>
          <p:nvPr/>
        </p:nvPicPr>
        <p:blipFill rotWithShape="1">
          <a:blip r:embed="rId5">
            <a:alphaModFix/>
          </a:blip>
          <a:srcRect r="26809"/>
          <a:stretch/>
        </p:blipFill>
        <p:spPr>
          <a:xfrm rot="-5400000">
            <a:off x="6379650" y="-773625"/>
            <a:ext cx="2000250" cy="3528450"/>
          </a:xfrm>
          <a:prstGeom prst="rect">
            <a:avLst/>
          </a:prstGeom>
          <a:noFill/>
          <a:ln>
            <a:noFill/>
          </a:ln>
        </p:spPr>
      </p:pic>
      <p:pic>
        <p:nvPicPr>
          <p:cNvPr id="99" name="Shape 99" descr="1.png"/>
          <p:cNvPicPr preferRelativeResize="0"/>
          <p:nvPr/>
        </p:nvPicPr>
        <p:blipFill rotWithShape="1">
          <a:blip r:embed="rId6">
            <a:alphaModFix/>
          </a:blip>
          <a:srcRect r="34262" b="14813"/>
          <a:stretch/>
        </p:blipFill>
        <p:spPr>
          <a:xfrm flipH="1">
            <a:off x="0" y="1209674"/>
            <a:ext cx="2536474" cy="3933824"/>
          </a:xfrm>
          <a:prstGeom prst="rect">
            <a:avLst/>
          </a:prstGeom>
          <a:noFill/>
          <a:ln>
            <a:noFill/>
          </a:ln>
        </p:spPr>
      </p:pic>
      <p:pic>
        <p:nvPicPr>
          <p:cNvPr id="100" name="Shape 100" descr="5.png"/>
          <p:cNvPicPr preferRelativeResize="0"/>
          <p:nvPr/>
        </p:nvPicPr>
        <p:blipFill rotWithShape="1">
          <a:blip r:embed="rId7">
            <a:alphaModFix/>
          </a:blip>
          <a:srcRect r="40695" b="12701"/>
          <a:stretch/>
        </p:blipFill>
        <p:spPr>
          <a:xfrm>
            <a:off x="7548050" y="1476375"/>
            <a:ext cx="1595950" cy="3667124"/>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Just plants small">
    <p:spTree>
      <p:nvGrpSpPr>
        <p:cNvPr id="1" name="Shape 101"/>
        <p:cNvGrpSpPr/>
        <p:nvPr/>
      </p:nvGrpSpPr>
      <p:grpSpPr>
        <a:xfrm>
          <a:off x="0" y="0"/>
          <a:ext cx="0" cy="0"/>
          <a:chOff x="0" y="0"/>
          <a:chExt cx="0" cy="0"/>
        </a:xfrm>
      </p:grpSpPr>
      <p:pic>
        <p:nvPicPr>
          <p:cNvPr id="102" name="Shape 102" descr="11.png"/>
          <p:cNvPicPr preferRelativeResize="0"/>
          <p:nvPr/>
        </p:nvPicPr>
        <p:blipFill rotWithShape="1">
          <a:blip r:embed="rId2">
            <a:alphaModFix/>
          </a:blip>
          <a:srcRect l="43534"/>
          <a:stretch/>
        </p:blipFill>
        <p:spPr>
          <a:xfrm rot="-5400000" flipH="1">
            <a:off x="6449075" y="-876950"/>
            <a:ext cx="769993" cy="2504844"/>
          </a:xfrm>
          <a:prstGeom prst="rect">
            <a:avLst/>
          </a:prstGeom>
          <a:noFill/>
          <a:ln>
            <a:noFill/>
          </a:ln>
        </p:spPr>
      </p:pic>
      <p:pic>
        <p:nvPicPr>
          <p:cNvPr id="103" name="Shape 103" descr="2.png"/>
          <p:cNvPicPr preferRelativeResize="0"/>
          <p:nvPr/>
        </p:nvPicPr>
        <p:blipFill rotWithShape="1">
          <a:blip r:embed="rId3">
            <a:alphaModFix/>
          </a:blip>
          <a:srcRect l="45142" t="-12064" b="21353"/>
          <a:stretch/>
        </p:blipFill>
        <p:spPr>
          <a:xfrm rot="5400000">
            <a:off x="721662" y="-740712"/>
            <a:ext cx="1261775" cy="2724149"/>
          </a:xfrm>
          <a:prstGeom prst="rect">
            <a:avLst/>
          </a:prstGeom>
          <a:noFill/>
          <a:ln>
            <a:noFill/>
          </a:ln>
        </p:spPr>
      </p:pic>
      <p:pic>
        <p:nvPicPr>
          <p:cNvPr id="104" name="Shape 104" descr="11.png"/>
          <p:cNvPicPr preferRelativeResize="0"/>
          <p:nvPr/>
        </p:nvPicPr>
        <p:blipFill rotWithShape="1">
          <a:blip r:embed="rId2">
            <a:alphaModFix/>
          </a:blip>
          <a:srcRect r="35069" b="2780"/>
          <a:stretch/>
        </p:blipFill>
        <p:spPr>
          <a:xfrm rot="5400000">
            <a:off x="1477664" y="3663564"/>
            <a:ext cx="789204" cy="2170666"/>
          </a:xfrm>
          <a:prstGeom prst="rect">
            <a:avLst/>
          </a:prstGeom>
          <a:noFill/>
          <a:ln>
            <a:noFill/>
          </a:ln>
        </p:spPr>
      </p:pic>
      <p:pic>
        <p:nvPicPr>
          <p:cNvPr id="105" name="Shape 105" descr="7.png"/>
          <p:cNvPicPr preferRelativeResize="0"/>
          <p:nvPr/>
        </p:nvPicPr>
        <p:blipFill rotWithShape="1">
          <a:blip r:embed="rId4">
            <a:alphaModFix/>
          </a:blip>
          <a:srcRect r="20660" b="38811"/>
          <a:stretch/>
        </p:blipFill>
        <p:spPr>
          <a:xfrm>
            <a:off x="6973325" y="3500784"/>
            <a:ext cx="2170675" cy="1642715"/>
          </a:xfrm>
          <a:prstGeom prst="rect">
            <a:avLst/>
          </a:prstGeom>
          <a:noFill/>
          <a:ln>
            <a:noFill/>
          </a:ln>
        </p:spPr>
      </p:pic>
      <p:pic>
        <p:nvPicPr>
          <p:cNvPr id="106" name="Shape 106" descr="4.png"/>
          <p:cNvPicPr preferRelativeResize="0"/>
          <p:nvPr/>
        </p:nvPicPr>
        <p:blipFill rotWithShape="1">
          <a:blip r:embed="rId5">
            <a:alphaModFix/>
          </a:blip>
          <a:srcRect r="26809"/>
          <a:stretch/>
        </p:blipFill>
        <p:spPr>
          <a:xfrm rot="-5400000">
            <a:off x="7312293" y="-515832"/>
            <a:ext cx="1325399" cy="2338014"/>
          </a:xfrm>
          <a:prstGeom prst="rect">
            <a:avLst/>
          </a:prstGeom>
          <a:noFill/>
          <a:ln>
            <a:noFill/>
          </a:ln>
        </p:spPr>
      </p:pic>
      <p:pic>
        <p:nvPicPr>
          <p:cNvPr id="107" name="Shape 107" descr="1.png"/>
          <p:cNvPicPr preferRelativeResize="0"/>
          <p:nvPr/>
        </p:nvPicPr>
        <p:blipFill rotWithShape="1">
          <a:blip r:embed="rId6">
            <a:alphaModFix/>
          </a:blip>
          <a:srcRect r="34262" b="14813"/>
          <a:stretch/>
        </p:blipFill>
        <p:spPr>
          <a:xfrm flipH="1">
            <a:off x="0" y="2962275"/>
            <a:ext cx="1406426" cy="2181225"/>
          </a:xfrm>
          <a:prstGeom prst="rect">
            <a:avLst/>
          </a:prstGeom>
          <a:noFill/>
          <a:ln>
            <a:noFill/>
          </a:ln>
        </p:spPr>
      </p:pic>
      <p:pic>
        <p:nvPicPr>
          <p:cNvPr id="108" name="Shape 108" descr="5.png"/>
          <p:cNvPicPr preferRelativeResize="0"/>
          <p:nvPr/>
        </p:nvPicPr>
        <p:blipFill rotWithShape="1">
          <a:blip r:embed="rId7">
            <a:alphaModFix/>
          </a:blip>
          <a:srcRect r="40695" b="12701"/>
          <a:stretch/>
        </p:blipFill>
        <p:spPr>
          <a:xfrm>
            <a:off x="8051793" y="2633848"/>
            <a:ext cx="1092207" cy="250965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ig photo as background">
    <p:spTree>
      <p:nvGrpSpPr>
        <p:cNvPr id="1" name="Shape 109"/>
        <p:cNvGrpSpPr/>
        <p:nvPr/>
      </p:nvGrpSpPr>
      <p:grpSpPr>
        <a:xfrm>
          <a:off x="0" y="0"/>
          <a:ext cx="0" cy="0"/>
          <a:chOff x="0" y="0"/>
          <a:chExt cx="0" cy="0"/>
        </a:xfrm>
      </p:grpSpPr>
      <p:sp>
        <p:nvSpPr>
          <p:cNvPr id="110" name="Shape 110"/>
          <p:cNvSpPr/>
          <p:nvPr/>
        </p:nvSpPr>
        <p:spPr>
          <a:xfrm>
            <a:off x="-9525" y="-9525"/>
            <a:ext cx="9153599" cy="5153100"/>
          </a:xfrm>
          <a:prstGeom prst="frame">
            <a:avLst>
              <a:gd name="adj1" fmla="val 6469"/>
            </a:avLst>
          </a:prstGeom>
          <a:solidFill>
            <a:srgbClr val="FFFFFF">
              <a:alpha val="50379"/>
            </a:srgbClr>
          </a:solidFill>
          <a:ln>
            <a:noFill/>
          </a:ln>
        </p:spPr>
        <p:txBody>
          <a:bodyPr lIns="91425" tIns="91425" rIns="91425" bIns="91425" anchor="ctr" anchorCtr="0">
            <a:noAutofit/>
          </a:bodyPr>
          <a:lstStyle/>
          <a:p>
            <a:pPr lvl="0">
              <a:spcBef>
                <a:spcPts val="0"/>
              </a:spcBef>
              <a:buNone/>
            </a:pPr>
            <a:endParaRPr/>
          </a:p>
        </p:txBody>
      </p:sp>
      <p:pic>
        <p:nvPicPr>
          <p:cNvPr id="111" name="Shape 111" descr="3.png"/>
          <p:cNvPicPr preferRelativeResize="0"/>
          <p:nvPr/>
        </p:nvPicPr>
        <p:blipFill rotWithShape="1">
          <a:blip r:embed="rId2">
            <a:alphaModFix/>
          </a:blip>
          <a:srcRect r="17197" b="18533"/>
          <a:stretch/>
        </p:blipFill>
        <p:spPr>
          <a:xfrm>
            <a:off x="6915150" y="2889624"/>
            <a:ext cx="2228849" cy="2253874"/>
          </a:xfrm>
          <a:prstGeom prst="rect">
            <a:avLst/>
          </a:prstGeom>
          <a:noFill/>
          <a:ln>
            <a:noFill/>
          </a:ln>
        </p:spPr>
      </p:pic>
      <p:pic>
        <p:nvPicPr>
          <p:cNvPr id="112" name="Shape 112" descr="7.png"/>
          <p:cNvPicPr preferRelativeResize="0"/>
          <p:nvPr/>
        </p:nvPicPr>
        <p:blipFill rotWithShape="1">
          <a:blip r:embed="rId3">
            <a:alphaModFix/>
          </a:blip>
          <a:srcRect l="49259" b="18374"/>
          <a:stretch/>
        </p:blipFill>
        <p:spPr>
          <a:xfrm rot="5400000">
            <a:off x="418137" y="-437187"/>
            <a:ext cx="1478298" cy="233362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19"/>
        <p:cNvGrpSpPr/>
        <p:nvPr/>
      </p:nvGrpSpPr>
      <p:grpSpPr>
        <a:xfrm>
          <a:off x="0" y="0"/>
          <a:ext cx="0" cy="0"/>
          <a:chOff x="0" y="0"/>
          <a:chExt cx="0" cy="0"/>
        </a:xfrm>
      </p:grpSpPr>
      <p:pic>
        <p:nvPicPr>
          <p:cNvPr id="20" name="Shape 20" descr="11.png"/>
          <p:cNvPicPr preferRelativeResize="0"/>
          <p:nvPr/>
        </p:nvPicPr>
        <p:blipFill rotWithShape="1">
          <a:blip r:embed="rId2">
            <a:alphaModFix/>
          </a:blip>
          <a:srcRect r="35069" b="17702"/>
          <a:stretch/>
        </p:blipFill>
        <p:spPr>
          <a:xfrm rot="5400000">
            <a:off x="1426387" y="1569262"/>
            <a:ext cx="2147850" cy="5000625"/>
          </a:xfrm>
          <a:prstGeom prst="rect">
            <a:avLst/>
          </a:prstGeom>
          <a:noFill/>
          <a:ln>
            <a:noFill/>
          </a:ln>
        </p:spPr>
      </p:pic>
      <p:pic>
        <p:nvPicPr>
          <p:cNvPr id="21" name="Shape 21" descr="4.png"/>
          <p:cNvPicPr preferRelativeResize="0"/>
          <p:nvPr/>
        </p:nvPicPr>
        <p:blipFill rotWithShape="1">
          <a:blip r:embed="rId3">
            <a:alphaModFix/>
          </a:blip>
          <a:srcRect r="26809"/>
          <a:stretch/>
        </p:blipFill>
        <p:spPr>
          <a:xfrm rot="-5400000">
            <a:off x="5569537" y="-997537"/>
            <a:ext cx="2586450" cy="4562475"/>
          </a:xfrm>
          <a:prstGeom prst="rect">
            <a:avLst/>
          </a:prstGeom>
          <a:noFill/>
          <a:ln>
            <a:noFill/>
          </a:ln>
        </p:spPr>
      </p:pic>
      <p:grpSp>
        <p:nvGrpSpPr>
          <p:cNvPr id="22" name="Shape 22"/>
          <p:cNvGrpSpPr/>
          <p:nvPr/>
        </p:nvGrpSpPr>
        <p:grpSpPr>
          <a:xfrm>
            <a:off x="1638168" y="1095866"/>
            <a:ext cx="5867786" cy="2951911"/>
            <a:chOff x="615225" y="581250"/>
            <a:chExt cx="7913399" cy="3981000"/>
          </a:xfrm>
        </p:grpSpPr>
        <p:sp>
          <p:nvSpPr>
            <p:cNvPr id="23" name="Shape 23"/>
            <p:cNvSpPr/>
            <p:nvPr/>
          </p:nvSpPr>
          <p:spPr>
            <a:xfrm>
              <a:off x="615225" y="581250"/>
              <a:ext cx="7913399" cy="3981000"/>
            </a:xfrm>
            <a:prstGeom prst="rect">
              <a:avLst/>
            </a:prstGeom>
            <a:solidFill>
              <a:srgbClr val="FFFFFF">
                <a:alpha val="92690"/>
              </a:srgbClr>
            </a:solidFill>
            <a:ln w="9525" cap="flat" cmpd="sng">
              <a:solidFill>
                <a:srgbClr val="231F1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 name="Shape 24"/>
            <p:cNvSpPr/>
            <p:nvPr/>
          </p:nvSpPr>
          <p:spPr>
            <a:xfrm>
              <a:off x="704880" y="666850"/>
              <a:ext cx="7734000" cy="3809699"/>
            </a:xfrm>
            <a:prstGeom prst="rect">
              <a:avLst/>
            </a:prstGeom>
            <a:noFill/>
            <a:ln w="9525" cap="flat" cmpd="sng">
              <a:solidFill>
                <a:srgbClr val="231F1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25" name="Shape 25"/>
          <p:cNvSpPr txBox="1">
            <a:spLocks noGrp="1"/>
          </p:cNvSpPr>
          <p:nvPr>
            <p:ph type="ctrTitle"/>
          </p:nvPr>
        </p:nvSpPr>
        <p:spPr>
          <a:xfrm>
            <a:off x="1924050" y="1659550"/>
            <a:ext cx="5295900" cy="1159799"/>
          </a:xfrm>
          <a:prstGeom prst="rect">
            <a:avLst/>
          </a:prstGeom>
        </p:spPr>
        <p:txBody>
          <a:bodyPr lIns="91425" tIns="91425" rIns="91425" bIns="91425" anchor="t" anchorCtr="0"/>
          <a:lstStyle>
            <a:lvl1pPr lvl="0" algn="ctr" rtl="0">
              <a:spcBef>
                <a:spcPts val="0"/>
              </a:spcBef>
              <a:buSzPct val="100000"/>
              <a:defRPr sz="3600"/>
            </a:lvl1pPr>
            <a:lvl2pPr lvl="1" algn="ctr" rtl="0">
              <a:spcBef>
                <a:spcPts val="0"/>
              </a:spcBef>
              <a:buSzPct val="100000"/>
              <a:defRPr sz="3600"/>
            </a:lvl2pPr>
            <a:lvl3pPr lvl="2" algn="ctr" rtl="0">
              <a:spcBef>
                <a:spcPts val="0"/>
              </a:spcBef>
              <a:buSzPct val="100000"/>
              <a:defRPr sz="3600"/>
            </a:lvl3pPr>
            <a:lvl4pPr lvl="3" algn="ctr" rtl="0">
              <a:spcBef>
                <a:spcPts val="0"/>
              </a:spcBef>
              <a:buSzPct val="100000"/>
              <a:defRPr sz="3600"/>
            </a:lvl4pPr>
            <a:lvl5pPr lvl="4" algn="ctr" rtl="0">
              <a:spcBef>
                <a:spcPts val="0"/>
              </a:spcBef>
              <a:buSzPct val="100000"/>
              <a:defRPr sz="3600"/>
            </a:lvl5pPr>
            <a:lvl6pPr lvl="5" algn="ctr" rtl="0">
              <a:spcBef>
                <a:spcPts val="0"/>
              </a:spcBef>
              <a:buSzPct val="100000"/>
              <a:defRPr sz="3600"/>
            </a:lvl6pPr>
            <a:lvl7pPr lvl="6" algn="ctr" rtl="0">
              <a:spcBef>
                <a:spcPts val="0"/>
              </a:spcBef>
              <a:buSzPct val="100000"/>
              <a:defRPr sz="3600"/>
            </a:lvl7pPr>
            <a:lvl8pPr lvl="7" algn="ctr" rtl="0">
              <a:spcBef>
                <a:spcPts val="0"/>
              </a:spcBef>
              <a:buSzPct val="100000"/>
              <a:defRPr sz="3600"/>
            </a:lvl8pPr>
            <a:lvl9pPr lvl="8" algn="ctr" rtl="0">
              <a:spcBef>
                <a:spcPts val="0"/>
              </a:spcBef>
              <a:buSzPct val="100000"/>
              <a:defRPr sz="3600"/>
            </a:lvl9pPr>
          </a:lstStyle>
          <a:p>
            <a:endParaRPr/>
          </a:p>
        </p:txBody>
      </p:sp>
      <p:sp>
        <p:nvSpPr>
          <p:cNvPr id="26" name="Shape 26"/>
          <p:cNvSpPr txBox="1">
            <a:spLocks noGrp="1"/>
          </p:cNvSpPr>
          <p:nvPr>
            <p:ph type="subTitle" idx="1"/>
          </p:nvPr>
        </p:nvSpPr>
        <p:spPr>
          <a:xfrm>
            <a:off x="685800" y="2916253"/>
            <a:ext cx="7772400" cy="784799"/>
          </a:xfrm>
          <a:prstGeom prst="rect">
            <a:avLst/>
          </a:prstGeom>
        </p:spPr>
        <p:txBody>
          <a:bodyPr lIns="91425" tIns="91425" rIns="91425" bIns="91425" anchor="t" anchorCtr="0"/>
          <a:lstStyle>
            <a:lvl1pPr lvl="0" algn="ctr" rtl="0">
              <a:spcBef>
                <a:spcPts val="0"/>
              </a:spcBef>
              <a:buClr>
                <a:schemeClr val="dk2"/>
              </a:buClr>
              <a:buNone/>
              <a:defRPr i="1">
                <a:solidFill>
                  <a:schemeClr val="dk2"/>
                </a:solidFill>
              </a:defRPr>
            </a:lvl1pPr>
            <a:lvl2pPr lvl="1" algn="ctr" rtl="0">
              <a:spcBef>
                <a:spcPts val="0"/>
              </a:spcBef>
              <a:buClr>
                <a:schemeClr val="dk2"/>
              </a:buClr>
              <a:buSzPct val="100000"/>
              <a:buNone/>
              <a:defRPr sz="3000" i="1">
                <a:solidFill>
                  <a:schemeClr val="dk2"/>
                </a:solidFill>
              </a:defRPr>
            </a:lvl2pPr>
            <a:lvl3pPr lvl="2" algn="ctr" rtl="0">
              <a:spcBef>
                <a:spcPts val="0"/>
              </a:spcBef>
              <a:buClr>
                <a:schemeClr val="dk2"/>
              </a:buClr>
              <a:buSzPct val="100000"/>
              <a:buNone/>
              <a:defRPr sz="3000" i="1">
                <a:solidFill>
                  <a:schemeClr val="dk2"/>
                </a:solidFill>
              </a:defRPr>
            </a:lvl3pPr>
            <a:lvl4pPr lvl="3" algn="ctr" rtl="0">
              <a:spcBef>
                <a:spcPts val="0"/>
              </a:spcBef>
              <a:buClr>
                <a:schemeClr val="dk2"/>
              </a:buClr>
              <a:buSzPct val="100000"/>
              <a:buNone/>
              <a:defRPr sz="3000" i="1">
                <a:solidFill>
                  <a:schemeClr val="dk2"/>
                </a:solidFill>
              </a:defRPr>
            </a:lvl4pPr>
            <a:lvl5pPr lvl="4" algn="ctr" rtl="0">
              <a:spcBef>
                <a:spcPts val="0"/>
              </a:spcBef>
              <a:buClr>
                <a:schemeClr val="dk2"/>
              </a:buClr>
              <a:buSzPct val="100000"/>
              <a:buNone/>
              <a:defRPr sz="3000" i="1">
                <a:solidFill>
                  <a:schemeClr val="dk2"/>
                </a:solidFill>
              </a:defRPr>
            </a:lvl5pPr>
            <a:lvl6pPr lvl="5" algn="ctr" rtl="0">
              <a:spcBef>
                <a:spcPts val="0"/>
              </a:spcBef>
              <a:buClr>
                <a:schemeClr val="dk2"/>
              </a:buClr>
              <a:buSzPct val="100000"/>
              <a:buNone/>
              <a:defRPr sz="3000" i="1">
                <a:solidFill>
                  <a:schemeClr val="dk2"/>
                </a:solidFill>
              </a:defRPr>
            </a:lvl6pPr>
            <a:lvl7pPr lvl="6" algn="ctr" rtl="0">
              <a:spcBef>
                <a:spcPts val="0"/>
              </a:spcBef>
              <a:buClr>
                <a:schemeClr val="dk2"/>
              </a:buClr>
              <a:buSzPct val="100000"/>
              <a:buNone/>
              <a:defRPr sz="3000" i="1">
                <a:solidFill>
                  <a:schemeClr val="dk2"/>
                </a:solidFill>
              </a:defRPr>
            </a:lvl7pPr>
            <a:lvl8pPr lvl="7" algn="ctr" rtl="0">
              <a:spcBef>
                <a:spcPts val="0"/>
              </a:spcBef>
              <a:buClr>
                <a:schemeClr val="dk2"/>
              </a:buClr>
              <a:buSzPct val="100000"/>
              <a:buNone/>
              <a:defRPr sz="3000" i="1">
                <a:solidFill>
                  <a:schemeClr val="dk2"/>
                </a:solidFill>
              </a:defRPr>
            </a:lvl8pPr>
            <a:lvl9pPr lvl="8" algn="ctr" rtl="0">
              <a:spcBef>
                <a:spcPts val="0"/>
              </a:spcBef>
              <a:buClr>
                <a:schemeClr val="dk2"/>
              </a:buClr>
              <a:buSzPct val="100000"/>
              <a:buNone/>
              <a:defRPr sz="3000" i="1">
                <a:solidFill>
                  <a:schemeClr val="dk2"/>
                </a:solidFill>
              </a:defRPr>
            </a:lvl9pPr>
          </a:lstStyle>
          <a:p>
            <a:endParaRPr/>
          </a:p>
        </p:txBody>
      </p:sp>
      <p:pic>
        <p:nvPicPr>
          <p:cNvPr id="27" name="Shape 27" descr="3.png"/>
          <p:cNvPicPr preferRelativeResize="0"/>
          <p:nvPr/>
        </p:nvPicPr>
        <p:blipFill rotWithShape="1">
          <a:blip r:embed="rId4">
            <a:alphaModFix/>
          </a:blip>
          <a:srcRect r="17197" b="18533"/>
          <a:stretch/>
        </p:blipFill>
        <p:spPr>
          <a:xfrm>
            <a:off x="6162675" y="2128700"/>
            <a:ext cx="2981324" cy="3014799"/>
          </a:xfrm>
          <a:prstGeom prst="rect">
            <a:avLst/>
          </a:prstGeom>
          <a:noFill/>
          <a:ln>
            <a:noFill/>
          </a:ln>
        </p:spPr>
      </p:pic>
      <p:pic>
        <p:nvPicPr>
          <p:cNvPr id="28" name="Shape 28" descr="7.png"/>
          <p:cNvPicPr preferRelativeResize="0"/>
          <p:nvPr/>
        </p:nvPicPr>
        <p:blipFill rotWithShape="1">
          <a:blip r:embed="rId5">
            <a:alphaModFix/>
          </a:blip>
          <a:srcRect l="49259" b="18374"/>
          <a:stretch/>
        </p:blipFill>
        <p:spPr>
          <a:xfrm rot="5400000">
            <a:off x="603174" y="-622225"/>
            <a:ext cx="2117874" cy="334327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Quote">
    <p:spTree>
      <p:nvGrpSpPr>
        <p:cNvPr id="1" name="Shape 29"/>
        <p:cNvGrpSpPr/>
        <p:nvPr/>
      </p:nvGrpSpPr>
      <p:grpSpPr>
        <a:xfrm>
          <a:off x="0" y="0"/>
          <a:ext cx="0" cy="0"/>
          <a:chOff x="0" y="0"/>
          <a:chExt cx="0" cy="0"/>
        </a:xfrm>
      </p:grpSpPr>
      <p:pic>
        <p:nvPicPr>
          <p:cNvPr id="30" name="Shape 30" descr="3.png"/>
          <p:cNvPicPr preferRelativeResize="0"/>
          <p:nvPr/>
        </p:nvPicPr>
        <p:blipFill rotWithShape="1">
          <a:blip r:embed="rId2">
            <a:alphaModFix/>
          </a:blip>
          <a:srcRect r="17197" b="18533"/>
          <a:stretch/>
        </p:blipFill>
        <p:spPr>
          <a:xfrm>
            <a:off x="6162675" y="2128700"/>
            <a:ext cx="2981324" cy="3014799"/>
          </a:xfrm>
          <a:prstGeom prst="rect">
            <a:avLst/>
          </a:prstGeom>
          <a:noFill/>
          <a:ln>
            <a:noFill/>
          </a:ln>
        </p:spPr>
      </p:pic>
      <p:pic>
        <p:nvPicPr>
          <p:cNvPr id="31" name="Shape 31" descr="7.png"/>
          <p:cNvPicPr preferRelativeResize="0"/>
          <p:nvPr/>
        </p:nvPicPr>
        <p:blipFill rotWithShape="1">
          <a:blip r:embed="rId3">
            <a:alphaModFix/>
          </a:blip>
          <a:srcRect l="49259" b="18374"/>
          <a:stretch/>
        </p:blipFill>
        <p:spPr>
          <a:xfrm rot="5400000">
            <a:off x="603174" y="-622225"/>
            <a:ext cx="2117874" cy="3343276"/>
          </a:xfrm>
          <a:prstGeom prst="rect">
            <a:avLst/>
          </a:prstGeom>
          <a:noFill/>
          <a:ln>
            <a:noFill/>
          </a:ln>
        </p:spPr>
      </p:pic>
      <p:grpSp>
        <p:nvGrpSpPr>
          <p:cNvPr id="32" name="Shape 32"/>
          <p:cNvGrpSpPr/>
          <p:nvPr/>
        </p:nvGrpSpPr>
        <p:grpSpPr>
          <a:xfrm>
            <a:off x="1638168" y="1095794"/>
            <a:ext cx="5867786" cy="2951911"/>
            <a:chOff x="615225" y="581250"/>
            <a:chExt cx="7913399" cy="3981000"/>
          </a:xfrm>
        </p:grpSpPr>
        <p:sp>
          <p:nvSpPr>
            <p:cNvPr id="33" name="Shape 33"/>
            <p:cNvSpPr/>
            <p:nvPr/>
          </p:nvSpPr>
          <p:spPr>
            <a:xfrm>
              <a:off x="615225" y="581250"/>
              <a:ext cx="7913399" cy="3981000"/>
            </a:xfrm>
            <a:prstGeom prst="rect">
              <a:avLst/>
            </a:prstGeom>
            <a:solidFill>
              <a:srgbClr val="FFFFFF">
                <a:alpha val="92690"/>
              </a:srgbClr>
            </a:solidFill>
            <a:ln w="9525" cap="flat" cmpd="sng">
              <a:solidFill>
                <a:srgbClr val="231F1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 name="Shape 34"/>
            <p:cNvSpPr/>
            <p:nvPr/>
          </p:nvSpPr>
          <p:spPr>
            <a:xfrm>
              <a:off x="704880" y="666850"/>
              <a:ext cx="7734000" cy="3809699"/>
            </a:xfrm>
            <a:prstGeom prst="rect">
              <a:avLst/>
            </a:prstGeom>
            <a:noFill/>
            <a:ln w="9525" cap="flat" cmpd="sng">
              <a:solidFill>
                <a:srgbClr val="231F1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35" name="Shape 35"/>
          <p:cNvSpPr/>
          <p:nvPr/>
        </p:nvSpPr>
        <p:spPr>
          <a:xfrm>
            <a:off x="4276500" y="3703848"/>
            <a:ext cx="590999" cy="590999"/>
          </a:xfrm>
          <a:prstGeom prst="ellipse">
            <a:avLst/>
          </a:prstGeom>
          <a:solidFill>
            <a:srgbClr val="231F1C"/>
          </a:solidFill>
          <a:ln>
            <a:noFill/>
          </a:ln>
        </p:spPr>
        <p:txBody>
          <a:bodyPr lIns="91425" tIns="91425" rIns="91425" bIns="91425" anchor="ctr" anchorCtr="0">
            <a:noAutofit/>
          </a:bodyPr>
          <a:lstStyle/>
          <a:p>
            <a:pPr lvl="0">
              <a:spcBef>
                <a:spcPts val="0"/>
              </a:spcBef>
              <a:buNone/>
            </a:pPr>
            <a:endParaRPr/>
          </a:p>
        </p:txBody>
      </p:sp>
      <p:sp>
        <p:nvSpPr>
          <p:cNvPr id="36" name="Shape 36"/>
          <p:cNvSpPr txBox="1">
            <a:spLocks noGrp="1"/>
          </p:cNvSpPr>
          <p:nvPr>
            <p:ph type="body" idx="1"/>
          </p:nvPr>
        </p:nvSpPr>
        <p:spPr>
          <a:xfrm>
            <a:off x="2750400" y="1164100"/>
            <a:ext cx="3643200" cy="2816699"/>
          </a:xfrm>
          <a:prstGeom prst="rect">
            <a:avLst/>
          </a:prstGeom>
        </p:spPr>
        <p:txBody>
          <a:bodyPr lIns="91425" tIns="91425" rIns="91425" bIns="91425" anchor="ctr" anchorCtr="0"/>
          <a:lstStyle>
            <a:lvl1pPr lvl="0" algn="ctr" rtl="0">
              <a:spcBef>
                <a:spcPts val="0"/>
              </a:spcBef>
              <a:buClr>
                <a:srgbClr val="231F1C"/>
              </a:buClr>
              <a:buSzPct val="100000"/>
              <a:buFont typeface="Playfair Display"/>
              <a:defRPr sz="1800" i="1">
                <a:solidFill>
                  <a:srgbClr val="231F1C"/>
                </a:solidFill>
                <a:latin typeface="Playfair Display"/>
                <a:ea typeface="Playfair Display"/>
                <a:cs typeface="Playfair Display"/>
                <a:sym typeface="Playfair Display"/>
              </a:defRPr>
            </a:lvl1pPr>
            <a:lvl2pPr lvl="1" algn="ctr" rtl="0">
              <a:spcBef>
                <a:spcPts val="0"/>
              </a:spcBef>
              <a:buClr>
                <a:srgbClr val="231F1C"/>
              </a:buClr>
              <a:buSzPct val="100000"/>
              <a:buFont typeface="Playfair Display"/>
              <a:defRPr sz="1800" i="1">
                <a:solidFill>
                  <a:srgbClr val="231F1C"/>
                </a:solidFill>
                <a:latin typeface="Playfair Display"/>
                <a:ea typeface="Playfair Display"/>
                <a:cs typeface="Playfair Display"/>
                <a:sym typeface="Playfair Display"/>
              </a:defRPr>
            </a:lvl2pPr>
            <a:lvl3pPr lvl="2" algn="ctr" rtl="0">
              <a:spcBef>
                <a:spcPts val="0"/>
              </a:spcBef>
              <a:buClr>
                <a:srgbClr val="231F1C"/>
              </a:buClr>
              <a:buSzPct val="100000"/>
              <a:buFont typeface="Playfair Display"/>
              <a:defRPr sz="1800" i="1">
                <a:solidFill>
                  <a:srgbClr val="231F1C"/>
                </a:solidFill>
                <a:latin typeface="Playfair Display"/>
                <a:ea typeface="Playfair Display"/>
                <a:cs typeface="Playfair Display"/>
                <a:sym typeface="Playfair Display"/>
              </a:defRPr>
            </a:lvl3pPr>
            <a:lvl4pPr lvl="3" algn="ctr" rtl="0">
              <a:spcBef>
                <a:spcPts val="0"/>
              </a:spcBef>
              <a:buClr>
                <a:srgbClr val="231F1C"/>
              </a:buClr>
              <a:buSzPct val="100000"/>
              <a:buFont typeface="Playfair Display"/>
              <a:defRPr sz="1800" i="1">
                <a:solidFill>
                  <a:srgbClr val="231F1C"/>
                </a:solidFill>
                <a:latin typeface="Playfair Display"/>
                <a:ea typeface="Playfair Display"/>
                <a:cs typeface="Playfair Display"/>
                <a:sym typeface="Playfair Display"/>
              </a:defRPr>
            </a:lvl4pPr>
            <a:lvl5pPr lvl="4" algn="ctr" rtl="0">
              <a:spcBef>
                <a:spcPts val="0"/>
              </a:spcBef>
              <a:buClr>
                <a:srgbClr val="231F1C"/>
              </a:buClr>
              <a:buSzPct val="100000"/>
              <a:buFont typeface="Playfair Display"/>
              <a:defRPr sz="1800" i="1">
                <a:solidFill>
                  <a:srgbClr val="231F1C"/>
                </a:solidFill>
                <a:latin typeface="Playfair Display"/>
                <a:ea typeface="Playfair Display"/>
                <a:cs typeface="Playfair Display"/>
                <a:sym typeface="Playfair Display"/>
              </a:defRPr>
            </a:lvl5pPr>
            <a:lvl6pPr lvl="5" algn="ctr" rtl="0">
              <a:spcBef>
                <a:spcPts val="0"/>
              </a:spcBef>
              <a:buClr>
                <a:srgbClr val="231F1C"/>
              </a:buClr>
              <a:buSzPct val="100000"/>
              <a:buFont typeface="Playfair Display"/>
              <a:defRPr sz="1800" i="1">
                <a:solidFill>
                  <a:srgbClr val="231F1C"/>
                </a:solidFill>
                <a:latin typeface="Playfair Display"/>
                <a:ea typeface="Playfair Display"/>
                <a:cs typeface="Playfair Display"/>
                <a:sym typeface="Playfair Display"/>
              </a:defRPr>
            </a:lvl6pPr>
            <a:lvl7pPr lvl="6" algn="ctr" rtl="0">
              <a:spcBef>
                <a:spcPts val="0"/>
              </a:spcBef>
              <a:buClr>
                <a:srgbClr val="231F1C"/>
              </a:buClr>
              <a:buSzPct val="100000"/>
              <a:buFont typeface="Playfair Display"/>
              <a:defRPr sz="1800" i="1">
                <a:solidFill>
                  <a:srgbClr val="231F1C"/>
                </a:solidFill>
                <a:latin typeface="Playfair Display"/>
                <a:ea typeface="Playfair Display"/>
                <a:cs typeface="Playfair Display"/>
                <a:sym typeface="Playfair Display"/>
              </a:defRPr>
            </a:lvl7pPr>
            <a:lvl8pPr lvl="7" algn="ctr" rtl="0">
              <a:spcBef>
                <a:spcPts val="0"/>
              </a:spcBef>
              <a:buClr>
                <a:srgbClr val="231F1C"/>
              </a:buClr>
              <a:buSzPct val="100000"/>
              <a:buFont typeface="Playfair Display"/>
              <a:defRPr sz="1800" i="1">
                <a:solidFill>
                  <a:srgbClr val="231F1C"/>
                </a:solidFill>
                <a:latin typeface="Playfair Display"/>
                <a:ea typeface="Playfair Display"/>
                <a:cs typeface="Playfair Display"/>
                <a:sym typeface="Playfair Display"/>
              </a:defRPr>
            </a:lvl8pPr>
            <a:lvl9pPr lvl="8" algn="ctr">
              <a:spcBef>
                <a:spcPts val="0"/>
              </a:spcBef>
              <a:buClr>
                <a:srgbClr val="231F1C"/>
              </a:buClr>
              <a:buSzPct val="100000"/>
              <a:buFont typeface="Playfair Display"/>
              <a:defRPr sz="1800" i="1">
                <a:solidFill>
                  <a:srgbClr val="231F1C"/>
                </a:solidFill>
                <a:latin typeface="Playfair Display"/>
                <a:ea typeface="Playfair Display"/>
                <a:cs typeface="Playfair Display"/>
                <a:sym typeface="Playfair Display"/>
              </a:defRPr>
            </a:lvl9pPr>
          </a:lstStyle>
          <a:p>
            <a:endParaRPr/>
          </a:p>
        </p:txBody>
      </p:sp>
      <p:sp>
        <p:nvSpPr>
          <p:cNvPr id="37" name="Shape 37"/>
          <p:cNvSpPr txBox="1"/>
          <p:nvPr/>
        </p:nvSpPr>
        <p:spPr>
          <a:xfrm>
            <a:off x="3593400" y="3748272"/>
            <a:ext cx="1957200" cy="353699"/>
          </a:xfrm>
          <a:prstGeom prst="rect">
            <a:avLst/>
          </a:prstGeom>
          <a:noFill/>
          <a:ln>
            <a:noFill/>
          </a:ln>
        </p:spPr>
        <p:txBody>
          <a:bodyPr lIns="91425" tIns="91425" rIns="91425" bIns="91425" anchor="t" anchorCtr="0">
            <a:noAutofit/>
          </a:bodyPr>
          <a:lstStyle/>
          <a:p>
            <a:pPr lvl="0" algn="ctr">
              <a:spcBef>
                <a:spcPts val="0"/>
              </a:spcBef>
              <a:buNone/>
            </a:pPr>
            <a:r>
              <a:rPr lang="en" sz="3600">
                <a:solidFill>
                  <a:srgbClr val="FFFFFF"/>
                </a:solidFill>
                <a:latin typeface="Playfair Display"/>
                <a:ea typeface="Playfair Display"/>
                <a:cs typeface="Playfair Display"/>
                <a:sym typeface="Playfair Display"/>
              </a:rPr>
              <a:t>”</a:t>
            </a:r>
          </a:p>
        </p:txBody>
      </p:sp>
      <p:pic>
        <p:nvPicPr>
          <p:cNvPr id="38" name="Shape 38" descr="10.png"/>
          <p:cNvPicPr preferRelativeResize="0"/>
          <p:nvPr/>
        </p:nvPicPr>
        <p:blipFill rotWithShape="1">
          <a:blip r:embed="rId4">
            <a:alphaModFix/>
          </a:blip>
          <a:srcRect l="17184" b="50541"/>
          <a:stretch/>
        </p:blipFill>
        <p:spPr>
          <a:xfrm>
            <a:off x="-9524" y="2599625"/>
            <a:ext cx="3138200" cy="2543874"/>
          </a:xfrm>
          <a:prstGeom prst="rect">
            <a:avLst/>
          </a:prstGeom>
          <a:noFill/>
          <a:ln>
            <a:noFill/>
          </a:ln>
        </p:spPr>
      </p:pic>
      <p:pic>
        <p:nvPicPr>
          <p:cNvPr id="39" name="Shape 39" descr="2.png"/>
          <p:cNvPicPr preferRelativeResize="0"/>
          <p:nvPr/>
        </p:nvPicPr>
        <p:blipFill rotWithShape="1">
          <a:blip r:embed="rId5">
            <a:alphaModFix/>
          </a:blip>
          <a:srcRect r="34288" b="26905"/>
          <a:stretch/>
        </p:blipFill>
        <p:spPr>
          <a:xfrm rot="-5400000">
            <a:off x="6531675" y="-493150"/>
            <a:ext cx="2138224" cy="310547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40"/>
        <p:cNvGrpSpPr/>
        <p:nvPr/>
      </p:nvGrpSpPr>
      <p:grpSpPr>
        <a:xfrm>
          <a:off x="0" y="0"/>
          <a:ext cx="0" cy="0"/>
          <a:chOff x="0" y="0"/>
          <a:chExt cx="0" cy="0"/>
        </a:xfrm>
      </p:grpSpPr>
      <p:pic>
        <p:nvPicPr>
          <p:cNvPr id="41" name="Shape 41" descr="3.png"/>
          <p:cNvPicPr preferRelativeResize="0"/>
          <p:nvPr/>
        </p:nvPicPr>
        <p:blipFill rotWithShape="1">
          <a:blip r:embed="rId2">
            <a:alphaModFix/>
          </a:blip>
          <a:srcRect l="50049" t="-17056" r="-4964" b="19199"/>
          <a:stretch/>
        </p:blipFill>
        <p:spPr>
          <a:xfrm rot="5400000">
            <a:off x="1031774" y="-1060350"/>
            <a:ext cx="2527500" cy="4629151"/>
          </a:xfrm>
          <a:prstGeom prst="rect">
            <a:avLst/>
          </a:prstGeom>
          <a:noFill/>
          <a:ln>
            <a:noFill/>
          </a:ln>
        </p:spPr>
      </p:pic>
      <p:grpSp>
        <p:nvGrpSpPr>
          <p:cNvPr id="42" name="Shape 42"/>
          <p:cNvGrpSpPr/>
          <p:nvPr/>
        </p:nvGrpSpPr>
        <p:grpSpPr>
          <a:xfrm>
            <a:off x="615225" y="581250"/>
            <a:ext cx="7913399" cy="3981000"/>
            <a:chOff x="615225" y="581250"/>
            <a:chExt cx="7913399" cy="3981000"/>
          </a:xfrm>
        </p:grpSpPr>
        <p:sp>
          <p:nvSpPr>
            <p:cNvPr id="43" name="Shape 43"/>
            <p:cNvSpPr/>
            <p:nvPr/>
          </p:nvSpPr>
          <p:spPr>
            <a:xfrm>
              <a:off x="615225" y="581250"/>
              <a:ext cx="7913399" cy="3981000"/>
            </a:xfrm>
            <a:prstGeom prst="rect">
              <a:avLst/>
            </a:prstGeom>
            <a:solidFill>
              <a:srgbClr val="FFFFFF">
                <a:alpha val="92690"/>
              </a:srgbClr>
            </a:solidFill>
            <a:ln w="9525" cap="flat" cmpd="sng">
              <a:solidFill>
                <a:srgbClr val="231F1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 name="Shape 44"/>
            <p:cNvSpPr/>
            <p:nvPr/>
          </p:nvSpPr>
          <p:spPr>
            <a:xfrm>
              <a:off x="704880" y="666850"/>
              <a:ext cx="7734000" cy="3809699"/>
            </a:xfrm>
            <a:prstGeom prst="rect">
              <a:avLst/>
            </a:prstGeom>
            <a:noFill/>
            <a:ln w="9525" cap="flat" cmpd="sng">
              <a:solidFill>
                <a:srgbClr val="231F1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45" name="Shape 45"/>
          <p:cNvSpPr txBox="1">
            <a:spLocks noGrp="1"/>
          </p:cNvSpPr>
          <p:nvPr>
            <p:ph type="title"/>
          </p:nvPr>
        </p:nvSpPr>
        <p:spPr>
          <a:xfrm>
            <a:off x="1251600" y="1044175"/>
            <a:ext cx="6640799" cy="9539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6" name="Shape 46"/>
          <p:cNvSpPr txBox="1">
            <a:spLocks noGrp="1"/>
          </p:cNvSpPr>
          <p:nvPr>
            <p:ph type="body" idx="1"/>
          </p:nvPr>
        </p:nvSpPr>
        <p:spPr>
          <a:xfrm>
            <a:off x="1251600" y="2122449"/>
            <a:ext cx="6640799" cy="2327399"/>
          </a:xfrm>
          <a:prstGeom prst="rect">
            <a:avLst/>
          </a:prstGeom>
        </p:spPr>
        <p:txBody>
          <a:bodyPr lIns="91425" tIns="91425" rIns="91425" bIns="91425" anchor="t" anchorCtr="0"/>
          <a:lstStyle>
            <a:lvl1pPr lvl="0">
              <a:spcBef>
                <a:spcPts val="0"/>
              </a:spcBef>
              <a:buChar char="◉"/>
              <a:defRPr/>
            </a:lvl1pPr>
            <a:lvl2pPr lvl="1">
              <a:spcBef>
                <a:spcPts val="0"/>
              </a:spcBef>
              <a:buChar char="◎"/>
              <a:defRPr/>
            </a:lvl2pPr>
            <a:lvl3pPr lvl="2">
              <a:spcBef>
                <a:spcPts val="0"/>
              </a:spcBef>
              <a:buChar char="○"/>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pic>
        <p:nvPicPr>
          <p:cNvPr id="47" name="Shape 47" descr="5.png"/>
          <p:cNvPicPr preferRelativeResize="0"/>
          <p:nvPr/>
        </p:nvPicPr>
        <p:blipFill rotWithShape="1">
          <a:blip r:embed="rId3">
            <a:alphaModFix/>
          </a:blip>
          <a:srcRect r="36415" b="23112"/>
          <a:stretch/>
        </p:blipFill>
        <p:spPr>
          <a:xfrm>
            <a:off x="7397875" y="1847850"/>
            <a:ext cx="1746124" cy="3295649"/>
          </a:xfrm>
          <a:prstGeom prst="rect">
            <a:avLst/>
          </a:prstGeom>
          <a:noFill/>
          <a:ln>
            <a:noFill/>
          </a:ln>
        </p:spPr>
      </p:pic>
      <p:pic>
        <p:nvPicPr>
          <p:cNvPr id="48" name="Shape 48" descr="6.png"/>
          <p:cNvPicPr preferRelativeResize="0"/>
          <p:nvPr/>
        </p:nvPicPr>
        <p:blipFill rotWithShape="1">
          <a:blip r:embed="rId4">
            <a:alphaModFix/>
          </a:blip>
          <a:srcRect l="11090" r="-11089" b="16541"/>
          <a:stretch/>
        </p:blipFill>
        <p:spPr>
          <a:xfrm>
            <a:off x="-19050" y="3355500"/>
            <a:ext cx="1746125" cy="17880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49"/>
        <p:cNvGrpSpPr/>
        <p:nvPr/>
      </p:nvGrpSpPr>
      <p:grpSpPr>
        <a:xfrm>
          <a:off x="0" y="0"/>
          <a:ext cx="0" cy="0"/>
          <a:chOff x="0" y="0"/>
          <a:chExt cx="0" cy="0"/>
        </a:xfrm>
      </p:grpSpPr>
      <p:pic>
        <p:nvPicPr>
          <p:cNvPr id="50" name="Shape 50" descr="2.png"/>
          <p:cNvPicPr preferRelativeResize="0"/>
          <p:nvPr/>
        </p:nvPicPr>
        <p:blipFill rotWithShape="1">
          <a:blip r:embed="rId2">
            <a:alphaModFix/>
          </a:blip>
          <a:srcRect r="34288" b="26905"/>
          <a:stretch/>
        </p:blipFill>
        <p:spPr>
          <a:xfrm rot="-5400000">
            <a:off x="6531675" y="-493150"/>
            <a:ext cx="2138224" cy="3105476"/>
          </a:xfrm>
          <a:prstGeom prst="rect">
            <a:avLst/>
          </a:prstGeom>
          <a:noFill/>
          <a:ln>
            <a:noFill/>
          </a:ln>
        </p:spPr>
      </p:pic>
      <p:grpSp>
        <p:nvGrpSpPr>
          <p:cNvPr id="51" name="Shape 51"/>
          <p:cNvGrpSpPr/>
          <p:nvPr/>
        </p:nvGrpSpPr>
        <p:grpSpPr>
          <a:xfrm>
            <a:off x="615225" y="581250"/>
            <a:ext cx="7913399" cy="3981000"/>
            <a:chOff x="615225" y="581250"/>
            <a:chExt cx="7913399" cy="3981000"/>
          </a:xfrm>
        </p:grpSpPr>
        <p:sp>
          <p:nvSpPr>
            <p:cNvPr id="52" name="Shape 52"/>
            <p:cNvSpPr/>
            <p:nvPr/>
          </p:nvSpPr>
          <p:spPr>
            <a:xfrm>
              <a:off x="615225" y="581250"/>
              <a:ext cx="7913399" cy="3981000"/>
            </a:xfrm>
            <a:prstGeom prst="rect">
              <a:avLst/>
            </a:prstGeom>
            <a:solidFill>
              <a:srgbClr val="FFFFFF">
                <a:alpha val="92690"/>
              </a:srgbClr>
            </a:solidFill>
            <a:ln w="9525" cap="flat" cmpd="sng">
              <a:solidFill>
                <a:srgbClr val="231F1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 name="Shape 53"/>
            <p:cNvSpPr/>
            <p:nvPr/>
          </p:nvSpPr>
          <p:spPr>
            <a:xfrm>
              <a:off x="704880" y="666850"/>
              <a:ext cx="7734000" cy="3809699"/>
            </a:xfrm>
            <a:prstGeom prst="rect">
              <a:avLst/>
            </a:prstGeom>
            <a:noFill/>
            <a:ln w="9525" cap="flat" cmpd="sng">
              <a:solidFill>
                <a:srgbClr val="231F1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54" name="Shape 54"/>
          <p:cNvSpPr txBox="1">
            <a:spLocks noGrp="1"/>
          </p:cNvSpPr>
          <p:nvPr>
            <p:ph type="title"/>
          </p:nvPr>
        </p:nvSpPr>
        <p:spPr>
          <a:xfrm>
            <a:off x="1251600" y="1044175"/>
            <a:ext cx="6640799" cy="9539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55" name="Shape 55"/>
          <p:cNvSpPr txBox="1">
            <a:spLocks noGrp="1"/>
          </p:cNvSpPr>
          <p:nvPr>
            <p:ph type="body" idx="1"/>
          </p:nvPr>
        </p:nvSpPr>
        <p:spPr>
          <a:xfrm>
            <a:off x="1191650" y="2115773"/>
            <a:ext cx="3281699" cy="2152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56" name="Shape 56"/>
          <p:cNvSpPr txBox="1">
            <a:spLocks noGrp="1"/>
          </p:cNvSpPr>
          <p:nvPr>
            <p:ph type="body" idx="2"/>
          </p:nvPr>
        </p:nvSpPr>
        <p:spPr>
          <a:xfrm>
            <a:off x="4670800" y="2115773"/>
            <a:ext cx="3281699" cy="2152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pic>
        <p:nvPicPr>
          <p:cNvPr id="57" name="Shape 57" descr="7.png"/>
          <p:cNvPicPr preferRelativeResize="0"/>
          <p:nvPr/>
        </p:nvPicPr>
        <p:blipFill rotWithShape="1">
          <a:blip r:embed="rId3">
            <a:alphaModFix/>
          </a:blip>
          <a:srcRect l="57520" b="21764"/>
          <a:stretch/>
        </p:blipFill>
        <p:spPr>
          <a:xfrm>
            <a:off x="0" y="2380575"/>
            <a:ext cx="1528900" cy="2762924"/>
          </a:xfrm>
          <a:prstGeom prst="rect">
            <a:avLst/>
          </a:prstGeom>
          <a:noFill/>
          <a:ln>
            <a:noFill/>
          </a:ln>
        </p:spPr>
      </p:pic>
      <p:pic>
        <p:nvPicPr>
          <p:cNvPr id="58" name="Shape 58" descr="11.png"/>
          <p:cNvPicPr preferRelativeResize="0"/>
          <p:nvPr/>
        </p:nvPicPr>
        <p:blipFill rotWithShape="1">
          <a:blip r:embed="rId4">
            <a:alphaModFix/>
          </a:blip>
          <a:srcRect r="35069" b="72214"/>
          <a:stretch/>
        </p:blipFill>
        <p:spPr>
          <a:xfrm>
            <a:off x="7005675" y="3455207"/>
            <a:ext cx="2147850" cy="168829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59"/>
        <p:cNvGrpSpPr/>
        <p:nvPr/>
      </p:nvGrpSpPr>
      <p:grpSpPr>
        <a:xfrm>
          <a:off x="0" y="0"/>
          <a:ext cx="0" cy="0"/>
          <a:chOff x="0" y="0"/>
          <a:chExt cx="0" cy="0"/>
        </a:xfrm>
      </p:grpSpPr>
      <p:pic>
        <p:nvPicPr>
          <p:cNvPr id="60" name="Shape 60" descr="11.png"/>
          <p:cNvPicPr preferRelativeResize="0"/>
          <p:nvPr/>
        </p:nvPicPr>
        <p:blipFill rotWithShape="1">
          <a:blip r:embed="rId2">
            <a:alphaModFix/>
          </a:blip>
          <a:srcRect l="45000" b="3157"/>
          <a:stretch/>
        </p:blipFill>
        <p:spPr>
          <a:xfrm>
            <a:off x="-11013" y="1333538"/>
            <a:ext cx="1181275" cy="3820974"/>
          </a:xfrm>
          <a:prstGeom prst="rect">
            <a:avLst/>
          </a:prstGeom>
          <a:noFill/>
          <a:ln>
            <a:noFill/>
          </a:ln>
        </p:spPr>
      </p:pic>
      <p:pic>
        <p:nvPicPr>
          <p:cNvPr id="61" name="Shape 61" descr="4.png"/>
          <p:cNvPicPr preferRelativeResize="0"/>
          <p:nvPr/>
        </p:nvPicPr>
        <p:blipFill rotWithShape="1">
          <a:blip r:embed="rId3">
            <a:alphaModFix/>
          </a:blip>
          <a:srcRect l="-5401" t="-6270" r="32211" b="6270"/>
          <a:stretch/>
        </p:blipFill>
        <p:spPr>
          <a:xfrm rot="-5400000" flipH="1">
            <a:off x="6293387" y="2292887"/>
            <a:ext cx="2062674" cy="3638549"/>
          </a:xfrm>
          <a:prstGeom prst="rect">
            <a:avLst/>
          </a:prstGeom>
          <a:noFill/>
          <a:ln>
            <a:noFill/>
          </a:ln>
        </p:spPr>
      </p:pic>
      <p:grpSp>
        <p:nvGrpSpPr>
          <p:cNvPr id="62" name="Shape 62"/>
          <p:cNvGrpSpPr/>
          <p:nvPr/>
        </p:nvGrpSpPr>
        <p:grpSpPr>
          <a:xfrm>
            <a:off x="615225" y="581250"/>
            <a:ext cx="7913399" cy="3981000"/>
            <a:chOff x="615225" y="581250"/>
            <a:chExt cx="7913399" cy="3981000"/>
          </a:xfrm>
        </p:grpSpPr>
        <p:sp>
          <p:nvSpPr>
            <p:cNvPr id="63" name="Shape 63"/>
            <p:cNvSpPr/>
            <p:nvPr/>
          </p:nvSpPr>
          <p:spPr>
            <a:xfrm>
              <a:off x="615225" y="581250"/>
              <a:ext cx="7913399" cy="3981000"/>
            </a:xfrm>
            <a:prstGeom prst="rect">
              <a:avLst/>
            </a:prstGeom>
            <a:solidFill>
              <a:srgbClr val="FFFFFF">
                <a:alpha val="92690"/>
              </a:srgbClr>
            </a:solidFill>
            <a:ln w="9525" cap="flat" cmpd="sng">
              <a:solidFill>
                <a:srgbClr val="231F1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 name="Shape 64"/>
            <p:cNvSpPr/>
            <p:nvPr/>
          </p:nvSpPr>
          <p:spPr>
            <a:xfrm>
              <a:off x="704880" y="666850"/>
              <a:ext cx="7734000" cy="3809699"/>
            </a:xfrm>
            <a:prstGeom prst="rect">
              <a:avLst/>
            </a:prstGeom>
            <a:noFill/>
            <a:ln w="9525" cap="flat" cmpd="sng">
              <a:solidFill>
                <a:srgbClr val="231F1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65" name="Shape 65"/>
          <p:cNvSpPr txBox="1">
            <a:spLocks noGrp="1"/>
          </p:cNvSpPr>
          <p:nvPr>
            <p:ph type="title"/>
          </p:nvPr>
        </p:nvSpPr>
        <p:spPr>
          <a:xfrm>
            <a:off x="1251600" y="1044175"/>
            <a:ext cx="6640799" cy="953999"/>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6" name="Shape 66"/>
          <p:cNvSpPr txBox="1">
            <a:spLocks noGrp="1"/>
          </p:cNvSpPr>
          <p:nvPr>
            <p:ph type="body" idx="1"/>
          </p:nvPr>
        </p:nvSpPr>
        <p:spPr>
          <a:xfrm>
            <a:off x="1176100" y="2127925"/>
            <a:ext cx="2168400" cy="2334599"/>
          </a:xfrm>
          <a:prstGeom prst="rect">
            <a:avLst/>
          </a:prstGeom>
        </p:spPr>
        <p:txBody>
          <a:bodyPr lIns="91425" tIns="91425" rIns="91425" bIns="91425" anchor="t" anchorCtr="0"/>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67" name="Shape 67"/>
          <p:cNvSpPr txBox="1">
            <a:spLocks noGrp="1"/>
          </p:cNvSpPr>
          <p:nvPr>
            <p:ph type="body" idx="2"/>
          </p:nvPr>
        </p:nvSpPr>
        <p:spPr>
          <a:xfrm>
            <a:off x="3455676" y="2127925"/>
            <a:ext cx="2168400" cy="2334599"/>
          </a:xfrm>
          <a:prstGeom prst="rect">
            <a:avLst/>
          </a:prstGeom>
        </p:spPr>
        <p:txBody>
          <a:bodyPr lIns="91425" tIns="91425" rIns="91425" bIns="91425" anchor="t" anchorCtr="0"/>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68" name="Shape 68"/>
          <p:cNvSpPr txBox="1">
            <a:spLocks noGrp="1"/>
          </p:cNvSpPr>
          <p:nvPr>
            <p:ph type="body" idx="3"/>
          </p:nvPr>
        </p:nvSpPr>
        <p:spPr>
          <a:xfrm>
            <a:off x="5735253" y="2127925"/>
            <a:ext cx="2168400" cy="2334599"/>
          </a:xfrm>
          <a:prstGeom prst="rect">
            <a:avLst/>
          </a:prstGeom>
        </p:spPr>
        <p:txBody>
          <a:bodyPr lIns="91425" tIns="91425" rIns="91425" bIns="91425" anchor="t" anchorCtr="0"/>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pic>
        <p:nvPicPr>
          <p:cNvPr id="69" name="Shape 69" descr="1.png"/>
          <p:cNvPicPr preferRelativeResize="0"/>
          <p:nvPr/>
        </p:nvPicPr>
        <p:blipFill rotWithShape="1">
          <a:blip r:embed="rId4">
            <a:alphaModFix/>
          </a:blip>
          <a:srcRect l="-13090" t="-8865" r="39793" b="42702"/>
          <a:stretch/>
        </p:blipFill>
        <p:spPr>
          <a:xfrm rot="-5400000">
            <a:off x="6943724" y="-90783"/>
            <a:ext cx="2133600" cy="2305049"/>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70"/>
        <p:cNvGrpSpPr/>
        <p:nvPr/>
      </p:nvGrpSpPr>
      <p:grpSpPr>
        <a:xfrm>
          <a:off x="0" y="0"/>
          <a:ext cx="0" cy="0"/>
          <a:chOff x="0" y="0"/>
          <a:chExt cx="0" cy="0"/>
        </a:xfrm>
      </p:grpSpPr>
      <p:pic>
        <p:nvPicPr>
          <p:cNvPr id="71" name="Shape 71" descr="7.png"/>
          <p:cNvPicPr preferRelativeResize="0"/>
          <p:nvPr/>
        </p:nvPicPr>
        <p:blipFill rotWithShape="1">
          <a:blip r:embed="rId2">
            <a:alphaModFix/>
          </a:blip>
          <a:srcRect l="49259" b="18374"/>
          <a:stretch/>
        </p:blipFill>
        <p:spPr>
          <a:xfrm rot="5400000">
            <a:off x="418137" y="-437187"/>
            <a:ext cx="1478298" cy="2333624"/>
          </a:xfrm>
          <a:prstGeom prst="rect">
            <a:avLst/>
          </a:prstGeom>
          <a:noFill/>
          <a:ln>
            <a:noFill/>
          </a:ln>
        </p:spPr>
      </p:pic>
      <p:grpSp>
        <p:nvGrpSpPr>
          <p:cNvPr id="72" name="Shape 72"/>
          <p:cNvGrpSpPr/>
          <p:nvPr/>
        </p:nvGrpSpPr>
        <p:grpSpPr>
          <a:xfrm>
            <a:off x="615225" y="581250"/>
            <a:ext cx="7913399" cy="3981000"/>
            <a:chOff x="615225" y="581250"/>
            <a:chExt cx="7913399" cy="3981000"/>
          </a:xfrm>
        </p:grpSpPr>
        <p:sp>
          <p:nvSpPr>
            <p:cNvPr id="73" name="Shape 73"/>
            <p:cNvSpPr/>
            <p:nvPr/>
          </p:nvSpPr>
          <p:spPr>
            <a:xfrm>
              <a:off x="615225" y="581250"/>
              <a:ext cx="7913399" cy="3981000"/>
            </a:xfrm>
            <a:prstGeom prst="rect">
              <a:avLst/>
            </a:prstGeom>
            <a:solidFill>
              <a:srgbClr val="FFFFFF">
                <a:alpha val="92690"/>
              </a:srgbClr>
            </a:solidFill>
            <a:ln w="9525" cap="flat" cmpd="sng">
              <a:solidFill>
                <a:srgbClr val="231F1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 name="Shape 74"/>
            <p:cNvSpPr/>
            <p:nvPr/>
          </p:nvSpPr>
          <p:spPr>
            <a:xfrm>
              <a:off x="704880" y="666850"/>
              <a:ext cx="7734000" cy="3809699"/>
            </a:xfrm>
            <a:prstGeom prst="rect">
              <a:avLst/>
            </a:prstGeom>
            <a:noFill/>
            <a:ln w="9525" cap="flat" cmpd="sng">
              <a:solidFill>
                <a:srgbClr val="231F1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75" name="Shape 75"/>
          <p:cNvSpPr txBox="1">
            <a:spLocks noGrp="1"/>
          </p:cNvSpPr>
          <p:nvPr>
            <p:ph type="title"/>
          </p:nvPr>
        </p:nvSpPr>
        <p:spPr>
          <a:xfrm>
            <a:off x="1251600" y="1044175"/>
            <a:ext cx="6640799" cy="498899"/>
          </a:xfrm>
          <a:prstGeom prst="rect">
            <a:avLst/>
          </a:prstGeom>
        </p:spPr>
        <p:txBody>
          <a:bodyPr lIns="91425" tIns="91425" rIns="91425" bIns="91425" anchor="b" anchorCtr="0"/>
          <a:lstStyle>
            <a:lvl1pPr lvl="0" algn="ctr">
              <a:spcBef>
                <a:spcPts val="0"/>
              </a:spcBef>
              <a:buSzPct val="100000"/>
              <a:defRPr sz="3000"/>
            </a:lvl1pPr>
            <a:lvl2pPr lvl="1" algn="ctr">
              <a:spcBef>
                <a:spcPts val="0"/>
              </a:spcBef>
              <a:buSzPct val="100000"/>
              <a:defRPr sz="3000"/>
            </a:lvl2pPr>
            <a:lvl3pPr lvl="2" algn="ctr">
              <a:spcBef>
                <a:spcPts val="0"/>
              </a:spcBef>
              <a:buSzPct val="100000"/>
              <a:defRPr sz="3000"/>
            </a:lvl3pPr>
            <a:lvl4pPr lvl="3" algn="ctr">
              <a:spcBef>
                <a:spcPts val="0"/>
              </a:spcBef>
              <a:buSzPct val="100000"/>
              <a:defRPr sz="3000"/>
            </a:lvl4pPr>
            <a:lvl5pPr lvl="4" algn="ctr">
              <a:spcBef>
                <a:spcPts val="0"/>
              </a:spcBef>
              <a:buSzPct val="100000"/>
              <a:defRPr sz="3000"/>
            </a:lvl5pPr>
            <a:lvl6pPr lvl="5" algn="ctr">
              <a:spcBef>
                <a:spcPts val="0"/>
              </a:spcBef>
              <a:buSzPct val="100000"/>
              <a:defRPr sz="3000"/>
            </a:lvl6pPr>
            <a:lvl7pPr lvl="6" algn="ctr">
              <a:spcBef>
                <a:spcPts val="0"/>
              </a:spcBef>
              <a:buSzPct val="100000"/>
              <a:defRPr sz="3000"/>
            </a:lvl7pPr>
            <a:lvl8pPr lvl="7" algn="ctr">
              <a:spcBef>
                <a:spcPts val="0"/>
              </a:spcBef>
              <a:buSzPct val="100000"/>
              <a:defRPr sz="3000"/>
            </a:lvl8pPr>
            <a:lvl9pPr lvl="8" algn="ctr">
              <a:spcBef>
                <a:spcPts val="0"/>
              </a:spcBef>
              <a:buSzPct val="100000"/>
              <a:defRPr sz="3000"/>
            </a:lvl9pPr>
          </a:lstStyle>
          <a:p>
            <a:endParaRPr/>
          </a:p>
        </p:txBody>
      </p:sp>
      <p:pic>
        <p:nvPicPr>
          <p:cNvPr id="76" name="Shape 76" descr="3.png"/>
          <p:cNvPicPr preferRelativeResize="0"/>
          <p:nvPr/>
        </p:nvPicPr>
        <p:blipFill rotWithShape="1">
          <a:blip r:embed="rId3">
            <a:alphaModFix/>
          </a:blip>
          <a:srcRect r="17197" b="18533"/>
          <a:stretch/>
        </p:blipFill>
        <p:spPr>
          <a:xfrm>
            <a:off x="6915150" y="2889624"/>
            <a:ext cx="2228849" cy="2253874"/>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77"/>
        <p:cNvGrpSpPr/>
        <p:nvPr/>
      </p:nvGrpSpPr>
      <p:grpSpPr>
        <a:xfrm>
          <a:off x="0" y="0"/>
          <a:ext cx="0" cy="0"/>
          <a:chOff x="0" y="0"/>
          <a:chExt cx="0" cy="0"/>
        </a:xfrm>
      </p:grpSpPr>
      <p:pic>
        <p:nvPicPr>
          <p:cNvPr id="78" name="Shape 78" descr="3.png"/>
          <p:cNvPicPr preferRelativeResize="0"/>
          <p:nvPr/>
        </p:nvPicPr>
        <p:blipFill rotWithShape="1">
          <a:blip r:embed="rId2">
            <a:alphaModFix/>
          </a:blip>
          <a:srcRect r="17197" b="18533"/>
          <a:stretch/>
        </p:blipFill>
        <p:spPr>
          <a:xfrm>
            <a:off x="6915150" y="2889624"/>
            <a:ext cx="2228849" cy="2253874"/>
          </a:xfrm>
          <a:prstGeom prst="rect">
            <a:avLst/>
          </a:prstGeom>
          <a:noFill/>
          <a:ln>
            <a:noFill/>
          </a:ln>
        </p:spPr>
      </p:pic>
      <p:grpSp>
        <p:nvGrpSpPr>
          <p:cNvPr id="79" name="Shape 79"/>
          <p:cNvGrpSpPr/>
          <p:nvPr/>
        </p:nvGrpSpPr>
        <p:grpSpPr>
          <a:xfrm>
            <a:off x="615225" y="581250"/>
            <a:ext cx="7913399" cy="3981000"/>
            <a:chOff x="615225" y="581250"/>
            <a:chExt cx="7913399" cy="3981000"/>
          </a:xfrm>
        </p:grpSpPr>
        <p:sp>
          <p:nvSpPr>
            <p:cNvPr id="80" name="Shape 80"/>
            <p:cNvSpPr/>
            <p:nvPr/>
          </p:nvSpPr>
          <p:spPr>
            <a:xfrm>
              <a:off x="615225" y="581250"/>
              <a:ext cx="7913399" cy="3981000"/>
            </a:xfrm>
            <a:prstGeom prst="rect">
              <a:avLst/>
            </a:prstGeom>
            <a:solidFill>
              <a:srgbClr val="FFFFFF">
                <a:alpha val="92690"/>
              </a:srgbClr>
            </a:solidFill>
            <a:ln w="9525" cap="flat" cmpd="sng">
              <a:solidFill>
                <a:srgbClr val="231F1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 name="Shape 81"/>
            <p:cNvSpPr/>
            <p:nvPr/>
          </p:nvSpPr>
          <p:spPr>
            <a:xfrm>
              <a:off x="704880" y="666850"/>
              <a:ext cx="7734000" cy="3809699"/>
            </a:xfrm>
            <a:prstGeom prst="rect">
              <a:avLst/>
            </a:prstGeom>
            <a:noFill/>
            <a:ln w="9525" cap="flat" cmpd="sng">
              <a:solidFill>
                <a:srgbClr val="231F1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82" name="Shape 82"/>
          <p:cNvSpPr txBox="1">
            <a:spLocks noGrp="1"/>
          </p:cNvSpPr>
          <p:nvPr>
            <p:ph type="body" idx="1"/>
          </p:nvPr>
        </p:nvSpPr>
        <p:spPr>
          <a:xfrm>
            <a:off x="885825" y="3949100"/>
            <a:ext cx="7372499" cy="519599"/>
          </a:xfrm>
          <a:prstGeom prst="rect">
            <a:avLst/>
          </a:prstGeom>
        </p:spPr>
        <p:txBody>
          <a:bodyPr lIns="91425" tIns="91425" rIns="91425" bIns="91425" anchor="b" anchorCtr="0"/>
          <a:lstStyle>
            <a:lvl1pPr lvl="0" algn="ctr">
              <a:spcBef>
                <a:spcPts val="360"/>
              </a:spcBef>
              <a:buSzPct val="100000"/>
              <a:buNone/>
              <a:defRPr sz="1200"/>
            </a:lvl1pPr>
          </a:lstStyle>
          <a:p>
            <a:endParaRPr/>
          </a:p>
        </p:txBody>
      </p:sp>
      <p:pic>
        <p:nvPicPr>
          <p:cNvPr id="83" name="Shape 83" descr="7.png"/>
          <p:cNvPicPr preferRelativeResize="0"/>
          <p:nvPr/>
        </p:nvPicPr>
        <p:blipFill rotWithShape="1">
          <a:blip r:embed="rId3">
            <a:alphaModFix/>
          </a:blip>
          <a:srcRect l="49259" b="18374"/>
          <a:stretch/>
        </p:blipFill>
        <p:spPr>
          <a:xfrm rot="5400000">
            <a:off x="418137" y="-437187"/>
            <a:ext cx="1478298" cy="2333624"/>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84"/>
        <p:cNvGrpSpPr/>
        <p:nvPr/>
      </p:nvGrpSpPr>
      <p:grpSpPr>
        <a:xfrm>
          <a:off x="0" y="0"/>
          <a:ext cx="0" cy="0"/>
          <a:chOff x="0" y="0"/>
          <a:chExt cx="0" cy="0"/>
        </a:xfrm>
      </p:grpSpPr>
      <p:pic>
        <p:nvPicPr>
          <p:cNvPr id="85" name="Shape 85" descr="5.png"/>
          <p:cNvPicPr preferRelativeResize="0"/>
          <p:nvPr/>
        </p:nvPicPr>
        <p:blipFill rotWithShape="1">
          <a:blip r:embed="rId2">
            <a:alphaModFix/>
          </a:blip>
          <a:srcRect r="40695" b="12701"/>
          <a:stretch/>
        </p:blipFill>
        <p:spPr>
          <a:xfrm>
            <a:off x="7727980" y="1889850"/>
            <a:ext cx="1416019" cy="3253650"/>
          </a:xfrm>
          <a:prstGeom prst="rect">
            <a:avLst/>
          </a:prstGeom>
          <a:noFill/>
          <a:ln>
            <a:noFill/>
          </a:ln>
        </p:spPr>
      </p:pic>
      <p:pic>
        <p:nvPicPr>
          <p:cNvPr id="86" name="Shape 86" descr="11.png"/>
          <p:cNvPicPr preferRelativeResize="0"/>
          <p:nvPr/>
        </p:nvPicPr>
        <p:blipFill rotWithShape="1">
          <a:blip r:embed="rId3">
            <a:alphaModFix/>
          </a:blip>
          <a:srcRect l="43534" b="9942"/>
          <a:stretch/>
        </p:blipFill>
        <p:spPr>
          <a:xfrm rot="-5400000" flipH="1">
            <a:off x="6860725" y="-1130750"/>
            <a:ext cx="1162050" cy="3404500"/>
          </a:xfrm>
          <a:prstGeom prst="rect">
            <a:avLst/>
          </a:prstGeom>
          <a:noFill/>
          <a:ln>
            <a:noFill/>
          </a:ln>
        </p:spPr>
      </p:pic>
      <p:pic>
        <p:nvPicPr>
          <p:cNvPr id="87" name="Shape 87" descr="11.png"/>
          <p:cNvPicPr preferRelativeResize="0"/>
          <p:nvPr/>
        </p:nvPicPr>
        <p:blipFill rotWithShape="1">
          <a:blip r:embed="rId3">
            <a:alphaModFix/>
          </a:blip>
          <a:srcRect r="35069" b="2780"/>
          <a:stretch/>
        </p:blipFill>
        <p:spPr>
          <a:xfrm rot="5400000">
            <a:off x="1236200" y="2474450"/>
            <a:ext cx="1423324" cy="3914774"/>
          </a:xfrm>
          <a:prstGeom prst="rect">
            <a:avLst/>
          </a:prstGeom>
          <a:noFill/>
          <a:ln>
            <a:noFill/>
          </a:ln>
        </p:spPr>
      </p:pic>
      <p:grpSp>
        <p:nvGrpSpPr>
          <p:cNvPr id="88" name="Shape 88"/>
          <p:cNvGrpSpPr/>
          <p:nvPr/>
        </p:nvGrpSpPr>
        <p:grpSpPr>
          <a:xfrm>
            <a:off x="615225" y="581250"/>
            <a:ext cx="7913399" cy="3981000"/>
            <a:chOff x="615225" y="581250"/>
            <a:chExt cx="7913399" cy="3981000"/>
          </a:xfrm>
        </p:grpSpPr>
        <p:sp>
          <p:nvSpPr>
            <p:cNvPr id="89" name="Shape 89"/>
            <p:cNvSpPr/>
            <p:nvPr/>
          </p:nvSpPr>
          <p:spPr>
            <a:xfrm>
              <a:off x="615225" y="581250"/>
              <a:ext cx="7913399" cy="3981000"/>
            </a:xfrm>
            <a:prstGeom prst="rect">
              <a:avLst/>
            </a:prstGeom>
            <a:solidFill>
              <a:srgbClr val="FFFFFF">
                <a:alpha val="92690"/>
              </a:srgbClr>
            </a:solidFill>
            <a:ln w="9525" cap="flat" cmpd="sng">
              <a:solidFill>
                <a:srgbClr val="231F1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0" name="Shape 90"/>
            <p:cNvSpPr/>
            <p:nvPr/>
          </p:nvSpPr>
          <p:spPr>
            <a:xfrm>
              <a:off x="704880" y="666850"/>
              <a:ext cx="7734000" cy="3809699"/>
            </a:xfrm>
            <a:prstGeom prst="rect">
              <a:avLst/>
            </a:prstGeom>
            <a:noFill/>
            <a:ln w="9525" cap="flat" cmpd="sng">
              <a:solidFill>
                <a:srgbClr val="231F1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pic>
        <p:nvPicPr>
          <p:cNvPr id="91" name="Shape 91" descr="2.png"/>
          <p:cNvPicPr preferRelativeResize="0"/>
          <p:nvPr/>
        </p:nvPicPr>
        <p:blipFill rotWithShape="1">
          <a:blip r:embed="rId4">
            <a:alphaModFix/>
          </a:blip>
          <a:srcRect l="45142" t="-12064" b="21353"/>
          <a:stretch/>
        </p:blipFill>
        <p:spPr>
          <a:xfrm rot="5400000">
            <a:off x="949199" y="-968250"/>
            <a:ext cx="1654425" cy="3571876"/>
          </a:xfrm>
          <a:prstGeom prst="rect">
            <a:avLst/>
          </a:prstGeom>
          <a:noFill/>
          <a:ln>
            <a:noFill/>
          </a:ln>
        </p:spPr>
      </p:pic>
      <p:pic>
        <p:nvPicPr>
          <p:cNvPr id="92" name="Shape 92" descr="6.png"/>
          <p:cNvPicPr preferRelativeResize="0"/>
          <p:nvPr/>
        </p:nvPicPr>
        <p:blipFill rotWithShape="1">
          <a:blip r:embed="rId5">
            <a:alphaModFix/>
          </a:blip>
          <a:srcRect l="11090" r="-11089" b="16541"/>
          <a:stretch/>
        </p:blipFill>
        <p:spPr>
          <a:xfrm flipH="1">
            <a:off x="7639049" y="3602475"/>
            <a:ext cx="1504949" cy="1541023"/>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BFAF5"/>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251600" y="1044175"/>
            <a:ext cx="6640799" cy="953999"/>
          </a:xfrm>
          <a:prstGeom prst="rect">
            <a:avLst/>
          </a:prstGeom>
          <a:noFill/>
          <a:ln>
            <a:noFill/>
          </a:ln>
        </p:spPr>
        <p:txBody>
          <a:bodyPr lIns="91425" tIns="91425" rIns="91425" bIns="91425" anchor="t" anchorCtr="0"/>
          <a:lstStyle>
            <a:lvl1pPr lvl="0">
              <a:spcBef>
                <a:spcPts val="0"/>
              </a:spcBef>
              <a:buClr>
                <a:srgbClr val="231F1C"/>
              </a:buClr>
              <a:buSzPct val="100000"/>
              <a:buFont typeface="Playfair Display"/>
              <a:buNone/>
              <a:defRPr sz="4800" b="1">
                <a:solidFill>
                  <a:srgbClr val="231F1C"/>
                </a:solidFill>
                <a:latin typeface="Playfair Display"/>
                <a:ea typeface="Playfair Display"/>
                <a:cs typeface="Playfair Display"/>
                <a:sym typeface="Playfair Display"/>
              </a:defRPr>
            </a:lvl1pPr>
            <a:lvl2pPr lvl="1">
              <a:spcBef>
                <a:spcPts val="0"/>
              </a:spcBef>
              <a:buClr>
                <a:srgbClr val="231F1C"/>
              </a:buClr>
              <a:buSzPct val="100000"/>
              <a:buFont typeface="Playfair Display"/>
              <a:buNone/>
              <a:defRPr sz="4800" b="1">
                <a:solidFill>
                  <a:srgbClr val="231F1C"/>
                </a:solidFill>
                <a:latin typeface="Playfair Display"/>
                <a:ea typeface="Playfair Display"/>
                <a:cs typeface="Playfair Display"/>
                <a:sym typeface="Playfair Display"/>
              </a:defRPr>
            </a:lvl2pPr>
            <a:lvl3pPr lvl="2">
              <a:spcBef>
                <a:spcPts val="0"/>
              </a:spcBef>
              <a:buClr>
                <a:srgbClr val="231F1C"/>
              </a:buClr>
              <a:buSzPct val="100000"/>
              <a:buFont typeface="Playfair Display"/>
              <a:buNone/>
              <a:defRPr sz="4800" b="1">
                <a:solidFill>
                  <a:srgbClr val="231F1C"/>
                </a:solidFill>
                <a:latin typeface="Playfair Display"/>
                <a:ea typeface="Playfair Display"/>
                <a:cs typeface="Playfair Display"/>
                <a:sym typeface="Playfair Display"/>
              </a:defRPr>
            </a:lvl3pPr>
            <a:lvl4pPr lvl="3">
              <a:spcBef>
                <a:spcPts val="0"/>
              </a:spcBef>
              <a:buClr>
                <a:srgbClr val="231F1C"/>
              </a:buClr>
              <a:buSzPct val="100000"/>
              <a:buFont typeface="Playfair Display"/>
              <a:buNone/>
              <a:defRPr sz="4800" b="1">
                <a:solidFill>
                  <a:srgbClr val="231F1C"/>
                </a:solidFill>
                <a:latin typeface="Playfair Display"/>
                <a:ea typeface="Playfair Display"/>
                <a:cs typeface="Playfair Display"/>
                <a:sym typeface="Playfair Display"/>
              </a:defRPr>
            </a:lvl4pPr>
            <a:lvl5pPr lvl="4">
              <a:spcBef>
                <a:spcPts val="0"/>
              </a:spcBef>
              <a:buClr>
                <a:srgbClr val="231F1C"/>
              </a:buClr>
              <a:buSzPct val="100000"/>
              <a:buFont typeface="Playfair Display"/>
              <a:buNone/>
              <a:defRPr sz="4800" b="1">
                <a:solidFill>
                  <a:srgbClr val="231F1C"/>
                </a:solidFill>
                <a:latin typeface="Playfair Display"/>
                <a:ea typeface="Playfair Display"/>
                <a:cs typeface="Playfair Display"/>
                <a:sym typeface="Playfair Display"/>
              </a:defRPr>
            </a:lvl5pPr>
            <a:lvl6pPr lvl="5">
              <a:spcBef>
                <a:spcPts val="0"/>
              </a:spcBef>
              <a:buClr>
                <a:srgbClr val="231F1C"/>
              </a:buClr>
              <a:buSzPct val="100000"/>
              <a:buFont typeface="Playfair Display"/>
              <a:buNone/>
              <a:defRPr sz="4800" b="1">
                <a:solidFill>
                  <a:srgbClr val="231F1C"/>
                </a:solidFill>
                <a:latin typeface="Playfair Display"/>
                <a:ea typeface="Playfair Display"/>
                <a:cs typeface="Playfair Display"/>
                <a:sym typeface="Playfair Display"/>
              </a:defRPr>
            </a:lvl6pPr>
            <a:lvl7pPr lvl="6">
              <a:spcBef>
                <a:spcPts val="0"/>
              </a:spcBef>
              <a:buClr>
                <a:srgbClr val="231F1C"/>
              </a:buClr>
              <a:buSzPct val="100000"/>
              <a:buFont typeface="Playfair Display"/>
              <a:buNone/>
              <a:defRPr sz="4800" b="1">
                <a:solidFill>
                  <a:srgbClr val="231F1C"/>
                </a:solidFill>
                <a:latin typeface="Playfair Display"/>
                <a:ea typeface="Playfair Display"/>
                <a:cs typeface="Playfair Display"/>
                <a:sym typeface="Playfair Display"/>
              </a:defRPr>
            </a:lvl7pPr>
            <a:lvl8pPr lvl="7">
              <a:spcBef>
                <a:spcPts val="0"/>
              </a:spcBef>
              <a:buClr>
                <a:srgbClr val="231F1C"/>
              </a:buClr>
              <a:buSzPct val="100000"/>
              <a:buFont typeface="Playfair Display"/>
              <a:buNone/>
              <a:defRPr sz="4800" b="1">
                <a:solidFill>
                  <a:srgbClr val="231F1C"/>
                </a:solidFill>
                <a:latin typeface="Playfair Display"/>
                <a:ea typeface="Playfair Display"/>
                <a:cs typeface="Playfair Display"/>
                <a:sym typeface="Playfair Display"/>
              </a:defRPr>
            </a:lvl8pPr>
            <a:lvl9pPr lvl="8">
              <a:spcBef>
                <a:spcPts val="0"/>
              </a:spcBef>
              <a:buClr>
                <a:srgbClr val="231F1C"/>
              </a:buClr>
              <a:buSzPct val="100000"/>
              <a:buFont typeface="Playfair Display"/>
              <a:buNone/>
              <a:defRPr sz="4800" b="1">
                <a:solidFill>
                  <a:srgbClr val="231F1C"/>
                </a:solidFill>
                <a:latin typeface="Playfair Display"/>
                <a:ea typeface="Playfair Display"/>
                <a:cs typeface="Playfair Display"/>
                <a:sym typeface="Playfair Display"/>
              </a:defRPr>
            </a:lvl9pPr>
          </a:lstStyle>
          <a:p>
            <a:endParaRPr/>
          </a:p>
        </p:txBody>
      </p:sp>
      <p:sp>
        <p:nvSpPr>
          <p:cNvPr id="7" name="Shape 7"/>
          <p:cNvSpPr txBox="1">
            <a:spLocks noGrp="1"/>
          </p:cNvSpPr>
          <p:nvPr>
            <p:ph type="body" idx="1"/>
          </p:nvPr>
        </p:nvSpPr>
        <p:spPr>
          <a:xfrm>
            <a:off x="1251600" y="2122449"/>
            <a:ext cx="6640799" cy="2327399"/>
          </a:xfrm>
          <a:prstGeom prst="rect">
            <a:avLst/>
          </a:prstGeom>
          <a:noFill/>
          <a:ln>
            <a:noFill/>
          </a:ln>
        </p:spPr>
        <p:txBody>
          <a:bodyPr lIns="91425" tIns="91425" rIns="91425" bIns="91425" anchor="t" anchorCtr="0"/>
          <a:lstStyle>
            <a:lvl1pPr lvl="0">
              <a:spcBef>
                <a:spcPts val="600"/>
              </a:spcBef>
              <a:buClr>
                <a:schemeClr val="dk2"/>
              </a:buClr>
              <a:buFont typeface="Tinos"/>
              <a:buChar char="◉"/>
              <a:defRPr>
                <a:solidFill>
                  <a:schemeClr val="dk2"/>
                </a:solidFill>
                <a:latin typeface="Tinos"/>
                <a:ea typeface="Tinos"/>
                <a:cs typeface="Tinos"/>
                <a:sym typeface="Tinos"/>
              </a:defRPr>
            </a:lvl1pPr>
            <a:lvl2pPr lvl="1">
              <a:spcBef>
                <a:spcPts val="480"/>
              </a:spcBef>
              <a:buClr>
                <a:schemeClr val="dk2"/>
              </a:buClr>
              <a:buFont typeface="Tinos"/>
              <a:buChar char="◎"/>
              <a:defRPr>
                <a:solidFill>
                  <a:schemeClr val="dk2"/>
                </a:solidFill>
                <a:latin typeface="Tinos"/>
                <a:ea typeface="Tinos"/>
                <a:cs typeface="Tinos"/>
                <a:sym typeface="Tinos"/>
              </a:defRPr>
            </a:lvl2pPr>
            <a:lvl3pPr lvl="2">
              <a:spcBef>
                <a:spcPts val="480"/>
              </a:spcBef>
              <a:buClr>
                <a:schemeClr val="dk2"/>
              </a:buClr>
              <a:buFont typeface="Tinos"/>
              <a:buChar char="○"/>
              <a:defRPr>
                <a:solidFill>
                  <a:schemeClr val="dk2"/>
                </a:solidFill>
                <a:latin typeface="Tinos"/>
                <a:ea typeface="Tinos"/>
                <a:cs typeface="Tinos"/>
                <a:sym typeface="Tinos"/>
              </a:defRPr>
            </a:lvl3pPr>
            <a:lvl4pPr lvl="3">
              <a:spcBef>
                <a:spcPts val="360"/>
              </a:spcBef>
              <a:buClr>
                <a:schemeClr val="dk2"/>
              </a:buClr>
              <a:buFont typeface="Tinos"/>
              <a:defRPr>
                <a:solidFill>
                  <a:schemeClr val="dk2"/>
                </a:solidFill>
                <a:latin typeface="Tinos"/>
                <a:ea typeface="Tinos"/>
                <a:cs typeface="Tinos"/>
                <a:sym typeface="Tinos"/>
              </a:defRPr>
            </a:lvl4pPr>
            <a:lvl5pPr lvl="4">
              <a:spcBef>
                <a:spcPts val="360"/>
              </a:spcBef>
              <a:buClr>
                <a:schemeClr val="dk2"/>
              </a:buClr>
              <a:buFont typeface="Tinos"/>
              <a:defRPr>
                <a:solidFill>
                  <a:schemeClr val="dk2"/>
                </a:solidFill>
                <a:latin typeface="Tinos"/>
                <a:ea typeface="Tinos"/>
                <a:cs typeface="Tinos"/>
                <a:sym typeface="Tinos"/>
              </a:defRPr>
            </a:lvl5pPr>
            <a:lvl6pPr lvl="5">
              <a:spcBef>
                <a:spcPts val="360"/>
              </a:spcBef>
              <a:buClr>
                <a:schemeClr val="dk2"/>
              </a:buClr>
              <a:buFont typeface="Tinos"/>
              <a:defRPr>
                <a:solidFill>
                  <a:schemeClr val="dk2"/>
                </a:solidFill>
                <a:latin typeface="Tinos"/>
                <a:ea typeface="Tinos"/>
                <a:cs typeface="Tinos"/>
                <a:sym typeface="Tinos"/>
              </a:defRPr>
            </a:lvl6pPr>
            <a:lvl7pPr lvl="6">
              <a:spcBef>
                <a:spcPts val="360"/>
              </a:spcBef>
              <a:buClr>
                <a:schemeClr val="dk2"/>
              </a:buClr>
              <a:buFont typeface="Tinos"/>
              <a:defRPr>
                <a:solidFill>
                  <a:schemeClr val="dk2"/>
                </a:solidFill>
                <a:latin typeface="Tinos"/>
                <a:ea typeface="Tinos"/>
                <a:cs typeface="Tinos"/>
                <a:sym typeface="Tinos"/>
              </a:defRPr>
            </a:lvl7pPr>
            <a:lvl8pPr lvl="7">
              <a:spcBef>
                <a:spcPts val="360"/>
              </a:spcBef>
              <a:buClr>
                <a:schemeClr val="dk2"/>
              </a:buClr>
              <a:buFont typeface="Tinos"/>
              <a:defRPr>
                <a:solidFill>
                  <a:schemeClr val="dk2"/>
                </a:solidFill>
                <a:latin typeface="Tinos"/>
                <a:ea typeface="Tinos"/>
                <a:cs typeface="Tinos"/>
                <a:sym typeface="Tinos"/>
              </a:defRPr>
            </a:lvl8pPr>
            <a:lvl9pPr lvl="8">
              <a:spcBef>
                <a:spcPts val="360"/>
              </a:spcBef>
              <a:buClr>
                <a:schemeClr val="dk2"/>
              </a:buClr>
              <a:buFont typeface="Tinos"/>
              <a:defRPr>
                <a:solidFill>
                  <a:schemeClr val="dk2"/>
                </a:solidFill>
                <a:latin typeface="Tinos"/>
                <a:ea typeface="Tinos"/>
                <a:cs typeface="Tinos"/>
                <a:sym typeface="Tino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notesSlide" Target="../notesSlides/notesSlide10.xml"/><Relationship Id="rId7"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11.wmf"/><Relationship Id="rId5" Type="http://schemas.openxmlformats.org/officeDocument/2006/relationships/oleObject" Target="../embeddings/oleObject1.bin"/><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ctrTitle"/>
          </p:nvPr>
        </p:nvSpPr>
        <p:spPr>
          <a:xfrm>
            <a:off x="1962150" y="1171525"/>
            <a:ext cx="5219699" cy="2800499"/>
          </a:xfrm>
          <a:prstGeom prst="rect">
            <a:avLst/>
          </a:prstGeom>
        </p:spPr>
        <p:txBody>
          <a:bodyPr lIns="91425" tIns="91425" rIns="91425" bIns="91425" anchor="ctr" anchorCtr="0">
            <a:noAutofit/>
          </a:bodyPr>
          <a:lstStyle/>
          <a:p>
            <a:pPr lvl="0">
              <a:spcBef>
                <a:spcPts val="0"/>
              </a:spcBef>
              <a:buNone/>
            </a:pPr>
            <a:r>
              <a:rPr lang="en" dirty="0">
                <a:solidFill>
                  <a:schemeClr val="accent2"/>
                </a:solidFill>
              </a:rPr>
              <a:t>VAE</a:t>
            </a:r>
            <a:r>
              <a:rPr lang="en" dirty="0"/>
              <a:t> in NLP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1251600" y="675625"/>
            <a:ext cx="3093000" cy="3791700"/>
          </a:xfrm>
          <a:prstGeom prst="rect">
            <a:avLst/>
          </a:prstGeom>
        </p:spPr>
        <p:txBody>
          <a:bodyPr lIns="91425" tIns="91425" rIns="91425" bIns="91425" anchor="ctr" anchorCtr="0">
            <a:noAutofit/>
          </a:bodyPr>
          <a:lstStyle/>
          <a:p>
            <a:pPr lvl="0">
              <a:spcBef>
                <a:spcPts val="0"/>
              </a:spcBef>
              <a:buNone/>
            </a:pPr>
            <a:r>
              <a:rPr lang="en" sz="3600" dirty="0"/>
              <a:t>Unsupervised</a:t>
            </a:r>
          </a:p>
          <a:p>
            <a:pPr lvl="0">
              <a:spcBef>
                <a:spcPts val="0"/>
              </a:spcBef>
              <a:buNone/>
            </a:pPr>
            <a:r>
              <a:rPr lang="en" sz="3600" dirty="0"/>
              <a:t>Sentence</a:t>
            </a:r>
          </a:p>
          <a:p>
            <a:pPr lvl="0">
              <a:spcBef>
                <a:spcPts val="0"/>
              </a:spcBef>
              <a:buNone/>
            </a:pPr>
            <a:r>
              <a:rPr lang="en" sz="3600" dirty="0"/>
              <a:t>Encoding</a:t>
            </a:r>
          </a:p>
          <a:p>
            <a:pPr lvl="0" rtl="0">
              <a:spcBef>
                <a:spcPts val="1000"/>
              </a:spcBef>
              <a:buNone/>
            </a:pPr>
            <a:r>
              <a:rPr lang="en" sz="1200" b="0" dirty="0">
                <a:solidFill>
                  <a:srgbClr val="333333"/>
                </a:solidFill>
                <a:highlight>
                  <a:srgbClr val="FFFFFF"/>
                </a:highlight>
                <a:latin typeface="Arial"/>
                <a:ea typeface="Arial"/>
                <a:cs typeface="Arial"/>
                <a:sym typeface="Arial"/>
              </a:rPr>
              <a:t>一个Autoencoder由一个encoder</a:t>
            </a:r>
            <a:r>
              <a:rPr lang="en" sz="1200" b="0" dirty="0" smtClean="0">
                <a:solidFill>
                  <a:srgbClr val="333333"/>
                </a:solidFill>
                <a:highlight>
                  <a:srgbClr val="FFFFFF"/>
                </a:highlight>
                <a:latin typeface="Arial"/>
                <a:ea typeface="Arial"/>
                <a:cs typeface="Arial"/>
                <a:sym typeface="Arial"/>
              </a:rPr>
              <a:t>函数       和一个概率</a:t>
            </a:r>
            <a:r>
              <a:rPr lang="en" sz="1200" b="0" dirty="0">
                <a:solidFill>
                  <a:srgbClr val="333333"/>
                </a:solidFill>
                <a:highlight>
                  <a:srgbClr val="FFFFFF"/>
                </a:highlight>
                <a:latin typeface="Arial"/>
                <a:ea typeface="Arial"/>
                <a:cs typeface="Arial"/>
                <a:sym typeface="Arial"/>
              </a:rPr>
              <a:t>decoder</a:t>
            </a:r>
            <a:r>
              <a:rPr lang="en" sz="1200" b="0" dirty="0" smtClean="0">
                <a:solidFill>
                  <a:srgbClr val="333333"/>
                </a:solidFill>
                <a:highlight>
                  <a:srgbClr val="FFFFFF"/>
                </a:highlight>
                <a:latin typeface="Arial"/>
                <a:ea typeface="Arial"/>
                <a:cs typeface="Arial"/>
                <a:sym typeface="Arial"/>
              </a:rPr>
              <a:t>模型</a:t>
            </a:r>
            <a:br>
              <a:rPr lang="en" sz="1200" b="0" dirty="0" smtClean="0">
                <a:solidFill>
                  <a:srgbClr val="333333"/>
                </a:solidFill>
                <a:highlight>
                  <a:srgbClr val="FFFFFF"/>
                </a:highlight>
                <a:latin typeface="Arial"/>
                <a:ea typeface="Arial"/>
                <a:cs typeface="Arial"/>
                <a:sym typeface="Arial"/>
              </a:rPr>
            </a:br>
            <a:r>
              <a:rPr lang="en" sz="1200" b="0" dirty="0" smtClean="0">
                <a:solidFill>
                  <a:srgbClr val="333333"/>
                </a:solidFill>
                <a:highlight>
                  <a:srgbClr val="FFFFFF"/>
                </a:highlight>
                <a:latin typeface="Arial"/>
                <a:ea typeface="Arial"/>
                <a:cs typeface="Arial"/>
                <a:sym typeface="Arial"/>
              </a:rPr>
              <a:t>和最大化似然函数组</a:t>
            </a:r>
            <a:r>
              <a:rPr lang="zh-CN" altLang="en-US" sz="1200" b="0" dirty="0" smtClean="0">
                <a:solidFill>
                  <a:srgbClr val="333333"/>
                </a:solidFill>
                <a:highlight>
                  <a:srgbClr val="FFFFFF"/>
                </a:highlight>
                <a:latin typeface="Arial"/>
                <a:ea typeface="Arial"/>
                <a:cs typeface="Arial"/>
                <a:sym typeface="Arial"/>
              </a:rPr>
              <a:t>成，</a:t>
            </a:r>
            <a:r>
              <a:rPr lang="en" sz="1200" b="0" dirty="0" smtClean="0">
                <a:solidFill>
                  <a:srgbClr val="333333"/>
                </a:solidFill>
                <a:highlight>
                  <a:srgbClr val="FFFFFF"/>
                </a:highlight>
                <a:latin typeface="Arial"/>
                <a:ea typeface="Arial"/>
                <a:cs typeface="Arial"/>
                <a:sym typeface="Arial"/>
              </a:rPr>
              <a:t>在抽取全局语义特征上不是很有效</a:t>
            </a:r>
            <a:r>
              <a:rPr lang="en" sz="1200" b="0" dirty="0">
                <a:solidFill>
                  <a:srgbClr val="333333"/>
                </a:solidFill>
                <a:highlight>
                  <a:srgbClr val="FFFFFF"/>
                </a:highlight>
                <a:latin typeface="Arial"/>
                <a:ea typeface="Arial"/>
                <a:cs typeface="Arial"/>
                <a:sym typeface="Arial"/>
              </a:rPr>
              <a:t>。</a:t>
            </a:r>
          </a:p>
        </p:txBody>
      </p:sp>
      <p:pic>
        <p:nvPicPr>
          <p:cNvPr id="171" name="Shape 171"/>
          <p:cNvPicPr preferRelativeResize="0"/>
          <p:nvPr/>
        </p:nvPicPr>
        <p:blipFill>
          <a:blip r:embed="rId4">
            <a:alphaModFix/>
          </a:blip>
          <a:stretch>
            <a:fillRect/>
          </a:stretch>
        </p:blipFill>
        <p:spPr>
          <a:xfrm>
            <a:off x="4344600" y="2064287"/>
            <a:ext cx="4036600" cy="1014925"/>
          </a:xfrm>
          <a:prstGeom prst="rect">
            <a:avLst/>
          </a:prstGeom>
          <a:noFill/>
          <a:ln>
            <a:noFill/>
          </a:ln>
        </p:spPr>
      </p:pic>
      <p:graphicFrame>
        <p:nvGraphicFramePr>
          <p:cNvPr id="3" name="对象 2"/>
          <p:cNvGraphicFramePr>
            <a:graphicFrameLocks noChangeAspect="1"/>
          </p:cNvGraphicFramePr>
          <p:nvPr>
            <p:extLst>
              <p:ext uri="{D42A27DB-BD31-4B8C-83A1-F6EECF244321}">
                <p14:modId xmlns:p14="http://schemas.microsoft.com/office/powerpoint/2010/main" val="3848981990"/>
              </p:ext>
            </p:extLst>
          </p:nvPr>
        </p:nvGraphicFramePr>
        <p:xfrm>
          <a:off x="3846979" y="3052317"/>
          <a:ext cx="266700" cy="215900"/>
        </p:xfrm>
        <a:graphic>
          <a:graphicData uri="http://schemas.openxmlformats.org/presentationml/2006/ole">
            <mc:AlternateContent xmlns:mc="http://schemas.openxmlformats.org/markup-compatibility/2006">
              <mc:Choice xmlns:v="urn:schemas-microsoft-com:vml" Requires="v">
                <p:oleObj spid="_x0000_s1034" name="Equation" r:id="rId5" imgW="266400" imgH="215640" progId="Equation.DSMT4">
                  <p:embed/>
                </p:oleObj>
              </mc:Choice>
              <mc:Fallback>
                <p:oleObj name="Equation" r:id="rId5" imgW="266400" imgH="215640" progId="Equation.DSMT4">
                  <p:embed/>
                  <p:pic>
                    <p:nvPicPr>
                      <p:cNvPr id="0" name=""/>
                      <p:cNvPicPr/>
                      <p:nvPr/>
                    </p:nvPicPr>
                    <p:blipFill>
                      <a:blip r:embed="rId6"/>
                      <a:stretch>
                        <a:fillRect/>
                      </a:stretch>
                    </p:blipFill>
                    <p:spPr>
                      <a:xfrm>
                        <a:off x="3846979" y="3052317"/>
                        <a:ext cx="266700" cy="215900"/>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805872070"/>
              </p:ext>
            </p:extLst>
          </p:nvPr>
        </p:nvGraphicFramePr>
        <p:xfrm>
          <a:off x="2971054" y="3258879"/>
          <a:ext cx="1054100" cy="215900"/>
        </p:xfrm>
        <a:graphic>
          <a:graphicData uri="http://schemas.openxmlformats.org/presentationml/2006/ole">
            <mc:AlternateContent xmlns:mc="http://schemas.openxmlformats.org/markup-compatibility/2006">
              <mc:Choice xmlns:v="urn:schemas-microsoft-com:vml" Requires="v">
                <p:oleObj spid="_x0000_s1035" name="Equation" r:id="rId7" imgW="1054080" imgH="215640" progId="Equation.DSMT4">
                  <p:embed/>
                </p:oleObj>
              </mc:Choice>
              <mc:Fallback>
                <p:oleObj name="Equation" r:id="rId7" imgW="1054080" imgH="215640" progId="Equation.DSMT4">
                  <p:embed/>
                  <p:pic>
                    <p:nvPicPr>
                      <p:cNvPr id="0" name=""/>
                      <p:cNvPicPr/>
                      <p:nvPr/>
                    </p:nvPicPr>
                    <p:blipFill>
                      <a:blip r:embed="rId8"/>
                      <a:stretch>
                        <a:fillRect/>
                      </a:stretch>
                    </p:blipFill>
                    <p:spPr>
                      <a:xfrm>
                        <a:off x="2971054" y="3258879"/>
                        <a:ext cx="1054100" cy="215900"/>
                      </a:xfrm>
                      <a:prstGeom prst="rect">
                        <a:avLst/>
                      </a:prstGeom>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1251600" y="675625"/>
            <a:ext cx="3093000" cy="3791700"/>
          </a:xfrm>
          <a:prstGeom prst="rect">
            <a:avLst/>
          </a:prstGeom>
        </p:spPr>
        <p:txBody>
          <a:bodyPr lIns="91425" tIns="91425" rIns="91425" bIns="91425" anchor="ctr" anchorCtr="0">
            <a:noAutofit/>
          </a:bodyPr>
          <a:lstStyle/>
          <a:p>
            <a:pPr lvl="0"/>
            <a:r>
              <a:rPr lang="zh-CN" altLang="en-US" sz="1800" dirty="0" smtClean="0"/>
              <a:t>使用卷积</a:t>
            </a:r>
            <a:r>
              <a:rPr lang="en-US" altLang="zh-CN" sz="1800" dirty="0" smtClean="0"/>
              <a:t>autoencoder</a:t>
            </a:r>
            <a:r>
              <a:rPr lang="zh-CN" altLang="en-US" sz="1800" dirty="0"/>
              <a:t>生成的隐变量空间中相邻点对应的句子输出</a:t>
            </a:r>
            <a:endParaRPr lang="en" sz="1800" dirty="0"/>
          </a:p>
        </p:txBody>
      </p:sp>
      <p:pic>
        <p:nvPicPr>
          <p:cNvPr id="2" name="图片 1"/>
          <p:cNvPicPr>
            <a:picLocks noChangeAspect="1"/>
          </p:cNvPicPr>
          <p:nvPr/>
        </p:nvPicPr>
        <p:blipFill>
          <a:blip r:embed="rId3"/>
          <a:stretch>
            <a:fillRect/>
          </a:stretch>
        </p:blipFill>
        <p:spPr>
          <a:xfrm>
            <a:off x="4643718" y="1869821"/>
            <a:ext cx="3738282" cy="1923810"/>
          </a:xfrm>
          <a:prstGeom prst="rect">
            <a:avLst/>
          </a:prstGeom>
        </p:spPr>
      </p:pic>
    </p:spTree>
    <p:extLst>
      <p:ext uri="{BB962C8B-B14F-4D97-AF65-F5344CB8AC3E}">
        <p14:creationId xmlns:p14="http://schemas.microsoft.com/office/powerpoint/2010/main" val="2542223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ctrTitle" idx="4294967295"/>
          </p:nvPr>
        </p:nvSpPr>
        <p:spPr>
          <a:xfrm>
            <a:off x="2209650" y="2573950"/>
            <a:ext cx="4724700" cy="1159799"/>
          </a:xfrm>
          <a:prstGeom prst="rect">
            <a:avLst/>
          </a:prstGeom>
        </p:spPr>
        <p:txBody>
          <a:bodyPr lIns="91425" tIns="91425" rIns="91425" bIns="91425" anchor="t" anchorCtr="0">
            <a:noAutofit/>
          </a:bodyPr>
          <a:lstStyle/>
          <a:p>
            <a:pPr lvl="0" algn="ctr" rtl="0">
              <a:spcBef>
                <a:spcPts val="0"/>
              </a:spcBef>
              <a:buNone/>
            </a:pPr>
            <a:r>
              <a:rPr lang="en" sz="6000">
                <a:solidFill>
                  <a:srgbClr val="F1C232"/>
                </a:solidFill>
              </a:rPr>
              <a:t>VAE</a:t>
            </a:r>
          </a:p>
        </p:txBody>
      </p:sp>
      <p:sp>
        <p:nvSpPr>
          <p:cNvPr id="177" name="Shape 177"/>
          <p:cNvSpPr txBox="1">
            <a:spLocks noGrp="1"/>
          </p:cNvSpPr>
          <p:nvPr>
            <p:ph type="subTitle" idx="4294967295"/>
          </p:nvPr>
        </p:nvSpPr>
        <p:spPr>
          <a:xfrm>
            <a:off x="2006400" y="3699700"/>
            <a:ext cx="5131200" cy="784800"/>
          </a:xfrm>
          <a:prstGeom prst="rect">
            <a:avLst/>
          </a:prstGeom>
        </p:spPr>
        <p:txBody>
          <a:bodyPr lIns="91425" tIns="91425" rIns="91425" bIns="91425" anchor="t" anchorCtr="0">
            <a:noAutofit/>
          </a:bodyPr>
          <a:lstStyle/>
          <a:p>
            <a:pPr lvl="0" algn="ctr" rtl="0">
              <a:spcBef>
                <a:spcPts val="0"/>
              </a:spcBef>
              <a:buNone/>
            </a:pPr>
            <a:r>
              <a:rPr lang="en" sz="1200">
                <a:solidFill>
                  <a:srgbClr val="191919"/>
                </a:solidFill>
                <a:highlight>
                  <a:srgbClr val="FFFFFF"/>
                </a:highlight>
                <a:latin typeface="Arial"/>
                <a:ea typeface="Arial"/>
                <a:cs typeface="Arial"/>
                <a:sym typeface="Arial"/>
              </a:rPr>
              <a:t>变分自动编码器对于隐变量层有一个</a:t>
            </a:r>
            <a:r>
              <a:rPr lang="en" sz="1200">
                <a:solidFill>
                  <a:schemeClr val="accent2"/>
                </a:solidFill>
                <a:highlight>
                  <a:srgbClr val="FFFFFF"/>
                </a:highlight>
                <a:latin typeface="Arial"/>
                <a:ea typeface="Arial"/>
                <a:cs typeface="Arial"/>
                <a:sym typeface="Arial"/>
              </a:rPr>
              <a:t>限制条件</a:t>
            </a:r>
            <a:r>
              <a:rPr lang="en" sz="1200">
                <a:solidFill>
                  <a:srgbClr val="191919"/>
                </a:solidFill>
                <a:highlight>
                  <a:srgbClr val="FFFFFF"/>
                </a:highlight>
                <a:latin typeface="Arial"/>
                <a:ea typeface="Arial"/>
                <a:cs typeface="Arial"/>
                <a:sym typeface="Arial"/>
              </a:rPr>
              <a:t>，使得变分自动编码器实际上成为一种生成模型，可以从隐变量空间中根据</a:t>
            </a:r>
            <a:r>
              <a:rPr lang="en" sz="1200">
                <a:solidFill>
                  <a:schemeClr val="accent2"/>
                </a:solidFill>
                <a:highlight>
                  <a:srgbClr val="FFFFFF"/>
                </a:highlight>
                <a:latin typeface="Arial"/>
                <a:ea typeface="Arial"/>
                <a:cs typeface="Arial"/>
                <a:sym typeface="Arial"/>
              </a:rPr>
              <a:t>先验分布</a:t>
            </a:r>
            <a:r>
              <a:rPr lang="en" sz="1200">
                <a:solidFill>
                  <a:srgbClr val="191919"/>
                </a:solidFill>
                <a:highlight>
                  <a:srgbClr val="FFFFFF"/>
                </a:highlight>
                <a:latin typeface="Arial"/>
                <a:ea typeface="Arial"/>
                <a:cs typeface="Arial"/>
                <a:sym typeface="Arial"/>
              </a:rPr>
              <a:t>采样一个点，然后由该点演化生成为一个目标输出</a:t>
            </a:r>
          </a:p>
        </p:txBody>
      </p:sp>
      <p:pic>
        <p:nvPicPr>
          <p:cNvPr id="178" name="Shape 178" descr="QQ图片20170719231153.png"/>
          <p:cNvPicPr preferRelativeResize="0"/>
          <p:nvPr/>
        </p:nvPicPr>
        <p:blipFill>
          <a:blip r:embed="rId3">
            <a:alphaModFix/>
          </a:blip>
          <a:stretch>
            <a:fillRect/>
          </a:stretch>
        </p:blipFill>
        <p:spPr>
          <a:xfrm>
            <a:off x="2395464" y="1196450"/>
            <a:ext cx="4353074" cy="1365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ctrTitle"/>
          </p:nvPr>
        </p:nvSpPr>
        <p:spPr>
          <a:xfrm>
            <a:off x="1924050" y="1659550"/>
            <a:ext cx="5295900" cy="1159800"/>
          </a:xfrm>
          <a:prstGeom prst="rect">
            <a:avLst/>
          </a:prstGeom>
        </p:spPr>
        <p:txBody>
          <a:bodyPr lIns="91425" tIns="91425" rIns="91425" bIns="91425" anchor="t" anchorCtr="0">
            <a:noAutofit/>
          </a:bodyPr>
          <a:lstStyle/>
          <a:p>
            <a:pPr lvl="0" rtl="0">
              <a:spcBef>
                <a:spcPts val="0"/>
              </a:spcBef>
              <a:buNone/>
            </a:pPr>
            <a:r>
              <a:rPr lang="en" dirty="0">
                <a:solidFill>
                  <a:srgbClr val="EA9999"/>
                </a:solidFill>
              </a:rPr>
              <a:t>3</a:t>
            </a:r>
            <a:r>
              <a:rPr lang="en" dirty="0" smtClean="0">
                <a:solidFill>
                  <a:srgbClr val="EA9999"/>
                </a:solidFill>
              </a:rPr>
              <a:t>.</a:t>
            </a:r>
            <a:endParaRPr lang="en" dirty="0">
              <a:solidFill>
                <a:srgbClr val="EA9999"/>
              </a:solidFill>
            </a:endParaRPr>
          </a:p>
          <a:p>
            <a:pPr lvl="0" rtl="0">
              <a:spcBef>
                <a:spcPts val="0"/>
              </a:spcBef>
              <a:buNone/>
            </a:pPr>
            <a:r>
              <a:rPr lang="en" dirty="0"/>
              <a:t>A </a:t>
            </a:r>
            <a:r>
              <a:rPr lang="en" dirty="0">
                <a:solidFill>
                  <a:srgbClr val="F1C232"/>
                </a:solidFill>
              </a:rPr>
              <a:t>VAE</a:t>
            </a:r>
            <a:r>
              <a:rPr lang="en" dirty="0"/>
              <a:t> for Sentence</a:t>
            </a:r>
          </a:p>
        </p:txBody>
      </p:sp>
      <p:sp>
        <p:nvSpPr>
          <p:cNvPr id="184" name="Shape 184"/>
          <p:cNvSpPr txBox="1">
            <a:spLocks noGrp="1"/>
          </p:cNvSpPr>
          <p:nvPr>
            <p:ph type="subTitle" idx="1"/>
          </p:nvPr>
        </p:nvSpPr>
        <p:spPr>
          <a:xfrm>
            <a:off x="685800" y="2916253"/>
            <a:ext cx="7772400" cy="784800"/>
          </a:xfrm>
          <a:prstGeom prst="rect">
            <a:avLst/>
          </a:prstGeom>
        </p:spPr>
        <p:txBody>
          <a:bodyPr lIns="91425" tIns="91425" rIns="91425" bIns="91425" anchor="t" anchorCtr="0">
            <a:noAutofit/>
          </a:bodyPr>
          <a:lstStyle/>
          <a:p>
            <a:pPr lvl="0" rtl="0">
              <a:spcBef>
                <a:spcPts val="0"/>
              </a:spcBef>
              <a:buNone/>
            </a:pPr>
            <a:r>
              <a:rPr lang="en"/>
              <a:t>模型</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p:nvPr/>
        </p:nvSpPr>
        <p:spPr>
          <a:xfrm>
            <a:off x="870325" y="229425"/>
            <a:ext cx="7403345" cy="4684625"/>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231F1C"/>
          </a:solidFill>
          <a:ln>
            <a:noFill/>
          </a:ln>
        </p:spPr>
        <p:txBody>
          <a:bodyPr lIns="91425" tIns="91425" rIns="91425" bIns="91425" anchor="ctr" anchorCtr="0">
            <a:noAutofit/>
          </a:bodyPr>
          <a:lstStyle/>
          <a:p>
            <a:pPr lvl="0">
              <a:spcBef>
                <a:spcPts val="0"/>
              </a:spcBef>
              <a:buNone/>
            </a:pPr>
            <a:endParaRPr/>
          </a:p>
        </p:txBody>
      </p:sp>
      <p:sp>
        <p:nvSpPr>
          <p:cNvPr id="190" name="Shape 190"/>
          <p:cNvSpPr/>
          <p:nvPr/>
        </p:nvSpPr>
        <p:spPr>
          <a:xfrm>
            <a:off x="1183350" y="488975"/>
            <a:ext cx="6787200" cy="3491400"/>
          </a:xfrm>
          <a:prstGeom prst="rect">
            <a:avLst/>
          </a:prstGeom>
          <a:solidFill>
            <a:srgbClr val="FFFFFF"/>
          </a:solidFill>
          <a:ln w="9525" cap="flat" cmpd="sng">
            <a:solidFill>
              <a:srgbClr val="231F1C"/>
            </a:solidFill>
            <a:prstDash val="solid"/>
            <a:round/>
            <a:headEnd type="none" w="med" len="med"/>
            <a:tailEnd type="none" w="med" len="med"/>
          </a:ln>
        </p:spPr>
        <p:txBody>
          <a:bodyPr lIns="91425" tIns="91425" rIns="91425" bIns="91425" anchor="ctr" anchorCtr="0">
            <a:noAutofit/>
          </a:bodyPr>
          <a:lstStyle/>
          <a:p>
            <a:pPr lvl="0" algn="ctr" rtl="0">
              <a:spcBef>
                <a:spcPts val="600"/>
              </a:spcBef>
              <a:buClr>
                <a:schemeClr val="dk1"/>
              </a:buClr>
              <a:buFont typeface="Arial"/>
              <a:buNone/>
            </a:pPr>
            <a:endParaRPr>
              <a:solidFill>
                <a:srgbClr val="999999"/>
              </a:solidFill>
            </a:endParaRPr>
          </a:p>
        </p:txBody>
      </p:sp>
      <p:pic>
        <p:nvPicPr>
          <p:cNvPr id="191" name="Shape 191" descr="8ADECAFAB7A63F295BA04D8862F0A0FF.png"/>
          <p:cNvPicPr preferRelativeResize="0"/>
          <p:nvPr/>
        </p:nvPicPr>
        <p:blipFill rotWithShape="1">
          <a:blip r:embed="rId3">
            <a:alphaModFix/>
          </a:blip>
          <a:srcRect l="6652" t="34381" r="7510" b="11424"/>
          <a:stretch/>
        </p:blipFill>
        <p:spPr>
          <a:xfrm>
            <a:off x="1232273" y="1397636"/>
            <a:ext cx="6689349" cy="167408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a:spLocks noGrp="1"/>
          </p:cNvSpPr>
          <p:nvPr>
            <p:ph type="ctrTitle"/>
          </p:nvPr>
        </p:nvSpPr>
        <p:spPr>
          <a:xfrm>
            <a:off x="1832400" y="1659550"/>
            <a:ext cx="5479200" cy="1159800"/>
          </a:xfrm>
          <a:prstGeom prst="rect">
            <a:avLst/>
          </a:prstGeom>
        </p:spPr>
        <p:txBody>
          <a:bodyPr lIns="91425" tIns="91425" rIns="91425" bIns="91425" anchor="t" anchorCtr="0">
            <a:noAutofit/>
          </a:bodyPr>
          <a:lstStyle/>
          <a:p>
            <a:pPr lvl="0" rtl="0">
              <a:spcBef>
                <a:spcPts val="0"/>
              </a:spcBef>
              <a:buNone/>
            </a:pPr>
            <a:r>
              <a:rPr lang="en" dirty="0">
                <a:solidFill>
                  <a:srgbClr val="EA9999"/>
                </a:solidFill>
              </a:rPr>
              <a:t>4</a:t>
            </a:r>
            <a:r>
              <a:rPr lang="en" dirty="0" smtClean="0">
                <a:solidFill>
                  <a:srgbClr val="EA9999"/>
                </a:solidFill>
              </a:rPr>
              <a:t>.</a:t>
            </a:r>
            <a:endParaRPr lang="en" dirty="0">
              <a:solidFill>
                <a:srgbClr val="EA9999"/>
              </a:solidFill>
            </a:endParaRPr>
          </a:p>
          <a:p>
            <a:pPr lvl="0" rtl="0">
              <a:spcBef>
                <a:spcPts val="0"/>
              </a:spcBef>
              <a:buNone/>
            </a:pPr>
            <a:r>
              <a:rPr lang="en" dirty="0"/>
              <a:t>Optimization Challenges</a:t>
            </a:r>
          </a:p>
        </p:txBody>
      </p:sp>
      <p:sp>
        <p:nvSpPr>
          <p:cNvPr id="197" name="Shape 197"/>
          <p:cNvSpPr txBox="1">
            <a:spLocks noGrp="1"/>
          </p:cNvSpPr>
          <p:nvPr>
            <p:ph type="subTitle" idx="1"/>
          </p:nvPr>
        </p:nvSpPr>
        <p:spPr>
          <a:xfrm>
            <a:off x="685800" y="2916253"/>
            <a:ext cx="7772400" cy="784800"/>
          </a:xfrm>
          <a:prstGeom prst="rect">
            <a:avLst/>
          </a:prstGeom>
        </p:spPr>
        <p:txBody>
          <a:bodyPr lIns="91425" tIns="91425" rIns="91425" bIns="91425" anchor="t" anchorCtr="0">
            <a:noAutofit/>
          </a:bodyPr>
          <a:lstStyle/>
          <a:p>
            <a:pPr lvl="0" rtl="0">
              <a:spcBef>
                <a:spcPts val="0"/>
              </a:spcBef>
              <a:buNone/>
            </a:pPr>
            <a:r>
              <a:rPr lang="en"/>
              <a:t>挑战</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Shape 202"/>
          <p:cNvSpPr txBox="1">
            <a:spLocks noGrp="1"/>
          </p:cNvSpPr>
          <p:nvPr>
            <p:ph type="title"/>
          </p:nvPr>
        </p:nvSpPr>
        <p:spPr>
          <a:xfrm>
            <a:off x="1251600" y="675625"/>
            <a:ext cx="3093000" cy="3791700"/>
          </a:xfrm>
          <a:prstGeom prst="rect">
            <a:avLst/>
          </a:prstGeom>
        </p:spPr>
        <p:txBody>
          <a:bodyPr lIns="91425" tIns="91425" rIns="91425" bIns="91425" anchor="ctr" anchorCtr="0">
            <a:noAutofit/>
          </a:bodyPr>
          <a:lstStyle/>
          <a:p>
            <a:pPr lvl="0" rtl="0">
              <a:spcBef>
                <a:spcPts val="1000"/>
              </a:spcBef>
              <a:buNone/>
            </a:pPr>
            <a:r>
              <a:rPr lang="en" sz="3600"/>
              <a:t>近似误差太大</a:t>
            </a:r>
          </a:p>
          <a:p>
            <a:pPr lvl="0" rtl="0">
              <a:spcBef>
                <a:spcPts val="1000"/>
              </a:spcBef>
              <a:buNone/>
            </a:pPr>
            <a:r>
              <a:rPr lang="en" sz="3600"/>
              <a:t>过早收敛</a:t>
            </a:r>
          </a:p>
          <a:p>
            <a:pPr lvl="0" rtl="0">
              <a:spcBef>
                <a:spcPts val="1000"/>
              </a:spcBef>
              <a:buNone/>
            </a:pPr>
            <a:r>
              <a:rPr lang="en" sz="1200">
                <a:solidFill>
                  <a:srgbClr val="434343"/>
                </a:solidFill>
                <a:highlight>
                  <a:srgbClr val="FFFFFF"/>
                </a:highlight>
                <a:latin typeface="Arial"/>
                <a:ea typeface="Arial"/>
                <a:cs typeface="Arial"/>
                <a:sym typeface="Arial"/>
              </a:rPr>
              <a:t>解决</a:t>
            </a:r>
          </a:p>
          <a:p>
            <a:pPr lvl="0" rtl="0">
              <a:spcBef>
                <a:spcPts val="1000"/>
              </a:spcBef>
              <a:buNone/>
            </a:pPr>
            <a:r>
              <a:rPr lang="en" sz="1200" b="0">
                <a:solidFill>
                  <a:srgbClr val="333333"/>
                </a:solidFill>
                <a:highlight>
                  <a:srgbClr val="FFFFFF"/>
                </a:highlight>
                <a:latin typeface="Arial"/>
                <a:ea typeface="Arial"/>
                <a:cs typeface="Arial"/>
                <a:sym typeface="Arial"/>
              </a:rPr>
              <a:t>引入一个权重 w 来控制这个 KL 项，并让 w 从 0 开始随着训练逐渐慢慢增大</a:t>
            </a:r>
          </a:p>
          <a:p>
            <a:pPr lvl="0" rtl="0">
              <a:spcBef>
                <a:spcPts val="1000"/>
              </a:spcBef>
              <a:buNone/>
            </a:pPr>
            <a:r>
              <a:rPr lang="en" sz="1200" b="0">
                <a:solidFill>
                  <a:srgbClr val="191919"/>
                </a:solidFill>
                <a:highlight>
                  <a:srgbClr val="FFFFFF"/>
                </a:highlight>
                <a:latin typeface="Arial"/>
                <a:ea typeface="Arial"/>
                <a:cs typeface="Arial"/>
                <a:sym typeface="Arial"/>
              </a:rPr>
              <a:t>在RNN语言模型的生成端采用词级别的dropout</a:t>
            </a:r>
          </a:p>
        </p:txBody>
      </p:sp>
      <p:pic>
        <p:nvPicPr>
          <p:cNvPr id="203" name="Shape 203" descr="2160A6A48EFE033788066B9266F16C03.png"/>
          <p:cNvPicPr preferRelativeResize="0"/>
          <p:nvPr/>
        </p:nvPicPr>
        <p:blipFill>
          <a:blip r:embed="rId3">
            <a:alphaModFix/>
          </a:blip>
          <a:stretch>
            <a:fillRect/>
          </a:stretch>
        </p:blipFill>
        <p:spPr>
          <a:xfrm>
            <a:off x="4344600" y="1527637"/>
            <a:ext cx="4007250" cy="2088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ctrTitle"/>
          </p:nvPr>
        </p:nvSpPr>
        <p:spPr>
          <a:xfrm>
            <a:off x="1382550" y="1649775"/>
            <a:ext cx="6378900" cy="1159800"/>
          </a:xfrm>
          <a:prstGeom prst="rect">
            <a:avLst/>
          </a:prstGeom>
        </p:spPr>
        <p:txBody>
          <a:bodyPr lIns="91425" tIns="91425" rIns="91425" bIns="91425" anchor="t" anchorCtr="0">
            <a:noAutofit/>
          </a:bodyPr>
          <a:lstStyle/>
          <a:p>
            <a:pPr lvl="0" rtl="0">
              <a:spcBef>
                <a:spcPts val="0"/>
              </a:spcBef>
              <a:buNone/>
            </a:pPr>
            <a:r>
              <a:rPr lang="en" dirty="0">
                <a:solidFill>
                  <a:srgbClr val="EA9999"/>
                </a:solidFill>
              </a:rPr>
              <a:t>5</a:t>
            </a:r>
            <a:r>
              <a:rPr lang="en" dirty="0" smtClean="0">
                <a:solidFill>
                  <a:srgbClr val="EA9999"/>
                </a:solidFill>
              </a:rPr>
              <a:t>.</a:t>
            </a:r>
            <a:endParaRPr lang="en" dirty="0">
              <a:solidFill>
                <a:srgbClr val="EA9999"/>
              </a:solidFill>
            </a:endParaRPr>
          </a:p>
          <a:p>
            <a:pPr lvl="0" rtl="0">
              <a:spcBef>
                <a:spcPts val="0"/>
              </a:spcBef>
              <a:buNone/>
            </a:pPr>
            <a:r>
              <a:rPr lang="en" dirty="0"/>
              <a:t>Results:language modeling </a:t>
            </a:r>
          </a:p>
        </p:txBody>
      </p:sp>
      <p:sp>
        <p:nvSpPr>
          <p:cNvPr id="209" name="Shape 209"/>
          <p:cNvSpPr txBox="1">
            <a:spLocks noGrp="1"/>
          </p:cNvSpPr>
          <p:nvPr>
            <p:ph type="subTitle" idx="1"/>
          </p:nvPr>
        </p:nvSpPr>
        <p:spPr>
          <a:xfrm>
            <a:off x="685800" y="2916253"/>
            <a:ext cx="7772400" cy="784800"/>
          </a:xfrm>
          <a:prstGeom prst="rect">
            <a:avLst/>
          </a:prstGeom>
        </p:spPr>
        <p:txBody>
          <a:bodyPr lIns="91425" tIns="91425" rIns="91425" bIns="91425" anchor="t" anchorCtr="0">
            <a:noAutofit/>
          </a:bodyPr>
          <a:lstStyle/>
          <a:p>
            <a:pPr lvl="0" rtl="0">
              <a:spcBef>
                <a:spcPts val="0"/>
              </a:spcBef>
              <a:buNone/>
            </a:pPr>
            <a:r>
              <a:rPr lang="en"/>
              <a:t>实验</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p:nvPr/>
        </p:nvSpPr>
        <p:spPr>
          <a:xfrm>
            <a:off x="870325" y="229425"/>
            <a:ext cx="7403345" cy="4684625"/>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231F1C"/>
          </a:solidFill>
          <a:ln>
            <a:noFill/>
          </a:ln>
        </p:spPr>
        <p:txBody>
          <a:bodyPr lIns="91425" tIns="91425" rIns="91425" bIns="91425" anchor="ctr" anchorCtr="0">
            <a:noAutofit/>
          </a:bodyPr>
          <a:lstStyle/>
          <a:p>
            <a:pPr lvl="0">
              <a:spcBef>
                <a:spcPts val="0"/>
              </a:spcBef>
              <a:buNone/>
            </a:pPr>
            <a:endParaRPr/>
          </a:p>
        </p:txBody>
      </p:sp>
      <p:sp>
        <p:nvSpPr>
          <p:cNvPr id="215" name="Shape 215"/>
          <p:cNvSpPr/>
          <p:nvPr/>
        </p:nvSpPr>
        <p:spPr>
          <a:xfrm>
            <a:off x="1183350" y="488975"/>
            <a:ext cx="6787200" cy="3491400"/>
          </a:xfrm>
          <a:prstGeom prst="rect">
            <a:avLst/>
          </a:prstGeom>
          <a:solidFill>
            <a:srgbClr val="FFFFFF"/>
          </a:solidFill>
          <a:ln w="9525" cap="flat" cmpd="sng">
            <a:solidFill>
              <a:srgbClr val="231F1C"/>
            </a:solidFill>
            <a:prstDash val="solid"/>
            <a:round/>
            <a:headEnd type="none" w="med" len="med"/>
            <a:tailEnd type="none" w="med" len="med"/>
          </a:ln>
        </p:spPr>
        <p:txBody>
          <a:bodyPr lIns="91425" tIns="91425" rIns="91425" bIns="91425" anchor="ctr" anchorCtr="0">
            <a:noAutofit/>
          </a:bodyPr>
          <a:lstStyle/>
          <a:p>
            <a:pPr lvl="0" algn="ctr" rtl="0">
              <a:spcBef>
                <a:spcPts val="600"/>
              </a:spcBef>
              <a:buClr>
                <a:schemeClr val="dk1"/>
              </a:buClr>
              <a:buFont typeface="Arial"/>
              <a:buNone/>
            </a:pPr>
            <a:endParaRPr>
              <a:solidFill>
                <a:srgbClr val="999999"/>
              </a:solidFill>
            </a:endParaRPr>
          </a:p>
        </p:txBody>
      </p:sp>
      <p:pic>
        <p:nvPicPr>
          <p:cNvPr id="216" name="Shape 216" descr="QQ图片20170720000100.png"/>
          <p:cNvPicPr preferRelativeResize="0"/>
          <p:nvPr/>
        </p:nvPicPr>
        <p:blipFill rotWithShape="1">
          <a:blip r:embed="rId3">
            <a:alphaModFix/>
          </a:blip>
          <a:srcRect l="1281" r="2351"/>
          <a:stretch/>
        </p:blipFill>
        <p:spPr>
          <a:xfrm>
            <a:off x="1264074" y="1374500"/>
            <a:ext cx="6625748" cy="17203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p:nvPr/>
        </p:nvSpPr>
        <p:spPr>
          <a:xfrm>
            <a:off x="870325" y="229425"/>
            <a:ext cx="7403345" cy="4684625"/>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231F1C"/>
          </a:solidFill>
          <a:ln>
            <a:noFill/>
          </a:ln>
        </p:spPr>
        <p:txBody>
          <a:bodyPr lIns="91425" tIns="91425" rIns="91425" bIns="91425" anchor="ctr" anchorCtr="0">
            <a:noAutofit/>
          </a:bodyPr>
          <a:lstStyle/>
          <a:p>
            <a:pPr lvl="0">
              <a:spcBef>
                <a:spcPts val="0"/>
              </a:spcBef>
              <a:buNone/>
            </a:pPr>
            <a:endParaRPr/>
          </a:p>
        </p:txBody>
      </p:sp>
      <p:sp>
        <p:nvSpPr>
          <p:cNvPr id="222" name="Shape 222"/>
          <p:cNvSpPr/>
          <p:nvPr/>
        </p:nvSpPr>
        <p:spPr>
          <a:xfrm>
            <a:off x="1183350" y="488975"/>
            <a:ext cx="6787200" cy="3491400"/>
          </a:xfrm>
          <a:prstGeom prst="rect">
            <a:avLst/>
          </a:prstGeom>
          <a:solidFill>
            <a:srgbClr val="FFFFFF"/>
          </a:solidFill>
          <a:ln w="9525" cap="flat" cmpd="sng">
            <a:solidFill>
              <a:srgbClr val="231F1C"/>
            </a:solidFill>
            <a:prstDash val="solid"/>
            <a:round/>
            <a:headEnd type="none" w="med" len="med"/>
            <a:tailEnd type="none" w="med" len="med"/>
          </a:ln>
        </p:spPr>
        <p:txBody>
          <a:bodyPr lIns="91425" tIns="91425" rIns="91425" bIns="91425" anchor="ctr" anchorCtr="0">
            <a:noAutofit/>
          </a:bodyPr>
          <a:lstStyle/>
          <a:p>
            <a:pPr lvl="0" algn="ctr" rtl="0">
              <a:spcBef>
                <a:spcPts val="600"/>
              </a:spcBef>
              <a:buClr>
                <a:schemeClr val="dk1"/>
              </a:buClr>
              <a:buFont typeface="Arial"/>
              <a:buNone/>
            </a:pPr>
            <a:endParaRPr>
              <a:solidFill>
                <a:srgbClr val="999999"/>
              </a:solidFill>
            </a:endParaRPr>
          </a:p>
        </p:txBody>
      </p:sp>
      <p:pic>
        <p:nvPicPr>
          <p:cNvPr id="2" name="图片 1"/>
          <p:cNvPicPr>
            <a:picLocks noChangeAspect="1"/>
          </p:cNvPicPr>
          <p:nvPr/>
        </p:nvPicPr>
        <p:blipFill>
          <a:blip r:embed="rId3"/>
          <a:stretch>
            <a:fillRect/>
          </a:stretch>
        </p:blipFill>
        <p:spPr>
          <a:xfrm>
            <a:off x="1183351" y="1592107"/>
            <a:ext cx="6787200" cy="14285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ctrTitle"/>
          </p:nvPr>
        </p:nvSpPr>
        <p:spPr>
          <a:xfrm>
            <a:off x="1962150" y="1171525"/>
            <a:ext cx="5219699" cy="2800499"/>
          </a:xfrm>
          <a:prstGeom prst="rect">
            <a:avLst/>
          </a:prstGeom>
        </p:spPr>
        <p:txBody>
          <a:bodyPr lIns="91425" tIns="91425" rIns="91425" bIns="91425" anchor="ctr" anchorCtr="0">
            <a:noAutofit/>
          </a:bodyPr>
          <a:lstStyle/>
          <a:p>
            <a:r>
              <a:rPr lang="en-US" altLang="zh-CN" sz="4400" dirty="0"/>
              <a:t>Generating </a:t>
            </a:r>
            <a:r>
              <a:rPr lang="en-US" altLang="zh-CN" sz="4400" dirty="0" smtClean="0">
                <a:solidFill>
                  <a:schemeClr val="accent2"/>
                </a:solidFill>
              </a:rPr>
              <a:t>Sentences</a:t>
            </a:r>
            <a:r>
              <a:rPr lang="en-US" altLang="zh-CN" sz="4400" dirty="0" smtClean="0"/>
              <a:t/>
            </a:r>
            <a:br>
              <a:rPr lang="en-US" altLang="zh-CN" sz="4400" dirty="0" smtClean="0"/>
            </a:br>
            <a:r>
              <a:rPr lang="en-US" altLang="zh-CN" sz="4400" dirty="0" smtClean="0"/>
              <a:t>from a</a:t>
            </a:r>
            <a:br>
              <a:rPr lang="en-US" altLang="zh-CN" sz="4400" dirty="0" smtClean="0"/>
            </a:br>
            <a:r>
              <a:rPr lang="en-US" altLang="zh-CN" sz="4400" dirty="0" smtClean="0"/>
              <a:t>Continuous </a:t>
            </a:r>
            <a:r>
              <a:rPr lang="en-US" altLang="zh-CN" sz="4400" dirty="0"/>
              <a:t>Space</a:t>
            </a:r>
            <a:endParaRPr lang="en" sz="4400" dirty="0"/>
          </a:p>
        </p:txBody>
      </p:sp>
    </p:spTree>
    <p:extLst>
      <p:ext uri="{BB962C8B-B14F-4D97-AF65-F5344CB8AC3E}">
        <p14:creationId xmlns:p14="http://schemas.microsoft.com/office/powerpoint/2010/main" val="4487609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Shape 228"/>
          <p:cNvSpPr/>
          <p:nvPr/>
        </p:nvSpPr>
        <p:spPr>
          <a:xfrm>
            <a:off x="870325" y="229425"/>
            <a:ext cx="7403345" cy="4684625"/>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231F1C"/>
          </a:solidFill>
          <a:ln>
            <a:noFill/>
          </a:ln>
        </p:spPr>
        <p:txBody>
          <a:bodyPr lIns="91425" tIns="91425" rIns="91425" bIns="91425" anchor="ctr" anchorCtr="0">
            <a:noAutofit/>
          </a:bodyPr>
          <a:lstStyle/>
          <a:p>
            <a:pPr lvl="0">
              <a:spcBef>
                <a:spcPts val="0"/>
              </a:spcBef>
              <a:buNone/>
            </a:pPr>
            <a:endParaRPr/>
          </a:p>
        </p:txBody>
      </p:sp>
      <p:sp>
        <p:nvSpPr>
          <p:cNvPr id="229" name="Shape 229"/>
          <p:cNvSpPr/>
          <p:nvPr/>
        </p:nvSpPr>
        <p:spPr>
          <a:xfrm>
            <a:off x="1183350" y="488975"/>
            <a:ext cx="6787200" cy="3491400"/>
          </a:xfrm>
          <a:prstGeom prst="rect">
            <a:avLst/>
          </a:prstGeom>
          <a:solidFill>
            <a:srgbClr val="FFFFFF"/>
          </a:solidFill>
          <a:ln w="9525" cap="flat" cmpd="sng">
            <a:solidFill>
              <a:srgbClr val="231F1C"/>
            </a:solidFill>
            <a:prstDash val="solid"/>
            <a:round/>
            <a:headEnd type="none" w="med" len="med"/>
            <a:tailEnd type="none" w="med" len="med"/>
          </a:ln>
        </p:spPr>
        <p:txBody>
          <a:bodyPr lIns="91425" tIns="91425" rIns="91425" bIns="91425" anchor="ctr" anchorCtr="0">
            <a:noAutofit/>
          </a:bodyPr>
          <a:lstStyle/>
          <a:p>
            <a:pPr lvl="0" algn="ctr" rtl="0">
              <a:spcBef>
                <a:spcPts val="600"/>
              </a:spcBef>
              <a:buClr>
                <a:schemeClr val="dk1"/>
              </a:buClr>
              <a:buFont typeface="Arial"/>
              <a:buNone/>
            </a:pPr>
            <a:endParaRPr>
              <a:solidFill>
                <a:srgbClr val="999999"/>
              </a:solidFill>
            </a:endParaRPr>
          </a:p>
        </p:txBody>
      </p:sp>
      <p:pic>
        <p:nvPicPr>
          <p:cNvPr id="2" name="图片 1"/>
          <p:cNvPicPr>
            <a:picLocks noChangeAspect="1"/>
          </p:cNvPicPr>
          <p:nvPr/>
        </p:nvPicPr>
        <p:blipFill>
          <a:blip r:embed="rId3"/>
          <a:stretch>
            <a:fillRect/>
          </a:stretch>
        </p:blipFill>
        <p:spPr>
          <a:xfrm>
            <a:off x="2722110" y="958484"/>
            <a:ext cx="3600000" cy="2552381"/>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ctrTitle" idx="4294967295"/>
          </p:nvPr>
        </p:nvSpPr>
        <p:spPr>
          <a:xfrm>
            <a:off x="1275150" y="1507150"/>
            <a:ext cx="6593700" cy="852600"/>
          </a:xfrm>
          <a:prstGeom prst="rect">
            <a:avLst/>
          </a:prstGeom>
        </p:spPr>
        <p:txBody>
          <a:bodyPr lIns="91425" tIns="91425" rIns="91425" bIns="91425" anchor="t" anchorCtr="0">
            <a:noAutofit/>
          </a:bodyPr>
          <a:lstStyle/>
          <a:p>
            <a:pPr lvl="0" algn="ctr" rtl="0">
              <a:spcBef>
                <a:spcPts val="0"/>
              </a:spcBef>
              <a:buNone/>
            </a:pPr>
            <a:r>
              <a:rPr lang="en" sz="6000"/>
              <a:t>Thanks!</a:t>
            </a:r>
          </a:p>
        </p:txBody>
      </p:sp>
      <p:sp>
        <p:nvSpPr>
          <p:cNvPr id="236" name="Shape 236"/>
          <p:cNvSpPr txBox="1">
            <a:spLocks noGrp="1"/>
          </p:cNvSpPr>
          <p:nvPr>
            <p:ph type="subTitle" idx="4294967295"/>
          </p:nvPr>
        </p:nvSpPr>
        <p:spPr>
          <a:xfrm>
            <a:off x="1275150" y="2389078"/>
            <a:ext cx="6593700" cy="1468500"/>
          </a:xfrm>
          <a:prstGeom prst="rect">
            <a:avLst/>
          </a:prstGeom>
        </p:spPr>
        <p:txBody>
          <a:bodyPr lIns="91425" tIns="91425" rIns="91425" bIns="91425" anchor="t" anchorCtr="0">
            <a:noAutofit/>
          </a:bodyPr>
          <a:lstStyle/>
          <a:p>
            <a:pPr lvl="0" algn="ctr" rtl="0">
              <a:spcBef>
                <a:spcPts val="0"/>
              </a:spcBef>
              <a:buNone/>
            </a:pPr>
            <a:r>
              <a:rPr lang="en" sz="3600" b="1" i="1">
                <a:latin typeface="Playfair Display"/>
                <a:ea typeface="Playfair Display"/>
                <a:cs typeface="Playfair Display"/>
                <a:sym typeface="Playfair Display"/>
              </a:rPr>
              <a:t>Any questions?</a:t>
            </a:r>
          </a:p>
          <a:p>
            <a:pPr lvl="0" algn="ctr" rtl="0">
              <a:spcBef>
                <a:spcPts val="0"/>
              </a:spcBef>
              <a:buClr>
                <a:schemeClr val="dk1"/>
              </a:buClr>
              <a:buSzPct val="30555"/>
              <a:buFont typeface="Arial"/>
              <a:buNone/>
            </a:pPr>
            <a:r>
              <a:rPr lang="en"/>
              <a:t>xieq@whu.edu.cn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1251600" y="1044175"/>
            <a:ext cx="6640800" cy="954000"/>
          </a:xfrm>
          <a:prstGeom prst="rect">
            <a:avLst/>
          </a:prstGeom>
        </p:spPr>
        <p:txBody>
          <a:bodyPr lIns="91425" tIns="91425" rIns="91425" bIns="91425" anchor="t" anchorCtr="0">
            <a:noAutofit/>
          </a:bodyPr>
          <a:lstStyle/>
          <a:p>
            <a:pPr lvl="0" rtl="0">
              <a:spcBef>
                <a:spcPts val="0"/>
              </a:spcBef>
              <a:buNone/>
            </a:pPr>
            <a:r>
              <a:rPr lang="en"/>
              <a:t>Outline</a:t>
            </a:r>
          </a:p>
        </p:txBody>
      </p:sp>
      <p:sp>
        <p:nvSpPr>
          <p:cNvPr id="129" name="Shape 129"/>
          <p:cNvSpPr txBox="1">
            <a:spLocks noGrp="1"/>
          </p:cNvSpPr>
          <p:nvPr>
            <p:ph type="body" idx="1"/>
          </p:nvPr>
        </p:nvSpPr>
        <p:spPr>
          <a:xfrm>
            <a:off x="1251600" y="2122449"/>
            <a:ext cx="6640800" cy="2327400"/>
          </a:xfrm>
          <a:prstGeom prst="rect">
            <a:avLst/>
          </a:prstGeom>
        </p:spPr>
        <p:txBody>
          <a:bodyPr lIns="91425" tIns="91425" rIns="91425" bIns="91425" anchor="t" anchorCtr="0">
            <a:noAutofit/>
          </a:bodyPr>
          <a:lstStyle/>
          <a:p>
            <a:pPr marL="457200" lvl="0" indent="-228600" rtl="0">
              <a:spcBef>
                <a:spcPts val="0"/>
              </a:spcBef>
            </a:pPr>
            <a:r>
              <a:rPr lang="en" sz="1600" dirty="0"/>
              <a:t>Abstract</a:t>
            </a:r>
          </a:p>
          <a:p>
            <a:pPr marL="457200" lvl="0" indent="-228600" rtl="0">
              <a:spcBef>
                <a:spcPts val="0"/>
              </a:spcBef>
            </a:pPr>
            <a:r>
              <a:rPr lang="en" sz="1600" dirty="0"/>
              <a:t>Introduction</a:t>
            </a:r>
          </a:p>
          <a:p>
            <a:pPr marL="457200" lvl="0" indent="-228600" rtl="0">
              <a:spcBef>
                <a:spcPts val="0"/>
              </a:spcBef>
            </a:pPr>
            <a:r>
              <a:rPr lang="en" sz="1600" dirty="0"/>
              <a:t>Background</a:t>
            </a:r>
          </a:p>
          <a:p>
            <a:pPr marL="457200" lvl="0" indent="-228600" rtl="0">
              <a:spcBef>
                <a:spcPts val="0"/>
              </a:spcBef>
            </a:pPr>
            <a:r>
              <a:rPr lang="en" sz="1600" dirty="0"/>
              <a:t>A </a:t>
            </a:r>
            <a:r>
              <a:rPr lang="en" sz="1600" dirty="0">
                <a:solidFill>
                  <a:schemeClr val="accent2"/>
                </a:solidFill>
              </a:rPr>
              <a:t>VAE</a:t>
            </a:r>
            <a:r>
              <a:rPr lang="en" sz="1600" dirty="0"/>
              <a:t> for sentence</a:t>
            </a:r>
          </a:p>
          <a:p>
            <a:pPr marL="457200" lvl="0" indent="-228600" rtl="0">
              <a:spcBef>
                <a:spcPts val="0"/>
              </a:spcBef>
            </a:pPr>
            <a:r>
              <a:rPr lang="en" sz="1600" dirty="0"/>
              <a:t>Optimization challenges</a:t>
            </a:r>
          </a:p>
          <a:p>
            <a:pPr marL="457200" lvl="0" indent="-228600" rtl="0">
              <a:spcBef>
                <a:spcPts val="0"/>
              </a:spcBef>
            </a:pPr>
            <a:r>
              <a:rPr lang="en" sz="1600" dirty="0"/>
              <a:t>Results: language modeling</a:t>
            </a:r>
          </a:p>
          <a:p>
            <a:pPr lvl="0" rtl="0">
              <a:spcBef>
                <a:spcPts val="0"/>
              </a:spcBef>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ctrTitle"/>
          </p:nvPr>
        </p:nvSpPr>
        <p:spPr>
          <a:xfrm>
            <a:off x="1924050" y="1659550"/>
            <a:ext cx="5295900" cy="1159799"/>
          </a:xfrm>
          <a:prstGeom prst="rect">
            <a:avLst/>
          </a:prstGeom>
        </p:spPr>
        <p:txBody>
          <a:bodyPr lIns="91425" tIns="91425" rIns="91425" bIns="91425" anchor="t" anchorCtr="0">
            <a:noAutofit/>
          </a:bodyPr>
          <a:lstStyle/>
          <a:p>
            <a:pPr lvl="0" rtl="0">
              <a:spcBef>
                <a:spcPts val="0"/>
              </a:spcBef>
              <a:buNone/>
            </a:pPr>
            <a:r>
              <a:rPr lang="en">
                <a:solidFill>
                  <a:srgbClr val="EA9999"/>
                </a:solidFill>
              </a:rPr>
              <a:t>1.</a:t>
            </a:r>
          </a:p>
          <a:p>
            <a:pPr lvl="0" rtl="0">
              <a:spcBef>
                <a:spcPts val="0"/>
              </a:spcBef>
              <a:buNone/>
            </a:pPr>
            <a:r>
              <a:rPr lang="en"/>
              <a:t>Abstract</a:t>
            </a:r>
          </a:p>
        </p:txBody>
      </p:sp>
      <p:sp>
        <p:nvSpPr>
          <p:cNvPr id="135" name="Shape 135"/>
          <p:cNvSpPr txBox="1">
            <a:spLocks noGrp="1"/>
          </p:cNvSpPr>
          <p:nvPr>
            <p:ph type="subTitle" idx="1"/>
          </p:nvPr>
        </p:nvSpPr>
        <p:spPr>
          <a:xfrm>
            <a:off x="685800" y="2916253"/>
            <a:ext cx="7772400" cy="784800"/>
          </a:xfrm>
          <a:prstGeom prst="rect">
            <a:avLst/>
          </a:prstGeom>
        </p:spPr>
        <p:txBody>
          <a:bodyPr lIns="91425" tIns="91425" rIns="91425" bIns="91425" anchor="t" anchorCtr="0">
            <a:noAutofit/>
          </a:bodyPr>
          <a:lstStyle/>
          <a:p>
            <a:pPr lvl="0" rtl="0">
              <a:spcBef>
                <a:spcPts val="0"/>
              </a:spcBef>
              <a:buNone/>
            </a:pPr>
            <a:r>
              <a:rPr lang="en"/>
              <a:t>摘要</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body" idx="1"/>
          </p:nvPr>
        </p:nvSpPr>
        <p:spPr>
          <a:xfrm>
            <a:off x="2750400" y="1164100"/>
            <a:ext cx="3643200" cy="2816699"/>
          </a:xfrm>
          <a:prstGeom prst="rect">
            <a:avLst/>
          </a:prstGeom>
        </p:spPr>
        <p:txBody>
          <a:bodyPr lIns="91425" tIns="91425" rIns="91425" bIns="91425" anchor="ctr" anchorCtr="0">
            <a:noAutofit/>
          </a:bodyPr>
          <a:lstStyle/>
          <a:p>
            <a:pPr lvl="0">
              <a:spcBef>
                <a:spcPts val="0"/>
              </a:spcBef>
              <a:buNone/>
            </a:pPr>
            <a:r>
              <a:rPr lang="en" sz="1400" dirty="0">
                <a:solidFill>
                  <a:srgbClr val="333333"/>
                </a:solidFill>
                <a:highlight>
                  <a:srgbClr val="FFFFFF"/>
                </a:highlight>
                <a:latin typeface="Times New Roman"/>
                <a:ea typeface="Times New Roman"/>
                <a:cs typeface="Times New Roman"/>
                <a:sym typeface="Times New Roman"/>
              </a:rPr>
              <a:t>本文引入了基于</a:t>
            </a:r>
            <a:r>
              <a:rPr lang="en" sz="1400" dirty="0">
                <a:solidFill>
                  <a:schemeClr val="accent6"/>
                </a:solidFill>
                <a:highlight>
                  <a:srgbClr val="FFFFFF"/>
                </a:highlight>
                <a:latin typeface="Times New Roman"/>
                <a:ea typeface="Times New Roman"/>
                <a:cs typeface="Times New Roman"/>
                <a:sym typeface="Times New Roman"/>
              </a:rPr>
              <a:t>RNN</a:t>
            </a:r>
            <a:r>
              <a:rPr lang="en" sz="1400" dirty="0">
                <a:solidFill>
                  <a:srgbClr val="333333"/>
                </a:solidFill>
                <a:highlight>
                  <a:srgbClr val="FFFFFF"/>
                </a:highlight>
                <a:latin typeface="Times New Roman"/>
                <a:ea typeface="Times New Roman"/>
                <a:cs typeface="Times New Roman"/>
                <a:sym typeface="Times New Roman"/>
              </a:rPr>
              <a:t>的变分自编码器生成模型，结合了整个句子的</a:t>
            </a:r>
            <a:r>
              <a:rPr lang="en" sz="1400" dirty="0">
                <a:solidFill>
                  <a:schemeClr val="accent6"/>
                </a:solidFill>
                <a:highlight>
                  <a:srgbClr val="FFFFFF"/>
                </a:highlight>
                <a:latin typeface="Times New Roman"/>
                <a:ea typeface="Times New Roman"/>
                <a:cs typeface="Times New Roman"/>
                <a:sym typeface="Times New Roman"/>
              </a:rPr>
              <a:t>分布式潜在表达</a:t>
            </a:r>
            <a:r>
              <a:rPr lang="en" sz="1400" dirty="0">
                <a:solidFill>
                  <a:srgbClr val="333333"/>
                </a:solidFill>
                <a:highlight>
                  <a:srgbClr val="FFFFFF"/>
                </a:highlight>
                <a:latin typeface="Times New Roman"/>
                <a:ea typeface="Times New Roman"/>
                <a:cs typeface="Times New Roman"/>
                <a:sym typeface="Times New Roman"/>
              </a:rPr>
              <a:t>。这一机制使得该模型能够明确的建模句子的</a:t>
            </a:r>
            <a:r>
              <a:rPr lang="en" sz="1400" dirty="0">
                <a:solidFill>
                  <a:schemeClr val="accent6"/>
                </a:solidFill>
                <a:highlight>
                  <a:srgbClr val="FFFFFF"/>
                </a:highlight>
                <a:latin typeface="Times New Roman"/>
                <a:ea typeface="Times New Roman"/>
                <a:cs typeface="Times New Roman"/>
                <a:sym typeface="Times New Roman"/>
              </a:rPr>
              <a:t>全局信息</a:t>
            </a:r>
            <a:r>
              <a:rPr lang="en" sz="1400" dirty="0">
                <a:solidFill>
                  <a:srgbClr val="333333"/>
                </a:solidFill>
                <a:highlight>
                  <a:srgbClr val="FFFFFF"/>
                </a:highlight>
                <a:latin typeface="Times New Roman"/>
                <a:ea typeface="Times New Roman"/>
                <a:cs typeface="Times New Roman"/>
                <a:sym typeface="Times New Roman"/>
              </a:rPr>
              <a:t>，比如句子类型、主题和更高层次的句法特征</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ctrTitle"/>
          </p:nvPr>
        </p:nvSpPr>
        <p:spPr>
          <a:xfrm>
            <a:off x="1924050" y="1659550"/>
            <a:ext cx="5295900" cy="1159800"/>
          </a:xfrm>
          <a:prstGeom prst="rect">
            <a:avLst/>
          </a:prstGeom>
        </p:spPr>
        <p:txBody>
          <a:bodyPr lIns="91425" tIns="91425" rIns="91425" bIns="91425" anchor="t" anchorCtr="0">
            <a:noAutofit/>
          </a:bodyPr>
          <a:lstStyle/>
          <a:p>
            <a:pPr lvl="0" rtl="0">
              <a:spcBef>
                <a:spcPts val="0"/>
              </a:spcBef>
              <a:buNone/>
            </a:pPr>
            <a:r>
              <a:rPr lang="en">
                <a:solidFill>
                  <a:srgbClr val="EA9999"/>
                </a:solidFill>
              </a:rPr>
              <a:t>2.</a:t>
            </a:r>
          </a:p>
          <a:p>
            <a:pPr lvl="0" rtl="0">
              <a:spcBef>
                <a:spcPts val="0"/>
              </a:spcBef>
              <a:buNone/>
            </a:pPr>
            <a:r>
              <a:rPr lang="en"/>
              <a:t>Introduction</a:t>
            </a:r>
          </a:p>
        </p:txBody>
      </p:sp>
      <p:sp>
        <p:nvSpPr>
          <p:cNvPr id="146" name="Shape 146"/>
          <p:cNvSpPr txBox="1">
            <a:spLocks noGrp="1"/>
          </p:cNvSpPr>
          <p:nvPr>
            <p:ph type="subTitle" idx="1"/>
          </p:nvPr>
        </p:nvSpPr>
        <p:spPr>
          <a:xfrm>
            <a:off x="685800" y="2916253"/>
            <a:ext cx="7772400" cy="784800"/>
          </a:xfrm>
          <a:prstGeom prst="rect">
            <a:avLst/>
          </a:prstGeom>
        </p:spPr>
        <p:txBody>
          <a:bodyPr lIns="91425" tIns="91425" rIns="91425" bIns="91425" anchor="t" anchorCtr="0">
            <a:noAutofit/>
          </a:bodyPr>
          <a:lstStyle/>
          <a:p>
            <a:pPr lvl="0" rtl="0">
              <a:spcBef>
                <a:spcPts val="0"/>
              </a:spcBef>
              <a:buNone/>
            </a:pPr>
            <a:r>
              <a:rPr lang="en"/>
              <a:t>简介</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body" idx="1"/>
          </p:nvPr>
        </p:nvSpPr>
        <p:spPr>
          <a:xfrm>
            <a:off x="1267850" y="2562224"/>
            <a:ext cx="3281700" cy="1629600"/>
          </a:xfrm>
          <a:prstGeom prst="rect">
            <a:avLst/>
          </a:prstGeom>
        </p:spPr>
        <p:txBody>
          <a:bodyPr lIns="91425" tIns="91425" rIns="91425" bIns="91425" anchor="t" anchorCtr="0">
            <a:noAutofit/>
          </a:bodyPr>
          <a:lstStyle/>
          <a:p>
            <a:pPr lvl="0" rtl="0">
              <a:spcBef>
                <a:spcPts val="0"/>
              </a:spcBef>
              <a:buNone/>
            </a:pPr>
            <a:r>
              <a:rPr lang="en" b="1"/>
              <a:t>优势</a:t>
            </a:r>
          </a:p>
          <a:p>
            <a:pPr lvl="0" rtl="0">
              <a:spcBef>
                <a:spcPts val="0"/>
              </a:spcBef>
              <a:buNone/>
            </a:pPr>
            <a:r>
              <a:rPr lang="en" sz="1200">
                <a:solidFill>
                  <a:srgbClr val="333333"/>
                </a:solidFill>
                <a:highlight>
                  <a:srgbClr val="FFFFFF"/>
                </a:highlight>
                <a:latin typeface="Arial"/>
                <a:ea typeface="Arial"/>
                <a:cs typeface="Arial"/>
                <a:sym typeface="Arial"/>
              </a:rPr>
              <a:t>基于分布式状态表达</a:t>
            </a:r>
            <a:r>
              <a:rPr lang="en" sz="1200">
                <a:solidFill>
                  <a:srgbClr val="6AA84F"/>
                </a:solidFill>
                <a:highlight>
                  <a:srgbClr val="FFFFFF"/>
                </a:highlight>
                <a:latin typeface="Arial"/>
                <a:ea typeface="Arial"/>
                <a:cs typeface="Arial"/>
                <a:sym typeface="Arial"/>
              </a:rPr>
              <a:t>逐词</a:t>
            </a:r>
            <a:r>
              <a:rPr lang="en" sz="1200">
                <a:solidFill>
                  <a:srgbClr val="333333"/>
                </a:solidFill>
                <a:highlight>
                  <a:srgbClr val="FFFFFF"/>
                </a:highlight>
                <a:latin typeface="Arial"/>
                <a:ea typeface="Arial"/>
                <a:cs typeface="Arial"/>
                <a:sym typeface="Arial"/>
              </a:rPr>
              <a:t>生成句子</a:t>
            </a:r>
          </a:p>
          <a:p>
            <a:pPr marL="457200" lvl="0" indent="-304800" rtl="0">
              <a:spcBef>
                <a:spcPts val="0"/>
              </a:spcBef>
              <a:buClr>
                <a:srgbClr val="333333"/>
              </a:buClr>
              <a:buSzPct val="100000"/>
              <a:buFont typeface="Arial"/>
            </a:pPr>
            <a:r>
              <a:rPr lang="en" sz="1200">
                <a:solidFill>
                  <a:srgbClr val="333333"/>
                </a:solidFill>
                <a:highlight>
                  <a:srgbClr val="FFFFFF"/>
                </a:highlight>
                <a:latin typeface="Arial"/>
                <a:ea typeface="Arial"/>
                <a:cs typeface="Arial"/>
                <a:sym typeface="Arial"/>
              </a:rPr>
              <a:t>没有明显的独立性假设</a:t>
            </a:r>
          </a:p>
          <a:p>
            <a:pPr marL="457200" lvl="0" indent="-304800" rtl="0">
              <a:spcBef>
                <a:spcPts val="0"/>
              </a:spcBef>
              <a:buClr>
                <a:srgbClr val="333333"/>
              </a:buClr>
              <a:buSzPct val="100000"/>
              <a:buFont typeface="Arial"/>
            </a:pPr>
            <a:r>
              <a:rPr lang="en" sz="1200">
                <a:solidFill>
                  <a:srgbClr val="333333"/>
                </a:solidFill>
                <a:highlight>
                  <a:srgbClr val="FFFFFF"/>
                </a:highlight>
                <a:latin typeface="Arial"/>
                <a:ea typeface="Arial"/>
                <a:cs typeface="Arial"/>
                <a:sym typeface="Arial"/>
              </a:rPr>
              <a:t>能够建模序列上的复杂分布，包括长时依赖</a:t>
            </a:r>
          </a:p>
        </p:txBody>
      </p:sp>
      <p:sp>
        <p:nvSpPr>
          <p:cNvPr id="152" name="Shape 152"/>
          <p:cNvSpPr txBox="1">
            <a:spLocks noGrp="1"/>
          </p:cNvSpPr>
          <p:nvPr>
            <p:ph type="title"/>
          </p:nvPr>
        </p:nvSpPr>
        <p:spPr>
          <a:xfrm>
            <a:off x="1251600" y="1044175"/>
            <a:ext cx="6640800" cy="954000"/>
          </a:xfrm>
          <a:prstGeom prst="rect">
            <a:avLst/>
          </a:prstGeom>
        </p:spPr>
        <p:txBody>
          <a:bodyPr lIns="91425" tIns="91425" rIns="91425" bIns="91425" anchor="t" anchorCtr="0">
            <a:noAutofit/>
          </a:bodyPr>
          <a:lstStyle/>
          <a:p>
            <a:pPr lvl="0" rtl="0">
              <a:spcBef>
                <a:spcPts val="0"/>
              </a:spcBef>
              <a:buNone/>
            </a:pPr>
            <a:r>
              <a:rPr lang="en"/>
              <a:t>RNNLM的</a:t>
            </a:r>
            <a:r>
              <a:rPr lang="en">
                <a:solidFill>
                  <a:srgbClr val="6AA84F"/>
                </a:solidFill>
              </a:rPr>
              <a:t>优势</a:t>
            </a:r>
            <a:r>
              <a:rPr lang="en"/>
              <a:t>与</a:t>
            </a:r>
            <a:r>
              <a:rPr lang="en">
                <a:solidFill>
                  <a:srgbClr val="6AA84F"/>
                </a:solidFill>
              </a:rPr>
              <a:t>问题</a:t>
            </a:r>
          </a:p>
        </p:txBody>
      </p:sp>
      <p:sp>
        <p:nvSpPr>
          <p:cNvPr id="153" name="Shape 153"/>
          <p:cNvSpPr txBox="1">
            <a:spLocks noGrp="1"/>
          </p:cNvSpPr>
          <p:nvPr>
            <p:ph type="body" idx="2"/>
          </p:nvPr>
        </p:nvSpPr>
        <p:spPr>
          <a:xfrm>
            <a:off x="4747000" y="2562224"/>
            <a:ext cx="3281700" cy="1629600"/>
          </a:xfrm>
          <a:prstGeom prst="rect">
            <a:avLst/>
          </a:prstGeom>
        </p:spPr>
        <p:txBody>
          <a:bodyPr lIns="91425" tIns="91425" rIns="91425" bIns="91425" anchor="t" anchorCtr="0">
            <a:noAutofit/>
          </a:bodyPr>
          <a:lstStyle/>
          <a:p>
            <a:pPr lvl="0" rtl="0">
              <a:spcBef>
                <a:spcPts val="0"/>
              </a:spcBef>
              <a:buNone/>
            </a:pPr>
            <a:r>
              <a:rPr lang="en" b="1"/>
              <a:t>问题</a:t>
            </a:r>
          </a:p>
          <a:p>
            <a:pPr lvl="0" rtl="0">
              <a:spcBef>
                <a:spcPts val="0"/>
              </a:spcBef>
              <a:buNone/>
            </a:pPr>
            <a:r>
              <a:rPr lang="en" sz="1200">
                <a:solidFill>
                  <a:srgbClr val="333333"/>
                </a:solidFill>
                <a:highlight>
                  <a:srgbClr val="FFFFFF"/>
                </a:highlight>
                <a:latin typeface="Arial"/>
                <a:ea typeface="Arial"/>
                <a:cs typeface="Arial"/>
                <a:sym typeface="Arial"/>
              </a:rPr>
              <a:t>模型结构分解为一系列的下步预测</a:t>
            </a:r>
          </a:p>
          <a:p>
            <a:pPr marL="457200" lvl="0" indent="-304800" rtl="0">
              <a:spcBef>
                <a:spcPts val="0"/>
              </a:spcBef>
              <a:buClr>
                <a:srgbClr val="333333"/>
              </a:buClr>
              <a:buSzPct val="100000"/>
              <a:buFont typeface="Arial"/>
            </a:pPr>
            <a:r>
              <a:rPr lang="en" sz="1200">
                <a:solidFill>
                  <a:srgbClr val="333333"/>
                </a:solidFill>
                <a:highlight>
                  <a:srgbClr val="FFFFFF"/>
                </a:highlight>
                <a:latin typeface="Arial"/>
                <a:ea typeface="Arial"/>
                <a:cs typeface="Arial"/>
                <a:sym typeface="Arial"/>
              </a:rPr>
              <a:t>对句子形成一个</a:t>
            </a:r>
            <a:r>
              <a:rPr lang="en" sz="1200">
                <a:solidFill>
                  <a:srgbClr val="EA9999"/>
                </a:solidFill>
                <a:highlight>
                  <a:srgbClr val="FFFFFF"/>
                </a:highlight>
                <a:latin typeface="Arial"/>
                <a:ea typeface="Arial"/>
                <a:cs typeface="Arial"/>
                <a:sym typeface="Arial"/>
              </a:rPr>
              <a:t>整体</a:t>
            </a:r>
            <a:r>
              <a:rPr lang="en" sz="1200">
                <a:solidFill>
                  <a:srgbClr val="333333"/>
                </a:solidFill>
                <a:highlight>
                  <a:srgbClr val="FFFFFF"/>
                </a:highlight>
                <a:latin typeface="Arial"/>
                <a:ea typeface="Arial"/>
                <a:cs typeface="Arial"/>
                <a:sym typeface="Arial"/>
              </a:rPr>
              <a:t>的可解释的表达</a:t>
            </a:r>
          </a:p>
          <a:p>
            <a:pPr lvl="0" rtl="0">
              <a:spcBef>
                <a:spcPts val="0"/>
              </a:spcBef>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1251600" y="1044175"/>
            <a:ext cx="6640799" cy="953999"/>
          </a:xfrm>
          <a:prstGeom prst="rect">
            <a:avLst/>
          </a:prstGeom>
        </p:spPr>
        <p:txBody>
          <a:bodyPr lIns="91425" tIns="91425" rIns="91425" bIns="91425" anchor="t" anchorCtr="0">
            <a:noAutofit/>
          </a:bodyPr>
          <a:lstStyle/>
          <a:p>
            <a:pPr lvl="0">
              <a:spcBef>
                <a:spcPts val="0"/>
              </a:spcBef>
              <a:buNone/>
            </a:pPr>
            <a:r>
              <a:rPr lang="en"/>
              <a:t>主要</a:t>
            </a:r>
            <a:r>
              <a:rPr lang="en">
                <a:solidFill>
                  <a:srgbClr val="EA9999"/>
                </a:solidFill>
              </a:rPr>
              <a:t>贡献</a:t>
            </a:r>
          </a:p>
        </p:txBody>
      </p:sp>
      <p:sp>
        <p:nvSpPr>
          <p:cNvPr id="159" name="Shape 159"/>
          <p:cNvSpPr txBox="1">
            <a:spLocks noGrp="1"/>
          </p:cNvSpPr>
          <p:nvPr>
            <p:ph type="body" idx="1"/>
          </p:nvPr>
        </p:nvSpPr>
        <p:spPr>
          <a:xfrm>
            <a:off x="1251600" y="2122449"/>
            <a:ext cx="6640799" cy="2327399"/>
          </a:xfrm>
          <a:prstGeom prst="rect">
            <a:avLst/>
          </a:prstGeom>
        </p:spPr>
        <p:txBody>
          <a:bodyPr lIns="91425" tIns="91425" rIns="91425" bIns="91425" anchor="t" anchorCtr="0">
            <a:noAutofit/>
          </a:bodyPr>
          <a:lstStyle/>
          <a:p>
            <a:pPr marL="457200" lvl="0" indent="-228600" rtl="0">
              <a:spcBef>
                <a:spcPts val="0"/>
              </a:spcBef>
            </a:pPr>
            <a:r>
              <a:rPr lang="en" sz="1200">
                <a:solidFill>
                  <a:srgbClr val="333333"/>
                </a:solidFill>
                <a:highlight>
                  <a:srgbClr val="FFFFFF"/>
                </a:highlight>
                <a:latin typeface="Arial"/>
                <a:ea typeface="Arial"/>
                <a:cs typeface="Arial"/>
                <a:sym typeface="Arial"/>
              </a:rPr>
              <a:t>提出了一个用于</a:t>
            </a:r>
            <a:r>
              <a:rPr lang="en" sz="1200">
                <a:solidFill>
                  <a:srgbClr val="EA9999"/>
                </a:solidFill>
                <a:highlight>
                  <a:srgbClr val="FFFFFF"/>
                </a:highlight>
                <a:latin typeface="Arial"/>
                <a:ea typeface="Arial"/>
                <a:cs typeface="Arial"/>
                <a:sym typeface="Arial"/>
              </a:rPr>
              <a:t>文本</a:t>
            </a:r>
            <a:r>
              <a:rPr lang="en" sz="1200">
                <a:solidFill>
                  <a:srgbClr val="333333"/>
                </a:solidFill>
                <a:highlight>
                  <a:srgbClr val="FFFFFF"/>
                </a:highlight>
                <a:latin typeface="Arial"/>
                <a:ea typeface="Arial"/>
                <a:cs typeface="Arial"/>
                <a:sym typeface="Arial"/>
              </a:rPr>
              <a:t>的变分自编码器结构</a:t>
            </a:r>
          </a:p>
          <a:p>
            <a:pPr marL="914400" lvl="1" indent="-228600" rtl="0">
              <a:spcBef>
                <a:spcPts val="600"/>
              </a:spcBef>
            </a:pPr>
            <a:r>
              <a:rPr lang="en" sz="1200">
                <a:solidFill>
                  <a:srgbClr val="333333"/>
                </a:solidFill>
                <a:highlight>
                  <a:srgbClr val="FFFFFF"/>
                </a:highlight>
                <a:latin typeface="Arial"/>
                <a:ea typeface="Arial"/>
                <a:cs typeface="Arial"/>
                <a:sym typeface="Arial"/>
              </a:rPr>
              <a:t>以及在训练它的过程中遇到的一些困难和相应的解决方法</a:t>
            </a:r>
          </a:p>
          <a:p>
            <a:pPr marL="914400" lvl="1" indent="-228600" rtl="0">
              <a:spcBef>
                <a:spcPts val="600"/>
              </a:spcBef>
            </a:pPr>
            <a:r>
              <a:rPr lang="en" sz="1200">
                <a:solidFill>
                  <a:srgbClr val="333333"/>
                </a:solidFill>
                <a:highlight>
                  <a:srgbClr val="FFFFFF"/>
                </a:highlight>
                <a:latin typeface="Arial"/>
                <a:ea typeface="Arial"/>
                <a:cs typeface="Arial"/>
                <a:sym typeface="Arial"/>
              </a:rPr>
              <a:t>没有明显的独立性假设</a:t>
            </a:r>
          </a:p>
          <a:p>
            <a:pPr marL="457200" lvl="0" indent="-228600" rtl="0">
              <a:spcBef>
                <a:spcPts val="0"/>
              </a:spcBef>
            </a:pPr>
            <a:r>
              <a:rPr lang="en" sz="1200">
                <a:solidFill>
                  <a:srgbClr val="333333"/>
                </a:solidFill>
                <a:highlight>
                  <a:srgbClr val="FFFFFF"/>
                </a:highlight>
                <a:latin typeface="Arial"/>
                <a:ea typeface="Arial"/>
                <a:cs typeface="Arial"/>
                <a:sym typeface="Arial"/>
              </a:rPr>
              <a:t>在标准的语言模型评估中，这个模型能够获得与已有模型</a:t>
            </a:r>
            <a:r>
              <a:rPr lang="en" sz="1200">
                <a:solidFill>
                  <a:srgbClr val="EA9999"/>
                </a:solidFill>
                <a:highlight>
                  <a:srgbClr val="FFFFFF"/>
                </a:highlight>
                <a:latin typeface="Arial"/>
                <a:ea typeface="Arial"/>
                <a:cs typeface="Arial"/>
                <a:sym typeface="Arial"/>
              </a:rPr>
              <a:t>相似</a:t>
            </a:r>
            <a:r>
              <a:rPr lang="en" sz="1200">
                <a:solidFill>
                  <a:srgbClr val="333333"/>
                </a:solidFill>
                <a:highlight>
                  <a:srgbClr val="FFFFFF"/>
                </a:highlight>
                <a:latin typeface="Arial"/>
                <a:ea typeface="Arial"/>
                <a:cs typeface="Arial"/>
                <a:sym typeface="Arial"/>
              </a:rPr>
              <a:t>的表现</a:t>
            </a:r>
          </a:p>
          <a:p>
            <a:pPr marL="457200" lvl="0" indent="-228600" rtl="0">
              <a:spcBef>
                <a:spcPts val="0"/>
              </a:spcBef>
            </a:pPr>
            <a:r>
              <a:rPr lang="en" sz="1200">
                <a:solidFill>
                  <a:srgbClr val="333333"/>
                </a:solidFill>
                <a:highlight>
                  <a:srgbClr val="FFFFFF"/>
                </a:highlight>
                <a:latin typeface="Arial"/>
                <a:ea typeface="Arial"/>
                <a:cs typeface="Arial"/>
                <a:sym typeface="Arial"/>
              </a:rPr>
              <a:t>在更大的语料上使用缺失词插入任务来评估模型</a:t>
            </a:r>
          </a:p>
          <a:p>
            <a:pPr lvl="0" rtl="0">
              <a:spcBef>
                <a:spcPts val="0"/>
              </a:spcBef>
              <a:buNone/>
            </a:pPr>
            <a:endParaRPr sz="1200">
              <a:solidFill>
                <a:srgbClr val="333333"/>
              </a:solidFill>
              <a:highlight>
                <a:srgbClr val="FFFFFF"/>
              </a:highlight>
              <a:latin typeface="Arial"/>
              <a:ea typeface="Arial"/>
              <a:cs typeface="Arial"/>
              <a:sym typeface="Arial"/>
            </a:endParaRPr>
          </a:p>
          <a:p>
            <a:pPr lvl="0">
              <a:spcBef>
                <a:spcPts val="0"/>
              </a:spcBef>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ctrTitle"/>
          </p:nvPr>
        </p:nvSpPr>
        <p:spPr>
          <a:xfrm>
            <a:off x="1924050" y="1659550"/>
            <a:ext cx="5295900" cy="1159800"/>
          </a:xfrm>
          <a:prstGeom prst="rect">
            <a:avLst/>
          </a:prstGeom>
        </p:spPr>
        <p:txBody>
          <a:bodyPr lIns="91425" tIns="91425" rIns="91425" bIns="91425" anchor="t" anchorCtr="0">
            <a:noAutofit/>
          </a:bodyPr>
          <a:lstStyle/>
          <a:p>
            <a:pPr lvl="0" rtl="0">
              <a:spcBef>
                <a:spcPts val="0"/>
              </a:spcBef>
              <a:buNone/>
            </a:pPr>
            <a:r>
              <a:rPr lang="en">
                <a:solidFill>
                  <a:srgbClr val="EA9999"/>
                </a:solidFill>
              </a:rPr>
              <a:t>2.</a:t>
            </a:r>
          </a:p>
          <a:p>
            <a:pPr lvl="0" rtl="0">
              <a:spcBef>
                <a:spcPts val="0"/>
              </a:spcBef>
              <a:buNone/>
            </a:pPr>
            <a:r>
              <a:rPr lang="en"/>
              <a:t>Background</a:t>
            </a:r>
          </a:p>
        </p:txBody>
      </p:sp>
      <p:sp>
        <p:nvSpPr>
          <p:cNvPr id="165" name="Shape 165"/>
          <p:cNvSpPr txBox="1">
            <a:spLocks noGrp="1"/>
          </p:cNvSpPr>
          <p:nvPr>
            <p:ph type="subTitle" idx="1"/>
          </p:nvPr>
        </p:nvSpPr>
        <p:spPr>
          <a:xfrm>
            <a:off x="685800" y="2916253"/>
            <a:ext cx="7772400" cy="784800"/>
          </a:xfrm>
          <a:prstGeom prst="rect">
            <a:avLst/>
          </a:prstGeom>
        </p:spPr>
        <p:txBody>
          <a:bodyPr lIns="91425" tIns="91425" rIns="91425" bIns="91425" anchor="t" anchorCtr="0">
            <a:noAutofit/>
          </a:bodyPr>
          <a:lstStyle/>
          <a:p>
            <a:pPr lvl="0" rtl="0">
              <a:spcBef>
                <a:spcPts val="0"/>
              </a:spcBef>
              <a:buNone/>
            </a:pPr>
            <a:r>
              <a:rPr lang="en"/>
              <a:t>背景</a:t>
            </a:r>
          </a:p>
        </p:txBody>
      </p:sp>
    </p:spTree>
  </p:cSld>
  <p:clrMapOvr>
    <a:masterClrMapping/>
  </p:clrMapOvr>
</p:sld>
</file>

<file path=ppt/theme/theme1.xml><?xml version="1.0" encoding="utf-8"?>
<a:theme xmlns:a="http://schemas.openxmlformats.org/drawingml/2006/main" name="Constanc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1304</Words>
  <Application>Microsoft Office PowerPoint</Application>
  <PresentationFormat>全屏显示(16:9)</PresentationFormat>
  <Paragraphs>71</Paragraphs>
  <Slides>21</Slides>
  <Notes>21</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21</vt:i4>
      </vt:variant>
    </vt:vector>
  </HeadingPairs>
  <TitlesOfParts>
    <vt:vector size="28" baseType="lpstr">
      <vt:lpstr>宋体</vt:lpstr>
      <vt:lpstr>Times New Roman</vt:lpstr>
      <vt:lpstr>Tinos</vt:lpstr>
      <vt:lpstr>Playfair Display</vt:lpstr>
      <vt:lpstr>Arial</vt:lpstr>
      <vt:lpstr>Constance template</vt:lpstr>
      <vt:lpstr>Equation</vt:lpstr>
      <vt:lpstr>VAE in NLP</vt:lpstr>
      <vt:lpstr>Generating Sentences from a Continuous Space</vt:lpstr>
      <vt:lpstr>Outline</vt:lpstr>
      <vt:lpstr>1. Abstract</vt:lpstr>
      <vt:lpstr>PowerPoint 演示文稿</vt:lpstr>
      <vt:lpstr>2. Introduction</vt:lpstr>
      <vt:lpstr>RNNLM的优势与问题</vt:lpstr>
      <vt:lpstr>主要贡献</vt:lpstr>
      <vt:lpstr>2. Background</vt:lpstr>
      <vt:lpstr>Unsupervised Sentence Encoding 一个Autoencoder由一个encoder函数       和一个概率decoder模型 和最大化似然函数组成，在抽取全局语义特征上不是很有效。</vt:lpstr>
      <vt:lpstr>使用卷积autoencoder生成的隐变量空间中相邻点对应的句子输出</vt:lpstr>
      <vt:lpstr>VAE</vt:lpstr>
      <vt:lpstr>3. A VAE for Sentence</vt:lpstr>
      <vt:lpstr>PowerPoint 演示文稿</vt:lpstr>
      <vt:lpstr>4. Optimization Challenges</vt:lpstr>
      <vt:lpstr>近似误差太大 过早收敛 解决 引入一个权重 w 来控制这个 KL 项，并让 w 从 0 开始随着训练逐渐慢慢增大 在RNN语言模型的生成端采用词级别的dropout</vt:lpstr>
      <vt:lpstr>5. Results:language modeling </vt:lpstr>
      <vt:lpstr>PowerPoint 演示文稿</vt:lpstr>
      <vt:lpstr>PowerPoint 演示文稿</vt:lpstr>
      <vt:lpstr>PowerPoint 演示文稿</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VAE in NLP</dc:title>
  <cp:lastModifiedBy>Microsoft 帐户</cp:lastModifiedBy>
  <cp:revision>7</cp:revision>
  <dcterms:modified xsi:type="dcterms:W3CDTF">2017-07-20T01:07:45Z</dcterms:modified>
</cp:coreProperties>
</file>