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71" r:id="rId2"/>
    <p:sldId id="372" r:id="rId3"/>
    <p:sldId id="400" r:id="rId4"/>
    <p:sldId id="403" r:id="rId5"/>
    <p:sldId id="404" r:id="rId6"/>
    <p:sldId id="406" r:id="rId7"/>
    <p:sldId id="407" r:id="rId8"/>
    <p:sldId id="408" r:id="rId9"/>
    <p:sldId id="409" r:id="rId10"/>
    <p:sldId id="410" r:id="rId11"/>
    <p:sldId id="411" r:id="rId12"/>
    <p:sldId id="413" r:id="rId13"/>
    <p:sldId id="412" r:id="rId14"/>
    <p:sldId id="424" r:id="rId15"/>
    <p:sldId id="427" r:id="rId16"/>
    <p:sldId id="425" r:id="rId17"/>
    <p:sldId id="428" r:id="rId18"/>
    <p:sldId id="414" r:id="rId19"/>
    <p:sldId id="415" r:id="rId20"/>
    <p:sldId id="416" r:id="rId21"/>
    <p:sldId id="418" r:id="rId22"/>
    <p:sldId id="417" r:id="rId23"/>
    <p:sldId id="419" r:id="rId24"/>
    <p:sldId id="420" r:id="rId25"/>
    <p:sldId id="421" r:id="rId26"/>
    <p:sldId id="422" r:id="rId27"/>
    <p:sldId id="423" r:id="rId28"/>
    <p:sldId id="426" r:id="rId29"/>
    <p:sldId id="39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DE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87650" autoAdjust="0"/>
  </p:normalViewPr>
  <p:slideViewPr>
    <p:cSldViewPr>
      <p:cViewPr varScale="1">
        <p:scale>
          <a:sx n="96" d="100"/>
          <a:sy n="96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29FA0F-FC94-4D3F-87CA-C721807324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666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9FA0F-FC94-4D3F-87CA-C7218073241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无穷可分分布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Poisson distribution, compound Poisson, the negative binomial distribution, Gamma distribution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The Dirichlet distribution is a special case obtained by normalizing a set of Gamma random variables</a:t>
            </a:r>
            <a:endParaRPr lang="en-US" altLang="zh-CN" b="1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zeta</a:t>
            </a:r>
            <a:endParaRPr lang="en-US" altLang="zh-CN" b="1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The Dirichlet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distribution is a special case obtained by normalizing</a:t>
            </a:r>
          </a:p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 set of Gamma random variables</a:t>
            </a:r>
            <a:endParaRPr lang="en-US" altLang="zh-CN" b="1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9FA0F-FC94-4D3F-87CA-C72180732414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虽然之间并不是相互独立的，但他们可以通过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个独立的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gamma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分布得到</a:t>
            </a:r>
            <a:endParaRPr lang="en-US" altLang="zh-CN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eta</a:t>
            </a:r>
            <a:endParaRPr lang="en-US" altLang="zh-CN" b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lasso</a:t>
            </a:r>
            <a:endParaRPr lang="en-US" altLang="zh-CN" b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mean difference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平均差</a:t>
            </a:r>
            <a:endParaRPr lang="en-US" altLang="zh-CN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D31C0-40FF-4F6E-8E5B-B78EC4633A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C31AF-5CFB-4B3A-B915-56D6F71EB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BD7F8-548E-4AED-80A3-0DD0F58C1D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C3B09C-CDE7-4145-A041-19F7316A36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52CC3-2AA4-42F6-965D-1CED68D05A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94ABF-7423-437E-930D-2457A7C773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56713-97AF-4B39-B832-AA50774072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48EED-8C4A-49E7-ADF2-11EA258392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4628F-8035-4E25-BF0C-4ED73B5403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1E947-0E4B-42C4-BE18-C7B54EF5AD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747CD-E248-4AC6-8CA3-88A28EA6C7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8DB38-A185-49A5-8FE0-3A4CA4D055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029AA2-0131-48D4-9F70-42EEABA61A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62000" y="533400"/>
            <a:ext cx="7772400" cy="5715000"/>
          </a:xfrm>
          <a:prstGeom prst="wedgeRoundRectCallout">
            <a:avLst>
              <a:gd name="adj1" fmla="val -50057"/>
              <a:gd name="adj2" fmla="val 29124"/>
              <a:gd name="adj3" fmla="val 16667"/>
            </a:avLst>
          </a:prstGeo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altLang="zh-CN" sz="6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Topic Correlation</a:t>
            </a:r>
            <a:r>
              <a:rPr lang="en-US" altLang="zh-CN" sz="10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7200" dirty="0"/>
              <a:t/>
            </a:r>
            <a:br>
              <a:rPr lang="zh-CN" altLang="en-US" sz="7200" dirty="0"/>
            </a:br>
            <a:r>
              <a:rPr lang="zh-CN" altLang="en-US" sz="6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6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望</a:t>
            </a:r>
            <a:r>
              <a:rPr lang="en-US" altLang="zh-CN" sz="6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6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2017-9-29</a:t>
            </a:r>
            <a:endParaRPr lang="zh-CN" altLang="en-US" sz="6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000" dirty="0"/>
              <a:t>A CORRELATED TOPIC MODEL OF SCIENCE, DAVID M. BLEI, 2007</a:t>
            </a:r>
          </a:p>
          <a:p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srgbClr val="FF0000"/>
                </a:solidFill>
              </a:rPr>
              <a:t>Limitation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CTM inferences pairwise correlations and the non-conjugacy of </a:t>
            </a:r>
            <a:r>
              <a:rPr lang="en-US" altLang="zh-CN" sz="2800" dirty="0" smtClean="0"/>
              <a:t>logistic-normal prior </a:t>
            </a:r>
            <a:r>
              <a:rPr lang="en-US" altLang="zh-CN" sz="2800" dirty="0"/>
              <a:t>impose inference complexity of O(K</a:t>
            </a:r>
            <a:r>
              <a:rPr lang="en-US" altLang="zh-CN" sz="2800" baseline="30000" dirty="0"/>
              <a:t>3</a:t>
            </a:r>
            <a:r>
              <a:rPr lang="en-US" altLang="zh-CN" sz="28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[2011]CTM gives rise to </a:t>
            </a:r>
            <a:r>
              <a:rPr lang="en-US" altLang="zh-CN" sz="2800" dirty="0">
                <a:solidFill>
                  <a:srgbClr val="FF0000"/>
                </a:solidFill>
              </a:rPr>
              <a:t>spurious correlations </a:t>
            </a:r>
            <a:r>
              <a:rPr lang="en-US" altLang="zh-CN" sz="2800" dirty="0"/>
              <a:t>resulting in a better perplexity on the </a:t>
            </a:r>
            <a:r>
              <a:rPr lang="en-US" altLang="zh-CN" sz="2800" dirty="0" err="1"/>
              <a:t>heldout</a:t>
            </a:r>
            <a:r>
              <a:rPr lang="en-US" altLang="zh-CN" sz="2800" dirty="0"/>
              <a:t> set even when the recovered topics are </a:t>
            </a:r>
            <a:r>
              <a:rPr lang="en-US" altLang="zh-CN" sz="2800" dirty="0">
                <a:solidFill>
                  <a:srgbClr val="FF0000"/>
                </a:solidFill>
              </a:rPr>
              <a:t>less </a:t>
            </a:r>
            <a:r>
              <a:rPr lang="en-US" altLang="zh-CN" sz="2800" dirty="0" smtClean="0">
                <a:solidFill>
                  <a:srgbClr val="FF0000"/>
                </a:solidFill>
              </a:rPr>
              <a:t>interpretable</a:t>
            </a:r>
            <a:endParaRPr lang="zh-CN" altLang="en-US" sz="2800" dirty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5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Scalable Inference for Logistic-Normal Topic </a:t>
            </a:r>
            <a:r>
              <a:rPr lang="en-US" altLang="zh-CN" dirty="0" smtClean="0"/>
              <a:t>Models,</a:t>
            </a:r>
            <a:r>
              <a:rPr lang="en-US" altLang="zh-CN" dirty="0"/>
              <a:t> Jun </a:t>
            </a:r>
            <a:r>
              <a:rPr lang="en-US" altLang="zh-CN" dirty="0" smtClean="0"/>
              <a:t>Zhu, 2013,NIPS</a:t>
            </a:r>
          </a:p>
          <a:p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This paper derives a scalable Gibbs sampling algorithm based on </a:t>
            </a:r>
            <a:r>
              <a:rPr lang="en-US" altLang="zh-CN" sz="2800" dirty="0">
                <a:solidFill>
                  <a:srgbClr val="FF0000"/>
                </a:solidFill>
              </a:rPr>
              <a:t>data augmentation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which brings </a:t>
            </a:r>
            <a:r>
              <a:rPr lang="en-US" altLang="zh-CN" sz="2800" dirty="0"/>
              <a:t>down the inference cost to </a:t>
            </a:r>
            <a:r>
              <a:rPr lang="en-US" altLang="zh-CN" sz="2800" dirty="0" smtClean="0"/>
              <a:t>O(K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) </a:t>
            </a:r>
            <a:r>
              <a:rPr lang="en-US" altLang="zh-CN" sz="2800" dirty="0"/>
              <a:t>per </a:t>
            </a:r>
            <a:r>
              <a:rPr lang="en-US" altLang="zh-CN" sz="2800" dirty="0" smtClean="0"/>
              <a:t>document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To </a:t>
            </a:r>
            <a:r>
              <a:rPr lang="en-US" altLang="zh-CN" sz="2800" dirty="0"/>
              <a:t>improve time efficiency, </a:t>
            </a:r>
            <a:r>
              <a:rPr lang="en-US" altLang="zh-CN" sz="2800" dirty="0" smtClean="0"/>
              <a:t>they further present </a:t>
            </a:r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FF0000"/>
                </a:solidFill>
              </a:rPr>
              <a:t>parallel implementation </a:t>
            </a:r>
            <a:r>
              <a:rPr lang="en-US" altLang="zh-CN" sz="2800" dirty="0"/>
              <a:t>that can deal with large-scale </a:t>
            </a:r>
            <a:r>
              <a:rPr lang="en-US" altLang="zh-CN" sz="2800" dirty="0" smtClean="0"/>
              <a:t>applications and </a:t>
            </a:r>
            <a:r>
              <a:rPr lang="en-US" altLang="zh-CN" sz="2800" dirty="0"/>
              <a:t>learn the correlation structures of thousands of topics from millions of </a:t>
            </a:r>
            <a:r>
              <a:rPr lang="en-US" altLang="zh-CN" sz="2800" dirty="0" smtClean="0"/>
              <a:t>documents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46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Scalable Inference for Logistic-Normal Topic </a:t>
            </a:r>
            <a:r>
              <a:rPr lang="en-US" altLang="zh-CN" dirty="0" smtClean="0"/>
              <a:t>Models,</a:t>
            </a:r>
            <a:r>
              <a:rPr lang="en-US" altLang="zh-CN" dirty="0"/>
              <a:t> Jun </a:t>
            </a:r>
            <a:r>
              <a:rPr lang="en-US" altLang="zh-CN" dirty="0" smtClean="0"/>
              <a:t>Zhu, 2013,NIPS</a:t>
            </a:r>
          </a:p>
          <a:p>
            <a:endParaRPr lang="en-US" altLang="zh-CN" dirty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828799"/>
            <a:ext cx="8305800" cy="440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Scalable Inference for Logistic-Normal Topic </a:t>
            </a:r>
            <a:r>
              <a:rPr lang="en-US" altLang="zh-CN" dirty="0" smtClean="0"/>
              <a:t>Models,</a:t>
            </a:r>
            <a:r>
              <a:rPr lang="en-US" altLang="zh-CN" dirty="0"/>
              <a:t> Jun </a:t>
            </a:r>
            <a:r>
              <a:rPr lang="en-US" altLang="zh-CN" dirty="0" smtClean="0"/>
              <a:t>Zhu, 2013,NIPS</a:t>
            </a:r>
          </a:p>
          <a:p>
            <a:endParaRPr lang="en-US" altLang="zh-CN" dirty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" y="2070365"/>
            <a:ext cx="8696325" cy="323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1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Spectral Methods for Correlated Topic </a:t>
            </a:r>
            <a:r>
              <a:rPr lang="en-US" altLang="zh-CN" dirty="0" smtClean="0"/>
              <a:t>Models, 2016</a:t>
            </a:r>
          </a:p>
          <a:p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This paper assumes </a:t>
            </a:r>
            <a:r>
              <a:rPr lang="en-US" altLang="zh-CN" sz="2800" dirty="0"/>
              <a:t>that the hidden topic proportions are drawn from  a flexible class of </a:t>
            </a:r>
            <a:r>
              <a:rPr lang="en-US" altLang="zh-CN" sz="2800" dirty="0">
                <a:solidFill>
                  <a:srgbClr val="FF0000"/>
                </a:solidFill>
              </a:rPr>
              <a:t>Normalized Infinitely Divisible</a:t>
            </a:r>
            <a:r>
              <a:rPr lang="en-US" altLang="zh-CN" sz="2800" dirty="0"/>
              <a:t> (NID) </a:t>
            </a:r>
            <a:r>
              <a:rPr lang="en-US" altLang="zh-CN" sz="2800" dirty="0" smtClean="0"/>
              <a:t>distributions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The distribution of a real-valued random variable </a:t>
            </a:r>
            <a:r>
              <a:rPr lang="en-US" altLang="zh-CN" sz="2800" dirty="0">
                <a:solidFill>
                  <a:srgbClr val="FF0000"/>
                </a:solidFill>
              </a:rPr>
              <a:t>X is infinitely divisible </a:t>
            </a:r>
            <a:r>
              <a:rPr lang="en-US" altLang="zh-CN" sz="2800" dirty="0"/>
              <a:t>if for every </a:t>
            </a:r>
            <a:r>
              <a:rPr lang="en-US" altLang="zh-CN" sz="2800" dirty="0" err="1"/>
              <a:t>n∈N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, there exists a sequence of independent, identically distributed variables (X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) such that 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+X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+⋯+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 has the same distribution as X.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73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Spectral Methods for Correlated Topic </a:t>
            </a:r>
            <a:r>
              <a:rPr lang="en-US" altLang="zh-CN" dirty="0" smtClean="0"/>
              <a:t>Models, 2016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3100"/>
            <a:ext cx="47529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44386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2136195"/>
            <a:ext cx="3476625" cy="33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8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Spectral Methods for Correlated Topic </a:t>
            </a:r>
            <a:r>
              <a:rPr lang="en-US" altLang="zh-CN" dirty="0" smtClean="0"/>
              <a:t>Models, </a:t>
            </a:r>
            <a:r>
              <a:rPr lang="en-US" altLang="zh-CN" dirty="0"/>
              <a:t>2016</a:t>
            </a:r>
          </a:p>
          <a:p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The class of NID can incorporate both </a:t>
            </a:r>
            <a:r>
              <a:rPr lang="en-US" altLang="zh-CN" sz="2800" dirty="0">
                <a:solidFill>
                  <a:srgbClr val="FF0000"/>
                </a:solidFill>
              </a:rPr>
              <a:t>positive and negative correlations </a:t>
            </a:r>
            <a:r>
              <a:rPr lang="en-US" altLang="zh-CN" sz="2800" dirty="0"/>
              <a:t>among the </a:t>
            </a:r>
            <a:r>
              <a:rPr lang="en-US" altLang="zh-CN" sz="2800" dirty="0" smtClean="0"/>
              <a:t>topics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2991677"/>
            <a:ext cx="7534275" cy="268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9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Spectral Methods for Correlated Topic </a:t>
            </a:r>
            <a:r>
              <a:rPr lang="en-US" altLang="zh-CN" dirty="0" smtClean="0"/>
              <a:t>Models, </a:t>
            </a:r>
            <a:r>
              <a:rPr lang="en-US" altLang="zh-CN" dirty="0"/>
              <a:t>2016</a:t>
            </a:r>
          </a:p>
          <a:p>
            <a:endParaRPr lang="en-US" altLang="zh-CN" dirty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09916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83" y="2362200"/>
            <a:ext cx="48006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9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A Correlated Topic Model Using Word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, IJCAI, 2017</a:t>
            </a:r>
          </a:p>
          <a:p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This paper proposes the </a:t>
            </a:r>
            <a:r>
              <a:rPr lang="en-US" altLang="zh-CN" sz="2800" dirty="0">
                <a:solidFill>
                  <a:srgbClr val="FF0000"/>
                </a:solidFill>
              </a:rPr>
              <a:t>Correlated Gaussian Topic Model</a:t>
            </a:r>
            <a:r>
              <a:rPr lang="en-US" altLang="zh-CN" sz="2800" dirty="0"/>
              <a:t> (CGTM) to model both topics and topic correlations in the word embedding </a:t>
            </a:r>
            <a:r>
              <a:rPr lang="en-US" altLang="zh-CN" sz="2800" dirty="0" smtClean="0"/>
              <a:t>space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motivation of this paper is to model topics </a:t>
            </a:r>
            <a:r>
              <a:rPr lang="en-US" altLang="zh-CN" sz="2800" dirty="0" smtClean="0"/>
              <a:t>in the </a:t>
            </a:r>
            <a:r>
              <a:rPr lang="en-US" altLang="zh-CN" sz="2800" dirty="0"/>
              <a:t>word embedding space, exploit the known correlation </a:t>
            </a:r>
            <a:r>
              <a:rPr lang="en-US" altLang="zh-CN" sz="2800" dirty="0" smtClean="0"/>
              <a:t>information at </a:t>
            </a:r>
            <a:r>
              <a:rPr lang="en-US" altLang="zh-CN" sz="2800" dirty="0"/>
              <a:t>word level and further improve the </a:t>
            </a:r>
            <a:r>
              <a:rPr lang="en-US" altLang="zh-CN" sz="2800" dirty="0" smtClean="0"/>
              <a:t>correlation discovery </a:t>
            </a:r>
            <a:r>
              <a:rPr lang="en-US" altLang="zh-CN" sz="2800" dirty="0"/>
              <a:t>at topic </a:t>
            </a:r>
            <a:r>
              <a:rPr lang="en-US" altLang="zh-CN" sz="2800" dirty="0" smtClean="0"/>
              <a:t>level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6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 Correlated Topic Model Using Word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, IJCAI, 2017</a:t>
            </a:r>
          </a:p>
          <a:p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1. They learn word </a:t>
            </a:r>
            <a:r>
              <a:rPr lang="en-US" altLang="zh-CN" sz="2800" dirty="0" err="1"/>
              <a:t>embeddings</a:t>
            </a:r>
            <a:r>
              <a:rPr lang="en-US" altLang="zh-CN" sz="2800" dirty="0"/>
              <a:t> with the help of external large unstructured text corpora to obtain additional word-level correlation information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2. In the vector space of word </a:t>
            </a:r>
            <a:r>
              <a:rPr lang="en-US" altLang="zh-CN" sz="2800" dirty="0" err="1" smtClean="0"/>
              <a:t>embeddings,they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model topics and topic correlations to exploit useful additional semantics in word </a:t>
            </a:r>
            <a:r>
              <a:rPr lang="en-US" altLang="zh-CN" sz="2800" dirty="0" err="1"/>
              <a:t>embeddings</a:t>
            </a:r>
            <a:r>
              <a:rPr lang="en-US" altLang="zh-CN" sz="2800" dirty="0"/>
              <a:t>, wherein each topic is represented </a:t>
            </a:r>
            <a:r>
              <a:rPr lang="en-US" altLang="zh-CN" sz="2800" dirty="0">
                <a:solidFill>
                  <a:srgbClr val="FF0000"/>
                </a:solidFill>
              </a:rPr>
              <a:t>as a Gaussian distribution </a:t>
            </a:r>
            <a:r>
              <a:rPr lang="en-US" altLang="zh-CN" sz="2800" dirty="0"/>
              <a:t>over the word </a:t>
            </a:r>
            <a:r>
              <a:rPr lang="en-US" altLang="zh-CN" sz="2800" dirty="0" err="1"/>
              <a:t>embeddings</a:t>
            </a:r>
            <a:r>
              <a:rPr lang="en-US" altLang="zh-CN" sz="2800" dirty="0"/>
              <a:t> and topic correlations are learned among those </a:t>
            </a:r>
            <a:r>
              <a:rPr lang="en-US" altLang="zh-CN" sz="2800" dirty="0" smtClean="0"/>
              <a:t>Gaussian topics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3.They </a:t>
            </a:r>
            <a:r>
              <a:rPr lang="en-US" altLang="zh-CN" sz="2800" dirty="0"/>
              <a:t>develop a Gibbs sampling algorithm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50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CN" sz="2800" dirty="0" smtClean="0"/>
              <a:t>Many </a:t>
            </a:r>
            <a:r>
              <a:rPr lang="en-US" altLang="zh-CN" sz="2800" dirty="0"/>
              <a:t>topic </a:t>
            </a:r>
            <a:r>
              <a:rPr lang="en-US" altLang="zh-CN" sz="2800" dirty="0" smtClean="0"/>
              <a:t>models do </a:t>
            </a:r>
            <a:r>
              <a:rPr lang="en-US" altLang="zh-CN" sz="2800" dirty="0"/>
              <a:t>not consider </a:t>
            </a:r>
            <a:r>
              <a:rPr lang="en-US" altLang="zh-CN" sz="2800" i="1" dirty="0">
                <a:solidFill>
                  <a:srgbClr val="FF0000"/>
                </a:solidFill>
              </a:rPr>
              <a:t>correlations</a:t>
            </a:r>
          </a:p>
          <a:p>
            <a:r>
              <a:rPr lang="en-US" altLang="zh-CN" sz="2800" dirty="0"/>
              <a:t>among latent topics explicitly. 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It </a:t>
            </a:r>
            <a:r>
              <a:rPr lang="en-US" altLang="zh-CN" sz="2800" dirty="0"/>
              <a:t>is natural to assume that latent topics </a:t>
            </a:r>
            <a:r>
              <a:rPr lang="en-US" altLang="zh-CN" sz="2800" dirty="0" smtClean="0"/>
              <a:t>interwoven </a:t>
            </a:r>
            <a:r>
              <a:rPr lang="en-US" altLang="zh-CN" sz="2800" dirty="0"/>
              <a:t>into a semantic content of each document are correlated to some extent. 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For example</a:t>
            </a:r>
            <a:r>
              <a:rPr lang="en-US" altLang="zh-CN" sz="2800" dirty="0"/>
              <a:t>, articles on </a:t>
            </a:r>
            <a:r>
              <a:rPr lang="en-US" altLang="zh-CN" sz="2800" dirty="0">
                <a:solidFill>
                  <a:srgbClr val="FF0000"/>
                </a:solidFill>
              </a:rPr>
              <a:t>worldwide </a:t>
            </a:r>
            <a:r>
              <a:rPr lang="en-US" altLang="zh-CN" sz="2800" dirty="0" smtClean="0">
                <a:solidFill>
                  <a:srgbClr val="FF0000"/>
                </a:solidFill>
              </a:rPr>
              <a:t>energy consumption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may often mention </a:t>
            </a:r>
            <a:r>
              <a:rPr lang="en-US" altLang="zh-CN" sz="2800" dirty="0" smtClean="0">
                <a:solidFill>
                  <a:srgbClr val="FF0000"/>
                </a:solidFill>
              </a:rPr>
              <a:t>geopolitical </a:t>
            </a:r>
            <a:r>
              <a:rPr lang="en-US" altLang="zh-CN" sz="2800" dirty="0" err="1">
                <a:solidFill>
                  <a:srgbClr val="FF0000"/>
                </a:solidFill>
              </a:rPr>
              <a:t>conicts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among countries.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16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A Correlated Topic Model Using Word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, IJCAI, 2017</a:t>
            </a:r>
          </a:p>
          <a:p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49" y="2667000"/>
            <a:ext cx="38385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43137"/>
            <a:ext cx="4573329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9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A Correlated Topic Model Using Word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, IJCAI, 2017</a:t>
            </a:r>
          </a:p>
          <a:p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59" y="1802296"/>
            <a:ext cx="7611081" cy="447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9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A Correlated Topic Model Using Word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, IJCAI, 2017</a:t>
            </a:r>
          </a:p>
          <a:p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6" y="1890698"/>
            <a:ext cx="8711648" cy="19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99216"/>
            <a:ext cx="3876261" cy="17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Efficient </a:t>
            </a:r>
            <a:r>
              <a:rPr lang="en-US" altLang="zh-CN" dirty="0"/>
              <a:t>Correlated Topic Modeling with Topic Embedding, </a:t>
            </a:r>
            <a:r>
              <a:rPr lang="en-US" altLang="zh-CN" dirty="0" smtClean="0"/>
              <a:t>KDD, 2017</a:t>
            </a:r>
          </a:p>
          <a:p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This paper proposes a new model which learns compact </a:t>
            </a:r>
            <a:r>
              <a:rPr lang="en-US" altLang="zh-CN" sz="2800" dirty="0">
                <a:solidFill>
                  <a:srgbClr val="FF0000"/>
                </a:solidFill>
              </a:rPr>
              <a:t>topic </a:t>
            </a:r>
            <a:r>
              <a:rPr lang="en-US" altLang="zh-CN" sz="2800" dirty="0" err="1">
                <a:solidFill>
                  <a:srgbClr val="FF0000"/>
                </a:solidFill>
              </a:rPr>
              <a:t>embeddings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and captures topic correlations through the closeness between the topic vectors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Their method enables </a:t>
            </a:r>
            <a:r>
              <a:rPr lang="en-US" altLang="zh-CN" sz="2800" dirty="0" smtClean="0"/>
              <a:t>efficient inference in </a:t>
            </a:r>
            <a:r>
              <a:rPr lang="en-US" altLang="zh-CN" sz="2800" dirty="0"/>
              <a:t>the low-dimensional embedding space, reducing previous </a:t>
            </a:r>
            <a:r>
              <a:rPr lang="en-US" altLang="zh-CN" sz="2800" dirty="0" smtClean="0"/>
              <a:t>cubic or </a:t>
            </a:r>
            <a:r>
              <a:rPr lang="en-US" altLang="zh-CN" sz="2800" dirty="0"/>
              <a:t>quadratic time complexity to </a:t>
            </a:r>
            <a:r>
              <a:rPr lang="en-US" altLang="zh-CN" sz="2800" dirty="0">
                <a:solidFill>
                  <a:srgbClr val="FF0000"/>
                </a:solidFill>
              </a:rPr>
              <a:t>linear</a:t>
            </a:r>
            <a:r>
              <a:rPr lang="en-US" altLang="zh-CN" sz="2800" dirty="0"/>
              <a:t> w.r.t the topic size.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33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Efficient </a:t>
            </a:r>
            <a:r>
              <a:rPr lang="en-US" altLang="zh-CN" dirty="0" smtClean="0"/>
              <a:t> Correlated </a:t>
            </a:r>
            <a:r>
              <a:rPr lang="en-US" altLang="zh-CN" dirty="0"/>
              <a:t>Topic Modeling with Topic Embedding, </a:t>
            </a:r>
            <a:r>
              <a:rPr lang="en-US" altLang="zh-CN" dirty="0" smtClean="0"/>
              <a:t>KDD, 2017</a:t>
            </a:r>
          </a:p>
          <a:p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They induce </a:t>
            </a:r>
            <a:r>
              <a:rPr lang="en-US" altLang="zh-CN" sz="2800" dirty="0">
                <a:solidFill>
                  <a:srgbClr val="FF0000"/>
                </a:solidFill>
              </a:rPr>
              <a:t>continuous distributed representations </a:t>
            </a:r>
            <a:r>
              <a:rPr lang="en-US" altLang="zh-CN" sz="2800" dirty="0"/>
              <a:t>for latent topics, and, as in word </a:t>
            </a:r>
            <a:r>
              <a:rPr lang="en-US" altLang="zh-CN" sz="2800" dirty="0" err="1"/>
              <a:t>embeddings</a:t>
            </a:r>
            <a:r>
              <a:rPr lang="en-US" altLang="zh-CN" sz="2800" dirty="0"/>
              <a:t>, expect topics with relevant semantics to be close to each other in the embedding </a:t>
            </a:r>
            <a:r>
              <a:rPr lang="en-US" altLang="zh-CN" sz="2800" dirty="0" smtClean="0"/>
              <a:t>space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They further embed documents into the </a:t>
            </a:r>
            <a:r>
              <a:rPr lang="en-US" altLang="zh-CN" sz="2800" dirty="0" smtClean="0"/>
              <a:t>same vector </a:t>
            </a:r>
            <a:r>
              <a:rPr lang="en-US" altLang="zh-CN" sz="2800" dirty="0"/>
              <a:t>space, and characterize document’s topic proportions with  its distances to the topics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4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Efficient </a:t>
            </a:r>
            <a:r>
              <a:rPr lang="en-US" altLang="zh-CN" dirty="0"/>
              <a:t>Correlated Topic Modeling with Topic Embedding, </a:t>
            </a:r>
            <a:r>
              <a:rPr lang="en-US" altLang="zh-CN" dirty="0" smtClean="0"/>
              <a:t>KDD, 2017</a:t>
            </a:r>
          </a:p>
          <a:p>
            <a:endParaRPr lang="en-US" altLang="zh-CN" dirty="0" smtClean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3318411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10" y="2438400"/>
            <a:ext cx="49625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Efficient </a:t>
            </a:r>
            <a:r>
              <a:rPr lang="en-US" altLang="zh-CN" dirty="0" smtClean="0"/>
              <a:t> Correlated </a:t>
            </a:r>
            <a:r>
              <a:rPr lang="en-US" altLang="zh-CN" dirty="0"/>
              <a:t>Topic Modeling with Topic Embedding, </a:t>
            </a:r>
            <a:r>
              <a:rPr lang="en-US" altLang="zh-CN" dirty="0" smtClean="0"/>
              <a:t>KDD, 2017</a:t>
            </a:r>
          </a:p>
          <a:p>
            <a:endParaRPr lang="en-US" altLang="zh-CN" dirty="0" smtClean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600200"/>
            <a:ext cx="3238500" cy="209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" y="3962400"/>
            <a:ext cx="8691563" cy="227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5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Efficient Correlated Topic Modeling with Topic Embedding, </a:t>
            </a:r>
            <a:r>
              <a:rPr lang="en-US" altLang="zh-CN" dirty="0" smtClean="0"/>
              <a:t>KDD, 2017</a:t>
            </a:r>
          </a:p>
          <a:p>
            <a:endParaRPr lang="en-US" altLang="zh-CN" dirty="0" smtClean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68" y="1752600"/>
            <a:ext cx="8206463" cy="461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6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Leveraging MRF and CRF regularized model to enhance the topic coherence.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err="1"/>
              <a:t>Exploting</a:t>
            </a:r>
            <a:r>
              <a:rPr lang="en-US" altLang="zh-CN" sz="2800" dirty="0"/>
              <a:t> RNN to evaluate the Strength of the correlation </a:t>
            </a:r>
            <a:r>
              <a:rPr lang="en-US" altLang="zh-CN" sz="2800" dirty="0" err="1"/>
              <a:t>beween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words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Using a Gibbs sampling solution with data augmentation to perform inference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My thoughts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1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62000" y="533400"/>
            <a:ext cx="7772400" cy="5715000"/>
          </a:xfrm>
          <a:prstGeom prst="wedgeRoundRectCallout">
            <a:avLst>
              <a:gd name="adj1" fmla="val -50057"/>
              <a:gd name="adj2" fmla="val 29124"/>
              <a:gd name="adj3" fmla="val 16667"/>
            </a:avLst>
          </a:prstGeo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altLang="zh-CN" sz="6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6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8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LDA assumes </a:t>
            </a:r>
            <a:r>
              <a:rPr lang="en-US" altLang="zh-CN" sz="2800" dirty="0">
                <a:solidFill>
                  <a:srgbClr val="FF0000"/>
                </a:solidFill>
              </a:rPr>
              <a:t>conjugate Dirichlet prior </a:t>
            </a:r>
            <a:r>
              <a:rPr lang="en-US" altLang="zh-CN" sz="2800" dirty="0"/>
              <a:t>over topic mixing proportions for easier </a:t>
            </a:r>
            <a:r>
              <a:rPr lang="en-US" altLang="zh-CN" sz="2800" dirty="0" smtClean="0"/>
              <a:t>inference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Under a Dirichlet, the components of the proportions vector are nearly independent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Dirichlet distribution can only </a:t>
            </a:r>
            <a:r>
              <a:rPr lang="en-US" altLang="zh-CN" sz="2800" dirty="0">
                <a:solidFill>
                  <a:srgbClr val="FF0000"/>
                </a:solidFill>
              </a:rPr>
              <a:t>model negative correlations</a:t>
            </a:r>
            <a:r>
              <a:rPr lang="en-US" altLang="zh-CN" sz="2800" dirty="0"/>
              <a:t>, and thus, is unable to incorporate arbitrary correlations among the topics that may be present in different document corpora</a:t>
            </a:r>
            <a:endParaRPr lang="zh-CN" altLang="en-US" sz="2800" dirty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95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000" dirty="0"/>
              <a:t>A CORRELATED TOPIC MODEL OF </a:t>
            </a:r>
            <a:r>
              <a:rPr lang="en-US" altLang="zh-CN" sz="2000" dirty="0" smtClean="0"/>
              <a:t>SCIENCE, DAVID </a:t>
            </a:r>
            <a:r>
              <a:rPr lang="en-US" altLang="zh-CN" sz="2000" dirty="0"/>
              <a:t>M. </a:t>
            </a:r>
            <a:r>
              <a:rPr lang="en-US" altLang="zh-CN" sz="2000" dirty="0" smtClean="0"/>
              <a:t>BLEI, 2007</a:t>
            </a:r>
          </a:p>
          <a:p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The CTM replaces the Dirichlet by </a:t>
            </a:r>
            <a:r>
              <a:rPr lang="en-US" altLang="zh-CN" sz="2800" dirty="0" smtClean="0"/>
              <a:t>the more </a:t>
            </a:r>
            <a:r>
              <a:rPr lang="en-US" altLang="zh-CN" sz="2800" dirty="0"/>
              <a:t>flexible </a:t>
            </a:r>
            <a:r>
              <a:rPr lang="en-US" altLang="zh-CN" sz="2800" dirty="0">
                <a:solidFill>
                  <a:srgbClr val="FF0000"/>
                </a:solidFill>
              </a:rPr>
              <a:t>logistic normal distribution</a:t>
            </a:r>
            <a:r>
              <a:rPr lang="en-US" altLang="zh-CN" sz="2800" dirty="0"/>
              <a:t>, which incorporates a covariance </a:t>
            </a:r>
            <a:r>
              <a:rPr lang="en-US" altLang="zh-CN" sz="2800" dirty="0" smtClean="0"/>
              <a:t>structure among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components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CTM aim to use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covariance matrix </a:t>
            </a:r>
            <a:r>
              <a:rPr lang="en-US" altLang="zh-CN" sz="2800" dirty="0"/>
              <a:t>of the logistic normal to capture such relationships.</a:t>
            </a:r>
            <a:endParaRPr lang="zh-CN" altLang="en-US" sz="2800" dirty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98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000" dirty="0"/>
              <a:t>A CORRELATED TOPIC MODEL OF SCIENCE, DAVID M. BLEI, 2007</a:t>
            </a:r>
          </a:p>
          <a:p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686339"/>
            <a:ext cx="48196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604591"/>
            <a:ext cx="44767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067300"/>
            <a:ext cx="2019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7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000" dirty="0"/>
              <a:t>A CORRELATED TOPIC MODEL OF SCIENCE, DAVID M. BLEI, 2007</a:t>
            </a:r>
          </a:p>
          <a:p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ovariance </a:t>
            </a:r>
            <a:r>
              <a:rPr lang="en-US" altLang="zh-CN" sz="2800" dirty="0"/>
              <a:t>of the Gaussian induces dependencies between the components </a:t>
            </a:r>
            <a:r>
              <a:rPr lang="en-US" altLang="zh-CN" sz="2800" dirty="0" smtClean="0"/>
              <a:t>of the </a:t>
            </a:r>
            <a:r>
              <a:rPr lang="en-US" altLang="zh-CN" sz="2800" dirty="0"/>
              <a:t>transformed random simplicial vector, allowing for a general pattern of </a:t>
            </a:r>
            <a:r>
              <a:rPr lang="en-US" altLang="zh-CN" sz="2800" dirty="0" smtClean="0"/>
              <a:t>variability between </a:t>
            </a:r>
            <a:r>
              <a:rPr lang="en-US" altLang="zh-CN" sz="2800" dirty="0"/>
              <a:t>its components.</a:t>
            </a:r>
            <a:endParaRPr lang="zh-CN" altLang="en-US" sz="2800" dirty="0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56" y="3994161"/>
            <a:ext cx="5856287" cy="271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9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000" dirty="0"/>
              <a:t>A CORRELATED TOPIC MODEL OF SCIENCE, DAVID M. BLEI, 2007</a:t>
            </a:r>
          </a:p>
          <a:p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06" y="1676400"/>
            <a:ext cx="7494588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9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000" dirty="0"/>
              <a:t>A CORRELATED TOPIC MODEL OF SCIENCE, DAVID M. BLEI, 2007</a:t>
            </a:r>
          </a:p>
          <a:p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87" y="1627439"/>
            <a:ext cx="6529825" cy="464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3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457200" y="11430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000" dirty="0"/>
              <a:t>A CORRELATED TOPIC MODEL OF SCIENCE, DAVID M. BLEI, 2007</a:t>
            </a:r>
          </a:p>
          <a:p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Related 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8800"/>
            <a:ext cx="6637337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9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3">
            <a:lumMod val="20000"/>
            <a:lumOff val="80000"/>
          </a:schemeClr>
        </a:solidFill>
      </a:spPr>
      <a:bodyPr/>
      <a:lstStyle>
        <a:defPPr>
          <a:defRPr sz="3200" b="1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</TotalTime>
  <Words>1026</Words>
  <Application>Microsoft Office PowerPoint</Application>
  <PresentationFormat>全屏显示(4:3)</PresentationFormat>
  <Paragraphs>169</Paragraphs>
  <Slides>29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默认设计模板</vt:lpstr>
      <vt:lpstr>Topic Correlation  高望 2017-9-29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喵楽嗰咪</dc:creator>
  <cp:lastModifiedBy>User</cp:lastModifiedBy>
  <cp:revision>259</cp:revision>
  <cp:lastPrinted>1601-01-01T00:00:00Z</cp:lastPrinted>
  <dcterms:created xsi:type="dcterms:W3CDTF">2014-11-19T01:38:48Z</dcterms:created>
  <dcterms:modified xsi:type="dcterms:W3CDTF">2017-09-29T01:59:20Z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