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1" r:id="rId2"/>
    <p:sldId id="256" r:id="rId3"/>
    <p:sldId id="290" r:id="rId4"/>
    <p:sldId id="291" r:id="rId5"/>
    <p:sldId id="292" r:id="rId6"/>
    <p:sldId id="294" r:id="rId7"/>
    <p:sldId id="293" r:id="rId8"/>
    <p:sldId id="295" r:id="rId9"/>
    <p:sldId id="309" r:id="rId10"/>
    <p:sldId id="296" r:id="rId11"/>
    <p:sldId id="297" r:id="rId12"/>
    <p:sldId id="299" r:id="rId13"/>
    <p:sldId id="298" r:id="rId14"/>
    <p:sldId id="300" r:id="rId15"/>
    <p:sldId id="301" r:id="rId16"/>
    <p:sldId id="302" r:id="rId17"/>
    <p:sldId id="303" r:id="rId18"/>
    <p:sldId id="310" r:id="rId19"/>
    <p:sldId id="304" r:id="rId20"/>
    <p:sldId id="305" r:id="rId21"/>
    <p:sldId id="306" r:id="rId22"/>
    <p:sldId id="307" r:id="rId23"/>
    <p:sldId id="26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D26"/>
    <a:srgbClr val="A31515"/>
    <a:srgbClr val="0000FF"/>
    <a:srgbClr val="008000"/>
    <a:srgbClr val="2B9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141" autoAdjust="0"/>
  </p:normalViewPr>
  <p:slideViewPr>
    <p:cSldViewPr snapToGrid="0">
      <p:cViewPr varScale="1">
        <p:scale>
          <a:sx n="74" d="100"/>
          <a:sy n="74" d="100"/>
        </p:scale>
        <p:origin x="-49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D2D63-DD98-4B72-B6C2-1DA962210F26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EED77-9175-4372-BA6E-11448F524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69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EED77-9175-4372-BA6E-11448F524F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286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如果输入过短，关键字个数不够，可以使用基于</a:t>
            </a:r>
            <a:r>
              <a:rPr lang="en-US" altLang="zh-CN" dirty="0" smtClean="0"/>
              <a:t>RNNLM</a:t>
            </a:r>
            <a:r>
              <a:rPr lang="zh-CN" altLang="en-US" dirty="0" smtClean="0"/>
              <a:t>的方法和基于知识的方法来进行关键词扩充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RNNLM</a:t>
            </a:r>
            <a:r>
              <a:rPr lang="zh-CN" altLang="en-US" dirty="0" smtClean="0"/>
              <a:t>的训练集是一系列从诗中提取出的关键词序列。生成训练集的方法是从诗句中提取关键词，并通过</a:t>
            </a:r>
            <a:r>
              <a:rPr lang="en-US" altLang="zh-CN" dirty="0" err="1" smtClean="0"/>
              <a:t>TextRank</a:t>
            </a:r>
            <a:r>
              <a:rPr lang="zh-CN" altLang="en-US" dirty="0" smtClean="0"/>
              <a:t>选择每句中最高得分的关键词。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RNNLM</a:t>
            </a:r>
            <a:r>
              <a:rPr lang="zh-CN" altLang="en-US" dirty="0" smtClean="0"/>
              <a:t>的方法只适合生成已存在的主题关键词，对于不在训练集中的关键词，该方法就无能为力了。因此，论文采用了基于知识的方法，引入了外部数据来生成子主题关键词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找到满足以下条件的词：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词在</a:t>
            </a:r>
            <a:r>
              <a:rPr lang="en-US" altLang="zh-CN" dirty="0" smtClean="0"/>
              <a:t>[-5,5]</a:t>
            </a:r>
            <a:r>
              <a:rPr lang="zh-CN" altLang="en-US" dirty="0" smtClean="0"/>
              <a:t>的窗口之间，</a:t>
            </a:r>
            <a:r>
              <a:rPr lang="en-US" altLang="zh-CN" dirty="0" smtClean="0"/>
              <a:t>2.</a:t>
            </a:r>
            <a:r>
              <a:rPr lang="zh-CN" altLang="en-US" dirty="0" smtClean="0"/>
              <a:t>磁性是形容词或名词 </a:t>
            </a:r>
            <a:r>
              <a:rPr lang="en-US" altLang="zh-CN" dirty="0" smtClean="0"/>
              <a:t>3.</a:t>
            </a:r>
            <a:r>
              <a:rPr lang="zh-CN" altLang="en-US" dirty="0" smtClean="0"/>
              <a:t>词在古诗语料库中，然后从中选择打分最高的词作为关键词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EED77-9175-4372-BA6E-11448F524F1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002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</a:t>
            </a:r>
            <a:r>
              <a:rPr lang="zh-CN" altLang="en-US" dirty="0" smtClean="0"/>
              <a:t>是模型的</a:t>
            </a:r>
            <a:r>
              <a:rPr lang="zh-CN" altLang="en-US" dirty="0" smtClean="0"/>
              <a:t>结构图，整体由两个双向</a:t>
            </a:r>
            <a:r>
              <a:rPr lang="en-US" altLang="zh-CN" dirty="0" smtClean="0"/>
              <a:t>GRU</a:t>
            </a:r>
            <a:r>
              <a:rPr lang="zh-CN" altLang="en-US" dirty="0" smtClean="0"/>
              <a:t>与一个单向</a:t>
            </a:r>
            <a:r>
              <a:rPr lang="en-US" altLang="zh-CN" dirty="0" smtClean="0"/>
              <a:t>GRU</a:t>
            </a:r>
            <a:r>
              <a:rPr lang="zh-CN" altLang="en-US" dirty="0" smtClean="0"/>
              <a:t>构成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EED77-9175-4372-BA6E-11448F524F1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342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首先对关键词进行处理，将其每个字输入第一个</a:t>
            </a:r>
            <a:r>
              <a:rPr lang="en-US" altLang="zh-CN" dirty="0" smtClean="0"/>
              <a:t>GRU</a:t>
            </a:r>
            <a:r>
              <a:rPr lang="zh-CN" altLang="en-US" dirty="0" smtClean="0"/>
              <a:t>中，得到一系列隐状态，将正向末状态与逆向始状态结合作为一个向量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EED77-9175-4372-BA6E-11448F524F1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037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接着对当前诗句之前的诗句进行处理，类似得到一系列隐状态，将正向第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状态与逆向第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状态结合形成第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个向量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EED77-9175-4372-BA6E-11448F524F1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137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接着对输出进行解码，采用一个单向</a:t>
            </a:r>
            <a:r>
              <a:rPr lang="en-US" altLang="zh-CN" dirty="0" smtClean="0"/>
              <a:t>GRU</a:t>
            </a:r>
            <a:r>
              <a:rPr lang="zh-CN" altLang="en-US" dirty="0" smtClean="0"/>
              <a:t>，通过</a:t>
            </a:r>
            <a:r>
              <a:rPr lang="en-US" altLang="zh-CN" dirty="0" smtClean="0"/>
              <a:t>attention</a:t>
            </a:r>
            <a:r>
              <a:rPr lang="zh-CN" altLang="en-US" smtClean="0"/>
              <a:t>得到</a:t>
            </a:r>
            <a:r>
              <a:rPr lang="zh-CN" altLang="en-US" smtClean="0"/>
              <a:t>上下文向量与</a:t>
            </a:r>
            <a:r>
              <a:rPr lang="zh-CN" altLang="en-US" dirty="0" smtClean="0"/>
              <a:t>上一个字的状态来生成下一个状态，最后通过最大化对数似然函数来解码输出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EED77-9175-4372-BA6E-11448F524F1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192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EED77-9175-4372-BA6E-11448F524F1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650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实验部分，论文从互联网上收集了</a:t>
            </a:r>
            <a:r>
              <a:rPr lang="en-US" altLang="zh-CN" dirty="0" smtClean="0"/>
              <a:t>7</a:t>
            </a:r>
            <a:r>
              <a:rPr lang="zh-CN" altLang="en-US" dirty="0" smtClean="0"/>
              <a:t>万多的四言诗，随机抽取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首进行验证，抽取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首进行测试，剩下的诗用来训练神经网络</a:t>
            </a:r>
            <a:endParaRPr lang="en-US" altLang="zh-CN" dirty="0" smtClean="0"/>
          </a:p>
          <a:p>
            <a:r>
              <a:rPr lang="zh-CN" altLang="en-US" dirty="0" smtClean="0"/>
              <a:t>采用基于条件随机场的分词系统</a:t>
            </a:r>
            <a:endParaRPr lang="en-US" altLang="zh-CN" dirty="0" smtClean="0"/>
          </a:p>
          <a:p>
            <a:r>
              <a:rPr lang="zh-CN" altLang="en-US" dirty="0" smtClean="0"/>
              <a:t>每行词汇计算打分，选择打分最高的作为该句的关键词，通过</a:t>
            </a:r>
            <a:r>
              <a:rPr lang="en-US" altLang="zh-CN" dirty="0" smtClean="0"/>
              <a:t>7</a:t>
            </a:r>
            <a:r>
              <a:rPr lang="zh-CN" altLang="en-US" dirty="0" smtClean="0"/>
              <a:t>万的关键词序列去训练</a:t>
            </a:r>
            <a:r>
              <a:rPr lang="en-US" altLang="zh-CN" dirty="0" smtClean="0"/>
              <a:t>RNNLM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EED77-9175-4372-BA6E-11448F524F1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187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采用</a:t>
            </a:r>
            <a:r>
              <a:rPr lang="en-US" altLang="zh-CN" dirty="0" smtClean="0"/>
              <a:t>6000</a:t>
            </a:r>
            <a:r>
              <a:rPr lang="zh-CN" altLang="en-US" dirty="0" smtClean="0"/>
              <a:t>个最频繁使用的字，利用</a:t>
            </a:r>
            <a:r>
              <a:rPr lang="en-US" altLang="zh-CN" dirty="0" smtClean="0"/>
              <a:t>word2vec</a:t>
            </a:r>
            <a:r>
              <a:rPr lang="zh-CN" altLang="en-US" dirty="0" smtClean="0"/>
              <a:t>训练为</a:t>
            </a:r>
            <a:r>
              <a:rPr lang="en-US" altLang="zh-CN" dirty="0" smtClean="0"/>
              <a:t>512</a:t>
            </a:r>
            <a:r>
              <a:rPr lang="zh-CN" altLang="en-US" dirty="0" smtClean="0"/>
              <a:t>维的</a:t>
            </a:r>
            <a:r>
              <a:rPr lang="en-US" altLang="zh-CN" dirty="0" smtClean="0"/>
              <a:t>word embedding</a:t>
            </a:r>
            <a:r>
              <a:rPr lang="zh-CN" altLang="en-US" dirty="0" smtClean="0"/>
              <a:t>，循环神经网络的隐含层也有</a:t>
            </a:r>
            <a:r>
              <a:rPr lang="en-US" altLang="zh-CN" dirty="0" smtClean="0"/>
              <a:t>512</a:t>
            </a:r>
            <a:r>
              <a:rPr lang="zh-CN" altLang="en-US" dirty="0" smtClean="0"/>
              <a:t>个单元</a:t>
            </a:r>
            <a:endParaRPr lang="en-US" altLang="zh-CN" dirty="0" smtClean="0"/>
          </a:p>
          <a:p>
            <a:r>
              <a:rPr lang="zh-CN" altLang="en-US" dirty="0" smtClean="0"/>
              <a:t>参数随机从</a:t>
            </a:r>
            <a:r>
              <a:rPr lang="en-US" altLang="zh-CN" dirty="0" smtClean="0"/>
              <a:t>-0.08</a:t>
            </a:r>
            <a:r>
              <a:rPr lang="zh-CN" altLang="en-US" dirty="0" smtClean="0"/>
              <a:t>到</a:t>
            </a:r>
            <a:r>
              <a:rPr lang="en-US" altLang="zh-CN" dirty="0" smtClean="0"/>
              <a:t>0.08</a:t>
            </a:r>
            <a:r>
              <a:rPr lang="zh-CN" altLang="en-US" dirty="0" smtClean="0"/>
              <a:t>的均匀分布中采样，使用</a:t>
            </a:r>
            <a:r>
              <a:rPr lang="en-US" altLang="zh-CN" dirty="0" err="1" smtClean="0"/>
              <a:t>AdaDelta</a:t>
            </a:r>
            <a:r>
              <a:rPr lang="zh-CN" altLang="en-US" dirty="0" smtClean="0"/>
              <a:t>算法进行训练，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EED77-9175-4372-BA6E-11448F524F1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417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实验结果从以下四方面来评估：</a:t>
            </a:r>
            <a:endParaRPr lang="en-US" altLang="zh-CN" dirty="0" smtClean="0"/>
          </a:p>
          <a:p>
            <a:r>
              <a:rPr lang="zh-CN" altLang="en-US" dirty="0" smtClean="0"/>
              <a:t>诗艺性，表示生成的诗是否符合韵律，平仄等要求</a:t>
            </a:r>
            <a:endParaRPr lang="en-US" altLang="zh-CN" dirty="0" smtClean="0"/>
          </a:p>
          <a:p>
            <a:r>
              <a:rPr lang="zh-CN" altLang="en-US" dirty="0" smtClean="0"/>
              <a:t>流利性，表示生成的诗读起来是否流畅流利</a:t>
            </a:r>
            <a:endParaRPr lang="en-US" altLang="zh-CN" dirty="0" smtClean="0"/>
          </a:p>
          <a:p>
            <a:r>
              <a:rPr lang="zh-CN" altLang="en-US" dirty="0" smtClean="0"/>
              <a:t>相干性，表示生成的诗的上下文是否相关，是否有连续的语义</a:t>
            </a:r>
            <a:endParaRPr lang="en-US" altLang="zh-CN" dirty="0" smtClean="0"/>
          </a:p>
          <a:p>
            <a:r>
              <a:rPr lang="zh-CN" altLang="en-US" dirty="0" smtClean="0"/>
              <a:t>意味性，表示生成的诗是否言之有物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baselines</a:t>
            </a:r>
            <a:r>
              <a:rPr lang="zh-CN" altLang="en-US" dirty="0" smtClean="0"/>
              <a:t>有以下几个</a:t>
            </a:r>
            <a:endParaRPr lang="en-US" altLang="zh-CN" dirty="0" smtClean="0"/>
          </a:p>
          <a:p>
            <a:r>
              <a:rPr lang="en-US" altLang="zh-CN" dirty="0" smtClean="0"/>
              <a:t>SMT</a:t>
            </a:r>
            <a:r>
              <a:rPr lang="zh-CN" altLang="en-US" dirty="0" smtClean="0"/>
              <a:t>是采用统计机器翻译算法生成诗的方法，它将上一句翻译到下一句作为下一句的诗</a:t>
            </a:r>
            <a:endParaRPr lang="en-US" altLang="zh-CN" dirty="0" smtClean="0"/>
          </a:p>
          <a:p>
            <a:r>
              <a:rPr lang="en-US" altLang="zh-CN" dirty="0" smtClean="0"/>
              <a:t>RNNLM</a:t>
            </a:r>
            <a:r>
              <a:rPr lang="zh-CN" altLang="en-US" dirty="0" smtClean="0"/>
              <a:t>是生成序列的循环神经网络语言模型，它将诗的行连在一起作为一个文字序列去训练</a:t>
            </a:r>
            <a:r>
              <a:rPr lang="en-US" altLang="zh-CN" dirty="0" smtClean="0"/>
              <a:t>RNNLM</a:t>
            </a:r>
          </a:p>
          <a:p>
            <a:r>
              <a:rPr lang="en-US" altLang="zh-CN" dirty="0" smtClean="0"/>
              <a:t>RNNPG</a:t>
            </a:r>
            <a:r>
              <a:rPr lang="zh-CN" altLang="en-US" dirty="0" smtClean="0"/>
              <a:t>是基于</a:t>
            </a:r>
            <a:r>
              <a:rPr lang="en-US" altLang="zh-CN" dirty="0" smtClean="0"/>
              <a:t>RNN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Poem Generator</a:t>
            </a:r>
            <a:r>
              <a:rPr lang="zh-CN" altLang="en-US" dirty="0" smtClean="0"/>
              <a:t>，生成第一句诗的方法类似于</a:t>
            </a:r>
            <a:r>
              <a:rPr lang="en-US" altLang="zh-CN" dirty="0" smtClean="0"/>
              <a:t>RNNLM</a:t>
            </a:r>
            <a:r>
              <a:rPr lang="zh-CN" altLang="en-US" dirty="0" smtClean="0"/>
              <a:t>，其他诗句由上下文向量生成</a:t>
            </a:r>
            <a:endParaRPr lang="en-US" altLang="zh-CN" dirty="0" smtClean="0"/>
          </a:p>
          <a:p>
            <a:r>
              <a:rPr lang="en-US" altLang="zh-CN" dirty="0" smtClean="0"/>
              <a:t>ANMT</a:t>
            </a:r>
            <a:r>
              <a:rPr lang="zh-CN" altLang="en-US" dirty="0" smtClean="0"/>
              <a:t>是基于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机制的神经机器翻译方法，类似于</a:t>
            </a:r>
            <a:r>
              <a:rPr lang="en-US" altLang="zh-CN" dirty="0" smtClean="0"/>
              <a:t>SMT</a:t>
            </a:r>
            <a:r>
              <a:rPr lang="zh-CN" altLang="en-US" dirty="0" smtClean="0"/>
              <a:t>，它将问题看作是机器翻译工作，不同点在于它的机器翻译系统是一个标准的基于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的编解码框架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EED77-9175-4372-BA6E-11448F524F1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1459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生成</a:t>
            </a:r>
            <a:r>
              <a:rPr lang="en-US" altLang="zh-CN" dirty="0" smtClean="0"/>
              <a:t>20</a:t>
            </a:r>
            <a:r>
              <a:rPr lang="zh-CN" altLang="en-US" dirty="0" smtClean="0"/>
              <a:t>首诗，有</a:t>
            </a:r>
            <a:r>
              <a:rPr lang="en-US" altLang="zh-CN" dirty="0" smtClean="0"/>
              <a:t>40</a:t>
            </a:r>
            <a:r>
              <a:rPr lang="zh-CN" altLang="en-US" dirty="0" smtClean="0"/>
              <a:t>个测试人员，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位是专业中国文学研究员</a:t>
            </a:r>
            <a:r>
              <a:rPr lang="en-US" altLang="zh-CN" dirty="0" smtClean="0"/>
              <a:t>/</a:t>
            </a:r>
            <a:r>
              <a:rPr lang="zh-CN" altLang="en-US" dirty="0" smtClean="0"/>
              <a:t>中国文学专业学生</a:t>
            </a:r>
            <a:r>
              <a:rPr lang="en-US" altLang="zh-CN" dirty="0" smtClean="0"/>
              <a:t>(were professional</a:t>
            </a:r>
            <a:r>
              <a:rPr lang="en-US" altLang="zh-CN" baseline="0" dirty="0" smtClean="0"/>
              <a:t> in Chinese literature)</a:t>
            </a:r>
            <a:r>
              <a:rPr lang="zh-CN" altLang="en-US" baseline="0" dirty="0" smtClean="0"/>
              <a:t>在专业组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EED77-9175-4372-BA6E-11448F524F1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72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论文提到了这样几种诗歌生成的方法，包括采用规则与模板，使用遗传算法，摘要方法和统计机器翻译的方法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EED77-9175-4372-BA6E-11448F524F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16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EED77-9175-4372-BA6E-11448F524F1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2100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将来的工作重点在主题方面，考虑如何将</a:t>
            </a:r>
            <a:r>
              <a:rPr lang="en-US" altLang="zh-CN" dirty="0" smtClean="0"/>
              <a:t>PLSA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LDA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word2vec</a:t>
            </a:r>
            <a:r>
              <a:rPr lang="zh-CN" altLang="en-US" dirty="0" smtClean="0"/>
              <a:t>用来处理主题信息，并且要把应用面扩展，用在其他文体诸如宋词元曲或者其他语言的诗上。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EED77-9175-4372-BA6E-11448F524F1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094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近期，深度学习也被采用来实现诗歌生成。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年与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年的论文将诗歌生成看作序列到序列的生成问题。</a:t>
            </a:r>
            <a:endParaRPr lang="en-US" altLang="zh-CN" dirty="0" smtClean="0"/>
          </a:p>
          <a:p>
            <a:r>
              <a:rPr lang="zh-CN" altLang="en-US" dirty="0" smtClean="0"/>
              <a:t>这类方法通常是先依据作者的写作意图，从数据集中生成第一句诗，之后的三句诗依据先前生成的诗句来生成。</a:t>
            </a:r>
            <a:endParaRPr lang="en-US" altLang="zh-CN" dirty="0" smtClean="0"/>
          </a:p>
          <a:p>
            <a:r>
              <a:rPr lang="zh-CN" altLang="en-US" dirty="0" smtClean="0"/>
              <a:t>然而这类方法存在几个问题，首先，作者的写作意图只能影响到第一句诗，剩下的三句和主题基本没有关联，导致了语义上没有逻辑；其次，如果使用新词来生成诗句，由于不存在相关的语料，就无法生成有意义的诗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EED77-9175-4372-BA6E-11448F524F1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101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为了解决这两个问题，作者提出了一种基于带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机制的</a:t>
            </a:r>
            <a:r>
              <a:rPr lang="en-US" altLang="zh-CN" dirty="0" smtClean="0"/>
              <a:t>RNN encoder decoder</a:t>
            </a:r>
            <a:r>
              <a:rPr lang="zh-CN" altLang="en-US" dirty="0" smtClean="0"/>
              <a:t>的诗歌</a:t>
            </a:r>
            <a:r>
              <a:rPr lang="zh-CN" altLang="en-US" dirty="0" smtClean="0"/>
              <a:t>生成模型</a:t>
            </a:r>
            <a:endParaRPr lang="en-US" altLang="zh-CN" dirty="0" smtClean="0"/>
          </a:p>
          <a:p>
            <a:r>
              <a:rPr lang="zh-CN" altLang="en-US" dirty="0" smtClean="0"/>
              <a:t>模型分为</a:t>
            </a:r>
            <a:r>
              <a:rPr lang="zh-CN" altLang="en-US" dirty="0" smtClean="0"/>
              <a:t>两步，</a:t>
            </a:r>
            <a:r>
              <a:rPr lang="zh-CN" altLang="en-US" dirty="0" smtClean="0"/>
              <a:t>第一部分是</a:t>
            </a:r>
            <a:r>
              <a:rPr lang="zh-CN" altLang="en-US" dirty="0" smtClean="0"/>
              <a:t>从作者的写作意图（一般是一句话）中提取生成几个主题关键字，第二</a:t>
            </a:r>
            <a:r>
              <a:rPr lang="zh-CN" altLang="en-US" dirty="0" smtClean="0"/>
              <a:t>部分是</a:t>
            </a:r>
            <a:r>
              <a:rPr lang="zh-CN" altLang="en-US" dirty="0" smtClean="0"/>
              <a:t>从关键字与之前生成的诗句出发生成下一句诗句</a:t>
            </a:r>
            <a:endParaRPr lang="en-US" altLang="zh-CN" dirty="0" smtClean="0"/>
          </a:p>
          <a:p>
            <a:r>
              <a:rPr lang="zh-CN" altLang="en-US" dirty="0" smtClean="0"/>
              <a:t>优点是：</a:t>
            </a:r>
            <a:endParaRPr lang="en-US" altLang="zh-CN" dirty="0" smtClean="0"/>
          </a:p>
          <a:p>
            <a:r>
              <a:rPr lang="zh-CN" altLang="en-US" dirty="0" smtClean="0"/>
              <a:t>算法为每句诗显式地指定了子主题，解决了先前方法只有第一句与主题相关的问题</a:t>
            </a:r>
            <a:endParaRPr lang="en-US" altLang="zh-CN" dirty="0" smtClean="0"/>
          </a:p>
          <a:p>
            <a:r>
              <a:rPr lang="zh-CN" altLang="en-US" dirty="0" smtClean="0"/>
              <a:t>算法同时可以编码子主题与先前的诗句，巧妙地将主题信息与先前诗句信息融合到了一起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EED77-9175-4372-BA6E-11448F524F1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187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相关工作介绍了这么一些关于诗歌生成的前人工作，包括基于模板的方法，基于词汇联想方法，统计方法等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EED77-9175-4372-BA6E-11448F524F1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238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关于采用深度学习的工作，包含</a:t>
            </a:r>
            <a:r>
              <a:rPr lang="en-US" altLang="zh-CN" dirty="0" smtClean="0"/>
              <a:t>14</a:t>
            </a:r>
            <a:r>
              <a:rPr lang="zh-CN" altLang="en-US" dirty="0" smtClean="0"/>
              <a:t>年采用循环神经网络生成诗句的方法，使用端到端神经机器翻译模型生成宋词的方法等等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EED77-9175-4372-BA6E-11448F524F1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472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我们在写诗前要先写一个提纲梗概，所以算法首先生成一个梗概，然后是整首诗。两个阶段的生成过程如图所示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EED77-9175-4372-BA6E-11448F524F1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701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假设一首诗由</a:t>
            </a:r>
            <a:r>
              <a:rPr lang="en-US" altLang="zh-CN" dirty="0" smtClean="0"/>
              <a:t>N</a:t>
            </a:r>
            <a:r>
              <a:rPr lang="zh-CN" altLang="en-US" dirty="0" smtClean="0"/>
              <a:t>行组成，</a:t>
            </a:r>
            <a:r>
              <a:rPr lang="en-US" altLang="zh-CN" dirty="0" smtClean="0"/>
              <a:t>li</a:t>
            </a:r>
            <a:r>
              <a:rPr lang="zh-CN" altLang="en-US" dirty="0" smtClean="0"/>
              <a:t>是第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r>
              <a:rPr lang="zh-CN" altLang="en-US" dirty="0" smtClean="0"/>
              <a:t>那么对应地就有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个关键字，</a:t>
            </a:r>
            <a:r>
              <a:rPr lang="en-US" altLang="zh-CN" dirty="0" err="1" smtClean="0"/>
              <a:t>ki</a:t>
            </a:r>
            <a:r>
              <a:rPr lang="zh-CN" altLang="en-US" dirty="0" smtClean="0"/>
              <a:t>是对应第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行的第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个关键字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EED77-9175-4372-BA6E-11448F524F1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377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第一步是生成诗句个数的关键字，首先要从作者输入的写作意图中提取出能代表作者意图的关键字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如果输入过长，有多于诗句个数个关键字，算法</a:t>
            </a:r>
            <a:endParaRPr lang="en-US" altLang="zh-CN" dirty="0" smtClean="0"/>
          </a:p>
          <a:p>
            <a:r>
              <a:rPr lang="zh-CN" altLang="en-US" dirty="0" smtClean="0"/>
              <a:t>采用称作</a:t>
            </a:r>
            <a:r>
              <a:rPr lang="en-US" altLang="zh-CN" dirty="0" err="1" smtClean="0"/>
              <a:t>TextRank</a:t>
            </a:r>
            <a:r>
              <a:rPr lang="zh-CN" altLang="en-US" dirty="0" smtClean="0"/>
              <a:t>的基于</a:t>
            </a:r>
            <a:r>
              <a:rPr lang="en-US" altLang="zh-CN" dirty="0" smtClean="0"/>
              <a:t>PageRank</a:t>
            </a:r>
            <a:r>
              <a:rPr lang="zh-CN" altLang="en-US" dirty="0" smtClean="0"/>
              <a:t>的图打分算法来对关键词进行打分，取前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个关键字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算法将词汇与共现信息绘制到图中，通过该公式来迭代计算每个词的打分。基本思路是通过相邻节点的打分来计算当前节点的打分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</a:t>
            </a:r>
            <a:r>
              <a:rPr lang="zh-CN" altLang="en-US" dirty="0" smtClean="0"/>
              <a:t>是每个节点的打分，最先初始化为一个值</a:t>
            </a:r>
            <a:endParaRPr lang="en-US" altLang="zh-CN" dirty="0" smtClean="0"/>
          </a:p>
          <a:p>
            <a:r>
              <a:rPr lang="en-US" altLang="zh-CN" dirty="0" smtClean="0"/>
              <a:t>w</a:t>
            </a:r>
            <a:r>
              <a:rPr lang="zh-CN" altLang="en-US" dirty="0" smtClean="0"/>
              <a:t>是两个词之间的权重衡量</a:t>
            </a:r>
            <a:endParaRPr lang="en-US" altLang="zh-CN" dirty="0" smtClean="0"/>
          </a:p>
          <a:p>
            <a:r>
              <a:rPr lang="en-US" altLang="zh-CN" dirty="0" smtClean="0"/>
              <a:t>E</a:t>
            </a:r>
            <a:r>
              <a:rPr lang="zh-CN" altLang="en-US" dirty="0" smtClean="0"/>
              <a:t>是与某个节点相邻的节点集合</a:t>
            </a:r>
            <a:endParaRPr lang="en-US" altLang="zh-CN" dirty="0" smtClean="0"/>
          </a:p>
          <a:p>
            <a:r>
              <a:rPr lang="en-US" altLang="zh-CN" dirty="0" smtClean="0"/>
              <a:t>d</a:t>
            </a:r>
            <a:r>
              <a:rPr lang="zh-CN" altLang="en-US" dirty="0" smtClean="0"/>
              <a:t>是阻尼系数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EED77-9175-4372-BA6E-11448F524F1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271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13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8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2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513184" y="1819469"/>
            <a:ext cx="10465837" cy="1713722"/>
            <a:chOff x="-513184" y="1819469"/>
            <a:chExt cx="10465837" cy="1713722"/>
          </a:xfrm>
        </p:grpSpPr>
        <p:sp>
          <p:nvSpPr>
            <p:cNvPr id="2" name="平行四边形 1"/>
            <p:cNvSpPr/>
            <p:nvPr/>
          </p:nvSpPr>
          <p:spPr>
            <a:xfrm>
              <a:off x="-513184" y="1819469"/>
              <a:ext cx="10338318" cy="1567543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平行四边形 2"/>
            <p:cNvSpPr/>
            <p:nvPr/>
          </p:nvSpPr>
          <p:spPr>
            <a:xfrm>
              <a:off x="-444759" y="1897224"/>
              <a:ext cx="10338318" cy="1567543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平行四边形 3"/>
            <p:cNvSpPr/>
            <p:nvPr/>
          </p:nvSpPr>
          <p:spPr>
            <a:xfrm>
              <a:off x="-385665" y="1965648"/>
              <a:ext cx="10338318" cy="1567543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-21496" y="2019275"/>
              <a:ext cx="960998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Chinese Poetry Generation with</a:t>
              </a:r>
            </a:p>
            <a:p>
              <a:pPr algn="ctr"/>
              <a:r>
                <a:rPr lang="en-US" altLang="zh-CN" sz="40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Planning based Neural Network</a:t>
              </a:r>
              <a:endPara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057192" y="4338735"/>
            <a:ext cx="7526694" cy="836646"/>
            <a:chOff x="5057192" y="4338735"/>
            <a:chExt cx="7526694" cy="836646"/>
          </a:xfrm>
        </p:grpSpPr>
        <p:sp>
          <p:nvSpPr>
            <p:cNvPr id="5" name="平行四边形 4"/>
            <p:cNvSpPr/>
            <p:nvPr/>
          </p:nvSpPr>
          <p:spPr>
            <a:xfrm>
              <a:off x="5057192" y="4338735"/>
              <a:ext cx="7371184" cy="69979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平行四边形 5"/>
            <p:cNvSpPr/>
            <p:nvPr/>
          </p:nvSpPr>
          <p:spPr>
            <a:xfrm>
              <a:off x="5134947" y="4407160"/>
              <a:ext cx="7371184" cy="69979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平行四边形 6"/>
            <p:cNvSpPr/>
            <p:nvPr/>
          </p:nvSpPr>
          <p:spPr>
            <a:xfrm>
              <a:off x="5212702" y="4475585"/>
              <a:ext cx="7371184" cy="69979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568782" y="4587171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NAME: 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郭天翼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404408" y="4587171"/>
              <a:ext cx="2202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DATE</a:t>
              </a:r>
              <a:r>
                <a:rPr lang="en-US" altLang="zh-CN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2017.10.12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807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0"/>
            <a:ext cx="12192000" cy="6858000"/>
            <a:chOff x="961053" y="737118"/>
            <a:chExt cx="5226698" cy="5604588"/>
          </a:xfrm>
        </p:grpSpPr>
        <p:sp>
          <p:nvSpPr>
            <p:cNvPr id="14" name="平行四边形 13"/>
            <p:cNvSpPr/>
            <p:nvPr/>
          </p:nvSpPr>
          <p:spPr>
            <a:xfrm>
              <a:off x="961053" y="737118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平行四边形 14"/>
            <p:cNvSpPr/>
            <p:nvPr/>
          </p:nvSpPr>
          <p:spPr>
            <a:xfrm>
              <a:off x="1038808" y="824204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>
              <a:off x="1121228" y="911290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2491273" y="1076807"/>
            <a:ext cx="8078571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491273" y="430476"/>
            <a:ext cx="2080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PPROACH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39" y="484236"/>
            <a:ext cx="724001" cy="72400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491273" y="1294159"/>
            <a:ext cx="5767926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Poem Planning</a:t>
            </a:r>
          </a:p>
          <a:p>
            <a:endParaRPr lang="en-US" altLang="zh-CN" sz="1600" b="1" dirty="0"/>
          </a:p>
          <a:p>
            <a:r>
              <a:rPr lang="en-US" altLang="zh-CN" sz="2400" b="1" dirty="0" smtClean="0"/>
              <a:t>1. Keyword Extraction</a:t>
            </a:r>
          </a:p>
          <a:p>
            <a:endParaRPr lang="en-US" altLang="zh-CN" sz="1600" b="1" dirty="0" smtClean="0"/>
          </a:p>
          <a:p>
            <a:r>
              <a:rPr lang="en-US" altLang="zh-CN" sz="2000" b="1" dirty="0" err="1" smtClean="0"/>
              <a:t>TextRank</a:t>
            </a:r>
            <a:r>
              <a:rPr lang="en-US" altLang="zh-CN" sz="2000" b="1" dirty="0" smtClean="0"/>
              <a:t> algorithm  (</a:t>
            </a:r>
            <a:r>
              <a:rPr lang="en-US" altLang="zh-CN" sz="2000" b="1" dirty="0" err="1" smtClean="0"/>
              <a:t>Mihalcea</a:t>
            </a:r>
            <a:r>
              <a:rPr lang="en-US" altLang="zh-CN" sz="2000" b="1" dirty="0" smtClean="0"/>
              <a:t> and </a:t>
            </a:r>
            <a:r>
              <a:rPr lang="en-US" altLang="zh-CN" sz="2000" b="1" dirty="0" err="1" smtClean="0"/>
              <a:t>Tarau</a:t>
            </a:r>
            <a:r>
              <a:rPr lang="en-US" altLang="zh-CN" sz="2000" b="1" dirty="0" smtClean="0"/>
              <a:t>, 2004)</a:t>
            </a:r>
          </a:p>
          <a:p>
            <a:endParaRPr lang="en-US" altLang="zh-CN" b="1" dirty="0" smtClean="0"/>
          </a:p>
          <a:p>
            <a:r>
              <a:rPr lang="en-US" altLang="zh-CN" sz="1600" b="1" dirty="0" smtClean="0"/>
              <a:t>graph-based ranking algorithm based on PageRank</a:t>
            </a:r>
            <a:endParaRPr lang="en-US" altLang="zh-CN" sz="1600" b="1" dirty="0"/>
          </a:p>
        </p:txBody>
      </p:sp>
      <p:grpSp>
        <p:nvGrpSpPr>
          <p:cNvPr id="30" name="组合 29"/>
          <p:cNvGrpSpPr/>
          <p:nvPr/>
        </p:nvGrpSpPr>
        <p:grpSpPr>
          <a:xfrm>
            <a:off x="6530558" y="1064462"/>
            <a:ext cx="4476303" cy="1705134"/>
            <a:chOff x="2506702" y="3972819"/>
            <a:chExt cx="4476303" cy="17051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椭圆 1"/>
                <p:cNvSpPr/>
                <p:nvPr/>
              </p:nvSpPr>
              <p:spPr>
                <a:xfrm>
                  <a:off x="3074326" y="4763553"/>
                  <a:ext cx="914400" cy="914400"/>
                </a:xfrm>
                <a:prstGeom prst="ellipse">
                  <a:avLst/>
                </a:prstGeom>
                <a:solidFill>
                  <a:schemeClr val="tx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320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32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2" name="椭圆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326" y="4763553"/>
                  <a:ext cx="914400" cy="9144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椭圆 12"/>
                <p:cNvSpPr/>
                <p:nvPr/>
              </p:nvSpPr>
              <p:spPr>
                <a:xfrm>
                  <a:off x="5247512" y="4389480"/>
                  <a:ext cx="914400" cy="91440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320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320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13" name="椭圆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7512" y="4389480"/>
                  <a:ext cx="914400" cy="9144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直接连接符 3"/>
            <p:cNvCxnSpPr>
              <a:stCxn id="2" idx="6"/>
              <a:endCxn id="13" idx="2"/>
            </p:cNvCxnSpPr>
            <p:nvPr/>
          </p:nvCxnSpPr>
          <p:spPr>
            <a:xfrm flipV="1">
              <a:off x="3988726" y="4846680"/>
              <a:ext cx="1258786" cy="37407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 flipV="1">
              <a:off x="2506702" y="4523391"/>
              <a:ext cx="567625" cy="646579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2" idx="0"/>
            </p:cNvCxnSpPr>
            <p:nvPr/>
          </p:nvCxnSpPr>
          <p:spPr>
            <a:xfrm flipV="1">
              <a:off x="3531526" y="4202516"/>
              <a:ext cx="107548" cy="56103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3" idx="1"/>
            </p:cNvCxnSpPr>
            <p:nvPr/>
          </p:nvCxnSpPr>
          <p:spPr>
            <a:xfrm flipH="1" flipV="1">
              <a:off x="4838169" y="4107289"/>
              <a:ext cx="543254" cy="41610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3" idx="7"/>
            </p:cNvCxnSpPr>
            <p:nvPr/>
          </p:nvCxnSpPr>
          <p:spPr>
            <a:xfrm flipV="1">
              <a:off x="6028001" y="3972819"/>
              <a:ext cx="955004" cy="55057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3" idx="5"/>
            </p:cNvCxnSpPr>
            <p:nvPr/>
          </p:nvCxnSpPr>
          <p:spPr>
            <a:xfrm>
              <a:off x="6028001" y="5169969"/>
              <a:ext cx="776983" cy="47041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4353754" y="4708841"/>
                  <a:ext cx="860427" cy="6243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b="0" i="1" dirty="0" smtClean="0">
                                <a:solidFill>
                                  <a:srgbClr val="000D2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3200" i="1" dirty="0" smtClean="0">
                                <a:solidFill>
                                  <a:srgbClr val="000D2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3200" i="1" dirty="0" smtClean="0">
                                <a:solidFill>
                                  <a:srgbClr val="000D26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zh-CN" altLang="en-US" sz="3200" dirty="0">
                    <a:solidFill>
                      <a:srgbClr val="000D26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754" y="4708841"/>
                  <a:ext cx="860427" cy="62433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895897"/>
              </p:ext>
            </p:extLst>
          </p:nvPr>
        </p:nvGraphicFramePr>
        <p:xfrm>
          <a:off x="2320925" y="3925888"/>
          <a:ext cx="5214938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Equation" r:id="rId8" imgW="2616120" imgH="520560" progId="Equation.DSMT4">
                  <p:embed/>
                </p:oleObj>
              </mc:Choice>
              <mc:Fallback>
                <p:oleObj name="Equation" r:id="rId8" imgW="261612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20925" y="3925888"/>
                        <a:ext cx="5214938" cy="103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536902" y="4964107"/>
                <a:ext cx="4879797" cy="1097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is initialized to a default value (e.g. 1.0)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1600" dirty="0" smtClean="0"/>
                  <a:t> is the weight of the edge between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6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1600" dirty="0" smtClean="0"/>
              </a:p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 smtClean="0"/>
                  <a:t> is the set of vertices connected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6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600" dirty="0" smtClean="0"/>
              </a:p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1600" dirty="0" smtClean="0"/>
                  <a:t> is a damping factor usually set to 0.85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902" y="4964107"/>
                <a:ext cx="4879797" cy="1097032"/>
              </a:xfrm>
              <a:prstGeom prst="rect">
                <a:avLst/>
              </a:prstGeom>
              <a:blipFill rotWithShape="0">
                <a:blip r:embed="rId10"/>
                <a:stretch>
                  <a:fillRect t="-1667" b="-6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97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0"/>
            <a:ext cx="12192000" cy="6858000"/>
            <a:chOff x="961053" y="737118"/>
            <a:chExt cx="5226698" cy="5604588"/>
          </a:xfrm>
        </p:grpSpPr>
        <p:sp>
          <p:nvSpPr>
            <p:cNvPr id="14" name="平行四边形 13"/>
            <p:cNvSpPr/>
            <p:nvPr/>
          </p:nvSpPr>
          <p:spPr>
            <a:xfrm>
              <a:off x="961053" y="737118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平行四边形 14"/>
            <p:cNvSpPr/>
            <p:nvPr/>
          </p:nvSpPr>
          <p:spPr>
            <a:xfrm>
              <a:off x="1038808" y="824204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>
              <a:off x="1121228" y="911290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2491273" y="1076807"/>
            <a:ext cx="8078571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491273" y="430476"/>
            <a:ext cx="2080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PPROACH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39" y="484236"/>
            <a:ext cx="724001" cy="72400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491273" y="1294159"/>
            <a:ext cx="5497018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Poem Planning</a:t>
            </a:r>
          </a:p>
          <a:p>
            <a:endParaRPr lang="en-US" altLang="zh-CN" sz="1600" b="1" dirty="0"/>
          </a:p>
          <a:p>
            <a:r>
              <a:rPr lang="en-US" altLang="zh-CN" sz="2400" b="1" dirty="0"/>
              <a:t>2</a:t>
            </a:r>
            <a:r>
              <a:rPr lang="en-US" altLang="zh-CN" sz="2400" b="1" dirty="0" smtClean="0"/>
              <a:t>. Keyword Expansion</a:t>
            </a:r>
          </a:p>
          <a:p>
            <a:endParaRPr lang="en-US" altLang="zh-CN" sz="1600" b="1" dirty="0" smtClean="0"/>
          </a:p>
          <a:p>
            <a:r>
              <a:rPr lang="en-US" altLang="zh-CN" sz="2000" b="1" dirty="0" smtClean="0"/>
              <a:t>RNNLM-based method  (</a:t>
            </a:r>
            <a:r>
              <a:rPr lang="en-US" altLang="zh-CN" sz="2000" b="1" dirty="0" err="1" smtClean="0"/>
              <a:t>Mikolov</a:t>
            </a:r>
            <a:r>
              <a:rPr lang="en-US" altLang="zh-CN" sz="2000" b="1" dirty="0" smtClean="0"/>
              <a:t> et al., 2010)</a:t>
            </a:r>
          </a:p>
          <a:p>
            <a:endParaRPr lang="en-US" altLang="zh-CN" b="1" dirty="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48041"/>
              </p:ext>
            </p:extLst>
          </p:nvPr>
        </p:nvGraphicFramePr>
        <p:xfrm>
          <a:off x="2536902" y="3381415"/>
          <a:ext cx="2923457" cy="445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Equation" r:id="rId5" imgW="1498320" imgH="228600" progId="Equation.DSMT4">
                  <p:embed/>
                </p:oleObj>
              </mc:Choice>
              <mc:Fallback>
                <p:oleObj name="Equation" r:id="rId5" imgW="1498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36902" y="3381415"/>
                        <a:ext cx="2923457" cy="4459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460999" y="4165428"/>
                <a:ext cx="6096000" cy="144655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sz="2000" b="1" dirty="0" smtClean="0"/>
                  <a:t>knowledge-based </a:t>
                </a:r>
                <a:r>
                  <a:rPr lang="en-US" altLang="zh-CN" sz="2000" b="1" dirty="0"/>
                  <a:t>method  (</a:t>
                </a:r>
                <a:r>
                  <a:rPr lang="en-US" altLang="zh-CN" sz="2000" b="1" dirty="0" err="1"/>
                  <a:t>Mikolov</a:t>
                </a:r>
                <a:r>
                  <a:rPr lang="en-US" altLang="zh-CN" sz="2000" b="1" dirty="0"/>
                  <a:t> et al., 2010</a:t>
                </a:r>
                <a:r>
                  <a:rPr lang="en-US" altLang="zh-CN" sz="2000" b="1" dirty="0" smtClean="0"/>
                  <a:t>)</a:t>
                </a:r>
              </a:p>
              <a:p>
                <a:endParaRPr lang="en-US" altLang="zh-CN" sz="2000" b="1" dirty="0"/>
              </a:p>
              <a:p>
                <a:r>
                  <a:rPr lang="en-US" altLang="zh-CN" sz="1600" dirty="0" smtClean="0"/>
                  <a:t>Employ extra sources of knowledge to generate sub-topics</a:t>
                </a:r>
              </a:p>
              <a:p>
                <a:endParaRPr lang="en-US" altLang="zh-CN" sz="1600" dirty="0"/>
              </a:p>
              <a:p>
                <a:r>
                  <a:rPr lang="en-US" altLang="zh-CN" sz="1600" dirty="0" smtClean="0"/>
                  <a:t>Find some words that can best describe or interpret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600" b="0" dirty="0" smtClean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999" y="4165428"/>
                <a:ext cx="6096000" cy="1446550"/>
              </a:xfrm>
              <a:prstGeom prst="rect">
                <a:avLst/>
              </a:prstGeom>
              <a:blipFill rotWithShape="0">
                <a:blip r:embed="rId7"/>
                <a:stretch>
                  <a:fillRect l="-1100" t="-2101" b="-4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94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0"/>
            <a:ext cx="12192000" cy="6858000"/>
            <a:chOff x="961053" y="737118"/>
            <a:chExt cx="5226698" cy="5604588"/>
          </a:xfrm>
        </p:grpSpPr>
        <p:sp>
          <p:nvSpPr>
            <p:cNvPr id="14" name="平行四边形 13"/>
            <p:cNvSpPr/>
            <p:nvPr/>
          </p:nvSpPr>
          <p:spPr>
            <a:xfrm>
              <a:off x="961053" y="737118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平行四边形 14"/>
            <p:cNvSpPr/>
            <p:nvPr/>
          </p:nvSpPr>
          <p:spPr>
            <a:xfrm>
              <a:off x="1038808" y="824204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>
              <a:off x="1121228" y="911290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2491273" y="1076807"/>
            <a:ext cx="8078571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491273" y="430476"/>
            <a:ext cx="2080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PPROACH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39" y="484236"/>
            <a:ext cx="724001" cy="72400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491273" y="1294159"/>
            <a:ext cx="3836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Poem Generation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470" y="2096736"/>
            <a:ext cx="8071369" cy="416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9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0"/>
            <a:ext cx="12192000" cy="6858000"/>
            <a:chOff x="961053" y="737118"/>
            <a:chExt cx="5226698" cy="5604588"/>
          </a:xfrm>
        </p:grpSpPr>
        <p:sp>
          <p:nvSpPr>
            <p:cNvPr id="14" name="平行四边形 13"/>
            <p:cNvSpPr/>
            <p:nvPr/>
          </p:nvSpPr>
          <p:spPr>
            <a:xfrm>
              <a:off x="961053" y="737118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平行四边形 14"/>
            <p:cNvSpPr/>
            <p:nvPr/>
          </p:nvSpPr>
          <p:spPr>
            <a:xfrm>
              <a:off x="1038808" y="824204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>
              <a:off x="1121228" y="911290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2491273" y="1076807"/>
            <a:ext cx="8078571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491273" y="430476"/>
            <a:ext cx="2080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PPROACH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39" y="484236"/>
            <a:ext cx="724001" cy="72400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491273" y="1294159"/>
            <a:ext cx="3836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Poem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491273" y="2157841"/>
                <a:ext cx="6287683" cy="3786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/>
                  <a:t>Process the Keyword</a:t>
                </a:r>
              </a:p>
              <a:p>
                <a:endParaRPr lang="en-US" altLang="zh-CN" dirty="0"/>
              </a:p>
              <a:p>
                <a:r>
                  <a:rPr lang="en-US" altLang="zh-CN" dirty="0" smtClean="0"/>
                  <a:t>keywords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 characters, i.e.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encode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into hidden states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 by</a:t>
                </a:r>
              </a:p>
              <a:p>
                <a:r>
                  <a:rPr lang="en-US" altLang="zh-CN" dirty="0" smtClean="0"/>
                  <a:t>bi-directional </a:t>
                </a:r>
                <a:r>
                  <a:rPr lang="en-US" altLang="zh-CN" b="1" dirty="0" smtClean="0"/>
                  <a:t>Gated Recurrent Unit(GRU)</a:t>
                </a:r>
                <a:r>
                  <a:rPr lang="en-US" altLang="zh-CN" dirty="0" smtClean="0"/>
                  <a:t>(Cho et al., 2014)</a:t>
                </a:r>
                <a:endParaRPr lang="en-US" altLang="zh-CN" b="1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integrate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into a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 using the </a:t>
                </a:r>
                <a:r>
                  <a:rPr lang="en-US" altLang="zh-CN" b="1" dirty="0" smtClean="0"/>
                  <a:t>last forward state</a:t>
                </a:r>
              </a:p>
              <a:p>
                <a:r>
                  <a:rPr lang="en-US" altLang="zh-CN" dirty="0" smtClean="0"/>
                  <a:t>and the </a:t>
                </a:r>
                <a:r>
                  <a:rPr lang="en-US" altLang="zh-CN" b="1" dirty="0" smtClean="0"/>
                  <a:t>first backward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groupChr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groupChr>
                          </m:e>
                        </m:mr>
                        <m:mr>
                          <m:e>
                            <m:groupChr>
                              <m:groupChrPr>
                                <m:chr m:val="←"/>
                                <m:pos m:val="top"/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groupChr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groupChr>
                          </m:e>
                        </m:mr>
                      </m:m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273" y="2157841"/>
                <a:ext cx="6287683" cy="3786871"/>
              </a:xfrm>
              <a:prstGeom prst="rect">
                <a:avLst/>
              </a:prstGeom>
              <a:blipFill rotWithShape="0">
                <a:blip r:embed="rId4"/>
                <a:stretch>
                  <a:fillRect l="-1552" t="-1127" b="-16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42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0"/>
            <a:ext cx="12192000" cy="6858000"/>
            <a:chOff x="961053" y="737118"/>
            <a:chExt cx="5226698" cy="5604588"/>
          </a:xfrm>
        </p:grpSpPr>
        <p:sp>
          <p:nvSpPr>
            <p:cNvPr id="14" name="平行四边形 13"/>
            <p:cNvSpPr/>
            <p:nvPr/>
          </p:nvSpPr>
          <p:spPr>
            <a:xfrm>
              <a:off x="961053" y="737118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平行四边形 14"/>
            <p:cNvSpPr/>
            <p:nvPr/>
          </p:nvSpPr>
          <p:spPr>
            <a:xfrm>
              <a:off x="1038808" y="824204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>
              <a:off x="1121228" y="911290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2491273" y="1076807"/>
            <a:ext cx="8078571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491273" y="430476"/>
            <a:ext cx="2080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PPROACH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39" y="484236"/>
            <a:ext cx="724001" cy="72400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491273" y="1294159"/>
            <a:ext cx="3836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Poem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491273" y="2157841"/>
                <a:ext cx="6802311" cy="3527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/>
                  <a:t>Process the Preceding Text</a:t>
                </a:r>
              </a:p>
              <a:p>
                <a:endParaRPr lang="en-US" altLang="zh-CN" dirty="0"/>
              </a:p>
              <a:p>
                <a:r>
                  <a:rPr lang="en-US" altLang="zh-CN" dirty="0" smtClean="0"/>
                  <a:t>preceding text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characters, </a:t>
                </a:r>
                <a:r>
                  <a:rPr lang="en-US" altLang="zh-CN" dirty="0"/>
                  <a:t>i.e.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encode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</a:p>
              <a:p>
                <a:endParaRPr lang="en-US" altLang="zh-CN" dirty="0"/>
              </a:p>
              <a:p>
                <a:r>
                  <a:rPr lang="en-US" altLang="zh-CN" dirty="0" smtClean="0"/>
                  <a:t>integrate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into vectors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 using the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zh-CN" b="1" dirty="0" smtClean="0"/>
                  <a:t>-</a:t>
                </a:r>
                <a:r>
                  <a:rPr lang="en-US" altLang="zh-CN" b="1" dirty="0" err="1" smtClean="0"/>
                  <a:t>th</a:t>
                </a:r>
                <a:r>
                  <a:rPr lang="en-US" altLang="zh-CN" b="1" dirty="0" smtClean="0"/>
                  <a:t> forward state</a:t>
                </a:r>
              </a:p>
              <a:p>
                <a:r>
                  <a:rPr lang="en-US" altLang="zh-CN" dirty="0" smtClean="0"/>
                  <a:t>and the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zh-CN" b="1" dirty="0"/>
                  <a:t>-</a:t>
                </a:r>
                <a:r>
                  <a:rPr lang="en-US" altLang="zh-CN" b="1" dirty="0" err="1"/>
                  <a:t>th</a:t>
                </a:r>
                <a:r>
                  <a:rPr lang="en-US" altLang="zh-CN" b="1" dirty="0" smtClean="0"/>
                  <a:t> backward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groupChr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groupChr>
                          </m:e>
                        </m:mr>
                        <m:mr>
                          <m:e>
                            <m:groupChr>
                              <m:groupChrPr>
                                <m:chr m:val="←"/>
                                <m:pos m:val="top"/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groupChr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groupChr>
                          </m:e>
                        </m:mr>
                      </m:m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273" y="2157841"/>
                <a:ext cx="6802311" cy="3527825"/>
              </a:xfrm>
              <a:prstGeom prst="rect">
                <a:avLst/>
              </a:prstGeom>
              <a:blipFill rotWithShape="0">
                <a:blip r:embed="rId4"/>
                <a:stretch>
                  <a:fillRect l="-1434" t="-1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56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0"/>
            <a:ext cx="12192000" cy="6858000"/>
            <a:chOff x="961053" y="737118"/>
            <a:chExt cx="5226698" cy="5604588"/>
          </a:xfrm>
        </p:grpSpPr>
        <p:sp>
          <p:nvSpPr>
            <p:cNvPr id="14" name="平行四边形 13"/>
            <p:cNvSpPr/>
            <p:nvPr/>
          </p:nvSpPr>
          <p:spPr>
            <a:xfrm>
              <a:off x="961053" y="737118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平行四边形 14"/>
            <p:cNvSpPr/>
            <p:nvPr/>
          </p:nvSpPr>
          <p:spPr>
            <a:xfrm>
              <a:off x="1038808" y="824204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>
              <a:off x="1121228" y="911290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2491273" y="1076807"/>
            <a:ext cx="8078571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491273" y="430476"/>
            <a:ext cx="2080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PPROACH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39" y="484236"/>
            <a:ext cx="724001" cy="72400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491273" y="1294159"/>
            <a:ext cx="3836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Poem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491273" y="2047052"/>
                <a:ext cx="7521674" cy="29765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/>
                  <a:t>Decoding</a:t>
                </a:r>
              </a:p>
              <a:p>
                <a:endParaRPr lang="en-US" altLang="zh-CN" dirty="0"/>
              </a:p>
              <a:p>
                <a:r>
                  <a:rPr lang="en-US" altLang="zh-CN" dirty="0" smtClean="0"/>
                  <a:t>use another GRU which maintains an internal status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,</a:t>
                </a:r>
              </a:p>
              <a:p>
                <a:endParaRPr lang="en-US" altLang="zh-CN" dirty="0"/>
              </a:p>
              <a:p>
                <a:r>
                  <a:rPr lang="en-US" altLang="zh-CN" b="0" dirty="0" smtClean="0"/>
                  <a:t>for each generation step,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 is generated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, context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and current status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 is updated by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is an activation function of GRU</a:t>
                </a: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273" y="2047052"/>
                <a:ext cx="7521674" cy="2976584"/>
              </a:xfrm>
              <a:prstGeom prst="rect">
                <a:avLst/>
              </a:prstGeom>
              <a:blipFill rotWithShape="0">
                <a:blip r:embed="rId4"/>
                <a:stretch>
                  <a:fillRect l="-1297" t="-1434" b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23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0"/>
            <a:ext cx="12192000" cy="6858000"/>
            <a:chOff x="961053" y="737118"/>
            <a:chExt cx="5226698" cy="5604588"/>
          </a:xfrm>
        </p:grpSpPr>
        <p:sp>
          <p:nvSpPr>
            <p:cNvPr id="14" name="平行四边形 13"/>
            <p:cNvSpPr/>
            <p:nvPr/>
          </p:nvSpPr>
          <p:spPr>
            <a:xfrm>
              <a:off x="961053" y="737118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平行四边形 14"/>
            <p:cNvSpPr/>
            <p:nvPr/>
          </p:nvSpPr>
          <p:spPr>
            <a:xfrm>
              <a:off x="1038808" y="824204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>
              <a:off x="1121228" y="911290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2491273" y="1076807"/>
            <a:ext cx="8078571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491273" y="430476"/>
            <a:ext cx="2080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PPROACH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39" y="484236"/>
            <a:ext cx="724001" cy="72400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491273" y="1294159"/>
            <a:ext cx="3836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Poem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491273" y="2047052"/>
                <a:ext cx="6422912" cy="2476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/>
                  <a:t>Decoding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 is computed each step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b="0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the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𝑡𝑗</m:t>
                        </m:r>
                      </m:sub>
                    </m:sSub>
                  </m:oMath>
                </a14:m>
                <a:r>
                  <a:rPr lang="en-US" altLang="zh-CN" dirty="0" smtClean="0"/>
                  <a:t> is the attention score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 smtClean="0"/>
                  <a:t> at time step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273" y="2047052"/>
                <a:ext cx="6422912" cy="2476640"/>
              </a:xfrm>
              <a:prstGeom prst="rect">
                <a:avLst/>
              </a:prstGeom>
              <a:blipFill rotWithShape="0">
                <a:blip r:embed="rId4"/>
                <a:stretch>
                  <a:fillRect l="-1519" t="-1724" b="-3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49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0"/>
            <a:ext cx="12192000" cy="6858000"/>
            <a:chOff x="961053" y="737118"/>
            <a:chExt cx="5226698" cy="5604588"/>
          </a:xfrm>
        </p:grpSpPr>
        <p:sp>
          <p:nvSpPr>
            <p:cNvPr id="14" name="平行四边形 13"/>
            <p:cNvSpPr/>
            <p:nvPr/>
          </p:nvSpPr>
          <p:spPr>
            <a:xfrm>
              <a:off x="961053" y="737118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平行四边形 14"/>
            <p:cNvSpPr/>
            <p:nvPr/>
          </p:nvSpPr>
          <p:spPr>
            <a:xfrm>
              <a:off x="1038808" y="824204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>
              <a:off x="1121228" y="911290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2491273" y="1076807"/>
            <a:ext cx="8078571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491273" y="430476"/>
            <a:ext cx="2491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XPERIMENTS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39" y="484236"/>
            <a:ext cx="724001" cy="72400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456063" y="1294159"/>
            <a:ext cx="806342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Dataset</a:t>
            </a:r>
          </a:p>
          <a:p>
            <a:endParaRPr lang="en-US" altLang="zh-CN" dirty="0"/>
          </a:p>
          <a:p>
            <a:r>
              <a:rPr lang="en-US" altLang="zh-CN" dirty="0" smtClean="0"/>
              <a:t>collect 76859 quatrains from the Internet and randomly choose 2000 poems for</a:t>
            </a:r>
          </a:p>
          <a:p>
            <a:r>
              <a:rPr lang="en-US" altLang="zh-CN" dirty="0" smtClean="0"/>
              <a:t>validation, 2000 for testing, and the rest for training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use CRF based word segmentation system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calculate the </a:t>
            </a:r>
            <a:r>
              <a:rPr lang="en-US" altLang="zh-CN" dirty="0" err="1" smtClean="0"/>
              <a:t>TextRank</a:t>
            </a:r>
            <a:r>
              <a:rPr lang="en-US" altLang="zh-CN" dirty="0" smtClean="0"/>
              <a:t> score for every word, select the word with the highest</a:t>
            </a:r>
          </a:p>
          <a:p>
            <a:r>
              <a:rPr lang="en-US" altLang="zh-CN" dirty="0" err="1" smtClean="0"/>
              <a:t>TextRank</a:t>
            </a:r>
            <a:r>
              <a:rPr lang="en-US" altLang="zh-CN" dirty="0" smtClean="0"/>
              <a:t> score as the keyword for the line</a:t>
            </a:r>
          </a:p>
          <a:p>
            <a:endParaRPr lang="en-US" altLang="zh-CN" dirty="0"/>
          </a:p>
          <a:p>
            <a:r>
              <a:rPr lang="en-US" altLang="zh-CN" dirty="0" smtClean="0"/>
              <a:t>extract 72859 4-keyword sequence to train the RNNLM for keyword expansion</a:t>
            </a:r>
          </a:p>
          <a:p>
            <a:endParaRPr lang="en-US" altLang="zh-CN" dirty="0"/>
          </a:p>
          <a:p>
            <a:r>
              <a:rPr lang="en-US" altLang="zh-CN" dirty="0" smtClean="0"/>
              <a:t>use Baidu </a:t>
            </a:r>
            <a:r>
              <a:rPr lang="en-US" altLang="zh-CN" dirty="0" err="1" smtClean="0"/>
              <a:t>Baike</a:t>
            </a:r>
            <a:r>
              <a:rPr lang="en-US" altLang="zh-CN" dirty="0" smtClean="0"/>
              <a:t> and Wikipedia as the extra source of knowledge</a:t>
            </a:r>
          </a:p>
        </p:txBody>
      </p:sp>
    </p:spTree>
    <p:extLst>
      <p:ext uri="{BB962C8B-B14F-4D97-AF65-F5344CB8AC3E}">
        <p14:creationId xmlns:p14="http://schemas.microsoft.com/office/powerpoint/2010/main" val="275795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0"/>
            <a:ext cx="12192000" cy="6858000"/>
            <a:chOff x="961053" y="737118"/>
            <a:chExt cx="5226698" cy="5604588"/>
          </a:xfrm>
        </p:grpSpPr>
        <p:sp>
          <p:nvSpPr>
            <p:cNvPr id="14" name="平行四边形 13"/>
            <p:cNvSpPr/>
            <p:nvPr/>
          </p:nvSpPr>
          <p:spPr>
            <a:xfrm>
              <a:off x="961053" y="737118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平行四边形 14"/>
            <p:cNvSpPr/>
            <p:nvPr/>
          </p:nvSpPr>
          <p:spPr>
            <a:xfrm>
              <a:off x="1038808" y="824204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>
              <a:off x="1121228" y="911290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2491273" y="1076807"/>
            <a:ext cx="8078571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491273" y="430476"/>
            <a:ext cx="2491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XPERIMENTS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39" y="484236"/>
            <a:ext cx="724001" cy="72400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284513" y="1347919"/>
            <a:ext cx="8544327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Training</a:t>
            </a:r>
          </a:p>
          <a:p>
            <a:endParaRPr lang="en-US" altLang="zh-CN" dirty="0"/>
          </a:p>
          <a:p>
            <a:r>
              <a:rPr lang="en-US" altLang="zh-CN" dirty="0" smtClean="0"/>
              <a:t>6000 frequently used characters as the vocabulary</a:t>
            </a:r>
          </a:p>
          <a:p>
            <a:endParaRPr lang="en-US" altLang="zh-CN" dirty="0"/>
          </a:p>
          <a:p>
            <a:r>
              <a:rPr lang="en-US" altLang="zh-CN" dirty="0" smtClean="0"/>
              <a:t>word embedding dimensionality is 512 and initialized by word2vec</a:t>
            </a:r>
          </a:p>
          <a:p>
            <a:endParaRPr lang="en-US" altLang="zh-CN" dirty="0"/>
          </a:p>
          <a:p>
            <a:r>
              <a:rPr lang="en-US" altLang="zh-CN" dirty="0" smtClean="0"/>
              <a:t>the recurrent hidden layers of the encoders and decoder contained 512 hidden units</a:t>
            </a:r>
          </a:p>
          <a:p>
            <a:endParaRPr lang="en-US" altLang="zh-CN" dirty="0"/>
          </a:p>
          <a:p>
            <a:r>
              <a:rPr lang="en-US" altLang="zh-CN" dirty="0" smtClean="0"/>
              <a:t>parameter were randomly initialized over a uniform distribution [-0.08,0.08]</a:t>
            </a:r>
          </a:p>
          <a:p>
            <a:endParaRPr lang="en-US" altLang="zh-CN" dirty="0"/>
          </a:p>
          <a:p>
            <a:r>
              <a:rPr lang="en-US" altLang="zh-CN" dirty="0" smtClean="0"/>
              <a:t>the model was trained with the </a:t>
            </a:r>
            <a:r>
              <a:rPr lang="en-US" altLang="zh-CN" dirty="0" err="1" smtClean="0"/>
              <a:t>AdaDelta</a:t>
            </a:r>
            <a:r>
              <a:rPr lang="en-US" altLang="zh-CN" dirty="0" smtClean="0"/>
              <a:t> algorithm where the </a:t>
            </a:r>
            <a:r>
              <a:rPr lang="en-US" altLang="zh-CN" dirty="0" err="1" smtClean="0"/>
              <a:t>minibatch</a:t>
            </a:r>
            <a:r>
              <a:rPr lang="en-US" altLang="zh-CN" dirty="0" smtClean="0"/>
              <a:t> was 128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344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0"/>
            <a:ext cx="12192000" cy="6858000"/>
            <a:chOff x="961053" y="737118"/>
            <a:chExt cx="5226698" cy="5604588"/>
          </a:xfrm>
        </p:grpSpPr>
        <p:sp>
          <p:nvSpPr>
            <p:cNvPr id="14" name="平行四边形 13"/>
            <p:cNvSpPr/>
            <p:nvPr/>
          </p:nvSpPr>
          <p:spPr>
            <a:xfrm>
              <a:off x="961053" y="737118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平行四边形 14"/>
            <p:cNvSpPr/>
            <p:nvPr/>
          </p:nvSpPr>
          <p:spPr>
            <a:xfrm>
              <a:off x="1038808" y="824204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>
              <a:off x="1121228" y="911290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2491273" y="1076807"/>
            <a:ext cx="8078571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491273" y="430476"/>
            <a:ext cx="2491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XPERIMENTS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39" y="484236"/>
            <a:ext cx="724001" cy="72400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456063" y="1294159"/>
            <a:ext cx="163378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Evaluation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10013" y="3232150"/>
            <a:ext cx="121920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000250" y="3079750"/>
            <a:ext cx="121920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123" y="3560865"/>
            <a:ext cx="7857389" cy="16155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38" y="1995660"/>
            <a:ext cx="7828274" cy="12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椭圆 25"/>
          <p:cNvSpPr/>
          <p:nvPr/>
        </p:nvSpPr>
        <p:spPr>
          <a:xfrm>
            <a:off x="5327781" y="2715213"/>
            <a:ext cx="1427583" cy="1427583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182776" y="2957808"/>
            <a:ext cx="942392" cy="942392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882088" y="1269520"/>
            <a:ext cx="942392" cy="942392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7258664" y="1269520"/>
            <a:ext cx="942392" cy="942392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957976" y="2957808"/>
            <a:ext cx="942392" cy="942392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7258664" y="4646096"/>
            <a:ext cx="942392" cy="942392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3882088" y="4646096"/>
            <a:ext cx="942392" cy="942392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5416420" y="2803852"/>
            <a:ext cx="1250302" cy="1250302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947402" y="1334834"/>
            <a:ext cx="811763" cy="811763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7323979" y="1334834"/>
            <a:ext cx="811763" cy="811763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7323979" y="4711410"/>
            <a:ext cx="811763" cy="811763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3947402" y="4711410"/>
            <a:ext cx="811763" cy="811763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5710647" y="32809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284" y="4755290"/>
            <a:ext cx="724001" cy="724001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284" y="1378714"/>
            <a:ext cx="724001" cy="724001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859" y="4755290"/>
            <a:ext cx="724001" cy="724001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859" y="1378716"/>
            <a:ext cx="724001" cy="724001"/>
          </a:xfrm>
          <a:prstGeom prst="rect">
            <a:avLst/>
          </a:prstGeom>
        </p:spPr>
      </p:pic>
      <p:grpSp>
        <p:nvGrpSpPr>
          <p:cNvPr id="99" name="组合 98"/>
          <p:cNvGrpSpPr/>
          <p:nvPr/>
        </p:nvGrpSpPr>
        <p:grpSpPr>
          <a:xfrm>
            <a:off x="761508" y="1350651"/>
            <a:ext cx="2957280" cy="745721"/>
            <a:chOff x="761508" y="1350651"/>
            <a:chExt cx="2957280" cy="745721"/>
          </a:xfrm>
        </p:grpSpPr>
        <p:grpSp>
          <p:nvGrpSpPr>
            <p:cNvPr id="72" name="组合 71"/>
            <p:cNvGrpSpPr/>
            <p:nvPr/>
          </p:nvGrpSpPr>
          <p:grpSpPr>
            <a:xfrm>
              <a:off x="761508" y="1350651"/>
              <a:ext cx="2957280" cy="745721"/>
              <a:chOff x="782933" y="1417699"/>
              <a:chExt cx="2957280" cy="745721"/>
            </a:xfrm>
          </p:grpSpPr>
          <p:sp>
            <p:nvSpPr>
              <p:cNvPr id="64" name="平行四边形 63"/>
              <p:cNvSpPr/>
              <p:nvPr/>
            </p:nvSpPr>
            <p:spPr>
              <a:xfrm>
                <a:off x="782933" y="1417699"/>
                <a:ext cx="2870200" cy="646029"/>
              </a:xfrm>
              <a:prstGeom prst="parallelogram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平行四边形 65"/>
              <p:cNvSpPr/>
              <p:nvPr/>
            </p:nvSpPr>
            <p:spPr>
              <a:xfrm>
                <a:off x="820254" y="1467632"/>
                <a:ext cx="2870200" cy="646029"/>
              </a:xfrm>
              <a:prstGeom prst="parallelogram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平行四边形 70"/>
              <p:cNvSpPr/>
              <p:nvPr/>
            </p:nvSpPr>
            <p:spPr>
              <a:xfrm>
                <a:off x="870013" y="1517391"/>
                <a:ext cx="2870200" cy="646029"/>
              </a:xfrm>
              <a:prstGeom prst="parallelogram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3" name="文本框 92"/>
            <p:cNvSpPr txBox="1"/>
            <p:nvPr/>
          </p:nvSpPr>
          <p:spPr>
            <a:xfrm>
              <a:off x="1197106" y="1530273"/>
              <a:ext cx="2073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188175" y="3042955"/>
            <a:ext cx="2957280" cy="745721"/>
            <a:chOff x="188175" y="3042955"/>
            <a:chExt cx="2957280" cy="745721"/>
          </a:xfrm>
        </p:grpSpPr>
        <p:grpSp>
          <p:nvGrpSpPr>
            <p:cNvPr id="85" name="组合 84"/>
            <p:cNvGrpSpPr/>
            <p:nvPr/>
          </p:nvGrpSpPr>
          <p:grpSpPr>
            <a:xfrm>
              <a:off x="188175" y="3042955"/>
              <a:ext cx="2957280" cy="745721"/>
              <a:chOff x="782933" y="1417699"/>
              <a:chExt cx="2957280" cy="745721"/>
            </a:xfrm>
          </p:grpSpPr>
          <p:sp>
            <p:nvSpPr>
              <p:cNvPr id="86" name="平行四边形 85"/>
              <p:cNvSpPr/>
              <p:nvPr/>
            </p:nvSpPr>
            <p:spPr>
              <a:xfrm>
                <a:off x="782933" y="1417699"/>
                <a:ext cx="2870200" cy="646029"/>
              </a:xfrm>
              <a:prstGeom prst="parallelogram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平行四边形 86"/>
              <p:cNvSpPr/>
              <p:nvPr/>
            </p:nvSpPr>
            <p:spPr>
              <a:xfrm>
                <a:off x="820254" y="1467632"/>
                <a:ext cx="2870200" cy="646029"/>
              </a:xfrm>
              <a:prstGeom prst="parallelogram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平行四边形 87"/>
              <p:cNvSpPr/>
              <p:nvPr/>
            </p:nvSpPr>
            <p:spPr>
              <a:xfrm>
                <a:off x="870013" y="1517391"/>
                <a:ext cx="2870200" cy="646029"/>
              </a:xfrm>
              <a:prstGeom prst="parallelogram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656511" y="3257956"/>
              <a:ext cx="2053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RELATED WORK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761508" y="4735259"/>
            <a:ext cx="2957280" cy="745721"/>
            <a:chOff x="761508" y="4735259"/>
            <a:chExt cx="2957280" cy="745721"/>
          </a:xfrm>
        </p:grpSpPr>
        <p:grpSp>
          <p:nvGrpSpPr>
            <p:cNvPr id="77" name="组合 76"/>
            <p:cNvGrpSpPr/>
            <p:nvPr/>
          </p:nvGrpSpPr>
          <p:grpSpPr>
            <a:xfrm>
              <a:off x="761508" y="4735259"/>
              <a:ext cx="2957280" cy="745721"/>
              <a:chOff x="782933" y="1417699"/>
              <a:chExt cx="2957280" cy="745721"/>
            </a:xfrm>
          </p:grpSpPr>
          <p:sp>
            <p:nvSpPr>
              <p:cNvPr id="78" name="平行四边形 77"/>
              <p:cNvSpPr/>
              <p:nvPr/>
            </p:nvSpPr>
            <p:spPr>
              <a:xfrm>
                <a:off x="782933" y="1417699"/>
                <a:ext cx="2870200" cy="646029"/>
              </a:xfrm>
              <a:prstGeom prst="parallelogram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平行四边形 78"/>
              <p:cNvSpPr/>
              <p:nvPr/>
            </p:nvSpPr>
            <p:spPr>
              <a:xfrm>
                <a:off x="820254" y="1467632"/>
                <a:ext cx="2870200" cy="646029"/>
              </a:xfrm>
              <a:prstGeom prst="parallelogram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平行四边形 79"/>
              <p:cNvSpPr/>
              <p:nvPr/>
            </p:nvSpPr>
            <p:spPr>
              <a:xfrm>
                <a:off x="870013" y="1517391"/>
                <a:ext cx="2870200" cy="646029"/>
              </a:xfrm>
              <a:prstGeom prst="parallelogram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5" name="文本框 94"/>
            <p:cNvSpPr txBox="1"/>
            <p:nvPr/>
          </p:nvSpPr>
          <p:spPr>
            <a:xfrm>
              <a:off x="1499876" y="4911264"/>
              <a:ext cx="1792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APPROACHES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8341075" y="1350651"/>
            <a:ext cx="2957280" cy="745721"/>
            <a:chOff x="8341075" y="1350651"/>
            <a:chExt cx="2957280" cy="745721"/>
          </a:xfrm>
        </p:grpSpPr>
        <p:grpSp>
          <p:nvGrpSpPr>
            <p:cNvPr id="73" name="组合 72"/>
            <p:cNvGrpSpPr/>
            <p:nvPr/>
          </p:nvGrpSpPr>
          <p:grpSpPr>
            <a:xfrm>
              <a:off x="8341075" y="1350651"/>
              <a:ext cx="2957280" cy="745721"/>
              <a:chOff x="782933" y="1417699"/>
              <a:chExt cx="2957280" cy="745721"/>
            </a:xfrm>
          </p:grpSpPr>
          <p:sp>
            <p:nvSpPr>
              <p:cNvPr id="74" name="平行四边形 73"/>
              <p:cNvSpPr/>
              <p:nvPr/>
            </p:nvSpPr>
            <p:spPr>
              <a:xfrm>
                <a:off x="782933" y="1417699"/>
                <a:ext cx="2870200" cy="646029"/>
              </a:xfrm>
              <a:prstGeom prst="parallelogram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平行四边形 74"/>
              <p:cNvSpPr/>
              <p:nvPr/>
            </p:nvSpPr>
            <p:spPr>
              <a:xfrm>
                <a:off x="820254" y="1467632"/>
                <a:ext cx="2870200" cy="646029"/>
              </a:xfrm>
              <a:prstGeom prst="parallelogram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平行四边形 75"/>
              <p:cNvSpPr/>
              <p:nvPr/>
            </p:nvSpPr>
            <p:spPr>
              <a:xfrm>
                <a:off x="870013" y="1517391"/>
                <a:ext cx="2870200" cy="646029"/>
              </a:xfrm>
              <a:prstGeom prst="parallelogram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6" name="文本框 95"/>
            <p:cNvSpPr txBox="1"/>
            <p:nvPr/>
          </p:nvSpPr>
          <p:spPr>
            <a:xfrm>
              <a:off x="8965682" y="1538932"/>
              <a:ext cx="1853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EXPERIMENTS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8965682" y="3056142"/>
            <a:ext cx="2957280" cy="745721"/>
            <a:chOff x="8965682" y="3056142"/>
            <a:chExt cx="2957280" cy="745721"/>
          </a:xfrm>
        </p:grpSpPr>
        <p:grpSp>
          <p:nvGrpSpPr>
            <p:cNvPr id="89" name="组合 88"/>
            <p:cNvGrpSpPr/>
            <p:nvPr/>
          </p:nvGrpSpPr>
          <p:grpSpPr>
            <a:xfrm>
              <a:off x="8965682" y="3056142"/>
              <a:ext cx="2957280" cy="745721"/>
              <a:chOff x="782933" y="1417699"/>
              <a:chExt cx="2957280" cy="745721"/>
            </a:xfrm>
          </p:grpSpPr>
          <p:sp>
            <p:nvSpPr>
              <p:cNvPr id="90" name="平行四边形 89"/>
              <p:cNvSpPr/>
              <p:nvPr/>
            </p:nvSpPr>
            <p:spPr>
              <a:xfrm>
                <a:off x="782933" y="1417699"/>
                <a:ext cx="2870200" cy="646029"/>
              </a:xfrm>
              <a:prstGeom prst="parallelogram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平行四边形 90"/>
              <p:cNvSpPr/>
              <p:nvPr/>
            </p:nvSpPr>
            <p:spPr>
              <a:xfrm>
                <a:off x="820254" y="1467632"/>
                <a:ext cx="2870200" cy="646029"/>
              </a:xfrm>
              <a:prstGeom prst="parallelogram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平行四边形 91"/>
              <p:cNvSpPr/>
              <p:nvPr/>
            </p:nvSpPr>
            <p:spPr>
              <a:xfrm>
                <a:off x="870013" y="1517391"/>
                <a:ext cx="2870200" cy="646029"/>
              </a:xfrm>
              <a:prstGeom prst="parallelogram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7" name="文本框 96"/>
            <p:cNvSpPr txBox="1"/>
            <p:nvPr/>
          </p:nvSpPr>
          <p:spPr>
            <a:xfrm>
              <a:off x="9495027" y="3257956"/>
              <a:ext cx="1779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CONCLUSION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7" name="椭圆 66"/>
          <p:cNvSpPr/>
          <p:nvPr/>
        </p:nvSpPr>
        <p:spPr>
          <a:xfrm>
            <a:off x="3248090" y="3028375"/>
            <a:ext cx="811763" cy="811763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970" y="3053032"/>
            <a:ext cx="724001" cy="724001"/>
          </a:xfrm>
          <a:prstGeom prst="rect">
            <a:avLst/>
          </a:prstGeom>
        </p:spPr>
      </p:pic>
      <p:sp>
        <p:nvSpPr>
          <p:cNvPr id="69" name="椭圆 68"/>
          <p:cNvSpPr/>
          <p:nvPr/>
        </p:nvSpPr>
        <p:spPr>
          <a:xfrm>
            <a:off x="8022273" y="3021102"/>
            <a:ext cx="811763" cy="811763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193" y="3064982"/>
            <a:ext cx="724001" cy="724001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8341075" y="4735259"/>
            <a:ext cx="2957280" cy="745721"/>
            <a:chOff x="8341075" y="4735259"/>
            <a:chExt cx="2957280" cy="745721"/>
          </a:xfrm>
        </p:grpSpPr>
        <p:grpSp>
          <p:nvGrpSpPr>
            <p:cNvPr id="81" name="组合 80"/>
            <p:cNvGrpSpPr/>
            <p:nvPr/>
          </p:nvGrpSpPr>
          <p:grpSpPr>
            <a:xfrm>
              <a:off x="8341075" y="4735259"/>
              <a:ext cx="2957280" cy="745721"/>
              <a:chOff x="782933" y="1417699"/>
              <a:chExt cx="2957280" cy="745721"/>
            </a:xfrm>
          </p:grpSpPr>
          <p:sp>
            <p:nvSpPr>
              <p:cNvPr id="82" name="平行四边形 81"/>
              <p:cNvSpPr/>
              <p:nvPr/>
            </p:nvSpPr>
            <p:spPr>
              <a:xfrm>
                <a:off x="782933" y="1417699"/>
                <a:ext cx="2870200" cy="646029"/>
              </a:xfrm>
              <a:prstGeom prst="parallelogram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平行四边形 82"/>
              <p:cNvSpPr/>
              <p:nvPr/>
            </p:nvSpPr>
            <p:spPr>
              <a:xfrm>
                <a:off x="820254" y="1467632"/>
                <a:ext cx="2870200" cy="646029"/>
              </a:xfrm>
              <a:prstGeom prst="parallelogram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平行四边形 83"/>
              <p:cNvSpPr/>
              <p:nvPr/>
            </p:nvSpPr>
            <p:spPr>
              <a:xfrm>
                <a:off x="870013" y="1517391"/>
                <a:ext cx="2870200" cy="646029"/>
              </a:xfrm>
              <a:prstGeom prst="parallelogram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8923010" y="4932624"/>
              <a:ext cx="1938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FUTURE WORK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169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0"/>
            <a:ext cx="12192000" cy="6858000"/>
            <a:chOff x="961053" y="737118"/>
            <a:chExt cx="5226698" cy="5604588"/>
          </a:xfrm>
        </p:grpSpPr>
        <p:sp>
          <p:nvSpPr>
            <p:cNvPr id="14" name="平行四边形 13"/>
            <p:cNvSpPr/>
            <p:nvPr/>
          </p:nvSpPr>
          <p:spPr>
            <a:xfrm>
              <a:off x="961053" y="737118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平行四边形 14"/>
            <p:cNvSpPr/>
            <p:nvPr/>
          </p:nvSpPr>
          <p:spPr>
            <a:xfrm>
              <a:off x="1038808" y="824204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>
              <a:off x="1121228" y="911290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2491273" y="1076807"/>
            <a:ext cx="8078571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491273" y="430476"/>
            <a:ext cx="2491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XPERIMENTS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39" y="484236"/>
            <a:ext cx="724001" cy="72400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456063" y="1294159"/>
            <a:ext cx="155844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Blind Test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10013" y="3232150"/>
            <a:ext cx="121920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000250" y="3079750"/>
            <a:ext cx="121920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1944800"/>
            <a:ext cx="9068486" cy="8141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58" y="3412145"/>
            <a:ext cx="9224854" cy="23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0"/>
            <a:ext cx="12192000" cy="6858000"/>
            <a:chOff x="961053" y="737118"/>
            <a:chExt cx="5226698" cy="5604588"/>
          </a:xfrm>
        </p:grpSpPr>
        <p:sp>
          <p:nvSpPr>
            <p:cNvPr id="14" name="平行四边形 13"/>
            <p:cNvSpPr/>
            <p:nvPr/>
          </p:nvSpPr>
          <p:spPr>
            <a:xfrm>
              <a:off x="961053" y="737118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平行四边形 14"/>
            <p:cNvSpPr/>
            <p:nvPr/>
          </p:nvSpPr>
          <p:spPr>
            <a:xfrm>
              <a:off x="1038808" y="824204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>
              <a:off x="1121228" y="911290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2491273" y="1076807"/>
            <a:ext cx="8078571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491273" y="430476"/>
            <a:ext cx="2491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XPERIMENTS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39" y="484236"/>
            <a:ext cx="724001" cy="72400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456063" y="1294159"/>
            <a:ext cx="575349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Generate Poems from Modern Concepts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10013" y="3232150"/>
            <a:ext cx="121920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000250" y="3079750"/>
            <a:ext cx="121920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895" y="2529283"/>
            <a:ext cx="8882580" cy="250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8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0"/>
            <a:ext cx="12192000" cy="6858000"/>
            <a:chOff x="961053" y="737118"/>
            <a:chExt cx="5226698" cy="5604588"/>
          </a:xfrm>
        </p:grpSpPr>
        <p:sp>
          <p:nvSpPr>
            <p:cNvPr id="14" name="平行四边形 13"/>
            <p:cNvSpPr/>
            <p:nvPr/>
          </p:nvSpPr>
          <p:spPr>
            <a:xfrm>
              <a:off x="961053" y="737118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平行四边形 14"/>
            <p:cNvSpPr/>
            <p:nvPr/>
          </p:nvSpPr>
          <p:spPr>
            <a:xfrm>
              <a:off x="1038808" y="824204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>
              <a:off x="1121228" y="911290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2491273" y="1076807"/>
            <a:ext cx="8078571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491273" y="430476"/>
            <a:ext cx="56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ONCLUSION AND FUTURE WORK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39" y="484236"/>
            <a:ext cx="724001" cy="724001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10013" y="3232150"/>
            <a:ext cx="121920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000250" y="3079750"/>
            <a:ext cx="121920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31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147665" y="1175657"/>
            <a:ext cx="4581331" cy="4581331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223864" y="1251856"/>
            <a:ext cx="4428931" cy="4428931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300063" y="1328055"/>
            <a:ext cx="4276531" cy="4276531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537927" y="3173932"/>
            <a:ext cx="1965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73889" y="64163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0D26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0D26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0D26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0D26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0D26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0D26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0D26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0D26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0D26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0D26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0D26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0D26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0D26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0D26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0D26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0D26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0D26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0D26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0D26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0D26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0D26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0D26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0D26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0D26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0D26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0D26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0D26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0D26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0D26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0D26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0D26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0D26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0D26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0D26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0D26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0D26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0D26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0D26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0D26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D26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D26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D26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rgbClr val="000D26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0D26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rgbClr val="000D26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5959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0"/>
            <a:ext cx="12192000" cy="6858000"/>
            <a:chOff x="961053" y="737118"/>
            <a:chExt cx="5226698" cy="5604588"/>
          </a:xfrm>
        </p:grpSpPr>
        <p:sp>
          <p:nvSpPr>
            <p:cNvPr id="2" name="平行四边形 1"/>
            <p:cNvSpPr/>
            <p:nvPr/>
          </p:nvSpPr>
          <p:spPr>
            <a:xfrm>
              <a:off x="961053" y="737118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平行四边形 2"/>
            <p:cNvSpPr/>
            <p:nvPr/>
          </p:nvSpPr>
          <p:spPr>
            <a:xfrm>
              <a:off x="1038808" y="824204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平行四边形 3"/>
            <p:cNvSpPr/>
            <p:nvPr/>
          </p:nvSpPr>
          <p:spPr>
            <a:xfrm>
              <a:off x="1121228" y="911290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2491273" y="1076807"/>
            <a:ext cx="8078571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491273" y="430476"/>
            <a:ext cx="2754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NTRODUCTION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39" y="484236"/>
            <a:ext cx="724001" cy="72400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62001" y="1566952"/>
            <a:ext cx="7257115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Employ rules or templates</a:t>
            </a:r>
          </a:p>
          <a:p>
            <a:r>
              <a:rPr lang="en-US" altLang="zh-CN" sz="2000" b="1" dirty="0" smtClean="0"/>
              <a:t>     (</a:t>
            </a:r>
            <a:r>
              <a:rPr lang="en-US" altLang="zh-CN" sz="2000" b="1" dirty="0" err="1" smtClean="0"/>
              <a:t>Tosa</a:t>
            </a:r>
            <a:r>
              <a:rPr lang="en-US" altLang="zh-CN" sz="2000" b="1" dirty="0" smtClean="0"/>
              <a:t> et al., 2008; Wu et al., 2009; </a:t>
            </a:r>
            <a:r>
              <a:rPr lang="en-US" altLang="zh-CN" sz="2000" b="1" dirty="0" err="1" smtClean="0"/>
              <a:t>Netzer</a:t>
            </a:r>
            <a:r>
              <a:rPr lang="en-US" altLang="zh-CN" sz="2000" b="1" dirty="0" smtClean="0"/>
              <a:t> et al., 2009; …)</a:t>
            </a:r>
          </a:p>
          <a:p>
            <a:endParaRPr lang="en-US" altLang="zh-CN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Genetic algorithms</a:t>
            </a:r>
          </a:p>
          <a:p>
            <a:r>
              <a:rPr lang="en-US" altLang="zh-CN" sz="2000" b="1" dirty="0" smtClean="0"/>
              <a:t>     (</a:t>
            </a:r>
            <a:r>
              <a:rPr lang="en-US" altLang="zh-CN" sz="2000" b="1" dirty="0" err="1" smtClean="0"/>
              <a:t>Manurung</a:t>
            </a:r>
            <a:r>
              <a:rPr lang="en-US" altLang="zh-CN" sz="2000" b="1" dirty="0" smtClean="0"/>
              <a:t>, 2004; Zhou et al., 2010; </a:t>
            </a:r>
            <a:r>
              <a:rPr lang="en-US" altLang="zh-CN" sz="2000" b="1" dirty="0" err="1" smtClean="0"/>
              <a:t>Manurung</a:t>
            </a:r>
            <a:r>
              <a:rPr lang="en-US" altLang="zh-CN" sz="2000" b="1" dirty="0" smtClean="0"/>
              <a:t> et al.2012)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Summarization methods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(Yan et al., 2013)</a:t>
            </a:r>
          </a:p>
          <a:p>
            <a:endParaRPr lang="en-US" altLang="zh-C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Statistical machine translation methods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(Jang and Zhou, 2008; He et al., 2012)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72659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0"/>
            <a:ext cx="12192000" cy="6858000"/>
            <a:chOff x="961053" y="737118"/>
            <a:chExt cx="5226698" cy="5604588"/>
          </a:xfrm>
        </p:grpSpPr>
        <p:sp>
          <p:nvSpPr>
            <p:cNvPr id="14" name="平行四边形 13"/>
            <p:cNvSpPr/>
            <p:nvPr/>
          </p:nvSpPr>
          <p:spPr>
            <a:xfrm>
              <a:off x="961053" y="737118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平行四边形 14"/>
            <p:cNvSpPr/>
            <p:nvPr/>
          </p:nvSpPr>
          <p:spPr>
            <a:xfrm>
              <a:off x="1038808" y="824204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>
              <a:off x="1121228" y="911290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2491273" y="1076807"/>
            <a:ext cx="8078571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491273" y="430476"/>
            <a:ext cx="2754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NTRODUCTION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39" y="484236"/>
            <a:ext cx="724001" cy="72400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91273" y="1535014"/>
            <a:ext cx="7463903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 learning methods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(Zhang and </a:t>
            </a:r>
            <a:r>
              <a:rPr lang="en-US" altLang="zh-CN" sz="2000" b="1" dirty="0" err="1" smtClean="0"/>
              <a:t>Lapata</a:t>
            </a:r>
            <a:r>
              <a:rPr lang="en-US" altLang="zh-CN" sz="2000" b="1" dirty="0" smtClean="0"/>
              <a:t>, 2014; Wang et al., 2016; Yi et al., 2016)</a:t>
            </a:r>
          </a:p>
          <a:p>
            <a:endParaRPr lang="en-US" altLang="zh-CN" sz="2000" b="1" dirty="0"/>
          </a:p>
          <a:p>
            <a:r>
              <a:rPr lang="en-US" altLang="zh-CN" sz="2000" b="1" dirty="0" smtClean="0"/>
              <a:t>1. Generate the first line according to the user’s writing intents</a:t>
            </a:r>
          </a:p>
          <a:p>
            <a:r>
              <a:rPr lang="en-US" altLang="zh-CN" sz="2000" b="1" dirty="0" smtClean="0"/>
              <a:t>2. Generate the other three lines based on the first line and 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the previous lines.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491273" y="3988330"/>
            <a:ext cx="764985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b="1" dirty="0"/>
              <a:t>The user’s writing intent can only affect the first line</a:t>
            </a:r>
          </a:p>
          <a:p>
            <a:r>
              <a:rPr lang="en-US" altLang="zh-CN" sz="2000" b="1" dirty="0"/>
              <a:t>The rest three lines may have no association with the main </a:t>
            </a:r>
            <a:r>
              <a:rPr lang="en-US" altLang="zh-CN" sz="2000" b="1" dirty="0" smtClean="0"/>
              <a:t>topic</a:t>
            </a:r>
          </a:p>
          <a:p>
            <a:r>
              <a:rPr lang="en-US" altLang="zh-CN" sz="2000" b="1" dirty="0" smtClean="0"/>
              <a:t>Using modern terms may fail to generate meaningful poems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93768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0"/>
            <a:ext cx="12192000" cy="6858000"/>
            <a:chOff x="961053" y="737118"/>
            <a:chExt cx="5226698" cy="5604588"/>
          </a:xfrm>
        </p:grpSpPr>
        <p:sp>
          <p:nvSpPr>
            <p:cNvPr id="14" name="平行四边形 13"/>
            <p:cNvSpPr/>
            <p:nvPr/>
          </p:nvSpPr>
          <p:spPr>
            <a:xfrm>
              <a:off x="961053" y="737118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平行四边形 14"/>
            <p:cNvSpPr/>
            <p:nvPr/>
          </p:nvSpPr>
          <p:spPr>
            <a:xfrm>
              <a:off x="1038808" y="824204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>
              <a:off x="1121228" y="911290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2491273" y="1076807"/>
            <a:ext cx="8078571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491273" y="430476"/>
            <a:ext cx="2754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NTRODUCTION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39" y="484236"/>
            <a:ext cx="724001" cy="72400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72233" y="1415209"/>
            <a:ext cx="7436651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Planning base Poetry Generation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(Wang et al., 2016)</a:t>
            </a:r>
          </a:p>
          <a:p>
            <a:endParaRPr lang="en-US" altLang="zh-CN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 smtClean="0"/>
              <a:t>Determine a sequence of sub-topics for the poem using a </a:t>
            </a:r>
          </a:p>
          <a:p>
            <a:r>
              <a:rPr lang="en-US" altLang="zh-CN" sz="2000" b="1" dirty="0" smtClean="0"/>
              <a:t>     poem planning model</a:t>
            </a:r>
          </a:p>
          <a:p>
            <a:endParaRPr lang="en-US" altLang="zh-CN" sz="20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 smtClean="0"/>
              <a:t>Generate the poem line by line and each line is generated</a:t>
            </a:r>
          </a:p>
          <a:p>
            <a:r>
              <a:rPr lang="en-US" altLang="zh-CN" sz="2000" b="1" dirty="0" smtClean="0"/>
              <a:t>     according to the corresponding sub-topic and the </a:t>
            </a:r>
            <a:r>
              <a:rPr lang="en-US" altLang="zh-CN" sz="2000" b="1" dirty="0" err="1" smtClean="0"/>
              <a:t>preced</a:t>
            </a:r>
            <a:r>
              <a:rPr lang="en-US" altLang="zh-CN" sz="2000" b="1" dirty="0" smtClean="0"/>
              <a:t>-</a:t>
            </a:r>
          </a:p>
          <a:p>
            <a:r>
              <a:rPr lang="en-US" altLang="zh-CN" sz="2000" b="1" dirty="0" smtClean="0"/>
              <a:t>     </a:t>
            </a:r>
            <a:r>
              <a:rPr lang="en-US" altLang="zh-CN" sz="2000" b="1" dirty="0" err="1" smtClean="0"/>
              <a:t>ing</a:t>
            </a:r>
            <a:r>
              <a:rPr lang="en-US" altLang="zh-CN" sz="2000" b="1" dirty="0" smtClean="0"/>
              <a:t> generated lines.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265632" y="4645595"/>
            <a:ext cx="700704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Advantages:</a:t>
            </a:r>
          </a:p>
          <a:p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b="1" dirty="0" smtClean="0"/>
              <a:t>  The framework explicitly plans the sub-topic of each line</a:t>
            </a:r>
          </a:p>
          <a:p>
            <a:r>
              <a:rPr lang="en-US" altLang="zh-CN" sz="2000" b="1" dirty="0" smtClean="0"/>
              <a:t>  The modified RNN encoder-decoder framework supports</a:t>
            </a:r>
          </a:p>
          <a:p>
            <a:r>
              <a:rPr lang="en-US" altLang="zh-CN" sz="2000" b="1" dirty="0" smtClean="0"/>
              <a:t>encoding of both sub-topics and the preceding lines.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15310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0"/>
            <a:ext cx="12192000" cy="6858000"/>
            <a:chOff x="961053" y="737118"/>
            <a:chExt cx="5226698" cy="5604588"/>
          </a:xfrm>
        </p:grpSpPr>
        <p:sp>
          <p:nvSpPr>
            <p:cNvPr id="14" name="平行四边形 13"/>
            <p:cNvSpPr/>
            <p:nvPr/>
          </p:nvSpPr>
          <p:spPr>
            <a:xfrm>
              <a:off x="961053" y="737118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平行四边形 14"/>
            <p:cNvSpPr/>
            <p:nvPr/>
          </p:nvSpPr>
          <p:spPr>
            <a:xfrm>
              <a:off x="1038808" y="824204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>
              <a:off x="1121228" y="911290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2491273" y="1076807"/>
            <a:ext cx="8078571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491273" y="430476"/>
            <a:ext cx="2781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ELATED WORK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39" y="484236"/>
            <a:ext cx="724001" cy="72400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462001" y="1294159"/>
            <a:ext cx="7763664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/>
              <a:t>p</a:t>
            </a:r>
            <a:r>
              <a:rPr lang="en-US" altLang="zh-CN" b="1" dirty="0" smtClean="0"/>
              <a:t>oem </a:t>
            </a:r>
            <a:r>
              <a:rPr lang="en-US" altLang="zh-CN" b="1" dirty="0"/>
              <a:t>g</a:t>
            </a:r>
            <a:r>
              <a:rPr lang="en-US" altLang="zh-CN" b="1" dirty="0" smtClean="0"/>
              <a:t>eneration based on semantic and grammar </a:t>
            </a:r>
            <a:r>
              <a:rPr lang="en-US" altLang="zh-CN" b="1" dirty="0"/>
              <a:t>t</a:t>
            </a:r>
            <a:r>
              <a:rPr lang="en-US" altLang="zh-CN" b="1" dirty="0" smtClean="0"/>
              <a:t>emplates</a:t>
            </a:r>
          </a:p>
          <a:p>
            <a:r>
              <a:rPr lang="en-US" altLang="zh-CN" sz="1600" b="1" dirty="0" smtClean="0"/>
              <a:t>     (Oliveira et al., 2009, 2012, 2014)</a:t>
            </a:r>
          </a:p>
          <a:p>
            <a:endParaRPr lang="en-US" altLang="zh-CN" sz="16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method based on word association measures</a:t>
            </a:r>
          </a:p>
          <a:p>
            <a:r>
              <a:rPr lang="en-US" altLang="zh-CN" sz="1600" b="1" dirty="0" smtClean="0"/>
              <a:t>     (</a:t>
            </a:r>
            <a:r>
              <a:rPr lang="en-US" altLang="zh-CN" sz="1600" b="1" dirty="0" err="1" smtClean="0"/>
              <a:t>Netzer</a:t>
            </a:r>
            <a:r>
              <a:rPr lang="en-US" altLang="zh-CN" sz="1600" b="1" dirty="0" smtClean="0"/>
              <a:t> et al., 2009)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6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phrase search approach for </a:t>
            </a:r>
            <a:r>
              <a:rPr lang="en-US" altLang="zh-CN" b="1" dirty="0" err="1" smtClean="0"/>
              <a:t>japanese</a:t>
            </a:r>
            <a:r>
              <a:rPr lang="en-US" altLang="zh-CN" b="1" dirty="0" smtClean="0"/>
              <a:t> poem generation</a:t>
            </a:r>
          </a:p>
          <a:p>
            <a:r>
              <a:rPr lang="en-US" altLang="zh-CN" sz="1600" b="1" dirty="0"/>
              <a:t> </a:t>
            </a:r>
            <a:r>
              <a:rPr lang="en-US" altLang="zh-CN" sz="1600" b="1" dirty="0" smtClean="0"/>
              <a:t>    (</a:t>
            </a:r>
            <a:r>
              <a:rPr lang="en-US" altLang="zh-CN" sz="1600" b="1" dirty="0" err="1" smtClean="0"/>
              <a:t>Tosa</a:t>
            </a:r>
            <a:r>
              <a:rPr lang="en-US" altLang="zh-CN" sz="1600" b="1" dirty="0" smtClean="0"/>
              <a:t> et al., 2008; Wu et al., 2009)</a:t>
            </a:r>
          </a:p>
          <a:p>
            <a:endParaRPr lang="en-US" altLang="zh-CN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statistical method to analyze, generate and translate rhythmic poetry</a:t>
            </a:r>
          </a:p>
          <a:p>
            <a:r>
              <a:rPr lang="en-US" altLang="zh-CN" sz="1600" b="1" dirty="0"/>
              <a:t> </a:t>
            </a:r>
            <a:r>
              <a:rPr lang="en-US" altLang="zh-CN" sz="1600" b="1" dirty="0" smtClean="0"/>
              <a:t>    (Jang and Zhou, 2008; He et al., 2012)</a:t>
            </a:r>
          </a:p>
          <a:p>
            <a:endParaRPr lang="en-US" altLang="zh-C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Corpus-based poetry generation system using templates to construct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according to the given constrains</a:t>
            </a:r>
          </a:p>
          <a:p>
            <a:r>
              <a:rPr lang="en-US" altLang="zh-CN" sz="1600" b="1" dirty="0"/>
              <a:t> </a:t>
            </a:r>
            <a:r>
              <a:rPr lang="en-US" altLang="zh-CN" sz="1600" b="1" dirty="0" smtClean="0"/>
              <a:t>    (Colton et al., 2012)</a:t>
            </a:r>
          </a:p>
          <a:p>
            <a:endParaRPr lang="en-US" altLang="zh-C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oem generation based on statistical machine translation</a:t>
            </a:r>
          </a:p>
          <a:p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(Jang and Zhou, 2008)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317326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0"/>
            <a:ext cx="12192000" cy="6858000"/>
            <a:chOff x="961053" y="737118"/>
            <a:chExt cx="5226698" cy="5604588"/>
          </a:xfrm>
        </p:grpSpPr>
        <p:sp>
          <p:nvSpPr>
            <p:cNvPr id="14" name="平行四边形 13"/>
            <p:cNvSpPr/>
            <p:nvPr/>
          </p:nvSpPr>
          <p:spPr>
            <a:xfrm>
              <a:off x="961053" y="737118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平行四边形 14"/>
            <p:cNvSpPr/>
            <p:nvPr/>
          </p:nvSpPr>
          <p:spPr>
            <a:xfrm>
              <a:off x="1038808" y="824204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>
              <a:off x="1121228" y="911290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2491273" y="1076807"/>
            <a:ext cx="8078571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491273" y="430476"/>
            <a:ext cx="2781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ELATED WORK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39" y="484236"/>
            <a:ext cx="724001" cy="72400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462001" y="1294159"/>
            <a:ext cx="7763664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uatrain generation model based on recurrent neural network</a:t>
            </a:r>
          </a:p>
          <a:p>
            <a:r>
              <a:rPr lang="en-US" altLang="zh-CN" sz="1600" b="1" dirty="0" smtClean="0"/>
              <a:t>     (Zhang and </a:t>
            </a:r>
            <a:r>
              <a:rPr lang="en-US" altLang="zh-CN" sz="1600" b="1" dirty="0" err="1" smtClean="0"/>
              <a:t>Lapata</a:t>
            </a:r>
            <a:r>
              <a:rPr lang="en-US" altLang="zh-CN" sz="1600" b="1" dirty="0" smtClean="0"/>
              <a:t>, 2014)</a:t>
            </a:r>
          </a:p>
          <a:p>
            <a:endParaRPr lang="en-US" altLang="zh-CN" sz="16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/>
              <a:t>g</a:t>
            </a:r>
            <a:r>
              <a:rPr lang="en-US" altLang="zh-CN" b="1" dirty="0" smtClean="0"/>
              <a:t>enerate the Chinese Song iambics using an end-to-end neural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machine translation model</a:t>
            </a:r>
          </a:p>
          <a:p>
            <a:r>
              <a:rPr lang="en-US" altLang="zh-CN" sz="1600" b="1" dirty="0" smtClean="0"/>
              <a:t>     (Yi et al., 2016)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6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generate the rhyme words first and generate the whole poem </a:t>
            </a:r>
          </a:p>
          <a:p>
            <a:r>
              <a:rPr lang="en-US" altLang="zh-CN" sz="1600" b="1" dirty="0"/>
              <a:t> </a:t>
            </a:r>
            <a:r>
              <a:rPr lang="en-US" altLang="zh-CN" sz="1600" b="1" dirty="0" smtClean="0"/>
              <a:t>    (</a:t>
            </a:r>
            <a:r>
              <a:rPr lang="en-US" altLang="zh-CN" sz="1600" b="1" dirty="0" err="1" smtClean="0"/>
              <a:t>Marjan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Ghazvininejad</a:t>
            </a:r>
            <a:r>
              <a:rPr lang="en-US" altLang="zh-CN" sz="1600" b="1" dirty="0" smtClean="0"/>
              <a:t> and Knight, 2016)</a:t>
            </a:r>
          </a:p>
          <a:p>
            <a:endParaRPr lang="en-US" altLang="zh-CN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statistical method to analyze, generate and translate rhythmic poetry</a:t>
            </a:r>
          </a:p>
          <a:p>
            <a:r>
              <a:rPr lang="en-US" altLang="zh-CN" sz="1600" b="1" dirty="0"/>
              <a:t> </a:t>
            </a:r>
            <a:r>
              <a:rPr lang="en-US" altLang="zh-CN" sz="1600" b="1" dirty="0" smtClean="0"/>
              <a:t>    (Jang and Zhou, 2008; He et al., 2012)</a:t>
            </a:r>
          </a:p>
          <a:p>
            <a:endParaRPr lang="en-US" altLang="zh-C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Corpus-based poetry generation system using templates to construct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according to the given constrains</a:t>
            </a:r>
          </a:p>
          <a:p>
            <a:r>
              <a:rPr lang="en-US" altLang="zh-CN" sz="1600" b="1" dirty="0"/>
              <a:t> </a:t>
            </a:r>
            <a:r>
              <a:rPr lang="en-US" altLang="zh-CN" sz="1600" b="1" dirty="0" smtClean="0"/>
              <a:t>    (Colton et al., 2012)</a:t>
            </a:r>
          </a:p>
          <a:p>
            <a:endParaRPr lang="en-US" altLang="zh-C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……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58599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0"/>
            <a:ext cx="12192000" cy="6858000"/>
            <a:chOff x="961053" y="737118"/>
            <a:chExt cx="5226698" cy="5604588"/>
          </a:xfrm>
        </p:grpSpPr>
        <p:sp>
          <p:nvSpPr>
            <p:cNvPr id="14" name="平行四边形 13"/>
            <p:cNvSpPr/>
            <p:nvPr/>
          </p:nvSpPr>
          <p:spPr>
            <a:xfrm>
              <a:off x="961053" y="737118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平行四边形 14"/>
            <p:cNvSpPr/>
            <p:nvPr/>
          </p:nvSpPr>
          <p:spPr>
            <a:xfrm>
              <a:off x="1038808" y="824204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>
              <a:off x="1121228" y="911290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2491273" y="1076807"/>
            <a:ext cx="8078571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491273" y="430476"/>
            <a:ext cx="2080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PPROACH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39" y="484236"/>
            <a:ext cx="724001" cy="72400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269801" y="1294159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Overview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662748" y="29979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59" y="2043396"/>
            <a:ext cx="10058400" cy="449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4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0"/>
            <a:ext cx="12192000" cy="6858000"/>
            <a:chOff x="961053" y="737118"/>
            <a:chExt cx="5226698" cy="5604588"/>
          </a:xfrm>
        </p:grpSpPr>
        <p:sp>
          <p:nvSpPr>
            <p:cNvPr id="14" name="平行四边形 13"/>
            <p:cNvSpPr/>
            <p:nvPr/>
          </p:nvSpPr>
          <p:spPr>
            <a:xfrm>
              <a:off x="961053" y="737118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平行四边形 14"/>
            <p:cNvSpPr/>
            <p:nvPr/>
          </p:nvSpPr>
          <p:spPr>
            <a:xfrm>
              <a:off x="1038808" y="824204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>
              <a:off x="1121228" y="911290"/>
              <a:ext cx="5066523" cy="543041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2491273" y="1076807"/>
            <a:ext cx="8078571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491273" y="430476"/>
            <a:ext cx="2080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PPROACH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39" y="484236"/>
            <a:ext cx="724001" cy="7240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269801" y="1294159"/>
                <a:ext cx="7641515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600" b="1" dirty="0" smtClean="0"/>
                  <a:t>Overview</a:t>
                </a:r>
              </a:p>
              <a:p>
                <a:endParaRPr lang="en-US" altLang="zh-CN" sz="2400" b="1" dirty="0"/>
              </a:p>
              <a:p>
                <a:r>
                  <a:rPr lang="en-US" altLang="zh-CN" sz="2000" dirty="0" smtClean="0"/>
                  <a:t>a poem is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000" dirty="0" smtClean="0"/>
                  <a:t> lines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is the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 smtClean="0"/>
                  <a:t>-</a:t>
                </a:r>
                <a:r>
                  <a:rPr lang="en-US" altLang="zh-CN" sz="2000" dirty="0" err="1" smtClean="0"/>
                  <a:t>th</a:t>
                </a:r>
                <a:r>
                  <a:rPr lang="en-US" altLang="zh-CN" sz="2000" dirty="0" smtClean="0"/>
                  <a:t> line of the poem</a:t>
                </a:r>
              </a:p>
              <a:p>
                <a:endParaRPr lang="en-US" altLang="zh-CN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is the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-</a:t>
                </a:r>
                <a:r>
                  <a:rPr lang="en-US" altLang="zh-CN" sz="2000" dirty="0" err="1"/>
                  <a:t>th</a:t>
                </a: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keyword that represents the sub-topic for the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-</a:t>
                </a:r>
                <a:r>
                  <a:rPr lang="en-US" altLang="zh-CN" sz="2000" dirty="0" err="1"/>
                  <a:t>th</a:t>
                </a: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line</a:t>
                </a:r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is generated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is generated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sz="2000" dirty="0" smtClean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801" y="1294159"/>
                <a:ext cx="7641515" cy="2554545"/>
              </a:xfrm>
              <a:prstGeom prst="rect">
                <a:avLst/>
              </a:prstGeom>
              <a:blipFill rotWithShape="0">
                <a:blip r:embed="rId4"/>
                <a:stretch>
                  <a:fillRect l="-2392" t="-3580" b="-3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5662748" y="29979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7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4026"/>
    </a:dk2>
    <a:lt2>
      <a:srgbClr val="E2DFCC"/>
    </a:lt2>
    <a:accent1>
      <a:srgbClr val="696356"/>
    </a:accent1>
    <a:accent2>
      <a:srgbClr val="5FBD76"/>
    </a:accent2>
    <a:accent3>
      <a:srgbClr val="A4CDAF"/>
    </a:accent3>
    <a:accent4>
      <a:srgbClr val="827B6B"/>
    </a:accent4>
    <a:accent5>
      <a:srgbClr val="A8A295"/>
    </a:accent5>
    <a:accent6>
      <a:srgbClr val="C5C1B8"/>
    </a:accent6>
    <a:hlink>
      <a:srgbClr val="37864A"/>
    </a:hlink>
    <a:folHlink>
      <a:srgbClr val="ADA53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2586</Words>
  <Application>Microsoft Office PowerPoint</Application>
  <PresentationFormat>自定义</PresentationFormat>
  <Paragraphs>300</Paragraphs>
  <Slides>23</Slides>
  <Notes>21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第一PPT，www.1ppt.com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 Tianyi</dc:creator>
  <cp:keywords/>
  <cp:lastModifiedBy>CSB506</cp:lastModifiedBy>
  <cp:revision>234</cp:revision>
  <dcterms:created xsi:type="dcterms:W3CDTF">2016-12-16T05:43:48Z</dcterms:created>
  <dcterms:modified xsi:type="dcterms:W3CDTF">2017-10-12T10:35:58Z</dcterms:modified>
  <cp:category/>
</cp:coreProperties>
</file>