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1"/>
  </p:sldMasterIdLst>
  <p:notesMasterIdLst>
    <p:notesMasterId r:id="rId23"/>
  </p:notesMasterIdLst>
  <p:sldIdLst>
    <p:sldId id="2682" r:id="rId2"/>
    <p:sldId id="2683" r:id="rId3"/>
    <p:sldId id="2684" r:id="rId4"/>
    <p:sldId id="2685" r:id="rId5"/>
    <p:sldId id="2694" r:id="rId6"/>
    <p:sldId id="2695" r:id="rId7"/>
    <p:sldId id="2696" r:id="rId8"/>
    <p:sldId id="2697" r:id="rId9"/>
    <p:sldId id="2701" r:id="rId10"/>
    <p:sldId id="2698" r:id="rId11"/>
    <p:sldId id="2699" r:id="rId12"/>
    <p:sldId id="2700" r:id="rId13"/>
    <p:sldId id="2702" r:id="rId14"/>
    <p:sldId id="2703" r:id="rId15"/>
    <p:sldId id="2704" r:id="rId16"/>
    <p:sldId id="2705" r:id="rId17"/>
    <p:sldId id="2706" r:id="rId18"/>
    <p:sldId id="2707" r:id="rId19"/>
    <p:sldId id="2708" r:id="rId20"/>
    <p:sldId id="2709" r:id="rId21"/>
    <p:sldId id="2693" r:id="rId22"/>
  </p:sldIdLst>
  <p:sldSz cx="12858750" cy="7232650"/>
  <p:notesSz cx="6858000" cy="9144000"/>
  <p:custDataLst>
    <p:tags r:id="rId24"/>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userDrawn="1">
          <p15:clr>
            <a:srgbClr val="A4A3A4"/>
          </p15:clr>
        </p15:guide>
        <p15:guide id="2" pos="4050" userDrawn="1">
          <p15:clr>
            <a:srgbClr val="A4A3A4"/>
          </p15:clr>
        </p15:guide>
        <p15:guide id="3" pos="512" userDrawn="1">
          <p15:clr>
            <a:srgbClr val="A4A3A4"/>
          </p15:clr>
        </p15:guide>
        <p15:guide id="5" orient="horz" pos="4183" userDrawn="1">
          <p15:clr>
            <a:srgbClr val="A4A3A4"/>
          </p15:clr>
        </p15:guide>
        <p15:guide id="6" pos="75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A097"/>
    <a:srgbClr val="70C4BC"/>
    <a:srgbClr val="FDBD24"/>
    <a:srgbClr val="F19D7F"/>
    <a:srgbClr val="EF8E6C"/>
    <a:srgbClr val="F2C977"/>
    <a:srgbClr val="7CC2BD"/>
    <a:srgbClr val="75BFB9"/>
    <a:srgbClr val="A7EBE5"/>
    <a:srgbClr val="9CE5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91" autoAdjust="0"/>
    <p:restoredTop sz="93026" autoAdjust="0"/>
  </p:normalViewPr>
  <p:slideViewPr>
    <p:cSldViewPr>
      <p:cViewPr varScale="1">
        <p:scale>
          <a:sx n="105" d="100"/>
          <a:sy n="105" d="100"/>
        </p:scale>
        <p:origin x="672" y="114"/>
      </p:cViewPr>
      <p:guideLst>
        <p:guide orient="horz" pos="373"/>
        <p:guide pos="4050"/>
        <p:guide pos="512"/>
        <p:guide orient="horz" pos="4183"/>
        <p:guide pos="75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00" d="100"/>
        <a:sy n="100" d="100"/>
      </p:scale>
      <p:origin x="0" y="66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2018/6/19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1</a:t>
            </a:fld>
            <a:endParaRPr lang="zh-CN" altLang="en-US"/>
          </a:p>
        </p:txBody>
      </p:sp>
    </p:spTree>
    <p:extLst>
      <p:ext uri="{BB962C8B-B14F-4D97-AF65-F5344CB8AC3E}">
        <p14:creationId xmlns:p14="http://schemas.microsoft.com/office/powerpoint/2010/main" val="1903344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10</a:t>
            </a:fld>
            <a:endParaRPr lang="zh-CN" altLang="en-US"/>
          </a:p>
        </p:txBody>
      </p:sp>
    </p:spTree>
    <p:extLst>
      <p:ext uri="{BB962C8B-B14F-4D97-AF65-F5344CB8AC3E}">
        <p14:creationId xmlns:p14="http://schemas.microsoft.com/office/powerpoint/2010/main" val="979733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11</a:t>
            </a:fld>
            <a:endParaRPr lang="zh-CN" altLang="en-US"/>
          </a:p>
        </p:txBody>
      </p:sp>
    </p:spTree>
    <p:extLst>
      <p:ext uri="{BB962C8B-B14F-4D97-AF65-F5344CB8AC3E}">
        <p14:creationId xmlns:p14="http://schemas.microsoft.com/office/powerpoint/2010/main" val="97973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12</a:t>
            </a:fld>
            <a:endParaRPr lang="zh-CN" altLang="en-US"/>
          </a:p>
        </p:txBody>
      </p:sp>
    </p:spTree>
    <p:extLst>
      <p:ext uri="{BB962C8B-B14F-4D97-AF65-F5344CB8AC3E}">
        <p14:creationId xmlns:p14="http://schemas.microsoft.com/office/powerpoint/2010/main" val="979733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13</a:t>
            </a:fld>
            <a:endParaRPr lang="zh-CN" altLang="en-US"/>
          </a:p>
        </p:txBody>
      </p:sp>
    </p:spTree>
    <p:extLst>
      <p:ext uri="{BB962C8B-B14F-4D97-AF65-F5344CB8AC3E}">
        <p14:creationId xmlns:p14="http://schemas.microsoft.com/office/powerpoint/2010/main" val="3870082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14</a:t>
            </a:fld>
            <a:endParaRPr lang="zh-CN" altLang="en-US"/>
          </a:p>
        </p:txBody>
      </p:sp>
    </p:spTree>
    <p:extLst>
      <p:ext uri="{BB962C8B-B14F-4D97-AF65-F5344CB8AC3E}">
        <p14:creationId xmlns:p14="http://schemas.microsoft.com/office/powerpoint/2010/main" val="979733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15</a:t>
            </a:fld>
            <a:endParaRPr lang="zh-CN" altLang="en-US"/>
          </a:p>
        </p:txBody>
      </p:sp>
    </p:spTree>
    <p:extLst>
      <p:ext uri="{BB962C8B-B14F-4D97-AF65-F5344CB8AC3E}">
        <p14:creationId xmlns:p14="http://schemas.microsoft.com/office/powerpoint/2010/main" val="979733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16</a:t>
            </a:fld>
            <a:endParaRPr lang="zh-CN" altLang="en-US"/>
          </a:p>
        </p:txBody>
      </p:sp>
    </p:spTree>
    <p:extLst>
      <p:ext uri="{BB962C8B-B14F-4D97-AF65-F5344CB8AC3E}">
        <p14:creationId xmlns:p14="http://schemas.microsoft.com/office/powerpoint/2010/main" val="979733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17</a:t>
            </a:fld>
            <a:endParaRPr lang="zh-CN" altLang="en-US"/>
          </a:p>
        </p:txBody>
      </p:sp>
    </p:spTree>
    <p:extLst>
      <p:ext uri="{BB962C8B-B14F-4D97-AF65-F5344CB8AC3E}">
        <p14:creationId xmlns:p14="http://schemas.microsoft.com/office/powerpoint/2010/main" val="979733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18</a:t>
            </a:fld>
            <a:endParaRPr lang="zh-CN" altLang="en-US"/>
          </a:p>
        </p:txBody>
      </p:sp>
    </p:spTree>
    <p:extLst>
      <p:ext uri="{BB962C8B-B14F-4D97-AF65-F5344CB8AC3E}">
        <p14:creationId xmlns:p14="http://schemas.microsoft.com/office/powerpoint/2010/main" val="979733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19</a:t>
            </a:fld>
            <a:endParaRPr lang="zh-CN" altLang="en-US"/>
          </a:p>
        </p:txBody>
      </p:sp>
    </p:spTree>
    <p:extLst>
      <p:ext uri="{BB962C8B-B14F-4D97-AF65-F5344CB8AC3E}">
        <p14:creationId xmlns:p14="http://schemas.microsoft.com/office/powerpoint/2010/main" val="3870082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2</a:t>
            </a:fld>
            <a:endParaRPr lang="zh-CN" altLang="en-US"/>
          </a:p>
        </p:txBody>
      </p:sp>
    </p:spTree>
    <p:extLst>
      <p:ext uri="{BB962C8B-B14F-4D97-AF65-F5344CB8AC3E}">
        <p14:creationId xmlns:p14="http://schemas.microsoft.com/office/powerpoint/2010/main" val="3131447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20</a:t>
            </a:fld>
            <a:endParaRPr lang="zh-CN" altLang="en-US"/>
          </a:p>
        </p:txBody>
      </p:sp>
    </p:spTree>
    <p:extLst>
      <p:ext uri="{BB962C8B-B14F-4D97-AF65-F5344CB8AC3E}">
        <p14:creationId xmlns:p14="http://schemas.microsoft.com/office/powerpoint/2010/main" val="979733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21</a:t>
            </a:fld>
            <a:endParaRPr lang="zh-CN" altLang="en-US"/>
          </a:p>
        </p:txBody>
      </p:sp>
    </p:spTree>
    <p:extLst>
      <p:ext uri="{BB962C8B-B14F-4D97-AF65-F5344CB8AC3E}">
        <p14:creationId xmlns:p14="http://schemas.microsoft.com/office/powerpoint/2010/main" val="53676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3</a:t>
            </a:fld>
            <a:endParaRPr lang="zh-CN" altLang="en-US"/>
          </a:p>
        </p:txBody>
      </p:sp>
    </p:spTree>
    <p:extLst>
      <p:ext uri="{BB962C8B-B14F-4D97-AF65-F5344CB8AC3E}">
        <p14:creationId xmlns:p14="http://schemas.microsoft.com/office/powerpoint/2010/main" val="3870082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4</a:t>
            </a:fld>
            <a:endParaRPr lang="zh-CN" altLang="en-US"/>
          </a:p>
        </p:txBody>
      </p:sp>
    </p:spTree>
    <p:extLst>
      <p:ext uri="{BB962C8B-B14F-4D97-AF65-F5344CB8AC3E}">
        <p14:creationId xmlns:p14="http://schemas.microsoft.com/office/powerpoint/2010/main" val="979733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5</a:t>
            </a:fld>
            <a:endParaRPr lang="zh-CN" altLang="en-US"/>
          </a:p>
        </p:txBody>
      </p:sp>
    </p:spTree>
    <p:extLst>
      <p:ext uri="{BB962C8B-B14F-4D97-AF65-F5344CB8AC3E}">
        <p14:creationId xmlns:p14="http://schemas.microsoft.com/office/powerpoint/2010/main" val="387008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6</a:t>
            </a:fld>
            <a:endParaRPr lang="zh-CN" altLang="en-US"/>
          </a:p>
        </p:txBody>
      </p:sp>
    </p:spTree>
    <p:extLst>
      <p:ext uri="{BB962C8B-B14F-4D97-AF65-F5344CB8AC3E}">
        <p14:creationId xmlns:p14="http://schemas.microsoft.com/office/powerpoint/2010/main" val="979733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7</a:t>
            </a:fld>
            <a:endParaRPr lang="zh-CN" altLang="en-US"/>
          </a:p>
        </p:txBody>
      </p:sp>
    </p:spTree>
    <p:extLst>
      <p:ext uri="{BB962C8B-B14F-4D97-AF65-F5344CB8AC3E}">
        <p14:creationId xmlns:p14="http://schemas.microsoft.com/office/powerpoint/2010/main" val="3870082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8</a:t>
            </a:fld>
            <a:endParaRPr lang="zh-CN" altLang="en-US"/>
          </a:p>
        </p:txBody>
      </p:sp>
    </p:spTree>
    <p:extLst>
      <p:ext uri="{BB962C8B-B14F-4D97-AF65-F5344CB8AC3E}">
        <p14:creationId xmlns:p14="http://schemas.microsoft.com/office/powerpoint/2010/main" val="979733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A9086-0BB6-4955-A995-C876A5F12EEB}" type="slidenum">
              <a:rPr lang="zh-CN" altLang="en-US" smtClean="0"/>
              <a:pPr/>
              <a:t>9</a:t>
            </a:fld>
            <a:endParaRPr lang="zh-CN" altLang="en-US"/>
          </a:p>
        </p:txBody>
      </p:sp>
    </p:spTree>
    <p:extLst>
      <p:ext uri="{BB962C8B-B14F-4D97-AF65-F5344CB8AC3E}">
        <p14:creationId xmlns:p14="http://schemas.microsoft.com/office/powerpoint/2010/main" val="979733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t>2018/6/19</a:t>
            </a:fld>
            <a:endParaRPr lang="zh-CN" altLang="en-US"/>
          </a:p>
        </p:txBody>
      </p:sp>
      <p:sp>
        <p:nvSpPr>
          <p:cNvPr id="3" name="页脚占位符 2"/>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t>‹#›</a:t>
            </a:fld>
            <a:endParaRPr lang="zh-CN" altLang="en-US"/>
          </a:p>
        </p:txBody>
      </p:sp>
    </p:spTree>
    <p:extLst>
      <p:ext uri="{BB962C8B-B14F-4D97-AF65-F5344CB8AC3E}">
        <p14:creationId xmlns:p14="http://schemas.microsoft.com/office/powerpoint/2010/main" val="189715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节标题">
    <p:bg>
      <p:bgPr>
        <a:gradFill flip="none" rotWithShape="1">
          <a:gsLst>
            <a:gs pos="0">
              <a:srgbClr val="F4F4F4"/>
            </a:gs>
            <a:gs pos="35000">
              <a:srgbClr val="D4D4D4"/>
            </a:gs>
            <a:gs pos="100000">
              <a:srgbClr val="BABBBB"/>
            </a:gs>
          </a:gsLst>
          <a:lin ang="2700000" scaled="1"/>
          <a:tileRect/>
        </a:gra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804940">
            <a:off x="-357729" y="-79175"/>
            <a:ext cx="2486506" cy="3180802"/>
          </a:xfrm>
          <a:prstGeom prst="rect">
            <a:avLst/>
          </a:prstGeom>
        </p:spPr>
      </p:pic>
      <p:pic>
        <p:nvPicPr>
          <p:cNvPr id="5" name="图片 4"/>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0749855" y="5560541"/>
            <a:ext cx="2513297" cy="1816125"/>
          </a:xfrm>
          <a:prstGeom prst="rect">
            <a:avLst/>
          </a:prstGeom>
        </p:spPr>
      </p:pic>
    </p:spTree>
    <p:extLst>
      <p:ext uri="{BB962C8B-B14F-4D97-AF65-F5344CB8AC3E}">
        <p14:creationId xmlns:p14="http://schemas.microsoft.com/office/powerpoint/2010/main" val="37582319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0" y="0"/>
            <a:ext cx="12858750" cy="7232650"/>
          </a:xfrm>
          <a:prstGeom prst="rect">
            <a:avLst/>
          </a:prstGeom>
          <a:solidFill>
            <a:srgbClr val="DFF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721781"/>
      </p:ext>
    </p:extLst>
  </p:cSld>
  <p:clrMap bg1="lt1" tx1="dk1" bg2="lt2" tx2="dk2" accent1="accent1" accent2="accent2" accent3="accent3" accent4="accent4" accent5="accent5" accent6="accent6" hlink="hlink" folHlink="folHlink"/>
  <p:sldLayoutIdLst>
    <p:sldLayoutId id="2147483682" r:id="rId1"/>
    <p:sldLayoutId id="2147483960" r:id="rId2"/>
  </p:sldLayoutIdLst>
  <p:txStyles>
    <p:titleStyle>
      <a:lvl1pPr algn="l" defTabSz="91447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76" rtl="0" eaLnBrk="1" latinLnBrk="0" hangingPunct="1">
        <a:defRPr sz="1800" kern="1200">
          <a:solidFill>
            <a:schemeClr val="tx1"/>
          </a:solidFill>
          <a:latin typeface="+mn-lt"/>
          <a:ea typeface="+mn-ea"/>
          <a:cs typeface="+mn-cs"/>
        </a:defRPr>
      </a:lvl1pPr>
      <a:lvl2pPr marL="457239" algn="l" defTabSz="914476" rtl="0" eaLnBrk="1" latinLnBrk="0" hangingPunct="1">
        <a:defRPr sz="1800" kern="1200">
          <a:solidFill>
            <a:schemeClr val="tx1"/>
          </a:solidFill>
          <a:latin typeface="+mn-lt"/>
          <a:ea typeface="+mn-ea"/>
          <a:cs typeface="+mn-cs"/>
        </a:defRPr>
      </a:lvl2pPr>
      <a:lvl3pPr marL="914476" algn="l" defTabSz="914476" rtl="0" eaLnBrk="1" latinLnBrk="0" hangingPunct="1">
        <a:defRPr sz="1800" kern="1200">
          <a:solidFill>
            <a:schemeClr val="tx1"/>
          </a:solidFill>
          <a:latin typeface="+mn-lt"/>
          <a:ea typeface="+mn-ea"/>
          <a:cs typeface="+mn-cs"/>
        </a:defRPr>
      </a:lvl3pPr>
      <a:lvl4pPr marL="1371714" algn="l" defTabSz="914476" rtl="0" eaLnBrk="1" latinLnBrk="0" hangingPunct="1">
        <a:defRPr sz="1800" kern="1200">
          <a:solidFill>
            <a:schemeClr val="tx1"/>
          </a:solidFill>
          <a:latin typeface="+mn-lt"/>
          <a:ea typeface="+mn-ea"/>
          <a:cs typeface="+mn-cs"/>
        </a:defRPr>
      </a:lvl4pPr>
      <a:lvl5pPr marL="1828953" algn="l" defTabSz="914476" rtl="0" eaLnBrk="1" latinLnBrk="0" hangingPunct="1">
        <a:defRPr sz="1800" kern="1200">
          <a:solidFill>
            <a:schemeClr val="tx1"/>
          </a:solidFill>
          <a:latin typeface="+mn-lt"/>
          <a:ea typeface="+mn-ea"/>
          <a:cs typeface="+mn-cs"/>
        </a:defRPr>
      </a:lvl5pPr>
      <a:lvl6pPr marL="2286191" algn="l" defTabSz="914476" rtl="0" eaLnBrk="1" latinLnBrk="0" hangingPunct="1">
        <a:defRPr sz="1800" kern="1200">
          <a:solidFill>
            <a:schemeClr val="tx1"/>
          </a:solidFill>
          <a:latin typeface="+mn-lt"/>
          <a:ea typeface="+mn-ea"/>
          <a:cs typeface="+mn-cs"/>
        </a:defRPr>
      </a:lvl6pPr>
      <a:lvl7pPr marL="2743429" algn="l" defTabSz="914476" rtl="0" eaLnBrk="1" latinLnBrk="0" hangingPunct="1">
        <a:defRPr sz="1800" kern="1200">
          <a:solidFill>
            <a:schemeClr val="tx1"/>
          </a:solidFill>
          <a:latin typeface="+mn-lt"/>
          <a:ea typeface="+mn-ea"/>
          <a:cs typeface="+mn-cs"/>
        </a:defRPr>
      </a:lvl7pPr>
      <a:lvl8pPr marL="3200667" algn="l" defTabSz="914476" rtl="0" eaLnBrk="1" latinLnBrk="0" hangingPunct="1">
        <a:defRPr sz="1800" kern="1200">
          <a:solidFill>
            <a:schemeClr val="tx1"/>
          </a:solidFill>
          <a:latin typeface="+mn-lt"/>
          <a:ea typeface="+mn-ea"/>
          <a:cs typeface="+mn-cs"/>
        </a:defRPr>
      </a:lvl8pPr>
      <a:lvl9pPr marL="3657906" algn="l" defTabSz="91447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slideLayout" Target="../slideLayouts/slideLayout2.xml"/><Relationship Id="rId7" Type="http://schemas.openxmlformats.org/officeDocument/2006/relationships/oleObject" Target="../embeddings/oleObject7.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0.xml"/><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slideLayout" Target="../slideLayouts/slideLayout2.xml"/><Relationship Id="rId7" Type="http://schemas.openxmlformats.org/officeDocument/2006/relationships/oleObject" Target="../embeddings/oleObject8.bin"/><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6.bin"/><Relationship Id="rId3" Type="http://schemas.openxmlformats.org/officeDocument/2006/relationships/slideLayout" Target="../slideLayouts/slideLayout2.xml"/><Relationship Id="rId7" Type="http://schemas.openxmlformats.org/officeDocument/2006/relationships/oleObject" Target="../embeddings/oleObject3.bin"/><Relationship Id="rId12" Type="http://schemas.openxmlformats.org/officeDocument/2006/relationships/image" Target="../media/image14.w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3.wmf"/><Relationship Id="rId4" Type="http://schemas.openxmlformats.org/officeDocument/2006/relationships/notesSlide" Target="../notesSlides/notesSlide9.xml"/><Relationship Id="rId9" Type="http://schemas.openxmlformats.org/officeDocument/2006/relationships/oleObject" Target="../embeddings/oleObject4.bin"/><Relationship Id="rId1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3550181" y="831828"/>
            <a:ext cx="6358563" cy="3096344"/>
          </a:xfrm>
          <a:prstGeom prst="rect">
            <a:avLst/>
          </a:prstGeom>
        </p:spPr>
      </p:pic>
      <p:sp>
        <p:nvSpPr>
          <p:cNvPr id="4" name="椭圆 3"/>
          <p:cNvSpPr/>
          <p:nvPr/>
        </p:nvSpPr>
        <p:spPr>
          <a:xfrm>
            <a:off x="4228444" y="1894328"/>
            <a:ext cx="4401862" cy="4401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165966" y="1831850"/>
            <a:ext cx="4526819" cy="4526819"/>
          </a:xfrm>
          <a:prstGeom prst="ellipse">
            <a:avLst/>
          </a:prstGeom>
          <a:noFill/>
          <a:ln w="38100">
            <a:solidFill>
              <a:srgbClr val="9CE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21202862" flipH="1">
            <a:off x="3386343" y="4129088"/>
            <a:ext cx="1656184" cy="1965261"/>
          </a:xfrm>
          <a:prstGeom prst="rect">
            <a:avLst/>
          </a:prstGeom>
        </p:spPr>
      </p:pic>
      <p:pic>
        <p:nvPicPr>
          <p:cNvPr id="8" name="图片 7"/>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1546709">
            <a:off x="6979523" y="4515960"/>
            <a:ext cx="1639089" cy="2095884"/>
          </a:xfrm>
          <a:prstGeom prst="rect">
            <a:avLst/>
          </a:prstGeom>
        </p:spPr>
      </p:pic>
      <p:sp>
        <p:nvSpPr>
          <p:cNvPr id="20" name="矩形 259"/>
          <p:cNvSpPr>
            <a:spLocks noChangeArrowheads="1"/>
          </p:cNvSpPr>
          <p:nvPr/>
        </p:nvSpPr>
        <p:spPr bwMode="auto">
          <a:xfrm>
            <a:off x="4306806" y="3132245"/>
            <a:ext cx="429183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800" cap="all" dirty="0">
                <a:solidFill>
                  <a:srgbClr val="39A097"/>
                </a:solidFill>
                <a:latin typeface="Arial" panose="020B0604020202020204" pitchFamily="34" charset="0"/>
                <a:cs typeface="Arial" panose="020B0604020202020204" pitchFamily="34" charset="0"/>
              </a:rPr>
              <a:t>Image-embodied Knowledge Representation Learning</a:t>
            </a:r>
            <a:endParaRPr lang="zh-CN" altLang="en-US" sz="2800" cap="all" dirty="0">
              <a:solidFill>
                <a:srgbClr val="39A097"/>
              </a:solidFill>
              <a:latin typeface="Arial" panose="020B0604020202020204" pitchFamily="34" charset="0"/>
              <a:cs typeface="Arial" panose="020B0604020202020204" pitchFamily="34" charset="0"/>
            </a:endParaRPr>
          </a:p>
        </p:txBody>
      </p:sp>
      <p:sp>
        <p:nvSpPr>
          <p:cNvPr id="22" name="矩形 259"/>
          <p:cNvSpPr>
            <a:spLocks noChangeArrowheads="1"/>
          </p:cNvSpPr>
          <p:nvPr/>
        </p:nvSpPr>
        <p:spPr bwMode="auto">
          <a:xfrm>
            <a:off x="5578070" y="5208431"/>
            <a:ext cx="17026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200" b="1" cap="all" dirty="0">
                <a:solidFill>
                  <a:srgbClr val="39A097"/>
                </a:solidFill>
                <a:latin typeface="Arial" panose="020B0604020202020204" pitchFamily="34" charset="0"/>
                <a:cs typeface="Arial" panose="020B0604020202020204" pitchFamily="34" charset="0"/>
              </a:rPr>
              <a:t>汇报人：黄婷</a:t>
            </a:r>
            <a:endParaRPr lang="zh-CN" altLang="en-US" sz="1200" cap="all" dirty="0">
              <a:solidFill>
                <a:srgbClr val="39A097"/>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43330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238881" y="5856642"/>
            <a:ext cx="763063" cy="441774"/>
            <a:chOff x="5238881" y="5604205"/>
            <a:chExt cx="763063" cy="441774"/>
          </a:xfrm>
        </p:grpSpPr>
        <p:sp>
          <p:nvSpPr>
            <p:cNvPr id="19" name="Freeform 79"/>
            <p:cNvSpPr>
              <a:spLocks/>
            </p:cNvSpPr>
            <p:nvPr/>
          </p:nvSpPr>
          <p:spPr bwMode="auto">
            <a:xfrm>
              <a:off x="5238881" y="5652973"/>
              <a:ext cx="203676" cy="344239"/>
            </a:xfrm>
            <a:custGeom>
              <a:avLst/>
              <a:gdLst>
                <a:gd name="T0" fmla="*/ 61 w 71"/>
                <a:gd name="T1" fmla="*/ 0 h 120"/>
                <a:gd name="T2" fmla="*/ 65 w 71"/>
                <a:gd name="T3" fmla="*/ 0 h 120"/>
                <a:gd name="T4" fmla="*/ 67 w 71"/>
                <a:gd name="T5" fmla="*/ 2 h 120"/>
                <a:gd name="T6" fmla="*/ 71 w 71"/>
                <a:gd name="T7" fmla="*/ 6 h 120"/>
                <a:gd name="T8" fmla="*/ 71 w 71"/>
                <a:gd name="T9" fmla="*/ 10 h 120"/>
                <a:gd name="T10" fmla="*/ 71 w 71"/>
                <a:gd name="T11" fmla="*/ 14 h 120"/>
                <a:gd name="T12" fmla="*/ 67 w 71"/>
                <a:gd name="T13" fmla="*/ 18 h 120"/>
                <a:gd name="T14" fmla="*/ 26 w 71"/>
                <a:gd name="T15" fmla="*/ 61 h 120"/>
                <a:gd name="T16" fmla="*/ 67 w 71"/>
                <a:gd name="T17" fmla="*/ 102 h 120"/>
                <a:gd name="T18" fmla="*/ 71 w 71"/>
                <a:gd name="T19" fmla="*/ 106 h 120"/>
                <a:gd name="T20" fmla="*/ 71 w 71"/>
                <a:gd name="T21" fmla="*/ 110 h 120"/>
                <a:gd name="T22" fmla="*/ 71 w 71"/>
                <a:gd name="T23" fmla="*/ 114 h 120"/>
                <a:gd name="T24" fmla="*/ 67 w 71"/>
                <a:gd name="T25" fmla="*/ 118 h 120"/>
                <a:gd name="T26" fmla="*/ 61 w 71"/>
                <a:gd name="T27" fmla="*/ 120 h 120"/>
                <a:gd name="T28" fmla="*/ 53 w 71"/>
                <a:gd name="T29" fmla="*/ 118 h 120"/>
                <a:gd name="T30" fmla="*/ 4 w 71"/>
                <a:gd name="T31" fmla="*/ 67 h 120"/>
                <a:gd name="T32" fmla="*/ 0 w 71"/>
                <a:gd name="T33" fmla="*/ 61 h 120"/>
                <a:gd name="T34" fmla="*/ 4 w 71"/>
                <a:gd name="T35" fmla="*/ 53 h 120"/>
                <a:gd name="T36" fmla="*/ 53 w 71"/>
                <a:gd name="T37" fmla="*/ 2 h 120"/>
                <a:gd name="T38" fmla="*/ 57 w 71"/>
                <a:gd name="T39" fmla="*/ 0 h 120"/>
                <a:gd name="T40" fmla="*/ 61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61" y="0"/>
                  </a:moveTo>
                  <a:lnTo>
                    <a:pt x="65" y="0"/>
                  </a:lnTo>
                  <a:lnTo>
                    <a:pt x="67" y="2"/>
                  </a:lnTo>
                  <a:lnTo>
                    <a:pt x="71" y="6"/>
                  </a:lnTo>
                  <a:lnTo>
                    <a:pt x="71" y="10"/>
                  </a:lnTo>
                  <a:lnTo>
                    <a:pt x="71" y="14"/>
                  </a:lnTo>
                  <a:lnTo>
                    <a:pt x="67" y="18"/>
                  </a:lnTo>
                  <a:lnTo>
                    <a:pt x="26" y="61"/>
                  </a:lnTo>
                  <a:lnTo>
                    <a:pt x="67" y="102"/>
                  </a:lnTo>
                  <a:lnTo>
                    <a:pt x="71" y="106"/>
                  </a:lnTo>
                  <a:lnTo>
                    <a:pt x="71" y="110"/>
                  </a:lnTo>
                  <a:lnTo>
                    <a:pt x="71" y="114"/>
                  </a:lnTo>
                  <a:lnTo>
                    <a:pt x="67" y="118"/>
                  </a:lnTo>
                  <a:lnTo>
                    <a:pt x="61" y="120"/>
                  </a:lnTo>
                  <a:lnTo>
                    <a:pt x="53" y="118"/>
                  </a:lnTo>
                  <a:lnTo>
                    <a:pt x="4" y="67"/>
                  </a:lnTo>
                  <a:lnTo>
                    <a:pt x="0" y="61"/>
                  </a:lnTo>
                  <a:lnTo>
                    <a:pt x="4" y="53"/>
                  </a:lnTo>
                  <a:lnTo>
                    <a:pt x="53" y="2"/>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19"/>
            <p:cNvGrpSpPr/>
            <p:nvPr/>
          </p:nvGrpSpPr>
          <p:grpSpPr>
            <a:xfrm>
              <a:off x="5557301" y="5604205"/>
              <a:ext cx="444643" cy="441774"/>
              <a:chOff x="5557301" y="5584126"/>
              <a:chExt cx="444643" cy="441774"/>
            </a:xfrm>
          </p:grpSpPr>
          <p:sp>
            <p:nvSpPr>
              <p:cNvPr id="21" name="Freeform 192"/>
              <p:cNvSpPr>
                <a:spLocks noEditPoints="1"/>
              </p:cNvSpPr>
              <p:nvPr/>
            </p:nvSpPr>
            <p:spPr bwMode="auto">
              <a:xfrm>
                <a:off x="5557301" y="5584126"/>
                <a:ext cx="444643" cy="441774"/>
              </a:xfrm>
              <a:custGeom>
                <a:avLst/>
                <a:gdLst>
                  <a:gd name="T0" fmla="*/ 78 w 155"/>
                  <a:gd name="T1" fmla="*/ 10 h 154"/>
                  <a:gd name="T2" fmla="*/ 61 w 155"/>
                  <a:gd name="T3" fmla="*/ 12 h 154"/>
                  <a:gd name="T4" fmla="*/ 43 w 155"/>
                  <a:gd name="T5" fmla="*/ 18 h 154"/>
                  <a:gd name="T6" fmla="*/ 25 w 155"/>
                  <a:gd name="T7" fmla="*/ 34 h 154"/>
                  <a:gd name="T8" fmla="*/ 13 w 155"/>
                  <a:gd name="T9" fmla="*/ 55 h 154"/>
                  <a:gd name="T10" fmla="*/ 9 w 155"/>
                  <a:gd name="T11" fmla="*/ 77 h 154"/>
                  <a:gd name="T12" fmla="*/ 11 w 155"/>
                  <a:gd name="T13" fmla="*/ 95 h 154"/>
                  <a:gd name="T14" fmla="*/ 19 w 155"/>
                  <a:gd name="T15" fmla="*/ 112 h 154"/>
                  <a:gd name="T16" fmla="*/ 33 w 155"/>
                  <a:gd name="T17" fmla="*/ 130 h 154"/>
                  <a:gd name="T18" fmla="*/ 55 w 155"/>
                  <a:gd name="T19" fmla="*/ 142 h 154"/>
                  <a:gd name="T20" fmla="*/ 78 w 155"/>
                  <a:gd name="T21" fmla="*/ 146 h 154"/>
                  <a:gd name="T22" fmla="*/ 94 w 155"/>
                  <a:gd name="T23" fmla="*/ 144 h 154"/>
                  <a:gd name="T24" fmla="*/ 112 w 155"/>
                  <a:gd name="T25" fmla="*/ 138 h 154"/>
                  <a:gd name="T26" fmla="*/ 130 w 155"/>
                  <a:gd name="T27" fmla="*/ 122 h 154"/>
                  <a:gd name="T28" fmla="*/ 143 w 155"/>
                  <a:gd name="T29" fmla="*/ 101 h 154"/>
                  <a:gd name="T30" fmla="*/ 147 w 155"/>
                  <a:gd name="T31" fmla="*/ 77 h 154"/>
                  <a:gd name="T32" fmla="*/ 145 w 155"/>
                  <a:gd name="T33" fmla="*/ 61 h 154"/>
                  <a:gd name="T34" fmla="*/ 136 w 155"/>
                  <a:gd name="T35" fmla="*/ 44 h 154"/>
                  <a:gd name="T36" fmla="*/ 122 w 155"/>
                  <a:gd name="T37" fmla="*/ 24 h 154"/>
                  <a:gd name="T38" fmla="*/ 100 w 155"/>
                  <a:gd name="T39" fmla="*/ 14 h 154"/>
                  <a:gd name="T40" fmla="*/ 78 w 155"/>
                  <a:gd name="T41" fmla="*/ 10 h 154"/>
                  <a:gd name="T42" fmla="*/ 78 w 155"/>
                  <a:gd name="T43" fmla="*/ 0 h 154"/>
                  <a:gd name="T44" fmla="*/ 104 w 155"/>
                  <a:gd name="T45" fmla="*/ 6 h 154"/>
                  <a:gd name="T46" fmla="*/ 126 w 155"/>
                  <a:gd name="T47" fmla="*/ 18 h 154"/>
                  <a:gd name="T48" fmla="*/ 145 w 155"/>
                  <a:gd name="T49" fmla="*/ 40 h 154"/>
                  <a:gd name="T50" fmla="*/ 153 w 155"/>
                  <a:gd name="T51" fmla="*/ 59 h 154"/>
                  <a:gd name="T52" fmla="*/ 155 w 155"/>
                  <a:gd name="T53" fmla="*/ 77 h 154"/>
                  <a:gd name="T54" fmla="*/ 151 w 155"/>
                  <a:gd name="T55" fmla="*/ 103 h 154"/>
                  <a:gd name="T56" fmla="*/ 136 w 155"/>
                  <a:gd name="T57" fmla="*/ 128 h 154"/>
                  <a:gd name="T58" fmla="*/ 116 w 155"/>
                  <a:gd name="T59" fmla="*/ 144 h 154"/>
                  <a:gd name="T60" fmla="*/ 96 w 155"/>
                  <a:gd name="T61" fmla="*/ 152 h 154"/>
                  <a:gd name="T62" fmla="*/ 78 w 155"/>
                  <a:gd name="T63" fmla="*/ 154 h 154"/>
                  <a:gd name="T64" fmla="*/ 51 w 155"/>
                  <a:gd name="T65" fmla="*/ 150 h 154"/>
                  <a:gd name="T66" fmla="*/ 29 w 155"/>
                  <a:gd name="T67" fmla="*/ 136 h 154"/>
                  <a:gd name="T68" fmla="*/ 11 w 155"/>
                  <a:gd name="T69" fmla="*/ 116 h 154"/>
                  <a:gd name="T70" fmla="*/ 3 w 155"/>
                  <a:gd name="T71" fmla="*/ 97 h 154"/>
                  <a:gd name="T72" fmla="*/ 0 w 155"/>
                  <a:gd name="T73" fmla="*/ 77 h 154"/>
                  <a:gd name="T74" fmla="*/ 5 w 155"/>
                  <a:gd name="T75" fmla="*/ 50 h 154"/>
                  <a:gd name="T76" fmla="*/ 19 w 155"/>
                  <a:gd name="T77" fmla="*/ 28 h 154"/>
                  <a:gd name="T78" fmla="*/ 39 w 155"/>
                  <a:gd name="T79" fmla="*/ 10 h 154"/>
                  <a:gd name="T80" fmla="*/ 59 w 155"/>
                  <a:gd name="T81" fmla="*/ 4 h 154"/>
                  <a:gd name="T82" fmla="*/ 78 w 155"/>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4">
                    <a:moveTo>
                      <a:pt x="78" y="10"/>
                    </a:moveTo>
                    <a:lnTo>
                      <a:pt x="61" y="12"/>
                    </a:lnTo>
                    <a:lnTo>
                      <a:pt x="43" y="18"/>
                    </a:lnTo>
                    <a:lnTo>
                      <a:pt x="25" y="34"/>
                    </a:lnTo>
                    <a:lnTo>
                      <a:pt x="13" y="55"/>
                    </a:lnTo>
                    <a:lnTo>
                      <a:pt x="9" y="77"/>
                    </a:lnTo>
                    <a:lnTo>
                      <a:pt x="11" y="95"/>
                    </a:lnTo>
                    <a:lnTo>
                      <a:pt x="19" y="112"/>
                    </a:lnTo>
                    <a:lnTo>
                      <a:pt x="33" y="130"/>
                    </a:lnTo>
                    <a:lnTo>
                      <a:pt x="55" y="142"/>
                    </a:lnTo>
                    <a:lnTo>
                      <a:pt x="78" y="146"/>
                    </a:lnTo>
                    <a:lnTo>
                      <a:pt x="94" y="144"/>
                    </a:lnTo>
                    <a:lnTo>
                      <a:pt x="112" y="138"/>
                    </a:lnTo>
                    <a:lnTo>
                      <a:pt x="130" y="122"/>
                    </a:lnTo>
                    <a:lnTo>
                      <a:pt x="143" y="101"/>
                    </a:lnTo>
                    <a:lnTo>
                      <a:pt x="147" y="77"/>
                    </a:lnTo>
                    <a:lnTo>
                      <a:pt x="145" y="61"/>
                    </a:lnTo>
                    <a:lnTo>
                      <a:pt x="136" y="44"/>
                    </a:lnTo>
                    <a:lnTo>
                      <a:pt x="122" y="24"/>
                    </a:lnTo>
                    <a:lnTo>
                      <a:pt x="100" y="14"/>
                    </a:lnTo>
                    <a:lnTo>
                      <a:pt x="78" y="10"/>
                    </a:lnTo>
                    <a:close/>
                    <a:moveTo>
                      <a:pt x="78" y="0"/>
                    </a:moveTo>
                    <a:lnTo>
                      <a:pt x="104" y="6"/>
                    </a:lnTo>
                    <a:lnTo>
                      <a:pt x="126" y="18"/>
                    </a:lnTo>
                    <a:lnTo>
                      <a:pt x="145" y="40"/>
                    </a:lnTo>
                    <a:lnTo>
                      <a:pt x="153" y="59"/>
                    </a:lnTo>
                    <a:lnTo>
                      <a:pt x="155" y="77"/>
                    </a:lnTo>
                    <a:lnTo>
                      <a:pt x="151" y="103"/>
                    </a:lnTo>
                    <a:lnTo>
                      <a:pt x="136" y="128"/>
                    </a:lnTo>
                    <a:lnTo>
                      <a:pt x="116" y="144"/>
                    </a:lnTo>
                    <a:lnTo>
                      <a:pt x="96" y="152"/>
                    </a:lnTo>
                    <a:lnTo>
                      <a:pt x="78" y="154"/>
                    </a:lnTo>
                    <a:lnTo>
                      <a:pt x="51" y="150"/>
                    </a:lnTo>
                    <a:lnTo>
                      <a:pt x="29" y="136"/>
                    </a:lnTo>
                    <a:lnTo>
                      <a:pt x="11" y="116"/>
                    </a:lnTo>
                    <a:lnTo>
                      <a:pt x="3" y="97"/>
                    </a:lnTo>
                    <a:lnTo>
                      <a:pt x="0" y="77"/>
                    </a:lnTo>
                    <a:lnTo>
                      <a:pt x="5" y="50"/>
                    </a:lnTo>
                    <a:lnTo>
                      <a:pt x="19" y="28"/>
                    </a:lnTo>
                    <a:lnTo>
                      <a:pt x="39" y="10"/>
                    </a:lnTo>
                    <a:lnTo>
                      <a:pt x="59" y="4"/>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93"/>
              <p:cNvSpPr>
                <a:spLocks/>
              </p:cNvSpPr>
              <p:nvPr/>
            </p:nvSpPr>
            <p:spPr bwMode="auto">
              <a:xfrm>
                <a:off x="5657705" y="5905416"/>
                <a:ext cx="28687" cy="22949"/>
              </a:xfrm>
              <a:custGeom>
                <a:avLst/>
                <a:gdLst>
                  <a:gd name="T0" fmla="*/ 0 w 10"/>
                  <a:gd name="T1" fmla="*/ 0 h 8"/>
                  <a:gd name="T2" fmla="*/ 10 w 10"/>
                  <a:gd name="T3" fmla="*/ 8 h 8"/>
                  <a:gd name="T4" fmla="*/ 4 w 10"/>
                  <a:gd name="T5" fmla="*/ 8 h 8"/>
                  <a:gd name="T6" fmla="*/ 0 w 10"/>
                  <a:gd name="T7" fmla="*/ 8 h 8"/>
                  <a:gd name="T8" fmla="*/ 0 w 10"/>
                  <a:gd name="T9" fmla="*/ 4 h 8"/>
                  <a:gd name="T10" fmla="*/ 0 w 10"/>
                  <a:gd name="T11" fmla="*/ 0 h 8"/>
                </a:gdLst>
                <a:ahLst/>
                <a:cxnLst>
                  <a:cxn ang="0">
                    <a:pos x="T0" y="T1"/>
                  </a:cxn>
                  <a:cxn ang="0">
                    <a:pos x="T2" y="T3"/>
                  </a:cxn>
                  <a:cxn ang="0">
                    <a:pos x="T4" y="T5"/>
                  </a:cxn>
                  <a:cxn ang="0">
                    <a:pos x="T6" y="T7"/>
                  </a:cxn>
                  <a:cxn ang="0">
                    <a:pos x="T8" y="T9"/>
                  </a:cxn>
                  <a:cxn ang="0">
                    <a:pos x="T10" y="T11"/>
                  </a:cxn>
                </a:cxnLst>
                <a:rect l="0" t="0" r="r" b="b"/>
                <a:pathLst>
                  <a:path w="10" h="8">
                    <a:moveTo>
                      <a:pt x="0" y="0"/>
                    </a:moveTo>
                    <a:lnTo>
                      <a:pt x="10" y="8"/>
                    </a:lnTo>
                    <a:lnTo>
                      <a:pt x="4" y="8"/>
                    </a:lnTo>
                    <a:lnTo>
                      <a:pt x="0" y="8"/>
                    </a:lnTo>
                    <a:lnTo>
                      <a:pt x="0" y="4"/>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94"/>
              <p:cNvSpPr>
                <a:spLocks/>
              </p:cNvSpPr>
              <p:nvPr/>
            </p:nvSpPr>
            <p:spPr bwMode="auto">
              <a:xfrm>
                <a:off x="5792532" y="5687397"/>
                <a:ext cx="103272" cy="111879"/>
              </a:xfrm>
              <a:custGeom>
                <a:avLst/>
                <a:gdLst>
                  <a:gd name="T0" fmla="*/ 6 w 36"/>
                  <a:gd name="T1" fmla="*/ 0 h 39"/>
                  <a:gd name="T2" fmla="*/ 16 w 36"/>
                  <a:gd name="T3" fmla="*/ 0 h 39"/>
                  <a:gd name="T4" fmla="*/ 36 w 36"/>
                  <a:gd name="T5" fmla="*/ 21 h 39"/>
                  <a:gd name="T6" fmla="*/ 36 w 36"/>
                  <a:gd name="T7" fmla="*/ 31 h 39"/>
                  <a:gd name="T8" fmla="*/ 30 w 36"/>
                  <a:gd name="T9" fmla="*/ 39 h 39"/>
                  <a:gd name="T10" fmla="*/ 0 w 36"/>
                  <a:gd name="T11" fmla="*/ 6 h 39"/>
                  <a:gd name="T12" fmla="*/ 6 w 3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6" y="0"/>
                    </a:moveTo>
                    <a:lnTo>
                      <a:pt x="16" y="0"/>
                    </a:lnTo>
                    <a:lnTo>
                      <a:pt x="36" y="21"/>
                    </a:lnTo>
                    <a:lnTo>
                      <a:pt x="36" y="31"/>
                    </a:lnTo>
                    <a:lnTo>
                      <a:pt x="30" y="39"/>
                    </a:lnTo>
                    <a:lnTo>
                      <a:pt x="0" y="6"/>
                    </a:lnTo>
                    <a:lnTo>
                      <a:pt x="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95"/>
              <p:cNvSpPr>
                <a:spLocks/>
              </p:cNvSpPr>
              <p:nvPr/>
            </p:nvSpPr>
            <p:spPr bwMode="auto">
              <a:xfrm>
                <a:off x="5715079" y="5747638"/>
                <a:ext cx="123353" cy="120484"/>
              </a:xfrm>
              <a:custGeom>
                <a:avLst/>
                <a:gdLst>
                  <a:gd name="T0" fmla="*/ 35 w 43"/>
                  <a:gd name="T1" fmla="*/ 0 h 42"/>
                  <a:gd name="T2" fmla="*/ 43 w 43"/>
                  <a:gd name="T3" fmla="*/ 8 h 42"/>
                  <a:gd name="T4" fmla="*/ 8 w 43"/>
                  <a:gd name="T5" fmla="*/ 42 h 42"/>
                  <a:gd name="T6" fmla="*/ 0 w 43"/>
                  <a:gd name="T7" fmla="*/ 42 h 42"/>
                  <a:gd name="T8" fmla="*/ 0 w 43"/>
                  <a:gd name="T9" fmla="*/ 34 h 42"/>
                  <a:gd name="T10" fmla="*/ 0 w 43"/>
                  <a:gd name="T11" fmla="*/ 34 h 42"/>
                  <a:gd name="T12" fmla="*/ 3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35" y="0"/>
                    </a:moveTo>
                    <a:lnTo>
                      <a:pt x="43" y="8"/>
                    </a:lnTo>
                    <a:lnTo>
                      <a:pt x="8" y="42"/>
                    </a:lnTo>
                    <a:lnTo>
                      <a:pt x="0" y="42"/>
                    </a:lnTo>
                    <a:lnTo>
                      <a:pt x="0" y="34"/>
                    </a:lnTo>
                    <a:lnTo>
                      <a:pt x="0" y="34"/>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96"/>
              <p:cNvSpPr>
                <a:spLocks/>
              </p:cNvSpPr>
              <p:nvPr/>
            </p:nvSpPr>
            <p:spPr bwMode="auto">
              <a:xfrm>
                <a:off x="5680655" y="5716084"/>
                <a:ext cx="123353" cy="123353"/>
              </a:xfrm>
              <a:custGeom>
                <a:avLst/>
                <a:gdLst>
                  <a:gd name="T0" fmla="*/ 35 w 43"/>
                  <a:gd name="T1" fmla="*/ 0 h 43"/>
                  <a:gd name="T2" fmla="*/ 43 w 43"/>
                  <a:gd name="T3" fmla="*/ 9 h 43"/>
                  <a:gd name="T4" fmla="*/ 8 w 43"/>
                  <a:gd name="T5" fmla="*/ 43 h 43"/>
                  <a:gd name="T6" fmla="*/ 8 w 43"/>
                  <a:gd name="T7" fmla="*/ 43 h 43"/>
                  <a:gd name="T8" fmla="*/ 0 w 43"/>
                  <a:gd name="T9" fmla="*/ 43 h 43"/>
                  <a:gd name="T10" fmla="*/ 0 w 43"/>
                  <a:gd name="T11" fmla="*/ 35 h 43"/>
                  <a:gd name="T12" fmla="*/ 35 w 43"/>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3" h="43">
                    <a:moveTo>
                      <a:pt x="35" y="0"/>
                    </a:moveTo>
                    <a:lnTo>
                      <a:pt x="43" y="9"/>
                    </a:lnTo>
                    <a:lnTo>
                      <a:pt x="8" y="43"/>
                    </a:lnTo>
                    <a:lnTo>
                      <a:pt x="8" y="43"/>
                    </a:lnTo>
                    <a:lnTo>
                      <a:pt x="0" y="43"/>
                    </a:lnTo>
                    <a:lnTo>
                      <a:pt x="0" y="35"/>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97"/>
              <p:cNvSpPr>
                <a:spLocks/>
              </p:cNvSpPr>
              <p:nvPr/>
            </p:nvSpPr>
            <p:spPr bwMode="auto">
              <a:xfrm>
                <a:off x="5663443" y="5833698"/>
                <a:ext cx="86060" cy="94667"/>
              </a:xfrm>
              <a:custGeom>
                <a:avLst/>
                <a:gdLst>
                  <a:gd name="T0" fmla="*/ 2 w 30"/>
                  <a:gd name="T1" fmla="*/ 0 h 33"/>
                  <a:gd name="T2" fmla="*/ 4 w 30"/>
                  <a:gd name="T3" fmla="*/ 4 h 33"/>
                  <a:gd name="T4" fmla="*/ 12 w 30"/>
                  <a:gd name="T5" fmla="*/ 8 h 33"/>
                  <a:gd name="T6" fmla="*/ 16 w 30"/>
                  <a:gd name="T7" fmla="*/ 16 h 33"/>
                  <a:gd name="T8" fmla="*/ 24 w 30"/>
                  <a:gd name="T9" fmla="*/ 18 h 33"/>
                  <a:gd name="T10" fmla="*/ 26 w 30"/>
                  <a:gd name="T11" fmla="*/ 27 h 33"/>
                  <a:gd name="T12" fmla="*/ 30 w 30"/>
                  <a:gd name="T13" fmla="*/ 31 h 33"/>
                  <a:gd name="T14" fmla="*/ 12 w 30"/>
                  <a:gd name="T15" fmla="*/ 33 h 33"/>
                  <a:gd name="T16" fmla="*/ 0 w 30"/>
                  <a:gd name="T17" fmla="*/ 18 h 33"/>
                  <a:gd name="T18" fmla="*/ 2 w 30"/>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3">
                    <a:moveTo>
                      <a:pt x="2" y="0"/>
                    </a:moveTo>
                    <a:lnTo>
                      <a:pt x="4" y="4"/>
                    </a:lnTo>
                    <a:lnTo>
                      <a:pt x="12" y="8"/>
                    </a:lnTo>
                    <a:lnTo>
                      <a:pt x="16" y="16"/>
                    </a:lnTo>
                    <a:lnTo>
                      <a:pt x="24" y="18"/>
                    </a:lnTo>
                    <a:lnTo>
                      <a:pt x="26" y="27"/>
                    </a:lnTo>
                    <a:lnTo>
                      <a:pt x="30" y="31"/>
                    </a:lnTo>
                    <a:lnTo>
                      <a:pt x="12" y="33"/>
                    </a:lnTo>
                    <a:lnTo>
                      <a:pt x="0" y="18"/>
                    </a:lnTo>
                    <a:lnTo>
                      <a:pt x="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98"/>
              <p:cNvSpPr>
                <a:spLocks/>
              </p:cNvSpPr>
              <p:nvPr/>
            </p:nvSpPr>
            <p:spPr bwMode="auto">
              <a:xfrm>
                <a:off x="5749503" y="5782062"/>
                <a:ext cx="117616" cy="129091"/>
              </a:xfrm>
              <a:custGeom>
                <a:avLst/>
                <a:gdLst>
                  <a:gd name="T0" fmla="*/ 33 w 41"/>
                  <a:gd name="T1" fmla="*/ 0 h 45"/>
                  <a:gd name="T2" fmla="*/ 41 w 41"/>
                  <a:gd name="T3" fmla="*/ 8 h 45"/>
                  <a:gd name="T4" fmla="*/ 7 w 41"/>
                  <a:gd name="T5" fmla="*/ 45 h 45"/>
                  <a:gd name="T6" fmla="*/ 0 w 41"/>
                  <a:gd name="T7" fmla="*/ 43 h 45"/>
                  <a:gd name="T8" fmla="*/ 0 w 41"/>
                  <a:gd name="T9" fmla="*/ 34 h 45"/>
                  <a:gd name="T10" fmla="*/ 33 w 41"/>
                  <a:gd name="T11" fmla="*/ 0 h 45"/>
                </a:gdLst>
                <a:ahLst/>
                <a:cxnLst>
                  <a:cxn ang="0">
                    <a:pos x="T0" y="T1"/>
                  </a:cxn>
                  <a:cxn ang="0">
                    <a:pos x="T2" y="T3"/>
                  </a:cxn>
                  <a:cxn ang="0">
                    <a:pos x="T4" y="T5"/>
                  </a:cxn>
                  <a:cxn ang="0">
                    <a:pos x="T6" y="T7"/>
                  </a:cxn>
                  <a:cxn ang="0">
                    <a:pos x="T8" y="T9"/>
                  </a:cxn>
                  <a:cxn ang="0">
                    <a:pos x="T10" y="T11"/>
                  </a:cxn>
                </a:cxnLst>
                <a:rect l="0" t="0" r="r" b="b"/>
                <a:pathLst>
                  <a:path w="41" h="45">
                    <a:moveTo>
                      <a:pt x="33" y="0"/>
                    </a:moveTo>
                    <a:lnTo>
                      <a:pt x="41" y="8"/>
                    </a:lnTo>
                    <a:lnTo>
                      <a:pt x="7" y="45"/>
                    </a:lnTo>
                    <a:lnTo>
                      <a:pt x="0" y="43"/>
                    </a:lnTo>
                    <a:lnTo>
                      <a:pt x="0" y="34"/>
                    </a:lnTo>
                    <a:lnTo>
                      <a:pt x="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 name="组合 27"/>
          <p:cNvGrpSpPr/>
          <p:nvPr/>
        </p:nvGrpSpPr>
        <p:grpSpPr>
          <a:xfrm>
            <a:off x="6839593" y="4918590"/>
            <a:ext cx="745852" cy="441774"/>
            <a:chOff x="6839593" y="4666153"/>
            <a:chExt cx="745852" cy="441774"/>
          </a:xfrm>
        </p:grpSpPr>
        <p:sp>
          <p:nvSpPr>
            <p:cNvPr id="29" name="Freeform 81"/>
            <p:cNvSpPr>
              <a:spLocks/>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p:cNvGrpSpPr/>
            <p:nvPr/>
          </p:nvGrpSpPr>
          <p:grpSpPr>
            <a:xfrm>
              <a:off x="6839593" y="4666153"/>
              <a:ext cx="441774" cy="441774"/>
              <a:chOff x="6839593" y="4666155"/>
              <a:chExt cx="441774" cy="441774"/>
            </a:xfrm>
          </p:grpSpPr>
          <p:sp>
            <p:nvSpPr>
              <p:cNvPr id="31" name="Freeform 199"/>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00"/>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1"/>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02"/>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p:nvGrpSpPr>
        <p:grpSpPr>
          <a:xfrm>
            <a:off x="6839593" y="3028145"/>
            <a:ext cx="745852" cy="444643"/>
            <a:chOff x="6839593" y="2775708"/>
            <a:chExt cx="745852" cy="444643"/>
          </a:xfrm>
        </p:grpSpPr>
        <p:sp>
          <p:nvSpPr>
            <p:cNvPr id="36" name="Freeform 83"/>
            <p:cNvSpPr>
              <a:spLocks/>
            </p:cNvSpPr>
            <p:nvPr/>
          </p:nvSpPr>
          <p:spPr bwMode="auto">
            <a:xfrm>
              <a:off x="7381769" y="2824475"/>
              <a:ext cx="203676" cy="347109"/>
            </a:xfrm>
            <a:custGeom>
              <a:avLst/>
              <a:gdLst>
                <a:gd name="T0" fmla="*/ 10 w 71"/>
                <a:gd name="T1" fmla="*/ 0 h 121"/>
                <a:gd name="T2" fmla="*/ 14 w 71"/>
                <a:gd name="T3" fmla="*/ 3 h 121"/>
                <a:gd name="T4" fmla="*/ 18 w 71"/>
                <a:gd name="T5" fmla="*/ 5 h 121"/>
                <a:gd name="T6" fmla="*/ 67 w 71"/>
                <a:gd name="T7" fmla="*/ 53 h 121"/>
                <a:gd name="T8" fmla="*/ 71 w 71"/>
                <a:gd name="T9" fmla="*/ 62 h 121"/>
                <a:gd name="T10" fmla="*/ 67 w 71"/>
                <a:gd name="T11" fmla="*/ 68 h 121"/>
                <a:gd name="T12" fmla="*/ 18 w 71"/>
                <a:gd name="T13" fmla="*/ 119 h 121"/>
                <a:gd name="T14" fmla="*/ 10 w 71"/>
                <a:gd name="T15" fmla="*/ 121 h 121"/>
                <a:gd name="T16" fmla="*/ 4 w 71"/>
                <a:gd name="T17" fmla="*/ 119 h 121"/>
                <a:gd name="T18" fmla="*/ 0 w 71"/>
                <a:gd name="T19" fmla="*/ 115 h 121"/>
                <a:gd name="T20" fmla="*/ 0 w 71"/>
                <a:gd name="T21" fmla="*/ 111 h 121"/>
                <a:gd name="T22" fmla="*/ 0 w 71"/>
                <a:gd name="T23" fmla="*/ 106 h 121"/>
                <a:gd name="T24" fmla="*/ 4 w 71"/>
                <a:gd name="T25" fmla="*/ 104 h 121"/>
                <a:gd name="T26" fmla="*/ 44 w 71"/>
                <a:gd name="T27" fmla="*/ 62 h 121"/>
                <a:gd name="T28" fmla="*/ 4 w 71"/>
                <a:gd name="T29" fmla="*/ 19 h 121"/>
                <a:gd name="T30" fmla="*/ 0 w 71"/>
                <a:gd name="T31" fmla="*/ 15 h 121"/>
                <a:gd name="T32" fmla="*/ 0 w 71"/>
                <a:gd name="T33" fmla="*/ 11 h 121"/>
                <a:gd name="T34" fmla="*/ 0 w 71"/>
                <a:gd name="T35" fmla="*/ 7 h 121"/>
                <a:gd name="T36" fmla="*/ 4 w 71"/>
                <a:gd name="T37" fmla="*/ 5 h 121"/>
                <a:gd name="T38" fmla="*/ 6 w 71"/>
                <a:gd name="T39" fmla="*/ 3 h 121"/>
                <a:gd name="T40" fmla="*/ 10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10" y="0"/>
                  </a:moveTo>
                  <a:lnTo>
                    <a:pt x="14" y="3"/>
                  </a:lnTo>
                  <a:lnTo>
                    <a:pt x="18" y="5"/>
                  </a:lnTo>
                  <a:lnTo>
                    <a:pt x="67" y="53"/>
                  </a:lnTo>
                  <a:lnTo>
                    <a:pt x="71" y="62"/>
                  </a:lnTo>
                  <a:lnTo>
                    <a:pt x="67" y="68"/>
                  </a:lnTo>
                  <a:lnTo>
                    <a:pt x="18" y="119"/>
                  </a:lnTo>
                  <a:lnTo>
                    <a:pt x="10" y="121"/>
                  </a:lnTo>
                  <a:lnTo>
                    <a:pt x="4" y="119"/>
                  </a:lnTo>
                  <a:lnTo>
                    <a:pt x="0" y="115"/>
                  </a:lnTo>
                  <a:lnTo>
                    <a:pt x="0" y="111"/>
                  </a:lnTo>
                  <a:lnTo>
                    <a:pt x="0" y="106"/>
                  </a:lnTo>
                  <a:lnTo>
                    <a:pt x="4" y="104"/>
                  </a:lnTo>
                  <a:lnTo>
                    <a:pt x="44" y="62"/>
                  </a:lnTo>
                  <a:lnTo>
                    <a:pt x="4" y="19"/>
                  </a:lnTo>
                  <a:lnTo>
                    <a:pt x="0" y="15"/>
                  </a:lnTo>
                  <a:lnTo>
                    <a:pt x="0" y="11"/>
                  </a:lnTo>
                  <a:lnTo>
                    <a:pt x="0" y="7"/>
                  </a:lnTo>
                  <a:lnTo>
                    <a:pt x="4" y="5"/>
                  </a:lnTo>
                  <a:lnTo>
                    <a:pt x="6" y="3"/>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7" name="组合 36"/>
            <p:cNvGrpSpPr/>
            <p:nvPr/>
          </p:nvGrpSpPr>
          <p:grpSpPr>
            <a:xfrm>
              <a:off x="6839593" y="2775708"/>
              <a:ext cx="441774" cy="444643"/>
              <a:chOff x="6839593" y="2769970"/>
              <a:chExt cx="441774" cy="444643"/>
            </a:xfrm>
          </p:grpSpPr>
          <p:sp>
            <p:nvSpPr>
              <p:cNvPr id="38" name="Freeform 203"/>
              <p:cNvSpPr>
                <a:spLocks noEditPoints="1"/>
              </p:cNvSpPr>
              <p:nvPr/>
            </p:nvSpPr>
            <p:spPr bwMode="auto">
              <a:xfrm>
                <a:off x="6839593" y="2769970"/>
                <a:ext cx="441774" cy="444643"/>
              </a:xfrm>
              <a:custGeom>
                <a:avLst/>
                <a:gdLst>
                  <a:gd name="T0" fmla="*/ 77 w 154"/>
                  <a:gd name="T1" fmla="*/ 10 h 155"/>
                  <a:gd name="T2" fmla="*/ 59 w 154"/>
                  <a:gd name="T3" fmla="*/ 12 h 155"/>
                  <a:gd name="T4" fmla="*/ 42 w 154"/>
                  <a:gd name="T5" fmla="*/ 19 h 155"/>
                  <a:gd name="T6" fmla="*/ 24 w 154"/>
                  <a:gd name="T7" fmla="*/ 35 h 155"/>
                  <a:gd name="T8" fmla="*/ 12 w 154"/>
                  <a:gd name="T9" fmla="*/ 55 h 155"/>
                  <a:gd name="T10" fmla="*/ 8 w 154"/>
                  <a:gd name="T11" fmla="*/ 78 h 155"/>
                  <a:gd name="T12" fmla="*/ 10 w 154"/>
                  <a:gd name="T13" fmla="*/ 96 h 155"/>
                  <a:gd name="T14" fmla="*/ 16 w 154"/>
                  <a:gd name="T15" fmla="*/ 112 h 155"/>
                  <a:gd name="T16" fmla="*/ 32 w 154"/>
                  <a:gd name="T17" fmla="*/ 131 h 155"/>
                  <a:gd name="T18" fmla="*/ 53 w 154"/>
                  <a:gd name="T19" fmla="*/ 143 h 155"/>
                  <a:gd name="T20" fmla="*/ 77 w 154"/>
                  <a:gd name="T21" fmla="*/ 147 h 155"/>
                  <a:gd name="T22" fmla="*/ 93 w 154"/>
                  <a:gd name="T23" fmla="*/ 145 h 155"/>
                  <a:gd name="T24" fmla="*/ 109 w 154"/>
                  <a:gd name="T25" fmla="*/ 139 h 155"/>
                  <a:gd name="T26" fmla="*/ 130 w 154"/>
                  <a:gd name="T27" fmla="*/ 122 h 155"/>
                  <a:gd name="T28" fmla="*/ 140 w 154"/>
                  <a:gd name="T29" fmla="*/ 102 h 155"/>
                  <a:gd name="T30" fmla="*/ 144 w 154"/>
                  <a:gd name="T31" fmla="*/ 78 h 155"/>
                  <a:gd name="T32" fmla="*/ 142 w 154"/>
                  <a:gd name="T33" fmla="*/ 61 h 155"/>
                  <a:gd name="T34" fmla="*/ 136 w 154"/>
                  <a:gd name="T35" fmla="*/ 45 h 155"/>
                  <a:gd name="T36" fmla="*/ 120 w 154"/>
                  <a:gd name="T37" fmla="*/ 25 h 155"/>
                  <a:gd name="T38" fmla="*/ 99 w 154"/>
                  <a:gd name="T39" fmla="*/ 14 h 155"/>
                  <a:gd name="T40" fmla="*/ 77 w 154"/>
                  <a:gd name="T41" fmla="*/ 10 h 155"/>
                  <a:gd name="T42" fmla="*/ 77 w 154"/>
                  <a:gd name="T43" fmla="*/ 0 h 155"/>
                  <a:gd name="T44" fmla="*/ 103 w 154"/>
                  <a:gd name="T45" fmla="*/ 6 h 155"/>
                  <a:gd name="T46" fmla="*/ 126 w 154"/>
                  <a:gd name="T47" fmla="*/ 19 h 155"/>
                  <a:gd name="T48" fmla="*/ 144 w 154"/>
                  <a:gd name="T49" fmla="*/ 41 h 155"/>
                  <a:gd name="T50" fmla="*/ 150 w 154"/>
                  <a:gd name="T51" fmla="*/ 59 h 155"/>
                  <a:gd name="T52" fmla="*/ 154 w 154"/>
                  <a:gd name="T53" fmla="*/ 78 h 155"/>
                  <a:gd name="T54" fmla="*/ 148 w 154"/>
                  <a:gd name="T55" fmla="*/ 104 h 155"/>
                  <a:gd name="T56" fmla="*/ 136 w 154"/>
                  <a:gd name="T57" fmla="*/ 129 h 155"/>
                  <a:gd name="T58" fmla="*/ 114 w 154"/>
                  <a:gd name="T59" fmla="*/ 145 h 155"/>
                  <a:gd name="T60" fmla="*/ 95 w 154"/>
                  <a:gd name="T61" fmla="*/ 153 h 155"/>
                  <a:gd name="T62" fmla="*/ 77 w 154"/>
                  <a:gd name="T63" fmla="*/ 155 h 155"/>
                  <a:gd name="T64" fmla="*/ 51 w 154"/>
                  <a:gd name="T65" fmla="*/ 151 h 155"/>
                  <a:gd name="T66" fmla="*/ 26 w 154"/>
                  <a:gd name="T67" fmla="*/ 137 h 155"/>
                  <a:gd name="T68" fmla="*/ 10 w 154"/>
                  <a:gd name="T69" fmla="*/ 116 h 155"/>
                  <a:gd name="T70" fmla="*/ 2 w 154"/>
                  <a:gd name="T71" fmla="*/ 98 h 155"/>
                  <a:gd name="T72" fmla="*/ 0 w 154"/>
                  <a:gd name="T73" fmla="*/ 78 h 155"/>
                  <a:gd name="T74" fmla="*/ 4 w 154"/>
                  <a:gd name="T75" fmla="*/ 51 h 155"/>
                  <a:gd name="T76" fmla="*/ 18 w 154"/>
                  <a:gd name="T77" fmla="*/ 29 h 155"/>
                  <a:gd name="T78" fmla="*/ 38 w 154"/>
                  <a:gd name="T79" fmla="*/ 10 h 155"/>
                  <a:gd name="T80" fmla="*/ 57 w 154"/>
                  <a:gd name="T81" fmla="*/ 4 h 155"/>
                  <a:gd name="T82" fmla="*/ 77 w 154"/>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5">
                    <a:moveTo>
                      <a:pt x="77" y="10"/>
                    </a:moveTo>
                    <a:lnTo>
                      <a:pt x="59" y="12"/>
                    </a:lnTo>
                    <a:lnTo>
                      <a:pt x="42" y="19"/>
                    </a:lnTo>
                    <a:lnTo>
                      <a:pt x="24" y="35"/>
                    </a:lnTo>
                    <a:lnTo>
                      <a:pt x="12" y="55"/>
                    </a:lnTo>
                    <a:lnTo>
                      <a:pt x="8" y="78"/>
                    </a:lnTo>
                    <a:lnTo>
                      <a:pt x="10" y="96"/>
                    </a:lnTo>
                    <a:lnTo>
                      <a:pt x="16" y="112"/>
                    </a:lnTo>
                    <a:lnTo>
                      <a:pt x="32" y="131"/>
                    </a:lnTo>
                    <a:lnTo>
                      <a:pt x="53" y="143"/>
                    </a:lnTo>
                    <a:lnTo>
                      <a:pt x="77" y="147"/>
                    </a:lnTo>
                    <a:lnTo>
                      <a:pt x="93" y="145"/>
                    </a:lnTo>
                    <a:lnTo>
                      <a:pt x="109" y="139"/>
                    </a:lnTo>
                    <a:lnTo>
                      <a:pt x="130" y="122"/>
                    </a:lnTo>
                    <a:lnTo>
                      <a:pt x="140" y="102"/>
                    </a:lnTo>
                    <a:lnTo>
                      <a:pt x="144" y="78"/>
                    </a:lnTo>
                    <a:lnTo>
                      <a:pt x="142" y="61"/>
                    </a:lnTo>
                    <a:lnTo>
                      <a:pt x="136" y="45"/>
                    </a:lnTo>
                    <a:lnTo>
                      <a:pt x="120" y="25"/>
                    </a:lnTo>
                    <a:lnTo>
                      <a:pt x="99" y="14"/>
                    </a:lnTo>
                    <a:lnTo>
                      <a:pt x="77" y="10"/>
                    </a:lnTo>
                    <a:close/>
                    <a:moveTo>
                      <a:pt x="77" y="0"/>
                    </a:moveTo>
                    <a:lnTo>
                      <a:pt x="103" y="6"/>
                    </a:lnTo>
                    <a:lnTo>
                      <a:pt x="126" y="19"/>
                    </a:lnTo>
                    <a:lnTo>
                      <a:pt x="144" y="41"/>
                    </a:lnTo>
                    <a:lnTo>
                      <a:pt x="150" y="59"/>
                    </a:lnTo>
                    <a:lnTo>
                      <a:pt x="154" y="78"/>
                    </a:lnTo>
                    <a:lnTo>
                      <a:pt x="148" y="104"/>
                    </a:lnTo>
                    <a:lnTo>
                      <a:pt x="136" y="129"/>
                    </a:lnTo>
                    <a:lnTo>
                      <a:pt x="114" y="145"/>
                    </a:lnTo>
                    <a:lnTo>
                      <a:pt x="95" y="153"/>
                    </a:lnTo>
                    <a:lnTo>
                      <a:pt x="77" y="155"/>
                    </a:lnTo>
                    <a:lnTo>
                      <a:pt x="51" y="151"/>
                    </a:lnTo>
                    <a:lnTo>
                      <a:pt x="26" y="137"/>
                    </a:lnTo>
                    <a:lnTo>
                      <a:pt x="10" y="116"/>
                    </a:lnTo>
                    <a:lnTo>
                      <a:pt x="2" y="98"/>
                    </a:lnTo>
                    <a:lnTo>
                      <a:pt x="0" y="78"/>
                    </a:lnTo>
                    <a:lnTo>
                      <a:pt x="4" y="51"/>
                    </a:lnTo>
                    <a:lnTo>
                      <a:pt x="18" y="29"/>
                    </a:lnTo>
                    <a:lnTo>
                      <a:pt x="38" y="10"/>
                    </a:lnTo>
                    <a:lnTo>
                      <a:pt x="57"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04"/>
              <p:cNvSpPr>
                <a:spLocks noEditPoints="1"/>
              </p:cNvSpPr>
              <p:nvPr/>
            </p:nvSpPr>
            <p:spPr bwMode="auto">
              <a:xfrm>
                <a:off x="6925653" y="2870374"/>
                <a:ext cx="269654" cy="186464"/>
              </a:xfrm>
              <a:custGeom>
                <a:avLst/>
                <a:gdLst>
                  <a:gd name="T0" fmla="*/ 6 w 94"/>
                  <a:gd name="T1" fmla="*/ 6 h 65"/>
                  <a:gd name="T2" fmla="*/ 6 w 94"/>
                  <a:gd name="T3" fmla="*/ 55 h 65"/>
                  <a:gd name="T4" fmla="*/ 88 w 94"/>
                  <a:gd name="T5" fmla="*/ 55 h 65"/>
                  <a:gd name="T6" fmla="*/ 88 w 94"/>
                  <a:gd name="T7" fmla="*/ 6 h 65"/>
                  <a:gd name="T8" fmla="*/ 6 w 94"/>
                  <a:gd name="T9" fmla="*/ 6 h 65"/>
                  <a:gd name="T10" fmla="*/ 4 w 94"/>
                  <a:gd name="T11" fmla="*/ 0 h 65"/>
                  <a:gd name="T12" fmla="*/ 88 w 94"/>
                  <a:gd name="T13" fmla="*/ 0 h 65"/>
                  <a:gd name="T14" fmla="*/ 94 w 94"/>
                  <a:gd name="T15" fmla="*/ 4 h 65"/>
                  <a:gd name="T16" fmla="*/ 94 w 94"/>
                  <a:gd name="T17" fmla="*/ 61 h 65"/>
                  <a:gd name="T18" fmla="*/ 88 w 94"/>
                  <a:gd name="T19" fmla="*/ 65 h 65"/>
                  <a:gd name="T20" fmla="*/ 67 w 94"/>
                  <a:gd name="T21" fmla="*/ 65 h 65"/>
                  <a:gd name="T22" fmla="*/ 29 w 94"/>
                  <a:gd name="T23" fmla="*/ 65 h 65"/>
                  <a:gd name="T24" fmla="*/ 4 w 94"/>
                  <a:gd name="T25" fmla="*/ 65 h 65"/>
                  <a:gd name="T26" fmla="*/ 0 w 94"/>
                  <a:gd name="T27" fmla="*/ 61 h 65"/>
                  <a:gd name="T28" fmla="*/ 0 w 94"/>
                  <a:gd name="T29" fmla="*/ 4 h 65"/>
                  <a:gd name="T30" fmla="*/ 4 w 94"/>
                  <a:gd name="T3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5">
                    <a:moveTo>
                      <a:pt x="6" y="6"/>
                    </a:moveTo>
                    <a:lnTo>
                      <a:pt x="6" y="55"/>
                    </a:lnTo>
                    <a:lnTo>
                      <a:pt x="88" y="55"/>
                    </a:lnTo>
                    <a:lnTo>
                      <a:pt x="88" y="6"/>
                    </a:lnTo>
                    <a:lnTo>
                      <a:pt x="6" y="6"/>
                    </a:lnTo>
                    <a:close/>
                    <a:moveTo>
                      <a:pt x="4" y="0"/>
                    </a:moveTo>
                    <a:lnTo>
                      <a:pt x="88" y="0"/>
                    </a:lnTo>
                    <a:lnTo>
                      <a:pt x="94" y="4"/>
                    </a:lnTo>
                    <a:lnTo>
                      <a:pt x="94" y="61"/>
                    </a:lnTo>
                    <a:lnTo>
                      <a:pt x="88" y="65"/>
                    </a:lnTo>
                    <a:lnTo>
                      <a:pt x="67" y="65"/>
                    </a:lnTo>
                    <a:lnTo>
                      <a:pt x="29" y="65"/>
                    </a:lnTo>
                    <a:lnTo>
                      <a:pt x="4" y="65"/>
                    </a:lnTo>
                    <a:lnTo>
                      <a:pt x="0" y="61"/>
                    </a:lnTo>
                    <a:lnTo>
                      <a:pt x="0" y="4"/>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206"/>
              <p:cNvSpPr>
                <a:spLocks noChangeArrowheads="1"/>
              </p:cNvSpPr>
              <p:nvPr/>
            </p:nvSpPr>
            <p:spPr bwMode="auto">
              <a:xfrm>
                <a:off x="7026055" y="3068310"/>
                <a:ext cx="68848" cy="22949"/>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207"/>
              <p:cNvSpPr>
                <a:spLocks/>
              </p:cNvSpPr>
              <p:nvPr/>
            </p:nvSpPr>
            <p:spPr bwMode="auto">
              <a:xfrm>
                <a:off x="6991631" y="3102734"/>
                <a:ext cx="131958" cy="17212"/>
              </a:xfrm>
              <a:custGeom>
                <a:avLst/>
                <a:gdLst>
                  <a:gd name="T0" fmla="*/ 4 w 46"/>
                  <a:gd name="T1" fmla="*/ 0 h 6"/>
                  <a:gd name="T2" fmla="*/ 44 w 46"/>
                  <a:gd name="T3" fmla="*/ 0 h 6"/>
                  <a:gd name="T4" fmla="*/ 46 w 46"/>
                  <a:gd name="T5" fmla="*/ 2 h 6"/>
                  <a:gd name="T6" fmla="*/ 44 w 46"/>
                  <a:gd name="T7" fmla="*/ 6 h 6"/>
                  <a:gd name="T8" fmla="*/ 4 w 46"/>
                  <a:gd name="T9" fmla="*/ 6 h 6"/>
                  <a:gd name="T10" fmla="*/ 0 w 46"/>
                  <a:gd name="T11" fmla="*/ 2 h 6"/>
                  <a:gd name="T12" fmla="*/ 4 w 4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6" h="6">
                    <a:moveTo>
                      <a:pt x="4" y="0"/>
                    </a:moveTo>
                    <a:lnTo>
                      <a:pt x="44" y="0"/>
                    </a:lnTo>
                    <a:lnTo>
                      <a:pt x="46" y="2"/>
                    </a:lnTo>
                    <a:lnTo>
                      <a:pt x="44" y="6"/>
                    </a:lnTo>
                    <a:lnTo>
                      <a:pt x="4" y="6"/>
                    </a:lnTo>
                    <a:lnTo>
                      <a:pt x="0" y="2"/>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 name="组合 44"/>
          <p:cNvGrpSpPr/>
          <p:nvPr/>
        </p:nvGrpSpPr>
        <p:grpSpPr>
          <a:xfrm>
            <a:off x="5238881" y="2078618"/>
            <a:ext cx="763063" cy="438906"/>
            <a:chOff x="5238881" y="1826181"/>
            <a:chExt cx="763063" cy="438906"/>
          </a:xfrm>
        </p:grpSpPr>
        <p:sp>
          <p:nvSpPr>
            <p:cNvPr id="46" name="Freeform 80"/>
            <p:cNvSpPr>
              <a:spLocks/>
            </p:cNvSpPr>
            <p:nvPr/>
          </p:nvSpPr>
          <p:spPr bwMode="auto">
            <a:xfrm>
              <a:off x="5238881" y="1872080"/>
              <a:ext cx="203676" cy="347109"/>
            </a:xfrm>
            <a:custGeom>
              <a:avLst/>
              <a:gdLst>
                <a:gd name="T0" fmla="*/ 61 w 71"/>
                <a:gd name="T1" fmla="*/ 0 h 121"/>
                <a:gd name="T2" fmla="*/ 65 w 71"/>
                <a:gd name="T3" fmla="*/ 0 h 121"/>
                <a:gd name="T4" fmla="*/ 67 w 71"/>
                <a:gd name="T5" fmla="*/ 2 h 121"/>
                <a:gd name="T6" fmla="*/ 71 w 71"/>
                <a:gd name="T7" fmla="*/ 7 h 121"/>
                <a:gd name="T8" fmla="*/ 71 w 71"/>
                <a:gd name="T9" fmla="*/ 11 h 121"/>
                <a:gd name="T10" fmla="*/ 71 w 71"/>
                <a:gd name="T11" fmla="*/ 15 h 121"/>
                <a:gd name="T12" fmla="*/ 67 w 71"/>
                <a:gd name="T13" fmla="*/ 17 h 121"/>
                <a:gd name="T14" fmla="*/ 26 w 71"/>
                <a:gd name="T15" fmla="*/ 60 h 121"/>
                <a:gd name="T16" fmla="*/ 67 w 71"/>
                <a:gd name="T17" fmla="*/ 102 h 121"/>
                <a:gd name="T18" fmla="*/ 71 w 71"/>
                <a:gd name="T19" fmla="*/ 106 h 121"/>
                <a:gd name="T20" fmla="*/ 71 w 71"/>
                <a:gd name="T21" fmla="*/ 108 h 121"/>
                <a:gd name="T22" fmla="*/ 71 w 71"/>
                <a:gd name="T23" fmla="*/ 112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1 h 121"/>
                <a:gd name="T36" fmla="*/ 53 w 71"/>
                <a:gd name="T37" fmla="*/ 2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2"/>
                  </a:lnTo>
                  <a:lnTo>
                    <a:pt x="71" y="7"/>
                  </a:lnTo>
                  <a:lnTo>
                    <a:pt x="71" y="11"/>
                  </a:lnTo>
                  <a:lnTo>
                    <a:pt x="71" y="15"/>
                  </a:lnTo>
                  <a:lnTo>
                    <a:pt x="67" y="17"/>
                  </a:lnTo>
                  <a:lnTo>
                    <a:pt x="26" y="60"/>
                  </a:lnTo>
                  <a:lnTo>
                    <a:pt x="67" y="102"/>
                  </a:lnTo>
                  <a:lnTo>
                    <a:pt x="71" y="106"/>
                  </a:lnTo>
                  <a:lnTo>
                    <a:pt x="71" y="108"/>
                  </a:lnTo>
                  <a:lnTo>
                    <a:pt x="71" y="112"/>
                  </a:lnTo>
                  <a:lnTo>
                    <a:pt x="67" y="117"/>
                  </a:lnTo>
                  <a:lnTo>
                    <a:pt x="61" y="121"/>
                  </a:lnTo>
                  <a:lnTo>
                    <a:pt x="53" y="117"/>
                  </a:lnTo>
                  <a:lnTo>
                    <a:pt x="4" y="68"/>
                  </a:lnTo>
                  <a:lnTo>
                    <a:pt x="0" y="60"/>
                  </a:lnTo>
                  <a:lnTo>
                    <a:pt x="4" y="51"/>
                  </a:lnTo>
                  <a:lnTo>
                    <a:pt x="53" y="2"/>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7" name="组合 46"/>
            <p:cNvGrpSpPr/>
            <p:nvPr/>
          </p:nvGrpSpPr>
          <p:grpSpPr>
            <a:xfrm>
              <a:off x="5557301" y="1826181"/>
              <a:ext cx="444643" cy="438906"/>
              <a:chOff x="5557301" y="1829049"/>
              <a:chExt cx="444643" cy="438906"/>
            </a:xfrm>
          </p:grpSpPr>
          <p:sp>
            <p:nvSpPr>
              <p:cNvPr id="48" name="Freeform 208"/>
              <p:cNvSpPr>
                <a:spLocks noEditPoints="1"/>
              </p:cNvSpPr>
              <p:nvPr/>
            </p:nvSpPr>
            <p:spPr bwMode="auto">
              <a:xfrm>
                <a:off x="5557301" y="1829049"/>
                <a:ext cx="444643" cy="438906"/>
              </a:xfrm>
              <a:custGeom>
                <a:avLst/>
                <a:gdLst>
                  <a:gd name="T0" fmla="*/ 78 w 155"/>
                  <a:gd name="T1" fmla="*/ 8 h 153"/>
                  <a:gd name="T2" fmla="*/ 61 w 155"/>
                  <a:gd name="T3" fmla="*/ 10 h 153"/>
                  <a:gd name="T4" fmla="*/ 43 w 155"/>
                  <a:gd name="T5" fmla="*/ 16 h 153"/>
                  <a:gd name="T6" fmla="*/ 25 w 155"/>
                  <a:gd name="T7" fmla="*/ 33 h 153"/>
                  <a:gd name="T8" fmla="*/ 13 w 155"/>
                  <a:gd name="T9" fmla="*/ 53 h 153"/>
                  <a:gd name="T10" fmla="*/ 9 w 155"/>
                  <a:gd name="T11" fmla="*/ 77 h 153"/>
                  <a:gd name="T12" fmla="*/ 11 w 155"/>
                  <a:gd name="T13" fmla="*/ 94 h 153"/>
                  <a:gd name="T14" fmla="*/ 19 w 155"/>
                  <a:gd name="T15" fmla="*/ 110 h 153"/>
                  <a:gd name="T16" fmla="*/ 33 w 155"/>
                  <a:gd name="T17" fmla="*/ 128 h 153"/>
                  <a:gd name="T18" fmla="*/ 55 w 155"/>
                  <a:gd name="T19" fmla="*/ 141 h 153"/>
                  <a:gd name="T20" fmla="*/ 78 w 155"/>
                  <a:gd name="T21" fmla="*/ 145 h 153"/>
                  <a:gd name="T22" fmla="*/ 94 w 155"/>
                  <a:gd name="T23" fmla="*/ 143 h 153"/>
                  <a:gd name="T24" fmla="*/ 112 w 155"/>
                  <a:gd name="T25" fmla="*/ 137 h 153"/>
                  <a:gd name="T26" fmla="*/ 130 w 155"/>
                  <a:gd name="T27" fmla="*/ 120 h 153"/>
                  <a:gd name="T28" fmla="*/ 143 w 155"/>
                  <a:gd name="T29" fmla="*/ 100 h 153"/>
                  <a:gd name="T30" fmla="*/ 147 w 155"/>
                  <a:gd name="T31" fmla="*/ 77 h 153"/>
                  <a:gd name="T32" fmla="*/ 145 w 155"/>
                  <a:gd name="T33" fmla="*/ 59 h 153"/>
                  <a:gd name="T34" fmla="*/ 136 w 155"/>
                  <a:gd name="T35" fmla="*/ 43 h 153"/>
                  <a:gd name="T36" fmla="*/ 122 w 155"/>
                  <a:gd name="T37" fmla="*/ 24 h 153"/>
                  <a:gd name="T38" fmla="*/ 100 w 155"/>
                  <a:gd name="T39" fmla="*/ 12 h 153"/>
                  <a:gd name="T40" fmla="*/ 78 w 155"/>
                  <a:gd name="T41" fmla="*/ 8 h 153"/>
                  <a:gd name="T42" fmla="*/ 78 w 155"/>
                  <a:gd name="T43" fmla="*/ 0 h 153"/>
                  <a:gd name="T44" fmla="*/ 104 w 155"/>
                  <a:gd name="T45" fmla="*/ 4 h 153"/>
                  <a:gd name="T46" fmla="*/ 126 w 155"/>
                  <a:gd name="T47" fmla="*/ 18 h 153"/>
                  <a:gd name="T48" fmla="*/ 145 w 155"/>
                  <a:gd name="T49" fmla="*/ 39 h 153"/>
                  <a:gd name="T50" fmla="*/ 153 w 155"/>
                  <a:gd name="T51" fmla="*/ 57 h 153"/>
                  <a:gd name="T52" fmla="*/ 155 w 155"/>
                  <a:gd name="T53" fmla="*/ 77 h 153"/>
                  <a:gd name="T54" fmla="*/ 151 w 155"/>
                  <a:gd name="T55" fmla="*/ 102 h 153"/>
                  <a:gd name="T56" fmla="*/ 136 w 155"/>
                  <a:gd name="T57" fmla="*/ 126 h 153"/>
                  <a:gd name="T58" fmla="*/ 116 w 155"/>
                  <a:gd name="T59" fmla="*/ 145 h 153"/>
                  <a:gd name="T60" fmla="*/ 96 w 155"/>
                  <a:gd name="T61" fmla="*/ 151 h 153"/>
                  <a:gd name="T62" fmla="*/ 78 w 155"/>
                  <a:gd name="T63" fmla="*/ 153 h 153"/>
                  <a:gd name="T64" fmla="*/ 51 w 155"/>
                  <a:gd name="T65" fmla="*/ 149 h 153"/>
                  <a:gd name="T66" fmla="*/ 29 w 155"/>
                  <a:gd name="T67" fmla="*/ 137 h 153"/>
                  <a:gd name="T68" fmla="*/ 11 w 155"/>
                  <a:gd name="T69" fmla="*/ 114 h 153"/>
                  <a:gd name="T70" fmla="*/ 3 w 155"/>
                  <a:gd name="T71" fmla="*/ 96 h 153"/>
                  <a:gd name="T72" fmla="*/ 0 w 155"/>
                  <a:gd name="T73" fmla="*/ 77 h 153"/>
                  <a:gd name="T74" fmla="*/ 5 w 155"/>
                  <a:gd name="T75" fmla="*/ 51 h 153"/>
                  <a:gd name="T76" fmla="*/ 19 w 155"/>
                  <a:gd name="T77" fmla="*/ 27 h 153"/>
                  <a:gd name="T78" fmla="*/ 39 w 155"/>
                  <a:gd name="T79" fmla="*/ 10 h 153"/>
                  <a:gd name="T80" fmla="*/ 59 w 155"/>
                  <a:gd name="T81" fmla="*/ 2 h 153"/>
                  <a:gd name="T82" fmla="*/ 78 w 155"/>
                  <a:gd name="T8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3">
                    <a:moveTo>
                      <a:pt x="78" y="8"/>
                    </a:moveTo>
                    <a:lnTo>
                      <a:pt x="61" y="10"/>
                    </a:lnTo>
                    <a:lnTo>
                      <a:pt x="43" y="16"/>
                    </a:lnTo>
                    <a:lnTo>
                      <a:pt x="25" y="33"/>
                    </a:lnTo>
                    <a:lnTo>
                      <a:pt x="13" y="53"/>
                    </a:lnTo>
                    <a:lnTo>
                      <a:pt x="9" y="77"/>
                    </a:lnTo>
                    <a:lnTo>
                      <a:pt x="11" y="94"/>
                    </a:lnTo>
                    <a:lnTo>
                      <a:pt x="19" y="110"/>
                    </a:lnTo>
                    <a:lnTo>
                      <a:pt x="33" y="128"/>
                    </a:lnTo>
                    <a:lnTo>
                      <a:pt x="55" y="141"/>
                    </a:lnTo>
                    <a:lnTo>
                      <a:pt x="78" y="145"/>
                    </a:lnTo>
                    <a:lnTo>
                      <a:pt x="94" y="143"/>
                    </a:lnTo>
                    <a:lnTo>
                      <a:pt x="112" y="137"/>
                    </a:lnTo>
                    <a:lnTo>
                      <a:pt x="130" y="120"/>
                    </a:lnTo>
                    <a:lnTo>
                      <a:pt x="143" y="100"/>
                    </a:lnTo>
                    <a:lnTo>
                      <a:pt x="147" y="77"/>
                    </a:lnTo>
                    <a:lnTo>
                      <a:pt x="145" y="59"/>
                    </a:lnTo>
                    <a:lnTo>
                      <a:pt x="136" y="43"/>
                    </a:lnTo>
                    <a:lnTo>
                      <a:pt x="122" y="24"/>
                    </a:lnTo>
                    <a:lnTo>
                      <a:pt x="100" y="12"/>
                    </a:lnTo>
                    <a:lnTo>
                      <a:pt x="78" y="8"/>
                    </a:lnTo>
                    <a:close/>
                    <a:moveTo>
                      <a:pt x="78" y="0"/>
                    </a:moveTo>
                    <a:lnTo>
                      <a:pt x="104" y="4"/>
                    </a:lnTo>
                    <a:lnTo>
                      <a:pt x="126" y="18"/>
                    </a:lnTo>
                    <a:lnTo>
                      <a:pt x="145" y="39"/>
                    </a:lnTo>
                    <a:lnTo>
                      <a:pt x="153" y="57"/>
                    </a:lnTo>
                    <a:lnTo>
                      <a:pt x="155" y="77"/>
                    </a:lnTo>
                    <a:lnTo>
                      <a:pt x="151" y="102"/>
                    </a:lnTo>
                    <a:lnTo>
                      <a:pt x="136" y="126"/>
                    </a:lnTo>
                    <a:lnTo>
                      <a:pt x="116" y="145"/>
                    </a:lnTo>
                    <a:lnTo>
                      <a:pt x="96" y="151"/>
                    </a:lnTo>
                    <a:lnTo>
                      <a:pt x="78" y="153"/>
                    </a:lnTo>
                    <a:lnTo>
                      <a:pt x="51" y="149"/>
                    </a:lnTo>
                    <a:lnTo>
                      <a:pt x="29" y="137"/>
                    </a:lnTo>
                    <a:lnTo>
                      <a:pt x="11" y="114"/>
                    </a:lnTo>
                    <a:lnTo>
                      <a:pt x="3" y="96"/>
                    </a:lnTo>
                    <a:lnTo>
                      <a:pt x="0" y="77"/>
                    </a:lnTo>
                    <a:lnTo>
                      <a:pt x="5" y="51"/>
                    </a:lnTo>
                    <a:lnTo>
                      <a:pt x="19" y="27"/>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209"/>
              <p:cNvSpPr>
                <a:spLocks noEditPoints="1"/>
              </p:cNvSpPr>
              <p:nvPr/>
            </p:nvSpPr>
            <p:spPr bwMode="auto">
              <a:xfrm>
                <a:off x="5640494" y="1906504"/>
                <a:ext cx="278261" cy="283998"/>
              </a:xfrm>
              <a:custGeom>
                <a:avLst/>
                <a:gdLst>
                  <a:gd name="T0" fmla="*/ 65 w 97"/>
                  <a:gd name="T1" fmla="*/ 79 h 99"/>
                  <a:gd name="T2" fmla="*/ 59 w 97"/>
                  <a:gd name="T3" fmla="*/ 89 h 99"/>
                  <a:gd name="T4" fmla="*/ 73 w 97"/>
                  <a:gd name="T5" fmla="*/ 81 h 99"/>
                  <a:gd name="T6" fmla="*/ 69 w 97"/>
                  <a:gd name="T7" fmla="*/ 73 h 99"/>
                  <a:gd name="T8" fmla="*/ 18 w 97"/>
                  <a:gd name="T9" fmla="*/ 75 h 99"/>
                  <a:gd name="T10" fmla="*/ 30 w 97"/>
                  <a:gd name="T11" fmla="*/ 85 h 99"/>
                  <a:gd name="T12" fmla="*/ 34 w 97"/>
                  <a:gd name="T13" fmla="*/ 85 h 99"/>
                  <a:gd name="T14" fmla="*/ 28 w 97"/>
                  <a:gd name="T15" fmla="*/ 73 h 99"/>
                  <a:gd name="T16" fmla="*/ 51 w 97"/>
                  <a:gd name="T17" fmla="*/ 87 h 99"/>
                  <a:gd name="T18" fmla="*/ 61 w 97"/>
                  <a:gd name="T19" fmla="*/ 77 h 99"/>
                  <a:gd name="T20" fmla="*/ 51 w 97"/>
                  <a:gd name="T21" fmla="*/ 71 h 99"/>
                  <a:gd name="T22" fmla="*/ 34 w 97"/>
                  <a:gd name="T23" fmla="*/ 73 h 99"/>
                  <a:gd name="T24" fmla="*/ 42 w 97"/>
                  <a:gd name="T25" fmla="*/ 85 h 99"/>
                  <a:gd name="T26" fmla="*/ 47 w 97"/>
                  <a:gd name="T27" fmla="*/ 71 h 99"/>
                  <a:gd name="T28" fmla="*/ 71 w 97"/>
                  <a:gd name="T29" fmla="*/ 61 h 99"/>
                  <a:gd name="T30" fmla="*/ 83 w 97"/>
                  <a:gd name="T31" fmla="*/ 71 h 99"/>
                  <a:gd name="T32" fmla="*/ 89 w 97"/>
                  <a:gd name="T33" fmla="*/ 53 h 99"/>
                  <a:gd name="T34" fmla="*/ 51 w 97"/>
                  <a:gd name="T35" fmla="*/ 53 h 99"/>
                  <a:gd name="T36" fmla="*/ 65 w 97"/>
                  <a:gd name="T37" fmla="*/ 67 h 99"/>
                  <a:gd name="T38" fmla="*/ 67 w 97"/>
                  <a:gd name="T39" fmla="*/ 53 h 99"/>
                  <a:gd name="T40" fmla="*/ 30 w 97"/>
                  <a:gd name="T41" fmla="*/ 53 h 99"/>
                  <a:gd name="T42" fmla="*/ 32 w 97"/>
                  <a:gd name="T43" fmla="*/ 67 h 99"/>
                  <a:gd name="T44" fmla="*/ 47 w 97"/>
                  <a:gd name="T45" fmla="*/ 53 h 99"/>
                  <a:gd name="T46" fmla="*/ 8 w 97"/>
                  <a:gd name="T47" fmla="*/ 53 h 99"/>
                  <a:gd name="T48" fmla="*/ 14 w 97"/>
                  <a:gd name="T49" fmla="*/ 71 h 99"/>
                  <a:gd name="T50" fmla="*/ 26 w 97"/>
                  <a:gd name="T51" fmla="*/ 61 h 99"/>
                  <a:gd name="T52" fmla="*/ 8 w 97"/>
                  <a:gd name="T53" fmla="*/ 53 h 99"/>
                  <a:gd name="T54" fmla="*/ 30 w 97"/>
                  <a:gd name="T55" fmla="*/ 38 h 99"/>
                  <a:gd name="T56" fmla="*/ 47 w 97"/>
                  <a:gd name="T57" fmla="*/ 46 h 99"/>
                  <a:gd name="T58" fmla="*/ 32 w 97"/>
                  <a:gd name="T59" fmla="*/ 32 h 99"/>
                  <a:gd name="T60" fmla="*/ 51 w 97"/>
                  <a:gd name="T61" fmla="*/ 32 h 99"/>
                  <a:gd name="T62" fmla="*/ 67 w 97"/>
                  <a:gd name="T63" fmla="*/ 46 h 99"/>
                  <a:gd name="T64" fmla="*/ 65 w 97"/>
                  <a:gd name="T65" fmla="*/ 32 h 99"/>
                  <a:gd name="T66" fmla="*/ 10 w 97"/>
                  <a:gd name="T67" fmla="*/ 36 h 99"/>
                  <a:gd name="T68" fmla="*/ 26 w 97"/>
                  <a:gd name="T69" fmla="*/ 46 h 99"/>
                  <a:gd name="T70" fmla="*/ 28 w 97"/>
                  <a:gd name="T71" fmla="*/ 30 h 99"/>
                  <a:gd name="T72" fmla="*/ 83 w 97"/>
                  <a:gd name="T73" fmla="*/ 28 h 99"/>
                  <a:gd name="T74" fmla="*/ 71 w 97"/>
                  <a:gd name="T75" fmla="*/ 38 h 99"/>
                  <a:gd name="T76" fmla="*/ 89 w 97"/>
                  <a:gd name="T77" fmla="*/ 46 h 99"/>
                  <a:gd name="T78" fmla="*/ 83 w 97"/>
                  <a:gd name="T79" fmla="*/ 28 h 99"/>
                  <a:gd name="T80" fmla="*/ 51 w 97"/>
                  <a:gd name="T81" fmla="*/ 28 h 99"/>
                  <a:gd name="T82" fmla="*/ 59 w 97"/>
                  <a:gd name="T83" fmla="*/ 20 h 99"/>
                  <a:gd name="T84" fmla="*/ 51 w 97"/>
                  <a:gd name="T85" fmla="*/ 12 h 99"/>
                  <a:gd name="T86" fmla="*/ 42 w 97"/>
                  <a:gd name="T87" fmla="*/ 14 h 99"/>
                  <a:gd name="T88" fmla="*/ 34 w 97"/>
                  <a:gd name="T89" fmla="*/ 28 h 99"/>
                  <a:gd name="T90" fmla="*/ 47 w 97"/>
                  <a:gd name="T91" fmla="*/ 12 h 99"/>
                  <a:gd name="T92" fmla="*/ 63 w 97"/>
                  <a:gd name="T93" fmla="*/ 14 h 99"/>
                  <a:gd name="T94" fmla="*/ 69 w 97"/>
                  <a:gd name="T95" fmla="*/ 26 h 99"/>
                  <a:gd name="T96" fmla="*/ 73 w 97"/>
                  <a:gd name="T97" fmla="*/ 18 h 99"/>
                  <a:gd name="T98" fmla="*/ 59 w 97"/>
                  <a:gd name="T99" fmla="*/ 10 h 99"/>
                  <a:gd name="T100" fmla="*/ 30 w 97"/>
                  <a:gd name="T101" fmla="*/ 14 h 99"/>
                  <a:gd name="T102" fmla="*/ 18 w 97"/>
                  <a:gd name="T103" fmla="*/ 24 h 99"/>
                  <a:gd name="T104" fmla="*/ 32 w 97"/>
                  <a:gd name="T105" fmla="*/ 20 h 99"/>
                  <a:gd name="T106" fmla="*/ 38 w 97"/>
                  <a:gd name="T107" fmla="*/ 10 h 99"/>
                  <a:gd name="T108" fmla="*/ 67 w 97"/>
                  <a:gd name="T109" fmla="*/ 4 h 99"/>
                  <a:gd name="T110" fmla="*/ 93 w 97"/>
                  <a:gd name="T111" fmla="*/ 30 h 99"/>
                  <a:gd name="T112" fmla="*/ 93 w 97"/>
                  <a:gd name="T113" fmla="*/ 69 h 99"/>
                  <a:gd name="T114" fmla="*/ 67 w 97"/>
                  <a:gd name="T115" fmla="*/ 95 h 99"/>
                  <a:gd name="T116" fmla="*/ 30 w 97"/>
                  <a:gd name="T117" fmla="*/ 95 h 99"/>
                  <a:gd name="T118" fmla="*/ 4 w 97"/>
                  <a:gd name="T119" fmla="*/ 69 h 99"/>
                  <a:gd name="T120" fmla="*/ 4 w 97"/>
                  <a:gd name="T121" fmla="*/ 30 h 99"/>
                  <a:gd name="T122" fmla="*/ 30 w 97"/>
                  <a:gd name="T123" fmla="*/ 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 h="99">
                    <a:moveTo>
                      <a:pt x="69" y="73"/>
                    </a:moveTo>
                    <a:lnTo>
                      <a:pt x="65" y="79"/>
                    </a:lnTo>
                    <a:lnTo>
                      <a:pt x="63" y="85"/>
                    </a:lnTo>
                    <a:lnTo>
                      <a:pt x="59" y="89"/>
                    </a:lnTo>
                    <a:lnTo>
                      <a:pt x="67" y="85"/>
                    </a:lnTo>
                    <a:lnTo>
                      <a:pt x="73" y="81"/>
                    </a:lnTo>
                    <a:lnTo>
                      <a:pt x="79" y="75"/>
                    </a:lnTo>
                    <a:lnTo>
                      <a:pt x="69" y="73"/>
                    </a:lnTo>
                    <a:close/>
                    <a:moveTo>
                      <a:pt x="28" y="73"/>
                    </a:moveTo>
                    <a:lnTo>
                      <a:pt x="18" y="75"/>
                    </a:lnTo>
                    <a:lnTo>
                      <a:pt x="24" y="81"/>
                    </a:lnTo>
                    <a:lnTo>
                      <a:pt x="30" y="85"/>
                    </a:lnTo>
                    <a:lnTo>
                      <a:pt x="38" y="89"/>
                    </a:lnTo>
                    <a:lnTo>
                      <a:pt x="34" y="85"/>
                    </a:lnTo>
                    <a:lnTo>
                      <a:pt x="32" y="79"/>
                    </a:lnTo>
                    <a:lnTo>
                      <a:pt x="28" y="73"/>
                    </a:lnTo>
                    <a:close/>
                    <a:moveTo>
                      <a:pt x="51" y="71"/>
                    </a:moveTo>
                    <a:lnTo>
                      <a:pt x="51" y="87"/>
                    </a:lnTo>
                    <a:lnTo>
                      <a:pt x="55" y="85"/>
                    </a:lnTo>
                    <a:lnTo>
                      <a:pt x="61" y="77"/>
                    </a:lnTo>
                    <a:lnTo>
                      <a:pt x="63" y="73"/>
                    </a:lnTo>
                    <a:lnTo>
                      <a:pt x="51" y="71"/>
                    </a:lnTo>
                    <a:close/>
                    <a:moveTo>
                      <a:pt x="47" y="71"/>
                    </a:moveTo>
                    <a:lnTo>
                      <a:pt x="34" y="73"/>
                    </a:lnTo>
                    <a:lnTo>
                      <a:pt x="38" y="79"/>
                    </a:lnTo>
                    <a:lnTo>
                      <a:pt x="42" y="85"/>
                    </a:lnTo>
                    <a:lnTo>
                      <a:pt x="47" y="87"/>
                    </a:lnTo>
                    <a:lnTo>
                      <a:pt x="47" y="71"/>
                    </a:lnTo>
                    <a:close/>
                    <a:moveTo>
                      <a:pt x="71" y="53"/>
                    </a:moveTo>
                    <a:lnTo>
                      <a:pt x="71" y="61"/>
                    </a:lnTo>
                    <a:lnTo>
                      <a:pt x="69" y="69"/>
                    </a:lnTo>
                    <a:lnTo>
                      <a:pt x="83" y="71"/>
                    </a:lnTo>
                    <a:lnTo>
                      <a:pt x="87" y="63"/>
                    </a:lnTo>
                    <a:lnTo>
                      <a:pt x="89" y="53"/>
                    </a:lnTo>
                    <a:lnTo>
                      <a:pt x="71" y="53"/>
                    </a:lnTo>
                    <a:close/>
                    <a:moveTo>
                      <a:pt x="51" y="53"/>
                    </a:moveTo>
                    <a:lnTo>
                      <a:pt x="51" y="67"/>
                    </a:lnTo>
                    <a:lnTo>
                      <a:pt x="65" y="67"/>
                    </a:lnTo>
                    <a:lnTo>
                      <a:pt x="67" y="61"/>
                    </a:lnTo>
                    <a:lnTo>
                      <a:pt x="67" y="53"/>
                    </a:lnTo>
                    <a:lnTo>
                      <a:pt x="51" y="53"/>
                    </a:lnTo>
                    <a:close/>
                    <a:moveTo>
                      <a:pt x="30" y="53"/>
                    </a:moveTo>
                    <a:lnTo>
                      <a:pt x="30" y="61"/>
                    </a:lnTo>
                    <a:lnTo>
                      <a:pt x="32" y="67"/>
                    </a:lnTo>
                    <a:lnTo>
                      <a:pt x="47" y="67"/>
                    </a:lnTo>
                    <a:lnTo>
                      <a:pt x="47" y="53"/>
                    </a:lnTo>
                    <a:lnTo>
                      <a:pt x="30" y="53"/>
                    </a:lnTo>
                    <a:close/>
                    <a:moveTo>
                      <a:pt x="8" y="53"/>
                    </a:moveTo>
                    <a:lnTo>
                      <a:pt x="10" y="63"/>
                    </a:lnTo>
                    <a:lnTo>
                      <a:pt x="14" y="71"/>
                    </a:lnTo>
                    <a:lnTo>
                      <a:pt x="28" y="69"/>
                    </a:lnTo>
                    <a:lnTo>
                      <a:pt x="26" y="61"/>
                    </a:lnTo>
                    <a:lnTo>
                      <a:pt x="26" y="53"/>
                    </a:lnTo>
                    <a:lnTo>
                      <a:pt x="8" y="53"/>
                    </a:lnTo>
                    <a:close/>
                    <a:moveTo>
                      <a:pt x="32" y="32"/>
                    </a:moveTo>
                    <a:lnTo>
                      <a:pt x="30" y="38"/>
                    </a:lnTo>
                    <a:lnTo>
                      <a:pt x="30" y="46"/>
                    </a:lnTo>
                    <a:lnTo>
                      <a:pt x="47" y="46"/>
                    </a:lnTo>
                    <a:lnTo>
                      <a:pt x="47" y="32"/>
                    </a:lnTo>
                    <a:lnTo>
                      <a:pt x="32" y="32"/>
                    </a:lnTo>
                    <a:close/>
                    <a:moveTo>
                      <a:pt x="65" y="32"/>
                    </a:moveTo>
                    <a:lnTo>
                      <a:pt x="51" y="32"/>
                    </a:lnTo>
                    <a:lnTo>
                      <a:pt x="51" y="46"/>
                    </a:lnTo>
                    <a:lnTo>
                      <a:pt x="67" y="46"/>
                    </a:lnTo>
                    <a:lnTo>
                      <a:pt x="67" y="38"/>
                    </a:lnTo>
                    <a:lnTo>
                      <a:pt x="65" y="32"/>
                    </a:lnTo>
                    <a:close/>
                    <a:moveTo>
                      <a:pt x="14" y="28"/>
                    </a:moveTo>
                    <a:lnTo>
                      <a:pt x="10" y="36"/>
                    </a:lnTo>
                    <a:lnTo>
                      <a:pt x="8" y="46"/>
                    </a:lnTo>
                    <a:lnTo>
                      <a:pt x="26" y="46"/>
                    </a:lnTo>
                    <a:lnTo>
                      <a:pt x="26" y="38"/>
                    </a:lnTo>
                    <a:lnTo>
                      <a:pt x="28" y="30"/>
                    </a:lnTo>
                    <a:lnTo>
                      <a:pt x="14" y="28"/>
                    </a:lnTo>
                    <a:close/>
                    <a:moveTo>
                      <a:pt x="83" y="28"/>
                    </a:moveTo>
                    <a:lnTo>
                      <a:pt x="69" y="30"/>
                    </a:lnTo>
                    <a:lnTo>
                      <a:pt x="71" y="38"/>
                    </a:lnTo>
                    <a:lnTo>
                      <a:pt x="71" y="46"/>
                    </a:lnTo>
                    <a:lnTo>
                      <a:pt x="89" y="46"/>
                    </a:lnTo>
                    <a:lnTo>
                      <a:pt x="87" y="36"/>
                    </a:lnTo>
                    <a:lnTo>
                      <a:pt x="83" y="28"/>
                    </a:lnTo>
                    <a:close/>
                    <a:moveTo>
                      <a:pt x="51" y="12"/>
                    </a:moveTo>
                    <a:lnTo>
                      <a:pt x="51" y="28"/>
                    </a:lnTo>
                    <a:lnTo>
                      <a:pt x="63" y="28"/>
                    </a:lnTo>
                    <a:lnTo>
                      <a:pt x="59" y="20"/>
                    </a:lnTo>
                    <a:lnTo>
                      <a:pt x="55" y="14"/>
                    </a:lnTo>
                    <a:lnTo>
                      <a:pt x="51" y="12"/>
                    </a:lnTo>
                    <a:close/>
                    <a:moveTo>
                      <a:pt x="47" y="12"/>
                    </a:moveTo>
                    <a:lnTo>
                      <a:pt x="42" y="14"/>
                    </a:lnTo>
                    <a:lnTo>
                      <a:pt x="36" y="22"/>
                    </a:lnTo>
                    <a:lnTo>
                      <a:pt x="34" y="28"/>
                    </a:lnTo>
                    <a:lnTo>
                      <a:pt x="47" y="28"/>
                    </a:lnTo>
                    <a:lnTo>
                      <a:pt x="47" y="12"/>
                    </a:lnTo>
                    <a:close/>
                    <a:moveTo>
                      <a:pt x="59" y="10"/>
                    </a:moveTo>
                    <a:lnTo>
                      <a:pt x="63" y="14"/>
                    </a:lnTo>
                    <a:lnTo>
                      <a:pt x="65" y="20"/>
                    </a:lnTo>
                    <a:lnTo>
                      <a:pt x="69" y="26"/>
                    </a:lnTo>
                    <a:lnTo>
                      <a:pt x="79" y="24"/>
                    </a:lnTo>
                    <a:lnTo>
                      <a:pt x="73" y="18"/>
                    </a:lnTo>
                    <a:lnTo>
                      <a:pt x="67" y="14"/>
                    </a:lnTo>
                    <a:lnTo>
                      <a:pt x="59" y="10"/>
                    </a:lnTo>
                    <a:close/>
                    <a:moveTo>
                      <a:pt x="38" y="10"/>
                    </a:moveTo>
                    <a:lnTo>
                      <a:pt x="30" y="14"/>
                    </a:lnTo>
                    <a:lnTo>
                      <a:pt x="24" y="18"/>
                    </a:lnTo>
                    <a:lnTo>
                      <a:pt x="18" y="24"/>
                    </a:lnTo>
                    <a:lnTo>
                      <a:pt x="28" y="26"/>
                    </a:lnTo>
                    <a:lnTo>
                      <a:pt x="32" y="20"/>
                    </a:lnTo>
                    <a:lnTo>
                      <a:pt x="34" y="14"/>
                    </a:lnTo>
                    <a:lnTo>
                      <a:pt x="38" y="10"/>
                    </a:lnTo>
                    <a:close/>
                    <a:moveTo>
                      <a:pt x="49" y="0"/>
                    </a:moveTo>
                    <a:lnTo>
                      <a:pt x="67" y="4"/>
                    </a:lnTo>
                    <a:lnTo>
                      <a:pt x="83" y="14"/>
                    </a:lnTo>
                    <a:lnTo>
                      <a:pt x="93" y="30"/>
                    </a:lnTo>
                    <a:lnTo>
                      <a:pt x="97" y="50"/>
                    </a:lnTo>
                    <a:lnTo>
                      <a:pt x="93" y="69"/>
                    </a:lnTo>
                    <a:lnTo>
                      <a:pt x="83" y="85"/>
                    </a:lnTo>
                    <a:lnTo>
                      <a:pt x="67" y="95"/>
                    </a:lnTo>
                    <a:lnTo>
                      <a:pt x="49" y="99"/>
                    </a:lnTo>
                    <a:lnTo>
                      <a:pt x="30" y="95"/>
                    </a:lnTo>
                    <a:lnTo>
                      <a:pt x="14" y="85"/>
                    </a:lnTo>
                    <a:lnTo>
                      <a:pt x="4" y="69"/>
                    </a:lnTo>
                    <a:lnTo>
                      <a:pt x="0" y="50"/>
                    </a:lnTo>
                    <a:lnTo>
                      <a:pt x="4" y="30"/>
                    </a:lnTo>
                    <a:lnTo>
                      <a:pt x="14" y="14"/>
                    </a:lnTo>
                    <a:lnTo>
                      <a:pt x="30" y="4"/>
                    </a:lnTo>
                    <a:lnTo>
                      <a:pt x="4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0" name="组合 49"/>
          <p:cNvGrpSpPr/>
          <p:nvPr/>
        </p:nvGrpSpPr>
        <p:grpSpPr>
          <a:xfrm>
            <a:off x="5238881" y="3963328"/>
            <a:ext cx="763063" cy="444643"/>
            <a:chOff x="5238881" y="3710891"/>
            <a:chExt cx="763063" cy="444643"/>
          </a:xfrm>
        </p:grpSpPr>
        <p:sp>
          <p:nvSpPr>
            <p:cNvPr id="51" name="Freeform 82"/>
            <p:cNvSpPr>
              <a:spLocks/>
            </p:cNvSpPr>
            <p:nvPr/>
          </p:nvSpPr>
          <p:spPr bwMode="auto">
            <a:xfrm>
              <a:off x="5238881" y="3759658"/>
              <a:ext cx="203676" cy="347109"/>
            </a:xfrm>
            <a:custGeom>
              <a:avLst/>
              <a:gdLst>
                <a:gd name="T0" fmla="*/ 61 w 71"/>
                <a:gd name="T1" fmla="*/ 0 h 121"/>
                <a:gd name="T2" fmla="*/ 65 w 71"/>
                <a:gd name="T3" fmla="*/ 0 h 121"/>
                <a:gd name="T4" fmla="*/ 67 w 71"/>
                <a:gd name="T5" fmla="*/ 3 h 121"/>
                <a:gd name="T6" fmla="*/ 71 w 71"/>
                <a:gd name="T7" fmla="*/ 7 h 121"/>
                <a:gd name="T8" fmla="*/ 71 w 71"/>
                <a:gd name="T9" fmla="*/ 11 h 121"/>
                <a:gd name="T10" fmla="*/ 71 w 71"/>
                <a:gd name="T11" fmla="*/ 15 h 121"/>
                <a:gd name="T12" fmla="*/ 67 w 71"/>
                <a:gd name="T13" fmla="*/ 19 h 121"/>
                <a:gd name="T14" fmla="*/ 26 w 71"/>
                <a:gd name="T15" fmla="*/ 60 h 121"/>
                <a:gd name="T16" fmla="*/ 67 w 71"/>
                <a:gd name="T17" fmla="*/ 102 h 121"/>
                <a:gd name="T18" fmla="*/ 71 w 71"/>
                <a:gd name="T19" fmla="*/ 106 h 121"/>
                <a:gd name="T20" fmla="*/ 71 w 71"/>
                <a:gd name="T21" fmla="*/ 111 h 121"/>
                <a:gd name="T22" fmla="*/ 71 w 71"/>
                <a:gd name="T23" fmla="*/ 115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3 h 121"/>
                <a:gd name="T36" fmla="*/ 53 w 71"/>
                <a:gd name="T37" fmla="*/ 3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3"/>
                  </a:lnTo>
                  <a:lnTo>
                    <a:pt x="71" y="7"/>
                  </a:lnTo>
                  <a:lnTo>
                    <a:pt x="71" y="11"/>
                  </a:lnTo>
                  <a:lnTo>
                    <a:pt x="71" y="15"/>
                  </a:lnTo>
                  <a:lnTo>
                    <a:pt x="67" y="19"/>
                  </a:lnTo>
                  <a:lnTo>
                    <a:pt x="26" y="60"/>
                  </a:lnTo>
                  <a:lnTo>
                    <a:pt x="67" y="102"/>
                  </a:lnTo>
                  <a:lnTo>
                    <a:pt x="71" y="106"/>
                  </a:lnTo>
                  <a:lnTo>
                    <a:pt x="71" y="111"/>
                  </a:lnTo>
                  <a:lnTo>
                    <a:pt x="71" y="115"/>
                  </a:lnTo>
                  <a:lnTo>
                    <a:pt x="67" y="117"/>
                  </a:lnTo>
                  <a:lnTo>
                    <a:pt x="61" y="121"/>
                  </a:lnTo>
                  <a:lnTo>
                    <a:pt x="53" y="117"/>
                  </a:lnTo>
                  <a:lnTo>
                    <a:pt x="4" y="68"/>
                  </a:lnTo>
                  <a:lnTo>
                    <a:pt x="0" y="60"/>
                  </a:lnTo>
                  <a:lnTo>
                    <a:pt x="4" y="53"/>
                  </a:lnTo>
                  <a:lnTo>
                    <a:pt x="53" y="3"/>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2" name="组合 51"/>
            <p:cNvGrpSpPr/>
            <p:nvPr/>
          </p:nvGrpSpPr>
          <p:grpSpPr>
            <a:xfrm>
              <a:off x="5557301" y="3710891"/>
              <a:ext cx="444643" cy="444643"/>
              <a:chOff x="5557301" y="3705153"/>
              <a:chExt cx="444643" cy="444643"/>
            </a:xfrm>
          </p:grpSpPr>
          <p:sp>
            <p:nvSpPr>
              <p:cNvPr id="53" name="Freeform 210"/>
              <p:cNvSpPr>
                <a:spLocks noEditPoints="1"/>
              </p:cNvSpPr>
              <p:nvPr/>
            </p:nvSpPr>
            <p:spPr bwMode="auto">
              <a:xfrm>
                <a:off x="5557301" y="3705153"/>
                <a:ext cx="444643" cy="444643"/>
              </a:xfrm>
              <a:custGeom>
                <a:avLst/>
                <a:gdLst>
                  <a:gd name="T0" fmla="*/ 78 w 155"/>
                  <a:gd name="T1" fmla="*/ 8 h 155"/>
                  <a:gd name="T2" fmla="*/ 61 w 155"/>
                  <a:gd name="T3" fmla="*/ 10 h 155"/>
                  <a:gd name="T4" fmla="*/ 43 w 155"/>
                  <a:gd name="T5" fmla="*/ 19 h 155"/>
                  <a:gd name="T6" fmla="*/ 25 w 155"/>
                  <a:gd name="T7" fmla="*/ 35 h 155"/>
                  <a:gd name="T8" fmla="*/ 13 w 155"/>
                  <a:gd name="T9" fmla="*/ 55 h 155"/>
                  <a:gd name="T10" fmla="*/ 9 w 155"/>
                  <a:gd name="T11" fmla="*/ 78 h 155"/>
                  <a:gd name="T12" fmla="*/ 11 w 155"/>
                  <a:gd name="T13" fmla="*/ 96 h 155"/>
                  <a:gd name="T14" fmla="*/ 19 w 155"/>
                  <a:gd name="T15" fmla="*/ 112 h 155"/>
                  <a:gd name="T16" fmla="*/ 33 w 155"/>
                  <a:gd name="T17" fmla="*/ 131 h 155"/>
                  <a:gd name="T18" fmla="*/ 55 w 155"/>
                  <a:gd name="T19" fmla="*/ 143 h 155"/>
                  <a:gd name="T20" fmla="*/ 78 w 155"/>
                  <a:gd name="T21" fmla="*/ 147 h 155"/>
                  <a:gd name="T22" fmla="*/ 94 w 155"/>
                  <a:gd name="T23" fmla="*/ 145 h 155"/>
                  <a:gd name="T24" fmla="*/ 112 w 155"/>
                  <a:gd name="T25" fmla="*/ 139 h 155"/>
                  <a:gd name="T26" fmla="*/ 130 w 155"/>
                  <a:gd name="T27" fmla="*/ 123 h 155"/>
                  <a:gd name="T28" fmla="*/ 143 w 155"/>
                  <a:gd name="T29" fmla="*/ 102 h 155"/>
                  <a:gd name="T30" fmla="*/ 147 w 155"/>
                  <a:gd name="T31" fmla="*/ 78 h 155"/>
                  <a:gd name="T32" fmla="*/ 145 w 155"/>
                  <a:gd name="T33" fmla="*/ 61 h 155"/>
                  <a:gd name="T34" fmla="*/ 136 w 155"/>
                  <a:gd name="T35" fmla="*/ 45 h 155"/>
                  <a:gd name="T36" fmla="*/ 122 w 155"/>
                  <a:gd name="T37" fmla="*/ 25 h 155"/>
                  <a:gd name="T38" fmla="*/ 100 w 155"/>
                  <a:gd name="T39" fmla="*/ 12 h 155"/>
                  <a:gd name="T40" fmla="*/ 78 w 155"/>
                  <a:gd name="T41" fmla="*/ 8 h 155"/>
                  <a:gd name="T42" fmla="*/ 78 w 155"/>
                  <a:gd name="T43" fmla="*/ 0 h 155"/>
                  <a:gd name="T44" fmla="*/ 104 w 155"/>
                  <a:gd name="T45" fmla="*/ 6 h 155"/>
                  <a:gd name="T46" fmla="*/ 126 w 155"/>
                  <a:gd name="T47" fmla="*/ 19 h 155"/>
                  <a:gd name="T48" fmla="*/ 145 w 155"/>
                  <a:gd name="T49" fmla="*/ 41 h 155"/>
                  <a:gd name="T50" fmla="*/ 153 w 155"/>
                  <a:gd name="T51" fmla="*/ 59 h 155"/>
                  <a:gd name="T52" fmla="*/ 155 w 155"/>
                  <a:gd name="T53" fmla="*/ 78 h 155"/>
                  <a:gd name="T54" fmla="*/ 151 w 155"/>
                  <a:gd name="T55" fmla="*/ 104 h 155"/>
                  <a:gd name="T56" fmla="*/ 136 w 155"/>
                  <a:gd name="T57" fmla="*/ 127 h 155"/>
                  <a:gd name="T58" fmla="*/ 116 w 155"/>
                  <a:gd name="T59" fmla="*/ 145 h 155"/>
                  <a:gd name="T60" fmla="*/ 96 w 155"/>
                  <a:gd name="T61" fmla="*/ 153 h 155"/>
                  <a:gd name="T62" fmla="*/ 78 w 155"/>
                  <a:gd name="T63" fmla="*/ 155 h 155"/>
                  <a:gd name="T64" fmla="*/ 51 w 155"/>
                  <a:gd name="T65" fmla="*/ 151 h 155"/>
                  <a:gd name="T66" fmla="*/ 29 w 155"/>
                  <a:gd name="T67" fmla="*/ 137 h 155"/>
                  <a:gd name="T68" fmla="*/ 11 w 155"/>
                  <a:gd name="T69" fmla="*/ 116 h 155"/>
                  <a:gd name="T70" fmla="*/ 3 w 155"/>
                  <a:gd name="T71" fmla="*/ 98 h 155"/>
                  <a:gd name="T72" fmla="*/ 0 w 155"/>
                  <a:gd name="T73" fmla="*/ 78 h 155"/>
                  <a:gd name="T74" fmla="*/ 5 w 155"/>
                  <a:gd name="T75" fmla="*/ 51 h 155"/>
                  <a:gd name="T76" fmla="*/ 19 w 155"/>
                  <a:gd name="T77" fmla="*/ 29 h 155"/>
                  <a:gd name="T78" fmla="*/ 39 w 155"/>
                  <a:gd name="T79" fmla="*/ 10 h 155"/>
                  <a:gd name="T80" fmla="*/ 59 w 155"/>
                  <a:gd name="T81" fmla="*/ 2 h 155"/>
                  <a:gd name="T82" fmla="*/ 78 w 155"/>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5">
                    <a:moveTo>
                      <a:pt x="78" y="8"/>
                    </a:moveTo>
                    <a:lnTo>
                      <a:pt x="61" y="10"/>
                    </a:lnTo>
                    <a:lnTo>
                      <a:pt x="43" y="19"/>
                    </a:lnTo>
                    <a:lnTo>
                      <a:pt x="25" y="35"/>
                    </a:lnTo>
                    <a:lnTo>
                      <a:pt x="13" y="55"/>
                    </a:lnTo>
                    <a:lnTo>
                      <a:pt x="9" y="78"/>
                    </a:lnTo>
                    <a:lnTo>
                      <a:pt x="11" y="96"/>
                    </a:lnTo>
                    <a:lnTo>
                      <a:pt x="19" y="112"/>
                    </a:lnTo>
                    <a:lnTo>
                      <a:pt x="33" y="131"/>
                    </a:lnTo>
                    <a:lnTo>
                      <a:pt x="55" y="143"/>
                    </a:lnTo>
                    <a:lnTo>
                      <a:pt x="78" y="147"/>
                    </a:lnTo>
                    <a:lnTo>
                      <a:pt x="94" y="145"/>
                    </a:lnTo>
                    <a:lnTo>
                      <a:pt x="112" y="139"/>
                    </a:lnTo>
                    <a:lnTo>
                      <a:pt x="130" y="123"/>
                    </a:lnTo>
                    <a:lnTo>
                      <a:pt x="143" y="102"/>
                    </a:lnTo>
                    <a:lnTo>
                      <a:pt x="147" y="78"/>
                    </a:lnTo>
                    <a:lnTo>
                      <a:pt x="145" y="61"/>
                    </a:lnTo>
                    <a:lnTo>
                      <a:pt x="136" y="45"/>
                    </a:lnTo>
                    <a:lnTo>
                      <a:pt x="122" y="25"/>
                    </a:lnTo>
                    <a:lnTo>
                      <a:pt x="100" y="12"/>
                    </a:lnTo>
                    <a:lnTo>
                      <a:pt x="78" y="8"/>
                    </a:lnTo>
                    <a:close/>
                    <a:moveTo>
                      <a:pt x="78" y="0"/>
                    </a:moveTo>
                    <a:lnTo>
                      <a:pt x="104" y="6"/>
                    </a:lnTo>
                    <a:lnTo>
                      <a:pt x="126" y="19"/>
                    </a:lnTo>
                    <a:lnTo>
                      <a:pt x="145" y="41"/>
                    </a:lnTo>
                    <a:lnTo>
                      <a:pt x="153" y="59"/>
                    </a:lnTo>
                    <a:lnTo>
                      <a:pt x="155" y="78"/>
                    </a:lnTo>
                    <a:lnTo>
                      <a:pt x="151" y="104"/>
                    </a:lnTo>
                    <a:lnTo>
                      <a:pt x="136" y="127"/>
                    </a:lnTo>
                    <a:lnTo>
                      <a:pt x="116" y="145"/>
                    </a:lnTo>
                    <a:lnTo>
                      <a:pt x="96" y="153"/>
                    </a:lnTo>
                    <a:lnTo>
                      <a:pt x="78" y="155"/>
                    </a:lnTo>
                    <a:lnTo>
                      <a:pt x="51" y="151"/>
                    </a:lnTo>
                    <a:lnTo>
                      <a:pt x="29" y="137"/>
                    </a:lnTo>
                    <a:lnTo>
                      <a:pt x="11" y="116"/>
                    </a:lnTo>
                    <a:lnTo>
                      <a:pt x="3" y="98"/>
                    </a:lnTo>
                    <a:lnTo>
                      <a:pt x="0" y="78"/>
                    </a:lnTo>
                    <a:lnTo>
                      <a:pt x="5" y="51"/>
                    </a:lnTo>
                    <a:lnTo>
                      <a:pt x="19" y="29"/>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211"/>
              <p:cNvSpPr>
                <a:spLocks/>
              </p:cNvSpPr>
              <p:nvPr/>
            </p:nvSpPr>
            <p:spPr bwMode="auto">
              <a:xfrm>
                <a:off x="5651968" y="3817031"/>
                <a:ext cx="255312" cy="226625"/>
              </a:xfrm>
              <a:custGeom>
                <a:avLst/>
                <a:gdLst>
                  <a:gd name="T0" fmla="*/ 2 w 89"/>
                  <a:gd name="T1" fmla="*/ 0 h 79"/>
                  <a:gd name="T2" fmla="*/ 6 w 89"/>
                  <a:gd name="T3" fmla="*/ 4 h 79"/>
                  <a:gd name="T4" fmla="*/ 6 w 89"/>
                  <a:gd name="T5" fmla="*/ 71 h 79"/>
                  <a:gd name="T6" fmla="*/ 87 w 89"/>
                  <a:gd name="T7" fmla="*/ 71 h 79"/>
                  <a:gd name="T8" fmla="*/ 89 w 89"/>
                  <a:gd name="T9" fmla="*/ 75 h 79"/>
                  <a:gd name="T10" fmla="*/ 87 w 89"/>
                  <a:gd name="T11" fmla="*/ 79 h 79"/>
                  <a:gd name="T12" fmla="*/ 6 w 89"/>
                  <a:gd name="T13" fmla="*/ 79 h 79"/>
                  <a:gd name="T14" fmla="*/ 2 w 89"/>
                  <a:gd name="T15" fmla="*/ 77 h 79"/>
                  <a:gd name="T16" fmla="*/ 0 w 89"/>
                  <a:gd name="T17" fmla="*/ 75 h 79"/>
                  <a:gd name="T18" fmla="*/ 0 w 89"/>
                  <a:gd name="T19" fmla="*/ 71 h 79"/>
                  <a:gd name="T20" fmla="*/ 0 w 89"/>
                  <a:gd name="T21" fmla="*/ 4 h 79"/>
                  <a:gd name="T22" fmla="*/ 2 w 8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79">
                    <a:moveTo>
                      <a:pt x="2" y="0"/>
                    </a:moveTo>
                    <a:lnTo>
                      <a:pt x="6" y="4"/>
                    </a:lnTo>
                    <a:lnTo>
                      <a:pt x="6" y="71"/>
                    </a:lnTo>
                    <a:lnTo>
                      <a:pt x="87" y="71"/>
                    </a:lnTo>
                    <a:lnTo>
                      <a:pt x="89" y="75"/>
                    </a:lnTo>
                    <a:lnTo>
                      <a:pt x="87" y="79"/>
                    </a:lnTo>
                    <a:lnTo>
                      <a:pt x="6" y="79"/>
                    </a:lnTo>
                    <a:lnTo>
                      <a:pt x="2" y="77"/>
                    </a:lnTo>
                    <a:lnTo>
                      <a:pt x="0" y="75"/>
                    </a:lnTo>
                    <a:lnTo>
                      <a:pt x="0" y="71"/>
                    </a:lnTo>
                    <a:lnTo>
                      <a:pt x="0" y="4"/>
                    </a:lnTo>
                    <a:lnTo>
                      <a:pt x="2"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212"/>
              <p:cNvSpPr>
                <a:spLocks/>
              </p:cNvSpPr>
              <p:nvPr/>
            </p:nvSpPr>
            <p:spPr bwMode="auto">
              <a:xfrm>
                <a:off x="5692129" y="3822769"/>
                <a:ext cx="209413" cy="180726"/>
              </a:xfrm>
              <a:custGeom>
                <a:avLst/>
                <a:gdLst>
                  <a:gd name="T0" fmla="*/ 69 w 73"/>
                  <a:gd name="T1" fmla="*/ 0 h 63"/>
                  <a:gd name="T2" fmla="*/ 71 w 73"/>
                  <a:gd name="T3" fmla="*/ 2 h 63"/>
                  <a:gd name="T4" fmla="*/ 73 w 73"/>
                  <a:gd name="T5" fmla="*/ 4 h 63"/>
                  <a:gd name="T6" fmla="*/ 69 w 73"/>
                  <a:gd name="T7" fmla="*/ 27 h 63"/>
                  <a:gd name="T8" fmla="*/ 65 w 73"/>
                  <a:gd name="T9" fmla="*/ 31 h 63"/>
                  <a:gd name="T10" fmla="*/ 63 w 73"/>
                  <a:gd name="T11" fmla="*/ 27 h 63"/>
                  <a:gd name="T12" fmla="*/ 65 w 73"/>
                  <a:gd name="T13" fmla="*/ 16 h 63"/>
                  <a:gd name="T14" fmla="*/ 45 w 73"/>
                  <a:gd name="T15" fmla="*/ 43 h 63"/>
                  <a:gd name="T16" fmla="*/ 43 w 73"/>
                  <a:gd name="T17" fmla="*/ 45 h 63"/>
                  <a:gd name="T18" fmla="*/ 39 w 73"/>
                  <a:gd name="T19" fmla="*/ 45 h 63"/>
                  <a:gd name="T20" fmla="*/ 27 w 73"/>
                  <a:gd name="T21" fmla="*/ 35 h 63"/>
                  <a:gd name="T22" fmla="*/ 6 w 73"/>
                  <a:gd name="T23" fmla="*/ 61 h 63"/>
                  <a:gd name="T24" fmla="*/ 4 w 73"/>
                  <a:gd name="T25" fmla="*/ 63 h 63"/>
                  <a:gd name="T26" fmla="*/ 0 w 73"/>
                  <a:gd name="T27" fmla="*/ 63 h 63"/>
                  <a:gd name="T28" fmla="*/ 0 w 73"/>
                  <a:gd name="T29" fmla="*/ 57 h 63"/>
                  <a:gd name="T30" fmla="*/ 20 w 73"/>
                  <a:gd name="T31" fmla="*/ 27 h 63"/>
                  <a:gd name="T32" fmla="*/ 24 w 73"/>
                  <a:gd name="T33" fmla="*/ 24 h 63"/>
                  <a:gd name="T34" fmla="*/ 27 w 73"/>
                  <a:gd name="T35" fmla="*/ 24 h 63"/>
                  <a:gd name="T36" fmla="*/ 41 w 73"/>
                  <a:gd name="T37" fmla="*/ 35 h 63"/>
                  <a:gd name="T38" fmla="*/ 57 w 73"/>
                  <a:gd name="T39" fmla="*/ 10 h 63"/>
                  <a:gd name="T40" fmla="*/ 49 w 73"/>
                  <a:gd name="T41" fmla="*/ 10 h 63"/>
                  <a:gd name="T42" fmla="*/ 45 w 73"/>
                  <a:gd name="T43" fmla="*/ 8 h 63"/>
                  <a:gd name="T44" fmla="*/ 47 w 73"/>
                  <a:gd name="T45" fmla="*/ 4 h 63"/>
                  <a:gd name="T46" fmla="*/ 69 w 73"/>
                  <a:gd name="T4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63">
                    <a:moveTo>
                      <a:pt x="69" y="0"/>
                    </a:moveTo>
                    <a:lnTo>
                      <a:pt x="71" y="2"/>
                    </a:lnTo>
                    <a:lnTo>
                      <a:pt x="73" y="4"/>
                    </a:lnTo>
                    <a:lnTo>
                      <a:pt x="69" y="27"/>
                    </a:lnTo>
                    <a:lnTo>
                      <a:pt x="65" y="31"/>
                    </a:lnTo>
                    <a:lnTo>
                      <a:pt x="63" y="27"/>
                    </a:lnTo>
                    <a:lnTo>
                      <a:pt x="65" y="16"/>
                    </a:lnTo>
                    <a:lnTo>
                      <a:pt x="45" y="43"/>
                    </a:lnTo>
                    <a:lnTo>
                      <a:pt x="43" y="45"/>
                    </a:lnTo>
                    <a:lnTo>
                      <a:pt x="39" y="45"/>
                    </a:lnTo>
                    <a:lnTo>
                      <a:pt x="27" y="35"/>
                    </a:lnTo>
                    <a:lnTo>
                      <a:pt x="6" y="61"/>
                    </a:lnTo>
                    <a:lnTo>
                      <a:pt x="4" y="63"/>
                    </a:lnTo>
                    <a:lnTo>
                      <a:pt x="0" y="63"/>
                    </a:lnTo>
                    <a:lnTo>
                      <a:pt x="0" y="57"/>
                    </a:lnTo>
                    <a:lnTo>
                      <a:pt x="20" y="27"/>
                    </a:lnTo>
                    <a:lnTo>
                      <a:pt x="24" y="24"/>
                    </a:lnTo>
                    <a:lnTo>
                      <a:pt x="27" y="24"/>
                    </a:lnTo>
                    <a:lnTo>
                      <a:pt x="41" y="35"/>
                    </a:lnTo>
                    <a:lnTo>
                      <a:pt x="57" y="10"/>
                    </a:lnTo>
                    <a:lnTo>
                      <a:pt x="49" y="10"/>
                    </a:lnTo>
                    <a:lnTo>
                      <a:pt x="45" y="8"/>
                    </a:lnTo>
                    <a:lnTo>
                      <a:pt x="47" y="4"/>
                    </a:lnTo>
                    <a:lnTo>
                      <a:pt x="69"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0" name="矩形 69"/>
          <p:cNvSpPr/>
          <p:nvPr/>
        </p:nvSpPr>
        <p:spPr>
          <a:xfrm>
            <a:off x="1858251" y="375965"/>
            <a:ext cx="2246128" cy="523220"/>
          </a:xfrm>
          <a:prstGeom prst="rect">
            <a:avLst/>
          </a:prstGeom>
          <a:effectLst/>
        </p:spPr>
        <p:txBody>
          <a:bodyPr vert="horz" wrap="none">
            <a:spAutoFit/>
          </a:bodyPr>
          <a:lstStyle/>
          <a:p>
            <a:r>
              <a:rPr lang="en-US" altLang="zh-CN" sz="2800" dirty="0">
                <a:solidFill>
                  <a:srgbClr val="70C4BC"/>
                </a:solidFill>
                <a:latin typeface="+mj-lt"/>
                <a:ea typeface="微软雅黑" panose="020B0503020204020204" pitchFamily="34" charset="-122"/>
              </a:rPr>
              <a:t>Methodology</a:t>
            </a:r>
          </a:p>
        </p:txBody>
      </p:sp>
      <p:sp>
        <p:nvSpPr>
          <p:cNvPr id="2" name="TextBox 1"/>
          <p:cNvSpPr txBox="1"/>
          <p:nvPr/>
        </p:nvSpPr>
        <p:spPr>
          <a:xfrm>
            <a:off x="2450895" y="1539817"/>
            <a:ext cx="808293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Image Encoder</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TextBox 55"/>
          <p:cNvSpPr txBox="1"/>
          <p:nvPr/>
        </p:nvSpPr>
        <p:spPr>
          <a:xfrm>
            <a:off x="2450895" y="2124517"/>
            <a:ext cx="5096278" cy="400110"/>
          </a:xfrm>
          <a:prstGeom prst="rect">
            <a:avLst/>
          </a:prstGeom>
          <a:noFill/>
        </p:spPr>
        <p:txBody>
          <a:bodyPr wrap="square" rtlCol="0">
            <a:spAutoFit/>
          </a:bodyPr>
          <a:lstStyle/>
          <a:p>
            <a:r>
              <a:rPr lang="en-US" altLang="zh-CN" sz="20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1.Image Representation Module</a:t>
            </a:r>
          </a:p>
        </p:txBody>
      </p:sp>
      <p:sp>
        <p:nvSpPr>
          <p:cNvPr id="57" name="TextBox 56"/>
          <p:cNvSpPr txBox="1"/>
          <p:nvPr/>
        </p:nvSpPr>
        <p:spPr>
          <a:xfrm>
            <a:off x="2450895" y="2754014"/>
            <a:ext cx="5096278" cy="400110"/>
          </a:xfrm>
          <a:prstGeom prst="rect">
            <a:avLst/>
          </a:prstGeom>
          <a:noFill/>
        </p:spPr>
        <p:txBody>
          <a:bodyPr wrap="square" rtlCol="0">
            <a:spAutoFit/>
          </a:bodyPr>
          <a:lstStyle/>
          <a:p>
            <a:r>
              <a:rPr lang="en-US" altLang="zh-CN" sz="20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2.Image Projection Module</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6967" y="3788683"/>
            <a:ext cx="6651041" cy="2259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3607" y="2569049"/>
            <a:ext cx="3944150" cy="397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6717407" y="1816741"/>
            <a:ext cx="5854478" cy="707886"/>
          </a:xfrm>
          <a:prstGeom prst="rect">
            <a:avLst/>
          </a:prstGeom>
          <a:noFill/>
        </p:spPr>
        <p:txBody>
          <a:bodyPr wrap="square" rtlCol="0">
            <a:spAutoFit/>
          </a:bodyPr>
          <a:lstStyle/>
          <a:p>
            <a:r>
              <a:rPr lang="en-US" altLang="zh-CN" sz="20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For each entity    , there are multiple image instances</a:t>
            </a:r>
          </a:p>
          <a:p>
            <a:r>
              <a:rPr lang="en-US" altLang="zh-CN" sz="20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represented as:</a:t>
            </a:r>
          </a:p>
        </p:txBody>
      </p:sp>
      <p:graphicFrame>
        <p:nvGraphicFramePr>
          <p:cNvPr id="8" name="对象 7"/>
          <p:cNvGraphicFramePr>
            <a:graphicFrameLocks noChangeAspect="1"/>
          </p:cNvGraphicFramePr>
          <p:nvPr>
            <p:extLst>
              <p:ext uri="{D42A27DB-BD31-4B8C-83A1-F6EECF244321}">
                <p14:modId xmlns:p14="http://schemas.microsoft.com/office/powerpoint/2010/main" val="2698820586"/>
              </p:ext>
            </p:extLst>
          </p:nvPr>
        </p:nvGraphicFramePr>
        <p:xfrm>
          <a:off x="8373591" y="1916684"/>
          <a:ext cx="190500" cy="254000"/>
        </p:xfrm>
        <a:graphic>
          <a:graphicData uri="http://schemas.openxmlformats.org/presentationml/2006/ole">
            <mc:AlternateContent xmlns:mc="http://schemas.openxmlformats.org/markup-compatibility/2006">
              <mc:Choice xmlns:v="urn:schemas-microsoft-com:vml" Requires="v">
                <p:oleObj spid="_x0000_s3101" name="Equation" r:id="rId7" imgW="190440" imgH="253800" progId="Equation.DSMT4">
                  <p:embed/>
                </p:oleObj>
              </mc:Choice>
              <mc:Fallback>
                <p:oleObj name="Equation" r:id="rId7" imgW="190440" imgH="253800" progId="Equation.DSMT4">
                  <p:embed/>
                  <p:pic>
                    <p:nvPicPr>
                      <p:cNvPr id="0" name=""/>
                      <p:cNvPicPr/>
                      <p:nvPr/>
                    </p:nvPicPr>
                    <p:blipFill>
                      <a:blip r:embed="rId8"/>
                      <a:stretch>
                        <a:fillRect/>
                      </a:stretch>
                    </p:blipFill>
                    <p:spPr>
                      <a:xfrm>
                        <a:off x="8373591" y="1916684"/>
                        <a:ext cx="190500" cy="254000"/>
                      </a:xfrm>
                      <a:prstGeom prst="rect">
                        <a:avLst/>
                      </a:prstGeom>
                    </p:spPr>
                  </p:pic>
                </p:oleObj>
              </mc:Fallback>
            </mc:AlternateContent>
          </a:graphicData>
        </a:graphic>
      </p:graphicFrame>
      <p:sp>
        <p:nvSpPr>
          <p:cNvPr id="10" name="圆角矩形 9"/>
          <p:cNvSpPr/>
          <p:nvPr/>
        </p:nvSpPr>
        <p:spPr>
          <a:xfrm>
            <a:off x="388076" y="5424230"/>
            <a:ext cx="4952643" cy="1691936"/>
          </a:xfrm>
          <a:prstGeom prst="roundRect">
            <a:avLst/>
          </a:prstGeom>
          <a:solidFill>
            <a:schemeClr val="tx1">
              <a:lumMod val="95000"/>
              <a:lumOff val="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We utilize </a:t>
            </a:r>
            <a:r>
              <a:rPr lang="en-US" altLang="zh-CN" dirty="0" err="1">
                <a:solidFill>
                  <a:schemeClr val="bg1"/>
                </a:solidFill>
              </a:rPr>
              <a:t>AlexNet</a:t>
            </a:r>
            <a:r>
              <a:rPr lang="en-US" altLang="zh-CN" dirty="0">
                <a:solidFill>
                  <a:schemeClr val="bg1"/>
                </a:solidFill>
              </a:rPr>
              <a:t>, a widely-used neural</a:t>
            </a:r>
          </a:p>
          <a:p>
            <a:pPr algn="ctr"/>
            <a:r>
              <a:rPr lang="en-US" altLang="zh-CN" dirty="0">
                <a:solidFill>
                  <a:schemeClr val="bg1"/>
                </a:solidFill>
              </a:rPr>
              <a:t>network that contains five convolution layers, two fully connected layers and a </a:t>
            </a:r>
            <a:r>
              <a:rPr lang="en-US" altLang="zh-CN" dirty="0" err="1">
                <a:solidFill>
                  <a:schemeClr val="bg1"/>
                </a:solidFill>
              </a:rPr>
              <a:t>softmax</a:t>
            </a:r>
            <a:r>
              <a:rPr lang="en-US" altLang="zh-CN" dirty="0">
                <a:solidFill>
                  <a:schemeClr val="bg1"/>
                </a:solidFill>
              </a:rPr>
              <a:t> layer, to extract image features</a:t>
            </a:r>
            <a:endParaRPr lang="zh-CN" altLang="en-US" dirty="0">
              <a:solidFill>
                <a:schemeClr val="bg1"/>
              </a:solidFill>
            </a:endParaRPr>
          </a:p>
        </p:txBody>
      </p:sp>
      <p:pic>
        <p:nvPicPr>
          <p:cNvPr id="307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17407" y="5381084"/>
            <a:ext cx="4855263" cy="177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96342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8"/>
                                        </p:tgtEl>
                                        <p:attrNameLst>
                                          <p:attrName>style.visibility</p:attrName>
                                        </p:attrNameLst>
                                      </p:cBhvr>
                                      <p:to>
                                        <p:strVal val="visible"/>
                                      </p:to>
                                    </p:set>
                                    <p:anim calcmode="lin" valueType="num">
                                      <p:cBhvr additive="base">
                                        <p:cTn id="13" dur="500" fill="hold"/>
                                        <p:tgtEl>
                                          <p:spTgt spid="3078"/>
                                        </p:tgtEl>
                                        <p:attrNameLst>
                                          <p:attrName>ppt_x</p:attrName>
                                        </p:attrNameLst>
                                      </p:cBhvr>
                                      <p:tavLst>
                                        <p:tav tm="0">
                                          <p:val>
                                            <p:strVal val="#ppt_x"/>
                                          </p:val>
                                        </p:tav>
                                        <p:tav tm="100000">
                                          <p:val>
                                            <p:strVal val="#ppt_x"/>
                                          </p:val>
                                        </p:tav>
                                      </p:tavLst>
                                    </p:anim>
                                    <p:anim calcmode="lin" valueType="num">
                                      <p:cBhvr additive="base">
                                        <p:cTn id="14"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238881" y="5856642"/>
            <a:ext cx="763063" cy="441774"/>
            <a:chOff x="5238881" y="5604205"/>
            <a:chExt cx="763063" cy="441774"/>
          </a:xfrm>
        </p:grpSpPr>
        <p:sp>
          <p:nvSpPr>
            <p:cNvPr id="19" name="Freeform 79"/>
            <p:cNvSpPr>
              <a:spLocks/>
            </p:cNvSpPr>
            <p:nvPr/>
          </p:nvSpPr>
          <p:spPr bwMode="auto">
            <a:xfrm>
              <a:off x="5238881" y="5652973"/>
              <a:ext cx="203676" cy="344239"/>
            </a:xfrm>
            <a:custGeom>
              <a:avLst/>
              <a:gdLst>
                <a:gd name="T0" fmla="*/ 61 w 71"/>
                <a:gd name="T1" fmla="*/ 0 h 120"/>
                <a:gd name="T2" fmla="*/ 65 w 71"/>
                <a:gd name="T3" fmla="*/ 0 h 120"/>
                <a:gd name="T4" fmla="*/ 67 w 71"/>
                <a:gd name="T5" fmla="*/ 2 h 120"/>
                <a:gd name="T6" fmla="*/ 71 w 71"/>
                <a:gd name="T7" fmla="*/ 6 h 120"/>
                <a:gd name="T8" fmla="*/ 71 w 71"/>
                <a:gd name="T9" fmla="*/ 10 h 120"/>
                <a:gd name="T10" fmla="*/ 71 w 71"/>
                <a:gd name="T11" fmla="*/ 14 h 120"/>
                <a:gd name="T12" fmla="*/ 67 w 71"/>
                <a:gd name="T13" fmla="*/ 18 h 120"/>
                <a:gd name="T14" fmla="*/ 26 w 71"/>
                <a:gd name="T15" fmla="*/ 61 h 120"/>
                <a:gd name="T16" fmla="*/ 67 w 71"/>
                <a:gd name="T17" fmla="*/ 102 h 120"/>
                <a:gd name="T18" fmla="*/ 71 w 71"/>
                <a:gd name="T19" fmla="*/ 106 h 120"/>
                <a:gd name="T20" fmla="*/ 71 w 71"/>
                <a:gd name="T21" fmla="*/ 110 h 120"/>
                <a:gd name="T22" fmla="*/ 71 w 71"/>
                <a:gd name="T23" fmla="*/ 114 h 120"/>
                <a:gd name="T24" fmla="*/ 67 w 71"/>
                <a:gd name="T25" fmla="*/ 118 h 120"/>
                <a:gd name="T26" fmla="*/ 61 w 71"/>
                <a:gd name="T27" fmla="*/ 120 h 120"/>
                <a:gd name="T28" fmla="*/ 53 w 71"/>
                <a:gd name="T29" fmla="*/ 118 h 120"/>
                <a:gd name="T30" fmla="*/ 4 w 71"/>
                <a:gd name="T31" fmla="*/ 67 h 120"/>
                <a:gd name="T32" fmla="*/ 0 w 71"/>
                <a:gd name="T33" fmla="*/ 61 h 120"/>
                <a:gd name="T34" fmla="*/ 4 w 71"/>
                <a:gd name="T35" fmla="*/ 53 h 120"/>
                <a:gd name="T36" fmla="*/ 53 w 71"/>
                <a:gd name="T37" fmla="*/ 2 h 120"/>
                <a:gd name="T38" fmla="*/ 57 w 71"/>
                <a:gd name="T39" fmla="*/ 0 h 120"/>
                <a:gd name="T40" fmla="*/ 61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61" y="0"/>
                  </a:moveTo>
                  <a:lnTo>
                    <a:pt x="65" y="0"/>
                  </a:lnTo>
                  <a:lnTo>
                    <a:pt x="67" y="2"/>
                  </a:lnTo>
                  <a:lnTo>
                    <a:pt x="71" y="6"/>
                  </a:lnTo>
                  <a:lnTo>
                    <a:pt x="71" y="10"/>
                  </a:lnTo>
                  <a:lnTo>
                    <a:pt x="71" y="14"/>
                  </a:lnTo>
                  <a:lnTo>
                    <a:pt x="67" y="18"/>
                  </a:lnTo>
                  <a:lnTo>
                    <a:pt x="26" y="61"/>
                  </a:lnTo>
                  <a:lnTo>
                    <a:pt x="67" y="102"/>
                  </a:lnTo>
                  <a:lnTo>
                    <a:pt x="71" y="106"/>
                  </a:lnTo>
                  <a:lnTo>
                    <a:pt x="71" y="110"/>
                  </a:lnTo>
                  <a:lnTo>
                    <a:pt x="71" y="114"/>
                  </a:lnTo>
                  <a:lnTo>
                    <a:pt x="67" y="118"/>
                  </a:lnTo>
                  <a:lnTo>
                    <a:pt x="61" y="120"/>
                  </a:lnTo>
                  <a:lnTo>
                    <a:pt x="53" y="118"/>
                  </a:lnTo>
                  <a:lnTo>
                    <a:pt x="4" y="67"/>
                  </a:lnTo>
                  <a:lnTo>
                    <a:pt x="0" y="61"/>
                  </a:lnTo>
                  <a:lnTo>
                    <a:pt x="4" y="53"/>
                  </a:lnTo>
                  <a:lnTo>
                    <a:pt x="53" y="2"/>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19"/>
            <p:cNvGrpSpPr/>
            <p:nvPr/>
          </p:nvGrpSpPr>
          <p:grpSpPr>
            <a:xfrm>
              <a:off x="5557301" y="5604205"/>
              <a:ext cx="444643" cy="441774"/>
              <a:chOff x="5557301" y="5584126"/>
              <a:chExt cx="444643" cy="441774"/>
            </a:xfrm>
          </p:grpSpPr>
          <p:sp>
            <p:nvSpPr>
              <p:cNvPr id="21" name="Freeform 192"/>
              <p:cNvSpPr>
                <a:spLocks noEditPoints="1"/>
              </p:cNvSpPr>
              <p:nvPr/>
            </p:nvSpPr>
            <p:spPr bwMode="auto">
              <a:xfrm>
                <a:off x="5557301" y="5584126"/>
                <a:ext cx="444643" cy="441774"/>
              </a:xfrm>
              <a:custGeom>
                <a:avLst/>
                <a:gdLst>
                  <a:gd name="T0" fmla="*/ 78 w 155"/>
                  <a:gd name="T1" fmla="*/ 10 h 154"/>
                  <a:gd name="T2" fmla="*/ 61 w 155"/>
                  <a:gd name="T3" fmla="*/ 12 h 154"/>
                  <a:gd name="T4" fmla="*/ 43 w 155"/>
                  <a:gd name="T5" fmla="*/ 18 h 154"/>
                  <a:gd name="T6" fmla="*/ 25 w 155"/>
                  <a:gd name="T7" fmla="*/ 34 h 154"/>
                  <a:gd name="T8" fmla="*/ 13 w 155"/>
                  <a:gd name="T9" fmla="*/ 55 h 154"/>
                  <a:gd name="T10" fmla="*/ 9 w 155"/>
                  <a:gd name="T11" fmla="*/ 77 h 154"/>
                  <a:gd name="T12" fmla="*/ 11 w 155"/>
                  <a:gd name="T13" fmla="*/ 95 h 154"/>
                  <a:gd name="T14" fmla="*/ 19 w 155"/>
                  <a:gd name="T15" fmla="*/ 112 h 154"/>
                  <a:gd name="T16" fmla="*/ 33 w 155"/>
                  <a:gd name="T17" fmla="*/ 130 h 154"/>
                  <a:gd name="T18" fmla="*/ 55 w 155"/>
                  <a:gd name="T19" fmla="*/ 142 h 154"/>
                  <a:gd name="T20" fmla="*/ 78 w 155"/>
                  <a:gd name="T21" fmla="*/ 146 h 154"/>
                  <a:gd name="T22" fmla="*/ 94 w 155"/>
                  <a:gd name="T23" fmla="*/ 144 h 154"/>
                  <a:gd name="T24" fmla="*/ 112 w 155"/>
                  <a:gd name="T25" fmla="*/ 138 h 154"/>
                  <a:gd name="T26" fmla="*/ 130 w 155"/>
                  <a:gd name="T27" fmla="*/ 122 h 154"/>
                  <a:gd name="T28" fmla="*/ 143 w 155"/>
                  <a:gd name="T29" fmla="*/ 101 h 154"/>
                  <a:gd name="T30" fmla="*/ 147 w 155"/>
                  <a:gd name="T31" fmla="*/ 77 h 154"/>
                  <a:gd name="T32" fmla="*/ 145 w 155"/>
                  <a:gd name="T33" fmla="*/ 61 h 154"/>
                  <a:gd name="T34" fmla="*/ 136 w 155"/>
                  <a:gd name="T35" fmla="*/ 44 h 154"/>
                  <a:gd name="T36" fmla="*/ 122 w 155"/>
                  <a:gd name="T37" fmla="*/ 24 h 154"/>
                  <a:gd name="T38" fmla="*/ 100 w 155"/>
                  <a:gd name="T39" fmla="*/ 14 h 154"/>
                  <a:gd name="T40" fmla="*/ 78 w 155"/>
                  <a:gd name="T41" fmla="*/ 10 h 154"/>
                  <a:gd name="T42" fmla="*/ 78 w 155"/>
                  <a:gd name="T43" fmla="*/ 0 h 154"/>
                  <a:gd name="T44" fmla="*/ 104 w 155"/>
                  <a:gd name="T45" fmla="*/ 6 h 154"/>
                  <a:gd name="T46" fmla="*/ 126 w 155"/>
                  <a:gd name="T47" fmla="*/ 18 h 154"/>
                  <a:gd name="T48" fmla="*/ 145 w 155"/>
                  <a:gd name="T49" fmla="*/ 40 h 154"/>
                  <a:gd name="T50" fmla="*/ 153 w 155"/>
                  <a:gd name="T51" fmla="*/ 59 h 154"/>
                  <a:gd name="T52" fmla="*/ 155 w 155"/>
                  <a:gd name="T53" fmla="*/ 77 h 154"/>
                  <a:gd name="T54" fmla="*/ 151 w 155"/>
                  <a:gd name="T55" fmla="*/ 103 h 154"/>
                  <a:gd name="T56" fmla="*/ 136 w 155"/>
                  <a:gd name="T57" fmla="*/ 128 h 154"/>
                  <a:gd name="T58" fmla="*/ 116 w 155"/>
                  <a:gd name="T59" fmla="*/ 144 h 154"/>
                  <a:gd name="T60" fmla="*/ 96 w 155"/>
                  <a:gd name="T61" fmla="*/ 152 h 154"/>
                  <a:gd name="T62" fmla="*/ 78 w 155"/>
                  <a:gd name="T63" fmla="*/ 154 h 154"/>
                  <a:gd name="T64" fmla="*/ 51 w 155"/>
                  <a:gd name="T65" fmla="*/ 150 h 154"/>
                  <a:gd name="T66" fmla="*/ 29 w 155"/>
                  <a:gd name="T67" fmla="*/ 136 h 154"/>
                  <a:gd name="T68" fmla="*/ 11 w 155"/>
                  <a:gd name="T69" fmla="*/ 116 h 154"/>
                  <a:gd name="T70" fmla="*/ 3 w 155"/>
                  <a:gd name="T71" fmla="*/ 97 h 154"/>
                  <a:gd name="T72" fmla="*/ 0 w 155"/>
                  <a:gd name="T73" fmla="*/ 77 h 154"/>
                  <a:gd name="T74" fmla="*/ 5 w 155"/>
                  <a:gd name="T75" fmla="*/ 50 h 154"/>
                  <a:gd name="T76" fmla="*/ 19 w 155"/>
                  <a:gd name="T77" fmla="*/ 28 h 154"/>
                  <a:gd name="T78" fmla="*/ 39 w 155"/>
                  <a:gd name="T79" fmla="*/ 10 h 154"/>
                  <a:gd name="T80" fmla="*/ 59 w 155"/>
                  <a:gd name="T81" fmla="*/ 4 h 154"/>
                  <a:gd name="T82" fmla="*/ 78 w 155"/>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4">
                    <a:moveTo>
                      <a:pt x="78" y="10"/>
                    </a:moveTo>
                    <a:lnTo>
                      <a:pt x="61" y="12"/>
                    </a:lnTo>
                    <a:lnTo>
                      <a:pt x="43" y="18"/>
                    </a:lnTo>
                    <a:lnTo>
                      <a:pt x="25" y="34"/>
                    </a:lnTo>
                    <a:lnTo>
                      <a:pt x="13" y="55"/>
                    </a:lnTo>
                    <a:lnTo>
                      <a:pt x="9" y="77"/>
                    </a:lnTo>
                    <a:lnTo>
                      <a:pt x="11" y="95"/>
                    </a:lnTo>
                    <a:lnTo>
                      <a:pt x="19" y="112"/>
                    </a:lnTo>
                    <a:lnTo>
                      <a:pt x="33" y="130"/>
                    </a:lnTo>
                    <a:lnTo>
                      <a:pt x="55" y="142"/>
                    </a:lnTo>
                    <a:lnTo>
                      <a:pt x="78" y="146"/>
                    </a:lnTo>
                    <a:lnTo>
                      <a:pt x="94" y="144"/>
                    </a:lnTo>
                    <a:lnTo>
                      <a:pt x="112" y="138"/>
                    </a:lnTo>
                    <a:lnTo>
                      <a:pt x="130" y="122"/>
                    </a:lnTo>
                    <a:lnTo>
                      <a:pt x="143" y="101"/>
                    </a:lnTo>
                    <a:lnTo>
                      <a:pt x="147" y="77"/>
                    </a:lnTo>
                    <a:lnTo>
                      <a:pt x="145" y="61"/>
                    </a:lnTo>
                    <a:lnTo>
                      <a:pt x="136" y="44"/>
                    </a:lnTo>
                    <a:lnTo>
                      <a:pt x="122" y="24"/>
                    </a:lnTo>
                    <a:lnTo>
                      <a:pt x="100" y="14"/>
                    </a:lnTo>
                    <a:lnTo>
                      <a:pt x="78" y="10"/>
                    </a:lnTo>
                    <a:close/>
                    <a:moveTo>
                      <a:pt x="78" y="0"/>
                    </a:moveTo>
                    <a:lnTo>
                      <a:pt x="104" y="6"/>
                    </a:lnTo>
                    <a:lnTo>
                      <a:pt x="126" y="18"/>
                    </a:lnTo>
                    <a:lnTo>
                      <a:pt x="145" y="40"/>
                    </a:lnTo>
                    <a:lnTo>
                      <a:pt x="153" y="59"/>
                    </a:lnTo>
                    <a:lnTo>
                      <a:pt x="155" y="77"/>
                    </a:lnTo>
                    <a:lnTo>
                      <a:pt x="151" y="103"/>
                    </a:lnTo>
                    <a:lnTo>
                      <a:pt x="136" y="128"/>
                    </a:lnTo>
                    <a:lnTo>
                      <a:pt x="116" y="144"/>
                    </a:lnTo>
                    <a:lnTo>
                      <a:pt x="96" y="152"/>
                    </a:lnTo>
                    <a:lnTo>
                      <a:pt x="78" y="154"/>
                    </a:lnTo>
                    <a:lnTo>
                      <a:pt x="51" y="150"/>
                    </a:lnTo>
                    <a:lnTo>
                      <a:pt x="29" y="136"/>
                    </a:lnTo>
                    <a:lnTo>
                      <a:pt x="11" y="116"/>
                    </a:lnTo>
                    <a:lnTo>
                      <a:pt x="3" y="97"/>
                    </a:lnTo>
                    <a:lnTo>
                      <a:pt x="0" y="77"/>
                    </a:lnTo>
                    <a:lnTo>
                      <a:pt x="5" y="50"/>
                    </a:lnTo>
                    <a:lnTo>
                      <a:pt x="19" y="28"/>
                    </a:lnTo>
                    <a:lnTo>
                      <a:pt x="39" y="10"/>
                    </a:lnTo>
                    <a:lnTo>
                      <a:pt x="59" y="4"/>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93"/>
              <p:cNvSpPr>
                <a:spLocks/>
              </p:cNvSpPr>
              <p:nvPr/>
            </p:nvSpPr>
            <p:spPr bwMode="auto">
              <a:xfrm>
                <a:off x="5657705" y="5905416"/>
                <a:ext cx="28687" cy="22949"/>
              </a:xfrm>
              <a:custGeom>
                <a:avLst/>
                <a:gdLst>
                  <a:gd name="T0" fmla="*/ 0 w 10"/>
                  <a:gd name="T1" fmla="*/ 0 h 8"/>
                  <a:gd name="T2" fmla="*/ 10 w 10"/>
                  <a:gd name="T3" fmla="*/ 8 h 8"/>
                  <a:gd name="T4" fmla="*/ 4 w 10"/>
                  <a:gd name="T5" fmla="*/ 8 h 8"/>
                  <a:gd name="T6" fmla="*/ 0 w 10"/>
                  <a:gd name="T7" fmla="*/ 8 h 8"/>
                  <a:gd name="T8" fmla="*/ 0 w 10"/>
                  <a:gd name="T9" fmla="*/ 4 h 8"/>
                  <a:gd name="T10" fmla="*/ 0 w 10"/>
                  <a:gd name="T11" fmla="*/ 0 h 8"/>
                </a:gdLst>
                <a:ahLst/>
                <a:cxnLst>
                  <a:cxn ang="0">
                    <a:pos x="T0" y="T1"/>
                  </a:cxn>
                  <a:cxn ang="0">
                    <a:pos x="T2" y="T3"/>
                  </a:cxn>
                  <a:cxn ang="0">
                    <a:pos x="T4" y="T5"/>
                  </a:cxn>
                  <a:cxn ang="0">
                    <a:pos x="T6" y="T7"/>
                  </a:cxn>
                  <a:cxn ang="0">
                    <a:pos x="T8" y="T9"/>
                  </a:cxn>
                  <a:cxn ang="0">
                    <a:pos x="T10" y="T11"/>
                  </a:cxn>
                </a:cxnLst>
                <a:rect l="0" t="0" r="r" b="b"/>
                <a:pathLst>
                  <a:path w="10" h="8">
                    <a:moveTo>
                      <a:pt x="0" y="0"/>
                    </a:moveTo>
                    <a:lnTo>
                      <a:pt x="10" y="8"/>
                    </a:lnTo>
                    <a:lnTo>
                      <a:pt x="4" y="8"/>
                    </a:lnTo>
                    <a:lnTo>
                      <a:pt x="0" y="8"/>
                    </a:lnTo>
                    <a:lnTo>
                      <a:pt x="0" y="4"/>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94"/>
              <p:cNvSpPr>
                <a:spLocks/>
              </p:cNvSpPr>
              <p:nvPr/>
            </p:nvSpPr>
            <p:spPr bwMode="auto">
              <a:xfrm>
                <a:off x="5792532" y="5687397"/>
                <a:ext cx="103272" cy="111879"/>
              </a:xfrm>
              <a:custGeom>
                <a:avLst/>
                <a:gdLst>
                  <a:gd name="T0" fmla="*/ 6 w 36"/>
                  <a:gd name="T1" fmla="*/ 0 h 39"/>
                  <a:gd name="T2" fmla="*/ 16 w 36"/>
                  <a:gd name="T3" fmla="*/ 0 h 39"/>
                  <a:gd name="T4" fmla="*/ 36 w 36"/>
                  <a:gd name="T5" fmla="*/ 21 h 39"/>
                  <a:gd name="T6" fmla="*/ 36 w 36"/>
                  <a:gd name="T7" fmla="*/ 31 h 39"/>
                  <a:gd name="T8" fmla="*/ 30 w 36"/>
                  <a:gd name="T9" fmla="*/ 39 h 39"/>
                  <a:gd name="T10" fmla="*/ 0 w 36"/>
                  <a:gd name="T11" fmla="*/ 6 h 39"/>
                  <a:gd name="T12" fmla="*/ 6 w 3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6" y="0"/>
                    </a:moveTo>
                    <a:lnTo>
                      <a:pt x="16" y="0"/>
                    </a:lnTo>
                    <a:lnTo>
                      <a:pt x="36" y="21"/>
                    </a:lnTo>
                    <a:lnTo>
                      <a:pt x="36" y="31"/>
                    </a:lnTo>
                    <a:lnTo>
                      <a:pt x="30" y="39"/>
                    </a:lnTo>
                    <a:lnTo>
                      <a:pt x="0" y="6"/>
                    </a:lnTo>
                    <a:lnTo>
                      <a:pt x="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95"/>
              <p:cNvSpPr>
                <a:spLocks/>
              </p:cNvSpPr>
              <p:nvPr/>
            </p:nvSpPr>
            <p:spPr bwMode="auto">
              <a:xfrm>
                <a:off x="5715079" y="5747638"/>
                <a:ext cx="123353" cy="120484"/>
              </a:xfrm>
              <a:custGeom>
                <a:avLst/>
                <a:gdLst>
                  <a:gd name="T0" fmla="*/ 35 w 43"/>
                  <a:gd name="T1" fmla="*/ 0 h 42"/>
                  <a:gd name="T2" fmla="*/ 43 w 43"/>
                  <a:gd name="T3" fmla="*/ 8 h 42"/>
                  <a:gd name="T4" fmla="*/ 8 w 43"/>
                  <a:gd name="T5" fmla="*/ 42 h 42"/>
                  <a:gd name="T6" fmla="*/ 0 w 43"/>
                  <a:gd name="T7" fmla="*/ 42 h 42"/>
                  <a:gd name="T8" fmla="*/ 0 w 43"/>
                  <a:gd name="T9" fmla="*/ 34 h 42"/>
                  <a:gd name="T10" fmla="*/ 0 w 43"/>
                  <a:gd name="T11" fmla="*/ 34 h 42"/>
                  <a:gd name="T12" fmla="*/ 3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35" y="0"/>
                    </a:moveTo>
                    <a:lnTo>
                      <a:pt x="43" y="8"/>
                    </a:lnTo>
                    <a:lnTo>
                      <a:pt x="8" y="42"/>
                    </a:lnTo>
                    <a:lnTo>
                      <a:pt x="0" y="42"/>
                    </a:lnTo>
                    <a:lnTo>
                      <a:pt x="0" y="34"/>
                    </a:lnTo>
                    <a:lnTo>
                      <a:pt x="0" y="34"/>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96"/>
              <p:cNvSpPr>
                <a:spLocks/>
              </p:cNvSpPr>
              <p:nvPr/>
            </p:nvSpPr>
            <p:spPr bwMode="auto">
              <a:xfrm>
                <a:off x="5680655" y="5716084"/>
                <a:ext cx="123353" cy="123353"/>
              </a:xfrm>
              <a:custGeom>
                <a:avLst/>
                <a:gdLst>
                  <a:gd name="T0" fmla="*/ 35 w 43"/>
                  <a:gd name="T1" fmla="*/ 0 h 43"/>
                  <a:gd name="T2" fmla="*/ 43 w 43"/>
                  <a:gd name="T3" fmla="*/ 9 h 43"/>
                  <a:gd name="T4" fmla="*/ 8 w 43"/>
                  <a:gd name="T5" fmla="*/ 43 h 43"/>
                  <a:gd name="T6" fmla="*/ 8 w 43"/>
                  <a:gd name="T7" fmla="*/ 43 h 43"/>
                  <a:gd name="T8" fmla="*/ 0 w 43"/>
                  <a:gd name="T9" fmla="*/ 43 h 43"/>
                  <a:gd name="T10" fmla="*/ 0 w 43"/>
                  <a:gd name="T11" fmla="*/ 35 h 43"/>
                  <a:gd name="T12" fmla="*/ 35 w 43"/>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3" h="43">
                    <a:moveTo>
                      <a:pt x="35" y="0"/>
                    </a:moveTo>
                    <a:lnTo>
                      <a:pt x="43" y="9"/>
                    </a:lnTo>
                    <a:lnTo>
                      <a:pt x="8" y="43"/>
                    </a:lnTo>
                    <a:lnTo>
                      <a:pt x="8" y="43"/>
                    </a:lnTo>
                    <a:lnTo>
                      <a:pt x="0" y="43"/>
                    </a:lnTo>
                    <a:lnTo>
                      <a:pt x="0" y="35"/>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97"/>
              <p:cNvSpPr>
                <a:spLocks/>
              </p:cNvSpPr>
              <p:nvPr/>
            </p:nvSpPr>
            <p:spPr bwMode="auto">
              <a:xfrm>
                <a:off x="5663443" y="5833698"/>
                <a:ext cx="86060" cy="94667"/>
              </a:xfrm>
              <a:custGeom>
                <a:avLst/>
                <a:gdLst>
                  <a:gd name="T0" fmla="*/ 2 w 30"/>
                  <a:gd name="T1" fmla="*/ 0 h 33"/>
                  <a:gd name="T2" fmla="*/ 4 w 30"/>
                  <a:gd name="T3" fmla="*/ 4 h 33"/>
                  <a:gd name="T4" fmla="*/ 12 w 30"/>
                  <a:gd name="T5" fmla="*/ 8 h 33"/>
                  <a:gd name="T6" fmla="*/ 16 w 30"/>
                  <a:gd name="T7" fmla="*/ 16 h 33"/>
                  <a:gd name="T8" fmla="*/ 24 w 30"/>
                  <a:gd name="T9" fmla="*/ 18 h 33"/>
                  <a:gd name="T10" fmla="*/ 26 w 30"/>
                  <a:gd name="T11" fmla="*/ 27 h 33"/>
                  <a:gd name="T12" fmla="*/ 30 w 30"/>
                  <a:gd name="T13" fmla="*/ 31 h 33"/>
                  <a:gd name="T14" fmla="*/ 12 w 30"/>
                  <a:gd name="T15" fmla="*/ 33 h 33"/>
                  <a:gd name="T16" fmla="*/ 0 w 30"/>
                  <a:gd name="T17" fmla="*/ 18 h 33"/>
                  <a:gd name="T18" fmla="*/ 2 w 30"/>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3">
                    <a:moveTo>
                      <a:pt x="2" y="0"/>
                    </a:moveTo>
                    <a:lnTo>
                      <a:pt x="4" y="4"/>
                    </a:lnTo>
                    <a:lnTo>
                      <a:pt x="12" y="8"/>
                    </a:lnTo>
                    <a:lnTo>
                      <a:pt x="16" y="16"/>
                    </a:lnTo>
                    <a:lnTo>
                      <a:pt x="24" y="18"/>
                    </a:lnTo>
                    <a:lnTo>
                      <a:pt x="26" y="27"/>
                    </a:lnTo>
                    <a:lnTo>
                      <a:pt x="30" y="31"/>
                    </a:lnTo>
                    <a:lnTo>
                      <a:pt x="12" y="33"/>
                    </a:lnTo>
                    <a:lnTo>
                      <a:pt x="0" y="18"/>
                    </a:lnTo>
                    <a:lnTo>
                      <a:pt x="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98"/>
              <p:cNvSpPr>
                <a:spLocks/>
              </p:cNvSpPr>
              <p:nvPr/>
            </p:nvSpPr>
            <p:spPr bwMode="auto">
              <a:xfrm>
                <a:off x="5749503" y="5782062"/>
                <a:ext cx="117616" cy="129091"/>
              </a:xfrm>
              <a:custGeom>
                <a:avLst/>
                <a:gdLst>
                  <a:gd name="T0" fmla="*/ 33 w 41"/>
                  <a:gd name="T1" fmla="*/ 0 h 45"/>
                  <a:gd name="T2" fmla="*/ 41 w 41"/>
                  <a:gd name="T3" fmla="*/ 8 h 45"/>
                  <a:gd name="T4" fmla="*/ 7 w 41"/>
                  <a:gd name="T5" fmla="*/ 45 h 45"/>
                  <a:gd name="T6" fmla="*/ 0 w 41"/>
                  <a:gd name="T7" fmla="*/ 43 h 45"/>
                  <a:gd name="T8" fmla="*/ 0 w 41"/>
                  <a:gd name="T9" fmla="*/ 34 h 45"/>
                  <a:gd name="T10" fmla="*/ 33 w 41"/>
                  <a:gd name="T11" fmla="*/ 0 h 45"/>
                </a:gdLst>
                <a:ahLst/>
                <a:cxnLst>
                  <a:cxn ang="0">
                    <a:pos x="T0" y="T1"/>
                  </a:cxn>
                  <a:cxn ang="0">
                    <a:pos x="T2" y="T3"/>
                  </a:cxn>
                  <a:cxn ang="0">
                    <a:pos x="T4" y="T5"/>
                  </a:cxn>
                  <a:cxn ang="0">
                    <a:pos x="T6" y="T7"/>
                  </a:cxn>
                  <a:cxn ang="0">
                    <a:pos x="T8" y="T9"/>
                  </a:cxn>
                  <a:cxn ang="0">
                    <a:pos x="T10" y="T11"/>
                  </a:cxn>
                </a:cxnLst>
                <a:rect l="0" t="0" r="r" b="b"/>
                <a:pathLst>
                  <a:path w="41" h="45">
                    <a:moveTo>
                      <a:pt x="33" y="0"/>
                    </a:moveTo>
                    <a:lnTo>
                      <a:pt x="41" y="8"/>
                    </a:lnTo>
                    <a:lnTo>
                      <a:pt x="7" y="45"/>
                    </a:lnTo>
                    <a:lnTo>
                      <a:pt x="0" y="43"/>
                    </a:lnTo>
                    <a:lnTo>
                      <a:pt x="0" y="34"/>
                    </a:lnTo>
                    <a:lnTo>
                      <a:pt x="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 name="组合 27"/>
          <p:cNvGrpSpPr/>
          <p:nvPr/>
        </p:nvGrpSpPr>
        <p:grpSpPr>
          <a:xfrm>
            <a:off x="6839593" y="4918590"/>
            <a:ext cx="745852" cy="441774"/>
            <a:chOff x="6839593" y="4666153"/>
            <a:chExt cx="745852" cy="441774"/>
          </a:xfrm>
        </p:grpSpPr>
        <p:sp>
          <p:nvSpPr>
            <p:cNvPr id="29" name="Freeform 81"/>
            <p:cNvSpPr>
              <a:spLocks/>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p:cNvGrpSpPr/>
            <p:nvPr/>
          </p:nvGrpSpPr>
          <p:grpSpPr>
            <a:xfrm>
              <a:off x="6839593" y="4666153"/>
              <a:ext cx="441774" cy="441774"/>
              <a:chOff x="6839593" y="4666155"/>
              <a:chExt cx="441774" cy="441774"/>
            </a:xfrm>
          </p:grpSpPr>
          <p:sp>
            <p:nvSpPr>
              <p:cNvPr id="31" name="Freeform 199"/>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00"/>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1"/>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02"/>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p:nvGrpSpPr>
        <p:grpSpPr>
          <a:xfrm>
            <a:off x="6839593" y="3028145"/>
            <a:ext cx="745852" cy="444643"/>
            <a:chOff x="6839593" y="2775708"/>
            <a:chExt cx="745852" cy="444643"/>
          </a:xfrm>
        </p:grpSpPr>
        <p:sp>
          <p:nvSpPr>
            <p:cNvPr id="36" name="Freeform 83"/>
            <p:cNvSpPr>
              <a:spLocks/>
            </p:cNvSpPr>
            <p:nvPr/>
          </p:nvSpPr>
          <p:spPr bwMode="auto">
            <a:xfrm>
              <a:off x="7381769" y="2824475"/>
              <a:ext cx="203676" cy="347109"/>
            </a:xfrm>
            <a:custGeom>
              <a:avLst/>
              <a:gdLst>
                <a:gd name="T0" fmla="*/ 10 w 71"/>
                <a:gd name="T1" fmla="*/ 0 h 121"/>
                <a:gd name="T2" fmla="*/ 14 w 71"/>
                <a:gd name="T3" fmla="*/ 3 h 121"/>
                <a:gd name="T4" fmla="*/ 18 w 71"/>
                <a:gd name="T5" fmla="*/ 5 h 121"/>
                <a:gd name="T6" fmla="*/ 67 w 71"/>
                <a:gd name="T7" fmla="*/ 53 h 121"/>
                <a:gd name="T8" fmla="*/ 71 w 71"/>
                <a:gd name="T9" fmla="*/ 62 h 121"/>
                <a:gd name="T10" fmla="*/ 67 w 71"/>
                <a:gd name="T11" fmla="*/ 68 h 121"/>
                <a:gd name="T12" fmla="*/ 18 w 71"/>
                <a:gd name="T13" fmla="*/ 119 h 121"/>
                <a:gd name="T14" fmla="*/ 10 w 71"/>
                <a:gd name="T15" fmla="*/ 121 h 121"/>
                <a:gd name="T16" fmla="*/ 4 w 71"/>
                <a:gd name="T17" fmla="*/ 119 h 121"/>
                <a:gd name="T18" fmla="*/ 0 w 71"/>
                <a:gd name="T19" fmla="*/ 115 h 121"/>
                <a:gd name="T20" fmla="*/ 0 w 71"/>
                <a:gd name="T21" fmla="*/ 111 h 121"/>
                <a:gd name="T22" fmla="*/ 0 w 71"/>
                <a:gd name="T23" fmla="*/ 106 h 121"/>
                <a:gd name="T24" fmla="*/ 4 w 71"/>
                <a:gd name="T25" fmla="*/ 104 h 121"/>
                <a:gd name="T26" fmla="*/ 44 w 71"/>
                <a:gd name="T27" fmla="*/ 62 h 121"/>
                <a:gd name="T28" fmla="*/ 4 w 71"/>
                <a:gd name="T29" fmla="*/ 19 h 121"/>
                <a:gd name="T30" fmla="*/ 0 w 71"/>
                <a:gd name="T31" fmla="*/ 15 h 121"/>
                <a:gd name="T32" fmla="*/ 0 w 71"/>
                <a:gd name="T33" fmla="*/ 11 h 121"/>
                <a:gd name="T34" fmla="*/ 0 w 71"/>
                <a:gd name="T35" fmla="*/ 7 h 121"/>
                <a:gd name="T36" fmla="*/ 4 w 71"/>
                <a:gd name="T37" fmla="*/ 5 h 121"/>
                <a:gd name="T38" fmla="*/ 6 w 71"/>
                <a:gd name="T39" fmla="*/ 3 h 121"/>
                <a:gd name="T40" fmla="*/ 10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10" y="0"/>
                  </a:moveTo>
                  <a:lnTo>
                    <a:pt x="14" y="3"/>
                  </a:lnTo>
                  <a:lnTo>
                    <a:pt x="18" y="5"/>
                  </a:lnTo>
                  <a:lnTo>
                    <a:pt x="67" y="53"/>
                  </a:lnTo>
                  <a:lnTo>
                    <a:pt x="71" y="62"/>
                  </a:lnTo>
                  <a:lnTo>
                    <a:pt x="67" y="68"/>
                  </a:lnTo>
                  <a:lnTo>
                    <a:pt x="18" y="119"/>
                  </a:lnTo>
                  <a:lnTo>
                    <a:pt x="10" y="121"/>
                  </a:lnTo>
                  <a:lnTo>
                    <a:pt x="4" y="119"/>
                  </a:lnTo>
                  <a:lnTo>
                    <a:pt x="0" y="115"/>
                  </a:lnTo>
                  <a:lnTo>
                    <a:pt x="0" y="111"/>
                  </a:lnTo>
                  <a:lnTo>
                    <a:pt x="0" y="106"/>
                  </a:lnTo>
                  <a:lnTo>
                    <a:pt x="4" y="104"/>
                  </a:lnTo>
                  <a:lnTo>
                    <a:pt x="44" y="62"/>
                  </a:lnTo>
                  <a:lnTo>
                    <a:pt x="4" y="19"/>
                  </a:lnTo>
                  <a:lnTo>
                    <a:pt x="0" y="15"/>
                  </a:lnTo>
                  <a:lnTo>
                    <a:pt x="0" y="11"/>
                  </a:lnTo>
                  <a:lnTo>
                    <a:pt x="0" y="7"/>
                  </a:lnTo>
                  <a:lnTo>
                    <a:pt x="4" y="5"/>
                  </a:lnTo>
                  <a:lnTo>
                    <a:pt x="6" y="3"/>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7" name="组合 36"/>
            <p:cNvGrpSpPr/>
            <p:nvPr/>
          </p:nvGrpSpPr>
          <p:grpSpPr>
            <a:xfrm>
              <a:off x="6839593" y="2775708"/>
              <a:ext cx="441774" cy="444643"/>
              <a:chOff x="6839593" y="2769970"/>
              <a:chExt cx="441774" cy="444643"/>
            </a:xfrm>
          </p:grpSpPr>
          <p:sp>
            <p:nvSpPr>
              <p:cNvPr id="38" name="Freeform 203"/>
              <p:cNvSpPr>
                <a:spLocks noEditPoints="1"/>
              </p:cNvSpPr>
              <p:nvPr/>
            </p:nvSpPr>
            <p:spPr bwMode="auto">
              <a:xfrm>
                <a:off x="6839593" y="2769970"/>
                <a:ext cx="441774" cy="444643"/>
              </a:xfrm>
              <a:custGeom>
                <a:avLst/>
                <a:gdLst>
                  <a:gd name="T0" fmla="*/ 77 w 154"/>
                  <a:gd name="T1" fmla="*/ 10 h 155"/>
                  <a:gd name="T2" fmla="*/ 59 w 154"/>
                  <a:gd name="T3" fmla="*/ 12 h 155"/>
                  <a:gd name="T4" fmla="*/ 42 w 154"/>
                  <a:gd name="T5" fmla="*/ 19 h 155"/>
                  <a:gd name="T6" fmla="*/ 24 w 154"/>
                  <a:gd name="T7" fmla="*/ 35 h 155"/>
                  <a:gd name="T8" fmla="*/ 12 w 154"/>
                  <a:gd name="T9" fmla="*/ 55 h 155"/>
                  <a:gd name="T10" fmla="*/ 8 w 154"/>
                  <a:gd name="T11" fmla="*/ 78 h 155"/>
                  <a:gd name="T12" fmla="*/ 10 w 154"/>
                  <a:gd name="T13" fmla="*/ 96 h 155"/>
                  <a:gd name="T14" fmla="*/ 16 w 154"/>
                  <a:gd name="T15" fmla="*/ 112 h 155"/>
                  <a:gd name="T16" fmla="*/ 32 w 154"/>
                  <a:gd name="T17" fmla="*/ 131 h 155"/>
                  <a:gd name="T18" fmla="*/ 53 w 154"/>
                  <a:gd name="T19" fmla="*/ 143 h 155"/>
                  <a:gd name="T20" fmla="*/ 77 w 154"/>
                  <a:gd name="T21" fmla="*/ 147 h 155"/>
                  <a:gd name="T22" fmla="*/ 93 w 154"/>
                  <a:gd name="T23" fmla="*/ 145 h 155"/>
                  <a:gd name="T24" fmla="*/ 109 w 154"/>
                  <a:gd name="T25" fmla="*/ 139 h 155"/>
                  <a:gd name="T26" fmla="*/ 130 w 154"/>
                  <a:gd name="T27" fmla="*/ 122 h 155"/>
                  <a:gd name="T28" fmla="*/ 140 w 154"/>
                  <a:gd name="T29" fmla="*/ 102 h 155"/>
                  <a:gd name="T30" fmla="*/ 144 w 154"/>
                  <a:gd name="T31" fmla="*/ 78 h 155"/>
                  <a:gd name="T32" fmla="*/ 142 w 154"/>
                  <a:gd name="T33" fmla="*/ 61 h 155"/>
                  <a:gd name="T34" fmla="*/ 136 w 154"/>
                  <a:gd name="T35" fmla="*/ 45 h 155"/>
                  <a:gd name="T36" fmla="*/ 120 w 154"/>
                  <a:gd name="T37" fmla="*/ 25 h 155"/>
                  <a:gd name="T38" fmla="*/ 99 w 154"/>
                  <a:gd name="T39" fmla="*/ 14 h 155"/>
                  <a:gd name="T40" fmla="*/ 77 w 154"/>
                  <a:gd name="T41" fmla="*/ 10 h 155"/>
                  <a:gd name="T42" fmla="*/ 77 w 154"/>
                  <a:gd name="T43" fmla="*/ 0 h 155"/>
                  <a:gd name="T44" fmla="*/ 103 w 154"/>
                  <a:gd name="T45" fmla="*/ 6 h 155"/>
                  <a:gd name="T46" fmla="*/ 126 w 154"/>
                  <a:gd name="T47" fmla="*/ 19 h 155"/>
                  <a:gd name="T48" fmla="*/ 144 w 154"/>
                  <a:gd name="T49" fmla="*/ 41 h 155"/>
                  <a:gd name="T50" fmla="*/ 150 w 154"/>
                  <a:gd name="T51" fmla="*/ 59 h 155"/>
                  <a:gd name="T52" fmla="*/ 154 w 154"/>
                  <a:gd name="T53" fmla="*/ 78 h 155"/>
                  <a:gd name="T54" fmla="*/ 148 w 154"/>
                  <a:gd name="T55" fmla="*/ 104 h 155"/>
                  <a:gd name="T56" fmla="*/ 136 w 154"/>
                  <a:gd name="T57" fmla="*/ 129 h 155"/>
                  <a:gd name="T58" fmla="*/ 114 w 154"/>
                  <a:gd name="T59" fmla="*/ 145 h 155"/>
                  <a:gd name="T60" fmla="*/ 95 w 154"/>
                  <a:gd name="T61" fmla="*/ 153 h 155"/>
                  <a:gd name="T62" fmla="*/ 77 w 154"/>
                  <a:gd name="T63" fmla="*/ 155 h 155"/>
                  <a:gd name="T64" fmla="*/ 51 w 154"/>
                  <a:gd name="T65" fmla="*/ 151 h 155"/>
                  <a:gd name="T66" fmla="*/ 26 w 154"/>
                  <a:gd name="T67" fmla="*/ 137 h 155"/>
                  <a:gd name="T68" fmla="*/ 10 w 154"/>
                  <a:gd name="T69" fmla="*/ 116 h 155"/>
                  <a:gd name="T70" fmla="*/ 2 w 154"/>
                  <a:gd name="T71" fmla="*/ 98 h 155"/>
                  <a:gd name="T72" fmla="*/ 0 w 154"/>
                  <a:gd name="T73" fmla="*/ 78 h 155"/>
                  <a:gd name="T74" fmla="*/ 4 w 154"/>
                  <a:gd name="T75" fmla="*/ 51 h 155"/>
                  <a:gd name="T76" fmla="*/ 18 w 154"/>
                  <a:gd name="T77" fmla="*/ 29 h 155"/>
                  <a:gd name="T78" fmla="*/ 38 w 154"/>
                  <a:gd name="T79" fmla="*/ 10 h 155"/>
                  <a:gd name="T80" fmla="*/ 57 w 154"/>
                  <a:gd name="T81" fmla="*/ 4 h 155"/>
                  <a:gd name="T82" fmla="*/ 77 w 154"/>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5">
                    <a:moveTo>
                      <a:pt x="77" y="10"/>
                    </a:moveTo>
                    <a:lnTo>
                      <a:pt x="59" y="12"/>
                    </a:lnTo>
                    <a:lnTo>
                      <a:pt x="42" y="19"/>
                    </a:lnTo>
                    <a:lnTo>
                      <a:pt x="24" y="35"/>
                    </a:lnTo>
                    <a:lnTo>
                      <a:pt x="12" y="55"/>
                    </a:lnTo>
                    <a:lnTo>
                      <a:pt x="8" y="78"/>
                    </a:lnTo>
                    <a:lnTo>
                      <a:pt x="10" y="96"/>
                    </a:lnTo>
                    <a:lnTo>
                      <a:pt x="16" y="112"/>
                    </a:lnTo>
                    <a:lnTo>
                      <a:pt x="32" y="131"/>
                    </a:lnTo>
                    <a:lnTo>
                      <a:pt x="53" y="143"/>
                    </a:lnTo>
                    <a:lnTo>
                      <a:pt x="77" y="147"/>
                    </a:lnTo>
                    <a:lnTo>
                      <a:pt x="93" y="145"/>
                    </a:lnTo>
                    <a:lnTo>
                      <a:pt x="109" y="139"/>
                    </a:lnTo>
                    <a:lnTo>
                      <a:pt x="130" y="122"/>
                    </a:lnTo>
                    <a:lnTo>
                      <a:pt x="140" y="102"/>
                    </a:lnTo>
                    <a:lnTo>
                      <a:pt x="144" y="78"/>
                    </a:lnTo>
                    <a:lnTo>
                      <a:pt x="142" y="61"/>
                    </a:lnTo>
                    <a:lnTo>
                      <a:pt x="136" y="45"/>
                    </a:lnTo>
                    <a:lnTo>
                      <a:pt x="120" y="25"/>
                    </a:lnTo>
                    <a:lnTo>
                      <a:pt x="99" y="14"/>
                    </a:lnTo>
                    <a:lnTo>
                      <a:pt x="77" y="10"/>
                    </a:lnTo>
                    <a:close/>
                    <a:moveTo>
                      <a:pt x="77" y="0"/>
                    </a:moveTo>
                    <a:lnTo>
                      <a:pt x="103" y="6"/>
                    </a:lnTo>
                    <a:lnTo>
                      <a:pt x="126" y="19"/>
                    </a:lnTo>
                    <a:lnTo>
                      <a:pt x="144" y="41"/>
                    </a:lnTo>
                    <a:lnTo>
                      <a:pt x="150" y="59"/>
                    </a:lnTo>
                    <a:lnTo>
                      <a:pt x="154" y="78"/>
                    </a:lnTo>
                    <a:lnTo>
                      <a:pt x="148" y="104"/>
                    </a:lnTo>
                    <a:lnTo>
                      <a:pt x="136" y="129"/>
                    </a:lnTo>
                    <a:lnTo>
                      <a:pt x="114" y="145"/>
                    </a:lnTo>
                    <a:lnTo>
                      <a:pt x="95" y="153"/>
                    </a:lnTo>
                    <a:lnTo>
                      <a:pt x="77" y="155"/>
                    </a:lnTo>
                    <a:lnTo>
                      <a:pt x="51" y="151"/>
                    </a:lnTo>
                    <a:lnTo>
                      <a:pt x="26" y="137"/>
                    </a:lnTo>
                    <a:lnTo>
                      <a:pt x="10" y="116"/>
                    </a:lnTo>
                    <a:lnTo>
                      <a:pt x="2" y="98"/>
                    </a:lnTo>
                    <a:lnTo>
                      <a:pt x="0" y="78"/>
                    </a:lnTo>
                    <a:lnTo>
                      <a:pt x="4" y="51"/>
                    </a:lnTo>
                    <a:lnTo>
                      <a:pt x="18" y="29"/>
                    </a:lnTo>
                    <a:lnTo>
                      <a:pt x="38" y="10"/>
                    </a:lnTo>
                    <a:lnTo>
                      <a:pt x="57"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04"/>
              <p:cNvSpPr>
                <a:spLocks noEditPoints="1"/>
              </p:cNvSpPr>
              <p:nvPr/>
            </p:nvSpPr>
            <p:spPr bwMode="auto">
              <a:xfrm>
                <a:off x="6925653" y="2870374"/>
                <a:ext cx="269654" cy="186464"/>
              </a:xfrm>
              <a:custGeom>
                <a:avLst/>
                <a:gdLst>
                  <a:gd name="T0" fmla="*/ 6 w 94"/>
                  <a:gd name="T1" fmla="*/ 6 h 65"/>
                  <a:gd name="T2" fmla="*/ 6 w 94"/>
                  <a:gd name="T3" fmla="*/ 55 h 65"/>
                  <a:gd name="T4" fmla="*/ 88 w 94"/>
                  <a:gd name="T5" fmla="*/ 55 h 65"/>
                  <a:gd name="T6" fmla="*/ 88 w 94"/>
                  <a:gd name="T7" fmla="*/ 6 h 65"/>
                  <a:gd name="T8" fmla="*/ 6 w 94"/>
                  <a:gd name="T9" fmla="*/ 6 h 65"/>
                  <a:gd name="T10" fmla="*/ 4 w 94"/>
                  <a:gd name="T11" fmla="*/ 0 h 65"/>
                  <a:gd name="T12" fmla="*/ 88 w 94"/>
                  <a:gd name="T13" fmla="*/ 0 h 65"/>
                  <a:gd name="T14" fmla="*/ 94 w 94"/>
                  <a:gd name="T15" fmla="*/ 4 h 65"/>
                  <a:gd name="T16" fmla="*/ 94 w 94"/>
                  <a:gd name="T17" fmla="*/ 61 h 65"/>
                  <a:gd name="T18" fmla="*/ 88 w 94"/>
                  <a:gd name="T19" fmla="*/ 65 h 65"/>
                  <a:gd name="T20" fmla="*/ 67 w 94"/>
                  <a:gd name="T21" fmla="*/ 65 h 65"/>
                  <a:gd name="T22" fmla="*/ 29 w 94"/>
                  <a:gd name="T23" fmla="*/ 65 h 65"/>
                  <a:gd name="T24" fmla="*/ 4 w 94"/>
                  <a:gd name="T25" fmla="*/ 65 h 65"/>
                  <a:gd name="T26" fmla="*/ 0 w 94"/>
                  <a:gd name="T27" fmla="*/ 61 h 65"/>
                  <a:gd name="T28" fmla="*/ 0 w 94"/>
                  <a:gd name="T29" fmla="*/ 4 h 65"/>
                  <a:gd name="T30" fmla="*/ 4 w 94"/>
                  <a:gd name="T3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5">
                    <a:moveTo>
                      <a:pt x="6" y="6"/>
                    </a:moveTo>
                    <a:lnTo>
                      <a:pt x="6" y="55"/>
                    </a:lnTo>
                    <a:lnTo>
                      <a:pt x="88" y="55"/>
                    </a:lnTo>
                    <a:lnTo>
                      <a:pt x="88" y="6"/>
                    </a:lnTo>
                    <a:lnTo>
                      <a:pt x="6" y="6"/>
                    </a:lnTo>
                    <a:close/>
                    <a:moveTo>
                      <a:pt x="4" y="0"/>
                    </a:moveTo>
                    <a:lnTo>
                      <a:pt x="88" y="0"/>
                    </a:lnTo>
                    <a:lnTo>
                      <a:pt x="94" y="4"/>
                    </a:lnTo>
                    <a:lnTo>
                      <a:pt x="94" y="61"/>
                    </a:lnTo>
                    <a:lnTo>
                      <a:pt x="88" y="65"/>
                    </a:lnTo>
                    <a:lnTo>
                      <a:pt x="67" y="65"/>
                    </a:lnTo>
                    <a:lnTo>
                      <a:pt x="29" y="65"/>
                    </a:lnTo>
                    <a:lnTo>
                      <a:pt x="4" y="65"/>
                    </a:lnTo>
                    <a:lnTo>
                      <a:pt x="0" y="61"/>
                    </a:lnTo>
                    <a:lnTo>
                      <a:pt x="0" y="4"/>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206"/>
              <p:cNvSpPr>
                <a:spLocks noChangeArrowheads="1"/>
              </p:cNvSpPr>
              <p:nvPr/>
            </p:nvSpPr>
            <p:spPr bwMode="auto">
              <a:xfrm>
                <a:off x="7026055" y="3068310"/>
                <a:ext cx="68848" cy="22949"/>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207"/>
              <p:cNvSpPr>
                <a:spLocks/>
              </p:cNvSpPr>
              <p:nvPr/>
            </p:nvSpPr>
            <p:spPr bwMode="auto">
              <a:xfrm>
                <a:off x="6991631" y="3102734"/>
                <a:ext cx="131958" cy="17212"/>
              </a:xfrm>
              <a:custGeom>
                <a:avLst/>
                <a:gdLst>
                  <a:gd name="T0" fmla="*/ 4 w 46"/>
                  <a:gd name="T1" fmla="*/ 0 h 6"/>
                  <a:gd name="T2" fmla="*/ 44 w 46"/>
                  <a:gd name="T3" fmla="*/ 0 h 6"/>
                  <a:gd name="T4" fmla="*/ 46 w 46"/>
                  <a:gd name="T5" fmla="*/ 2 h 6"/>
                  <a:gd name="T6" fmla="*/ 44 w 46"/>
                  <a:gd name="T7" fmla="*/ 6 h 6"/>
                  <a:gd name="T8" fmla="*/ 4 w 46"/>
                  <a:gd name="T9" fmla="*/ 6 h 6"/>
                  <a:gd name="T10" fmla="*/ 0 w 46"/>
                  <a:gd name="T11" fmla="*/ 2 h 6"/>
                  <a:gd name="T12" fmla="*/ 4 w 4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6" h="6">
                    <a:moveTo>
                      <a:pt x="4" y="0"/>
                    </a:moveTo>
                    <a:lnTo>
                      <a:pt x="44" y="0"/>
                    </a:lnTo>
                    <a:lnTo>
                      <a:pt x="46" y="2"/>
                    </a:lnTo>
                    <a:lnTo>
                      <a:pt x="44" y="6"/>
                    </a:lnTo>
                    <a:lnTo>
                      <a:pt x="4" y="6"/>
                    </a:lnTo>
                    <a:lnTo>
                      <a:pt x="0" y="2"/>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 name="组合 44"/>
          <p:cNvGrpSpPr/>
          <p:nvPr/>
        </p:nvGrpSpPr>
        <p:grpSpPr>
          <a:xfrm>
            <a:off x="5238881" y="2078618"/>
            <a:ext cx="763063" cy="438906"/>
            <a:chOff x="5238881" y="1826181"/>
            <a:chExt cx="763063" cy="438906"/>
          </a:xfrm>
        </p:grpSpPr>
        <p:sp>
          <p:nvSpPr>
            <p:cNvPr id="46" name="Freeform 80"/>
            <p:cNvSpPr>
              <a:spLocks/>
            </p:cNvSpPr>
            <p:nvPr/>
          </p:nvSpPr>
          <p:spPr bwMode="auto">
            <a:xfrm>
              <a:off x="5238881" y="1872080"/>
              <a:ext cx="203676" cy="347109"/>
            </a:xfrm>
            <a:custGeom>
              <a:avLst/>
              <a:gdLst>
                <a:gd name="T0" fmla="*/ 61 w 71"/>
                <a:gd name="T1" fmla="*/ 0 h 121"/>
                <a:gd name="T2" fmla="*/ 65 w 71"/>
                <a:gd name="T3" fmla="*/ 0 h 121"/>
                <a:gd name="T4" fmla="*/ 67 w 71"/>
                <a:gd name="T5" fmla="*/ 2 h 121"/>
                <a:gd name="T6" fmla="*/ 71 w 71"/>
                <a:gd name="T7" fmla="*/ 7 h 121"/>
                <a:gd name="T8" fmla="*/ 71 w 71"/>
                <a:gd name="T9" fmla="*/ 11 h 121"/>
                <a:gd name="T10" fmla="*/ 71 w 71"/>
                <a:gd name="T11" fmla="*/ 15 h 121"/>
                <a:gd name="T12" fmla="*/ 67 w 71"/>
                <a:gd name="T13" fmla="*/ 17 h 121"/>
                <a:gd name="T14" fmla="*/ 26 w 71"/>
                <a:gd name="T15" fmla="*/ 60 h 121"/>
                <a:gd name="T16" fmla="*/ 67 w 71"/>
                <a:gd name="T17" fmla="*/ 102 h 121"/>
                <a:gd name="T18" fmla="*/ 71 w 71"/>
                <a:gd name="T19" fmla="*/ 106 h 121"/>
                <a:gd name="T20" fmla="*/ 71 w 71"/>
                <a:gd name="T21" fmla="*/ 108 h 121"/>
                <a:gd name="T22" fmla="*/ 71 w 71"/>
                <a:gd name="T23" fmla="*/ 112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1 h 121"/>
                <a:gd name="T36" fmla="*/ 53 w 71"/>
                <a:gd name="T37" fmla="*/ 2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2"/>
                  </a:lnTo>
                  <a:lnTo>
                    <a:pt x="71" y="7"/>
                  </a:lnTo>
                  <a:lnTo>
                    <a:pt x="71" y="11"/>
                  </a:lnTo>
                  <a:lnTo>
                    <a:pt x="71" y="15"/>
                  </a:lnTo>
                  <a:lnTo>
                    <a:pt x="67" y="17"/>
                  </a:lnTo>
                  <a:lnTo>
                    <a:pt x="26" y="60"/>
                  </a:lnTo>
                  <a:lnTo>
                    <a:pt x="67" y="102"/>
                  </a:lnTo>
                  <a:lnTo>
                    <a:pt x="71" y="106"/>
                  </a:lnTo>
                  <a:lnTo>
                    <a:pt x="71" y="108"/>
                  </a:lnTo>
                  <a:lnTo>
                    <a:pt x="71" y="112"/>
                  </a:lnTo>
                  <a:lnTo>
                    <a:pt x="67" y="117"/>
                  </a:lnTo>
                  <a:lnTo>
                    <a:pt x="61" y="121"/>
                  </a:lnTo>
                  <a:lnTo>
                    <a:pt x="53" y="117"/>
                  </a:lnTo>
                  <a:lnTo>
                    <a:pt x="4" y="68"/>
                  </a:lnTo>
                  <a:lnTo>
                    <a:pt x="0" y="60"/>
                  </a:lnTo>
                  <a:lnTo>
                    <a:pt x="4" y="51"/>
                  </a:lnTo>
                  <a:lnTo>
                    <a:pt x="53" y="2"/>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7" name="组合 46"/>
            <p:cNvGrpSpPr/>
            <p:nvPr/>
          </p:nvGrpSpPr>
          <p:grpSpPr>
            <a:xfrm>
              <a:off x="5557301" y="1826181"/>
              <a:ext cx="444643" cy="438906"/>
              <a:chOff x="5557301" y="1829049"/>
              <a:chExt cx="444643" cy="438906"/>
            </a:xfrm>
          </p:grpSpPr>
          <p:sp>
            <p:nvSpPr>
              <p:cNvPr id="48" name="Freeform 208"/>
              <p:cNvSpPr>
                <a:spLocks noEditPoints="1"/>
              </p:cNvSpPr>
              <p:nvPr/>
            </p:nvSpPr>
            <p:spPr bwMode="auto">
              <a:xfrm>
                <a:off x="5557301" y="1829049"/>
                <a:ext cx="444643" cy="438906"/>
              </a:xfrm>
              <a:custGeom>
                <a:avLst/>
                <a:gdLst>
                  <a:gd name="T0" fmla="*/ 78 w 155"/>
                  <a:gd name="T1" fmla="*/ 8 h 153"/>
                  <a:gd name="T2" fmla="*/ 61 w 155"/>
                  <a:gd name="T3" fmla="*/ 10 h 153"/>
                  <a:gd name="T4" fmla="*/ 43 w 155"/>
                  <a:gd name="T5" fmla="*/ 16 h 153"/>
                  <a:gd name="T6" fmla="*/ 25 w 155"/>
                  <a:gd name="T7" fmla="*/ 33 h 153"/>
                  <a:gd name="T8" fmla="*/ 13 w 155"/>
                  <a:gd name="T9" fmla="*/ 53 h 153"/>
                  <a:gd name="T10" fmla="*/ 9 w 155"/>
                  <a:gd name="T11" fmla="*/ 77 h 153"/>
                  <a:gd name="T12" fmla="*/ 11 w 155"/>
                  <a:gd name="T13" fmla="*/ 94 h 153"/>
                  <a:gd name="T14" fmla="*/ 19 w 155"/>
                  <a:gd name="T15" fmla="*/ 110 h 153"/>
                  <a:gd name="T16" fmla="*/ 33 w 155"/>
                  <a:gd name="T17" fmla="*/ 128 h 153"/>
                  <a:gd name="T18" fmla="*/ 55 w 155"/>
                  <a:gd name="T19" fmla="*/ 141 h 153"/>
                  <a:gd name="T20" fmla="*/ 78 w 155"/>
                  <a:gd name="T21" fmla="*/ 145 h 153"/>
                  <a:gd name="T22" fmla="*/ 94 w 155"/>
                  <a:gd name="T23" fmla="*/ 143 h 153"/>
                  <a:gd name="T24" fmla="*/ 112 w 155"/>
                  <a:gd name="T25" fmla="*/ 137 h 153"/>
                  <a:gd name="T26" fmla="*/ 130 w 155"/>
                  <a:gd name="T27" fmla="*/ 120 h 153"/>
                  <a:gd name="T28" fmla="*/ 143 w 155"/>
                  <a:gd name="T29" fmla="*/ 100 h 153"/>
                  <a:gd name="T30" fmla="*/ 147 w 155"/>
                  <a:gd name="T31" fmla="*/ 77 h 153"/>
                  <a:gd name="T32" fmla="*/ 145 w 155"/>
                  <a:gd name="T33" fmla="*/ 59 h 153"/>
                  <a:gd name="T34" fmla="*/ 136 w 155"/>
                  <a:gd name="T35" fmla="*/ 43 h 153"/>
                  <a:gd name="T36" fmla="*/ 122 w 155"/>
                  <a:gd name="T37" fmla="*/ 24 h 153"/>
                  <a:gd name="T38" fmla="*/ 100 w 155"/>
                  <a:gd name="T39" fmla="*/ 12 h 153"/>
                  <a:gd name="T40" fmla="*/ 78 w 155"/>
                  <a:gd name="T41" fmla="*/ 8 h 153"/>
                  <a:gd name="T42" fmla="*/ 78 w 155"/>
                  <a:gd name="T43" fmla="*/ 0 h 153"/>
                  <a:gd name="T44" fmla="*/ 104 w 155"/>
                  <a:gd name="T45" fmla="*/ 4 h 153"/>
                  <a:gd name="T46" fmla="*/ 126 w 155"/>
                  <a:gd name="T47" fmla="*/ 18 h 153"/>
                  <a:gd name="T48" fmla="*/ 145 w 155"/>
                  <a:gd name="T49" fmla="*/ 39 h 153"/>
                  <a:gd name="T50" fmla="*/ 153 w 155"/>
                  <a:gd name="T51" fmla="*/ 57 h 153"/>
                  <a:gd name="T52" fmla="*/ 155 w 155"/>
                  <a:gd name="T53" fmla="*/ 77 h 153"/>
                  <a:gd name="T54" fmla="*/ 151 w 155"/>
                  <a:gd name="T55" fmla="*/ 102 h 153"/>
                  <a:gd name="T56" fmla="*/ 136 w 155"/>
                  <a:gd name="T57" fmla="*/ 126 h 153"/>
                  <a:gd name="T58" fmla="*/ 116 w 155"/>
                  <a:gd name="T59" fmla="*/ 145 h 153"/>
                  <a:gd name="T60" fmla="*/ 96 w 155"/>
                  <a:gd name="T61" fmla="*/ 151 h 153"/>
                  <a:gd name="T62" fmla="*/ 78 w 155"/>
                  <a:gd name="T63" fmla="*/ 153 h 153"/>
                  <a:gd name="T64" fmla="*/ 51 w 155"/>
                  <a:gd name="T65" fmla="*/ 149 h 153"/>
                  <a:gd name="T66" fmla="*/ 29 w 155"/>
                  <a:gd name="T67" fmla="*/ 137 h 153"/>
                  <a:gd name="T68" fmla="*/ 11 w 155"/>
                  <a:gd name="T69" fmla="*/ 114 h 153"/>
                  <a:gd name="T70" fmla="*/ 3 w 155"/>
                  <a:gd name="T71" fmla="*/ 96 h 153"/>
                  <a:gd name="T72" fmla="*/ 0 w 155"/>
                  <a:gd name="T73" fmla="*/ 77 h 153"/>
                  <a:gd name="T74" fmla="*/ 5 w 155"/>
                  <a:gd name="T75" fmla="*/ 51 h 153"/>
                  <a:gd name="T76" fmla="*/ 19 w 155"/>
                  <a:gd name="T77" fmla="*/ 27 h 153"/>
                  <a:gd name="T78" fmla="*/ 39 w 155"/>
                  <a:gd name="T79" fmla="*/ 10 h 153"/>
                  <a:gd name="T80" fmla="*/ 59 w 155"/>
                  <a:gd name="T81" fmla="*/ 2 h 153"/>
                  <a:gd name="T82" fmla="*/ 78 w 155"/>
                  <a:gd name="T8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3">
                    <a:moveTo>
                      <a:pt x="78" y="8"/>
                    </a:moveTo>
                    <a:lnTo>
                      <a:pt x="61" y="10"/>
                    </a:lnTo>
                    <a:lnTo>
                      <a:pt x="43" y="16"/>
                    </a:lnTo>
                    <a:lnTo>
                      <a:pt x="25" y="33"/>
                    </a:lnTo>
                    <a:lnTo>
                      <a:pt x="13" y="53"/>
                    </a:lnTo>
                    <a:lnTo>
                      <a:pt x="9" y="77"/>
                    </a:lnTo>
                    <a:lnTo>
                      <a:pt x="11" y="94"/>
                    </a:lnTo>
                    <a:lnTo>
                      <a:pt x="19" y="110"/>
                    </a:lnTo>
                    <a:lnTo>
                      <a:pt x="33" y="128"/>
                    </a:lnTo>
                    <a:lnTo>
                      <a:pt x="55" y="141"/>
                    </a:lnTo>
                    <a:lnTo>
                      <a:pt x="78" y="145"/>
                    </a:lnTo>
                    <a:lnTo>
                      <a:pt x="94" y="143"/>
                    </a:lnTo>
                    <a:lnTo>
                      <a:pt x="112" y="137"/>
                    </a:lnTo>
                    <a:lnTo>
                      <a:pt x="130" y="120"/>
                    </a:lnTo>
                    <a:lnTo>
                      <a:pt x="143" y="100"/>
                    </a:lnTo>
                    <a:lnTo>
                      <a:pt x="147" y="77"/>
                    </a:lnTo>
                    <a:lnTo>
                      <a:pt x="145" y="59"/>
                    </a:lnTo>
                    <a:lnTo>
                      <a:pt x="136" y="43"/>
                    </a:lnTo>
                    <a:lnTo>
                      <a:pt x="122" y="24"/>
                    </a:lnTo>
                    <a:lnTo>
                      <a:pt x="100" y="12"/>
                    </a:lnTo>
                    <a:lnTo>
                      <a:pt x="78" y="8"/>
                    </a:lnTo>
                    <a:close/>
                    <a:moveTo>
                      <a:pt x="78" y="0"/>
                    </a:moveTo>
                    <a:lnTo>
                      <a:pt x="104" y="4"/>
                    </a:lnTo>
                    <a:lnTo>
                      <a:pt x="126" y="18"/>
                    </a:lnTo>
                    <a:lnTo>
                      <a:pt x="145" y="39"/>
                    </a:lnTo>
                    <a:lnTo>
                      <a:pt x="153" y="57"/>
                    </a:lnTo>
                    <a:lnTo>
                      <a:pt x="155" y="77"/>
                    </a:lnTo>
                    <a:lnTo>
                      <a:pt x="151" y="102"/>
                    </a:lnTo>
                    <a:lnTo>
                      <a:pt x="136" y="126"/>
                    </a:lnTo>
                    <a:lnTo>
                      <a:pt x="116" y="145"/>
                    </a:lnTo>
                    <a:lnTo>
                      <a:pt x="96" y="151"/>
                    </a:lnTo>
                    <a:lnTo>
                      <a:pt x="78" y="153"/>
                    </a:lnTo>
                    <a:lnTo>
                      <a:pt x="51" y="149"/>
                    </a:lnTo>
                    <a:lnTo>
                      <a:pt x="29" y="137"/>
                    </a:lnTo>
                    <a:lnTo>
                      <a:pt x="11" y="114"/>
                    </a:lnTo>
                    <a:lnTo>
                      <a:pt x="3" y="96"/>
                    </a:lnTo>
                    <a:lnTo>
                      <a:pt x="0" y="77"/>
                    </a:lnTo>
                    <a:lnTo>
                      <a:pt x="5" y="51"/>
                    </a:lnTo>
                    <a:lnTo>
                      <a:pt x="19" y="27"/>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209"/>
              <p:cNvSpPr>
                <a:spLocks noEditPoints="1"/>
              </p:cNvSpPr>
              <p:nvPr/>
            </p:nvSpPr>
            <p:spPr bwMode="auto">
              <a:xfrm>
                <a:off x="5640494" y="1906504"/>
                <a:ext cx="278261" cy="283998"/>
              </a:xfrm>
              <a:custGeom>
                <a:avLst/>
                <a:gdLst>
                  <a:gd name="T0" fmla="*/ 65 w 97"/>
                  <a:gd name="T1" fmla="*/ 79 h 99"/>
                  <a:gd name="T2" fmla="*/ 59 w 97"/>
                  <a:gd name="T3" fmla="*/ 89 h 99"/>
                  <a:gd name="T4" fmla="*/ 73 w 97"/>
                  <a:gd name="T5" fmla="*/ 81 h 99"/>
                  <a:gd name="T6" fmla="*/ 69 w 97"/>
                  <a:gd name="T7" fmla="*/ 73 h 99"/>
                  <a:gd name="T8" fmla="*/ 18 w 97"/>
                  <a:gd name="T9" fmla="*/ 75 h 99"/>
                  <a:gd name="T10" fmla="*/ 30 w 97"/>
                  <a:gd name="T11" fmla="*/ 85 h 99"/>
                  <a:gd name="T12" fmla="*/ 34 w 97"/>
                  <a:gd name="T13" fmla="*/ 85 h 99"/>
                  <a:gd name="T14" fmla="*/ 28 w 97"/>
                  <a:gd name="T15" fmla="*/ 73 h 99"/>
                  <a:gd name="T16" fmla="*/ 51 w 97"/>
                  <a:gd name="T17" fmla="*/ 87 h 99"/>
                  <a:gd name="T18" fmla="*/ 61 w 97"/>
                  <a:gd name="T19" fmla="*/ 77 h 99"/>
                  <a:gd name="T20" fmla="*/ 51 w 97"/>
                  <a:gd name="T21" fmla="*/ 71 h 99"/>
                  <a:gd name="T22" fmla="*/ 34 w 97"/>
                  <a:gd name="T23" fmla="*/ 73 h 99"/>
                  <a:gd name="T24" fmla="*/ 42 w 97"/>
                  <a:gd name="T25" fmla="*/ 85 h 99"/>
                  <a:gd name="T26" fmla="*/ 47 w 97"/>
                  <a:gd name="T27" fmla="*/ 71 h 99"/>
                  <a:gd name="T28" fmla="*/ 71 w 97"/>
                  <a:gd name="T29" fmla="*/ 61 h 99"/>
                  <a:gd name="T30" fmla="*/ 83 w 97"/>
                  <a:gd name="T31" fmla="*/ 71 h 99"/>
                  <a:gd name="T32" fmla="*/ 89 w 97"/>
                  <a:gd name="T33" fmla="*/ 53 h 99"/>
                  <a:gd name="T34" fmla="*/ 51 w 97"/>
                  <a:gd name="T35" fmla="*/ 53 h 99"/>
                  <a:gd name="T36" fmla="*/ 65 w 97"/>
                  <a:gd name="T37" fmla="*/ 67 h 99"/>
                  <a:gd name="T38" fmla="*/ 67 w 97"/>
                  <a:gd name="T39" fmla="*/ 53 h 99"/>
                  <a:gd name="T40" fmla="*/ 30 w 97"/>
                  <a:gd name="T41" fmla="*/ 53 h 99"/>
                  <a:gd name="T42" fmla="*/ 32 w 97"/>
                  <a:gd name="T43" fmla="*/ 67 h 99"/>
                  <a:gd name="T44" fmla="*/ 47 w 97"/>
                  <a:gd name="T45" fmla="*/ 53 h 99"/>
                  <a:gd name="T46" fmla="*/ 8 w 97"/>
                  <a:gd name="T47" fmla="*/ 53 h 99"/>
                  <a:gd name="T48" fmla="*/ 14 w 97"/>
                  <a:gd name="T49" fmla="*/ 71 h 99"/>
                  <a:gd name="T50" fmla="*/ 26 w 97"/>
                  <a:gd name="T51" fmla="*/ 61 h 99"/>
                  <a:gd name="T52" fmla="*/ 8 w 97"/>
                  <a:gd name="T53" fmla="*/ 53 h 99"/>
                  <a:gd name="T54" fmla="*/ 30 w 97"/>
                  <a:gd name="T55" fmla="*/ 38 h 99"/>
                  <a:gd name="T56" fmla="*/ 47 w 97"/>
                  <a:gd name="T57" fmla="*/ 46 h 99"/>
                  <a:gd name="T58" fmla="*/ 32 w 97"/>
                  <a:gd name="T59" fmla="*/ 32 h 99"/>
                  <a:gd name="T60" fmla="*/ 51 w 97"/>
                  <a:gd name="T61" fmla="*/ 32 h 99"/>
                  <a:gd name="T62" fmla="*/ 67 w 97"/>
                  <a:gd name="T63" fmla="*/ 46 h 99"/>
                  <a:gd name="T64" fmla="*/ 65 w 97"/>
                  <a:gd name="T65" fmla="*/ 32 h 99"/>
                  <a:gd name="T66" fmla="*/ 10 w 97"/>
                  <a:gd name="T67" fmla="*/ 36 h 99"/>
                  <a:gd name="T68" fmla="*/ 26 w 97"/>
                  <a:gd name="T69" fmla="*/ 46 h 99"/>
                  <a:gd name="T70" fmla="*/ 28 w 97"/>
                  <a:gd name="T71" fmla="*/ 30 h 99"/>
                  <a:gd name="T72" fmla="*/ 83 w 97"/>
                  <a:gd name="T73" fmla="*/ 28 h 99"/>
                  <a:gd name="T74" fmla="*/ 71 w 97"/>
                  <a:gd name="T75" fmla="*/ 38 h 99"/>
                  <a:gd name="T76" fmla="*/ 89 w 97"/>
                  <a:gd name="T77" fmla="*/ 46 h 99"/>
                  <a:gd name="T78" fmla="*/ 83 w 97"/>
                  <a:gd name="T79" fmla="*/ 28 h 99"/>
                  <a:gd name="T80" fmla="*/ 51 w 97"/>
                  <a:gd name="T81" fmla="*/ 28 h 99"/>
                  <a:gd name="T82" fmla="*/ 59 w 97"/>
                  <a:gd name="T83" fmla="*/ 20 h 99"/>
                  <a:gd name="T84" fmla="*/ 51 w 97"/>
                  <a:gd name="T85" fmla="*/ 12 h 99"/>
                  <a:gd name="T86" fmla="*/ 42 w 97"/>
                  <a:gd name="T87" fmla="*/ 14 h 99"/>
                  <a:gd name="T88" fmla="*/ 34 w 97"/>
                  <a:gd name="T89" fmla="*/ 28 h 99"/>
                  <a:gd name="T90" fmla="*/ 47 w 97"/>
                  <a:gd name="T91" fmla="*/ 12 h 99"/>
                  <a:gd name="T92" fmla="*/ 63 w 97"/>
                  <a:gd name="T93" fmla="*/ 14 h 99"/>
                  <a:gd name="T94" fmla="*/ 69 w 97"/>
                  <a:gd name="T95" fmla="*/ 26 h 99"/>
                  <a:gd name="T96" fmla="*/ 73 w 97"/>
                  <a:gd name="T97" fmla="*/ 18 h 99"/>
                  <a:gd name="T98" fmla="*/ 59 w 97"/>
                  <a:gd name="T99" fmla="*/ 10 h 99"/>
                  <a:gd name="T100" fmla="*/ 30 w 97"/>
                  <a:gd name="T101" fmla="*/ 14 h 99"/>
                  <a:gd name="T102" fmla="*/ 18 w 97"/>
                  <a:gd name="T103" fmla="*/ 24 h 99"/>
                  <a:gd name="T104" fmla="*/ 32 w 97"/>
                  <a:gd name="T105" fmla="*/ 20 h 99"/>
                  <a:gd name="T106" fmla="*/ 38 w 97"/>
                  <a:gd name="T107" fmla="*/ 10 h 99"/>
                  <a:gd name="T108" fmla="*/ 67 w 97"/>
                  <a:gd name="T109" fmla="*/ 4 h 99"/>
                  <a:gd name="T110" fmla="*/ 93 w 97"/>
                  <a:gd name="T111" fmla="*/ 30 h 99"/>
                  <a:gd name="T112" fmla="*/ 93 w 97"/>
                  <a:gd name="T113" fmla="*/ 69 h 99"/>
                  <a:gd name="T114" fmla="*/ 67 w 97"/>
                  <a:gd name="T115" fmla="*/ 95 h 99"/>
                  <a:gd name="T116" fmla="*/ 30 w 97"/>
                  <a:gd name="T117" fmla="*/ 95 h 99"/>
                  <a:gd name="T118" fmla="*/ 4 w 97"/>
                  <a:gd name="T119" fmla="*/ 69 h 99"/>
                  <a:gd name="T120" fmla="*/ 4 w 97"/>
                  <a:gd name="T121" fmla="*/ 30 h 99"/>
                  <a:gd name="T122" fmla="*/ 30 w 97"/>
                  <a:gd name="T123" fmla="*/ 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 h="99">
                    <a:moveTo>
                      <a:pt x="69" y="73"/>
                    </a:moveTo>
                    <a:lnTo>
                      <a:pt x="65" y="79"/>
                    </a:lnTo>
                    <a:lnTo>
                      <a:pt x="63" y="85"/>
                    </a:lnTo>
                    <a:lnTo>
                      <a:pt x="59" y="89"/>
                    </a:lnTo>
                    <a:lnTo>
                      <a:pt x="67" y="85"/>
                    </a:lnTo>
                    <a:lnTo>
                      <a:pt x="73" y="81"/>
                    </a:lnTo>
                    <a:lnTo>
                      <a:pt x="79" y="75"/>
                    </a:lnTo>
                    <a:lnTo>
                      <a:pt x="69" y="73"/>
                    </a:lnTo>
                    <a:close/>
                    <a:moveTo>
                      <a:pt x="28" y="73"/>
                    </a:moveTo>
                    <a:lnTo>
                      <a:pt x="18" y="75"/>
                    </a:lnTo>
                    <a:lnTo>
                      <a:pt x="24" y="81"/>
                    </a:lnTo>
                    <a:lnTo>
                      <a:pt x="30" y="85"/>
                    </a:lnTo>
                    <a:lnTo>
                      <a:pt x="38" y="89"/>
                    </a:lnTo>
                    <a:lnTo>
                      <a:pt x="34" y="85"/>
                    </a:lnTo>
                    <a:lnTo>
                      <a:pt x="32" y="79"/>
                    </a:lnTo>
                    <a:lnTo>
                      <a:pt x="28" y="73"/>
                    </a:lnTo>
                    <a:close/>
                    <a:moveTo>
                      <a:pt x="51" y="71"/>
                    </a:moveTo>
                    <a:lnTo>
                      <a:pt x="51" y="87"/>
                    </a:lnTo>
                    <a:lnTo>
                      <a:pt x="55" y="85"/>
                    </a:lnTo>
                    <a:lnTo>
                      <a:pt x="61" y="77"/>
                    </a:lnTo>
                    <a:lnTo>
                      <a:pt x="63" y="73"/>
                    </a:lnTo>
                    <a:lnTo>
                      <a:pt x="51" y="71"/>
                    </a:lnTo>
                    <a:close/>
                    <a:moveTo>
                      <a:pt x="47" y="71"/>
                    </a:moveTo>
                    <a:lnTo>
                      <a:pt x="34" y="73"/>
                    </a:lnTo>
                    <a:lnTo>
                      <a:pt x="38" y="79"/>
                    </a:lnTo>
                    <a:lnTo>
                      <a:pt x="42" y="85"/>
                    </a:lnTo>
                    <a:lnTo>
                      <a:pt x="47" y="87"/>
                    </a:lnTo>
                    <a:lnTo>
                      <a:pt x="47" y="71"/>
                    </a:lnTo>
                    <a:close/>
                    <a:moveTo>
                      <a:pt x="71" y="53"/>
                    </a:moveTo>
                    <a:lnTo>
                      <a:pt x="71" y="61"/>
                    </a:lnTo>
                    <a:lnTo>
                      <a:pt x="69" y="69"/>
                    </a:lnTo>
                    <a:lnTo>
                      <a:pt x="83" y="71"/>
                    </a:lnTo>
                    <a:lnTo>
                      <a:pt x="87" y="63"/>
                    </a:lnTo>
                    <a:lnTo>
                      <a:pt x="89" y="53"/>
                    </a:lnTo>
                    <a:lnTo>
                      <a:pt x="71" y="53"/>
                    </a:lnTo>
                    <a:close/>
                    <a:moveTo>
                      <a:pt x="51" y="53"/>
                    </a:moveTo>
                    <a:lnTo>
                      <a:pt x="51" y="67"/>
                    </a:lnTo>
                    <a:lnTo>
                      <a:pt x="65" y="67"/>
                    </a:lnTo>
                    <a:lnTo>
                      <a:pt x="67" y="61"/>
                    </a:lnTo>
                    <a:lnTo>
                      <a:pt x="67" y="53"/>
                    </a:lnTo>
                    <a:lnTo>
                      <a:pt x="51" y="53"/>
                    </a:lnTo>
                    <a:close/>
                    <a:moveTo>
                      <a:pt x="30" y="53"/>
                    </a:moveTo>
                    <a:lnTo>
                      <a:pt x="30" y="61"/>
                    </a:lnTo>
                    <a:lnTo>
                      <a:pt x="32" y="67"/>
                    </a:lnTo>
                    <a:lnTo>
                      <a:pt x="47" y="67"/>
                    </a:lnTo>
                    <a:lnTo>
                      <a:pt x="47" y="53"/>
                    </a:lnTo>
                    <a:lnTo>
                      <a:pt x="30" y="53"/>
                    </a:lnTo>
                    <a:close/>
                    <a:moveTo>
                      <a:pt x="8" y="53"/>
                    </a:moveTo>
                    <a:lnTo>
                      <a:pt x="10" y="63"/>
                    </a:lnTo>
                    <a:lnTo>
                      <a:pt x="14" y="71"/>
                    </a:lnTo>
                    <a:lnTo>
                      <a:pt x="28" y="69"/>
                    </a:lnTo>
                    <a:lnTo>
                      <a:pt x="26" y="61"/>
                    </a:lnTo>
                    <a:lnTo>
                      <a:pt x="26" y="53"/>
                    </a:lnTo>
                    <a:lnTo>
                      <a:pt x="8" y="53"/>
                    </a:lnTo>
                    <a:close/>
                    <a:moveTo>
                      <a:pt x="32" y="32"/>
                    </a:moveTo>
                    <a:lnTo>
                      <a:pt x="30" y="38"/>
                    </a:lnTo>
                    <a:lnTo>
                      <a:pt x="30" y="46"/>
                    </a:lnTo>
                    <a:lnTo>
                      <a:pt x="47" y="46"/>
                    </a:lnTo>
                    <a:lnTo>
                      <a:pt x="47" y="32"/>
                    </a:lnTo>
                    <a:lnTo>
                      <a:pt x="32" y="32"/>
                    </a:lnTo>
                    <a:close/>
                    <a:moveTo>
                      <a:pt x="65" y="32"/>
                    </a:moveTo>
                    <a:lnTo>
                      <a:pt x="51" y="32"/>
                    </a:lnTo>
                    <a:lnTo>
                      <a:pt x="51" y="46"/>
                    </a:lnTo>
                    <a:lnTo>
                      <a:pt x="67" y="46"/>
                    </a:lnTo>
                    <a:lnTo>
                      <a:pt x="67" y="38"/>
                    </a:lnTo>
                    <a:lnTo>
                      <a:pt x="65" y="32"/>
                    </a:lnTo>
                    <a:close/>
                    <a:moveTo>
                      <a:pt x="14" y="28"/>
                    </a:moveTo>
                    <a:lnTo>
                      <a:pt x="10" y="36"/>
                    </a:lnTo>
                    <a:lnTo>
                      <a:pt x="8" y="46"/>
                    </a:lnTo>
                    <a:lnTo>
                      <a:pt x="26" y="46"/>
                    </a:lnTo>
                    <a:lnTo>
                      <a:pt x="26" y="38"/>
                    </a:lnTo>
                    <a:lnTo>
                      <a:pt x="28" y="30"/>
                    </a:lnTo>
                    <a:lnTo>
                      <a:pt x="14" y="28"/>
                    </a:lnTo>
                    <a:close/>
                    <a:moveTo>
                      <a:pt x="83" y="28"/>
                    </a:moveTo>
                    <a:lnTo>
                      <a:pt x="69" y="30"/>
                    </a:lnTo>
                    <a:lnTo>
                      <a:pt x="71" y="38"/>
                    </a:lnTo>
                    <a:lnTo>
                      <a:pt x="71" y="46"/>
                    </a:lnTo>
                    <a:lnTo>
                      <a:pt x="89" y="46"/>
                    </a:lnTo>
                    <a:lnTo>
                      <a:pt x="87" y="36"/>
                    </a:lnTo>
                    <a:lnTo>
                      <a:pt x="83" y="28"/>
                    </a:lnTo>
                    <a:close/>
                    <a:moveTo>
                      <a:pt x="51" y="12"/>
                    </a:moveTo>
                    <a:lnTo>
                      <a:pt x="51" y="28"/>
                    </a:lnTo>
                    <a:lnTo>
                      <a:pt x="63" y="28"/>
                    </a:lnTo>
                    <a:lnTo>
                      <a:pt x="59" y="20"/>
                    </a:lnTo>
                    <a:lnTo>
                      <a:pt x="55" y="14"/>
                    </a:lnTo>
                    <a:lnTo>
                      <a:pt x="51" y="12"/>
                    </a:lnTo>
                    <a:close/>
                    <a:moveTo>
                      <a:pt x="47" y="12"/>
                    </a:moveTo>
                    <a:lnTo>
                      <a:pt x="42" y="14"/>
                    </a:lnTo>
                    <a:lnTo>
                      <a:pt x="36" y="22"/>
                    </a:lnTo>
                    <a:lnTo>
                      <a:pt x="34" y="28"/>
                    </a:lnTo>
                    <a:lnTo>
                      <a:pt x="47" y="28"/>
                    </a:lnTo>
                    <a:lnTo>
                      <a:pt x="47" y="12"/>
                    </a:lnTo>
                    <a:close/>
                    <a:moveTo>
                      <a:pt x="59" y="10"/>
                    </a:moveTo>
                    <a:lnTo>
                      <a:pt x="63" y="14"/>
                    </a:lnTo>
                    <a:lnTo>
                      <a:pt x="65" y="20"/>
                    </a:lnTo>
                    <a:lnTo>
                      <a:pt x="69" y="26"/>
                    </a:lnTo>
                    <a:lnTo>
                      <a:pt x="79" y="24"/>
                    </a:lnTo>
                    <a:lnTo>
                      <a:pt x="73" y="18"/>
                    </a:lnTo>
                    <a:lnTo>
                      <a:pt x="67" y="14"/>
                    </a:lnTo>
                    <a:lnTo>
                      <a:pt x="59" y="10"/>
                    </a:lnTo>
                    <a:close/>
                    <a:moveTo>
                      <a:pt x="38" y="10"/>
                    </a:moveTo>
                    <a:lnTo>
                      <a:pt x="30" y="14"/>
                    </a:lnTo>
                    <a:lnTo>
                      <a:pt x="24" y="18"/>
                    </a:lnTo>
                    <a:lnTo>
                      <a:pt x="18" y="24"/>
                    </a:lnTo>
                    <a:lnTo>
                      <a:pt x="28" y="26"/>
                    </a:lnTo>
                    <a:lnTo>
                      <a:pt x="32" y="20"/>
                    </a:lnTo>
                    <a:lnTo>
                      <a:pt x="34" y="14"/>
                    </a:lnTo>
                    <a:lnTo>
                      <a:pt x="38" y="10"/>
                    </a:lnTo>
                    <a:close/>
                    <a:moveTo>
                      <a:pt x="49" y="0"/>
                    </a:moveTo>
                    <a:lnTo>
                      <a:pt x="67" y="4"/>
                    </a:lnTo>
                    <a:lnTo>
                      <a:pt x="83" y="14"/>
                    </a:lnTo>
                    <a:lnTo>
                      <a:pt x="93" y="30"/>
                    </a:lnTo>
                    <a:lnTo>
                      <a:pt x="97" y="50"/>
                    </a:lnTo>
                    <a:lnTo>
                      <a:pt x="93" y="69"/>
                    </a:lnTo>
                    <a:lnTo>
                      <a:pt x="83" y="85"/>
                    </a:lnTo>
                    <a:lnTo>
                      <a:pt x="67" y="95"/>
                    </a:lnTo>
                    <a:lnTo>
                      <a:pt x="49" y="99"/>
                    </a:lnTo>
                    <a:lnTo>
                      <a:pt x="30" y="95"/>
                    </a:lnTo>
                    <a:lnTo>
                      <a:pt x="14" y="85"/>
                    </a:lnTo>
                    <a:lnTo>
                      <a:pt x="4" y="69"/>
                    </a:lnTo>
                    <a:lnTo>
                      <a:pt x="0" y="50"/>
                    </a:lnTo>
                    <a:lnTo>
                      <a:pt x="4" y="30"/>
                    </a:lnTo>
                    <a:lnTo>
                      <a:pt x="14" y="14"/>
                    </a:lnTo>
                    <a:lnTo>
                      <a:pt x="30" y="4"/>
                    </a:lnTo>
                    <a:lnTo>
                      <a:pt x="4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0" name="组合 49"/>
          <p:cNvGrpSpPr/>
          <p:nvPr/>
        </p:nvGrpSpPr>
        <p:grpSpPr>
          <a:xfrm>
            <a:off x="5238881" y="3963328"/>
            <a:ext cx="763063" cy="444643"/>
            <a:chOff x="5238881" y="3710891"/>
            <a:chExt cx="763063" cy="444643"/>
          </a:xfrm>
        </p:grpSpPr>
        <p:sp>
          <p:nvSpPr>
            <p:cNvPr id="51" name="Freeform 82"/>
            <p:cNvSpPr>
              <a:spLocks/>
            </p:cNvSpPr>
            <p:nvPr/>
          </p:nvSpPr>
          <p:spPr bwMode="auto">
            <a:xfrm>
              <a:off x="5238881" y="3759658"/>
              <a:ext cx="203676" cy="347109"/>
            </a:xfrm>
            <a:custGeom>
              <a:avLst/>
              <a:gdLst>
                <a:gd name="T0" fmla="*/ 61 w 71"/>
                <a:gd name="T1" fmla="*/ 0 h 121"/>
                <a:gd name="T2" fmla="*/ 65 w 71"/>
                <a:gd name="T3" fmla="*/ 0 h 121"/>
                <a:gd name="T4" fmla="*/ 67 w 71"/>
                <a:gd name="T5" fmla="*/ 3 h 121"/>
                <a:gd name="T6" fmla="*/ 71 w 71"/>
                <a:gd name="T7" fmla="*/ 7 h 121"/>
                <a:gd name="T8" fmla="*/ 71 w 71"/>
                <a:gd name="T9" fmla="*/ 11 h 121"/>
                <a:gd name="T10" fmla="*/ 71 w 71"/>
                <a:gd name="T11" fmla="*/ 15 h 121"/>
                <a:gd name="T12" fmla="*/ 67 w 71"/>
                <a:gd name="T13" fmla="*/ 19 h 121"/>
                <a:gd name="T14" fmla="*/ 26 w 71"/>
                <a:gd name="T15" fmla="*/ 60 h 121"/>
                <a:gd name="T16" fmla="*/ 67 w 71"/>
                <a:gd name="T17" fmla="*/ 102 h 121"/>
                <a:gd name="T18" fmla="*/ 71 w 71"/>
                <a:gd name="T19" fmla="*/ 106 h 121"/>
                <a:gd name="T20" fmla="*/ 71 w 71"/>
                <a:gd name="T21" fmla="*/ 111 h 121"/>
                <a:gd name="T22" fmla="*/ 71 w 71"/>
                <a:gd name="T23" fmla="*/ 115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3 h 121"/>
                <a:gd name="T36" fmla="*/ 53 w 71"/>
                <a:gd name="T37" fmla="*/ 3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3"/>
                  </a:lnTo>
                  <a:lnTo>
                    <a:pt x="71" y="7"/>
                  </a:lnTo>
                  <a:lnTo>
                    <a:pt x="71" y="11"/>
                  </a:lnTo>
                  <a:lnTo>
                    <a:pt x="71" y="15"/>
                  </a:lnTo>
                  <a:lnTo>
                    <a:pt x="67" y="19"/>
                  </a:lnTo>
                  <a:lnTo>
                    <a:pt x="26" y="60"/>
                  </a:lnTo>
                  <a:lnTo>
                    <a:pt x="67" y="102"/>
                  </a:lnTo>
                  <a:lnTo>
                    <a:pt x="71" y="106"/>
                  </a:lnTo>
                  <a:lnTo>
                    <a:pt x="71" y="111"/>
                  </a:lnTo>
                  <a:lnTo>
                    <a:pt x="71" y="115"/>
                  </a:lnTo>
                  <a:lnTo>
                    <a:pt x="67" y="117"/>
                  </a:lnTo>
                  <a:lnTo>
                    <a:pt x="61" y="121"/>
                  </a:lnTo>
                  <a:lnTo>
                    <a:pt x="53" y="117"/>
                  </a:lnTo>
                  <a:lnTo>
                    <a:pt x="4" y="68"/>
                  </a:lnTo>
                  <a:lnTo>
                    <a:pt x="0" y="60"/>
                  </a:lnTo>
                  <a:lnTo>
                    <a:pt x="4" y="53"/>
                  </a:lnTo>
                  <a:lnTo>
                    <a:pt x="53" y="3"/>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2" name="组合 51"/>
            <p:cNvGrpSpPr/>
            <p:nvPr/>
          </p:nvGrpSpPr>
          <p:grpSpPr>
            <a:xfrm>
              <a:off x="5557301" y="3710891"/>
              <a:ext cx="444643" cy="444643"/>
              <a:chOff x="5557301" y="3705153"/>
              <a:chExt cx="444643" cy="444643"/>
            </a:xfrm>
          </p:grpSpPr>
          <p:sp>
            <p:nvSpPr>
              <p:cNvPr id="53" name="Freeform 210"/>
              <p:cNvSpPr>
                <a:spLocks noEditPoints="1"/>
              </p:cNvSpPr>
              <p:nvPr/>
            </p:nvSpPr>
            <p:spPr bwMode="auto">
              <a:xfrm>
                <a:off x="5557301" y="3705153"/>
                <a:ext cx="444643" cy="444643"/>
              </a:xfrm>
              <a:custGeom>
                <a:avLst/>
                <a:gdLst>
                  <a:gd name="T0" fmla="*/ 78 w 155"/>
                  <a:gd name="T1" fmla="*/ 8 h 155"/>
                  <a:gd name="T2" fmla="*/ 61 w 155"/>
                  <a:gd name="T3" fmla="*/ 10 h 155"/>
                  <a:gd name="T4" fmla="*/ 43 w 155"/>
                  <a:gd name="T5" fmla="*/ 19 h 155"/>
                  <a:gd name="T6" fmla="*/ 25 w 155"/>
                  <a:gd name="T7" fmla="*/ 35 h 155"/>
                  <a:gd name="T8" fmla="*/ 13 w 155"/>
                  <a:gd name="T9" fmla="*/ 55 h 155"/>
                  <a:gd name="T10" fmla="*/ 9 w 155"/>
                  <a:gd name="T11" fmla="*/ 78 h 155"/>
                  <a:gd name="T12" fmla="*/ 11 w 155"/>
                  <a:gd name="T13" fmla="*/ 96 h 155"/>
                  <a:gd name="T14" fmla="*/ 19 w 155"/>
                  <a:gd name="T15" fmla="*/ 112 h 155"/>
                  <a:gd name="T16" fmla="*/ 33 w 155"/>
                  <a:gd name="T17" fmla="*/ 131 h 155"/>
                  <a:gd name="T18" fmla="*/ 55 w 155"/>
                  <a:gd name="T19" fmla="*/ 143 h 155"/>
                  <a:gd name="T20" fmla="*/ 78 w 155"/>
                  <a:gd name="T21" fmla="*/ 147 h 155"/>
                  <a:gd name="T22" fmla="*/ 94 w 155"/>
                  <a:gd name="T23" fmla="*/ 145 h 155"/>
                  <a:gd name="T24" fmla="*/ 112 w 155"/>
                  <a:gd name="T25" fmla="*/ 139 h 155"/>
                  <a:gd name="T26" fmla="*/ 130 w 155"/>
                  <a:gd name="T27" fmla="*/ 123 h 155"/>
                  <a:gd name="T28" fmla="*/ 143 w 155"/>
                  <a:gd name="T29" fmla="*/ 102 h 155"/>
                  <a:gd name="T30" fmla="*/ 147 w 155"/>
                  <a:gd name="T31" fmla="*/ 78 h 155"/>
                  <a:gd name="T32" fmla="*/ 145 w 155"/>
                  <a:gd name="T33" fmla="*/ 61 h 155"/>
                  <a:gd name="T34" fmla="*/ 136 w 155"/>
                  <a:gd name="T35" fmla="*/ 45 h 155"/>
                  <a:gd name="T36" fmla="*/ 122 w 155"/>
                  <a:gd name="T37" fmla="*/ 25 h 155"/>
                  <a:gd name="T38" fmla="*/ 100 w 155"/>
                  <a:gd name="T39" fmla="*/ 12 h 155"/>
                  <a:gd name="T40" fmla="*/ 78 w 155"/>
                  <a:gd name="T41" fmla="*/ 8 h 155"/>
                  <a:gd name="T42" fmla="*/ 78 w 155"/>
                  <a:gd name="T43" fmla="*/ 0 h 155"/>
                  <a:gd name="T44" fmla="*/ 104 w 155"/>
                  <a:gd name="T45" fmla="*/ 6 h 155"/>
                  <a:gd name="T46" fmla="*/ 126 w 155"/>
                  <a:gd name="T47" fmla="*/ 19 h 155"/>
                  <a:gd name="T48" fmla="*/ 145 w 155"/>
                  <a:gd name="T49" fmla="*/ 41 h 155"/>
                  <a:gd name="T50" fmla="*/ 153 w 155"/>
                  <a:gd name="T51" fmla="*/ 59 h 155"/>
                  <a:gd name="T52" fmla="*/ 155 w 155"/>
                  <a:gd name="T53" fmla="*/ 78 h 155"/>
                  <a:gd name="T54" fmla="*/ 151 w 155"/>
                  <a:gd name="T55" fmla="*/ 104 h 155"/>
                  <a:gd name="T56" fmla="*/ 136 w 155"/>
                  <a:gd name="T57" fmla="*/ 127 h 155"/>
                  <a:gd name="T58" fmla="*/ 116 w 155"/>
                  <a:gd name="T59" fmla="*/ 145 h 155"/>
                  <a:gd name="T60" fmla="*/ 96 w 155"/>
                  <a:gd name="T61" fmla="*/ 153 h 155"/>
                  <a:gd name="T62" fmla="*/ 78 w 155"/>
                  <a:gd name="T63" fmla="*/ 155 h 155"/>
                  <a:gd name="T64" fmla="*/ 51 w 155"/>
                  <a:gd name="T65" fmla="*/ 151 h 155"/>
                  <a:gd name="T66" fmla="*/ 29 w 155"/>
                  <a:gd name="T67" fmla="*/ 137 h 155"/>
                  <a:gd name="T68" fmla="*/ 11 w 155"/>
                  <a:gd name="T69" fmla="*/ 116 h 155"/>
                  <a:gd name="T70" fmla="*/ 3 w 155"/>
                  <a:gd name="T71" fmla="*/ 98 h 155"/>
                  <a:gd name="T72" fmla="*/ 0 w 155"/>
                  <a:gd name="T73" fmla="*/ 78 h 155"/>
                  <a:gd name="T74" fmla="*/ 5 w 155"/>
                  <a:gd name="T75" fmla="*/ 51 h 155"/>
                  <a:gd name="T76" fmla="*/ 19 w 155"/>
                  <a:gd name="T77" fmla="*/ 29 h 155"/>
                  <a:gd name="T78" fmla="*/ 39 w 155"/>
                  <a:gd name="T79" fmla="*/ 10 h 155"/>
                  <a:gd name="T80" fmla="*/ 59 w 155"/>
                  <a:gd name="T81" fmla="*/ 2 h 155"/>
                  <a:gd name="T82" fmla="*/ 78 w 155"/>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5">
                    <a:moveTo>
                      <a:pt x="78" y="8"/>
                    </a:moveTo>
                    <a:lnTo>
                      <a:pt x="61" y="10"/>
                    </a:lnTo>
                    <a:lnTo>
                      <a:pt x="43" y="19"/>
                    </a:lnTo>
                    <a:lnTo>
                      <a:pt x="25" y="35"/>
                    </a:lnTo>
                    <a:lnTo>
                      <a:pt x="13" y="55"/>
                    </a:lnTo>
                    <a:lnTo>
                      <a:pt x="9" y="78"/>
                    </a:lnTo>
                    <a:lnTo>
                      <a:pt x="11" y="96"/>
                    </a:lnTo>
                    <a:lnTo>
                      <a:pt x="19" y="112"/>
                    </a:lnTo>
                    <a:lnTo>
                      <a:pt x="33" y="131"/>
                    </a:lnTo>
                    <a:lnTo>
                      <a:pt x="55" y="143"/>
                    </a:lnTo>
                    <a:lnTo>
                      <a:pt x="78" y="147"/>
                    </a:lnTo>
                    <a:lnTo>
                      <a:pt x="94" y="145"/>
                    </a:lnTo>
                    <a:lnTo>
                      <a:pt x="112" y="139"/>
                    </a:lnTo>
                    <a:lnTo>
                      <a:pt x="130" y="123"/>
                    </a:lnTo>
                    <a:lnTo>
                      <a:pt x="143" y="102"/>
                    </a:lnTo>
                    <a:lnTo>
                      <a:pt x="147" y="78"/>
                    </a:lnTo>
                    <a:lnTo>
                      <a:pt x="145" y="61"/>
                    </a:lnTo>
                    <a:lnTo>
                      <a:pt x="136" y="45"/>
                    </a:lnTo>
                    <a:lnTo>
                      <a:pt x="122" y="25"/>
                    </a:lnTo>
                    <a:lnTo>
                      <a:pt x="100" y="12"/>
                    </a:lnTo>
                    <a:lnTo>
                      <a:pt x="78" y="8"/>
                    </a:lnTo>
                    <a:close/>
                    <a:moveTo>
                      <a:pt x="78" y="0"/>
                    </a:moveTo>
                    <a:lnTo>
                      <a:pt x="104" y="6"/>
                    </a:lnTo>
                    <a:lnTo>
                      <a:pt x="126" y="19"/>
                    </a:lnTo>
                    <a:lnTo>
                      <a:pt x="145" y="41"/>
                    </a:lnTo>
                    <a:lnTo>
                      <a:pt x="153" y="59"/>
                    </a:lnTo>
                    <a:lnTo>
                      <a:pt x="155" y="78"/>
                    </a:lnTo>
                    <a:lnTo>
                      <a:pt x="151" y="104"/>
                    </a:lnTo>
                    <a:lnTo>
                      <a:pt x="136" y="127"/>
                    </a:lnTo>
                    <a:lnTo>
                      <a:pt x="116" y="145"/>
                    </a:lnTo>
                    <a:lnTo>
                      <a:pt x="96" y="153"/>
                    </a:lnTo>
                    <a:lnTo>
                      <a:pt x="78" y="155"/>
                    </a:lnTo>
                    <a:lnTo>
                      <a:pt x="51" y="151"/>
                    </a:lnTo>
                    <a:lnTo>
                      <a:pt x="29" y="137"/>
                    </a:lnTo>
                    <a:lnTo>
                      <a:pt x="11" y="116"/>
                    </a:lnTo>
                    <a:lnTo>
                      <a:pt x="3" y="98"/>
                    </a:lnTo>
                    <a:lnTo>
                      <a:pt x="0" y="78"/>
                    </a:lnTo>
                    <a:lnTo>
                      <a:pt x="5" y="51"/>
                    </a:lnTo>
                    <a:lnTo>
                      <a:pt x="19" y="29"/>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211"/>
              <p:cNvSpPr>
                <a:spLocks/>
              </p:cNvSpPr>
              <p:nvPr/>
            </p:nvSpPr>
            <p:spPr bwMode="auto">
              <a:xfrm>
                <a:off x="5651968" y="3817031"/>
                <a:ext cx="255312" cy="226625"/>
              </a:xfrm>
              <a:custGeom>
                <a:avLst/>
                <a:gdLst>
                  <a:gd name="T0" fmla="*/ 2 w 89"/>
                  <a:gd name="T1" fmla="*/ 0 h 79"/>
                  <a:gd name="T2" fmla="*/ 6 w 89"/>
                  <a:gd name="T3" fmla="*/ 4 h 79"/>
                  <a:gd name="T4" fmla="*/ 6 w 89"/>
                  <a:gd name="T5" fmla="*/ 71 h 79"/>
                  <a:gd name="T6" fmla="*/ 87 w 89"/>
                  <a:gd name="T7" fmla="*/ 71 h 79"/>
                  <a:gd name="T8" fmla="*/ 89 w 89"/>
                  <a:gd name="T9" fmla="*/ 75 h 79"/>
                  <a:gd name="T10" fmla="*/ 87 w 89"/>
                  <a:gd name="T11" fmla="*/ 79 h 79"/>
                  <a:gd name="T12" fmla="*/ 6 w 89"/>
                  <a:gd name="T13" fmla="*/ 79 h 79"/>
                  <a:gd name="T14" fmla="*/ 2 w 89"/>
                  <a:gd name="T15" fmla="*/ 77 h 79"/>
                  <a:gd name="T16" fmla="*/ 0 w 89"/>
                  <a:gd name="T17" fmla="*/ 75 h 79"/>
                  <a:gd name="T18" fmla="*/ 0 w 89"/>
                  <a:gd name="T19" fmla="*/ 71 h 79"/>
                  <a:gd name="T20" fmla="*/ 0 w 89"/>
                  <a:gd name="T21" fmla="*/ 4 h 79"/>
                  <a:gd name="T22" fmla="*/ 2 w 8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79">
                    <a:moveTo>
                      <a:pt x="2" y="0"/>
                    </a:moveTo>
                    <a:lnTo>
                      <a:pt x="6" y="4"/>
                    </a:lnTo>
                    <a:lnTo>
                      <a:pt x="6" y="71"/>
                    </a:lnTo>
                    <a:lnTo>
                      <a:pt x="87" y="71"/>
                    </a:lnTo>
                    <a:lnTo>
                      <a:pt x="89" y="75"/>
                    </a:lnTo>
                    <a:lnTo>
                      <a:pt x="87" y="79"/>
                    </a:lnTo>
                    <a:lnTo>
                      <a:pt x="6" y="79"/>
                    </a:lnTo>
                    <a:lnTo>
                      <a:pt x="2" y="77"/>
                    </a:lnTo>
                    <a:lnTo>
                      <a:pt x="0" y="75"/>
                    </a:lnTo>
                    <a:lnTo>
                      <a:pt x="0" y="71"/>
                    </a:lnTo>
                    <a:lnTo>
                      <a:pt x="0" y="4"/>
                    </a:lnTo>
                    <a:lnTo>
                      <a:pt x="2"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212"/>
              <p:cNvSpPr>
                <a:spLocks/>
              </p:cNvSpPr>
              <p:nvPr/>
            </p:nvSpPr>
            <p:spPr bwMode="auto">
              <a:xfrm>
                <a:off x="5692129" y="3822769"/>
                <a:ext cx="209413" cy="180726"/>
              </a:xfrm>
              <a:custGeom>
                <a:avLst/>
                <a:gdLst>
                  <a:gd name="T0" fmla="*/ 69 w 73"/>
                  <a:gd name="T1" fmla="*/ 0 h 63"/>
                  <a:gd name="T2" fmla="*/ 71 w 73"/>
                  <a:gd name="T3" fmla="*/ 2 h 63"/>
                  <a:gd name="T4" fmla="*/ 73 w 73"/>
                  <a:gd name="T5" fmla="*/ 4 h 63"/>
                  <a:gd name="T6" fmla="*/ 69 w 73"/>
                  <a:gd name="T7" fmla="*/ 27 h 63"/>
                  <a:gd name="T8" fmla="*/ 65 w 73"/>
                  <a:gd name="T9" fmla="*/ 31 h 63"/>
                  <a:gd name="T10" fmla="*/ 63 w 73"/>
                  <a:gd name="T11" fmla="*/ 27 h 63"/>
                  <a:gd name="T12" fmla="*/ 65 w 73"/>
                  <a:gd name="T13" fmla="*/ 16 h 63"/>
                  <a:gd name="T14" fmla="*/ 45 w 73"/>
                  <a:gd name="T15" fmla="*/ 43 h 63"/>
                  <a:gd name="T16" fmla="*/ 43 w 73"/>
                  <a:gd name="T17" fmla="*/ 45 h 63"/>
                  <a:gd name="T18" fmla="*/ 39 w 73"/>
                  <a:gd name="T19" fmla="*/ 45 h 63"/>
                  <a:gd name="T20" fmla="*/ 27 w 73"/>
                  <a:gd name="T21" fmla="*/ 35 h 63"/>
                  <a:gd name="T22" fmla="*/ 6 w 73"/>
                  <a:gd name="T23" fmla="*/ 61 h 63"/>
                  <a:gd name="T24" fmla="*/ 4 w 73"/>
                  <a:gd name="T25" fmla="*/ 63 h 63"/>
                  <a:gd name="T26" fmla="*/ 0 w 73"/>
                  <a:gd name="T27" fmla="*/ 63 h 63"/>
                  <a:gd name="T28" fmla="*/ 0 w 73"/>
                  <a:gd name="T29" fmla="*/ 57 h 63"/>
                  <a:gd name="T30" fmla="*/ 20 w 73"/>
                  <a:gd name="T31" fmla="*/ 27 h 63"/>
                  <a:gd name="T32" fmla="*/ 24 w 73"/>
                  <a:gd name="T33" fmla="*/ 24 h 63"/>
                  <a:gd name="T34" fmla="*/ 27 w 73"/>
                  <a:gd name="T35" fmla="*/ 24 h 63"/>
                  <a:gd name="T36" fmla="*/ 41 w 73"/>
                  <a:gd name="T37" fmla="*/ 35 h 63"/>
                  <a:gd name="T38" fmla="*/ 57 w 73"/>
                  <a:gd name="T39" fmla="*/ 10 h 63"/>
                  <a:gd name="T40" fmla="*/ 49 w 73"/>
                  <a:gd name="T41" fmla="*/ 10 h 63"/>
                  <a:gd name="T42" fmla="*/ 45 w 73"/>
                  <a:gd name="T43" fmla="*/ 8 h 63"/>
                  <a:gd name="T44" fmla="*/ 47 w 73"/>
                  <a:gd name="T45" fmla="*/ 4 h 63"/>
                  <a:gd name="T46" fmla="*/ 69 w 73"/>
                  <a:gd name="T4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63">
                    <a:moveTo>
                      <a:pt x="69" y="0"/>
                    </a:moveTo>
                    <a:lnTo>
                      <a:pt x="71" y="2"/>
                    </a:lnTo>
                    <a:lnTo>
                      <a:pt x="73" y="4"/>
                    </a:lnTo>
                    <a:lnTo>
                      <a:pt x="69" y="27"/>
                    </a:lnTo>
                    <a:lnTo>
                      <a:pt x="65" y="31"/>
                    </a:lnTo>
                    <a:lnTo>
                      <a:pt x="63" y="27"/>
                    </a:lnTo>
                    <a:lnTo>
                      <a:pt x="65" y="16"/>
                    </a:lnTo>
                    <a:lnTo>
                      <a:pt x="45" y="43"/>
                    </a:lnTo>
                    <a:lnTo>
                      <a:pt x="43" y="45"/>
                    </a:lnTo>
                    <a:lnTo>
                      <a:pt x="39" y="45"/>
                    </a:lnTo>
                    <a:lnTo>
                      <a:pt x="27" y="35"/>
                    </a:lnTo>
                    <a:lnTo>
                      <a:pt x="6" y="61"/>
                    </a:lnTo>
                    <a:lnTo>
                      <a:pt x="4" y="63"/>
                    </a:lnTo>
                    <a:lnTo>
                      <a:pt x="0" y="63"/>
                    </a:lnTo>
                    <a:lnTo>
                      <a:pt x="0" y="57"/>
                    </a:lnTo>
                    <a:lnTo>
                      <a:pt x="20" y="27"/>
                    </a:lnTo>
                    <a:lnTo>
                      <a:pt x="24" y="24"/>
                    </a:lnTo>
                    <a:lnTo>
                      <a:pt x="27" y="24"/>
                    </a:lnTo>
                    <a:lnTo>
                      <a:pt x="41" y="35"/>
                    </a:lnTo>
                    <a:lnTo>
                      <a:pt x="57" y="10"/>
                    </a:lnTo>
                    <a:lnTo>
                      <a:pt x="49" y="10"/>
                    </a:lnTo>
                    <a:lnTo>
                      <a:pt x="45" y="8"/>
                    </a:lnTo>
                    <a:lnTo>
                      <a:pt x="47" y="4"/>
                    </a:lnTo>
                    <a:lnTo>
                      <a:pt x="69"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0" name="矩形 69"/>
          <p:cNvSpPr/>
          <p:nvPr/>
        </p:nvSpPr>
        <p:spPr>
          <a:xfrm>
            <a:off x="1858251" y="375965"/>
            <a:ext cx="2246128" cy="523220"/>
          </a:xfrm>
          <a:prstGeom prst="rect">
            <a:avLst/>
          </a:prstGeom>
          <a:effectLst/>
        </p:spPr>
        <p:txBody>
          <a:bodyPr vert="horz" wrap="none">
            <a:spAutoFit/>
          </a:bodyPr>
          <a:lstStyle/>
          <a:p>
            <a:r>
              <a:rPr lang="en-US" altLang="zh-CN" sz="2800" dirty="0">
                <a:solidFill>
                  <a:srgbClr val="70C4BC"/>
                </a:solidFill>
                <a:latin typeface="+mj-lt"/>
                <a:ea typeface="微软雅黑" panose="020B0503020204020204" pitchFamily="34" charset="-122"/>
              </a:rPr>
              <a:t>Methodology</a:t>
            </a:r>
          </a:p>
        </p:txBody>
      </p:sp>
      <p:sp>
        <p:nvSpPr>
          <p:cNvPr id="2" name="TextBox 1"/>
          <p:cNvSpPr txBox="1"/>
          <p:nvPr/>
        </p:nvSpPr>
        <p:spPr>
          <a:xfrm>
            <a:off x="2450895" y="1539817"/>
            <a:ext cx="808293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Attention-based Multi-instance Leaning</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0181" y="2966822"/>
            <a:ext cx="53435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1063" y="5406252"/>
            <a:ext cx="51816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803730" y="2209237"/>
            <a:ext cx="11377264" cy="461665"/>
          </a:xfrm>
          <a:prstGeom prst="rect">
            <a:avLst/>
          </a:prstGeom>
          <a:noFill/>
        </p:spPr>
        <p:txBody>
          <a:bodyPr wrap="square" rtlCol="0">
            <a:spAutoFit/>
          </a:bodyPr>
          <a:lstStyle/>
          <a:p>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For the </a:t>
            </a:r>
            <a:r>
              <a:rPr lang="en-US" altLang="zh-CN" sz="2400"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i-th</a:t>
            </a: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image representation     of the </a:t>
            </a:r>
            <a:r>
              <a:rPr lang="en-US" altLang="zh-CN" sz="2400" i="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th</a:t>
            </a: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entity, the attention is defined as follows:</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086468817"/>
              </p:ext>
            </p:extLst>
          </p:nvPr>
        </p:nvGraphicFramePr>
        <p:xfrm>
          <a:off x="4834311" y="2254803"/>
          <a:ext cx="437900" cy="370531"/>
        </p:xfrm>
        <a:graphic>
          <a:graphicData uri="http://schemas.openxmlformats.org/presentationml/2006/ole">
            <mc:AlternateContent xmlns:mc="http://schemas.openxmlformats.org/markup-compatibility/2006">
              <mc:Choice xmlns:v="urn:schemas-microsoft-com:vml" Requires="v">
                <p:oleObj spid="_x0000_s4119" name="Equation" r:id="rId7" imgW="330120" imgH="279360" progId="Equation.DSMT4">
                  <p:embed/>
                </p:oleObj>
              </mc:Choice>
              <mc:Fallback>
                <p:oleObj name="Equation" r:id="rId7" imgW="330120" imgH="279360" progId="Equation.DSMT4">
                  <p:embed/>
                  <p:pic>
                    <p:nvPicPr>
                      <p:cNvPr id="0" name=""/>
                      <p:cNvPicPr/>
                      <p:nvPr/>
                    </p:nvPicPr>
                    <p:blipFill>
                      <a:blip r:embed="rId8"/>
                      <a:stretch>
                        <a:fillRect/>
                      </a:stretch>
                    </p:blipFill>
                    <p:spPr>
                      <a:xfrm>
                        <a:off x="4834311" y="2254803"/>
                        <a:ext cx="437900" cy="370531"/>
                      </a:xfrm>
                      <a:prstGeom prst="rect">
                        <a:avLst/>
                      </a:prstGeom>
                    </p:spPr>
                  </p:pic>
                </p:oleObj>
              </mc:Fallback>
            </mc:AlternateContent>
          </a:graphicData>
        </a:graphic>
      </p:graphicFrame>
      <p:sp>
        <p:nvSpPr>
          <p:cNvPr id="60" name="TextBox 59"/>
          <p:cNvSpPr txBox="1"/>
          <p:nvPr/>
        </p:nvSpPr>
        <p:spPr>
          <a:xfrm>
            <a:off x="803730" y="4426505"/>
            <a:ext cx="11377264" cy="461665"/>
          </a:xfrm>
          <a:prstGeom prst="rect">
            <a:avLst/>
          </a:prstGeom>
          <a:noFill/>
        </p:spPr>
        <p:txBody>
          <a:bodyPr wrap="square" rtlCol="0">
            <a:spAutoFit/>
          </a:bodyPr>
          <a:lstStyle/>
          <a:p>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we define the aggregated </a:t>
            </a:r>
            <a:r>
              <a:rPr lang="en-US" altLang="zh-CN" sz="2400"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imagebased</a:t>
            </a: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representation for the </a:t>
            </a:r>
            <a:r>
              <a:rPr lang="en-US" altLang="zh-CN" sz="2400" i="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th</a:t>
            </a: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entity as follows:</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192671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6839593" y="4918590"/>
            <a:ext cx="745852" cy="441774"/>
            <a:chOff x="6839593" y="4666153"/>
            <a:chExt cx="745852" cy="441774"/>
          </a:xfrm>
        </p:grpSpPr>
        <p:sp>
          <p:nvSpPr>
            <p:cNvPr id="29" name="Freeform 81"/>
            <p:cNvSpPr>
              <a:spLocks/>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p:cNvGrpSpPr/>
            <p:nvPr/>
          </p:nvGrpSpPr>
          <p:grpSpPr>
            <a:xfrm>
              <a:off x="6839593" y="4666153"/>
              <a:ext cx="441774" cy="441774"/>
              <a:chOff x="6839593" y="4666155"/>
              <a:chExt cx="441774" cy="441774"/>
            </a:xfrm>
          </p:grpSpPr>
          <p:sp>
            <p:nvSpPr>
              <p:cNvPr id="31" name="Freeform 199"/>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00"/>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1"/>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02"/>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p:nvGrpSpPr>
        <p:grpSpPr>
          <a:xfrm>
            <a:off x="6839593" y="3028145"/>
            <a:ext cx="745852" cy="444643"/>
            <a:chOff x="6839593" y="2775708"/>
            <a:chExt cx="745852" cy="444643"/>
          </a:xfrm>
        </p:grpSpPr>
        <p:sp>
          <p:nvSpPr>
            <p:cNvPr id="36" name="Freeform 83"/>
            <p:cNvSpPr>
              <a:spLocks/>
            </p:cNvSpPr>
            <p:nvPr/>
          </p:nvSpPr>
          <p:spPr bwMode="auto">
            <a:xfrm>
              <a:off x="7381769" y="2824475"/>
              <a:ext cx="203676" cy="347109"/>
            </a:xfrm>
            <a:custGeom>
              <a:avLst/>
              <a:gdLst>
                <a:gd name="T0" fmla="*/ 10 w 71"/>
                <a:gd name="T1" fmla="*/ 0 h 121"/>
                <a:gd name="T2" fmla="*/ 14 w 71"/>
                <a:gd name="T3" fmla="*/ 3 h 121"/>
                <a:gd name="T4" fmla="*/ 18 w 71"/>
                <a:gd name="T5" fmla="*/ 5 h 121"/>
                <a:gd name="T6" fmla="*/ 67 w 71"/>
                <a:gd name="T7" fmla="*/ 53 h 121"/>
                <a:gd name="T8" fmla="*/ 71 w 71"/>
                <a:gd name="T9" fmla="*/ 62 h 121"/>
                <a:gd name="T10" fmla="*/ 67 w 71"/>
                <a:gd name="T11" fmla="*/ 68 h 121"/>
                <a:gd name="T12" fmla="*/ 18 w 71"/>
                <a:gd name="T13" fmla="*/ 119 h 121"/>
                <a:gd name="T14" fmla="*/ 10 w 71"/>
                <a:gd name="T15" fmla="*/ 121 h 121"/>
                <a:gd name="T16" fmla="*/ 4 w 71"/>
                <a:gd name="T17" fmla="*/ 119 h 121"/>
                <a:gd name="T18" fmla="*/ 0 w 71"/>
                <a:gd name="T19" fmla="*/ 115 h 121"/>
                <a:gd name="T20" fmla="*/ 0 w 71"/>
                <a:gd name="T21" fmla="*/ 111 h 121"/>
                <a:gd name="T22" fmla="*/ 0 w 71"/>
                <a:gd name="T23" fmla="*/ 106 h 121"/>
                <a:gd name="T24" fmla="*/ 4 w 71"/>
                <a:gd name="T25" fmla="*/ 104 h 121"/>
                <a:gd name="T26" fmla="*/ 44 w 71"/>
                <a:gd name="T27" fmla="*/ 62 h 121"/>
                <a:gd name="T28" fmla="*/ 4 w 71"/>
                <a:gd name="T29" fmla="*/ 19 h 121"/>
                <a:gd name="T30" fmla="*/ 0 w 71"/>
                <a:gd name="T31" fmla="*/ 15 h 121"/>
                <a:gd name="T32" fmla="*/ 0 w 71"/>
                <a:gd name="T33" fmla="*/ 11 h 121"/>
                <a:gd name="T34" fmla="*/ 0 w 71"/>
                <a:gd name="T35" fmla="*/ 7 h 121"/>
                <a:gd name="T36" fmla="*/ 4 w 71"/>
                <a:gd name="T37" fmla="*/ 5 h 121"/>
                <a:gd name="T38" fmla="*/ 6 w 71"/>
                <a:gd name="T39" fmla="*/ 3 h 121"/>
                <a:gd name="T40" fmla="*/ 10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10" y="0"/>
                  </a:moveTo>
                  <a:lnTo>
                    <a:pt x="14" y="3"/>
                  </a:lnTo>
                  <a:lnTo>
                    <a:pt x="18" y="5"/>
                  </a:lnTo>
                  <a:lnTo>
                    <a:pt x="67" y="53"/>
                  </a:lnTo>
                  <a:lnTo>
                    <a:pt x="71" y="62"/>
                  </a:lnTo>
                  <a:lnTo>
                    <a:pt x="67" y="68"/>
                  </a:lnTo>
                  <a:lnTo>
                    <a:pt x="18" y="119"/>
                  </a:lnTo>
                  <a:lnTo>
                    <a:pt x="10" y="121"/>
                  </a:lnTo>
                  <a:lnTo>
                    <a:pt x="4" y="119"/>
                  </a:lnTo>
                  <a:lnTo>
                    <a:pt x="0" y="115"/>
                  </a:lnTo>
                  <a:lnTo>
                    <a:pt x="0" y="111"/>
                  </a:lnTo>
                  <a:lnTo>
                    <a:pt x="0" y="106"/>
                  </a:lnTo>
                  <a:lnTo>
                    <a:pt x="4" y="104"/>
                  </a:lnTo>
                  <a:lnTo>
                    <a:pt x="44" y="62"/>
                  </a:lnTo>
                  <a:lnTo>
                    <a:pt x="4" y="19"/>
                  </a:lnTo>
                  <a:lnTo>
                    <a:pt x="0" y="15"/>
                  </a:lnTo>
                  <a:lnTo>
                    <a:pt x="0" y="11"/>
                  </a:lnTo>
                  <a:lnTo>
                    <a:pt x="0" y="7"/>
                  </a:lnTo>
                  <a:lnTo>
                    <a:pt x="4" y="5"/>
                  </a:lnTo>
                  <a:lnTo>
                    <a:pt x="6" y="3"/>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7" name="组合 36"/>
            <p:cNvGrpSpPr/>
            <p:nvPr/>
          </p:nvGrpSpPr>
          <p:grpSpPr>
            <a:xfrm>
              <a:off x="6839593" y="2775708"/>
              <a:ext cx="441774" cy="444643"/>
              <a:chOff x="6839593" y="2769970"/>
              <a:chExt cx="441774" cy="444643"/>
            </a:xfrm>
          </p:grpSpPr>
          <p:sp>
            <p:nvSpPr>
              <p:cNvPr id="38" name="Freeform 203"/>
              <p:cNvSpPr>
                <a:spLocks noEditPoints="1"/>
              </p:cNvSpPr>
              <p:nvPr/>
            </p:nvSpPr>
            <p:spPr bwMode="auto">
              <a:xfrm>
                <a:off x="6839593" y="2769970"/>
                <a:ext cx="441774" cy="444643"/>
              </a:xfrm>
              <a:custGeom>
                <a:avLst/>
                <a:gdLst>
                  <a:gd name="T0" fmla="*/ 77 w 154"/>
                  <a:gd name="T1" fmla="*/ 10 h 155"/>
                  <a:gd name="T2" fmla="*/ 59 w 154"/>
                  <a:gd name="T3" fmla="*/ 12 h 155"/>
                  <a:gd name="T4" fmla="*/ 42 w 154"/>
                  <a:gd name="T5" fmla="*/ 19 h 155"/>
                  <a:gd name="T6" fmla="*/ 24 w 154"/>
                  <a:gd name="T7" fmla="*/ 35 h 155"/>
                  <a:gd name="T8" fmla="*/ 12 w 154"/>
                  <a:gd name="T9" fmla="*/ 55 h 155"/>
                  <a:gd name="T10" fmla="*/ 8 w 154"/>
                  <a:gd name="T11" fmla="*/ 78 h 155"/>
                  <a:gd name="T12" fmla="*/ 10 w 154"/>
                  <a:gd name="T13" fmla="*/ 96 h 155"/>
                  <a:gd name="T14" fmla="*/ 16 w 154"/>
                  <a:gd name="T15" fmla="*/ 112 h 155"/>
                  <a:gd name="T16" fmla="*/ 32 w 154"/>
                  <a:gd name="T17" fmla="*/ 131 h 155"/>
                  <a:gd name="T18" fmla="*/ 53 w 154"/>
                  <a:gd name="T19" fmla="*/ 143 h 155"/>
                  <a:gd name="T20" fmla="*/ 77 w 154"/>
                  <a:gd name="T21" fmla="*/ 147 h 155"/>
                  <a:gd name="T22" fmla="*/ 93 w 154"/>
                  <a:gd name="T23" fmla="*/ 145 h 155"/>
                  <a:gd name="T24" fmla="*/ 109 w 154"/>
                  <a:gd name="T25" fmla="*/ 139 h 155"/>
                  <a:gd name="T26" fmla="*/ 130 w 154"/>
                  <a:gd name="T27" fmla="*/ 122 h 155"/>
                  <a:gd name="T28" fmla="*/ 140 w 154"/>
                  <a:gd name="T29" fmla="*/ 102 h 155"/>
                  <a:gd name="T30" fmla="*/ 144 w 154"/>
                  <a:gd name="T31" fmla="*/ 78 h 155"/>
                  <a:gd name="T32" fmla="*/ 142 w 154"/>
                  <a:gd name="T33" fmla="*/ 61 h 155"/>
                  <a:gd name="T34" fmla="*/ 136 w 154"/>
                  <a:gd name="T35" fmla="*/ 45 h 155"/>
                  <a:gd name="T36" fmla="*/ 120 w 154"/>
                  <a:gd name="T37" fmla="*/ 25 h 155"/>
                  <a:gd name="T38" fmla="*/ 99 w 154"/>
                  <a:gd name="T39" fmla="*/ 14 h 155"/>
                  <a:gd name="T40" fmla="*/ 77 w 154"/>
                  <a:gd name="T41" fmla="*/ 10 h 155"/>
                  <a:gd name="T42" fmla="*/ 77 w 154"/>
                  <a:gd name="T43" fmla="*/ 0 h 155"/>
                  <a:gd name="T44" fmla="*/ 103 w 154"/>
                  <a:gd name="T45" fmla="*/ 6 h 155"/>
                  <a:gd name="T46" fmla="*/ 126 w 154"/>
                  <a:gd name="T47" fmla="*/ 19 h 155"/>
                  <a:gd name="T48" fmla="*/ 144 w 154"/>
                  <a:gd name="T49" fmla="*/ 41 h 155"/>
                  <a:gd name="T50" fmla="*/ 150 w 154"/>
                  <a:gd name="T51" fmla="*/ 59 h 155"/>
                  <a:gd name="T52" fmla="*/ 154 w 154"/>
                  <a:gd name="T53" fmla="*/ 78 h 155"/>
                  <a:gd name="T54" fmla="*/ 148 w 154"/>
                  <a:gd name="T55" fmla="*/ 104 h 155"/>
                  <a:gd name="T56" fmla="*/ 136 w 154"/>
                  <a:gd name="T57" fmla="*/ 129 h 155"/>
                  <a:gd name="T58" fmla="*/ 114 w 154"/>
                  <a:gd name="T59" fmla="*/ 145 h 155"/>
                  <a:gd name="T60" fmla="*/ 95 w 154"/>
                  <a:gd name="T61" fmla="*/ 153 h 155"/>
                  <a:gd name="T62" fmla="*/ 77 w 154"/>
                  <a:gd name="T63" fmla="*/ 155 h 155"/>
                  <a:gd name="T64" fmla="*/ 51 w 154"/>
                  <a:gd name="T65" fmla="*/ 151 h 155"/>
                  <a:gd name="T66" fmla="*/ 26 w 154"/>
                  <a:gd name="T67" fmla="*/ 137 h 155"/>
                  <a:gd name="T68" fmla="*/ 10 w 154"/>
                  <a:gd name="T69" fmla="*/ 116 h 155"/>
                  <a:gd name="T70" fmla="*/ 2 w 154"/>
                  <a:gd name="T71" fmla="*/ 98 h 155"/>
                  <a:gd name="T72" fmla="*/ 0 w 154"/>
                  <a:gd name="T73" fmla="*/ 78 h 155"/>
                  <a:gd name="T74" fmla="*/ 4 w 154"/>
                  <a:gd name="T75" fmla="*/ 51 h 155"/>
                  <a:gd name="T76" fmla="*/ 18 w 154"/>
                  <a:gd name="T77" fmla="*/ 29 h 155"/>
                  <a:gd name="T78" fmla="*/ 38 w 154"/>
                  <a:gd name="T79" fmla="*/ 10 h 155"/>
                  <a:gd name="T80" fmla="*/ 57 w 154"/>
                  <a:gd name="T81" fmla="*/ 4 h 155"/>
                  <a:gd name="T82" fmla="*/ 77 w 154"/>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5">
                    <a:moveTo>
                      <a:pt x="77" y="10"/>
                    </a:moveTo>
                    <a:lnTo>
                      <a:pt x="59" y="12"/>
                    </a:lnTo>
                    <a:lnTo>
                      <a:pt x="42" y="19"/>
                    </a:lnTo>
                    <a:lnTo>
                      <a:pt x="24" y="35"/>
                    </a:lnTo>
                    <a:lnTo>
                      <a:pt x="12" y="55"/>
                    </a:lnTo>
                    <a:lnTo>
                      <a:pt x="8" y="78"/>
                    </a:lnTo>
                    <a:lnTo>
                      <a:pt x="10" y="96"/>
                    </a:lnTo>
                    <a:lnTo>
                      <a:pt x="16" y="112"/>
                    </a:lnTo>
                    <a:lnTo>
                      <a:pt x="32" y="131"/>
                    </a:lnTo>
                    <a:lnTo>
                      <a:pt x="53" y="143"/>
                    </a:lnTo>
                    <a:lnTo>
                      <a:pt x="77" y="147"/>
                    </a:lnTo>
                    <a:lnTo>
                      <a:pt x="93" y="145"/>
                    </a:lnTo>
                    <a:lnTo>
                      <a:pt x="109" y="139"/>
                    </a:lnTo>
                    <a:lnTo>
                      <a:pt x="130" y="122"/>
                    </a:lnTo>
                    <a:lnTo>
                      <a:pt x="140" y="102"/>
                    </a:lnTo>
                    <a:lnTo>
                      <a:pt x="144" y="78"/>
                    </a:lnTo>
                    <a:lnTo>
                      <a:pt x="142" y="61"/>
                    </a:lnTo>
                    <a:lnTo>
                      <a:pt x="136" y="45"/>
                    </a:lnTo>
                    <a:lnTo>
                      <a:pt x="120" y="25"/>
                    </a:lnTo>
                    <a:lnTo>
                      <a:pt x="99" y="14"/>
                    </a:lnTo>
                    <a:lnTo>
                      <a:pt x="77" y="10"/>
                    </a:lnTo>
                    <a:close/>
                    <a:moveTo>
                      <a:pt x="77" y="0"/>
                    </a:moveTo>
                    <a:lnTo>
                      <a:pt x="103" y="6"/>
                    </a:lnTo>
                    <a:lnTo>
                      <a:pt x="126" y="19"/>
                    </a:lnTo>
                    <a:lnTo>
                      <a:pt x="144" y="41"/>
                    </a:lnTo>
                    <a:lnTo>
                      <a:pt x="150" y="59"/>
                    </a:lnTo>
                    <a:lnTo>
                      <a:pt x="154" y="78"/>
                    </a:lnTo>
                    <a:lnTo>
                      <a:pt x="148" y="104"/>
                    </a:lnTo>
                    <a:lnTo>
                      <a:pt x="136" y="129"/>
                    </a:lnTo>
                    <a:lnTo>
                      <a:pt x="114" y="145"/>
                    </a:lnTo>
                    <a:lnTo>
                      <a:pt x="95" y="153"/>
                    </a:lnTo>
                    <a:lnTo>
                      <a:pt x="77" y="155"/>
                    </a:lnTo>
                    <a:lnTo>
                      <a:pt x="51" y="151"/>
                    </a:lnTo>
                    <a:lnTo>
                      <a:pt x="26" y="137"/>
                    </a:lnTo>
                    <a:lnTo>
                      <a:pt x="10" y="116"/>
                    </a:lnTo>
                    <a:lnTo>
                      <a:pt x="2" y="98"/>
                    </a:lnTo>
                    <a:lnTo>
                      <a:pt x="0" y="78"/>
                    </a:lnTo>
                    <a:lnTo>
                      <a:pt x="4" y="51"/>
                    </a:lnTo>
                    <a:lnTo>
                      <a:pt x="18" y="29"/>
                    </a:lnTo>
                    <a:lnTo>
                      <a:pt x="38" y="10"/>
                    </a:lnTo>
                    <a:lnTo>
                      <a:pt x="57"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04"/>
              <p:cNvSpPr>
                <a:spLocks noEditPoints="1"/>
              </p:cNvSpPr>
              <p:nvPr/>
            </p:nvSpPr>
            <p:spPr bwMode="auto">
              <a:xfrm>
                <a:off x="6925653" y="2870374"/>
                <a:ext cx="269654" cy="186464"/>
              </a:xfrm>
              <a:custGeom>
                <a:avLst/>
                <a:gdLst>
                  <a:gd name="T0" fmla="*/ 6 w 94"/>
                  <a:gd name="T1" fmla="*/ 6 h 65"/>
                  <a:gd name="T2" fmla="*/ 6 w 94"/>
                  <a:gd name="T3" fmla="*/ 55 h 65"/>
                  <a:gd name="T4" fmla="*/ 88 w 94"/>
                  <a:gd name="T5" fmla="*/ 55 h 65"/>
                  <a:gd name="T6" fmla="*/ 88 w 94"/>
                  <a:gd name="T7" fmla="*/ 6 h 65"/>
                  <a:gd name="T8" fmla="*/ 6 w 94"/>
                  <a:gd name="T9" fmla="*/ 6 h 65"/>
                  <a:gd name="T10" fmla="*/ 4 w 94"/>
                  <a:gd name="T11" fmla="*/ 0 h 65"/>
                  <a:gd name="T12" fmla="*/ 88 w 94"/>
                  <a:gd name="T13" fmla="*/ 0 h 65"/>
                  <a:gd name="T14" fmla="*/ 94 w 94"/>
                  <a:gd name="T15" fmla="*/ 4 h 65"/>
                  <a:gd name="T16" fmla="*/ 94 w 94"/>
                  <a:gd name="T17" fmla="*/ 61 h 65"/>
                  <a:gd name="T18" fmla="*/ 88 w 94"/>
                  <a:gd name="T19" fmla="*/ 65 h 65"/>
                  <a:gd name="T20" fmla="*/ 67 w 94"/>
                  <a:gd name="T21" fmla="*/ 65 h 65"/>
                  <a:gd name="T22" fmla="*/ 29 w 94"/>
                  <a:gd name="T23" fmla="*/ 65 h 65"/>
                  <a:gd name="T24" fmla="*/ 4 w 94"/>
                  <a:gd name="T25" fmla="*/ 65 h 65"/>
                  <a:gd name="T26" fmla="*/ 0 w 94"/>
                  <a:gd name="T27" fmla="*/ 61 h 65"/>
                  <a:gd name="T28" fmla="*/ 0 w 94"/>
                  <a:gd name="T29" fmla="*/ 4 h 65"/>
                  <a:gd name="T30" fmla="*/ 4 w 94"/>
                  <a:gd name="T3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5">
                    <a:moveTo>
                      <a:pt x="6" y="6"/>
                    </a:moveTo>
                    <a:lnTo>
                      <a:pt x="6" y="55"/>
                    </a:lnTo>
                    <a:lnTo>
                      <a:pt x="88" y="55"/>
                    </a:lnTo>
                    <a:lnTo>
                      <a:pt x="88" y="6"/>
                    </a:lnTo>
                    <a:lnTo>
                      <a:pt x="6" y="6"/>
                    </a:lnTo>
                    <a:close/>
                    <a:moveTo>
                      <a:pt x="4" y="0"/>
                    </a:moveTo>
                    <a:lnTo>
                      <a:pt x="88" y="0"/>
                    </a:lnTo>
                    <a:lnTo>
                      <a:pt x="94" y="4"/>
                    </a:lnTo>
                    <a:lnTo>
                      <a:pt x="94" y="61"/>
                    </a:lnTo>
                    <a:lnTo>
                      <a:pt x="88" y="65"/>
                    </a:lnTo>
                    <a:lnTo>
                      <a:pt x="67" y="65"/>
                    </a:lnTo>
                    <a:lnTo>
                      <a:pt x="29" y="65"/>
                    </a:lnTo>
                    <a:lnTo>
                      <a:pt x="4" y="65"/>
                    </a:lnTo>
                    <a:lnTo>
                      <a:pt x="0" y="61"/>
                    </a:lnTo>
                    <a:lnTo>
                      <a:pt x="0" y="4"/>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206"/>
              <p:cNvSpPr>
                <a:spLocks noChangeArrowheads="1"/>
              </p:cNvSpPr>
              <p:nvPr/>
            </p:nvSpPr>
            <p:spPr bwMode="auto">
              <a:xfrm>
                <a:off x="7026055" y="3068310"/>
                <a:ext cx="68848" cy="22949"/>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207"/>
              <p:cNvSpPr>
                <a:spLocks/>
              </p:cNvSpPr>
              <p:nvPr/>
            </p:nvSpPr>
            <p:spPr bwMode="auto">
              <a:xfrm>
                <a:off x="6991631" y="3102734"/>
                <a:ext cx="131958" cy="17212"/>
              </a:xfrm>
              <a:custGeom>
                <a:avLst/>
                <a:gdLst>
                  <a:gd name="T0" fmla="*/ 4 w 46"/>
                  <a:gd name="T1" fmla="*/ 0 h 6"/>
                  <a:gd name="T2" fmla="*/ 44 w 46"/>
                  <a:gd name="T3" fmla="*/ 0 h 6"/>
                  <a:gd name="T4" fmla="*/ 46 w 46"/>
                  <a:gd name="T5" fmla="*/ 2 h 6"/>
                  <a:gd name="T6" fmla="*/ 44 w 46"/>
                  <a:gd name="T7" fmla="*/ 6 h 6"/>
                  <a:gd name="T8" fmla="*/ 4 w 46"/>
                  <a:gd name="T9" fmla="*/ 6 h 6"/>
                  <a:gd name="T10" fmla="*/ 0 w 46"/>
                  <a:gd name="T11" fmla="*/ 2 h 6"/>
                  <a:gd name="T12" fmla="*/ 4 w 4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6" h="6">
                    <a:moveTo>
                      <a:pt x="4" y="0"/>
                    </a:moveTo>
                    <a:lnTo>
                      <a:pt x="44" y="0"/>
                    </a:lnTo>
                    <a:lnTo>
                      <a:pt x="46" y="2"/>
                    </a:lnTo>
                    <a:lnTo>
                      <a:pt x="44" y="6"/>
                    </a:lnTo>
                    <a:lnTo>
                      <a:pt x="4" y="6"/>
                    </a:lnTo>
                    <a:lnTo>
                      <a:pt x="0" y="2"/>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 name="组合 44"/>
          <p:cNvGrpSpPr/>
          <p:nvPr/>
        </p:nvGrpSpPr>
        <p:grpSpPr>
          <a:xfrm>
            <a:off x="5238881" y="2078618"/>
            <a:ext cx="763063" cy="438906"/>
            <a:chOff x="5238881" y="1826181"/>
            <a:chExt cx="763063" cy="438906"/>
          </a:xfrm>
        </p:grpSpPr>
        <p:sp>
          <p:nvSpPr>
            <p:cNvPr id="46" name="Freeform 80"/>
            <p:cNvSpPr>
              <a:spLocks/>
            </p:cNvSpPr>
            <p:nvPr/>
          </p:nvSpPr>
          <p:spPr bwMode="auto">
            <a:xfrm>
              <a:off x="5238881" y="1872080"/>
              <a:ext cx="203676" cy="347109"/>
            </a:xfrm>
            <a:custGeom>
              <a:avLst/>
              <a:gdLst>
                <a:gd name="T0" fmla="*/ 61 w 71"/>
                <a:gd name="T1" fmla="*/ 0 h 121"/>
                <a:gd name="T2" fmla="*/ 65 w 71"/>
                <a:gd name="T3" fmla="*/ 0 h 121"/>
                <a:gd name="T4" fmla="*/ 67 w 71"/>
                <a:gd name="T5" fmla="*/ 2 h 121"/>
                <a:gd name="T6" fmla="*/ 71 w 71"/>
                <a:gd name="T7" fmla="*/ 7 h 121"/>
                <a:gd name="T8" fmla="*/ 71 w 71"/>
                <a:gd name="T9" fmla="*/ 11 h 121"/>
                <a:gd name="T10" fmla="*/ 71 w 71"/>
                <a:gd name="T11" fmla="*/ 15 h 121"/>
                <a:gd name="T12" fmla="*/ 67 w 71"/>
                <a:gd name="T13" fmla="*/ 17 h 121"/>
                <a:gd name="T14" fmla="*/ 26 w 71"/>
                <a:gd name="T15" fmla="*/ 60 h 121"/>
                <a:gd name="T16" fmla="*/ 67 w 71"/>
                <a:gd name="T17" fmla="*/ 102 h 121"/>
                <a:gd name="T18" fmla="*/ 71 w 71"/>
                <a:gd name="T19" fmla="*/ 106 h 121"/>
                <a:gd name="T20" fmla="*/ 71 w 71"/>
                <a:gd name="T21" fmla="*/ 108 h 121"/>
                <a:gd name="T22" fmla="*/ 71 w 71"/>
                <a:gd name="T23" fmla="*/ 112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1 h 121"/>
                <a:gd name="T36" fmla="*/ 53 w 71"/>
                <a:gd name="T37" fmla="*/ 2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2"/>
                  </a:lnTo>
                  <a:lnTo>
                    <a:pt x="71" y="7"/>
                  </a:lnTo>
                  <a:lnTo>
                    <a:pt x="71" y="11"/>
                  </a:lnTo>
                  <a:lnTo>
                    <a:pt x="71" y="15"/>
                  </a:lnTo>
                  <a:lnTo>
                    <a:pt x="67" y="17"/>
                  </a:lnTo>
                  <a:lnTo>
                    <a:pt x="26" y="60"/>
                  </a:lnTo>
                  <a:lnTo>
                    <a:pt x="67" y="102"/>
                  </a:lnTo>
                  <a:lnTo>
                    <a:pt x="71" y="106"/>
                  </a:lnTo>
                  <a:lnTo>
                    <a:pt x="71" y="108"/>
                  </a:lnTo>
                  <a:lnTo>
                    <a:pt x="71" y="112"/>
                  </a:lnTo>
                  <a:lnTo>
                    <a:pt x="67" y="117"/>
                  </a:lnTo>
                  <a:lnTo>
                    <a:pt x="61" y="121"/>
                  </a:lnTo>
                  <a:lnTo>
                    <a:pt x="53" y="117"/>
                  </a:lnTo>
                  <a:lnTo>
                    <a:pt x="4" y="68"/>
                  </a:lnTo>
                  <a:lnTo>
                    <a:pt x="0" y="60"/>
                  </a:lnTo>
                  <a:lnTo>
                    <a:pt x="4" y="51"/>
                  </a:lnTo>
                  <a:lnTo>
                    <a:pt x="53" y="2"/>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7" name="组合 46"/>
            <p:cNvGrpSpPr/>
            <p:nvPr/>
          </p:nvGrpSpPr>
          <p:grpSpPr>
            <a:xfrm>
              <a:off x="5557301" y="1826181"/>
              <a:ext cx="444643" cy="438906"/>
              <a:chOff x="5557301" y="1829049"/>
              <a:chExt cx="444643" cy="438906"/>
            </a:xfrm>
          </p:grpSpPr>
          <p:sp>
            <p:nvSpPr>
              <p:cNvPr id="48" name="Freeform 208"/>
              <p:cNvSpPr>
                <a:spLocks noEditPoints="1"/>
              </p:cNvSpPr>
              <p:nvPr/>
            </p:nvSpPr>
            <p:spPr bwMode="auto">
              <a:xfrm>
                <a:off x="5557301" y="1829049"/>
                <a:ext cx="444643" cy="438906"/>
              </a:xfrm>
              <a:custGeom>
                <a:avLst/>
                <a:gdLst>
                  <a:gd name="T0" fmla="*/ 78 w 155"/>
                  <a:gd name="T1" fmla="*/ 8 h 153"/>
                  <a:gd name="T2" fmla="*/ 61 w 155"/>
                  <a:gd name="T3" fmla="*/ 10 h 153"/>
                  <a:gd name="T4" fmla="*/ 43 w 155"/>
                  <a:gd name="T5" fmla="*/ 16 h 153"/>
                  <a:gd name="T6" fmla="*/ 25 w 155"/>
                  <a:gd name="T7" fmla="*/ 33 h 153"/>
                  <a:gd name="T8" fmla="*/ 13 w 155"/>
                  <a:gd name="T9" fmla="*/ 53 h 153"/>
                  <a:gd name="T10" fmla="*/ 9 w 155"/>
                  <a:gd name="T11" fmla="*/ 77 h 153"/>
                  <a:gd name="T12" fmla="*/ 11 w 155"/>
                  <a:gd name="T13" fmla="*/ 94 h 153"/>
                  <a:gd name="T14" fmla="*/ 19 w 155"/>
                  <a:gd name="T15" fmla="*/ 110 h 153"/>
                  <a:gd name="T16" fmla="*/ 33 w 155"/>
                  <a:gd name="T17" fmla="*/ 128 h 153"/>
                  <a:gd name="T18" fmla="*/ 55 w 155"/>
                  <a:gd name="T19" fmla="*/ 141 h 153"/>
                  <a:gd name="T20" fmla="*/ 78 w 155"/>
                  <a:gd name="T21" fmla="*/ 145 h 153"/>
                  <a:gd name="T22" fmla="*/ 94 w 155"/>
                  <a:gd name="T23" fmla="*/ 143 h 153"/>
                  <a:gd name="T24" fmla="*/ 112 w 155"/>
                  <a:gd name="T25" fmla="*/ 137 h 153"/>
                  <a:gd name="T26" fmla="*/ 130 w 155"/>
                  <a:gd name="T27" fmla="*/ 120 h 153"/>
                  <a:gd name="T28" fmla="*/ 143 w 155"/>
                  <a:gd name="T29" fmla="*/ 100 h 153"/>
                  <a:gd name="T30" fmla="*/ 147 w 155"/>
                  <a:gd name="T31" fmla="*/ 77 h 153"/>
                  <a:gd name="T32" fmla="*/ 145 w 155"/>
                  <a:gd name="T33" fmla="*/ 59 h 153"/>
                  <a:gd name="T34" fmla="*/ 136 w 155"/>
                  <a:gd name="T35" fmla="*/ 43 h 153"/>
                  <a:gd name="T36" fmla="*/ 122 w 155"/>
                  <a:gd name="T37" fmla="*/ 24 h 153"/>
                  <a:gd name="T38" fmla="*/ 100 w 155"/>
                  <a:gd name="T39" fmla="*/ 12 h 153"/>
                  <a:gd name="T40" fmla="*/ 78 w 155"/>
                  <a:gd name="T41" fmla="*/ 8 h 153"/>
                  <a:gd name="T42" fmla="*/ 78 w 155"/>
                  <a:gd name="T43" fmla="*/ 0 h 153"/>
                  <a:gd name="T44" fmla="*/ 104 w 155"/>
                  <a:gd name="T45" fmla="*/ 4 h 153"/>
                  <a:gd name="T46" fmla="*/ 126 w 155"/>
                  <a:gd name="T47" fmla="*/ 18 h 153"/>
                  <a:gd name="T48" fmla="*/ 145 w 155"/>
                  <a:gd name="T49" fmla="*/ 39 h 153"/>
                  <a:gd name="T50" fmla="*/ 153 w 155"/>
                  <a:gd name="T51" fmla="*/ 57 h 153"/>
                  <a:gd name="T52" fmla="*/ 155 w 155"/>
                  <a:gd name="T53" fmla="*/ 77 h 153"/>
                  <a:gd name="T54" fmla="*/ 151 w 155"/>
                  <a:gd name="T55" fmla="*/ 102 h 153"/>
                  <a:gd name="T56" fmla="*/ 136 w 155"/>
                  <a:gd name="T57" fmla="*/ 126 h 153"/>
                  <a:gd name="T58" fmla="*/ 116 w 155"/>
                  <a:gd name="T59" fmla="*/ 145 h 153"/>
                  <a:gd name="T60" fmla="*/ 96 w 155"/>
                  <a:gd name="T61" fmla="*/ 151 h 153"/>
                  <a:gd name="T62" fmla="*/ 78 w 155"/>
                  <a:gd name="T63" fmla="*/ 153 h 153"/>
                  <a:gd name="T64" fmla="*/ 51 w 155"/>
                  <a:gd name="T65" fmla="*/ 149 h 153"/>
                  <a:gd name="T66" fmla="*/ 29 w 155"/>
                  <a:gd name="T67" fmla="*/ 137 h 153"/>
                  <a:gd name="T68" fmla="*/ 11 w 155"/>
                  <a:gd name="T69" fmla="*/ 114 h 153"/>
                  <a:gd name="T70" fmla="*/ 3 w 155"/>
                  <a:gd name="T71" fmla="*/ 96 h 153"/>
                  <a:gd name="T72" fmla="*/ 0 w 155"/>
                  <a:gd name="T73" fmla="*/ 77 h 153"/>
                  <a:gd name="T74" fmla="*/ 5 w 155"/>
                  <a:gd name="T75" fmla="*/ 51 h 153"/>
                  <a:gd name="T76" fmla="*/ 19 w 155"/>
                  <a:gd name="T77" fmla="*/ 27 h 153"/>
                  <a:gd name="T78" fmla="*/ 39 w 155"/>
                  <a:gd name="T79" fmla="*/ 10 h 153"/>
                  <a:gd name="T80" fmla="*/ 59 w 155"/>
                  <a:gd name="T81" fmla="*/ 2 h 153"/>
                  <a:gd name="T82" fmla="*/ 78 w 155"/>
                  <a:gd name="T8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3">
                    <a:moveTo>
                      <a:pt x="78" y="8"/>
                    </a:moveTo>
                    <a:lnTo>
                      <a:pt x="61" y="10"/>
                    </a:lnTo>
                    <a:lnTo>
                      <a:pt x="43" y="16"/>
                    </a:lnTo>
                    <a:lnTo>
                      <a:pt x="25" y="33"/>
                    </a:lnTo>
                    <a:lnTo>
                      <a:pt x="13" y="53"/>
                    </a:lnTo>
                    <a:lnTo>
                      <a:pt x="9" y="77"/>
                    </a:lnTo>
                    <a:lnTo>
                      <a:pt x="11" y="94"/>
                    </a:lnTo>
                    <a:lnTo>
                      <a:pt x="19" y="110"/>
                    </a:lnTo>
                    <a:lnTo>
                      <a:pt x="33" y="128"/>
                    </a:lnTo>
                    <a:lnTo>
                      <a:pt x="55" y="141"/>
                    </a:lnTo>
                    <a:lnTo>
                      <a:pt x="78" y="145"/>
                    </a:lnTo>
                    <a:lnTo>
                      <a:pt x="94" y="143"/>
                    </a:lnTo>
                    <a:lnTo>
                      <a:pt x="112" y="137"/>
                    </a:lnTo>
                    <a:lnTo>
                      <a:pt x="130" y="120"/>
                    </a:lnTo>
                    <a:lnTo>
                      <a:pt x="143" y="100"/>
                    </a:lnTo>
                    <a:lnTo>
                      <a:pt x="147" y="77"/>
                    </a:lnTo>
                    <a:lnTo>
                      <a:pt x="145" y="59"/>
                    </a:lnTo>
                    <a:lnTo>
                      <a:pt x="136" y="43"/>
                    </a:lnTo>
                    <a:lnTo>
                      <a:pt x="122" y="24"/>
                    </a:lnTo>
                    <a:lnTo>
                      <a:pt x="100" y="12"/>
                    </a:lnTo>
                    <a:lnTo>
                      <a:pt x="78" y="8"/>
                    </a:lnTo>
                    <a:close/>
                    <a:moveTo>
                      <a:pt x="78" y="0"/>
                    </a:moveTo>
                    <a:lnTo>
                      <a:pt x="104" y="4"/>
                    </a:lnTo>
                    <a:lnTo>
                      <a:pt x="126" y="18"/>
                    </a:lnTo>
                    <a:lnTo>
                      <a:pt x="145" y="39"/>
                    </a:lnTo>
                    <a:lnTo>
                      <a:pt x="153" y="57"/>
                    </a:lnTo>
                    <a:lnTo>
                      <a:pt x="155" y="77"/>
                    </a:lnTo>
                    <a:lnTo>
                      <a:pt x="151" y="102"/>
                    </a:lnTo>
                    <a:lnTo>
                      <a:pt x="136" y="126"/>
                    </a:lnTo>
                    <a:lnTo>
                      <a:pt x="116" y="145"/>
                    </a:lnTo>
                    <a:lnTo>
                      <a:pt x="96" y="151"/>
                    </a:lnTo>
                    <a:lnTo>
                      <a:pt x="78" y="153"/>
                    </a:lnTo>
                    <a:lnTo>
                      <a:pt x="51" y="149"/>
                    </a:lnTo>
                    <a:lnTo>
                      <a:pt x="29" y="137"/>
                    </a:lnTo>
                    <a:lnTo>
                      <a:pt x="11" y="114"/>
                    </a:lnTo>
                    <a:lnTo>
                      <a:pt x="3" y="96"/>
                    </a:lnTo>
                    <a:lnTo>
                      <a:pt x="0" y="77"/>
                    </a:lnTo>
                    <a:lnTo>
                      <a:pt x="5" y="51"/>
                    </a:lnTo>
                    <a:lnTo>
                      <a:pt x="19" y="27"/>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209"/>
              <p:cNvSpPr>
                <a:spLocks noEditPoints="1"/>
              </p:cNvSpPr>
              <p:nvPr/>
            </p:nvSpPr>
            <p:spPr bwMode="auto">
              <a:xfrm>
                <a:off x="5640494" y="1906504"/>
                <a:ext cx="278261" cy="283998"/>
              </a:xfrm>
              <a:custGeom>
                <a:avLst/>
                <a:gdLst>
                  <a:gd name="T0" fmla="*/ 65 w 97"/>
                  <a:gd name="T1" fmla="*/ 79 h 99"/>
                  <a:gd name="T2" fmla="*/ 59 w 97"/>
                  <a:gd name="T3" fmla="*/ 89 h 99"/>
                  <a:gd name="T4" fmla="*/ 73 w 97"/>
                  <a:gd name="T5" fmla="*/ 81 h 99"/>
                  <a:gd name="T6" fmla="*/ 69 w 97"/>
                  <a:gd name="T7" fmla="*/ 73 h 99"/>
                  <a:gd name="T8" fmla="*/ 18 w 97"/>
                  <a:gd name="T9" fmla="*/ 75 h 99"/>
                  <a:gd name="T10" fmla="*/ 30 w 97"/>
                  <a:gd name="T11" fmla="*/ 85 h 99"/>
                  <a:gd name="T12" fmla="*/ 34 w 97"/>
                  <a:gd name="T13" fmla="*/ 85 h 99"/>
                  <a:gd name="T14" fmla="*/ 28 w 97"/>
                  <a:gd name="T15" fmla="*/ 73 h 99"/>
                  <a:gd name="T16" fmla="*/ 51 w 97"/>
                  <a:gd name="T17" fmla="*/ 87 h 99"/>
                  <a:gd name="T18" fmla="*/ 61 w 97"/>
                  <a:gd name="T19" fmla="*/ 77 h 99"/>
                  <a:gd name="T20" fmla="*/ 51 w 97"/>
                  <a:gd name="T21" fmla="*/ 71 h 99"/>
                  <a:gd name="T22" fmla="*/ 34 w 97"/>
                  <a:gd name="T23" fmla="*/ 73 h 99"/>
                  <a:gd name="T24" fmla="*/ 42 w 97"/>
                  <a:gd name="T25" fmla="*/ 85 h 99"/>
                  <a:gd name="T26" fmla="*/ 47 w 97"/>
                  <a:gd name="T27" fmla="*/ 71 h 99"/>
                  <a:gd name="T28" fmla="*/ 71 w 97"/>
                  <a:gd name="T29" fmla="*/ 61 h 99"/>
                  <a:gd name="T30" fmla="*/ 83 w 97"/>
                  <a:gd name="T31" fmla="*/ 71 h 99"/>
                  <a:gd name="T32" fmla="*/ 89 w 97"/>
                  <a:gd name="T33" fmla="*/ 53 h 99"/>
                  <a:gd name="T34" fmla="*/ 51 w 97"/>
                  <a:gd name="T35" fmla="*/ 53 h 99"/>
                  <a:gd name="T36" fmla="*/ 65 w 97"/>
                  <a:gd name="T37" fmla="*/ 67 h 99"/>
                  <a:gd name="T38" fmla="*/ 67 w 97"/>
                  <a:gd name="T39" fmla="*/ 53 h 99"/>
                  <a:gd name="T40" fmla="*/ 30 w 97"/>
                  <a:gd name="T41" fmla="*/ 53 h 99"/>
                  <a:gd name="T42" fmla="*/ 32 w 97"/>
                  <a:gd name="T43" fmla="*/ 67 h 99"/>
                  <a:gd name="T44" fmla="*/ 47 w 97"/>
                  <a:gd name="T45" fmla="*/ 53 h 99"/>
                  <a:gd name="T46" fmla="*/ 8 w 97"/>
                  <a:gd name="T47" fmla="*/ 53 h 99"/>
                  <a:gd name="T48" fmla="*/ 14 w 97"/>
                  <a:gd name="T49" fmla="*/ 71 h 99"/>
                  <a:gd name="T50" fmla="*/ 26 w 97"/>
                  <a:gd name="T51" fmla="*/ 61 h 99"/>
                  <a:gd name="T52" fmla="*/ 8 w 97"/>
                  <a:gd name="T53" fmla="*/ 53 h 99"/>
                  <a:gd name="T54" fmla="*/ 30 w 97"/>
                  <a:gd name="T55" fmla="*/ 38 h 99"/>
                  <a:gd name="T56" fmla="*/ 47 w 97"/>
                  <a:gd name="T57" fmla="*/ 46 h 99"/>
                  <a:gd name="T58" fmla="*/ 32 w 97"/>
                  <a:gd name="T59" fmla="*/ 32 h 99"/>
                  <a:gd name="T60" fmla="*/ 51 w 97"/>
                  <a:gd name="T61" fmla="*/ 32 h 99"/>
                  <a:gd name="T62" fmla="*/ 67 w 97"/>
                  <a:gd name="T63" fmla="*/ 46 h 99"/>
                  <a:gd name="T64" fmla="*/ 65 w 97"/>
                  <a:gd name="T65" fmla="*/ 32 h 99"/>
                  <a:gd name="T66" fmla="*/ 10 w 97"/>
                  <a:gd name="T67" fmla="*/ 36 h 99"/>
                  <a:gd name="T68" fmla="*/ 26 w 97"/>
                  <a:gd name="T69" fmla="*/ 46 h 99"/>
                  <a:gd name="T70" fmla="*/ 28 w 97"/>
                  <a:gd name="T71" fmla="*/ 30 h 99"/>
                  <a:gd name="T72" fmla="*/ 83 w 97"/>
                  <a:gd name="T73" fmla="*/ 28 h 99"/>
                  <a:gd name="T74" fmla="*/ 71 w 97"/>
                  <a:gd name="T75" fmla="*/ 38 h 99"/>
                  <a:gd name="T76" fmla="*/ 89 w 97"/>
                  <a:gd name="T77" fmla="*/ 46 h 99"/>
                  <a:gd name="T78" fmla="*/ 83 w 97"/>
                  <a:gd name="T79" fmla="*/ 28 h 99"/>
                  <a:gd name="T80" fmla="*/ 51 w 97"/>
                  <a:gd name="T81" fmla="*/ 28 h 99"/>
                  <a:gd name="T82" fmla="*/ 59 w 97"/>
                  <a:gd name="T83" fmla="*/ 20 h 99"/>
                  <a:gd name="T84" fmla="*/ 51 w 97"/>
                  <a:gd name="T85" fmla="*/ 12 h 99"/>
                  <a:gd name="T86" fmla="*/ 42 w 97"/>
                  <a:gd name="T87" fmla="*/ 14 h 99"/>
                  <a:gd name="T88" fmla="*/ 34 w 97"/>
                  <a:gd name="T89" fmla="*/ 28 h 99"/>
                  <a:gd name="T90" fmla="*/ 47 w 97"/>
                  <a:gd name="T91" fmla="*/ 12 h 99"/>
                  <a:gd name="T92" fmla="*/ 63 w 97"/>
                  <a:gd name="T93" fmla="*/ 14 h 99"/>
                  <a:gd name="T94" fmla="*/ 69 w 97"/>
                  <a:gd name="T95" fmla="*/ 26 h 99"/>
                  <a:gd name="T96" fmla="*/ 73 w 97"/>
                  <a:gd name="T97" fmla="*/ 18 h 99"/>
                  <a:gd name="T98" fmla="*/ 59 w 97"/>
                  <a:gd name="T99" fmla="*/ 10 h 99"/>
                  <a:gd name="T100" fmla="*/ 30 w 97"/>
                  <a:gd name="T101" fmla="*/ 14 h 99"/>
                  <a:gd name="T102" fmla="*/ 18 w 97"/>
                  <a:gd name="T103" fmla="*/ 24 h 99"/>
                  <a:gd name="T104" fmla="*/ 32 w 97"/>
                  <a:gd name="T105" fmla="*/ 20 h 99"/>
                  <a:gd name="T106" fmla="*/ 38 w 97"/>
                  <a:gd name="T107" fmla="*/ 10 h 99"/>
                  <a:gd name="T108" fmla="*/ 67 w 97"/>
                  <a:gd name="T109" fmla="*/ 4 h 99"/>
                  <a:gd name="T110" fmla="*/ 93 w 97"/>
                  <a:gd name="T111" fmla="*/ 30 h 99"/>
                  <a:gd name="T112" fmla="*/ 93 w 97"/>
                  <a:gd name="T113" fmla="*/ 69 h 99"/>
                  <a:gd name="T114" fmla="*/ 67 w 97"/>
                  <a:gd name="T115" fmla="*/ 95 h 99"/>
                  <a:gd name="T116" fmla="*/ 30 w 97"/>
                  <a:gd name="T117" fmla="*/ 95 h 99"/>
                  <a:gd name="T118" fmla="*/ 4 w 97"/>
                  <a:gd name="T119" fmla="*/ 69 h 99"/>
                  <a:gd name="T120" fmla="*/ 4 w 97"/>
                  <a:gd name="T121" fmla="*/ 30 h 99"/>
                  <a:gd name="T122" fmla="*/ 30 w 97"/>
                  <a:gd name="T123" fmla="*/ 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 h="99">
                    <a:moveTo>
                      <a:pt x="69" y="73"/>
                    </a:moveTo>
                    <a:lnTo>
                      <a:pt x="65" y="79"/>
                    </a:lnTo>
                    <a:lnTo>
                      <a:pt x="63" y="85"/>
                    </a:lnTo>
                    <a:lnTo>
                      <a:pt x="59" y="89"/>
                    </a:lnTo>
                    <a:lnTo>
                      <a:pt x="67" y="85"/>
                    </a:lnTo>
                    <a:lnTo>
                      <a:pt x="73" y="81"/>
                    </a:lnTo>
                    <a:lnTo>
                      <a:pt x="79" y="75"/>
                    </a:lnTo>
                    <a:lnTo>
                      <a:pt x="69" y="73"/>
                    </a:lnTo>
                    <a:close/>
                    <a:moveTo>
                      <a:pt x="28" y="73"/>
                    </a:moveTo>
                    <a:lnTo>
                      <a:pt x="18" y="75"/>
                    </a:lnTo>
                    <a:lnTo>
                      <a:pt x="24" y="81"/>
                    </a:lnTo>
                    <a:lnTo>
                      <a:pt x="30" y="85"/>
                    </a:lnTo>
                    <a:lnTo>
                      <a:pt x="38" y="89"/>
                    </a:lnTo>
                    <a:lnTo>
                      <a:pt x="34" y="85"/>
                    </a:lnTo>
                    <a:lnTo>
                      <a:pt x="32" y="79"/>
                    </a:lnTo>
                    <a:lnTo>
                      <a:pt x="28" y="73"/>
                    </a:lnTo>
                    <a:close/>
                    <a:moveTo>
                      <a:pt x="51" y="71"/>
                    </a:moveTo>
                    <a:lnTo>
                      <a:pt x="51" y="87"/>
                    </a:lnTo>
                    <a:lnTo>
                      <a:pt x="55" y="85"/>
                    </a:lnTo>
                    <a:lnTo>
                      <a:pt x="61" y="77"/>
                    </a:lnTo>
                    <a:lnTo>
                      <a:pt x="63" y="73"/>
                    </a:lnTo>
                    <a:lnTo>
                      <a:pt x="51" y="71"/>
                    </a:lnTo>
                    <a:close/>
                    <a:moveTo>
                      <a:pt x="47" y="71"/>
                    </a:moveTo>
                    <a:lnTo>
                      <a:pt x="34" y="73"/>
                    </a:lnTo>
                    <a:lnTo>
                      <a:pt x="38" y="79"/>
                    </a:lnTo>
                    <a:lnTo>
                      <a:pt x="42" y="85"/>
                    </a:lnTo>
                    <a:lnTo>
                      <a:pt x="47" y="87"/>
                    </a:lnTo>
                    <a:lnTo>
                      <a:pt x="47" y="71"/>
                    </a:lnTo>
                    <a:close/>
                    <a:moveTo>
                      <a:pt x="71" y="53"/>
                    </a:moveTo>
                    <a:lnTo>
                      <a:pt x="71" y="61"/>
                    </a:lnTo>
                    <a:lnTo>
                      <a:pt x="69" y="69"/>
                    </a:lnTo>
                    <a:lnTo>
                      <a:pt x="83" y="71"/>
                    </a:lnTo>
                    <a:lnTo>
                      <a:pt x="87" y="63"/>
                    </a:lnTo>
                    <a:lnTo>
                      <a:pt x="89" y="53"/>
                    </a:lnTo>
                    <a:lnTo>
                      <a:pt x="71" y="53"/>
                    </a:lnTo>
                    <a:close/>
                    <a:moveTo>
                      <a:pt x="51" y="53"/>
                    </a:moveTo>
                    <a:lnTo>
                      <a:pt x="51" y="67"/>
                    </a:lnTo>
                    <a:lnTo>
                      <a:pt x="65" y="67"/>
                    </a:lnTo>
                    <a:lnTo>
                      <a:pt x="67" y="61"/>
                    </a:lnTo>
                    <a:lnTo>
                      <a:pt x="67" y="53"/>
                    </a:lnTo>
                    <a:lnTo>
                      <a:pt x="51" y="53"/>
                    </a:lnTo>
                    <a:close/>
                    <a:moveTo>
                      <a:pt x="30" y="53"/>
                    </a:moveTo>
                    <a:lnTo>
                      <a:pt x="30" y="61"/>
                    </a:lnTo>
                    <a:lnTo>
                      <a:pt x="32" y="67"/>
                    </a:lnTo>
                    <a:lnTo>
                      <a:pt x="47" y="67"/>
                    </a:lnTo>
                    <a:lnTo>
                      <a:pt x="47" y="53"/>
                    </a:lnTo>
                    <a:lnTo>
                      <a:pt x="30" y="53"/>
                    </a:lnTo>
                    <a:close/>
                    <a:moveTo>
                      <a:pt x="8" y="53"/>
                    </a:moveTo>
                    <a:lnTo>
                      <a:pt x="10" y="63"/>
                    </a:lnTo>
                    <a:lnTo>
                      <a:pt x="14" y="71"/>
                    </a:lnTo>
                    <a:lnTo>
                      <a:pt x="28" y="69"/>
                    </a:lnTo>
                    <a:lnTo>
                      <a:pt x="26" y="61"/>
                    </a:lnTo>
                    <a:lnTo>
                      <a:pt x="26" y="53"/>
                    </a:lnTo>
                    <a:lnTo>
                      <a:pt x="8" y="53"/>
                    </a:lnTo>
                    <a:close/>
                    <a:moveTo>
                      <a:pt x="32" y="32"/>
                    </a:moveTo>
                    <a:lnTo>
                      <a:pt x="30" y="38"/>
                    </a:lnTo>
                    <a:lnTo>
                      <a:pt x="30" y="46"/>
                    </a:lnTo>
                    <a:lnTo>
                      <a:pt x="47" y="46"/>
                    </a:lnTo>
                    <a:lnTo>
                      <a:pt x="47" y="32"/>
                    </a:lnTo>
                    <a:lnTo>
                      <a:pt x="32" y="32"/>
                    </a:lnTo>
                    <a:close/>
                    <a:moveTo>
                      <a:pt x="65" y="32"/>
                    </a:moveTo>
                    <a:lnTo>
                      <a:pt x="51" y="32"/>
                    </a:lnTo>
                    <a:lnTo>
                      <a:pt x="51" y="46"/>
                    </a:lnTo>
                    <a:lnTo>
                      <a:pt x="67" y="46"/>
                    </a:lnTo>
                    <a:lnTo>
                      <a:pt x="67" y="38"/>
                    </a:lnTo>
                    <a:lnTo>
                      <a:pt x="65" y="32"/>
                    </a:lnTo>
                    <a:close/>
                    <a:moveTo>
                      <a:pt x="14" y="28"/>
                    </a:moveTo>
                    <a:lnTo>
                      <a:pt x="10" y="36"/>
                    </a:lnTo>
                    <a:lnTo>
                      <a:pt x="8" y="46"/>
                    </a:lnTo>
                    <a:lnTo>
                      <a:pt x="26" y="46"/>
                    </a:lnTo>
                    <a:lnTo>
                      <a:pt x="26" y="38"/>
                    </a:lnTo>
                    <a:lnTo>
                      <a:pt x="28" y="30"/>
                    </a:lnTo>
                    <a:lnTo>
                      <a:pt x="14" y="28"/>
                    </a:lnTo>
                    <a:close/>
                    <a:moveTo>
                      <a:pt x="83" y="28"/>
                    </a:moveTo>
                    <a:lnTo>
                      <a:pt x="69" y="30"/>
                    </a:lnTo>
                    <a:lnTo>
                      <a:pt x="71" y="38"/>
                    </a:lnTo>
                    <a:lnTo>
                      <a:pt x="71" y="46"/>
                    </a:lnTo>
                    <a:lnTo>
                      <a:pt x="89" y="46"/>
                    </a:lnTo>
                    <a:lnTo>
                      <a:pt x="87" y="36"/>
                    </a:lnTo>
                    <a:lnTo>
                      <a:pt x="83" y="28"/>
                    </a:lnTo>
                    <a:close/>
                    <a:moveTo>
                      <a:pt x="51" y="12"/>
                    </a:moveTo>
                    <a:lnTo>
                      <a:pt x="51" y="28"/>
                    </a:lnTo>
                    <a:lnTo>
                      <a:pt x="63" y="28"/>
                    </a:lnTo>
                    <a:lnTo>
                      <a:pt x="59" y="20"/>
                    </a:lnTo>
                    <a:lnTo>
                      <a:pt x="55" y="14"/>
                    </a:lnTo>
                    <a:lnTo>
                      <a:pt x="51" y="12"/>
                    </a:lnTo>
                    <a:close/>
                    <a:moveTo>
                      <a:pt x="47" y="12"/>
                    </a:moveTo>
                    <a:lnTo>
                      <a:pt x="42" y="14"/>
                    </a:lnTo>
                    <a:lnTo>
                      <a:pt x="36" y="22"/>
                    </a:lnTo>
                    <a:lnTo>
                      <a:pt x="34" y="28"/>
                    </a:lnTo>
                    <a:lnTo>
                      <a:pt x="47" y="28"/>
                    </a:lnTo>
                    <a:lnTo>
                      <a:pt x="47" y="12"/>
                    </a:lnTo>
                    <a:close/>
                    <a:moveTo>
                      <a:pt x="59" y="10"/>
                    </a:moveTo>
                    <a:lnTo>
                      <a:pt x="63" y="14"/>
                    </a:lnTo>
                    <a:lnTo>
                      <a:pt x="65" y="20"/>
                    </a:lnTo>
                    <a:lnTo>
                      <a:pt x="69" y="26"/>
                    </a:lnTo>
                    <a:lnTo>
                      <a:pt x="79" y="24"/>
                    </a:lnTo>
                    <a:lnTo>
                      <a:pt x="73" y="18"/>
                    </a:lnTo>
                    <a:lnTo>
                      <a:pt x="67" y="14"/>
                    </a:lnTo>
                    <a:lnTo>
                      <a:pt x="59" y="10"/>
                    </a:lnTo>
                    <a:close/>
                    <a:moveTo>
                      <a:pt x="38" y="10"/>
                    </a:moveTo>
                    <a:lnTo>
                      <a:pt x="30" y="14"/>
                    </a:lnTo>
                    <a:lnTo>
                      <a:pt x="24" y="18"/>
                    </a:lnTo>
                    <a:lnTo>
                      <a:pt x="18" y="24"/>
                    </a:lnTo>
                    <a:lnTo>
                      <a:pt x="28" y="26"/>
                    </a:lnTo>
                    <a:lnTo>
                      <a:pt x="32" y="20"/>
                    </a:lnTo>
                    <a:lnTo>
                      <a:pt x="34" y="14"/>
                    </a:lnTo>
                    <a:lnTo>
                      <a:pt x="38" y="10"/>
                    </a:lnTo>
                    <a:close/>
                    <a:moveTo>
                      <a:pt x="49" y="0"/>
                    </a:moveTo>
                    <a:lnTo>
                      <a:pt x="67" y="4"/>
                    </a:lnTo>
                    <a:lnTo>
                      <a:pt x="83" y="14"/>
                    </a:lnTo>
                    <a:lnTo>
                      <a:pt x="93" y="30"/>
                    </a:lnTo>
                    <a:lnTo>
                      <a:pt x="97" y="50"/>
                    </a:lnTo>
                    <a:lnTo>
                      <a:pt x="93" y="69"/>
                    </a:lnTo>
                    <a:lnTo>
                      <a:pt x="83" y="85"/>
                    </a:lnTo>
                    <a:lnTo>
                      <a:pt x="67" y="95"/>
                    </a:lnTo>
                    <a:lnTo>
                      <a:pt x="49" y="99"/>
                    </a:lnTo>
                    <a:lnTo>
                      <a:pt x="30" y="95"/>
                    </a:lnTo>
                    <a:lnTo>
                      <a:pt x="14" y="85"/>
                    </a:lnTo>
                    <a:lnTo>
                      <a:pt x="4" y="69"/>
                    </a:lnTo>
                    <a:lnTo>
                      <a:pt x="0" y="50"/>
                    </a:lnTo>
                    <a:lnTo>
                      <a:pt x="4" y="30"/>
                    </a:lnTo>
                    <a:lnTo>
                      <a:pt x="14" y="14"/>
                    </a:lnTo>
                    <a:lnTo>
                      <a:pt x="30" y="4"/>
                    </a:lnTo>
                    <a:lnTo>
                      <a:pt x="4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0" name="组合 49"/>
          <p:cNvGrpSpPr/>
          <p:nvPr/>
        </p:nvGrpSpPr>
        <p:grpSpPr>
          <a:xfrm>
            <a:off x="5238881" y="3963328"/>
            <a:ext cx="763063" cy="444643"/>
            <a:chOff x="5238881" y="3710891"/>
            <a:chExt cx="763063" cy="444643"/>
          </a:xfrm>
        </p:grpSpPr>
        <p:sp>
          <p:nvSpPr>
            <p:cNvPr id="51" name="Freeform 82"/>
            <p:cNvSpPr>
              <a:spLocks/>
            </p:cNvSpPr>
            <p:nvPr/>
          </p:nvSpPr>
          <p:spPr bwMode="auto">
            <a:xfrm>
              <a:off x="5238881" y="3759658"/>
              <a:ext cx="203676" cy="347109"/>
            </a:xfrm>
            <a:custGeom>
              <a:avLst/>
              <a:gdLst>
                <a:gd name="T0" fmla="*/ 61 w 71"/>
                <a:gd name="T1" fmla="*/ 0 h 121"/>
                <a:gd name="T2" fmla="*/ 65 w 71"/>
                <a:gd name="T3" fmla="*/ 0 h 121"/>
                <a:gd name="T4" fmla="*/ 67 w 71"/>
                <a:gd name="T5" fmla="*/ 3 h 121"/>
                <a:gd name="T6" fmla="*/ 71 w 71"/>
                <a:gd name="T7" fmla="*/ 7 h 121"/>
                <a:gd name="T8" fmla="*/ 71 w 71"/>
                <a:gd name="T9" fmla="*/ 11 h 121"/>
                <a:gd name="T10" fmla="*/ 71 w 71"/>
                <a:gd name="T11" fmla="*/ 15 h 121"/>
                <a:gd name="T12" fmla="*/ 67 w 71"/>
                <a:gd name="T13" fmla="*/ 19 h 121"/>
                <a:gd name="T14" fmla="*/ 26 w 71"/>
                <a:gd name="T15" fmla="*/ 60 h 121"/>
                <a:gd name="T16" fmla="*/ 67 w 71"/>
                <a:gd name="T17" fmla="*/ 102 h 121"/>
                <a:gd name="T18" fmla="*/ 71 w 71"/>
                <a:gd name="T19" fmla="*/ 106 h 121"/>
                <a:gd name="T20" fmla="*/ 71 w 71"/>
                <a:gd name="T21" fmla="*/ 111 h 121"/>
                <a:gd name="T22" fmla="*/ 71 w 71"/>
                <a:gd name="T23" fmla="*/ 115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3 h 121"/>
                <a:gd name="T36" fmla="*/ 53 w 71"/>
                <a:gd name="T37" fmla="*/ 3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3"/>
                  </a:lnTo>
                  <a:lnTo>
                    <a:pt x="71" y="7"/>
                  </a:lnTo>
                  <a:lnTo>
                    <a:pt x="71" y="11"/>
                  </a:lnTo>
                  <a:lnTo>
                    <a:pt x="71" y="15"/>
                  </a:lnTo>
                  <a:lnTo>
                    <a:pt x="67" y="19"/>
                  </a:lnTo>
                  <a:lnTo>
                    <a:pt x="26" y="60"/>
                  </a:lnTo>
                  <a:lnTo>
                    <a:pt x="67" y="102"/>
                  </a:lnTo>
                  <a:lnTo>
                    <a:pt x="71" y="106"/>
                  </a:lnTo>
                  <a:lnTo>
                    <a:pt x="71" y="111"/>
                  </a:lnTo>
                  <a:lnTo>
                    <a:pt x="71" y="115"/>
                  </a:lnTo>
                  <a:lnTo>
                    <a:pt x="67" y="117"/>
                  </a:lnTo>
                  <a:lnTo>
                    <a:pt x="61" y="121"/>
                  </a:lnTo>
                  <a:lnTo>
                    <a:pt x="53" y="117"/>
                  </a:lnTo>
                  <a:lnTo>
                    <a:pt x="4" y="68"/>
                  </a:lnTo>
                  <a:lnTo>
                    <a:pt x="0" y="60"/>
                  </a:lnTo>
                  <a:lnTo>
                    <a:pt x="4" y="53"/>
                  </a:lnTo>
                  <a:lnTo>
                    <a:pt x="53" y="3"/>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2" name="组合 51"/>
            <p:cNvGrpSpPr/>
            <p:nvPr/>
          </p:nvGrpSpPr>
          <p:grpSpPr>
            <a:xfrm>
              <a:off x="5557301" y="3710891"/>
              <a:ext cx="444643" cy="444643"/>
              <a:chOff x="5557301" y="3705153"/>
              <a:chExt cx="444643" cy="444643"/>
            </a:xfrm>
          </p:grpSpPr>
          <p:sp>
            <p:nvSpPr>
              <p:cNvPr id="53" name="Freeform 210"/>
              <p:cNvSpPr>
                <a:spLocks noEditPoints="1"/>
              </p:cNvSpPr>
              <p:nvPr/>
            </p:nvSpPr>
            <p:spPr bwMode="auto">
              <a:xfrm>
                <a:off x="5557301" y="3705153"/>
                <a:ext cx="444643" cy="444643"/>
              </a:xfrm>
              <a:custGeom>
                <a:avLst/>
                <a:gdLst>
                  <a:gd name="T0" fmla="*/ 78 w 155"/>
                  <a:gd name="T1" fmla="*/ 8 h 155"/>
                  <a:gd name="T2" fmla="*/ 61 w 155"/>
                  <a:gd name="T3" fmla="*/ 10 h 155"/>
                  <a:gd name="T4" fmla="*/ 43 w 155"/>
                  <a:gd name="T5" fmla="*/ 19 h 155"/>
                  <a:gd name="T6" fmla="*/ 25 w 155"/>
                  <a:gd name="T7" fmla="*/ 35 h 155"/>
                  <a:gd name="T8" fmla="*/ 13 w 155"/>
                  <a:gd name="T9" fmla="*/ 55 h 155"/>
                  <a:gd name="T10" fmla="*/ 9 w 155"/>
                  <a:gd name="T11" fmla="*/ 78 h 155"/>
                  <a:gd name="T12" fmla="*/ 11 w 155"/>
                  <a:gd name="T13" fmla="*/ 96 h 155"/>
                  <a:gd name="T14" fmla="*/ 19 w 155"/>
                  <a:gd name="T15" fmla="*/ 112 h 155"/>
                  <a:gd name="T16" fmla="*/ 33 w 155"/>
                  <a:gd name="T17" fmla="*/ 131 h 155"/>
                  <a:gd name="T18" fmla="*/ 55 w 155"/>
                  <a:gd name="T19" fmla="*/ 143 h 155"/>
                  <a:gd name="T20" fmla="*/ 78 w 155"/>
                  <a:gd name="T21" fmla="*/ 147 h 155"/>
                  <a:gd name="T22" fmla="*/ 94 w 155"/>
                  <a:gd name="T23" fmla="*/ 145 h 155"/>
                  <a:gd name="T24" fmla="*/ 112 w 155"/>
                  <a:gd name="T25" fmla="*/ 139 h 155"/>
                  <a:gd name="T26" fmla="*/ 130 w 155"/>
                  <a:gd name="T27" fmla="*/ 123 h 155"/>
                  <a:gd name="T28" fmla="*/ 143 w 155"/>
                  <a:gd name="T29" fmla="*/ 102 h 155"/>
                  <a:gd name="T30" fmla="*/ 147 w 155"/>
                  <a:gd name="T31" fmla="*/ 78 h 155"/>
                  <a:gd name="T32" fmla="*/ 145 w 155"/>
                  <a:gd name="T33" fmla="*/ 61 h 155"/>
                  <a:gd name="T34" fmla="*/ 136 w 155"/>
                  <a:gd name="T35" fmla="*/ 45 h 155"/>
                  <a:gd name="T36" fmla="*/ 122 w 155"/>
                  <a:gd name="T37" fmla="*/ 25 h 155"/>
                  <a:gd name="T38" fmla="*/ 100 w 155"/>
                  <a:gd name="T39" fmla="*/ 12 h 155"/>
                  <a:gd name="T40" fmla="*/ 78 w 155"/>
                  <a:gd name="T41" fmla="*/ 8 h 155"/>
                  <a:gd name="T42" fmla="*/ 78 w 155"/>
                  <a:gd name="T43" fmla="*/ 0 h 155"/>
                  <a:gd name="T44" fmla="*/ 104 w 155"/>
                  <a:gd name="T45" fmla="*/ 6 h 155"/>
                  <a:gd name="T46" fmla="*/ 126 w 155"/>
                  <a:gd name="T47" fmla="*/ 19 h 155"/>
                  <a:gd name="T48" fmla="*/ 145 w 155"/>
                  <a:gd name="T49" fmla="*/ 41 h 155"/>
                  <a:gd name="T50" fmla="*/ 153 w 155"/>
                  <a:gd name="T51" fmla="*/ 59 h 155"/>
                  <a:gd name="T52" fmla="*/ 155 w 155"/>
                  <a:gd name="T53" fmla="*/ 78 h 155"/>
                  <a:gd name="T54" fmla="*/ 151 w 155"/>
                  <a:gd name="T55" fmla="*/ 104 h 155"/>
                  <a:gd name="T56" fmla="*/ 136 w 155"/>
                  <a:gd name="T57" fmla="*/ 127 h 155"/>
                  <a:gd name="T58" fmla="*/ 116 w 155"/>
                  <a:gd name="T59" fmla="*/ 145 h 155"/>
                  <a:gd name="T60" fmla="*/ 96 w 155"/>
                  <a:gd name="T61" fmla="*/ 153 h 155"/>
                  <a:gd name="T62" fmla="*/ 78 w 155"/>
                  <a:gd name="T63" fmla="*/ 155 h 155"/>
                  <a:gd name="T64" fmla="*/ 51 w 155"/>
                  <a:gd name="T65" fmla="*/ 151 h 155"/>
                  <a:gd name="T66" fmla="*/ 29 w 155"/>
                  <a:gd name="T67" fmla="*/ 137 h 155"/>
                  <a:gd name="T68" fmla="*/ 11 w 155"/>
                  <a:gd name="T69" fmla="*/ 116 h 155"/>
                  <a:gd name="T70" fmla="*/ 3 w 155"/>
                  <a:gd name="T71" fmla="*/ 98 h 155"/>
                  <a:gd name="T72" fmla="*/ 0 w 155"/>
                  <a:gd name="T73" fmla="*/ 78 h 155"/>
                  <a:gd name="T74" fmla="*/ 5 w 155"/>
                  <a:gd name="T75" fmla="*/ 51 h 155"/>
                  <a:gd name="T76" fmla="*/ 19 w 155"/>
                  <a:gd name="T77" fmla="*/ 29 h 155"/>
                  <a:gd name="T78" fmla="*/ 39 w 155"/>
                  <a:gd name="T79" fmla="*/ 10 h 155"/>
                  <a:gd name="T80" fmla="*/ 59 w 155"/>
                  <a:gd name="T81" fmla="*/ 2 h 155"/>
                  <a:gd name="T82" fmla="*/ 78 w 155"/>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5">
                    <a:moveTo>
                      <a:pt x="78" y="8"/>
                    </a:moveTo>
                    <a:lnTo>
                      <a:pt x="61" y="10"/>
                    </a:lnTo>
                    <a:lnTo>
                      <a:pt x="43" y="19"/>
                    </a:lnTo>
                    <a:lnTo>
                      <a:pt x="25" y="35"/>
                    </a:lnTo>
                    <a:lnTo>
                      <a:pt x="13" y="55"/>
                    </a:lnTo>
                    <a:lnTo>
                      <a:pt x="9" y="78"/>
                    </a:lnTo>
                    <a:lnTo>
                      <a:pt x="11" y="96"/>
                    </a:lnTo>
                    <a:lnTo>
                      <a:pt x="19" y="112"/>
                    </a:lnTo>
                    <a:lnTo>
                      <a:pt x="33" y="131"/>
                    </a:lnTo>
                    <a:lnTo>
                      <a:pt x="55" y="143"/>
                    </a:lnTo>
                    <a:lnTo>
                      <a:pt x="78" y="147"/>
                    </a:lnTo>
                    <a:lnTo>
                      <a:pt x="94" y="145"/>
                    </a:lnTo>
                    <a:lnTo>
                      <a:pt x="112" y="139"/>
                    </a:lnTo>
                    <a:lnTo>
                      <a:pt x="130" y="123"/>
                    </a:lnTo>
                    <a:lnTo>
                      <a:pt x="143" y="102"/>
                    </a:lnTo>
                    <a:lnTo>
                      <a:pt x="147" y="78"/>
                    </a:lnTo>
                    <a:lnTo>
                      <a:pt x="145" y="61"/>
                    </a:lnTo>
                    <a:lnTo>
                      <a:pt x="136" y="45"/>
                    </a:lnTo>
                    <a:lnTo>
                      <a:pt x="122" y="25"/>
                    </a:lnTo>
                    <a:lnTo>
                      <a:pt x="100" y="12"/>
                    </a:lnTo>
                    <a:lnTo>
                      <a:pt x="78" y="8"/>
                    </a:lnTo>
                    <a:close/>
                    <a:moveTo>
                      <a:pt x="78" y="0"/>
                    </a:moveTo>
                    <a:lnTo>
                      <a:pt x="104" y="6"/>
                    </a:lnTo>
                    <a:lnTo>
                      <a:pt x="126" y="19"/>
                    </a:lnTo>
                    <a:lnTo>
                      <a:pt x="145" y="41"/>
                    </a:lnTo>
                    <a:lnTo>
                      <a:pt x="153" y="59"/>
                    </a:lnTo>
                    <a:lnTo>
                      <a:pt x="155" y="78"/>
                    </a:lnTo>
                    <a:lnTo>
                      <a:pt x="151" y="104"/>
                    </a:lnTo>
                    <a:lnTo>
                      <a:pt x="136" y="127"/>
                    </a:lnTo>
                    <a:lnTo>
                      <a:pt x="116" y="145"/>
                    </a:lnTo>
                    <a:lnTo>
                      <a:pt x="96" y="153"/>
                    </a:lnTo>
                    <a:lnTo>
                      <a:pt x="78" y="155"/>
                    </a:lnTo>
                    <a:lnTo>
                      <a:pt x="51" y="151"/>
                    </a:lnTo>
                    <a:lnTo>
                      <a:pt x="29" y="137"/>
                    </a:lnTo>
                    <a:lnTo>
                      <a:pt x="11" y="116"/>
                    </a:lnTo>
                    <a:lnTo>
                      <a:pt x="3" y="98"/>
                    </a:lnTo>
                    <a:lnTo>
                      <a:pt x="0" y="78"/>
                    </a:lnTo>
                    <a:lnTo>
                      <a:pt x="5" y="51"/>
                    </a:lnTo>
                    <a:lnTo>
                      <a:pt x="19" y="29"/>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211"/>
              <p:cNvSpPr>
                <a:spLocks/>
              </p:cNvSpPr>
              <p:nvPr/>
            </p:nvSpPr>
            <p:spPr bwMode="auto">
              <a:xfrm>
                <a:off x="5651968" y="3817031"/>
                <a:ext cx="255312" cy="226625"/>
              </a:xfrm>
              <a:custGeom>
                <a:avLst/>
                <a:gdLst>
                  <a:gd name="T0" fmla="*/ 2 w 89"/>
                  <a:gd name="T1" fmla="*/ 0 h 79"/>
                  <a:gd name="T2" fmla="*/ 6 w 89"/>
                  <a:gd name="T3" fmla="*/ 4 h 79"/>
                  <a:gd name="T4" fmla="*/ 6 w 89"/>
                  <a:gd name="T5" fmla="*/ 71 h 79"/>
                  <a:gd name="T6" fmla="*/ 87 w 89"/>
                  <a:gd name="T7" fmla="*/ 71 h 79"/>
                  <a:gd name="T8" fmla="*/ 89 w 89"/>
                  <a:gd name="T9" fmla="*/ 75 h 79"/>
                  <a:gd name="T10" fmla="*/ 87 w 89"/>
                  <a:gd name="T11" fmla="*/ 79 h 79"/>
                  <a:gd name="T12" fmla="*/ 6 w 89"/>
                  <a:gd name="T13" fmla="*/ 79 h 79"/>
                  <a:gd name="T14" fmla="*/ 2 w 89"/>
                  <a:gd name="T15" fmla="*/ 77 h 79"/>
                  <a:gd name="T16" fmla="*/ 0 w 89"/>
                  <a:gd name="T17" fmla="*/ 75 h 79"/>
                  <a:gd name="T18" fmla="*/ 0 w 89"/>
                  <a:gd name="T19" fmla="*/ 71 h 79"/>
                  <a:gd name="T20" fmla="*/ 0 w 89"/>
                  <a:gd name="T21" fmla="*/ 4 h 79"/>
                  <a:gd name="T22" fmla="*/ 2 w 8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79">
                    <a:moveTo>
                      <a:pt x="2" y="0"/>
                    </a:moveTo>
                    <a:lnTo>
                      <a:pt x="6" y="4"/>
                    </a:lnTo>
                    <a:lnTo>
                      <a:pt x="6" y="71"/>
                    </a:lnTo>
                    <a:lnTo>
                      <a:pt x="87" y="71"/>
                    </a:lnTo>
                    <a:lnTo>
                      <a:pt x="89" y="75"/>
                    </a:lnTo>
                    <a:lnTo>
                      <a:pt x="87" y="79"/>
                    </a:lnTo>
                    <a:lnTo>
                      <a:pt x="6" y="79"/>
                    </a:lnTo>
                    <a:lnTo>
                      <a:pt x="2" y="77"/>
                    </a:lnTo>
                    <a:lnTo>
                      <a:pt x="0" y="75"/>
                    </a:lnTo>
                    <a:lnTo>
                      <a:pt x="0" y="71"/>
                    </a:lnTo>
                    <a:lnTo>
                      <a:pt x="0" y="4"/>
                    </a:lnTo>
                    <a:lnTo>
                      <a:pt x="2"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212"/>
              <p:cNvSpPr>
                <a:spLocks/>
              </p:cNvSpPr>
              <p:nvPr/>
            </p:nvSpPr>
            <p:spPr bwMode="auto">
              <a:xfrm>
                <a:off x="5692129" y="3822769"/>
                <a:ext cx="209413" cy="180726"/>
              </a:xfrm>
              <a:custGeom>
                <a:avLst/>
                <a:gdLst>
                  <a:gd name="T0" fmla="*/ 69 w 73"/>
                  <a:gd name="T1" fmla="*/ 0 h 63"/>
                  <a:gd name="T2" fmla="*/ 71 w 73"/>
                  <a:gd name="T3" fmla="*/ 2 h 63"/>
                  <a:gd name="T4" fmla="*/ 73 w 73"/>
                  <a:gd name="T5" fmla="*/ 4 h 63"/>
                  <a:gd name="T6" fmla="*/ 69 w 73"/>
                  <a:gd name="T7" fmla="*/ 27 h 63"/>
                  <a:gd name="T8" fmla="*/ 65 w 73"/>
                  <a:gd name="T9" fmla="*/ 31 h 63"/>
                  <a:gd name="T10" fmla="*/ 63 w 73"/>
                  <a:gd name="T11" fmla="*/ 27 h 63"/>
                  <a:gd name="T12" fmla="*/ 65 w 73"/>
                  <a:gd name="T13" fmla="*/ 16 h 63"/>
                  <a:gd name="T14" fmla="*/ 45 w 73"/>
                  <a:gd name="T15" fmla="*/ 43 h 63"/>
                  <a:gd name="T16" fmla="*/ 43 w 73"/>
                  <a:gd name="T17" fmla="*/ 45 h 63"/>
                  <a:gd name="T18" fmla="*/ 39 w 73"/>
                  <a:gd name="T19" fmla="*/ 45 h 63"/>
                  <a:gd name="T20" fmla="*/ 27 w 73"/>
                  <a:gd name="T21" fmla="*/ 35 h 63"/>
                  <a:gd name="T22" fmla="*/ 6 w 73"/>
                  <a:gd name="T23" fmla="*/ 61 h 63"/>
                  <a:gd name="T24" fmla="*/ 4 w 73"/>
                  <a:gd name="T25" fmla="*/ 63 h 63"/>
                  <a:gd name="T26" fmla="*/ 0 w 73"/>
                  <a:gd name="T27" fmla="*/ 63 h 63"/>
                  <a:gd name="T28" fmla="*/ 0 w 73"/>
                  <a:gd name="T29" fmla="*/ 57 h 63"/>
                  <a:gd name="T30" fmla="*/ 20 w 73"/>
                  <a:gd name="T31" fmla="*/ 27 h 63"/>
                  <a:gd name="T32" fmla="*/ 24 w 73"/>
                  <a:gd name="T33" fmla="*/ 24 h 63"/>
                  <a:gd name="T34" fmla="*/ 27 w 73"/>
                  <a:gd name="T35" fmla="*/ 24 h 63"/>
                  <a:gd name="T36" fmla="*/ 41 w 73"/>
                  <a:gd name="T37" fmla="*/ 35 h 63"/>
                  <a:gd name="T38" fmla="*/ 57 w 73"/>
                  <a:gd name="T39" fmla="*/ 10 h 63"/>
                  <a:gd name="T40" fmla="*/ 49 w 73"/>
                  <a:gd name="T41" fmla="*/ 10 h 63"/>
                  <a:gd name="T42" fmla="*/ 45 w 73"/>
                  <a:gd name="T43" fmla="*/ 8 h 63"/>
                  <a:gd name="T44" fmla="*/ 47 w 73"/>
                  <a:gd name="T45" fmla="*/ 4 h 63"/>
                  <a:gd name="T46" fmla="*/ 69 w 73"/>
                  <a:gd name="T4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63">
                    <a:moveTo>
                      <a:pt x="69" y="0"/>
                    </a:moveTo>
                    <a:lnTo>
                      <a:pt x="71" y="2"/>
                    </a:lnTo>
                    <a:lnTo>
                      <a:pt x="73" y="4"/>
                    </a:lnTo>
                    <a:lnTo>
                      <a:pt x="69" y="27"/>
                    </a:lnTo>
                    <a:lnTo>
                      <a:pt x="65" y="31"/>
                    </a:lnTo>
                    <a:lnTo>
                      <a:pt x="63" y="27"/>
                    </a:lnTo>
                    <a:lnTo>
                      <a:pt x="65" y="16"/>
                    </a:lnTo>
                    <a:lnTo>
                      <a:pt x="45" y="43"/>
                    </a:lnTo>
                    <a:lnTo>
                      <a:pt x="43" y="45"/>
                    </a:lnTo>
                    <a:lnTo>
                      <a:pt x="39" y="45"/>
                    </a:lnTo>
                    <a:lnTo>
                      <a:pt x="27" y="35"/>
                    </a:lnTo>
                    <a:lnTo>
                      <a:pt x="6" y="61"/>
                    </a:lnTo>
                    <a:lnTo>
                      <a:pt x="4" y="63"/>
                    </a:lnTo>
                    <a:lnTo>
                      <a:pt x="0" y="63"/>
                    </a:lnTo>
                    <a:lnTo>
                      <a:pt x="0" y="57"/>
                    </a:lnTo>
                    <a:lnTo>
                      <a:pt x="20" y="27"/>
                    </a:lnTo>
                    <a:lnTo>
                      <a:pt x="24" y="24"/>
                    </a:lnTo>
                    <a:lnTo>
                      <a:pt x="27" y="24"/>
                    </a:lnTo>
                    <a:lnTo>
                      <a:pt x="41" y="35"/>
                    </a:lnTo>
                    <a:lnTo>
                      <a:pt x="57" y="10"/>
                    </a:lnTo>
                    <a:lnTo>
                      <a:pt x="49" y="10"/>
                    </a:lnTo>
                    <a:lnTo>
                      <a:pt x="45" y="8"/>
                    </a:lnTo>
                    <a:lnTo>
                      <a:pt x="47" y="4"/>
                    </a:lnTo>
                    <a:lnTo>
                      <a:pt x="69"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0" name="矩形 69"/>
          <p:cNvSpPr/>
          <p:nvPr/>
        </p:nvSpPr>
        <p:spPr>
          <a:xfrm>
            <a:off x="1858251" y="375965"/>
            <a:ext cx="2246128" cy="523220"/>
          </a:xfrm>
          <a:prstGeom prst="rect">
            <a:avLst/>
          </a:prstGeom>
          <a:effectLst/>
        </p:spPr>
        <p:txBody>
          <a:bodyPr vert="horz" wrap="none">
            <a:spAutoFit/>
          </a:bodyPr>
          <a:lstStyle/>
          <a:p>
            <a:r>
              <a:rPr lang="en-US" altLang="zh-CN" sz="2800" dirty="0">
                <a:solidFill>
                  <a:srgbClr val="70C4BC"/>
                </a:solidFill>
                <a:latin typeface="+mj-lt"/>
                <a:ea typeface="微软雅黑" panose="020B0503020204020204" pitchFamily="34" charset="-122"/>
              </a:rPr>
              <a:t>Methodology</a:t>
            </a:r>
          </a:p>
        </p:txBody>
      </p:sp>
      <p:sp>
        <p:nvSpPr>
          <p:cNvPr id="2" name="TextBox 1"/>
          <p:cNvSpPr txBox="1"/>
          <p:nvPr/>
        </p:nvSpPr>
        <p:spPr>
          <a:xfrm>
            <a:off x="2450895" y="1539817"/>
            <a:ext cx="808293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Objective Formalization</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 name="TextBox 58"/>
          <p:cNvSpPr txBox="1"/>
          <p:nvPr/>
        </p:nvSpPr>
        <p:spPr>
          <a:xfrm>
            <a:off x="803730" y="2209237"/>
            <a:ext cx="12055020" cy="461665"/>
          </a:xfrm>
          <a:prstGeom prst="rect">
            <a:avLst/>
          </a:prstGeom>
          <a:noFill/>
        </p:spPr>
        <p:txBody>
          <a:bodyPr wrap="square" rtlCol="0">
            <a:spAutoFit/>
          </a:bodyPr>
          <a:lstStyle/>
          <a:p>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We utilize a margin-based score function as our training objective, which is defined as follows:</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0" name="TextBox 59"/>
          <p:cNvSpPr txBox="1"/>
          <p:nvPr/>
        </p:nvSpPr>
        <p:spPr>
          <a:xfrm>
            <a:off x="803730" y="4426505"/>
            <a:ext cx="11377264" cy="461665"/>
          </a:xfrm>
          <a:prstGeom prst="rect">
            <a:avLst/>
          </a:prstGeom>
          <a:noFill/>
        </p:spPr>
        <p:txBody>
          <a:bodyPr wrap="square" rtlCol="0">
            <a:spAutoFit/>
          </a:bodyPr>
          <a:lstStyle/>
          <a:p>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negative sample set:</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2255" y="3028145"/>
            <a:ext cx="49530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2255" y="5432520"/>
            <a:ext cx="47148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18343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0774" y="2476500"/>
            <a:ext cx="8017202" cy="3120468"/>
          </a:xfrm>
          <a:prstGeom prst="rect">
            <a:avLst/>
          </a:prstGeom>
        </p:spPr>
      </p:pic>
      <p:sp>
        <p:nvSpPr>
          <p:cNvPr id="7" name="圆角矩形 6"/>
          <p:cNvSpPr/>
          <p:nvPr/>
        </p:nvSpPr>
        <p:spPr>
          <a:xfrm>
            <a:off x="4773191" y="3487869"/>
            <a:ext cx="3312368" cy="1224136"/>
          </a:xfrm>
          <a:prstGeom prst="roundRect">
            <a:avLst/>
          </a:prstGeom>
          <a:solidFill>
            <a:srgbClr val="39A097">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602867" y="4221485"/>
            <a:ext cx="1653017" cy="400110"/>
          </a:xfrm>
          <a:prstGeom prst="rect">
            <a:avLst/>
          </a:prstGeom>
          <a:effectLst/>
        </p:spPr>
        <p:txBody>
          <a:bodyPr vert="horz" wrap="none">
            <a:spAutoFit/>
          </a:bodyPr>
          <a:lstStyle/>
          <a:p>
            <a:pPr algn="ctr"/>
            <a:r>
              <a:rPr lang="en-US" altLang="zh-CN" sz="2000" dirty="0">
                <a:solidFill>
                  <a:schemeClr val="bg1"/>
                </a:solidFill>
                <a:latin typeface="+mj-lt"/>
                <a:ea typeface="微软雅黑" panose="020B0503020204020204" pitchFamily="34" charset="-122"/>
              </a:rPr>
              <a:t>Experiments</a:t>
            </a:r>
          </a:p>
        </p:txBody>
      </p:sp>
      <p:sp>
        <p:nvSpPr>
          <p:cNvPr id="40" name="矩形 39"/>
          <p:cNvSpPr/>
          <p:nvPr/>
        </p:nvSpPr>
        <p:spPr>
          <a:xfrm>
            <a:off x="6073348" y="3436654"/>
            <a:ext cx="712054" cy="830997"/>
          </a:xfrm>
          <a:prstGeom prst="rect">
            <a:avLst/>
          </a:prstGeom>
          <a:effectLst/>
        </p:spPr>
        <p:txBody>
          <a:bodyPr wrap="none">
            <a:spAutoFit/>
          </a:bodyPr>
          <a:lstStyle/>
          <a:p>
            <a:pPr algn="ctr"/>
            <a:r>
              <a:rPr lang="en-US" altLang="zh-CN" sz="4800" dirty="0">
                <a:solidFill>
                  <a:schemeClr val="bg1"/>
                </a:solidFill>
                <a:latin typeface="Agency FB" panose="020B0503020202020204" pitchFamily="34" charset="0"/>
                <a:ea typeface="微软雅黑" panose="020B0503020204020204" pitchFamily="34" charset="-122"/>
                <a:cs typeface="Arial" panose="020B0604020202020204" pitchFamily="34" charset="0"/>
              </a:rPr>
              <a:t>04</a:t>
            </a:r>
            <a:endParaRPr lang="zh-CN" altLang="en-US" sz="48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41" name="圆角矩形 40"/>
          <p:cNvSpPr/>
          <p:nvPr/>
        </p:nvSpPr>
        <p:spPr>
          <a:xfrm>
            <a:off x="4720233" y="3441989"/>
            <a:ext cx="3418284" cy="13158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42206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6839593" y="4918590"/>
            <a:ext cx="745852" cy="441774"/>
            <a:chOff x="6839593" y="4666153"/>
            <a:chExt cx="745852" cy="441774"/>
          </a:xfrm>
        </p:grpSpPr>
        <p:sp>
          <p:nvSpPr>
            <p:cNvPr id="29" name="Freeform 81"/>
            <p:cNvSpPr>
              <a:spLocks/>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p:cNvGrpSpPr/>
            <p:nvPr/>
          </p:nvGrpSpPr>
          <p:grpSpPr>
            <a:xfrm>
              <a:off x="6839593" y="4666153"/>
              <a:ext cx="441774" cy="441774"/>
              <a:chOff x="6839593" y="4666155"/>
              <a:chExt cx="441774" cy="441774"/>
            </a:xfrm>
          </p:grpSpPr>
          <p:sp>
            <p:nvSpPr>
              <p:cNvPr id="31" name="Freeform 199"/>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00"/>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1"/>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02"/>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p:nvGrpSpPr>
        <p:grpSpPr>
          <a:xfrm>
            <a:off x="6839593" y="3028145"/>
            <a:ext cx="745852" cy="444643"/>
            <a:chOff x="6839593" y="2775708"/>
            <a:chExt cx="745852" cy="444643"/>
          </a:xfrm>
        </p:grpSpPr>
        <p:sp>
          <p:nvSpPr>
            <p:cNvPr id="36" name="Freeform 83"/>
            <p:cNvSpPr>
              <a:spLocks/>
            </p:cNvSpPr>
            <p:nvPr/>
          </p:nvSpPr>
          <p:spPr bwMode="auto">
            <a:xfrm>
              <a:off x="7381769" y="2824475"/>
              <a:ext cx="203676" cy="347109"/>
            </a:xfrm>
            <a:custGeom>
              <a:avLst/>
              <a:gdLst>
                <a:gd name="T0" fmla="*/ 10 w 71"/>
                <a:gd name="T1" fmla="*/ 0 h 121"/>
                <a:gd name="T2" fmla="*/ 14 w 71"/>
                <a:gd name="T3" fmla="*/ 3 h 121"/>
                <a:gd name="T4" fmla="*/ 18 w 71"/>
                <a:gd name="T5" fmla="*/ 5 h 121"/>
                <a:gd name="T6" fmla="*/ 67 w 71"/>
                <a:gd name="T7" fmla="*/ 53 h 121"/>
                <a:gd name="T8" fmla="*/ 71 w 71"/>
                <a:gd name="T9" fmla="*/ 62 h 121"/>
                <a:gd name="T10" fmla="*/ 67 w 71"/>
                <a:gd name="T11" fmla="*/ 68 h 121"/>
                <a:gd name="T12" fmla="*/ 18 w 71"/>
                <a:gd name="T13" fmla="*/ 119 h 121"/>
                <a:gd name="T14" fmla="*/ 10 w 71"/>
                <a:gd name="T15" fmla="*/ 121 h 121"/>
                <a:gd name="T16" fmla="*/ 4 w 71"/>
                <a:gd name="T17" fmla="*/ 119 h 121"/>
                <a:gd name="T18" fmla="*/ 0 w 71"/>
                <a:gd name="T19" fmla="*/ 115 h 121"/>
                <a:gd name="T20" fmla="*/ 0 w 71"/>
                <a:gd name="T21" fmla="*/ 111 h 121"/>
                <a:gd name="T22" fmla="*/ 0 w 71"/>
                <a:gd name="T23" fmla="*/ 106 h 121"/>
                <a:gd name="T24" fmla="*/ 4 w 71"/>
                <a:gd name="T25" fmla="*/ 104 h 121"/>
                <a:gd name="T26" fmla="*/ 44 w 71"/>
                <a:gd name="T27" fmla="*/ 62 h 121"/>
                <a:gd name="T28" fmla="*/ 4 w 71"/>
                <a:gd name="T29" fmla="*/ 19 h 121"/>
                <a:gd name="T30" fmla="*/ 0 w 71"/>
                <a:gd name="T31" fmla="*/ 15 h 121"/>
                <a:gd name="T32" fmla="*/ 0 w 71"/>
                <a:gd name="T33" fmla="*/ 11 h 121"/>
                <a:gd name="T34" fmla="*/ 0 w 71"/>
                <a:gd name="T35" fmla="*/ 7 h 121"/>
                <a:gd name="T36" fmla="*/ 4 w 71"/>
                <a:gd name="T37" fmla="*/ 5 h 121"/>
                <a:gd name="T38" fmla="*/ 6 w 71"/>
                <a:gd name="T39" fmla="*/ 3 h 121"/>
                <a:gd name="T40" fmla="*/ 10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10" y="0"/>
                  </a:moveTo>
                  <a:lnTo>
                    <a:pt x="14" y="3"/>
                  </a:lnTo>
                  <a:lnTo>
                    <a:pt x="18" y="5"/>
                  </a:lnTo>
                  <a:lnTo>
                    <a:pt x="67" y="53"/>
                  </a:lnTo>
                  <a:lnTo>
                    <a:pt x="71" y="62"/>
                  </a:lnTo>
                  <a:lnTo>
                    <a:pt x="67" y="68"/>
                  </a:lnTo>
                  <a:lnTo>
                    <a:pt x="18" y="119"/>
                  </a:lnTo>
                  <a:lnTo>
                    <a:pt x="10" y="121"/>
                  </a:lnTo>
                  <a:lnTo>
                    <a:pt x="4" y="119"/>
                  </a:lnTo>
                  <a:lnTo>
                    <a:pt x="0" y="115"/>
                  </a:lnTo>
                  <a:lnTo>
                    <a:pt x="0" y="111"/>
                  </a:lnTo>
                  <a:lnTo>
                    <a:pt x="0" y="106"/>
                  </a:lnTo>
                  <a:lnTo>
                    <a:pt x="4" y="104"/>
                  </a:lnTo>
                  <a:lnTo>
                    <a:pt x="44" y="62"/>
                  </a:lnTo>
                  <a:lnTo>
                    <a:pt x="4" y="19"/>
                  </a:lnTo>
                  <a:lnTo>
                    <a:pt x="0" y="15"/>
                  </a:lnTo>
                  <a:lnTo>
                    <a:pt x="0" y="11"/>
                  </a:lnTo>
                  <a:lnTo>
                    <a:pt x="0" y="7"/>
                  </a:lnTo>
                  <a:lnTo>
                    <a:pt x="4" y="5"/>
                  </a:lnTo>
                  <a:lnTo>
                    <a:pt x="6" y="3"/>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7" name="组合 36"/>
            <p:cNvGrpSpPr/>
            <p:nvPr/>
          </p:nvGrpSpPr>
          <p:grpSpPr>
            <a:xfrm>
              <a:off x="6839593" y="2775708"/>
              <a:ext cx="441774" cy="444643"/>
              <a:chOff x="6839593" y="2769970"/>
              <a:chExt cx="441774" cy="444643"/>
            </a:xfrm>
          </p:grpSpPr>
          <p:sp>
            <p:nvSpPr>
              <p:cNvPr id="38" name="Freeform 203"/>
              <p:cNvSpPr>
                <a:spLocks noEditPoints="1"/>
              </p:cNvSpPr>
              <p:nvPr/>
            </p:nvSpPr>
            <p:spPr bwMode="auto">
              <a:xfrm>
                <a:off x="6839593" y="2769970"/>
                <a:ext cx="441774" cy="444643"/>
              </a:xfrm>
              <a:custGeom>
                <a:avLst/>
                <a:gdLst>
                  <a:gd name="T0" fmla="*/ 77 w 154"/>
                  <a:gd name="T1" fmla="*/ 10 h 155"/>
                  <a:gd name="T2" fmla="*/ 59 w 154"/>
                  <a:gd name="T3" fmla="*/ 12 h 155"/>
                  <a:gd name="T4" fmla="*/ 42 w 154"/>
                  <a:gd name="T5" fmla="*/ 19 h 155"/>
                  <a:gd name="T6" fmla="*/ 24 w 154"/>
                  <a:gd name="T7" fmla="*/ 35 h 155"/>
                  <a:gd name="T8" fmla="*/ 12 w 154"/>
                  <a:gd name="T9" fmla="*/ 55 h 155"/>
                  <a:gd name="T10" fmla="*/ 8 w 154"/>
                  <a:gd name="T11" fmla="*/ 78 h 155"/>
                  <a:gd name="T12" fmla="*/ 10 w 154"/>
                  <a:gd name="T13" fmla="*/ 96 h 155"/>
                  <a:gd name="T14" fmla="*/ 16 w 154"/>
                  <a:gd name="T15" fmla="*/ 112 h 155"/>
                  <a:gd name="T16" fmla="*/ 32 w 154"/>
                  <a:gd name="T17" fmla="*/ 131 h 155"/>
                  <a:gd name="T18" fmla="*/ 53 w 154"/>
                  <a:gd name="T19" fmla="*/ 143 h 155"/>
                  <a:gd name="T20" fmla="*/ 77 w 154"/>
                  <a:gd name="T21" fmla="*/ 147 h 155"/>
                  <a:gd name="T22" fmla="*/ 93 w 154"/>
                  <a:gd name="T23" fmla="*/ 145 h 155"/>
                  <a:gd name="T24" fmla="*/ 109 w 154"/>
                  <a:gd name="T25" fmla="*/ 139 h 155"/>
                  <a:gd name="T26" fmla="*/ 130 w 154"/>
                  <a:gd name="T27" fmla="*/ 122 h 155"/>
                  <a:gd name="T28" fmla="*/ 140 w 154"/>
                  <a:gd name="T29" fmla="*/ 102 h 155"/>
                  <a:gd name="T30" fmla="*/ 144 w 154"/>
                  <a:gd name="T31" fmla="*/ 78 h 155"/>
                  <a:gd name="T32" fmla="*/ 142 w 154"/>
                  <a:gd name="T33" fmla="*/ 61 h 155"/>
                  <a:gd name="T34" fmla="*/ 136 w 154"/>
                  <a:gd name="T35" fmla="*/ 45 h 155"/>
                  <a:gd name="T36" fmla="*/ 120 w 154"/>
                  <a:gd name="T37" fmla="*/ 25 h 155"/>
                  <a:gd name="T38" fmla="*/ 99 w 154"/>
                  <a:gd name="T39" fmla="*/ 14 h 155"/>
                  <a:gd name="T40" fmla="*/ 77 w 154"/>
                  <a:gd name="T41" fmla="*/ 10 h 155"/>
                  <a:gd name="T42" fmla="*/ 77 w 154"/>
                  <a:gd name="T43" fmla="*/ 0 h 155"/>
                  <a:gd name="T44" fmla="*/ 103 w 154"/>
                  <a:gd name="T45" fmla="*/ 6 h 155"/>
                  <a:gd name="T46" fmla="*/ 126 w 154"/>
                  <a:gd name="T47" fmla="*/ 19 h 155"/>
                  <a:gd name="T48" fmla="*/ 144 w 154"/>
                  <a:gd name="T49" fmla="*/ 41 h 155"/>
                  <a:gd name="T50" fmla="*/ 150 w 154"/>
                  <a:gd name="T51" fmla="*/ 59 h 155"/>
                  <a:gd name="T52" fmla="*/ 154 w 154"/>
                  <a:gd name="T53" fmla="*/ 78 h 155"/>
                  <a:gd name="T54" fmla="*/ 148 w 154"/>
                  <a:gd name="T55" fmla="*/ 104 h 155"/>
                  <a:gd name="T56" fmla="*/ 136 w 154"/>
                  <a:gd name="T57" fmla="*/ 129 h 155"/>
                  <a:gd name="T58" fmla="*/ 114 w 154"/>
                  <a:gd name="T59" fmla="*/ 145 h 155"/>
                  <a:gd name="T60" fmla="*/ 95 w 154"/>
                  <a:gd name="T61" fmla="*/ 153 h 155"/>
                  <a:gd name="T62" fmla="*/ 77 w 154"/>
                  <a:gd name="T63" fmla="*/ 155 h 155"/>
                  <a:gd name="T64" fmla="*/ 51 w 154"/>
                  <a:gd name="T65" fmla="*/ 151 h 155"/>
                  <a:gd name="T66" fmla="*/ 26 w 154"/>
                  <a:gd name="T67" fmla="*/ 137 h 155"/>
                  <a:gd name="T68" fmla="*/ 10 w 154"/>
                  <a:gd name="T69" fmla="*/ 116 h 155"/>
                  <a:gd name="T70" fmla="*/ 2 w 154"/>
                  <a:gd name="T71" fmla="*/ 98 h 155"/>
                  <a:gd name="T72" fmla="*/ 0 w 154"/>
                  <a:gd name="T73" fmla="*/ 78 h 155"/>
                  <a:gd name="T74" fmla="*/ 4 w 154"/>
                  <a:gd name="T75" fmla="*/ 51 h 155"/>
                  <a:gd name="T76" fmla="*/ 18 w 154"/>
                  <a:gd name="T77" fmla="*/ 29 h 155"/>
                  <a:gd name="T78" fmla="*/ 38 w 154"/>
                  <a:gd name="T79" fmla="*/ 10 h 155"/>
                  <a:gd name="T80" fmla="*/ 57 w 154"/>
                  <a:gd name="T81" fmla="*/ 4 h 155"/>
                  <a:gd name="T82" fmla="*/ 77 w 154"/>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5">
                    <a:moveTo>
                      <a:pt x="77" y="10"/>
                    </a:moveTo>
                    <a:lnTo>
                      <a:pt x="59" y="12"/>
                    </a:lnTo>
                    <a:lnTo>
                      <a:pt x="42" y="19"/>
                    </a:lnTo>
                    <a:lnTo>
                      <a:pt x="24" y="35"/>
                    </a:lnTo>
                    <a:lnTo>
                      <a:pt x="12" y="55"/>
                    </a:lnTo>
                    <a:lnTo>
                      <a:pt x="8" y="78"/>
                    </a:lnTo>
                    <a:lnTo>
                      <a:pt x="10" y="96"/>
                    </a:lnTo>
                    <a:lnTo>
                      <a:pt x="16" y="112"/>
                    </a:lnTo>
                    <a:lnTo>
                      <a:pt x="32" y="131"/>
                    </a:lnTo>
                    <a:lnTo>
                      <a:pt x="53" y="143"/>
                    </a:lnTo>
                    <a:lnTo>
                      <a:pt x="77" y="147"/>
                    </a:lnTo>
                    <a:lnTo>
                      <a:pt x="93" y="145"/>
                    </a:lnTo>
                    <a:lnTo>
                      <a:pt x="109" y="139"/>
                    </a:lnTo>
                    <a:lnTo>
                      <a:pt x="130" y="122"/>
                    </a:lnTo>
                    <a:lnTo>
                      <a:pt x="140" y="102"/>
                    </a:lnTo>
                    <a:lnTo>
                      <a:pt x="144" y="78"/>
                    </a:lnTo>
                    <a:lnTo>
                      <a:pt x="142" y="61"/>
                    </a:lnTo>
                    <a:lnTo>
                      <a:pt x="136" y="45"/>
                    </a:lnTo>
                    <a:lnTo>
                      <a:pt x="120" y="25"/>
                    </a:lnTo>
                    <a:lnTo>
                      <a:pt x="99" y="14"/>
                    </a:lnTo>
                    <a:lnTo>
                      <a:pt x="77" y="10"/>
                    </a:lnTo>
                    <a:close/>
                    <a:moveTo>
                      <a:pt x="77" y="0"/>
                    </a:moveTo>
                    <a:lnTo>
                      <a:pt x="103" y="6"/>
                    </a:lnTo>
                    <a:lnTo>
                      <a:pt x="126" y="19"/>
                    </a:lnTo>
                    <a:lnTo>
                      <a:pt x="144" y="41"/>
                    </a:lnTo>
                    <a:lnTo>
                      <a:pt x="150" y="59"/>
                    </a:lnTo>
                    <a:lnTo>
                      <a:pt x="154" y="78"/>
                    </a:lnTo>
                    <a:lnTo>
                      <a:pt x="148" y="104"/>
                    </a:lnTo>
                    <a:lnTo>
                      <a:pt x="136" y="129"/>
                    </a:lnTo>
                    <a:lnTo>
                      <a:pt x="114" y="145"/>
                    </a:lnTo>
                    <a:lnTo>
                      <a:pt x="95" y="153"/>
                    </a:lnTo>
                    <a:lnTo>
                      <a:pt x="77" y="155"/>
                    </a:lnTo>
                    <a:lnTo>
                      <a:pt x="51" y="151"/>
                    </a:lnTo>
                    <a:lnTo>
                      <a:pt x="26" y="137"/>
                    </a:lnTo>
                    <a:lnTo>
                      <a:pt x="10" y="116"/>
                    </a:lnTo>
                    <a:lnTo>
                      <a:pt x="2" y="98"/>
                    </a:lnTo>
                    <a:lnTo>
                      <a:pt x="0" y="78"/>
                    </a:lnTo>
                    <a:lnTo>
                      <a:pt x="4" y="51"/>
                    </a:lnTo>
                    <a:lnTo>
                      <a:pt x="18" y="29"/>
                    </a:lnTo>
                    <a:lnTo>
                      <a:pt x="38" y="10"/>
                    </a:lnTo>
                    <a:lnTo>
                      <a:pt x="57"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04"/>
              <p:cNvSpPr>
                <a:spLocks noEditPoints="1"/>
              </p:cNvSpPr>
              <p:nvPr/>
            </p:nvSpPr>
            <p:spPr bwMode="auto">
              <a:xfrm>
                <a:off x="6925653" y="2870374"/>
                <a:ext cx="269654" cy="186464"/>
              </a:xfrm>
              <a:custGeom>
                <a:avLst/>
                <a:gdLst>
                  <a:gd name="T0" fmla="*/ 6 w 94"/>
                  <a:gd name="T1" fmla="*/ 6 h 65"/>
                  <a:gd name="T2" fmla="*/ 6 w 94"/>
                  <a:gd name="T3" fmla="*/ 55 h 65"/>
                  <a:gd name="T4" fmla="*/ 88 w 94"/>
                  <a:gd name="T5" fmla="*/ 55 h 65"/>
                  <a:gd name="T6" fmla="*/ 88 w 94"/>
                  <a:gd name="T7" fmla="*/ 6 h 65"/>
                  <a:gd name="T8" fmla="*/ 6 w 94"/>
                  <a:gd name="T9" fmla="*/ 6 h 65"/>
                  <a:gd name="T10" fmla="*/ 4 w 94"/>
                  <a:gd name="T11" fmla="*/ 0 h 65"/>
                  <a:gd name="T12" fmla="*/ 88 w 94"/>
                  <a:gd name="T13" fmla="*/ 0 h 65"/>
                  <a:gd name="T14" fmla="*/ 94 w 94"/>
                  <a:gd name="T15" fmla="*/ 4 h 65"/>
                  <a:gd name="T16" fmla="*/ 94 w 94"/>
                  <a:gd name="T17" fmla="*/ 61 h 65"/>
                  <a:gd name="T18" fmla="*/ 88 w 94"/>
                  <a:gd name="T19" fmla="*/ 65 h 65"/>
                  <a:gd name="T20" fmla="*/ 67 w 94"/>
                  <a:gd name="T21" fmla="*/ 65 h 65"/>
                  <a:gd name="T22" fmla="*/ 29 w 94"/>
                  <a:gd name="T23" fmla="*/ 65 h 65"/>
                  <a:gd name="T24" fmla="*/ 4 w 94"/>
                  <a:gd name="T25" fmla="*/ 65 h 65"/>
                  <a:gd name="T26" fmla="*/ 0 w 94"/>
                  <a:gd name="T27" fmla="*/ 61 h 65"/>
                  <a:gd name="T28" fmla="*/ 0 w 94"/>
                  <a:gd name="T29" fmla="*/ 4 h 65"/>
                  <a:gd name="T30" fmla="*/ 4 w 94"/>
                  <a:gd name="T3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5">
                    <a:moveTo>
                      <a:pt x="6" y="6"/>
                    </a:moveTo>
                    <a:lnTo>
                      <a:pt x="6" y="55"/>
                    </a:lnTo>
                    <a:lnTo>
                      <a:pt x="88" y="55"/>
                    </a:lnTo>
                    <a:lnTo>
                      <a:pt x="88" y="6"/>
                    </a:lnTo>
                    <a:lnTo>
                      <a:pt x="6" y="6"/>
                    </a:lnTo>
                    <a:close/>
                    <a:moveTo>
                      <a:pt x="4" y="0"/>
                    </a:moveTo>
                    <a:lnTo>
                      <a:pt x="88" y="0"/>
                    </a:lnTo>
                    <a:lnTo>
                      <a:pt x="94" y="4"/>
                    </a:lnTo>
                    <a:lnTo>
                      <a:pt x="94" y="61"/>
                    </a:lnTo>
                    <a:lnTo>
                      <a:pt x="88" y="65"/>
                    </a:lnTo>
                    <a:lnTo>
                      <a:pt x="67" y="65"/>
                    </a:lnTo>
                    <a:lnTo>
                      <a:pt x="29" y="65"/>
                    </a:lnTo>
                    <a:lnTo>
                      <a:pt x="4" y="65"/>
                    </a:lnTo>
                    <a:lnTo>
                      <a:pt x="0" y="61"/>
                    </a:lnTo>
                    <a:lnTo>
                      <a:pt x="0" y="4"/>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206"/>
              <p:cNvSpPr>
                <a:spLocks noChangeArrowheads="1"/>
              </p:cNvSpPr>
              <p:nvPr/>
            </p:nvSpPr>
            <p:spPr bwMode="auto">
              <a:xfrm>
                <a:off x="7026055" y="3068310"/>
                <a:ext cx="68848" cy="22949"/>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207"/>
              <p:cNvSpPr>
                <a:spLocks/>
              </p:cNvSpPr>
              <p:nvPr/>
            </p:nvSpPr>
            <p:spPr bwMode="auto">
              <a:xfrm>
                <a:off x="6991631" y="3102734"/>
                <a:ext cx="131958" cy="17212"/>
              </a:xfrm>
              <a:custGeom>
                <a:avLst/>
                <a:gdLst>
                  <a:gd name="T0" fmla="*/ 4 w 46"/>
                  <a:gd name="T1" fmla="*/ 0 h 6"/>
                  <a:gd name="T2" fmla="*/ 44 w 46"/>
                  <a:gd name="T3" fmla="*/ 0 h 6"/>
                  <a:gd name="T4" fmla="*/ 46 w 46"/>
                  <a:gd name="T5" fmla="*/ 2 h 6"/>
                  <a:gd name="T6" fmla="*/ 44 w 46"/>
                  <a:gd name="T7" fmla="*/ 6 h 6"/>
                  <a:gd name="T8" fmla="*/ 4 w 46"/>
                  <a:gd name="T9" fmla="*/ 6 h 6"/>
                  <a:gd name="T10" fmla="*/ 0 w 46"/>
                  <a:gd name="T11" fmla="*/ 2 h 6"/>
                  <a:gd name="T12" fmla="*/ 4 w 4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6" h="6">
                    <a:moveTo>
                      <a:pt x="4" y="0"/>
                    </a:moveTo>
                    <a:lnTo>
                      <a:pt x="44" y="0"/>
                    </a:lnTo>
                    <a:lnTo>
                      <a:pt x="46" y="2"/>
                    </a:lnTo>
                    <a:lnTo>
                      <a:pt x="44" y="6"/>
                    </a:lnTo>
                    <a:lnTo>
                      <a:pt x="4" y="6"/>
                    </a:lnTo>
                    <a:lnTo>
                      <a:pt x="0" y="2"/>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 name="组合 44"/>
          <p:cNvGrpSpPr/>
          <p:nvPr/>
        </p:nvGrpSpPr>
        <p:grpSpPr>
          <a:xfrm>
            <a:off x="5238881" y="2078618"/>
            <a:ext cx="763063" cy="438906"/>
            <a:chOff x="5238881" y="1826181"/>
            <a:chExt cx="763063" cy="438906"/>
          </a:xfrm>
        </p:grpSpPr>
        <p:sp>
          <p:nvSpPr>
            <p:cNvPr id="46" name="Freeform 80"/>
            <p:cNvSpPr>
              <a:spLocks/>
            </p:cNvSpPr>
            <p:nvPr/>
          </p:nvSpPr>
          <p:spPr bwMode="auto">
            <a:xfrm>
              <a:off x="5238881" y="1872080"/>
              <a:ext cx="203676" cy="347109"/>
            </a:xfrm>
            <a:custGeom>
              <a:avLst/>
              <a:gdLst>
                <a:gd name="T0" fmla="*/ 61 w 71"/>
                <a:gd name="T1" fmla="*/ 0 h 121"/>
                <a:gd name="T2" fmla="*/ 65 w 71"/>
                <a:gd name="T3" fmla="*/ 0 h 121"/>
                <a:gd name="T4" fmla="*/ 67 w 71"/>
                <a:gd name="T5" fmla="*/ 2 h 121"/>
                <a:gd name="T6" fmla="*/ 71 w 71"/>
                <a:gd name="T7" fmla="*/ 7 h 121"/>
                <a:gd name="T8" fmla="*/ 71 w 71"/>
                <a:gd name="T9" fmla="*/ 11 h 121"/>
                <a:gd name="T10" fmla="*/ 71 w 71"/>
                <a:gd name="T11" fmla="*/ 15 h 121"/>
                <a:gd name="T12" fmla="*/ 67 w 71"/>
                <a:gd name="T13" fmla="*/ 17 h 121"/>
                <a:gd name="T14" fmla="*/ 26 w 71"/>
                <a:gd name="T15" fmla="*/ 60 h 121"/>
                <a:gd name="T16" fmla="*/ 67 w 71"/>
                <a:gd name="T17" fmla="*/ 102 h 121"/>
                <a:gd name="T18" fmla="*/ 71 w 71"/>
                <a:gd name="T19" fmla="*/ 106 h 121"/>
                <a:gd name="T20" fmla="*/ 71 w 71"/>
                <a:gd name="T21" fmla="*/ 108 h 121"/>
                <a:gd name="T22" fmla="*/ 71 w 71"/>
                <a:gd name="T23" fmla="*/ 112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1 h 121"/>
                <a:gd name="T36" fmla="*/ 53 w 71"/>
                <a:gd name="T37" fmla="*/ 2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2"/>
                  </a:lnTo>
                  <a:lnTo>
                    <a:pt x="71" y="7"/>
                  </a:lnTo>
                  <a:lnTo>
                    <a:pt x="71" y="11"/>
                  </a:lnTo>
                  <a:lnTo>
                    <a:pt x="71" y="15"/>
                  </a:lnTo>
                  <a:lnTo>
                    <a:pt x="67" y="17"/>
                  </a:lnTo>
                  <a:lnTo>
                    <a:pt x="26" y="60"/>
                  </a:lnTo>
                  <a:lnTo>
                    <a:pt x="67" y="102"/>
                  </a:lnTo>
                  <a:lnTo>
                    <a:pt x="71" y="106"/>
                  </a:lnTo>
                  <a:lnTo>
                    <a:pt x="71" y="108"/>
                  </a:lnTo>
                  <a:lnTo>
                    <a:pt x="71" y="112"/>
                  </a:lnTo>
                  <a:lnTo>
                    <a:pt x="67" y="117"/>
                  </a:lnTo>
                  <a:lnTo>
                    <a:pt x="61" y="121"/>
                  </a:lnTo>
                  <a:lnTo>
                    <a:pt x="53" y="117"/>
                  </a:lnTo>
                  <a:lnTo>
                    <a:pt x="4" y="68"/>
                  </a:lnTo>
                  <a:lnTo>
                    <a:pt x="0" y="60"/>
                  </a:lnTo>
                  <a:lnTo>
                    <a:pt x="4" y="51"/>
                  </a:lnTo>
                  <a:lnTo>
                    <a:pt x="53" y="2"/>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7" name="组合 46"/>
            <p:cNvGrpSpPr/>
            <p:nvPr/>
          </p:nvGrpSpPr>
          <p:grpSpPr>
            <a:xfrm>
              <a:off x="5557301" y="1826181"/>
              <a:ext cx="444643" cy="438906"/>
              <a:chOff x="5557301" y="1829049"/>
              <a:chExt cx="444643" cy="438906"/>
            </a:xfrm>
          </p:grpSpPr>
          <p:sp>
            <p:nvSpPr>
              <p:cNvPr id="48" name="Freeform 208"/>
              <p:cNvSpPr>
                <a:spLocks noEditPoints="1"/>
              </p:cNvSpPr>
              <p:nvPr/>
            </p:nvSpPr>
            <p:spPr bwMode="auto">
              <a:xfrm>
                <a:off x="5557301" y="1829049"/>
                <a:ext cx="444643" cy="438906"/>
              </a:xfrm>
              <a:custGeom>
                <a:avLst/>
                <a:gdLst>
                  <a:gd name="T0" fmla="*/ 78 w 155"/>
                  <a:gd name="T1" fmla="*/ 8 h 153"/>
                  <a:gd name="T2" fmla="*/ 61 w 155"/>
                  <a:gd name="T3" fmla="*/ 10 h 153"/>
                  <a:gd name="T4" fmla="*/ 43 w 155"/>
                  <a:gd name="T5" fmla="*/ 16 h 153"/>
                  <a:gd name="T6" fmla="*/ 25 w 155"/>
                  <a:gd name="T7" fmla="*/ 33 h 153"/>
                  <a:gd name="T8" fmla="*/ 13 w 155"/>
                  <a:gd name="T9" fmla="*/ 53 h 153"/>
                  <a:gd name="T10" fmla="*/ 9 w 155"/>
                  <a:gd name="T11" fmla="*/ 77 h 153"/>
                  <a:gd name="T12" fmla="*/ 11 w 155"/>
                  <a:gd name="T13" fmla="*/ 94 h 153"/>
                  <a:gd name="T14" fmla="*/ 19 w 155"/>
                  <a:gd name="T15" fmla="*/ 110 h 153"/>
                  <a:gd name="T16" fmla="*/ 33 w 155"/>
                  <a:gd name="T17" fmla="*/ 128 h 153"/>
                  <a:gd name="T18" fmla="*/ 55 w 155"/>
                  <a:gd name="T19" fmla="*/ 141 h 153"/>
                  <a:gd name="T20" fmla="*/ 78 w 155"/>
                  <a:gd name="T21" fmla="*/ 145 h 153"/>
                  <a:gd name="T22" fmla="*/ 94 w 155"/>
                  <a:gd name="T23" fmla="*/ 143 h 153"/>
                  <a:gd name="T24" fmla="*/ 112 w 155"/>
                  <a:gd name="T25" fmla="*/ 137 h 153"/>
                  <a:gd name="T26" fmla="*/ 130 w 155"/>
                  <a:gd name="T27" fmla="*/ 120 h 153"/>
                  <a:gd name="T28" fmla="*/ 143 w 155"/>
                  <a:gd name="T29" fmla="*/ 100 h 153"/>
                  <a:gd name="T30" fmla="*/ 147 w 155"/>
                  <a:gd name="T31" fmla="*/ 77 h 153"/>
                  <a:gd name="T32" fmla="*/ 145 w 155"/>
                  <a:gd name="T33" fmla="*/ 59 h 153"/>
                  <a:gd name="T34" fmla="*/ 136 w 155"/>
                  <a:gd name="T35" fmla="*/ 43 h 153"/>
                  <a:gd name="T36" fmla="*/ 122 w 155"/>
                  <a:gd name="T37" fmla="*/ 24 h 153"/>
                  <a:gd name="T38" fmla="*/ 100 w 155"/>
                  <a:gd name="T39" fmla="*/ 12 h 153"/>
                  <a:gd name="T40" fmla="*/ 78 w 155"/>
                  <a:gd name="T41" fmla="*/ 8 h 153"/>
                  <a:gd name="T42" fmla="*/ 78 w 155"/>
                  <a:gd name="T43" fmla="*/ 0 h 153"/>
                  <a:gd name="T44" fmla="*/ 104 w 155"/>
                  <a:gd name="T45" fmla="*/ 4 h 153"/>
                  <a:gd name="T46" fmla="*/ 126 w 155"/>
                  <a:gd name="T47" fmla="*/ 18 h 153"/>
                  <a:gd name="T48" fmla="*/ 145 w 155"/>
                  <a:gd name="T49" fmla="*/ 39 h 153"/>
                  <a:gd name="T50" fmla="*/ 153 w 155"/>
                  <a:gd name="T51" fmla="*/ 57 h 153"/>
                  <a:gd name="T52" fmla="*/ 155 w 155"/>
                  <a:gd name="T53" fmla="*/ 77 h 153"/>
                  <a:gd name="T54" fmla="*/ 151 w 155"/>
                  <a:gd name="T55" fmla="*/ 102 h 153"/>
                  <a:gd name="T56" fmla="*/ 136 w 155"/>
                  <a:gd name="T57" fmla="*/ 126 h 153"/>
                  <a:gd name="T58" fmla="*/ 116 w 155"/>
                  <a:gd name="T59" fmla="*/ 145 h 153"/>
                  <a:gd name="T60" fmla="*/ 96 w 155"/>
                  <a:gd name="T61" fmla="*/ 151 h 153"/>
                  <a:gd name="T62" fmla="*/ 78 w 155"/>
                  <a:gd name="T63" fmla="*/ 153 h 153"/>
                  <a:gd name="T64" fmla="*/ 51 w 155"/>
                  <a:gd name="T65" fmla="*/ 149 h 153"/>
                  <a:gd name="T66" fmla="*/ 29 w 155"/>
                  <a:gd name="T67" fmla="*/ 137 h 153"/>
                  <a:gd name="T68" fmla="*/ 11 w 155"/>
                  <a:gd name="T69" fmla="*/ 114 h 153"/>
                  <a:gd name="T70" fmla="*/ 3 w 155"/>
                  <a:gd name="T71" fmla="*/ 96 h 153"/>
                  <a:gd name="T72" fmla="*/ 0 w 155"/>
                  <a:gd name="T73" fmla="*/ 77 h 153"/>
                  <a:gd name="T74" fmla="*/ 5 w 155"/>
                  <a:gd name="T75" fmla="*/ 51 h 153"/>
                  <a:gd name="T76" fmla="*/ 19 w 155"/>
                  <a:gd name="T77" fmla="*/ 27 h 153"/>
                  <a:gd name="T78" fmla="*/ 39 w 155"/>
                  <a:gd name="T79" fmla="*/ 10 h 153"/>
                  <a:gd name="T80" fmla="*/ 59 w 155"/>
                  <a:gd name="T81" fmla="*/ 2 h 153"/>
                  <a:gd name="T82" fmla="*/ 78 w 155"/>
                  <a:gd name="T8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3">
                    <a:moveTo>
                      <a:pt x="78" y="8"/>
                    </a:moveTo>
                    <a:lnTo>
                      <a:pt x="61" y="10"/>
                    </a:lnTo>
                    <a:lnTo>
                      <a:pt x="43" y="16"/>
                    </a:lnTo>
                    <a:lnTo>
                      <a:pt x="25" y="33"/>
                    </a:lnTo>
                    <a:lnTo>
                      <a:pt x="13" y="53"/>
                    </a:lnTo>
                    <a:lnTo>
                      <a:pt x="9" y="77"/>
                    </a:lnTo>
                    <a:lnTo>
                      <a:pt x="11" y="94"/>
                    </a:lnTo>
                    <a:lnTo>
                      <a:pt x="19" y="110"/>
                    </a:lnTo>
                    <a:lnTo>
                      <a:pt x="33" y="128"/>
                    </a:lnTo>
                    <a:lnTo>
                      <a:pt x="55" y="141"/>
                    </a:lnTo>
                    <a:lnTo>
                      <a:pt x="78" y="145"/>
                    </a:lnTo>
                    <a:lnTo>
                      <a:pt x="94" y="143"/>
                    </a:lnTo>
                    <a:lnTo>
                      <a:pt x="112" y="137"/>
                    </a:lnTo>
                    <a:lnTo>
                      <a:pt x="130" y="120"/>
                    </a:lnTo>
                    <a:lnTo>
                      <a:pt x="143" y="100"/>
                    </a:lnTo>
                    <a:lnTo>
                      <a:pt x="147" y="77"/>
                    </a:lnTo>
                    <a:lnTo>
                      <a:pt x="145" y="59"/>
                    </a:lnTo>
                    <a:lnTo>
                      <a:pt x="136" y="43"/>
                    </a:lnTo>
                    <a:lnTo>
                      <a:pt x="122" y="24"/>
                    </a:lnTo>
                    <a:lnTo>
                      <a:pt x="100" y="12"/>
                    </a:lnTo>
                    <a:lnTo>
                      <a:pt x="78" y="8"/>
                    </a:lnTo>
                    <a:close/>
                    <a:moveTo>
                      <a:pt x="78" y="0"/>
                    </a:moveTo>
                    <a:lnTo>
                      <a:pt x="104" y="4"/>
                    </a:lnTo>
                    <a:lnTo>
                      <a:pt x="126" y="18"/>
                    </a:lnTo>
                    <a:lnTo>
                      <a:pt x="145" y="39"/>
                    </a:lnTo>
                    <a:lnTo>
                      <a:pt x="153" y="57"/>
                    </a:lnTo>
                    <a:lnTo>
                      <a:pt x="155" y="77"/>
                    </a:lnTo>
                    <a:lnTo>
                      <a:pt x="151" y="102"/>
                    </a:lnTo>
                    <a:lnTo>
                      <a:pt x="136" y="126"/>
                    </a:lnTo>
                    <a:lnTo>
                      <a:pt x="116" y="145"/>
                    </a:lnTo>
                    <a:lnTo>
                      <a:pt x="96" y="151"/>
                    </a:lnTo>
                    <a:lnTo>
                      <a:pt x="78" y="153"/>
                    </a:lnTo>
                    <a:lnTo>
                      <a:pt x="51" y="149"/>
                    </a:lnTo>
                    <a:lnTo>
                      <a:pt x="29" y="137"/>
                    </a:lnTo>
                    <a:lnTo>
                      <a:pt x="11" y="114"/>
                    </a:lnTo>
                    <a:lnTo>
                      <a:pt x="3" y="96"/>
                    </a:lnTo>
                    <a:lnTo>
                      <a:pt x="0" y="77"/>
                    </a:lnTo>
                    <a:lnTo>
                      <a:pt x="5" y="51"/>
                    </a:lnTo>
                    <a:lnTo>
                      <a:pt x="19" y="27"/>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209"/>
              <p:cNvSpPr>
                <a:spLocks noEditPoints="1"/>
              </p:cNvSpPr>
              <p:nvPr/>
            </p:nvSpPr>
            <p:spPr bwMode="auto">
              <a:xfrm>
                <a:off x="5640494" y="1906504"/>
                <a:ext cx="278261" cy="283998"/>
              </a:xfrm>
              <a:custGeom>
                <a:avLst/>
                <a:gdLst>
                  <a:gd name="T0" fmla="*/ 65 w 97"/>
                  <a:gd name="T1" fmla="*/ 79 h 99"/>
                  <a:gd name="T2" fmla="*/ 59 w 97"/>
                  <a:gd name="T3" fmla="*/ 89 h 99"/>
                  <a:gd name="T4" fmla="*/ 73 w 97"/>
                  <a:gd name="T5" fmla="*/ 81 h 99"/>
                  <a:gd name="T6" fmla="*/ 69 w 97"/>
                  <a:gd name="T7" fmla="*/ 73 h 99"/>
                  <a:gd name="T8" fmla="*/ 18 w 97"/>
                  <a:gd name="T9" fmla="*/ 75 h 99"/>
                  <a:gd name="T10" fmla="*/ 30 w 97"/>
                  <a:gd name="T11" fmla="*/ 85 h 99"/>
                  <a:gd name="T12" fmla="*/ 34 w 97"/>
                  <a:gd name="T13" fmla="*/ 85 h 99"/>
                  <a:gd name="T14" fmla="*/ 28 w 97"/>
                  <a:gd name="T15" fmla="*/ 73 h 99"/>
                  <a:gd name="T16" fmla="*/ 51 w 97"/>
                  <a:gd name="T17" fmla="*/ 87 h 99"/>
                  <a:gd name="T18" fmla="*/ 61 w 97"/>
                  <a:gd name="T19" fmla="*/ 77 h 99"/>
                  <a:gd name="T20" fmla="*/ 51 w 97"/>
                  <a:gd name="T21" fmla="*/ 71 h 99"/>
                  <a:gd name="T22" fmla="*/ 34 w 97"/>
                  <a:gd name="T23" fmla="*/ 73 h 99"/>
                  <a:gd name="T24" fmla="*/ 42 w 97"/>
                  <a:gd name="T25" fmla="*/ 85 h 99"/>
                  <a:gd name="T26" fmla="*/ 47 w 97"/>
                  <a:gd name="T27" fmla="*/ 71 h 99"/>
                  <a:gd name="T28" fmla="*/ 71 w 97"/>
                  <a:gd name="T29" fmla="*/ 61 h 99"/>
                  <a:gd name="T30" fmla="*/ 83 w 97"/>
                  <a:gd name="T31" fmla="*/ 71 h 99"/>
                  <a:gd name="T32" fmla="*/ 89 w 97"/>
                  <a:gd name="T33" fmla="*/ 53 h 99"/>
                  <a:gd name="T34" fmla="*/ 51 w 97"/>
                  <a:gd name="T35" fmla="*/ 53 h 99"/>
                  <a:gd name="T36" fmla="*/ 65 w 97"/>
                  <a:gd name="T37" fmla="*/ 67 h 99"/>
                  <a:gd name="T38" fmla="*/ 67 w 97"/>
                  <a:gd name="T39" fmla="*/ 53 h 99"/>
                  <a:gd name="T40" fmla="*/ 30 w 97"/>
                  <a:gd name="T41" fmla="*/ 53 h 99"/>
                  <a:gd name="T42" fmla="*/ 32 w 97"/>
                  <a:gd name="T43" fmla="*/ 67 h 99"/>
                  <a:gd name="T44" fmla="*/ 47 w 97"/>
                  <a:gd name="T45" fmla="*/ 53 h 99"/>
                  <a:gd name="T46" fmla="*/ 8 w 97"/>
                  <a:gd name="T47" fmla="*/ 53 h 99"/>
                  <a:gd name="T48" fmla="*/ 14 w 97"/>
                  <a:gd name="T49" fmla="*/ 71 h 99"/>
                  <a:gd name="T50" fmla="*/ 26 w 97"/>
                  <a:gd name="T51" fmla="*/ 61 h 99"/>
                  <a:gd name="T52" fmla="*/ 8 w 97"/>
                  <a:gd name="T53" fmla="*/ 53 h 99"/>
                  <a:gd name="T54" fmla="*/ 30 w 97"/>
                  <a:gd name="T55" fmla="*/ 38 h 99"/>
                  <a:gd name="T56" fmla="*/ 47 w 97"/>
                  <a:gd name="T57" fmla="*/ 46 h 99"/>
                  <a:gd name="T58" fmla="*/ 32 w 97"/>
                  <a:gd name="T59" fmla="*/ 32 h 99"/>
                  <a:gd name="T60" fmla="*/ 51 w 97"/>
                  <a:gd name="T61" fmla="*/ 32 h 99"/>
                  <a:gd name="T62" fmla="*/ 67 w 97"/>
                  <a:gd name="T63" fmla="*/ 46 h 99"/>
                  <a:gd name="T64" fmla="*/ 65 w 97"/>
                  <a:gd name="T65" fmla="*/ 32 h 99"/>
                  <a:gd name="T66" fmla="*/ 10 w 97"/>
                  <a:gd name="T67" fmla="*/ 36 h 99"/>
                  <a:gd name="T68" fmla="*/ 26 w 97"/>
                  <a:gd name="T69" fmla="*/ 46 h 99"/>
                  <a:gd name="T70" fmla="*/ 28 w 97"/>
                  <a:gd name="T71" fmla="*/ 30 h 99"/>
                  <a:gd name="T72" fmla="*/ 83 w 97"/>
                  <a:gd name="T73" fmla="*/ 28 h 99"/>
                  <a:gd name="T74" fmla="*/ 71 w 97"/>
                  <a:gd name="T75" fmla="*/ 38 h 99"/>
                  <a:gd name="T76" fmla="*/ 89 w 97"/>
                  <a:gd name="T77" fmla="*/ 46 h 99"/>
                  <a:gd name="T78" fmla="*/ 83 w 97"/>
                  <a:gd name="T79" fmla="*/ 28 h 99"/>
                  <a:gd name="T80" fmla="*/ 51 w 97"/>
                  <a:gd name="T81" fmla="*/ 28 h 99"/>
                  <a:gd name="T82" fmla="*/ 59 w 97"/>
                  <a:gd name="T83" fmla="*/ 20 h 99"/>
                  <a:gd name="T84" fmla="*/ 51 w 97"/>
                  <a:gd name="T85" fmla="*/ 12 h 99"/>
                  <a:gd name="T86" fmla="*/ 42 w 97"/>
                  <a:gd name="T87" fmla="*/ 14 h 99"/>
                  <a:gd name="T88" fmla="*/ 34 w 97"/>
                  <a:gd name="T89" fmla="*/ 28 h 99"/>
                  <a:gd name="T90" fmla="*/ 47 w 97"/>
                  <a:gd name="T91" fmla="*/ 12 h 99"/>
                  <a:gd name="T92" fmla="*/ 63 w 97"/>
                  <a:gd name="T93" fmla="*/ 14 h 99"/>
                  <a:gd name="T94" fmla="*/ 69 w 97"/>
                  <a:gd name="T95" fmla="*/ 26 h 99"/>
                  <a:gd name="T96" fmla="*/ 73 w 97"/>
                  <a:gd name="T97" fmla="*/ 18 h 99"/>
                  <a:gd name="T98" fmla="*/ 59 w 97"/>
                  <a:gd name="T99" fmla="*/ 10 h 99"/>
                  <a:gd name="T100" fmla="*/ 30 w 97"/>
                  <a:gd name="T101" fmla="*/ 14 h 99"/>
                  <a:gd name="T102" fmla="*/ 18 w 97"/>
                  <a:gd name="T103" fmla="*/ 24 h 99"/>
                  <a:gd name="T104" fmla="*/ 32 w 97"/>
                  <a:gd name="T105" fmla="*/ 20 h 99"/>
                  <a:gd name="T106" fmla="*/ 38 w 97"/>
                  <a:gd name="T107" fmla="*/ 10 h 99"/>
                  <a:gd name="T108" fmla="*/ 67 w 97"/>
                  <a:gd name="T109" fmla="*/ 4 h 99"/>
                  <a:gd name="T110" fmla="*/ 93 w 97"/>
                  <a:gd name="T111" fmla="*/ 30 h 99"/>
                  <a:gd name="T112" fmla="*/ 93 w 97"/>
                  <a:gd name="T113" fmla="*/ 69 h 99"/>
                  <a:gd name="T114" fmla="*/ 67 w 97"/>
                  <a:gd name="T115" fmla="*/ 95 h 99"/>
                  <a:gd name="T116" fmla="*/ 30 w 97"/>
                  <a:gd name="T117" fmla="*/ 95 h 99"/>
                  <a:gd name="T118" fmla="*/ 4 w 97"/>
                  <a:gd name="T119" fmla="*/ 69 h 99"/>
                  <a:gd name="T120" fmla="*/ 4 w 97"/>
                  <a:gd name="T121" fmla="*/ 30 h 99"/>
                  <a:gd name="T122" fmla="*/ 30 w 97"/>
                  <a:gd name="T123" fmla="*/ 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 h="99">
                    <a:moveTo>
                      <a:pt x="69" y="73"/>
                    </a:moveTo>
                    <a:lnTo>
                      <a:pt x="65" y="79"/>
                    </a:lnTo>
                    <a:lnTo>
                      <a:pt x="63" y="85"/>
                    </a:lnTo>
                    <a:lnTo>
                      <a:pt x="59" y="89"/>
                    </a:lnTo>
                    <a:lnTo>
                      <a:pt x="67" y="85"/>
                    </a:lnTo>
                    <a:lnTo>
                      <a:pt x="73" y="81"/>
                    </a:lnTo>
                    <a:lnTo>
                      <a:pt x="79" y="75"/>
                    </a:lnTo>
                    <a:lnTo>
                      <a:pt x="69" y="73"/>
                    </a:lnTo>
                    <a:close/>
                    <a:moveTo>
                      <a:pt x="28" y="73"/>
                    </a:moveTo>
                    <a:lnTo>
                      <a:pt x="18" y="75"/>
                    </a:lnTo>
                    <a:lnTo>
                      <a:pt x="24" y="81"/>
                    </a:lnTo>
                    <a:lnTo>
                      <a:pt x="30" y="85"/>
                    </a:lnTo>
                    <a:lnTo>
                      <a:pt x="38" y="89"/>
                    </a:lnTo>
                    <a:lnTo>
                      <a:pt x="34" y="85"/>
                    </a:lnTo>
                    <a:lnTo>
                      <a:pt x="32" y="79"/>
                    </a:lnTo>
                    <a:lnTo>
                      <a:pt x="28" y="73"/>
                    </a:lnTo>
                    <a:close/>
                    <a:moveTo>
                      <a:pt x="51" y="71"/>
                    </a:moveTo>
                    <a:lnTo>
                      <a:pt x="51" y="87"/>
                    </a:lnTo>
                    <a:lnTo>
                      <a:pt x="55" y="85"/>
                    </a:lnTo>
                    <a:lnTo>
                      <a:pt x="61" y="77"/>
                    </a:lnTo>
                    <a:lnTo>
                      <a:pt x="63" y="73"/>
                    </a:lnTo>
                    <a:lnTo>
                      <a:pt x="51" y="71"/>
                    </a:lnTo>
                    <a:close/>
                    <a:moveTo>
                      <a:pt x="47" y="71"/>
                    </a:moveTo>
                    <a:lnTo>
                      <a:pt x="34" y="73"/>
                    </a:lnTo>
                    <a:lnTo>
                      <a:pt x="38" y="79"/>
                    </a:lnTo>
                    <a:lnTo>
                      <a:pt x="42" y="85"/>
                    </a:lnTo>
                    <a:lnTo>
                      <a:pt x="47" y="87"/>
                    </a:lnTo>
                    <a:lnTo>
                      <a:pt x="47" y="71"/>
                    </a:lnTo>
                    <a:close/>
                    <a:moveTo>
                      <a:pt x="71" y="53"/>
                    </a:moveTo>
                    <a:lnTo>
                      <a:pt x="71" y="61"/>
                    </a:lnTo>
                    <a:lnTo>
                      <a:pt x="69" y="69"/>
                    </a:lnTo>
                    <a:lnTo>
                      <a:pt x="83" y="71"/>
                    </a:lnTo>
                    <a:lnTo>
                      <a:pt x="87" y="63"/>
                    </a:lnTo>
                    <a:lnTo>
                      <a:pt x="89" y="53"/>
                    </a:lnTo>
                    <a:lnTo>
                      <a:pt x="71" y="53"/>
                    </a:lnTo>
                    <a:close/>
                    <a:moveTo>
                      <a:pt x="51" y="53"/>
                    </a:moveTo>
                    <a:lnTo>
                      <a:pt x="51" y="67"/>
                    </a:lnTo>
                    <a:lnTo>
                      <a:pt x="65" y="67"/>
                    </a:lnTo>
                    <a:lnTo>
                      <a:pt x="67" y="61"/>
                    </a:lnTo>
                    <a:lnTo>
                      <a:pt x="67" y="53"/>
                    </a:lnTo>
                    <a:lnTo>
                      <a:pt x="51" y="53"/>
                    </a:lnTo>
                    <a:close/>
                    <a:moveTo>
                      <a:pt x="30" y="53"/>
                    </a:moveTo>
                    <a:lnTo>
                      <a:pt x="30" y="61"/>
                    </a:lnTo>
                    <a:lnTo>
                      <a:pt x="32" y="67"/>
                    </a:lnTo>
                    <a:lnTo>
                      <a:pt x="47" y="67"/>
                    </a:lnTo>
                    <a:lnTo>
                      <a:pt x="47" y="53"/>
                    </a:lnTo>
                    <a:lnTo>
                      <a:pt x="30" y="53"/>
                    </a:lnTo>
                    <a:close/>
                    <a:moveTo>
                      <a:pt x="8" y="53"/>
                    </a:moveTo>
                    <a:lnTo>
                      <a:pt x="10" y="63"/>
                    </a:lnTo>
                    <a:lnTo>
                      <a:pt x="14" y="71"/>
                    </a:lnTo>
                    <a:lnTo>
                      <a:pt x="28" y="69"/>
                    </a:lnTo>
                    <a:lnTo>
                      <a:pt x="26" y="61"/>
                    </a:lnTo>
                    <a:lnTo>
                      <a:pt x="26" y="53"/>
                    </a:lnTo>
                    <a:lnTo>
                      <a:pt x="8" y="53"/>
                    </a:lnTo>
                    <a:close/>
                    <a:moveTo>
                      <a:pt x="32" y="32"/>
                    </a:moveTo>
                    <a:lnTo>
                      <a:pt x="30" y="38"/>
                    </a:lnTo>
                    <a:lnTo>
                      <a:pt x="30" y="46"/>
                    </a:lnTo>
                    <a:lnTo>
                      <a:pt x="47" y="46"/>
                    </a:lnTo>
                    <a:lnTo>
                      <a:pt x="47" y="32"/>
                    </a:lnTo>
                    <a:lnTo>
                      <a:pt x="32" y="32"/>
                    </a:lnTo>
                    <a:close/>
                    <a:moveTo>
                      <a:pt x="65" y="32"/>
                    </a:moveTo>
                    <a:lnTo>
                      <a:pt x="51" y="32"/>
                    </a:lnTo>
                    <a:lnTo>
                      <a:pt x="51" y="46"/>
                    </a:lnTo>
                    <a:lnTo>
                      <a:pt x="67" y="46"/>
                    </a:lnTo>
                    <a:lnTo>
                      <a:pt x="67" y="38"/>
                    </a:lnTo>
                    <a:lnTo>
                      <a:pt x="65" y="32"/>
                    </a:lnTo>
                    <a:close/>
                    <a:moveTo>
                      <a:pt x="14" y="28"/>
                    </a:moveTo>
                    <a:lnTo>
                      <a:pt x="10" y="36"/>
                    </a:lnTo>
                    <a:lnTo>
                      <a:pt x="8" y="46"/>
                    </a:lnTo>
                    <a:lnTo>
                      <a:pt x="26" y="46"/>
                    </a:lnTo>
                    <a:lnTo>
                      <a:pt x="26" y="38"/>
                    </a:lnTo>
                    <a:lnTo>
                      <a:pt x="28" y="30"/>
                    </a:lnTo>
                    <a:lnTo>
                      <a:pt x="14" y="28"/>
                    </a:lnTo>
                    <a:close/>
                    <a:moveTo>
                      <a:pt x="83" y="28"/>
                    </a:moveTo>
                    <a:lnTo>
                      <a:pt x="69" y="30"/>
                    </a:lnTo>
                    <a:lnTo>
                      <a:pt x="71" y="38"/>
                    </a:lnTo>
                    <a:lnTo>
                      <a:pt x="71" y="46"/>
                    </a:lnTo>
                    <a:lnTo>
                      <a:pt x="89" y="46"/>
                    </a:lnTo>
                    <a:lnTo>
                      <a:pt x="87" y="36"/>
                    </a:lnTo>
                    <a:lnTo>
                      <a:pt x="83" y="28"/>
                    </a:lnTo>
                    <a:close/>
                    <a:moveTo>
                      <a:pt x="51" y="12"/>
                    </a:moveTo>
                    <a:lnTo>
                      <a:pt x="51" y="28"/>
                    </a:lnTo>
                    <a:lnTo>
                      <a:pt x="63" y="28"/>
                    </a:lnTo>
                    <a:lnTo>
                      <a:pt x="59" y="20"/>
                    </a:lnTo>
                    <a:lnTo>
                      <a:pt x="55" y="14"/>
                    </a:lnTo>
                    <a:lnTo>
                      <a:pt x="51" y="12"/>
                    </a:lnTo>
                    <a:close/>
                    <a:moveTo>
                      <a:pt x="47" y="12"/>
                    </a:moveTo>
                    <a:lnTo>
                      <a:pt x="42" y="14"/>
                    </a:lnTo>
                    <a:lnTo>
                      <a:pt x="36" y="22"/>
                    </a:lnTo>
                    <a:lnTo>
                      <a:pt x="34" y="28"/>
                    </a:lnTo>
                    <a:lnTo>
                      <a:pt x="47" y="28"/>
                    </a:lnTo>
                    <a:lnTo>
                      <a:pt x="47" y="12"/>
                    </a:lnTo>
                    <a:close/>
                    <a:moveTo>
                      <a:pt x="59" y="10"/>
                    </a:moveTo>
                    <a:lnTo>
                      <a:pt x="63" y="14"/>
                    </a:lnTo>
                    <a:lnTo>
                      <a:pt x="65" y="20"/>
                    </a:lnTo>
                    <a:lnTo>
                      <a:pt x="69" y="26"/>
                    </a:lnTo>
                    <a:lnTo>
                      <a:pt x="79" y="24"/>
                    </a:lnTo>
                    <a:lnTo>
                      <a:pt x="73" y="18"/>
                    </a:lnTo>
                    <a:lnTo>
                      <a:pt x="67" y="14"/>
                    </a:lnTo>
                    <a:lnTo>
                      <a:pt x="59" y="10"/>
                    </a:lnTo>
                    <a:close/>
                    <a:moveTo>
                      <a:pt x="38" y="10"/>
                    </a:moveTo>
                    <a:lnTo>
                      <a:pt x="30" y="14"/>
                    </a:lnTo>
                    <a:lnTo>
                      <a:pt x="24" y="18"/>
                    </a:lnTo>
                    <a:lnTo>
                      <a:pt x="18" y="24"/>
                    </a:lnTo>
                    <a:lnTo>
                      <a:pt x="28" y="26"/>
                    </a:lnTo>
                    <a:lnTo>
                      <a:pt x="32" y="20"/>
                    </a:lnTo>
                    <a:lnTo>
                      <a:pt x="34" y="14"/>
                    </a:lnTo>
                    <a:lnTo>
                      <a:pt x="38" y="10"/>
                    </a:lnTo>
                    <a:close/>
                    <a:moveTo>
                      <a:pt x="49" y="0"/>
                    </a:moveTo>
                    <a:lnTo>
                      <a:pt x="67" y="4"/>
                    </a:lnTo>
                    <a:lnTo>
                      <a:pt x="83" y="14"/>
                    </a:lnTo>
                    <a:lnTo>
                      <a:pt x="93" y="30"/>
                    </a:lnTo>
                    <a:lnTo>
                      <a:pt x="97" y="50"/>
                    </a:lnTo>
                    <a:lnTo>
                      <a:pt x="93" y="69"/>
                    </a:lnTo>
                    <a:lnTo>
                      <a:pt x="83" y="85"/>
                    </a:lnTo>
                    <a:lnTo>
                      <a:pt x="67" y="95"/>
                    </a:lnTo>
                    <a:lnTo>
                      <a:pt x="49" y="99"/>
                    </a:lnTo>
                    <a:lnTo>
                      <a:pt x="30" y="95"/>
                    </a:lnTo>
                    <a:lnTo>
                      <a:pt x="14" y="85"/>
                    </a:lnTo>
                    <a:lnTo>
                      <a:pt x="4" y="69"/>
                    </a:lnTo>
                    <a:lnTo>
                      <a:pt x="0" y="50"/>
                    </a:lnTo>
                    <a:lnTo>
                      <a:pt x="4" y="30"/>
                    </a:lnTo>
                    <a:lnTo>
                      <a:pt x="14" y="14"/>
                    </a:lnTo>
                    <a:lnTo>
                      <a:pt x="30" y="4"/>
                    </a:lnTo>
                    <a:lnTo>
                      <a:pt x="4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0" name="组合 49"/>
          <p:cNvGrpSpPr/>
          <p:nvPr/>
        </p:nvGrpSpPr>
        <p:grpSpPr>
          <a:xfrm>
            <a:off x="5238881" y="3963328"/>
            <a:ext cx="763063" cy="444643"/>
            <a:chOff x="5238881" y="3710891"/>
            <a:chExt cx="763063" cy="444643"/>
          </a:xfrm>
        </p:grpSpPr>
        <p:sp>
          <p:nvSpPr>
            <p:cNvPr id="51" name="Freeform 82"/>
            <p:cNvSpPr>
              <a:spLocks/>
            </p:cNvSpPr>
            <p:nvPr/>
          </p:nvSpPr>
          <p:spPr bwMode="auto">
            <a:xfrm>
              <a:off x="5238881" y="3759658"/>
              <a:ext cx="203676" cy="347109"/>
            </a:xfrm>
            <a:custGeom>
              <a:avLst/>
              <a:gdLst>
                <a:gd name="T0" fmla="*/ 61 w 71"/>
                <a:gd name="T1" fmla="*/ 0 h 121"/>
                <a:gd name="T2" fmla="*/ 65 w 71"/>
                <a:gd name="T3" fmla="*/ 0 h 121"/>
                <a:gd name="T4" fmla="*/ 67 w 71"/>
                <a:gd name="T5" fmla="*/ 3 h 121"/>
                <a:gd name="T6" fmla="*/ 71 w 71"/>
                <a:gd name="T7" fmla="*/ 7 h 121"/>
                <a:gd name="T8" fmla="*/ 71 w 71"/>
                <a:gd name="T9" fmla="*/ 11 h 121"/>
                <a:gd name="T10" fmla="*/ 71 w 71"/>
                <a:gd name="T11" fmla="*/ 15 h 121"/>
                <a:gd name="T12" fmla="*/ 67 w 71"/>
                <a:gd name="T13" fmla="*/ 19 h 121"/>
                <a:gd name="T14" fmla="*/ 26 w 71"/>
                <a:gd name="T15" fmla="*/ 60 h 121"/>
                <a:gd name="T16" fmla="*/ 67 w 71"/>
                <a:gd name="T17" fmla="*/ 102 h 121"/>
                <a:gd name="T18" fmla="*/ 71 w 71"/>
                <a:gd name="T19" fmla="*/ 106 h 121"/>
                <a:gd name="T20" fmla="*/ 71 w 71"/>
                <a:gd name="T21" fmla="*/ 111 h 121"/>
                <a:gd name="T22" fmla="*/ 71 w 71"/>
                <a:gd name="T23" fmla="*/ 115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3 h 121"/>
                <a:gd name="T36" fmla="*/ 53 w 71"/>
                <a:gd name="T37" fmla="*/ 3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3"/>
                  </a:lnTo>
                  <a:lnTo>
                    <a:pt x="71" y="7"/>
                  </a:lnTo>
                  <a:lnTo>
                    <a:pt x="71" y="11"/>
                  </a:lnTo>
                  <a:lnTo>
                    <a:pt x="71" y="15"/>
                  </a:lnTo>
                  <a:lnTo>
                    <a:pt x="67" y="19"/>
                  </a:lnTo>
                  <a:lnTo>
                    <a:pt x="26" y="60"/>
                  </a:lnTo>
                  <a:lnTo>
                    <a:pt x="67" y="102"/>
                  </a:lnTo>
                  <a:lnTo>
                    <a:pt x="71" y="106"/>
                  </a:lnTo>
                  <a:lnTo>
                    <a:pt x="71" y="111"/>
                  </a:lnTo>
                  <a:lnTo>
                    <a:pt x="71" y="115"/>
                  </a:lnTo>
                  <a:lnTo>
                    <a:pt x="67" y="117"/>
                  </a:lnTo>
                  <a:lnTo>
                    <a:pt x="61" y="121"/>
                  </a:lnTo>
                  <a:lnTo>
                    <a:pt x="53" y="117"/>
                  </a:lnTo>
                  <a:lnTo>
                    <a:pt x="4" y="68"/>
                  </a:lnTo>
                  <a:lnTo>
                    <a:pt x="0" y="60"/>
                  </a:lnTo>
                  <a:lnTo>
                    <a:pt x="4" y="53"/>
                  </a:lnTo>
                  <a:lnTo>
                    <a:pt x="53" y="3"/>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2" name="组合 51"/>
            <p:cNvGrpSpPr/>
            <p:nvPr/>
          </p:nvGrpSpPr>
          <p:grpSpPr>
            <a:xfrm>
              <a:off x="5557301" y="3710891"/>
              <a:ext cx="444643" cy="444643"/>
              <a:chOff x="5557301" y="3705153"/>
              <a:chExt cx="444643" cy="444643"/>
            </a:xfrm>
          </p:grpSpPr>
          <p:sp>
            <p:nvSpPr>
              <p:cNvPr id="53" name="Freeform 210"/>
              <p:cNvSpPr>
                <a:spLocks noEditPoints="1"/>
              </p:cNvSpPr>
              <p:nvPr/>
            </p:nvSpPr>
            <p:spPr bwMode="auto">
              <a:xfrm>
                <a:off x="5557301" y="3705153"/>
                <a:ext cx="444643" cy="444643"/>
              </a:xfrm>
              <a:custGeom>
                <a:avLst/>
                <a:gdLst>
                  <a:gd name="T0" fmla="*/ 78 w 155"/>
                  <a:gd name="T1" fmla="*/ 8 h 155"/>
                  <a:gd name="T2" fmla="*/ 61 w 155"/>
                  <a:gd name="T3" fmla="*/ 10 h 155"/>
                  <a:gd name="T4" fmla="*/ 43 w 155"/>
                  <a:gd name="T5" fmla="*/ 19 h 155"/>
                  <a:gd name="T6" fmla="*/ 25 w 155"/>
                  <a:gd name="T7" fmla="*/ 35 h 155"/>
                  <a:gd name="T8" fmla="*/ 13 w 155"/>
                  <a:gd name="T9" fmla="*/ 55 h 155"/>
                  <a:gd name="T10" fmla="*/ 9 w 155"/>
                  <a:gd name="T11" fmla="*/ 78 h 155"/>
                  <a:gd name="T12" fmla="*/ 11 w 155"/>
                  <a:gd name="T13" fmla="*/ 96 h 155"/>
                  <a:gd name="T14" fmla="*/ 19 w 155"/>
                  <a:gd name="T15" fmla="*/ 112 h 155"/>
                  <a:gd name="T16" fmla="*/ 33 w 155"/>
                  <a:gd name="T17" fmla="*/ 131 h 155"/>
                  <a:gd name="T18" fmla="*/ 55 w 155"/>
                  <a:gd name="T19" fmla="*/ 143 h 155"/>
                  <a:gd name="T20" fmla="*/ 78 w 155"/>
                  <a:gd name="T21" fmla="*/ 147 h 155"/>
                  <a:gd name="T22" fmla="*/ 94 w 155"/>
                  <a:gd name="T23" fmla="*/ 145 h 155"/>
                  <a:gd name="T24" fmla="*/ 112 w 155"/>
                  <a:gd name="T25" fmla="*/ 139 h 155"/>
                  <a:gd name="T26" fmla="*/ 130 w 155"/>
                  <a:gd name="T27" fmla="*/ 123 h 155"/>
                  <a:gd name="T28" fmla="*/ 143 w 155"/>
                  <a:gd name="T29" fmla="*/ 102 h 155"/>
                  <a:gd name="T30" fmla="*/ 147 w 155"/>
                  <a:gd name="T31" fmla="*/ 78 h 155"/>
                  <a:gd name="T32" fmla="*/ 145 w 155"/>
                  <a:gd name="T33" fmla="*/ 61 h 155"/>
                  <a:gd name="T34" fmla="*/ 136 w 155"/>
                  <a:gd name="T35" fmla="*/ 45 h 155"/>
                  <a:gd name="T36" fmla="*/ 122 w 155"/>
                  <a:gd name="T37" fmla="*/ 25 h 155"/>
                  <a:gd name="T38" fmla="*/ 100 w 155"/>
                  <a:gd name="T39" fmla="*/ 12 h 155"/>
                  <a:gd name="T40" fmla="*/ 78 w 155"/>
                  <a:gd name="T41" fmla="*/ 8 h 155"/>
                  <a:gd name="T42" fmla="*/ 78 w 155"/>
                  <a:gd name="T43" fmla="*/ 0 h 155"/>
                  <a:gd name="T44" fmla="*/ 104 w 155"/>
                  <a:gd name="T45" fmla="*/ 6 h 155"/>
                  <a:gd name="T46" fmla="*/ 126 w 155"/>
                  <a:gd name="T47" fmla="*/ 19 h 155"/>
                  <a:gd name="T48" fmla="*/ 145 w 155"/>
                  <a:gd name="T49" fmla="*/ 41 h 155"/>
                  <a:gd name="T50" fmla="*/ 153 w 155"/>
                  <a:gd name="T51" fmla="*/ 59 h 155"/>
                  <a:gd name="T52" fmla="*/ 155 w 155"/>
                  <a:gd name="T53" fmla="*/ 78 h 155"/>
                  <a:gd name="T54" fmla="*/ 151 w 155"/>
                  <a:gd name="T55" fmla="*/ 104 h 155"/>
                  <a:gd name="T56" fmla="*/ 136 w 155"/>
                  <a:gd name="T57" fmla="*/ 127 h 155"/>
                  <a:gd name="T58" fmla="*/ 116 w 155"/>
                  <a:gd name="T59" fmla="*/ 145 h 155"/>
                  <a:gd name="T60" fmla="*/ 96 w 155"/>
                  <a:gd name="T61" fmla="*/ 153 h 155"/>
                  <a:gd name="T62" fmla="*/ 78 w 155"/>
                  <a:gd name="T63" fmla="*/ 155 h 155"/>
                  <a:gd name="T64" fmla="*/ 51 w 155"/>
                  <a:gd name="T65" fmla="*/ 151 h 155"/>
                  <a:gd name="T66" fmla="*/ 29 w 155"/>
                  <a:gd name="T67" fmla="*/ 137 h 155"/>
                  <a:gd name="T68" fmla="*/ 11 w 155"/>
                  <a:gd name="T69" fmla="*/ 116 h 155"/>
                  <a:gd name="T70" fmla="*/ 3 w 155"/>
                  <a:gd name="T71" fmla="*/ 98 h 155"/>
                  <a:gd name="T72" fmla="*/ 0 w 155"/>
                  <a:gd name="T73" fmla="*/ 78 h 155"/>
                  <a:gd name="T74" fmla="*/ 5 w 155"/>
                  <a:gd name="T75" fmla="*/ 51 h 155"/>
                  <a:gd name="T76" fmla="*/ 19 w 155"/>
                  <a:gd name="T77" fmla="*/ 29 h 155"/>
                  <a:gd name="T78" fmla="*/ 39 w 155"/>
                  <a:gd name="T79" fmla="*/ 10 h 155"/>
                  <a:gd name="T80" fmla="*/ 59 w 155"/>
                  <a:gd name="T81" fmla="*/ 2 h 155"/>
                  <a:gd name="T82" fmla="*/ 78 w 155"/>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5">
                    <a:moveTo>
                      <a:pt x="78" y="8"/>
                    </a:moveTo>
                    <a:lnTo>
                      <a:pt x="61" y="10"/>
                    </a:lnTo>
                    <a:lnTo>
                      <a:pt x="43" y="19"/>
                    </a:lnTo>
                    <a:lnTo>
                      <a:pt x="25" y="35"/>
                    </a:lnTo>
                    <a:lnTo>
                      <a:pt x="13" y="55"/>
                    </a:lnTo>
                    <a:lnTo>
                      <a:pt x="9" y="78"/>
                    </a:lnTo>
                    <a:lnTo>
                      <a:pt x="11" y="96"/>
                    </a:lnTo>
                    <a:lnTo>
                      <a:pt x="19" y="112"/>
                    </a:lnTo>
                    <a:lnTo>
                      <a:pt x="33" y="131"/>
                    </a:lnTo>
                    <a:lnTo>
                      <a:pt x="55" y="143"/>
                    </a:lnTo>
                    <a:lnTo>
                      <a:pt x="78" y="147"/>
                    </a:lnTo>
                    <a:lnTo>
                      <a:pt x="94" y="145"/>
                    </a:lnTo>
                    <a:lnTo>
                      <a:pt x="112" y="139"/>
                    </a:lnTo>
                    <a:lnTo>
                      <a:pt x="130" y="123"/>
                    </a:lnTo>
                    <a:lnTo>
                      <a:pt x="143" y="102"/>
                    </a:lnTo>
                    <a:lnTo>
                      <a:pt x="147" y="78"/>
                    </a:lnTo>
                    <a:lnTo>
                      <a:pt x="145" y="61"/>
                    </a:lnTo>
                    <a:lnTo>
                      <a:pt x="136" y="45"/>
                    </a:lnTo>
                    <a:lnTo>
                      <a:pt x="122" y="25"/>
                    </a:lnTo>
                    <a:lnTo>
                      <a:pt x="100" y="12"/>
                    </a:lnTo>
                    <a:lnTo>
                      <a:pt x="78" y="8"/>
                    </a:lnTo>
                    <a:close/>
                    <a:moveTo>
                      <a:pt x="78" y="0"/>
                    </a:moveTo>
                    <a:lnTo>
                      <a:pt x="104" y="6"/>
                    </a:lnTo>
                    <a:lnTo>
                      <a:pt x="126" y="19"/>
                    </a:lnTo>
                    <a:lnTo>
                      <a:pt x="145" y="41"/>
                    </a:lnTo>
                    <a:lnTo>
                      <a:pt x="153" y="59"/>
                    </a:lnTo>
                    <a:lnTo>
                      <a:pt x="155" y="78"/>
                    </a:lnTo>
                    <a:lnTo>
                      <a:pt x="151" y="104"/>
                    </a:lnTo>
                    <a:lnTo>
                      <a:pt x="136" y="127"/>
                    </a:lnTo>
                    <a:lnTo>
                      <a:pt x="116" y="145"/>
                    </a:lnTo>
                    <a:lnTo>
                      <a:pt x="96" y="153"/>
                    </a:lnTo>
                    <a:lnTo>
                      <a:pt x="78" y="155"/>
                    </a:lnTo>
                    <a:lnTo>
                      <a:pt x="51" y="151"/>
                    </a:lnTo>
                    <a:lnTo>
                      <a:pt x="29" y="137"/>
                    </a:lnTo>
                    <a:lnTo>
                      <a:pt x="11" y="116"/>
                    </a:lnTo>
                    <a:lnTo>
                      <a:pt x="3" y="98"/>
                    </a:lnTo>
                    <a:lnTo>
                      <a:pt x="0" y="78"/>
                    </a:lnTo>
                    <a:lnTo>
                      <a:pt x="5" y="51"/>
                    </a:lnTo>
                    <a:lnTo>
                      <a:pt x="19" y="29"/>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211"/>
              <p:cNvSpPr>
                <a:spLocks/>
              </p:cNvSpPr>
              <p:nvPr/>
            </p:nvSpPr>
            <p:spPr bwMode="auto">
              <a:xfrm>
                <a:off x="5651968" y="3817031"/>
                <a:ext cx="255312" cy="226625"/>
              </a:xfrm>
              <a:custGeom>
                <a:avLst/>
                <a:gdLst>
                  <a:gd name="T0" fmla="*/ 2 w 89"/>
                  <a:gd name="T1" fmla="*/ 0 h 79"/>
                  <a:gd name="T2" fmla="*/ 6 w 89"/>
                  <a:gd name="T3" fmla="*/ 4 h 79"/>
                  <a:gd name="T4" fmla="*/ 6 w 89"/>
                  <a:gd name="T5" fmla="*/ 71 h 79"/>
                  <a:gd name="T6" fmla="*/ 87 w 89"/>
                  <a:gd name="T7" fmla="*/ 71 h 79"/>
                  <a:gd name="T8" fmla="*/ 89 w 89"/>
                  <a:gd name="T9" fmla="*/ 75 h 79"/>
                  <a:gd name="T10" fmla="*/ 87 w 89"/>
                  <a:gd name="T11" fmla="*/ 79 h 79"/>
                  <a:gd name="T12" fmla="*/ 6 w 89"/>
                  <a:gd name="T13" fmla="*/ 79 h 79"/>
                  <a:gd name="T14" fmla="*/ 2 w 89"/>
                  <a:gd name="T15" fmla="*/ 77 h 79"/>
                  <a:gd name="T16" fmla="*/ 0 w 89"/>
                  <a:gd name="T17" fmla="*/ 75 h 79"/>
                  <a:gd name="T18" fmla="*/ 0 w 89"/>
                  <a:gd name="T19" fmla="*/ 71 h 79"/>
                  <a:gd name="T20" fmla="*/ 0 w 89"/>
                  <a:gd name="T21" fmla="*/ 4 h 79"/>
                  <a:gd name="T22" fmla="*/ 2 w 8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79">
                    <a:moveTo>
                      <a:pt x="2" y="0"/>
                    </a:moveTo>
                    <a:lnTo>
                      <a:pt x="6" y="4"/>
                    </a:lnTo>
                    <a:lnTo>
                      <a:pt x="6" y="71"/>
                    </a:lnTo>
                    <a:lnTo>
                      <a:pt x="87" y="71"/>
                    </a:lnTo>
                    <a:lnTo>
                      <a:pt x="89" y="75"/>
                    </a:lnTo>
                    <a:lnTo>
                      <a:pt x="87" y="79"/>
                    </a:lnTo>
                    <a:lnTo>
                      <a:pt x="6" y="79"/>
                    </a:lnTo>
                    <a:lnTo>
                      <a:pt x="2" y="77"/>
                    </a:lnTo>
                    <a:lnTo>
                      <a:pt x="0" y="75"/>
                    </a:lnTo>
                    <a:lnTo>
                      <a:pt x="0" y="71"/>
                    </a:lnTo>
                    <a:lnTo>
                      <a:pt x="0" y="4"/>
                    </a:lnTo>
                    <a:lnTo>
                      <a:pt x="2"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212"/>
              <p:cNvSpPr>
                <a:spLocks/>
              </p:cNvSpPr>
              <p:nvPr/>
            </p:nvSpPr>
            <p:spPr bwMode="auto">
              <a:xfrm>
                <a:off x="5692129" y="3822769"/>
                <a:ext cx="209413" cy="180726"/>
              </a:xfrm>
              <a:custGeom>
                <a:avLst/>
                <a:gdLst>
                  <a:gd name="T0" fmla="*/ 69 w 73"/>
                  <a:gd name="T1" fmla="*/ 0 h 63"/>
                  <a:gd name="T2" fmla="*/ 71 w 73"/>
                  <a:gd name="T3" fmla="*/ 2 h 63"/>
                  <a:gd name="T4" fmla="*/ 73 w 73"/>
                  <a:gd name="T5" fmla="*/ 4 h 63"/>
                  <a:gd name="T6" fmla="*/ 69 w 73"/>
                  <a:gd name="T7" fmla="*/ 27 h 63"/>
                  <a:gd name="T8" fmla="*/ 65 w 73"/>
                  <a:gd name="T9" fmla="*/ 31 h 63"/>
                  <a:gd name="T10" fmla="*/ 63 w 73"/>
                  <a:gd name="T11" fmla="*/ 27 h 63"/>
                  <a:gd name="T12" fmla="*/ 65 w 73"/>
                  <a:gd name="T13" fmla="*/ 16 h 63"/>
                  <a:gd name="T14" fmla="*/ 45 w 73"/>
                  <a:gd name="T15" fmla="*/ 43 h 63"/>
                  <a:gd name="T16" fmla="*/ 43 w 73"/>
                  <a:gd name="T17" fmla="*/ 45 h 63"/>
                  <a:gd name="T18" fmla="*/ 39 w 73"/>
                  <a:gd name="T19" fmla="*/ 45 h 63"/>
                  <a:gd name="T20" fmla="*/ 27 w 73"/>
                  <a:gd name="T21" fmla="*/ 35 h 63"/>
                  <a:gd name="T22" fmla="*/ 6 w 73"/>
                  <a:gd name="T23" fmla="*/ 61 h 63"/>
                  <a:gd name="T24" fmla="*/ 4 w 73"/>
                  <a:gd name="T25" fmla="*/ 63 h 63"/>
                  <a:gd name="T26" fmla="*/ 0 w 73"/>
                  <a:gd name="T27" fmla="*/ 63 h 63"/>
                  <a:gd name="T28" fmla="*/ 0 w 73"/>
                  <a:gd name="T29" fmla="*/ 57 h 63"/>
                  <a:gd name="T30" fmla="*/ 20 w 73"/>
                  <a:gd name="T31" fmla="*/ 27 h 63"/>
                  <a:gd name="T32" fmla="*/ 24 w 73"/>
                  <a:gd name="T33" fmla="*/ 24 h 63"/>
                  <a:gd name="T34" fmla="*/ 27 w 73"/>
                  <a:gd name="T35" fmla="*/ 24 h 63"/>
                  <a:gd name="T36" fmla="*/ 41 w 73"/>
                  <a:gd name="T37" fmla="*/ 35 h 63"/>
                  <a:gd name="T38" fmla="*/ 57 w 73"/>
                  <a:gd name="T39" fmla="*/ 10 h 63"/>
                  <a:gd name="T40" fmla="*/ 49 w 73"/>
                  <a:gd name="T41" fmla="*/ 10 h 63"/>
                  <a:gd name="T42" fmla="*/ 45 w 73"/>
                  <a:gd name="T43" fmla="*/ 8 h 63"/>
                  <a:gd name="T44" fmla="*/ 47 w 73"/>
                  <a:gd name="T45" fmla="*/ 4 h 63"/>
                  <a:gd name="T46" fmla="*/ 69 w 73"/>
                  <a:gd name="T4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63">
                    <a:moveTo>
                      <a:pt x="69" y="0"/>
                    </a:moveTo>
                    <a:lnTo>
                      <a:pt x="71" y="2"/>
                    </a:lnTo>
                    <a:lnTo>
                      <a:pt x="73" y="4"/>
                    </a:lnTo>
                    <a:lnTo>
                      <a:pt x="69" y="27"/>
                    </a:lnTo>
                    <a:lnTo>
                      <a:pt x="65" y="31"/>
                    </a:lnTo>
                    <a:lnTo>
                      <a:pt x="63" y="27"/>
                    </a:lnTo>
                    <a:lnTo>
                      <a:pt x="65" y="16"/>
                    </a:lnTo>
                    <a:lnTo>
                      <a:pt x="45" y="43"/>
                    </a:lnTo>
                    <a:lnTo>
                      <a:pt x="43" y="45"/>
                    </a:lnTo>
                    <a:lnTo>
                      <a:pt x="39" y="45"/>
                    </a:lnTo>
                    <a:lnTo>
                      <a:pt x="27" y="35"/>
                    </a:lnTo>
                    <a:lnTo>
                      <a:pt x="6" y="61"/>
                    </a:lnTo>
                    <a:lnTo>
                      <a:pt x="4" y="63"/>
                    </a:lnTo>
                    <a:lnTo>
                      <a:pt x="0" y="63"/>
                    </a:lnTo>
                    <a:lnTo>
                      <a:pt x="0" y="57"/>
                    </a:lnTo>
                    <a:lnTo>
                      <a:pt x="20" y="27"/>
                    </a:lnTo>
                    <a:lnTo>
                      <a:pt x="24" y="24"/>
                    </a:lnTo>
                    <a:lnTo>
                      <a:pt x="27" y="24"/>
                    </a:lnTo>
                    <a:lnTo>
                      <a:pt x="41" y="35"/>
                    </a:lnTo>
                    <a:lnTo>
                      <a:pt x="57" y="10"/>
                    </a:lnTo>
                    <a:lnTo>
                      <a:pt x="49" y="10"/>
                    </a:lnTo>
                    <a:lnTo>
                      <a:pt x="45" y="8"/>
                    </a:lnTo>
                    <a:lnTo>
                      <a:pt x="47" y="4"/>
                    </a:lnTo>
                    <a:lnTo>
                      <a:pt x="69"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0" name="矩形 69"/>
          <p:cNvSpPr/>
          <p:nvPr/>
        </p:nvSpPr>
        <p:spPr>
          <a:xfrm>
            <a:off x="1858251" y="375965"/>
            <a:ext cx="2246128" cy="523220"/>
          </a:xfrm>
          <a:prstGeom prst="rect">
            <a:avLst/>
          </a:prstGeom>
          <a:effectLst/>
        </p:spPr>
        <p:txBody>
          <a:bodyPr vert="horz" wrap="none">
            <a:spAutoFit/>
          </a:bodyPr>
          <a:lstStyle/>
          <a:p>
            <a:r>
              <a:rPr lang="en-US" altLang="zh-CN" sz="2800" dirty="0">
                <a:solidFill>
                  <a:srgbClr val="70C4BC"/>
                </a:solidFill>
                <a:latin typeface="+mj-lt"/>
                <a:ea typeface="微软雅黑" panose="020B0503020204020204" pitchFamily="34" charset="-122"/>
              </a:rPr>
              <a:t>Experiments</a:t>
            </a:r>
          </a:p>
        </p:txBody>
      </p:sp>
      <p:sp>
        <p:nvSpPr>
          <p:cNvPr id="2" name="TextBox 1"/>
          <p:cNvSpPr txBox="1"/>
          <p:nvPr/>
        </p:nvSpPr>
        <p:spPr>
          <a:xfrm>
            <a:off x="2450895" y="1539817"/>
            <a:ext cx="808293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Dataset</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101" y="4092397"/>
            <a:ext cx="54102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Box 38"/>
          <p:cNvSpPr txBox="1"/>
          <p:nvPr/>
        </p:nvSpPr>
        <p:spPr>
          <a:xfrm>
            <a:off x="2472977" y="2806282"/>
            <a:ext cx="8082935" cy="830997"/>
          </a:xfrm>
          <a:prstGeom prst="rect">
            <a:avLst/>
          </a:prstGeom>
          <a:noFill/>
        </p:spPr>
        <p:txBody>
          <a:bodyPr wrap="square" rtlCol="0">
            <a:spAutoFit/>
          </a:bodyPr>
          <a:lstStyle/>
          <a:p>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A new dataset of knowledge graph combined with images named WN9-IMG</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532208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6839593" y="4918590"/>
            <a:ext cx="745852" cy="441774"/>
            <a:chOff x="6839593" y="4666153"/>
            <a:chExt cx="745852" cy="441774"/>
          </a:xfrm>
        </p:grpSpPr>
        <p:sp>
          <p:nvSpPr>
            <p:cNvPr id="29" name="Freeform 81"/>
            <p:cNvSpPr>
              <a:spLocks/>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p:cNvGrpSpPr/>
            <p:nvPr/>
          </p:nvGrpSpPr>
          <p:grpSpPr>
            <a:xfrm>
              <a:off x="6839593" y="4666153"/>
              <a:ext cx="441774" cy="441774"/>
              <a:chOff x="6839593" y="4666155"/>
              <a:chExt cx="441774" cy="441774"/>
            </a:xfrm>
          </p:grpSpPr>
          <p:sp>
            <p:nvSpPr>
              <p:cNvPr id="31" name="Freeform 199"/>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00"/>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1"/>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02"/>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p:nvGrpSpPr>
        <p:grpSpPr>
          <a:xfrm>
            <a:off x="6839593" y="3028145"/>
            <a:ext cx="745852" cy="444643"/>
            <a:chOff x="6839593" y="2775708"/>
            <a:chExt cx="745852" cy="444643"/>
          </a:xfrm>
        </p:grpSpPr>
        <p:sp>
          <p:nvSpPr>
            <p:cNvPr id="36" name="Freeform 83"/>
            <p:cNvSpPr>
              <a:spLocks/>
            </p:cNvSpPr>
            <p:nvPr/>
          </p:nvSpPr>
          <p:spPr bwMode="auto">
            <a:xfrm>
              <a:off x="7381769" y="2824475"/>
              <a:ext cx="203676" cy="347109"/>
            </a:xfrm>
            <a:custGeom>
              <a:avLst/>
              <a:gdLst>
                <a:gd name="T0" fmla="*/ 10 w 71"/>
                <a:gd name="T1" fmla="*/ 0 h 121"/>
                <a:gd name="T2" fmla="*/ 14 w 71"/>
                <a:gd name="T3" fmla="*/ 3 h 121"/>
                <a:gd name="T4" fmla="*/ 18 w 71"/>
                <a:gd name="T5" fmla="*/ 5 h 121"/>
                <a:gd name="T6" fmla="*/ 67 w 71"/>
                <a:gd name="T7" fmla="*/ 53 h 121"/>
                <a:gd name="T8" fmla="*/ 71 w 71"/>
                <a:gd name="T9" fmla="*/ 62 h 121"/>
                <a:gd name="T10" fmla="*/ 67 w 71"/>
                <a:gd name="T11" fmla="*/ 68 h 121"/>
                <a:gd name="T12" fmla="*/ 18 w 71"/>
                <a:gd name="T13" fmla="*/ 119 h 121"/>
                <a:gd name="T14" fmla="*/ 10 w 71"/>
                <a:gd name="T15" fmla="*/ 121 h 121"/>
                <a:gd name="T16" fmla="*/ 4 w 71"/>
                <a:gd name="T17" fmla="*/ 119 h 121"/>
                <a:gd name="T18" fmla="*/ 0 w 71"/>
                <a:gd name="T19" fmla="*/ 115 h 121"/>
                <a:gd name="T20" fmla="*/ 0 w 71"/>
                <a:gd name="T21" fmla="*/ 111 h 121"/>
                <a:gd name="T22" fmla="*/ 0 w 71"/>
                <a:gd name="T23" fmla="*/ 106 h 121"/>
                <a:gd name="T24" fmla="*/ 4 w 71"/>
                <a:gd name="T25" fmla="*/ 104 h 121"/>
                <a:gd name="T26" fmla="*/ 44 w 71"/>
                <a:gd name="T27" fmla="*/ 62 h 121"/>
                <a:gd name="T28" fmla="*/ 4 w 71"/>
                <a:gd name="T29" fmla="*/ 19 h 121"/>
                <a:gd name="T30" fmla="*/ 0 w 71"/>
                <a:gd name="T31" fmla="*/ 15 h 121"/>
                <a:gd name="T32" fmla="*/ 0 w 71"/>
                <a:gd name="T33" fmla="*/ 11 h 121"/>
                <a:gd name="T34" fmla="*/ 0 w 71"/>
                <a:gd name="T35" fmla="*/ 7 h 121"/>
                <a:gd name="T36" fmla="*/ 4 w 71"/>
                <a:gd name="T37" fmla="*/ 5 h 121"/>
                <a:gd name="T38" fmla="*/ 6 w 71"/>
                <a:gd name="T39" fmla="*/ 3 h 121"/>
                <a:gd name="T40" fmla="*/ 10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10" y="0"/>
                  </a:moveTo>
                  <a:lnTo>
                    <a:pt x="14" y="3"/>
                  </a:lnTo>
                  <a:lnTo>
                    <a:pt x="18" y="5"/>
                  </a:lnTo>
                  <a:lnTo>
                    <a:pt x="67" y="53"/>
                  </a:lnTo>
                  <a:lnTo>
                    <a:pt x="71" y="62"/>
                  </a:lnTo>
                  <a:lnTo>
                    <a:pt x="67" y="68"/>
                  </a:lnTo>
                  <a:lnTo>
                    <a:pt x="18" y="119"/>
                  </a:lnTo>
                  <a:lnTo>
                    <a:pt x="10" y="121"/>
                  </a:lnTo>
                  <a:lnTo>
                    <a:pt x="4" y="119"/>
                  </a:lnTo>
                  <a:lnTo>
                    <a:pt x="0" y="115"/>
                  </a:lnTo>
                  <a:lnTo>
                    <a:pt x="0" y="111"/>
                  </a:lnTo>
                  <a:lnTo>
                    <a:pt x="0" y="106"/>
                  </a:lnTo>
                  <a:lnTo>
                    <a:pt x="4" y="104"/>
                  </a:lnTo>
                  <a:lnTo>
                    <a:pt x="44" y="62"/>
                  </a:lnTo>
                  <a:lnTo>
                    <a:pt x="4" y="19"/>
                  </a:lnTo>
                  <a:lnTo>
                    <a:pt x="0" y="15"/>
                  </a:lnTo>
                  <a:lnTo>
                    <a:pt x="0" y="11"/>
                  </a:lnTo>
                  <a:lnTo>
                    <a:pt x="0" y="7"/>
                  </a:lnTo>
                  <a:lnTo>
                    <a:pt x="4" y="5"/>
                  </a:lnTo>
                  <a:lnTo>
                    <a:pt x="6" y="3"/>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7" name="组合 36"/>
            <p:cNvGrpSpPr/>
            <p:nvPr/>
          </p:nvGrpSpPr>
          <p:grpSpPr>
            <a:xfrm>
              <a:off x="6839593" y="2775708"/>
              <a:ext cx="441774" cy="444643"/>
              <a:chOff x="6839593" y="2769970"/>
              <a:chExt cx="441774" cy="444643"/>
            </a:xfrm>
          </p:grpSpPr>
          <p:sp>
            <p:nvSpPr>
              <p:cNvPr id="38" name="Freeform 203"/>
              <p:cNvSpPr>
                <a:spLocks noEditPoints="1"/>
              </p:cNvSpPr>
              <p:nvPr/>
            </p:nvSpPr>
            <p:spPr bwMode="auto">
              <a:xfrm>
                <a:off x="6839593" y="2769970"/>
                <a:ext cx="441774" cy="444643"/>
              </a:xfrm>
              <a:custGeom>
                <a:avLst/>
                <a:gdLst>
                  <a:gd name="T0" fmla="*/ 77 w 154"/>
                  <a:gd name="T1" fmla="*/ 10 h 155"/>
                  <a:gd name="T2" fmla="*/ 59 w 154"/>
                  <a:gd name="T3" fmla="*/ 12 h 155"/>
                  <a:gd name="T4" fmla="*/ 42 w 154"/>
                  <a:gd name="T5" fmla="*/ 19 h 155"/>
                  <a:gd name="T6" fmla="*/ 24 w 154"/>
                  <a:gd name="T7" fmla="*/ 35 h 155"/>
                  <a:gd name="T8" fmla="*/ 12 w 154"/>
                  <a:gd name="T9" fmla="*/ 55 h 155"/>
                  <a:gd name="T10" fmla="*/ 8 w 154"/>
                  <a:gd name="T11" fmla="*/ 78 h 155"/>
                  <a:gd name="T12" fmla="*/ 10 w 154"/>
                  <a:gd name="T13" fmla="*/ 96 h 155"/>
                  <a:gd name="T14" fmla="*/ 16 w 154"/>
                  <a:gd name="T15" fmla="*/ 112 h 155"/>
                  <a:gd name="T16" fmla="*/ 32 w 154"/>
                  <a:gd name="T17" fmla="*/ 131 h 155"/>
                  <a:gd name="T18" fmla="*/ 53 w 154"/>
                  <a:gd name="T19" fmla="*/ 143 h 155"/>
                  <a:gd name="T20" fmla="*/ 77 w 154"/>
                  <a:gd name="T21" fmla="*/ 147 h 155"/>
                  <a:gd name="T22" fmla="*/ 93 w 154"/>
                  <a:gd name="T23" fmla="*/ 145 h 155"/>
                  <a:gd name="T24" fmla="*/ 109 w 154"/>
                  <a:gd name="T25" fmla="*/ 139 h 155"/>
                  <a:gd name="T26" fmla="*/ 130 w 154"/>
                  <a:gd name="T27" fmla="*/ 122 h 155"/>
                  <a:gd name="T28" fmla="*/ 140 w 154"/>
                  <a:gd name="T29" fmla="*/ 102 h 155"/>
                  <a:gd name="T30" fmla="*/ 144 w 154"/>
                  <a:gd name="T31" fmla="*/ 78 h 155"/>
                  <a:gd name="T32" fmla="*/ 142 w 154"/>
                  <a:gd name="T33" fmla="*/ 61 h 155"/>
                  <a:gd name="T34" fmla="*/ 136 w 154"/>
                  <a:gd name="T35" fmla="*/ 45 h 155"/>
                  <a:gd name="T36" fmla="*/ 120 w 154"/>
                  <a:gd name="T37" fmla="*/ 25 h 155"/>
                  <a:gd name="T38" fmla="*/ 99 w 154"/>
                  <a:gd name="T39" fmla="*/ 14 h 155"/>
                  <a:gd name="T40" fmla="*/ 77 w 154"/>
                  <a:gd name="T41" fmla="*/ 10 h 155"/>
                  <a:gd name="T42" fmla="*/ 77 w 154"/>
                  <a:gd name="T43" fmla="*/ 0 h 155"/>
                  <a:gd name="T44" fmla="*/ 103 w 154"/>
                  <a:gd name="T45" fmla="*/ 6 h 155"/>
                  <a:gd name="T46" fmla="*/ 126 w 154"/>
                  <a:gd name="T47" fmla="*/ 19 h 155"/>
                  <a:gd name="T48" fmla="*/ 144 w 154"/>
                  <a:gd name="T49" fmla="*/ 41 h 155"/>
                  <a:gd name="T50" fmla="*/ 150 w 154"/>
                  <a:gd name="T51" fmla="*/ 59 h 155"/>
                  <a:gd name="T52" fmla="*/ 154 w 154"/>
                  <a:gd name="T53" fmla="*/ 78 h 155"/>
                  <a:gd name="T54" fmla="*/ 148 w 154"/>
                  <a:gd name="T55" fmla="*/ 104 h 155"/>
                  <a:gd name="T56" fmla="*/ 136 w 154"/>
                  <a:gd name="T57" fmla="*/ 129 h 155"/>
                  <a:gd name="T58" fmla="*/ 114 w 154"/>
                  <a:gd name="T59" fmla="*/ 145 h 155"/>
                  <a:gd name="T60" fmla="*/ 95 w 154"/>
                  <a:gd name="T61" fmla="*/ 153 h 155"/>
                  <a:gd name="T62" fmla="*/ 77 w 154"/>
                  <a:gd name="T63" fmla="*/ 155 h 155"/>
                  <a:gd name="T64" fmla="*/ 51 w 154"/>
                  <a:gd name="T65" fmla="*/ 151 h 155"/>
                  <a:gd name="T66" fmla="*/ 26 w 154"/>
                  <a:gd name="T67" fmla="*/ 137 h 155"/>
                  <a:gd name="T68" fmla="*/ 10 w 154"/>
                  <a:gd name="T69" fmla="*/ 116 h 155"/>
                  <a:gd name="T70" fmla="*/ 2 w 154"/>
                  <a:gd name="T71" fmla="*/ 98 h 155"/>
                  <a:gd name="T72" fmla="*/ 0 w 154"/>
                  <a:gd name="T73" fmla="*/ 78 h 155"/>
                  <a:gd name="T74" fmla="*/ 4 w 154"/>
                  <a:gd name="T75" fmla="*/ 51 h 155"/>
                  <a:gd name="T76" fmla="*/ 18 w 154"/>
                  <a:gd name="T77" fmla="*/ 29 h 155"/>
                  <a:gd name="T78" fmla="*/ 38 w 154"/>
                  <a:gd name="T79" fmla="*/ 10 h 155"/>
                  <a:gd name="T80" fmla="*/ 57 w 154"/>
                  <a:gd name="T81" fmla="*/ 4 h 155"/>
                  <a:gd name="T82" fmla="*/ 77 w 154"/>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5">
                    <a:moveTo>
                      <a:pt x="77" y="10"/>
                    </a:moveTo>
                    <a:lnTo>
                      <a:pt x="59" y="12"/>
                    </a:lnTo>
                    <a:lnTo>
                      <a:pt x="42" y="19"/>
                    </a:lnTo>
                    <a:lnTo>
                      <a:pt x="24" y="35"/>
                    </a:lnTo>
                    <a:lnTo>
                      <a:pt x="12" y="55"/>
                    </a:lnTo>
                    <a:lnTo>
                      <a:pt x="8" y="78"/>
                    </a:lnTo>
                    <a:lnTo>
                      <a:pt x="10" y="96"/>
                    </a:lnTo>
                    <a:lnTo>
                      <a:pt x="16" y="112"/>
                    </a:lnTo>
                    <a:lnTo>
                      <a:pt x="32" y="131"/>
                    </a:lnTo>
                    <a:lnTo>
                      <a:pt x="53" y="143"/>
                    </a:lnTo>
                    <a:lnTo>
                      <a:pt x="77" y="147"/>
                    </a:lnTo>
                    <a:lnTo>
                      <a:pt x="93" y="145"/>
                    </a:lnTo>
                    <a:lnTo>
                      <a:pt x="109" y="139"/>
                    </a:lnTo>
                    <a:lnTo>
                      <a:pt x="130" y="122"/>
                    </a:lnTo>
                    <a:lnTo>
                      <a:pt x="140" y="102"/>
                    </a:lnTo>
                    <a:lnTo>
                      <a:pt x="144" y="78"/>
                    </a:lnTo>
                    <a:lnTo>
                      <a:pt x="142" y="61"/>
                    </a:lnTo>
                    <a:lnTo>
                      <a:pt x="136" y="45"/>
                    </a:lnTo>
                    <a:lnTo>
                      <a:pt x="120" y="25"/>
                    </a:lnTo>
                    <a:lnTo>
                      <a:pt x="99" y="14"/>
                    </a:lnTo>
                    <a:lnTo>
                      <a:pt x="77" y="10"/>
                    </a:lnTo>
                    <a:close/>
                    <a:moveTo>
                      <a:pt x="77" y="0"/>
                    </a:moveTo>
                    <a:lnTo>
                      <a:pt x="103" y="6"/>
                    </a:lnTo>
                    <a:lnTo>
                      <a:pt x="126" y="19"/>
                    </a:lnTo>
                    <a:lnTo>
                      <a:pt x="144" y="41"/>
                    </a:lnTo>
                    <a:lnTo>
                      <a:pt x="150" y="59"/>
                    </a:lnTo>
                    <a:lnTo>
                      <a:pt x="154" y="78"/>
                    </a:lnTo>
                    <a:lnTo>
                      <a:pt x="148" y="104"/>
                    </a:lnTo>
                    <a:lnTo>
                      <a:pt x="136" y="129"/>
                    </a:lnTo>
                    <a:lnTo>
                      <a:pt x="114" y="145"/>
                    </a:lnTo>
                    <a:lnTo>
                      <a:pt x="95" y="153"/>
                    </a:lnTo>
                    <a:lnTo>
                      <a:pt x="77" y="155"/>
                    </a:lnTo>
                    <a:lnTo>
                      <a:pt x="51" y="151"/>
                    </a:lnTo>
                    <a:lnTo>
                      <a:pt x="26" y="137"/>
                    </a:lnTo>
                    <a:lnTo>
                      <a:pt x="10" y="116"/>
                    </a:lnTo>
                    <a:lnTo>
                      <a:pt x="2" y="98"/>
                    </a:lnTo>
                    <a:lnTo>
                      <a:pt x="0" y="78"/>
                    </a:lnTo>
                    <a:lnTo>
                      <a:pt x="4" y="51"/>
                    </a:lnTo>
                    <a:lnTo>
                      <a:pt x="18" y="29"/>
                    </a:lnTo>
                    <a:lnTo>
                      <a:pt x="38" y="10"/>
                    </a:lnTo>
                    <a:lnTo>
                      <a:pt x="57"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04"/>
              <p:cNvSpPr>
                <a:spLocks noEditPoints="1"/>
              </p:cNvSpPr>
              <p:nvPr/>
            </p:nvSpPr>
            <p:spPr bwMode="auto">
              <a:xfrm>
                <a:off x="6925653" y="2870374"/>
                <a:ext cx="269654" cy="186464"/>
              </a:xfrm>
              <a:custGeom>
                <a:avLst/>
                <a:gdLst>
                  <a:gd name="T0" fmla="*/ 6 w 94"/>
                  <a:gd name="T1" fmla="*/ 6 h 65"/>
                  <a:gd name="T2" fmla="*/ 6 w 94"/>
                  <a:gd name="T3" fmla="*/ 55 h 65"/>
                  <a:gd name="T4" fmla="*/ 88 w 94"/>
                  <a:gd name="T5" fmla="*/ 55 h 65"/>
                  <a:gd name="T6" fmla="*/ 88 w 94"/>
                  <a:gd name="T7" fmla="*/ 6 h 65"/>
                  <a:gd name="T8" fmla="*/ 6 w 94"/>
                  <a:gd name="T9" fmla="*/ 6 h 65"/>
                  <a:gd name="T10" fmla="*/ 4 w 94"/>
                  <a:gd name="T11" fmla="*/ 0 h 65"/>
                  <a:gd name="T12" fmla="*/ 88 w 94"/>
                  <a:gd name="T13" fmla="*/ 0 h 65"/>
                  <a:gd name="T14" fmla="*/ 94 w 94"/>
                  <a:gd name="T15" fmla="*/ 4 h 65"/>
                  <a:gd name="T16" fmla="*/ 94 w 94"/>
                  <a:gd name="T17" fmla="*/ 61 h 65"/>
                  <a:gd name="T18" fmla="*/ 88 w 94"/>
                  <a:gd name="T19" fmla="*/ 65 h 65"/>
                  <a:gd name="T20" fmla="*/ 67 w 94"/>
                  <a:gd name="T21" fmla="*/ 65 h 65"/>
                  <a:gd name="T22" fmla="*/ 29 w 94"/>
                  <a:gd name="T23" fmla="*/ 65 h 65"/>
                  <a:gd name="T24" fmla="*/ 4 w 94"/>
                  <a:gd name="T25" fmla="*/ 65 h 65"/>
                  <a:gd name="T26" fmla="*/ 0 w 94"/>
                  <a:gd name="T27" fmla="*/ 61 h 65"/>
                  <a:gd name="T28" fmla="*/ 0 w 94"/>
                  <a:gd name="T29" fmla="*/ 4 h 65"/>
                  <a:gd name="T30" fmla="*/ 4 w 94"/>
                  <a:gd name="T3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5">
                    <a:moveTo>
                      <a:pt x="6" y="6"/>
                    </a:moveTo>
                    <a:lnTo>
                      <a:pt x="6" y="55"/>
                    </a:lnTo>
                    <a:lnTo>
                      <a:pt x="88" y="55"/>
                    </a:lnTo>
                    <a:lnTo>
                      <a:pt x="88" y="6"/>
                    </a:lnTo>
                    <a:lnTo>
                      <a:pt x="6" y="6"/>
                    </a:lnTo>
                    <a:close/>
                    <a:moveTo>
                      <a:pt x="4" y="0"/>
                    </a:moveTo>
                    <a:lnTo>
                      <a:pt x="88" y="0"/>
                    </a:lnTo>
                    <a:lnTo>
                      <a:pt x="94" y="4"/>
                    </a:lnTo>
                    <a:lnTo>
                      <a:pt x="94" y="61"/>
                    </a:lnTo>
                    <a:lnTo>
                      <a:pt x="88" y="65"/>
                    </a:lnTo>
                    <a:lnTo>
                      <a:pt x="67" y="65"/>
                    </a:lnTo>
                    <a:lnTo>
                      <a:pt x="29" y="65"/>
                    </a:lnTo>
                    <a:lnTo>
                      <a:pt x="4" y="65"/>
                    </a:lnTo>
                    <a:lnTo>
                      <a:pt x="0" y="61"/>
                    </a:lnTo>
                    <a:lnTo>
                      <a:pt x="0" y="4"/>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206"/>
              <p:cNvSpPr>
                <a:spLocks noChangeArrowheads="1"/>
              </p:cNvSpPr>
              <p:nvPr/>
            </p:nvSpPr>
            <p:spPr bwMode="auto">
              <a:xfrm>
                <a:off x="7026055" y="3068310"/>
                <a:ext cx="68848" cy="22949"/>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207"/>
              <p:cNvSpPr>
                <a:spLocks/>
              </p:cNvSpPr>
              <p:nvPr/>
            </p:nvSpPr>
            <p:spPr bwMode="auto">
              <a:xfrm>
                <a:off x="6991631" y="3102734"/>
                <a:ext cx="131958" cy="17212"/>
              </a:xfrm>
              <a:custGeom>
                <a:avLst/>
                <a:gdLst>
                  <a:gd name="T0" fmla="*/ 4 w 46"/>
                  <a:gd name="T1" fmla="*/ 0 h 6"/>
                  <a:gd name="T2" fmla="*/ 44 w 46"/>
                  <a:gd name="T3" fmla="*/ 0 h 6"/>
                  <a:gd name="T4" fmla="*/ 46 w 46"/>
                  <a:gd name="T5" fmla="*/ 2 h 6"/>
                  <a:gd name="T6" fmla="*/ 44 w 46"/>
                  <a:gd name="T7" fmla="*/ 6 h 6"/>
                  <a:gd name="T8" fmla="*/ 4 w 46"/>
                  <a:gd name="T9" fmla="*/ 6 h 6"/>
                  <a:gd name="T10" fmla="*/ 0 w 46"/>
                  <a:gd name="T11" fmla="*/ 2 h 6"/>
                  <a:gd name="T12" fmla="*/ 4 w 4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6" h="6">
                    <a:moveTo>
                      <a:pt x="4" y="0"/>
                    </a:moveTo>
                    <a:lnTo>
                      <a:pt x="44" y="0"/>
                    </a:lnTo>
                    <a:lnTo>
                      <a:pt x="46" y="2"/>
                    </a:lnTo>
                    <a:lnTo>
                      <a:pt x="44" y="6"/>
                    </a:lnTo>
                    <a:lnTo>
                      <a:pt x="4" y="6"/>
                    </a:lnTo>
                    <a:lnTo>
                      <a:pt x="0" y="2"/>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 name="组合 44"/>
          <p:cNvGrpSpPr/>
          <p:nvPr/>
        </p:nvGrpSpPr>
        <p:grpSpPr>
          <a:xfrm>
            <a:off x="5238881" y="2078618"/>
            <a:ext cx="763063" cy="438906"/>
            <a:chOff x="5238881" y="1826181"/>
            <a:chExt cx="763063" cy="438906"/>
          </a:xfrm>
        </p:grpSpPr>
        <p:sp>
          <p:nvSpPr>
            <p:cNvPr id="46" name="Freeform 80"/>
            <p:cNvSpPr>
              <a:spLocks/>
            </p:cNvSpPr>
            <p:nvPr/>
          </p:nvSpPr>
          <p:spPr bwMode="auto">
            <a:xfrm>
              <a:off x="5238881" y="1872080"/>
              <a:ext cx="203676" cy="347109"/>
            </a:xfrm>
            <a:custGeom>
              <a:avLst/>
              <a:gdLst>
                <a:gd name="T0" fmla="*/ 61 w 71"/>
                <a:gd name="T1" fmla="*/ 0 h 121"/>
                <a:gd name="T2" fmla="*/ 65 w 71"/>
                <a:gd name="T3" fmla="*/ 0 h 121"/>
                <a:gd name="T4" fmla="*/ 67 w 71"/>
                <a:gd name="T5" fmla="*/ 2 h 121"/>
                <a:gd name="T6" fmla="*/ 71 w 71"/>
                <a:gd name="T7" fmla="*/ 7 h 121"/>
                <a:gd name="T8" fmla="*/ 71 w 71"/>
                <a:gd name="T9" fmla="*/ 11 h 121"/>
                <a:gd name="T10" fmla="*/ 71 w 71"/>
                <a:gd name="T11" fmla="*/ 15 h 121"/>
                <a:gd name="T12" fmla="*/ 67 w 71"/>
                <a:gd name="T13" fmla="*/ 17 h 121"/>
                <a:gd name="T14" fmla="*/ 26 w 71"/>
                <a:gd name="T15" fmla="*/ 60 h 121"/>
                <a:gd name="T16" fmla="*/ 67 w 71"/>
                <a:gd name="T17" fmla="*/ 102 h 121"/>
                <a:gd name="T18" fmla="*/ 71 w 71"/>
                <a:gd name="T19" fmla="*/ 106 h 121"/>
                <a:gd name="T20" fmla="*/ 71 w 71"/>
                <a:gd name="T21" fmla="*/ 108 h 121"/>
                <a:gd name="T22" fmla="*/ 71 w 71"/>
                <a:gd name="T23" fmla="*/ 112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1 h 121"/>
                <a:gd name="T36" fmla="*/ 53 w 71"/>
                <a:gd name="T37" fmla="*/ 2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2"/>
                  </a:lnTo>
                  <a:lnTo>
                    <a:pt x="71" y="7"/>
                  </a:lnTo>
                  <a:lnTo>
                    <a:pt x="71" y="11"/>
                  </a:lnTo>
                  <a:lnTo>
                    <a:pt x="71" y="15"/>
                  </a:lnTo>
                  <a:lnTo>
                    <a:pt x="67" y="17"/>
                  </a:lnTo>
                  <a:lnTo>
                    <a:pt x="26" y="60"/>
                  </a:lnTo>
                  <a:lnTo>
                    <a:pt x="67" y="102"/>
                  </a:lnTo>
                  <a:lnTo>
                    <a:pt x="71" y="106"/>
                  </a:lnTo>
                  <a:lnTo>
                    <a:pt x="71" y="108"/>
                  </a:lnTo>
                  <a:lnTo>
                    <a:pt x="71" y="112"/>
                  </a:lnTo>
                  <a:lnTo>
                    <a:pt x="67" y="117"/>
                  </a:lnTo>
                  <a:lnTo>
                    <a:pt x="61" y="121"/>
                  </a:lnTo>
                  <a:lnTo>
                    <a:pt x="53" y="117"/>
                  </a:lnTo>
                  <a:lnTo>
                    <a:pt x="4" y="68"/>
                  </a:lnTo>
                  <a:lnTo>
                    <a:pt x="0" y="60"/>
                  </a:lnTo>
                  <a:lnTo>
                    <a:pt x="4" y="51"/>
                  </a:lnTo>
                  <a:lnTo>
                    <a:pt x="53" y="2"/>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7" name="组合 46"/>
            <p:cNvGrpSpPr/>
            <p:nvPr/>
          </p:nvGrpSpPr>
          <p:grpSpPr>
            <a:xfrm>
              <a:off x="5557301" y="1826181"/>
              <a:ext cx="444643" cy="438906"/>
              <a:chOff x="5557301" y="1829049"/>
              <a:chExt cx="444643" cy="438906"/>
            </a:xfrm>
          </p:grpSpPr>
          <p:sp>
            <p:nvSpPr>
              <p:cNvPr id="48" name="Freeform 208"/>
              <p:cNvSpPr>
                <a:spLocks noEditPoints="1"/>
              </p:cNvSpPr>
              <p:nvPr/>
            </p:nvSpPr>
            <p:spPr bwMode="auto">
              <a:xfrm>
                <a:off x="5557301" y="1829049"/>
                <a:ext cx="444643" cy="438906"/>
              </a:xfrm>
              <a:custGeom>
                <a:avLst/>
                <a:gdLst>
                  <a:gd name="T0" fmla="*/ 78 w 155"/>
                  <a:gd name="T1" fmla="*/ 8 h 153"/>
                  <a:gd name="T2" fmla="*/ 61 w 155"/>
                  <a:gd name="T3" fmla="*/ 10 h 153"/>
                  <a:gd name="T4" fmla="*/ 43 w 155"/>
                  <a:gd name="T5" fmla="*/ 16 h 153"/>
                  <a:gd name="T6" fmla="*/ 25 w 155"/>
                  <a:gd name="T7" fmla="*/ 33 h 153"/>
                  <a:gd name="T8" fmla="*/ 13 w 155"/>
                  <a:gd name="T9" fmla="*/ 53 h 153"/>
                  <a:gd name="T10" fmla="*/ 9 w 155"/>
                  <a:gd name="T11" fmla="*/ 77 h 153"/>
                  <a:gd name="T12" fmla="*/ 11 w 155"/>
                  <a:gd name="T13" fmla="*/ 94 h 153"/>
                  <a:gd name="T14" fmla="*/ 19 w 155"/>
                  <a:gd name="T15" fmla="*/ 110 h 153"/>
                  <a:gd name="T16" fmla="*/ 33 w 155"/>
                  <a:gd name="T17" fmla="*/ 128 h 153"/>
                  <a:gd name="T18" fmla="*/ 55 w 155"/>
                  <a:gd name="T19" fmla="*/ 141 h 153"/>
                  <a:gd name="T20" fmla="*/ 78 w 155"/>
                  <a:gd name="T21" fmla="*/ 145 h 153"/>
                  <a:gd name="T22" fmla="*/ 94 w 155"/>
                  <a:gd name="T23" fmla="*/ 143 h 153"/>
                  <a:gd name="T24" fmla="*/ 112 w 155"/>
                  <a:gd name="T25" fmla="*/ 137 h 153"/>
                  <a:gd name="T26" fmla="*/ 130 w 155"/>
                  <a:gd name="T27" fmla="*/ 120 h 153"/>
                  <a:gd name="T28" fmla="*/ 143 w 155"/>
                  <a:gd name="T29" fmla="*/ 100 h 153"/>
                  <a:gd name="T30" fmla="*/ 147 w 155"/>
                  <a:gd name="T31" fmla="*/ 77 h 153"/>
                  <a:gd name="T32" fmla="*/ 145 w 155"/>
                  <a:gd name="T33" fmla="*/ 59 h 153"/>
                  <a:gd name="T34" fmla="*/ 136 w 155"/>
                  <a:gd name="T35" fmla="*/ 43 h 153"/>
                  <a:gd name="T36" fmla="*/ 122 w 155"/>
                  <a:gd name="T37" fmla="*/ 24 h 153"/>
                  <a:gd name="T38" fmla="*/ 100 w 155"/>
                  <a:gd name="T39" fmla="*/ 12 h 153"/>
                  <a:gd name="T40" fmla="*/ 78 w 155"/>
                  <a:gd name="T41" fmla="*/ 8 h 153"/>
                  <a:gd name="T42" fmla="*/ 78 w 155"/>
                  <a:gd name="T43" fmla="*/ 0 h 153"/>
                  <a:gd name="T44" fmla="*/ 104 w 155"/>
                  <a:gd name="T45" fmla="*/ 4 h 153"/>
                  <a:gd name="T46" fmla="*/ 126 w 155"/>
                  <a:gd name="T47" fmla="*/ 18 h 153"/>
                  <a:gd name="T48" fmla="*/ 145 w 155"/>
                  <a:gd name="T49" fmla="*/ 39 h 153"/>
                  <a:gd name="T50" fmla="*/ 153 w 155"/>
                  <a:gd name="T51" fmla="*/ 57 h 153"/>
                  <a:gd name="T52" fmla="*/ 155 w 155"/>
                  <a:gd name="T53" fmla="*/ 77 h 153"/>
                  <a:gd name="T54" fmla="*/ 151 w 155"/>
                  <a:gd name="T55" fmla="*/ 102 h 153"/>
                  <a:gd name="T56" fmla="*/ 136 w 155"/>
                  <a:gd name="T57" fmla="*/ 126 h 153"/>
                  <a:gd name="T58" fmla="*/ 116 w 155"/>
                  <a:gd name="T59" fmla="*/ 145 h 153"/>
                  <a:gd name="T60" fmla="*/ 96 w 155"/>
                  <a:gd name="T61" fmla="*/ 151 h 153"/>
                  <a:gd name="T62" fmla="*/ 78 w 155"/>
                  <a:gd name="T63" fmla="*/ 153 h 153"/>
                  <a:gd name="T64" fmla="*/ 51 w 155"/>
                  <a:gd name="T65" fmla="*/ 149 h 153"/>
                  <a:gd name="T66" fmla="*/ 29 w 155"/>
                  <a:gd name="T67" fmla="*/ 137 h 153"/>
                  <a:gd name="T68" fmla="*/ 11 w 155"/>
                  <a:gd name="T69" fmla="*/ 114 h 153"/>
                  <a:gd name="T70" fmla="*/ 3 w 155"/>
                  <a:gd name="T71" fmla="*/ 96 h 153"/>
                  <a:gd name="T72" fmla="*/ 0 w 155"/>
                  <a:gd name="T73" fmla="*/ 77 h 153"/>
                  <a:gd name="T74" fmla="*/ 5 w 155"/>
                  <a:gd name="T75" fmla="*/ 51 h 153"/>
                  <a:gd name="T76" fmla="*/ 19 w 155"/>
                  <a:gd name="T77" fmla="*/ 27 h 153"/>
                  <a:gd name="T78" fmla="*/ 39 w 155"/>
                  <a:gd name="T79" fmla="*/ 10 h 153"/>
                  <a:gd name="T80" fmla="*/ 59 w 155"/>
                  <a:gd name="T81" fmla="*/ 2 h 153"/>
                  <a:gd name="T82" fmla="*/ 78 w 155"/>
                  <a:gd name="T8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3">
                    <a:moveTo>
                      <a:pt x="78" y="8"/>
                    </a:moveTo>
                    <a:lnTo>
                      <a:pt x="61" y="10"/>
                    </a:lnTo>
                    <a:lnTo>
                      <a:pt x="43" y="16"/>
                    </a:lnTo>
                    <a:lnTo>
                      <a:pt x="25" y="33"/>
                    </a:lnTo>
                    <a:lnTo>
                      <a:pt x="13" y="53"/>
                    </a:lnTo>
                    <a:lnTo>
                      <a:pt x="9" y="77"/>
                    </a:lnTo>
                    <a:lnTo>
                      <a:pt x="11" y="94"/>
                    </a:lnTo>
                    <a:lnTo>
                      <a:pt x="19" y="110"/>
                    </a:lnTo>
                    <a:lnTo>
                      <a:pt x="33" y="128"/>
                    </a:lnTo>
                    <a:lnTo>
                      <a:pt x="55" y="141"/>
                    </a:lnTo>
                    <a:lnTo>
                      <a:pt x="78" y="145"/>
                    </a:lnTo>
                    <a:lnTo>
                      <a:pt x="94" y="143"/>
                    </a:lnTo>
                    <a:lnTo>
                      <a:pt x="112" y="137"/>
                    </a:lnTo>
                    <a:lnTo>
                      <a:pt x="130" y="120"/>
                    </a:lnTo>
                    <a:lnTo>
                      <a:pt x="143" y="100"/>
                    </a:lnTo>
                    <a:lnTo>
                      <a:pt x="147" y="77"/>
                    </a:lnTo>
                    <a:lnTo>
                      <a:pt x="145" y="59"/>
                    </a:lnTo>
                    <a:lnTo>
                      <a:pt x="136" y="43"/>
                    </a:lnTo>
                    <a:lnTo>
                      <a:pt x="122" y="24"/>
                    </a:lnTo>
                    <a:lnTo>
                      <a:pt x="100" y="12"/>
                    </a:lnTo>
                    <a:lnTo>
                      <a:pt x="78" y="8"/>
                    </a:lnTo>
                    <a:close/>
                    <a:moveTo>
                      <a:pt x="78" y="0"/>
                    </a:moveTo>
                    <a:lnTo>
                      <a:pt x="104" y="4"/>
                    </a:lnTo>
                    <a:lnTo>
                      <a:pt x="126" y="18"/>
                    </a:lnTo>
                    <a:lnTo>
                      <a:pt x="145" y="39"/>
                    </a:lnTo>
                    <a:lnTo>
                      <a:pt x="153" y="57"/>
                    </a:lnTo>
                    <a:lnTo>
                      <a:pt x="155" y="77"/>
                    </a:lnTo>
                    <a:lnTo>
                      <a:pt x="151" y="102"/>
                    </a:lnTo>
                    <a:lnTo>
                      <a:pt x="136" y="126"/>
                    </a:lnTo>
                    <a:lnTo>
                      <a:pt x="116" y="145"/>
                    </a:lnTo>
                    <a:lnTo>
                      <a:pt x="96" y="151"/>
                    </a:lnTo>
                    <a:lnTo>
                      <a:pt x="78" y="153"/>
                    </a:lnTo>
                    <a:lnTo>
                      <a:pt x="51" y="149"/>
                    </a:lnTo>
                    <a:lnTo>
                      <a:pt x="29" y="137"/>
                    </a:lnTo>
                    <a:lnTo>
                      <a:pt x="11" y="114"/>
                    </a:lnTo>
                    <a:lnTo>
                      <a:pt x="3" y="96"/>
                    </a:lnTo>
                    <a:lnTo>
                      <a:pt x="0" y="77"/>
                    </a:lnTo>
                    <a:lnTo>
                      <a:pt x="5" y="51"/>
                    </a:lnTo>
                    <a:lnTo>
                      <a:pt x="19" y="27"/>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209"/>
              <p:cNvSpPr>
                <a:spLocks noEditPoints="1"/>
              </p:cNvSpPr>
              <p:nvPr/>
            </p:nvSpPr>
            <p:spPr bwMode="auto">
              <a:xfrm>
                <a:off x="5640494" y="1906504"/>
                <a:ext cx="278261" cy="283998"/>
              </a:xfrm>
              <a:custGeom>
                <a:avLst/>
                <a:gdLst>
                  <a:gd name="T0" fmla="*/ 65 w 97"/>
                  <a:gd name="T1" fmla="*/ 79 h 99"/>
                  <a:gd name="T2" fmla="*/ 59 w 97"/>
                  <a:gd name="T3" fmla="*/ 89 h 99"/>
                  <a:gd name="T4" fmla="*/ 73 w 97"/>
                  <a:gd name="T5" fmla="*/ 81 h 99"/>
                  <a:gd name="T6" fmla="*/ 69 w 97"/>
                  <a:gd name="T7" fmla="*/ 73 h 99"/>
                  <a:gd name="T8" fmla="*/ 18 w 97"/>
                  <a:gd name="T9" fmla="*/ 75 h 99"/>
                  <a:gd name="T10" fmla="*/ 30 w 97"/>
                  <a:gd name="T11" fmla="*/ 85 h 99"/>
                  <a:gd name="T12" fmla="*/ 34 w 97"/>
                  <a:gd name="T13" fmla="*/ 85 h 99"/>
                  <a:gd name="T14" fmla="*/ 28 w 97"/>
                  <a:gd name="T15" fmla="*/ 73 h 99"/>
                  <a:gd name="T16" fmla="*/ 51 w 97"/>
                  <a:gd name="T17" fmla="*/ 87 h 99"/>
                  <a:gd name="T18" fmla="*/ 61 w 97"/>
                  <a:gd name="T19" fmla="*/ 77 h 99"/>
                  <a:gd name="T20" fmla="*/ 51 w 97"/>
                  <a:gd name="T21" fmla="*/ 71 h 99"/>
                  <a:gd name="T22" fmla="*/ 34 w 97"/>
                  <a:gd name="T23" fmla="*/ 73 h 99"/>
                  <a:gd name="T24" fmla="*/ 42 w 97"/>
                  <a:gd name="T25" fmla="*/ 85 h 99"/>
                  <a:gd name="T26" fmla="*/ 47 w 97"/>
                  <a:gd name="T27" fmla="*/ 71 h 99"/>
                  <a:gd name="T28" fmla="*/ 71 w 97"/>
                  <a:gd name="T29" fmla="*/ 61 h 99"/>
                  <a:gd name="T30" fmla="*/ 83 w 97"/>
                  <a:gd name="T31" fmla="*/ 71 h 99"/>
                  <a:gd name="T32" fmla="*/ 89 w 97"/>
                  <a:gd name="T33" fmla="*/ 53 h 99"/>
                  <a:gd name="T34" fmla="*/ 51 w 97"/>
                  <a:gd name="T35" fmla="*/ 53 h 99"/>
                  <a:gd name="T36" fmla="*/ 65 w 97"/>
                  <a:gd name="T37" fmla="*/ 67 h 99"/>
                  <a:gd name="T38" fmla="*/ 67 w 97"/>
                  <a:gd name="T39" fmla="*/ 53 h 99"/>
                  <a:gd name="T40" fmla="*/ 30 w 97"/>
                  <a:gd name="T41" fmla="*/ 53 h 99"/>
                  <a:gd name="T42" fmla="*/ 32 w 97"/>
                  <a:gd name="T43" fmla="*/ 67 h 99"/>
                  <a:gd name="T44" fmla="*/ 47 w 97"/>
                  <a:gd name="T45" fmla="*/ 53 h 99"/>
                  <a:gd name="T46" fmla="*/ 8 w 97"/>
                  <a:gd name="T47" fmla="*/ 53 h 99"/>
                  <a:gd name="T48" fmla="*/ 14 w 97"/>
                  <a:gd name="T49" fmla="*/ 71 h 99"/>
                  <a:gd name="T50" fmla="*/ 26 w 97"/>
                  <a:gd name="T51" fmla="*/ 61 h 99"/>
                  <a:gd name="T52" fmla="*/ 8 w 97"/>
                  <a:gd name="T53" fmla="*/ 53 h 99"/>
                  <a:gd name="T54" fmla="*/ 30 w 97"/>
                  <a:gd name="T55" fmla="*/ 38 h 99"/>
                  <a:gd name="T56" fmla="*/ 47 w 97"/>
                  <a:gd name="T57" fmla="*/ 46 h 99"/>
                  <a:gd name="T58" fmla="*/ 32 w 97"/>
                  <a:gd name="T59" fmla="*/ 32 h 99"/>
                  <a:gd name="T60" fmla="*/ 51 w 97"/>
                  <a:gd name="T61" fmla="*/ 32 h 99"/>
                  <a:gd name="T62" fmla="*/ 67 w 97"/>
                  <a:gd name="T63" fmla="*/ 46 h 99"/>
                  <a:gd name="T64" fmla="*/ 65 w 97"/>
                  <a:gd name="T65" fmla="*/ 32 h 99"/>
                  <a:gd name="T66" fmla="*/ 10 w 97"/>
                  <a:gd name="T67" fmla="*/ 36 h 99"/>
                  <a:gd name="T68" fmla="*/ 26 w 97"/>
                  <a:gd name="T69" fmla="*/ 46 h 99"/>
                  <a:gd name="T70" fmla="*/ 28 w 97"/>
                  <a:gd name="T71" fmla="*/ 30 h 99"/>
                  <a:gd name="T72" fmla="*/ 83 w 97"/>
                  <a:gd name="T73" fmla="*/ 28 h 99"/>
                  <a:gd name="T74" fmla="*/ 71 w 97"/>
                  <a:gd name="T75" fmla="*/ 38 h 99"/>
                  <a:gd name="T76" fmla="*/ 89 w 97"/>
                  <a:gd name="T77" fmla="*/ 46 h 99"/>
                  <a:gd name="T78" fmla="*/ 83 w 97"/>
                  <a:gd name="T79" fmla="*/ 28 h 99"/>
                  <a:gd name="T80" fmla="*/ 51 w 97"/>
                  <a:gd name="T81" fmla="*/ 28 h 99"/>
                  <a:gd name="T82" fmla="*/ 59 w 97"/>
                  <a:gd name="T83" fmla="*/ 20 h 99"/>
                  <a:gd name="T84" fmla="*/ 51 w 97"/>
                  <a:gd name="T85" fmla="*/ 12 h 99"/>
                  <a:gd name="T86" fmla="*/ 42 w 97"/>
                  <a:gd name="T87" fmla="*/ 14 h 99"/>
                  <a:gd name="T88" fmla="*/ 34 w 97"/>
                  <a:gd name="T89" fmla="*/ 28 h 99"/>
                  <a:gd name="T90" fmla="*/ 47 w 97"/>
                  <a:gd name="T91" fmla="*/ 12 h 99"/>
                  <a:gd name="T92" fmla="*/ 63 w 97"/>
                  <a:gd name="T93" fmla="*/ 14 h 99"/>
                  <a:gd name="T94" fmla="*/ 69 w 97"/>
                  <a:gd name="T95" fmla="*/ 26 h 99"/>
                  <a:gd name="T96" fmla="*/ 73 w 97"/>
                  <a:gd name="T97" fmla="*/ 18 h 99"/>
                  <a:gd name="T98" fmla="*/ 59 w 97"/>
                  <a:gd name="T99" fmla="*/ 10 h 99"/>
                  <a:gd name="T100" fmla="*/ 30 w 97"/>
                  <a:gd name="T101" fmla="*/ 14 h 99"/>
                  <a:gd name="T102" fmla="*/ 18 w 97"/>
                  <a:gd name="T103" fmla="*/ 24 h 99"/>
                  <a:gd name="T104" fmla="*/ 32 w 97"/>
                  <a:gd name="T105" fmla="*/ 20 h 99"/>
                  <a:gd name="T106" fmla="*/ 38 w 97"/>
                  <a:gd name="T107" fmla="*/ 10 h 99"/>
                  <a:gd name="T108" fmla="*/ 67 w 97"/>
                  <a:gd name="T109" fmla="*/ 4 h 99"/>
                  <a:gd name="T110" fmla="*/ 93 w 97"/>
                  <a:gd name="T111" fmla="*/ 30 h 99"/>
                  <a:gd name="T112" fmla="*/ 93 w 97"/>
                  <a:gd name="T113" fmla="*/ 69 h 99"/>
                  <a:gd name="T114" fmla="*/ 67 w 97"/>
                  <a:gd name="T115" fmla="*/ 95 h 99"/>
                  <a:gd name="T116" fmla="*/ 30 w 97"/>
                  <a:gd name="T117" fmla="*/ 95 h 99"/>
                  <a:gd name="T118" fmla="*/ 4 w 97"/>
                  <a:gd name="T119" fmla="*/ 69 h 99"/>
                  <a:gd name="T120" fmla="*/ 4 w 97"/>
                  <a:gd name="T121" fmla="*/ 30 h 99"/>
                  <a:gd name="T122" fmla="*/ 30 w 97"/>
                  <a:gd name="T123" fmla="*/ 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 h="99">
                    <a:moveTo>
                      <a:pt x="69" y="73"/>
                    </a:moveTo>
                    <a:lnTo>
                      <a:pt x="65" y="79"/>
                    </a:lnTo>
                    <a:lnTo>
                      <a:pt x="63" y="85"/>
                    </a:lnTo>
                    <a:lnTo>
                      <a:pt x="59" y="89"/>
                    </a:lnTo>
                    <a:lnTo>
                      <a:pt x="67" y="85"/>
                    </a:lnTo>
                    <a:lnTo>
                      <a:pt x="73" y="81"/>
                    </a:lnTo>
                    <a:lnTo>
                      <a:pt x="79" y="75"/>
                    </a:lnTo>
                    <a:lnTo>
                      <a:pt x="69" y="73"/>
                    </a:lnTo>
                    <a:close/>
                    <a:moveTo>
                      <a:pt x="28" y="73"/>
                    </a:moveTo>
                    <a:lnTo>
                      <a:pt x="18" y="75"/>
                    </a:lnTo>
                    <a:lnTo>
                      <a:pt x="24" y="81"/>
                    </a:lnTo>
                    <a:lnTo>
                      <a:pt x="30" y="85"/>
                    </a:lnTo>
                    <a:lnTo>
                      <a:pt x="38" y="89"/>
                    </a:lnTo>
                    <a:lnTo>
                      <a:pt x="34" y="85"/>
                    </a:lnTo>
                    <a:lnTo>
                      <a:pt x="32" y="79"/>
                    </a:lnTo>
                    <a:lnTo>
                      <a:pt x="28" y="73"/>
                    </a:lnTo>
                    <a:close/>
                    <a:moveTo>
                      <a:pt x="51" y="71"/>
                    </a:moveTo>
                    <a:lnTo>
                      <a:pt x="51" y="87"/>
                    </a:lnTo>
                    <a:lnTo>
                      <a:pt x="55" y="85"/>
                    </a:lnTo>
                    <a:lnTo>
                      <a:pt x="61" y="77"/>
                    </a:lnTo>
                    <a:lnTo>
                      <a:pt x="63" y="73"/>
                    </a:lnTo>
                    <a:lnTo>
                      <a:pt x="51" y="71"/>
                    </a:lnTo>
                    <a:close/>
                    <a:moveTo>
                      <a:pt x="47" y="71"/>
                    </a:moveTo>
                    <a:lnTo>
                      <a:pt x="34" y="73"/>
                    </a:lnTo>
                    <a:lnTo>
                      <a:pt x="38" y="79"/>
                    </a:lnTo>
                    <a:lnTo>
                      <a:pt x="42" y="85"/>
                    </a:lnTo>
                    <a:lnTo>
                      <a:pt x="47" y="87"/>
                    </a:lnTo>
                    <a:lnTo>
                      <a:pt x="47" y="71"/>
                    </a:lnTo>
                    <a:close/>
                    <a:moveTo>
                      <a:pt x="71" y="53"/>
                    </a:moveTo>
                    <a:lnTo>
                      <a:pt x="71" y="61"/>
                    </a:lnTo>
                    <a:lnTo>
                      <a:pt x="69" y="69"/>
                    </a:lnTo>
                    <a:lnTo>
                      <a:pt x="83" y="71"/>
                    </a:lnTo>
                    <a:lnTo>
                      <a:pt x="87" y="63"/>
                    </a:lnTo>
                    <a:lnTo>
                      <a:pt x="89" y="53"/>
                    </a:lnTo>
                    <a:lnTo>
                      <a:pt x="71" y="53"/>
                    </a:lnTo>
                    <a:close/>
                    <a:moveTo>
                      <a:pt x="51" y="53"/>
                    </a:moveTo>
                    <a:lnTo>
                      <a:pt x="51" y="67"/>
                    </a:lnTo>
                    <a:lnTo>
                      <a:pt x="65" y="67"/>
                    </a:lnTo>
                    <a:lnTo>
                      <a:pt x="67" y="61"/>
                    </a:lnTo>
                    <a:lnTo>
                      <a:pt x="67" y="53"/>
                    </a:lnTo>
                    <a:lnTo>
                      <a:pt x="51" y="53"/>
                    </a:lnTo>
                    <a:close/>
                    <a:moveTo>
                      <a:pt x="30" y="53"/>
                    </a:moveTo>
                    <a:lnTo>
                      <a:pt x="30" y="61"/>
                    </a:lnTo>
                    <a:lnTo>
                      <a:pt x="32" y="67"/>
                    </a:lnTo>
                    <a:lnTo>
                      <a:pt x="47" y="67"/>
                    </a:lnTo>
                    <a:lnTo>
                      <a:pt x="47" y="53"/>
                    </a:lnTo>
                    <a:lnTo>
                      <a:pt x="30" y="53"/>
                    </a:lnTo>
                    <a:close/>
                    <a:moveTo>
                      <a:pt x="8" y="53"/>
                    </a:moveTo>
                    <a:lnTo>
                      <a:pt x="10" y="63"/>
                    </a:lnTo>
                    <a:lnTo>
                      <a:pt x="14" y="71"/>
                    </a:lnTo>
                    <a:lnTo>
                      <a:pt x="28" y="69"/>
                    </a:lnTo>
                    <a:lnTo>
                      <a:pt x="26" y="61"/>
                    </a:lnTo>
                    <a:lnTo>
                      <a:pt x="26" y="53"/>
                    </a:lnTo>
                    <a:lnTo>
                      <a:pt x="8" y="53"/>
                    </a:lnTo>
                    <a:close/>
                    <a:moveTo>
                      <a:pt x="32" y="32"/>
                    </a:moveTo>
                    <a:lnTo>
                      <a:pt x="30" y="38"/>
                    </a:lnTo>
                    <a:lnTo>
                      <a:pt x="30" y="46"/>
                    </a:lnTo>
                    <a:lnTo>
                      <a:pt x="47" y="46"/>
                    </a:lnTo>
                    <a:lnTo>
                      <a:pt x="47" y="32"/>
                    </a:lnTo>
                    <a:lnTo>
                      <a:pt x="32" y="32"/>
                    </a:lnTo>
                    <a:close/>
                    <a:moveTo>
                      <a:pt x="65" y="32"/>
                    </a:moveTo>
                    <a:lnTo>
                      <a:pt x="51" y="32"/>
                    </a:lnTo>
                    <a:lnTo>
                      <a:pt x="51" y="46"/>
                    </a:lnTo>
                    <a:lnTo>
                      <a:pt x="67" y="46"/>
                    </a:lnTo>
                    <a:lnTo>
                      <a:pt x="67" y="38"/>
                    </a:lnTo>
                    <a:lnTo>
                      <a:pt x="65" y="32"/>
                    </a:lnTo>
                    <a:close/>
                    <a:moveTo>
                      <a:pt x="14" y="28"/>
                    </a:moveTo>
                    <a:lnTo>
                      <a:pt x="10" y="36"/>
                    </a:lnTo>
                    <a:lnTo>
                      <a:pt x="8" y="46"/>
                    </a:lnTo>
                    <a:lnTo>
                      <a:pt x="26" y="46"/>
                    </a:lnTo>
                    <a:lnTo>
                      <a:pt x="26" y="38"/>
                    </a:lnTo>
                    <a:lnTo>
                      <a:pt x="28" y="30"/>
                    </a:lnTo>
                    <a:lnTo>
                      <a:pt x="14" y="28"/>
                    </a:lnTo>
                    <a:close/>
                    <a:moveTo>
                      <a:pt x="83" y="28"/>
                    </a:moveTo>
                    <a:lnTo>
                      <a:pt x="69" y="30"/>
                    </a:lnTo>
                    <a:lnTo>
                      <a:pt x="71" y="38"/>
                    </a:lnTo>
                    <a:lnTo>
                      <a:pt x="71" y="46"/>
                    </a:lnTo>
                    <a:lnTo>
                      <a:pt x="89" y="46"/>
                    </a:lnTo>
                    <a:lnTo>
                      <a:pt x="87" y="36"/>
                    </a:lnTo>
                    <a:lnTo>
                      <a:pt x="83" y="28"/>
                    </a:lnTo>
                    <a:close/>
                    <a:moveTo>
                      <a:pt x="51" y="12"/>
                    </a:moveTo>
                    <a:lnTo>
                      <a:pt x="51" y="28"/>
                    </a:lnTo>
                    <a:lnTo>
                      <a:pt x="63" y="28"/>
                    </a:lnTo>
                    <a:lnTo>
                      <a:pt x="59" y="20"/>
                    </a:lnTo>
                    <a:lnTo>
                      <a:pt x="55" y="14"/>
                    </a:lnTo>
                    <a:lnTo>
                      <a:pt x="51" y="12"/>
                    </a:lnTo>
                    <a:close/>
                    <a:moveTo>
                      <a:pt x="47" y="12"/>
                    </a:moveTo>
                    <a:lnTo>
                      <a:pt x="42" y="14"/>
                    </a:lnTo>
                    <a:lnTo>
                      <a:pt x="36" y="22"/>
                    </a:lnTo>
                    <a:lnTo>
                      <a:pt x="34" y="28"/>
                    </a:lnTo>
                    <a:lnTo>
                      <a:pt x="47" y="28"/>
                    </a:lnTo>
                    <a:lnTo>
                      <a:pt x="47" y="12"/>
                    </a:lnTo>
                    <a:close/>
                    <a:moveTo>
                      <a:pt x="59" y="10"/>
                    </a:moveTo>
                    <a:lnTo>
                      <a:pt x="63" y="14"/>
                    </a:lnTo>
                    <a:lnTo>
                      <a:pt x="65" y="20"/>
                    </a:lnTo>
                    <a:lnTo>
                      <a:pt x="69" y="26"/>
                    </a:lnTo>
                    <a:lnTo>
                      <a:pt x="79" y="24"/>
                    </a:lnTo>
                    <a:lnTo>
                      <a:pt x="73" y="18"/>
                    </a:lnTo>
                    <a:lnTo>
                      <a:pt x="67" y="14"/>
                    </a:lnTo>
                    <a:lnTo>
                      <a:pt x="59" y="10"/>
                    </a:lnTo>
                    <a:close/>
                    <a:moveTo>
                      <a:pt x="38" y="10"/>
                    </a:moveTo>
                    <a:lnTo>
                      <a:pt x="30" y="14"/>
                    </a:lnTo>
                    <a:lnTo>
                      <a:pt x="24" y="18"/>
                    </a:lnTo>
                    <a:lnTo>
                      <a:pt x="18" y="24"/>
                    </a:lnTo>
                    <a:lnTo>
                      <a:pt x="28" y="26"/>
                    </a:lnTo>
                    <a:lnTo>
                      <a:pt x="32" y="20"/>
                    </a:lnTo>
                    <a:lnTo>
                      <a:pt x="34" y="14"/>
                    </a:lnTo>
                    <a:lnTo>
                      <a:pt x="38" y="10"/>
                    </a:lnTo>
                    <a:close/>
                    <a:moveTo>
                      <a:pt x="49" y="0"/>
                    </a:moveTo>
                    <a:lnTo>
                      <a:pt x="67" y="4"/>
                    </a:lnTo>
                    <a:lnTo>
                      <a:pt x="83" y="14"/>
                    </a:lnTo>
                    <a:lnTo>
                      <a:pt x="93" y="30"/>
                    </a:lnTo>
                    <a:lnTo>
                      <a:pt x="97" y="50"/>
                    </a:lnTo>
                    <a:lnTo>
                      <a:pt x="93" y="69"/>
                    </a:lnTo>
                    <a:lnTo>
                      <a:pt x="83" y="85"/>
                    </a:lnTo>
                    <a:lnTo>
                      <a:pt x="67" y="95"/>
                    </a:lnTo>
                    <a:lnTo>
                      <a:pt x="49" y="99"/>
                    </a:lnTo>
                    <a:lnTo>
                      <a:pt x="30" y="95"/>
                    </a:lnTo>
                    <a:lnTo>
                      <a:pt x="14" y="85"/>
                    </a:lnTo>
                    <a:lnTo>
                      <a:pt x="4" y="69"/>
                    </a:lnTo>
                    <a:lnTo>
                      <a:pt x="0" y="50"/>
                    </a:lnTo>
                    <a:lnTo>
                      <a:pt x="4" y="30"/>
                    </a:lnTo>
                    <a:lnTo>
                      <a:pt x="14" y="14"/>
                    </a:lnTo>
                    <a:lnTo>
                      <a:pt x="30" y="4"/>
                    </a:lnTo>
                    <a:lnTo>
                      <a:pt x="4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0" name="组合 49"/>
          <p:cNvGrpSpPr/>
          <p:nvPr/>
        </p:nvGrpSpPr>
        <p:grpSpPr>
          <a:xfrm>
            <a:off x="5238881" y="3963328"/>
            <a:ext cx="763063" cy="444643"/>
            <a:chOff x="5238881" y="3710891"/>
            <a:chExt cx="763063" cy="444643"/>
          </a:xfrm>
        </p:grpSpPr>
        <p:sp>
          <p:nvSpPr>
            <p:cNvPr id="51" name="Freeform 82"/>
            <p:cNvSpPr>
              <a:spLocks/>
            </p:cNvSpPr>
            <p:nvPr/>
          </p:nvSpPr>
          <p:spPr bwMode="auto">
            <a:xfrm>
              <a:off x="5238881" y="3759658"/>
              <a:ext cx="203676" cy="347109"/>
            </a:xfrm>
            <a:custGeom>
              <a:avLst/>
              <a:gdLst>
                <a:gd name="T0" fmla="*/ 61 w 71"/>
                <a:gd name="T1" fmla="*/ 0 h 121"/>
                <a:gd name="T2" fmla="*/ 65 w 71"/>
                <a:gd name="T3" fmla="*/ 0 h 121"/>
                <a:gd name="T4" fmla="*/ 67 w 71"/>
                <a:gd name="T5" fmla="*/ 3 h 121"/>
                <a:gd name="T6" fmla="*/ 71 w 71"/>
                <a:gd name="T7" fmla="*/ 7 h 121"/>
                <a:gd name="T8" fmla="*/ 71 w 71"/>
                <a:gd name="T9" fmla="*/ 11 h 121"/>
                <a:gd name="T10" fmla="*/ 71 w 71"/>
                <a:gd name="T11" fmla="*/ 15 h 121"/>
                <a:gd name="T12" fmla="*/ 67 w 71"/>
                <a:gd name="T13" fmla="*/ 19 h 121"/>
                <a:gd name="T14" fmla="*/ 26 w 71"/>
                <a:gd name="T15" fmla="*/ 60 h 121"/>
                <a:gd name="T16" fmla="*/ 67 w 71"/>
                <a:gd name="T17" fmla="*/ 102 h 121"/>
                <a:gd name="T18" fmla="*/ 71 w 71"/>
                <a:gd name="T19" fmla="*/ 106 h 121"/>
                <a:gd name="T20" fmla="*/ 71 w 71"/>
                <a:gd name="T21" fmla="*/ 111 h 121"/>
                <a:gd name="T22" fmla="*/ 71 w 71"/>
                <a:gd name="T23" fmla="*/ 115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3 h 121"/>
                <a:gd name="T36" fmla="*/ 53 w 71"/>
                <a:gd name="T37" fmla="*/ 3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3"/>
                  </a:lnTo>
                  <a:lnTo>
                    <a:pt x="71" y="7"/>
                  </a:lnTo>
                  <a:lnTo>
                    <a:pt x="71" y="11"/>
                  </a:lnTo>
                  <a:lnTo>
                    <a:pt x="71" y="15"/>
                  </a:lnTo>
                  <a:lnTo>
                    <a:pt x="67" y="19"/>
                  </a:lnTo>
                  <a:lnTo>
                    <a:pt x="26" y="60"/>
                  </a:lnTo>
                  <a:lnTo>
                    <a:pt x="67" y="102"/>
                  </a:lnTo>
                  <a:lnTo>
                    <a:pt x="71" y="106"/>
                  </a:lnTo>
                  <a:lnTo>
                    <a:pt x="71" y="111"/>
                  </a:lnTo>
                  <a:lnTo>
                    <a:pt x="71" y="115"/>
                  </a:lnTo>
                  <a:lnTo>
                    <a:pt x="67" y="117"/>
                  </a:lnTo>
                  <a:lnTo>
                    <a:pt x="61" y="121"/>
                  </a:lnTo>
                  <a:lnTo>
                    <a:pt x="53" y="117"/>
                  </a:lnTo>
                  <a:lnTo>
                    <a:pt x="4" y="68"/>
                  </a:lnTo>
                  <a:lnTo>
                    <a:pt x="0" y="60"/>
                  </a:lnTo>
                  <a:lnTo>
                    <a:pt x="4" y="53"/>
                  </a:lnTo>
                  <a:lnTo>
                    <a:pt x="53" y="3"/>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2" name="组合 51"/>
            <p:cNvGrpSpPr/>
            <p:nvPr/>
          </p:nvGrpSpPr>
          <p:grpSpPr>
            <a:xfrm>
              <a:off x="5557301" y="3710891"/>
              <a:ext cx="444643" cy="444643"/>
              <a:chOff x="5557301" y="3705153"/>
              <a:chExt cx="444643" cy="444643"/>
            </a:xfrm>
          </p:grpSpPr>
          <p:sp>
            <p:nvSpPr>
              <p:cNvPr id="53" name="Freeform 210"/>
              <p:cNvSpPr>
                <a:spLocks noEditPoints="1"/>
              </p:cNvSpPr>
              <p:nvPr/>
            </p:nvSpPr>
            <p:spPr bwMode="auto">
              <a:xfrm>
                <a:off x="5557301" y="3705153"/>
                <a:ext cx="444643" cy="444643"/>
              </a:xfrm>
              <a:custGeom>
                <a:avLst/>
                <a:gdLst>
                  <a:gd name="T0" fmla="*/ 78 w 155"/>
                  <a:gd name="T1" fmla="*/ 8 h 155"/>
                  <a:gd name="T2" fmla="*/ 61 w 155"/>
                  <a:gd name="T3" fmla="*/ 10 h 155"/>
                  <a:gd name="T4" fmla="*/ 43 w 155"/>
                  <a:gd name="T5" fmla="*/ 19 h 155"/>
                  <a:gd name="T6" fmla="*/ 25 w 155"/>
                  <a:gd name="T7" fmla="*/ 35 h 155"/>
                  <a:gd name="T8" fmla="*/ 13 w 155"/>
                  <a:gd name="T9" fmla="*/ 55 h 155"/>
                  <a:gd name="T10" fmla="*/ 9 w 155"/>
                  <a:gd name="T11" fmla="*/ 78 h 155"/>
                  <a:gd name="T12" fmla="*/ 11 w 155"/>
                  <a:gd name="T13" fmla="*/ 96 h 155"/>
                  <a:gd name="T14" fmla="*/ 19 w 155"/>
                  <a:gd name="T15" fmla="*/ 112 h 155"/>
                  <a:gd name="T16" fmla="*/ 33 w 155"/>
                  <a:gd name="T17" fmla="*/ 131 h 155"/>
                  <a:gd name="T18" fmla="*/ 55 w 155"/>
                  <a:gd name="T19" fmla="*/ 143 h 155"/>
                  <a:gd name="T20" fmla="*/ 78 w 155"/>
                  <a:gd name="T21" fmla="*/ 147 h 155"/>
                  <a:gd name="T22" fmla="*/ 94 w 155"/>
                  <a:gd name="T23" fmla="*/ 145 h 155"/>
                  <a:gd name="T24" fmla="*/ 112 w 155"/>
                  <a:gd name="T25" fmla="*/ 139 h 155"/>
                  <a:gd name="T26" fmla="*/ 130 w 155"/>
                  <a:gd name="T27" fmla="*/ 123 h 155"/>
                  <a:gd name="T28" fmla="*/ 143 w 155"/>
                  <a:gd name="T29" fmla="*/ 102 h 155"/>
                  <a:gd name="T30" fmla="*/ 147 w 155"/>
                  <a:gd name="T31" fmla="*/ 78 h 155"/>
                  <a:gd name="T32" fmla="*/ 145 w 155"/>
                  <a:gd name="T33" fmla="*/ 61 h 155"/>
                  <a:gd name="T34" fmla="*/ 136 w 155"/>
                  <a:gd name="T35" fmla="*/ 45 h 155"/>
                  <a:gd name="T36" fmla="*/ 122 w 155"/>
                  <a:gd name="T37" fmla="*/ 25 h 155"/>
                  <a:gd name="T38" fmla="*/ 100 w 155"/>
                  <a:gd name="T39" fmla="*/ 12 h 155"/>
                  <a:gd name="T40" fmla="*/ 78 w 155"/>
                  <a:gd name="T41" fmla="*/ 8 h 155"/>
                  <a:gd name="T42" fmla="*/ 78 w 155"/>
                  <a:gd name="T43" fmla="*/ 0 h 155"/>
                  <a:gd name="T44" fmla="*/ 104 w 155"/>
                  <a:gd name="T45" fmla="*/ 6 h 155"/>
                  <a:gd name="T46" fmla="*/ 126 w 155"/>
                  <a:gd name="T47" fmla="*/ 19 h 155"/>
                  <a:gd name="T48" fmla="*/ 145 w 155"/>
                  <a:gd name="T49" fmla="*/ 41 h 155"/>
                  <a:gd name="T50" fmla="*/ 153 w 155"/>
                  <a:gd name="T51" fmla="*/ 59 h 155"/>
                  <a:gd name="T52" fmla="*/ 155 w 155"/>
                  <a:gd name="T53" fmla="*/ 78 h 155"/>
                  <a:gd name="T54" fmla="*/ 151 w 155"/>
                  <a:gd name="T55" fmla="*/ 104 h 155"/>
                  <a:gd name="T56" fmla="*/ 136 w 155"/>
                  <a:gd name="T57" fmla="*/ 127 h 155"/>
                  <a:gd name="T58" fmla="*/ 116 w 155"/>
                  <a:gd name="T59" fmla="*/ 145 h 155"/>
                  <a:gd name="T60" fmla="*/ 96 w 155"/>
                  <a:gd name="T61" fmla="*/ 153 h 155"/>
                  <a:gd name="T62" fmla="*/ 78 w 155"/>
                  <a:gd name="T63" fmla="*/ 155 h 155"/>
                  <a:gd name="T64" fmla="*/ 51 w 155"/>
                  <a:gd name="T65" fmla="*/ 151 h 155"/>
                  <a:gd name="T66" fmla="*/ 29 w 155"/>
                  <a:gd name="T67" fmla="*/ 137 h 155"/>
                  <a:gd name="T68" fmla="*/ 11 w 155"/>
                  <a:gd name="T69" fmla="*/ 116 h 155"/>
                  <a:gd name="T70" fmla="*/ 3 w 155"/>
                  <a:gd name="T71" fmla="*/ 98 h 155"/>
                  <a:gd name="T72" fmla="*/ 0 w 155"/>
                  <a:gd name="T73" fmla="*/ 78 h 155"/>
                  <a:gd name="T74" fmla="*/ 5 w 155"/>
                  <a:gd name="T75" fmla="*/ 51 h 155"/>
                  <a:gd name="T76" fmla="*/ 19 w 155"/>
                  <a:gd name="T77" fmla="*/ 29 h 155"/>
                  <a:gd name="T78" fmla="*/ 39 w 155"/>
                  <a:gd name="T79" fmla="*/ 10 h 155"/>
                  <a:gd name="T80" fmla="*/ 59 w 155"/>
                  <a:gd name="T81" fmla="*/ 2 h 155"/>
                  <a:gd name="T82" fmla="*/ 78 w 155"/>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5">
                    <a:moveTo>
                      <a:pt x="78" y="8"/>
                    </a:moveTo>
                    <a:lnTo>
                      <a:pt x="61" y="10"/>
                    </a:lnTo>
                    <a:lnTo>
                      <a:pt x="43" y="19"/>
                    </a:lnTo>
                    <a:lnTo>
                      <a:pt x="25" y="35"/>
                    </a:lnTo>
                    <a:lnTo>
                      <a:pt x="13" y="55"/>
                    </a:lnTo>
                    <a:lnTo>
                      <a:pt x="9" y="78"/>
                    </a:lnTo>
                    <a:lnTo>
                      <a:pt x="11" y="96"/>
                    </a:lnTo>
                    <a:lnTo>
                      <a:pt x="19" y="112"/>
                    </a:lnTo>
                    <a:lnTo>
                      <a:pt x="33" y="131"/>
                    </a:lnTo>
                    <a:lnTo>
                      <a:pt x="55" y="143"/>
                    </a:lnTo>
                    <a:lnTo>
                      <a:pt x="78" y="147"/>
                    </a:lnTo>
                    <a:lnTo>
                      <a:pt x="94" y="145"/>
                    </a:lnTo>
                    <a:lnTo>
                      <a:pt x="112" y="139"/>
                    </a:lnTo>
                    <a:lnTo>
                      <a:pt x="130" y="123"/>
                    </a:lnTo>
                    <a:lnTo>
                      <a:pt x="143" y="102"/>
                    </a:lnTo>
                    <a:lnTo>
                      <a:pt x="147" y="78"/>
                    </a:lnTo>
                    <a:lnTo>
                      <a:pt x="145" y="61"/>
                    </a:lnTo>
                    <a:lnTo>
                      <a:pt x="136" y="45"/>
                    </a:lnTo>
                    <a:lnTo>
                      <a:pt x="122" y="25"/>
                    </a:lnTo>
                    <a:lnTo>
                      <a:pt x="100" y="12"/>
                    </a:lnTo>
                    <a:lnTo>
                      <a:pt x="78" y="8"/>
                    </a:lnTo>
                    <a:close/>
                    <a:moveTo>
                      <a:pt x="78" y="0"/>
                    </a:moveTo>
                    <a:lnTo>
                      <a:pt x="104" y="6"/>
                    </a:lnTo>
                    <a:lnTo>
                      <a:pt x="126" y="19"/>
                    </a:lnTo>
                    <a:lnTo>
                      <a:pt x="145" y="41"/>
                    </a:lnTo>
                    <a:lnTo>
                      <a:pt x="153" y="59"/>
                    </a:lnTo>
                    <a:lnTo>
                      <a:pt x="155" y="78"/>
                    </a:lnTo>
                    <a:lnTo>
                      <a:pt x="151" y="104"/>
                    </a:lnTo>
                    <a:lnTo>
                      <a:pt x="136" y="127"/>
                    </a:lnTo>
                    <a:lnTo>
                      <a:pt x="116" y="145"/>
                    </a:lnTo>
                    <a:lnTo>
                      <a:pt x="96" y="153"/>
                    </a:lnTo>
                    <a:lnTo>
                      <a:pt x="78" y="155"/>
                    </a:lnTo>
                    <a:lnTo>
                      <a:pt x="51" y="151"/>
                    </a:lnTo>
                    <a:lnTo>
                      <a:pt x="29" y="137"/>
                    </a:lnTo>
                    <a:lnTo>
                      <a:pt x="11" y="116"/>
                    </a:lnTo>
                    <a:lnTo>
                      <a:pt x="3" y="98"/>
                    </a:lnTo>
                    <a:lnTo>
                      <a:pt x="0" y="78"/>
                    </a:lnTo>
                    <a:lnTo>
                      <a:pt x="5" y="51"/>
                    </a:lnTo>
                    <a:lnTo>
                      <a:pt x="19" y="29"/>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211"/>
              <p:cNvSpPr>
                <a:spLocks/>
              </p:cNvSpPr>
              <p:nvPr/>
            </p:nvSpPr>
            <p:spPr bwMode="auto">
              <a:xfrm>
                <a:off x="5651968" y="3817031"/>
                <a:ext cx="255312" cy="226625"/>
              </a:xfrm>
              <a:custGeom>
                <a:avLst/>
                <a:gdLst>
                  <a:gd name="T0" fmla="*/ 2 w 89"/>
                  <a:gd name="T1" fmla="*/ 0 h 79"/>
                  <a:gd name="T2" fmla="*/ 6 w 89"/>
                  <a:gd name="T3" fmla="*/ 4 h 79"/>
                  <a:gd name="T4" fmla="*/ 6 w 89"/>
                  <a:gd name="T5" fmla="*/ 71 h 79"/>
                  <a:gd name="T6" fmla="*/ 87 w 89"/>
                  <a:gd name="T7" fmla="*/ 71 h 79"/>
                  <a:gd name="T8" fmla="*/ 89 w 89"/>
                  <a:gd name="T9" fmla="*/ 75 h 79"/>
                  <a:gd name="T10" fmla="*/ 87 w 89"/>
                  <a:gd name="T11" fmla="*/ 79 h 79"/>
                  <a:gd name="T12" fmla="*/ 6 w 89"/>
                  <a:gd name="T13" fmla="*/ 79 h 79"/>
                  <a:gd name="T14" fmla="*/ 2 w 89"/>
                  <a:gd name="T15" fmla="*/ 77 h 79"/>
                  <a:gd name="T16" fmla="*/ 0 w 89"/>
                  <a:gd name="T17" fmla="*/ 75 h 79"/>
                  <a:gd name="T18" fmla="*/ 0 w 89"/>
                  <a:gd name="T19" fmla="*/ 71 h 79"/>
                  <a:gd name="T20" fmla="*/ 0 w 89"/>
                  <a:gd name="T21" fmla="*/ 4 h 79"/>
                  <a:gd name="T22" fmla="*/ 2 w 8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79">
                    <a:moveTo>
                      <a:pt x="2" y="0"/>
                    </a:moveTo>
                    <a:lnTo>
                      <a:pt x="6" y="4"/>
                    </a:lnTo>
                    <a:lnTo>
                      <a:pt x="6" y="71"/>
                    </a:lnTo>
                    <a:lnTo>
                      <a:pt x="87" y="71"/>
                    </a:lnTo>
                    <a:lnTo>
                      <a:pt x="89" y="75"/>
                    </a:lnTo>
                    <a:lnTo>
                      <a:pt x="87" y="79"/>
                    </a:lnTo>
                    <a:lnTo>
                      <a:pt x="6" y="79"/>
                    </a:lnTo>
                    <a:lnTo>
                      <a:pt x="2" y="77"/>
                    </a:lnTo>
                    <a:lnTo>
                      <a:pt x="0" y="75"/>
                    </a:lnTo>
                    <a:lnTo>
                      <a:pt x="0" y="71"/>
                    </a:lnTo>
                    <a:lnTo>
                      <a:pt x="0" y="4"/>
                    </a:lnTo>
                    <a:lnTo>
                      <a:pt x="2"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212"/>
              <p:cNvSpPr>
                <a:spLocks/>
              </p:cNvSpPr>
              <p:nvPr/>
            </p:nvSpPr>
            <p:spPr bwMode="auto">
              <a:xfrm>
                <a:off x="5692129" y="3822769"/>
                <a:ext cx="209413" cy="180726"/>
              </a:xfrm>
              <a:custGeom>
                <a:avLst/>
                <a:gdLst>
                  <a:gd name="T0" fmla="*/ 69 w 73"/>
                  <a:gd name="T1" fmla="*/ 0 h 63"/>
                  <a:gd name="T2" fmla="*/ 71 w 73"/>
                  <a:gd name="T3" fmla="*/ 2 h 63"/>
                  <a:gd name="T4" fmla="*/ 73 w 73"/>
                  <a:gd name="T5" fmla="*/ 4 h 63"/>
                  <a:gd name="T6" fmla="*/ 69 w 73"/>
                  <a:gd name="T7" fmla="*/ 27 h 63"/>
                  <a:gd name="T8" fmla="*/ 65 w 73"/>
                  <a:gd name="T9" fmla="*/ 31 h 63"/>
                  <a:gd name="T10" fmla="*/ 63 w 73"/>
                  <a:gd name="T11" fmla="*/ 27 h 63"/>
                  <a:gd name="T12" fmla="*/ 65 w 73"/>
                  <a:gd name="T13" fmla="*/ 16 h 63"/>
                  <a:gd name="T14" fmla="*/ 45 w 73"/>
                  <a:gd name="T15" fmla="*/ 43 h 63"/>
                  <a:gd name="T16" fmla="*/ 43 w 73"/>
                  <a:gd name="T17" fmla="*/ 45 h 63"/>
                  <a:gd name="T18" fmla="*/ 39 w 73"/>
                  <a:gd name="T19" fmla="*/ 45 h 63"/>
                  <a:gd name="T20" fmla="*/ 27 w 73"/>
                  <a:gd name="T21" fmla="*/ 35 h 63"/>
                  <a:gd name="T22" fmla="*/ 6 w 73"/>
                  <a:gd name="T23" fmla="*/ 61 h 63"/>
                  <a:gd name="T24" fmla="*/ 4 w 73"/>
                  <a:gd name="T25" fmla="*/ 63 h 63"/>
                  <a:gd name="T26" fmla="*/ 0 w 73"/>
                  <a:gd name="T27" fmla="*/ 63 h 63"/>
                  <a:gd name="T28" fmla="*/ 0 w 73"/>
                  <a:gd name="T29" fmla="*/ 57 h 63"/>
                  <a:gd name="T30" fmla="*/ 20 w 73"/>
                  <a:gd name="T31" fmla="*/ 27 h 63"/>
                  <a:gd name="T32" fmla="*/ 24 w 73"/>
                  <a:gd name="T33" fmla="*/ 24 h 63"/>
                  <a:gd name="T34" fmla="*/ 27 w 73"/>
                  <a:gd name="T35" fmla="*/ 24 h 63"/>
                  <a:gd name="T36" fmla="*/ 41 w 73"/>
                  <a:gd name="T37" fmla="*/ 35 h 63"/>
                  <a:gd name="T38" fmla="*/ 57 w 73"/>
                  <a:gd name="T39" fmla="*/ 10 h 63"/>
                  <a:gd name="T40" fmla="*/ 49 w 73"/>
                  <a:gd name="T41" fmla="*/ 10 h 63"/>
                  <a:gd name="T42" fmla="*/ 45 w 73"/>
                  <a:gd name="T43" fmla="*/ 8 h 63"/>
                  <a:gd name="T44" fmla="*/ 47 w 73"/>
                  <a:gd name="T45" fmla="*/ 4 h 63"/>
                  <a:gd name="T46" fmla="*/ 69 w 73"/>
                  <a:gd name="T4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63">
                    <a:moveTo>
                      <a:pt x="69" y="0"/>
                    </a:moveTo>
                    <a:lnTo>
                      <a:pt x="71" y="2"/>
                    </a:lnTo>
                    <a:lnTo>
                      <a:pt x="73" y="4"/>
                    </a:lnTo>
                    <a:lnTo>
                      <a:pt x="69" y="27"/>
                    </a:lnTo>
                    <a:lnTo>
                      <a:pt x="65" y="31"/>
                    </a:lnTo>
                    <a:lnTo>
                      <a:pt x="63" y="27"/>
                    </a:lnTo>
                    <a:lnTo>
                      <a:pt x="65" y="16"/>
                    </a:lnTo>
                    <a:lnTo>
                      <a:pt x="45" y="43"/>
                    </a:lnTo>
                    <a:lnTo>
                      <a:pt x="43" y="45"/>
                    </a:lnTo>
                    <a:lnTo>
                      <a:pt x="39" y="45"/>
                    </a:lnTo>
                    <a:lnTo>
                      <a:pt x="27" y="35"/>
                    </a:lnTo>
                    <a:lnTo>
                      <a:pt x="6" y="61"/>
                    </a:lnTo>
                    <a:lnTo>
                      <a:pt x="4" y="63"/>
                    </a:lnTo>
                    <a:lnTo>
                      <a:pt x="0" y="63"/>
                    </a:lnTo>
                    <a:lnTo>
                      <a:pt x="0" y="57"/>
                    </a:lnTo>
                    <a:lnTo>
                      <a:pt x="20" y="27"/>
                    </a:lnTo>
                    <a:lnTo>
                      <a:pt x="24" y="24"/>
                    </a:lnTo>
                    <a:lnTo>
                      <a:pt x="27" y="24"/>
                    </a:lnTo>
                    <a:lnTo>
                      <a:pt x="41" y="35"/>
                    </a:lnTo>
                    <a:lnTo>
                      <a:pt x="57" y="10"/>
                    </a:lnTo>
                    <a:lnTo>
                      <a:pt x="49" y="10"/>
                    </a:lnTo>
                    <a:lnTo>
                      <a:pt x="45" y="8"/>
                    </a:lnTo>
                    <a:lnTo>
                      <a:pt x="47" y="4"/>
                    </a:lnTo>
                    <a:lnTo>
                      <a:pt x="69"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0" name="矩形 69"/>
          <p:cNvSpPr/>
          <p:nvPr/>
        </p:nvSpPr>
        <p:spPr>
          <a:xfrm>
            <a:off x="1858251" y="375965"/>
            <a:ext cx="2246128" cy="523220"/>
          </a:xfrm>
          <a:prstGeom prst="rect">
            <a:avLst/>
          </a:prstGeom>
          <a:effectLst/>
        </p:spPr>
        <p:txBody>
          <a:bodyPr vert="horz" wrap="none">
            <a:spAutoFit/>
          </a:bodyPr>
          <a:lstStyle/>
          <a:p>
            <a:r>
              <a:rPr lang="en-US" altLang="zh-CN" sz="2800" dirty="0">
                <a:solidFill>
                  <a:srgbClr val="70C4BC"/>
                </a:solidFill>
                <a:latin typeface="+mj-lt"/>
                <a:ea typeface="微软雅黑" panose="020B0503020204020204" pitchFamily="34" charset="-122"/>
              </a:rPr>
              <a:t>Methodology</a:t>
            </a:r>
          </a:p>
        </p:txBody>
      </p:sp>
      <p:sp>
        <p:nvSpPr>
          <p:cNvPr id="2" name="TextBox 1"/>
          <p:cNvSpPr txBox="1"/>
          <p:nvPr/>
        </p:nvSpPr>
        <p:spPr>
          <a:xfrm>
            <a:off x="2450895" y="1539817"/>
            <a:ext cx="808293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Entity Prediction</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4525" y="2245234"/>
            <a:ext cx="902970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4787" y="4559067"/>
            <a:ext cx="482917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920238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6839593" y="4918590"/>
            <a:ext cx="745852" cy="441774"/>
            <a:chOff x="6839593" y="4666153"/>
            <a:chExt cx="745852" cy="441774"/>
          </a:xfrm>
        </p:grpSpPr>
        <p:sp>
          <p:nvSpPr>
            <p:cNvPr id="29" name="Freeform 81"/>
            <p:cNvSpPr>
              <a:spLocks/>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p:cNvGrpSpPr/>
            <p:nvPr/>
          </p:nvGrpSpPr>
          <p:grpSpPr>
            <a:xfrm>
              <a:off x="6839593" y="4666153"/>
              <a:ext cx="441774" cy="441774"/>
              <a:chOff x="6839593" y="4666155"/>
              <a:chExt cx="441774" cy="441774"/>
            </a:xfrm>
          </p:grpSpPr>
          <p:sp>
            <p:nvSpPr>
              <p:cNvPr id="31" name="Freeform 199"/>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00"/>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1"/>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02"/>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p:nvGrpSpPr>
        <p:grpSpPr>
          <a:xfrm>
            <a:off x="6839593" y="3028145"/>
            <a:ext cx="745852" cy="444643"/>
            <a:chOff x="6839593" y="2775708"/>
            <a:chExt cx="745852" cy="444643"/>
          </a:xfrm>
        </p:grpSpPr>
        <p:sp>
          <p:nvSpPr>
            <p:cNvPr id="36" name="Freeform 83"/>
            <p:cNvSpPr>
              <a:spLocks/>
            </p:cNvSpPr>
            <p:nvPr/>
          </p:nvSpPr>
          <p:spPr bwMode="auto">
            <a:xfrm>
              <a:off x="7381769" y="2824475"/>
              <a:ext cx="203676" cy="347109"/>
            </a:xfrm>
            <a:custGeom>
              <a:avLst/>
              <a:gdLst>
                <a:gd name="T0" fmla="*/ 10 w 71"/>
                <a:gd name="T1" fmla="*/ 0 h 121"/>
                <a:gd name="T2" fmla="*/ 14 w 71"/>
                <a:gd name="T3" fmla="*/ 3 h 121"/>
                <a:gd name="T4" fmla="*/ 18 w 71"/>
                <a:gd name="T5" fmla="*/ 5 h 121"/>
                <a:gd name="T6" fmla="*/ 67 w 71"/>
                <a:gd name="T7" fmla="*/ 53 h 121"/>
                <a:gd name="T8" fmla="*/ 71 w 71"/>
                <a:gd name="T9" fmla="*/ 62 h 121"/>
                <a:gd name="T10" fmla="*/ 67 w 71"/>
                <a:gd name="T11" fmla="*/ 68 h 121"/>
                <a:gd name="T12" fmla="*/ 18 w 71"/>
                <a:gd name="T13" fmla="*/ 119 h 121"/>
                <a:gd name="T14" fmla="*/ 10 w 71"/>
                <a:gd name="T15" fmla="*/ 121 h 121"/>
                <a:gd name="T16" fmla="*/ 4 w 71"/>
                <a:gd name="T17" fmla="*/ 119 h 121"/>
                <a:gd name="T18" fmla="*/ 0 w 71"/>
                <a:gd name="T19" fmla="*/ 115 h 121"/>
                <a:gd name="T20" fmla="*/ 0 w 71"/>
                <a:gd name="T21" fmla="*/ 111 h 121"/>
                <a:gd name="T22" fmla="*/ 0 w 71"/>
                <a:gd name="T23" fmla="*/ 106 h 121"/>
                <a:gd name="T24" fmla="*/ 4 w 71"/>
                <a:gd name="T25" fmla="*/ 104 h 121"/>
                <a:gd name="T26" fmla="*/ 44 w 71"/>
                <a:gd name="T27" fmla="*/ 62 h 121"/>
                <a:gd name="T28" fmla="*/ 4 w 71"/>
                <a:gd name="T29" fmla="*/ 19 h 121"/>
                <a:gd name="T30" fmla="*/ 0 w 71"/>
                <a:gd name="T31" fmla="*/ 15 h 121"/>
                <a:gd name="T32" fmla="*/ 0 w 71"/>
                <a:gd name="T33" fmla="*/ 11 h 121"/>
                <a:gd name="T34" fmla="*/ 0 w 71"/>
                <a:gd name="T35" fmla="*/ 7 h 121"/>
                <a:gd name="T36" fmla="*/ 4 w 71"/>
                <a:gd name="T37" fmla="*/ 5 h 121"/>
                <a:gd name="T38" fmla="*/ 6 w 71"/>
                <a:gd name="T39" fmla="*/ 3 h 121"/>
                <a:gd name="T40" fmla="*/ 10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10" y="0"/>
                  </a:moveTo>
                  <a:lnTo>
                    <a:pt x="14" y="3"/>
                  </a:lnTo>
                  <a:lnTo>
                    <a:pt x="18" y="5"/>
                  </a:lnTo>
                  <a:lnTo>
                    <a:pt x="67" y="53"/>
                  </a:lnTo>
                  <a:lnTo>
                    <a:pt x="71" y="62"/>
                  </a:lnTo>
                  <a:lnTo>
                    <a:pt x="67" y="68"/>
                  </a:lnTo>
                  <a:lnTo>
                    <a:pt x="18" y="119"/>
                  </a:lnTo>
                  <a:lnTo>
                    <a:pt x="10" y="121"/>
                  </a:lnTo>
                  <a:lnTo>
                    <a:pt x="4" y="119"/>
                  </a:lnTo>
                  <a:lnTo>
                    <a:pt x="0" y="115"/>
                  </a:lnTo>
                  <a:lnTo>
                    <a:pt x="0" y="111"/>
                  </a:lnTo>
                  <a:lnTo>
                    <a:pt x="0" y="106"/>
                  </a:lnTo>
                  <a:lnTo>
                    <a:pt x="4" y="104"/>
                  </a:lnTo>
                  <a:lnTo>
                    <a:pt x="44" y="62"/>
                  </a:lnTo>
                  <a:lnTo>
                    <a:pt x="4" y="19"/>
                  </a:lnTo>
                  <a:lnTo>
                    <a:pt x="0" y="15"/>
                  </a:lnTo>
                  <a:lnTo>
                    <a:pt x="0" y="11"/>
                  </a:lnTo>
                  <a:lnTo>
                    <a:pt x="0" y="7"/>
                  </a:lnTo>
                  <a:lnTo>
                    <a:pt x="4" y="5"/>
                  </a:lnTo>
                  <a:lnTo>
                    <a:pt x="6" y="3"/>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7" name="组合 36"/>
            <p:cNvGrpSpPr/>
            <p:nvPr/>
          </p:nvGrpSpPr>
          <p:grpSpPr>
            <a:xfrm>
              <a:off x="6839593" y="2775708"/>
              <a:ext cx="441774" cy="444643"/>
              <a:chOff x="6839593" y="2769970"/>
              <a:chExt cx="441774" cy="444643"/>
            </a:xfrm>
          </p:grpSpPr>
          <p:sp>
            <p:nvSpPr>
              <p:cNvPr id="38" name="Freeform 203"/>
              <p:cNvSpPr>
                <a:spLocks noEditPoints="1"/>
              </p:cNvSpPr>
              <p:nvPr/>
            </p:nvSpPr>
            <p:spPr bwMode="auto">
              <a:xfrm>
                <a:off x="6839593" y="2769970"/>
                <a:ext cx="441774" cy="444643"/>
              </a:xfrm>
              <a:custGeom>
                <a:avLst/>
                <a:gdLst>
                  <a:gd name="T0" fmla="*/ 77 w 154"/>
                  <a:gd name="T1" fmla="*/ 10 h 155"/>
                  <a:gd name="T2" fmla="*/ 59 w 154"/>
                  <a:gd name="T3" fmla="*/ 12 h 155"/>
                  <a:gd name="T4" fmla="*/ 42 w 154"/>
                  <a:gd name="T5" fmla="*/ 19 h 155"/>
                  <a:gd name="T6" fmla="*/ 24 w 154"/>
                  <a:gd name="T7" fmla="*/ 35 h 155"/>
                  <a:gd name="T8" fmla="*/ 12 w 154"/>
                  <a:gd name="T9" fmla="*/ 55 h 155"/>
                  <a:gd name="T10" fmla="*/ 8 w 154"/>
                  <a:gd name="T11" fmla="*/ 78 h 155"/>
                  <a:gd name="T12" fmla="*/ 10 w 154"/>
                  <a:gd name="T13" fmla="*/ 96 h 155"/>
                  <a:gd name="T14" fmla="*/ 16 w 154"/>
                  <a:gd name="T15" fmla="*/ 112 h 155"/>
                  <a:gd name="T16" fmla="*/ 32 w 154"/>
                  <a:gd name="T17" fmla="*/ 131 h 155"/>
                  <a:gd name="T18" fmla="*/ 53 w 154"/>
                  <a:gd name="T19" fmla="*/ 143 h 155"/>
                  <a:gd name="T20" fmla="*/ 77 w 154"/>
                  <a:gd name="T21" fmla="*/ 147 h 155"/>
                  <a:gd name="T22" fmla="*/ 93 w 154"/>
                  <a:gd name="T23" fmla="*/ 145 h 155"/>
                  <a:gd name="T24" fmla="*/ 109 w 154"/>
                  <a:gd name="T25" fmla="*/ 139 h 155"/>
                  <a:gd name="T26" fmla="*/ 130 w 154"/>
                  <a:gd name="T27" fmla="*/ 122 h 155"/>
                  <a:gd name="T28" fmla="*/ 140 w 154"/>
                  <a:gd name="T29" fmla="*/ 102 h 155"/>
                  <a:gd name="T30" fmla="*/ 144 w 154"/>
                  <a:gd name="T31" fmla="*/ 78 h 155"/>
                  <a:gd name="T32" fmla="*/ 142 w 154"/>
                  <a:gd name="T33" fmla="*/ 61 h 155"/>
                  <a:gd name="T34" fmla="*/ 136 w 154"/>
                  <a:gd name="T35" fmla="*/ 45 h 155"/>
                  <a:gd name="T36" fmla="*/ 120 w 154"/>
                  <a:gd name="T37" fmla="*/ 25 h 155"/>
                  <a:gd name="T38" fmla="*/ 99 w 154"/>
                  <a:gd name="T39" fmla="*/ 14 h 155"/>
                  <a:gd name="T40" fmla="*/ 77 w 154"/>
                  <a:gd name="T41" fmla="*/ 10 h 155"/>
                  <a:gd name="T42" fmla="*/ 77 w 154"/>
                  <a:gd name="T43" fmla="*/ 0 h 155"/>
                  <a:gd name="T44" fmla="*/ 103 w 154"/>
                  <a:gd name="T45" fmla="*/ 6 h 155"/>
                  <a:gd name="T46" fmla="*/ 126 w 154"/>
                  <a:gd name="T47" fmla="*/ 19 h 155"/>
                  <a:gd name="T48" fmla="*/ 144 w 154"/>
                  <a:gd name="T49" fmla="*/ 41 h 155"/>
                  <a:gd name="T50" fmla="*/ 150 w 154"/>
                  <a:gd name="T51" fmla="*/ 59 h 155"/>
                  <a:gd name="T52" fmla="*/ 154 w 154"/>
                  <a:gd name="T53" fmla="*/ 78 h 155"/>
                  <a:gd name="T54" fmla="*/ 148 w 154"/>
                  <a:gd name="T55" fmla="*/ 104 h 155"/>
                  <a:gd name="T56" fmla="*/ 136 w 154"/>
                  <a:gd name="T57" fmla="*/ 129 h 155"/>
                  <a:gd name="T58" fmla="*/ 114 w 154"/>
                  <a:gd name="T59" fmla="*/ 145 h 155"/>
                  <a:gd name="T60" fmla="*/ 95 w 154"/>
                  <a:gd name="T61" fmla="*/ 153 h 155"/>
                  <a:gd name="T62" fmla="*/ 77 w 154"/>
                  <a:gd name="T63" fmla="*/ 155 h 155"/>
                  <a:gd name="T64" fmla="*/ 51 w 154"/>
                  <a:gd name="T65" fmla="*/ 151 h 155"/>
                  <a:gd name="T66" fmla="*/ 26 w 154"/>
                  <a:gd name="T67" fmla="*/ 137 h 155"/>
                  <a:gd name="T68" fmla="*/ 10 w 154"/>
                  <a:gd name="T69" fmla="*/ 116 h 155"/>
                  <a:gd name="T70" fmla="*/ 2 w 154"/>
                  <a:gd name="T71" fmla="*/ 98 h 155"/>
                  <a:gd name="T72" fmla="*/ 0 w 154"/>
                  <a:gd name="T73" fmla="*/ 78 h 155"/>
                  <a:gd name="T74" fmla="*/ 4 w 154"/>
                  <a:gd name="T75" fmla="*/ 51 h 155"/>
                  <a:gd name="T76" fmla="*/ 18 w 154"/>
                  <a:gd name="T77" fmla="*/ 29 h 155"/>
                  <a:gd name="T78" fmla="*/ 38 w 154"/>
                  <a:gd name="T79" fmla="*/ 10 h 155"/>
                  <a:gd name="T80" fmla="*/ 57 w 154"/>
                  <a:gd name="T81" fmla="*/ 4 h 155"/>
                  <a:gd name="T82" fmla="*/ 77 w 154"/>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5">
                    <a:moveTo>
                      <a:pt x="77" y="10"/>
                    </a:moveTo>
                    <a:lnTo>
                      <a:pt x="59" y="12"/>
                    </a:lnTo>
                    <a:lnTo>
                      <a:pt x="42" y="19"/>
                    </a:lnTo>
                    <a:lnTo>
                      <a:pt x="24" y="35"/>
                    </a:lnTo>
                    <a:lnTo>
                      <a:pt x="12" y="55"/>
                    </a:lnTo>
                    <a:lnTo>
                      <a:pt x="8" y="78"/>
                    </a:lnTo>
                    <a:lnTo>
                      <a:pt x="10" y="96"/>
                    </a:lnTo>
                    <a:lnTo>
                      <a:pt x="16" y="112"/>
                    </a:lnTo>
                    <a:lnTo>
                      <a:pt x="32" y="131"/>
                    </a:lnTo>
                    <a:lnTo>
                      <a:pt x="53" y="143"/>
                    </a:lnTo>
                    <a:lnTo>
                      <a:pt x="77" y="147"/>
                    </a:lnTo>
                    <a:lnTo>
                      <a:pt x="93" y="145"/>
                    </a:lnTo>
                    <a:lnTo>
                      <a:pt x="109" y="139"/>
                    </a:lnTo>
                    <a:lnTo>
                      <a:pt x="130" y="122"/>
                    </a:lnTo>
                    <a:lnTo>
                      <a:pt x="140" y="102"/>
                    </a:lnTo>
                    <a:lnTo>
                      <a:pt x="144" y="78"/>
                    </a:lnTo>
                    <a:lnTo>
                      <a:pt x="142" y="61"/>
                    </a:lnTo>
                    <a:lnTo>
                      <a:pt x="136" y="45"/>
                    </a:lnTo>
                    <a:lnTo>
                      <a:pt x="120" y="25"/>
                    </a:lnTo>
                    <a:lnTo>
                      <a:pt x="99" y="14"/>
                    </a:lnTo>
                    <a:lnTo>
                      <a:pt x="77" y="10"/>
                    </a:lnTo>
                    <a:close/>
                    <a:moveTo>
                      <a:pt x="77" y="0"/>
                    </a:moveTo>
                    <a:lnTo>
                      <a:pt x="103" y="6"/>
                    </a:lnTo>
                    <a:lnTo>
                      <a:pt x="126" y="19"/>
                    </a:lnTo>
                    <a:lnTo>
                      <a:pt x="144" y="41"/>
                    </a:lnTo>
                    <a:lnTo>
                      <a:pt x="150" y="59"/>
                    </a:lnTo>
                    <a:lnTo>
                      <a:pt x="154" y="78"/>
                    </a:lnTo>
                    <a:lnTo>
                      <a:pt x="148" y="104"/>
                    </a:lnTo>
                    <a:lnTo>
                      <a:pt x="136" y="129"/>
                    </a:lnTo>
                    <a:lnTo>
                      <a:pt x="114" y="145"/>
                    </a:lnTo>
                    <a:lnTo>
                      <a:pt x="95" y="153"/>
                    </a:lnTo>
                    <a:lnTo>
                      <a:pt x="77" y="155"/>
                    </a:lnTo>
                    <a:lnTo>
                      <a:pt x="51" y="151"/>
                    </a:lnTo>
                    <a:lnTo>
                      <a:pt x="26" y="137"/>
                    </a:lnTo>
                    <a:lnTo>
                      <a:pt x="10" y="116"/>
                    </a:lnTo>
                    <a:lnTo>
                      <a:pt x="2" y="98"/>
                    </a:lnTo>
                    <a:lnTo>
                      <a:pt x="0" y="78"/>
                    </a:lnTo>
                    <a:lnTo>
                      <a:pt x="4" y="51"/>
                    </a:lnTo>
                    <a:lnTo>
                      <a:pt x="18" y="29"/>
                    </a:lnTo>
                    <a:lnTo>
                      <a:pt x="38" y="10"/>
                    </a:lnTo>
                    <a:lnTo>
                      <a:pt x="57"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04"/>
              <p:cNvSpPr>
                <a:spLocks noEditPoints="1"/>
              </p:cNvSpPr>
              <p:nvPr/>
            </p:nvSpPr>
            <p:spPr bwMode="auto">
              <a:xfrm>
                <a:off x="6925653" y="2870374"/>
                <a:ext cx="269654" cy="186464"/>
              </a:xfrm>
              <a:custGeom>
                <a:avLst/>
                <a:gdLst>
                  <a:gd name="T0" fmla="*/ 6 w 94"/>
                  <a:gd name="T1" fmla="*/ 6 h 65"/>
                  <a:gd name="T2" fmla="*/ 6 w 94"/>
                  <a:gd name="T3" fmla="*/ 55 h 65"/>
                  <a:gd name="T4" fmla="*/ 88 w 94"/>
                  <a:gd name="T5" fmla="*/ 55 h 65"/>
                  <a:gd name="T6" fmla="*/ 88 w 94"/>
                  <a:gd name="T7" fmla="*/ 6 h 65"/>
                  <a:gd name="T8" fmla="*/ 6 w 94"/>
                  <a:gd name="T9" fmla="*/ 6 h 65"/>
                  <a:gd name="T10" fmla="*/ 4 w 94"/>
                  <a:gd name="T11" fmla="*/ 0 h 65"/>
                  <a:gd name="T12" fmla="*/ 88 w 94"/>
                  <a:gd name="T13" fmla="*/ 0 h 65"/>
                  <a:gd name="T14" fmla="*/ 94 w 94"/>
                  <a:gd name="T15" fmla="*/ 4 h 65"/>
                  <a:gd name="T16" fmla="*/ 94 w 94"/>
                  <a:gd name="T17" fmla="*/ 61 h 65"/>
                  <a:gd name="T18" fmla="*/ 88 w 94"/>
                  <a:gd name="T19" fmla="*/ 65 h 65"/>
                  <a:gd name="T20" fmla="*/ 67 w 94"/>
                  <a:gd name="T21" fmla="*/ 65 h 65"/>
                  <a:gd name="T22" fmla="*/ 29 w 94"/>
                  <a:gd name="T23" fmla="*/ 65 h 65"/>
                  <a:gd name="T24" fmla="*/ 4 w 94"/>
                  <a:gd name="T25" fmla="*/ 65 h 65"/>
                  <a:gd name="T26" fmla="*/ 0 w 94"/>
                  <a:gd name="T27" fmla="*/ 61 h 65"/>
                  <a:gd name="T28" fmla="*/ 0 w 94"/>
                  <a:gd name="T29" fmla="*/ 4 h 65"/>
                  <a:gd name="T30" fmla="*/ 4 w 94"/>
                  <a:gd name="T3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5">
                    <a:moveTo>
                      <a:pt x="6" y="6"/>
                    </a:moveTo>
                    <a:lnTo>
                      <a:pt x="6" y="55"/>
                    </a:lnTo>
                    <a:lnTo>
                      <a:pt x="88" y="55"/>
                    </a:lnTo>
                    <a:lnTo>
                      <a:pt x="88" y="6"/>
                    </a:lnTo>
                    <a:lnTo>
                      <a:pt x="6" y="6"/>
                    </a:lnTo>
                    <a:close/>
                    <a:moveTo>
                      <a:pt x="4" y="0"/>
                    </a:moveTo>
                    <a:lnTo>
                      <a:pt x="88" y="0"/>
                    </a:lnTo>
                    <a:lnTo>
                      <a:pt x="94" y="4"/>
                    </a:lnTo>
                    <a:lnTo>
                      <a:pt x="94" y="61"/>
                    </a:lnTo>
                    <a:lnTo>
                      <a:pt x="88" y="65"/>
                    </a:lnTo>
                    <a:lnTo>
                      <a:pt x="67" y="65"/>
                    </a:lnTo>
                    <a:lnTo>
                      <a:pt x="29" y="65"/>
                    </a:lnTo>
                    <a:lnTo>
                      <a:pt x="4" y="65"/>
                    </a:lnTo>
                    <a:lnTo>
                      <a:pt x="0" y="61"/>
                    </a:lnTo>
                    <a:lnTo>
                      <a:pt x="0" y="4"/>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206"/>
              <p:cNvSpPr>
                <a:spLocks noChangeArrowheads="1"/>
              </p:cNvSpPr>
              <p:nvPr/>
            </p:nvSpPr>
            <p:spPr bwMode="auto">
              <a:xfrm>
                <a:off x="7026055" y="3068310"/>
                <a:ext cx="68848" cy="22949"/>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207"/>
              <p:cNvSpPr>
                <a:spLocks/>
              </p:cNvSpPr>
              <p:nvPr/>
            </p:nvSpPr>
            <p:spPr bwMode="auto">
              <a:xfrm>
                <a:off x="6991631" y="3102734"/>
                <a:ext cx="131958" cy="17212"/>
              </a:xfrm>
              <a:custGeom>
                <a:avLst/>
                <a:gdLst>
                  <a:gd name="T0" fmla="*/ 4 w 46"/>
                  <a:gd name="T1" fmla="*/ 0 h 6"/>
                  <a:gd name="T2" fmla="*/ 44 w 46"/>
                  <a:gd name="T3" fmla="*/ 0 h 6"/>
                  <a:gd name="T4" fmla="*/ 46 w 46"/>
                  <a:gd name="T5" fmla="*/ 2 h 6"/>
                  <a:gd name="T6" fmla="*/ 44 w 46"/>
                  <a:gd name="T7" fmla="*/ 6 h 6"/>
                  <a:gd name="T8" fmla="*/ 4 w 46"/>
                  <a:gd name="T9" fmla="*/ 6 h 6"/>
                  <a:gd name="T10" fmla="*/ 0 w 46"/>
                  <a:gd name="T11" fmla="*/ 2 h 6"/>
                  <a:gd name="T12" fmla="*/ 4 w 4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6" h="6">
                    <a:moveTo>
                      <a:pt x="4" y="0"/>
                    </a:moveTo>
                    <a:lnTo>
                      <a:pt x="44" y="0"/>
                    </a:lnTo>
                    <a:lnTo>
                      <a:pt x="46" y="2"/>
                    </a:lnTo>
                    <a:lnTo>
                      <a:pt x="44" y="6"/>
                    </a:lnTo>
                    <a:lnTo>
                      <a:pt x="4" y="6"/>
                    </a:lnTo>
                    <a:lnTo>
                      <a:pt x="0" y="2"/>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 name="组合 44"/>
          <p:cNvGrpSpPr/>
          <p:nvPr/>
        </p:nvGrpSpPr>
        <p:grpSpPr>
          <a:xfrm>
            <a:off x="5238881" y="2078618"/>
            <a:ext cx="763063" cy="438906"/>
            <a:chOff x="5238881" y="1826181"/>
            <a:chExt cx="763063" cy="438906"/>
          </a:xfrm>
        </p:grpSpPr>
        <p:sp>
          <p:nvSpPr>
            <p:cNvPr id="46" name="Freeform 80"/>
            <p:cNvSpPr>
              <a:spLocks/>
            </p:cNvSpPr>
            <p:nvPr/>
          </p:nvSpPr>
          <p:spPr bwMode="auto">
            <a:xfrm>
              <a:off x="5238881" y="1872080"/>
              <a:ext cx="203676" cy="347109"/>
            </a:xfrm>
            <a:custGeom>
              <a:avLst/>
              <a:gdLst>
                <a:gd name="T0" fmla="*/ 61 w 71"/>
                <a:gd name="T1" fmla="*/ 0 h 121"/>
                <a:gd name="T2" fmla="*/ 65 w 71"/>
                <a:gd name="T3" fmla="*/ 0 h 121"/>
                <a:gd name="T4" fmla="*/ 67 w 71"/>
                <a:gd name="T5" fmla="*/ 2 h 121"/>
                <a:gd name="T6" fmla="*/ 71 w 71"/>
                <a:gd name="T7" fmla="*/ 7 h 121"/>
                <a:gd name="T8" fmla="*/ 71 w 71"/>
                <a:gd name="T9" fmla="*/ 11 h 121"/>
                <a:gd name="T10" fmla="*/ 71 w 71"/>
                <a:gd name="T11" fmla="*/ 15 h 121"/>
                <a:gd name="T12" fmla="*/ 67 w 71"/>
                <a:gd name="T13" fmla="*/ 17 h 121"/>
                <a:gd name="T14" fmla="*/ 26 w 71"/>
                <a:gd name="T15" fmla="*/ 60 h 121"/>
                <a:gd name="T16" fmla="*/ 67 w 71"/>
                <a:gd name="T17" fmla="*/ 102 h 121"/>
                <a:gd name="T18" fmla="*/ 71 w 71"/>
                <a:gd name="T19" fmla="*/ 106 h 121"/>
                <a:gd name="T20" fmla="*/ 71 w 71"/>
                <a:gd name="T21" fmla="*/ 108 h 121"/>
                <a:gd name="T22" fmla="*/ 71 w 71"/>
                <a:gd name="T23" fmla="*/ 112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1 h 121"/>
                <a:gd name="T36" fmla="*/ 53 w 71"/>
                <a:gd name="T37" fmla="*/ 2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2"/>
                  </a:lnTo>
                  <a:lnTo>
                    <a:pt x="71" y="7"/>
                  </a:lnTo>
                  <a:lnTo>
                    <a:pt x="71" y="11"/>
                  </a:lnTo>
                  <a:lnTo>
                    <a:pt x="71" y="15"/>
                  </a:lnTo>
                  <a:lnTo>
                    <a:pt x="67" y="17"/>
                  </a:lnTo>
                  <a:lnTo>
                    <a:pt x="26" y="60"/>
                  </a:lnTo>
                  <a:lnTo>
                    <a:pt x="67" y="102"/>
                  </a:lnTo>
                  <a:lnTo>
                    <a:pt x="71" y="106"/>
                  </a:lnTo>
                  <a:lnTo>
                    <a:pt x="71" y="108"/>
                  </a:lnTo>
                  <a:lnTo>
                    <a:pt x="71" y="112"/>
                  </a:lnTo>
                  <a:lnTo>
                    <a:pt x="67" y="117"/>
                  </a:lnTo>
                  <a:lnTo>
                    <a:pt x="61" y="121"/>
                  </a:lnTo>
                  <a:lnTo>
                    <a:pt x="53" y="117"/>
                  </a:lnTo>
                  <a:lnTo>
                    <a:pt x="4" y="68"/>
                  </a:lnTo>
                  <a:lnTo>
                    <a:pt x="0" y="60"/>
                  </a:lnTo>
                  <a:lnTo>
                    <a:pt x="4" y="51"/>
                  </a:lnTo>
                  <a:lnTo>
                    <a:pt x="53" y="2"/>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7" name="组合 46"/>
            <p:cNvGrpSpPr/>
            <p:nvPr/>
          </p:nvGrpSpPr>
          <p:grpSpPr>
            <a:xfrm>
              <a:off x="5557301" y="1826181"/>
              <a:ext cx="444643" cy="438906"/>
              <a:chOff x="5557301" y="1829049"/>
              <a:chExt cx="444643" cy="438906"/>
            </a:xfrm>
          </p:grpSpPr>
          <p:sp>
            <p:nvSpPr>
              <p:cNvPr id="48" name="Freeform 208"/>
              <p:cNvSpPr>
                <a:spLocks noEditPoints="1"/>
              </p:cNvSpPr>
              <p:nvPr/>
            </p:nvSpPr>
            <p:spPr bwMode="auto">
              <a:xfrm>
                <a:off x="5557301" y="1829049"/>
                <a:ext cx="444643" cy="438906"/>
              </a:xfrm>
              <a:custGeom>
                <a:avLst/>
                <a:gdLst>
                  <a:gd name="T0" fmla="*/ 78 w 155"/>
                  <a:gd name="T1" fmla="*/ 8 h 153"/>
                  <a:gd name="T2" fmla="*/ 61 w 155"/>
                  <a:gd name="T3" fmla="*/ 10 h 153"/>
                  <a:gd name="T4" fmla="*/ 43 w 155"/>
                  <a:gd name="T5" fmla="*/ 16 h 153"/>
                  <a:gd name="T6" fmla="*/ 25 w 155"/>
                  <a:gd name="T7" fmla="*/ 33 h 153"/>
                  <a:gd name="T8" fmla="*/ 13 w 155"/>
                  <a:gd name="T9" fmla="*/ 53 h 153"/>
                  <a:gd name="T10" fmla="*/ 9 w 155"/>
                  <a:gd name="T11" fmla="*/ 77 h 153"/>
                  <a:gd name="T12" fmla="*/ 11 w 155"/>
                  <a:gd name="T13" fmla="*/ 94 h 153"/>
                  <a:gd name="T14" fmla="*/ 19 w 155"/>
                  <a:gd name="T15" fmla="*/ 110 h 153"/>
                  <a:gd name="T16" fmla="*/ 33 w 155"/>
                  <a:gd name="T17" fmla="*/ 128 h 153"/>
                  <a:gd name="T18" fmla="*/ 55 w 155"/>
                  <a:gd name="T19" fmla="*/ 141 h 153"/>
                  <a:gd name="T20" fmla="*/ 78 w 155"/>
                  <a:gd name="T21" fmla="*/ 145 h 153"/>
                  <a:gd name="T22" fmla="*/ 94 w 155"/>
                  <a:gd name="T23" fmla="*/ 143 h 153"/>
                  <a:gd name="T24" fmla="*/ 112 w 155"/>
                  <a:gd name="T25" fmla="*/ 137 h 153"/>
                  <a:gd name="T26" fmla="*/ 130 w 155"/>
                  <a:gd name="T27" fmla="*/ 120 h 153"/>
                  <a:gd name="T28" fmla="*/ 143 w 155"/>
                  <a:gd name="T29" fmla="*/ 100 h 153"/>
                  <a:gd name="T30" fmla="*/ 147 w 155"/>
                  <a:gd name="T31" fmla="*/ 77 h 153"/>
                  <a:gd name="T32" fmla="*/ 145 w 155"/>
                  <a:gd name="T33" fmla="*/ 59 h 153"/>
                  <a:gd name="T34" fmla="*/ 136 w 155"/>
                  <a:gd name="T35" fmla="*/ 43 h 153"/>
                  <a:gd name="T36" fmla="*/ 122 w 155"/>
                  <a:gd name="T37" fmla="*/ 24 h 153"/>
                  <a:gd name="T38" fmla="*/ 100 w 155"/>
                  <a:gd name="T39" fmla="*/ 12 h 153"/>
                  <a:gd name="T40" fmla="*/ 78 w 155"/>
                  <a:gd name="T41" fmla="*/ 8 h 153"/>
                  <a:gd name="T42" fmla="*/ 78 w 155"/>
                  <a:gd name="T43" fmla="*/ 0 h 153"/>
                  <a:gd name="T44" fmla="*/ 104 w 155"/>
                  <a:gd name="T45" fmla="*/ 4 h 153"/>
                  <a:gd name="T46" fmla="*/ 126 w 155"/>
                  <a:gd name="T47" fmla="*/ 18 h 153"/>
                  <a:gd name="T48" fmla="*/ 145 w 155"/>
                  <a:gd name="T49" fmla="*/ 39 h 153"/>
                  <a:gd name="T50" fmla="*/ 153 w 155"/>
                  <a:gd name="T51" fmla="*/ 57 h 153"/>
                  <a:gd name="T52" fmla="*/ 155 w 155"/>
                  <a:gd name="T53" fmla="*/ 77 h 153"/>
                  <a:gd name="T54" fmla="*/ 151 w 155"/>
                  <a:gd name="T55" fmla="*/ 102 h 153"/>
                  <a:gd name="T56" fmla="*/ 136 w 155"/>
                  <a:gd name="T57" fmla="*/ 126 h 153"/>
                  <a:gd name="T58" fmla="*/ 116 w 155"/>
                  <a:gd name="T59" fmla="*/ 145 h 153"/>
                  <a:gd name="T60" fmla="*/ 96 w 155"/>
                  <a:gd name="T61" fmla="*/ 151 h 153"/>
                  <a:gd name="T62" fmla="*/ 78 w 155"/>
                  <a:gd name="T63" fmla="*/ 153 h 153"/>
                  <a:gd name="T64" fmla="*/ 51 w 155"/>
                  <a:gd name="T65" fmla="*/ 149 h 153"/>
                  <a:gd name="T66" fmla="*/ 29 w 155"/>
                  <a:gd name="T67" fmla="*/ 137 h 153"/>
                  <a:gd name="T68" fmla="*/ 11 w 155"/>
                  <a:gd name="T69" fmla="*/ 114 h 153"/>
                  <a:gd name="T70" fmla="*/ 3 w 155"/>
                  <a:gd name="T71" fmla="*/ 96 h 153"/>
                  <a:gd name="T72" fmla="*/ 0 w 155"/>
                  <a:gd name="T73" fmla="*/ 77 h 153"/>
                  <a:gd name="T74" fmla="*/ 5 w 155"/>
                  <a:gd name="T75" fmla="*/ 51 h 153"/>
                  <a:gd name="T76" fmla="*/ 19 w 155"/>
                  <a:gd name="T77" fmla="*/ 27 h 153"/>
                  <a:gd name="T78" fmla="*/ 39 w 155"/>
                  <a:gd name="T79" fmla="*/ 10 h 153"/>
                  <a:gd name="T80" fmla="*/ 59 w 155"/>
                  <a:gd name="T81" fmla="*/ 2 h 153"/>
                  <a:gd name="T82" fmla="*/ 78 w 155"/>
                  <a:gd name="T8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3">
                    <a:moveTo>
                      <a:pt x="78" y="8"/>
                    </a:moveTo>
                    <a:lnTo>
                      <a:pt x="61" y="10"/>
                    </a:lnTo>
                    <a:lnTo>
                      <a:pt x="43" y="16"/>
                    </a:lnTo>
                    <a:lnTo>
                      <a:pt x="25" y="33"/>
                    </a:lnTo>
                    <a:lnTo>
                      <a:pt x="13" y="53"/>
                    </a:lnTo>
                    <a:lnTo>
                      <a:pt x="9" y="77"/>
                    </a:lnTo>
                    <a:lnTo>
                      <a:pt x="11" y="94"/>
                    </a:lnTo>
                    <a:lnTo>
                      <a:pt x="19" y="110"/>
                    </a:lnTo>
                    <a:lnTo>
                      <a:pt x="33" y="128"/>
                    </a:lnTo>
                    <a:lnTo>
                      <a:pt x="55" y="141"/>
                    </a:lnTo>
                    <a:lnTo>
                      <a:pt x="78" y="145"/>
                    </a:lnTo>
                    <a:lnTo>
                      <a:pt x="94" y="143"/>
                    </a:lnTo>
                    <a:lnTo>
                      <a:pt x="112" y="137"/>
                    </a:lnTo>
                    <a:lnTo>
                      <a:pt x="130" y="120"/>
                    </a:lnTo>
                    <a:lnTo>
                      <a:pt x="143" y="100"/>
                    </a:lnTo>
                    <a:lnTo>
                      <a:pt x="147" y="77"/>
                    </a:lnTo>
                    <a:lnTo>
                      <a:pt x="145" y="59"/>
                    </a:lnTo>
                    <a:lnTo>
                      <a:pt x="136" y="43"/>
                    </a:lnTo>
                    <a:lnTo>
                      <a:pt x="122" y="24"/>
                    </a:lnTo>
                    <a:lnTo>
                      <a:pt x="100" y="12"/>
                    </a:lnTo>
                    <a:lnTo>
                      <a:pt x="78" y="8"/>
                    </a:lnTo>
                    <a:close/>
                    <a:moveTo>
                      <a:pt x="78" y="0"/>
                    </a:moveTo>
                    <a:lnTo>
                      <a:pt x="104" y="4"/>
                    </a:lnTo>
                    <a:lnTo>
                      <a:pt x="126" y="18"/>
                    </a:lnTo>
                    <a:lnTo>
                      <a:pt x="145" y="39"/>
                    </a:lnTo>
                    <a:lnTo>
                      <a:pt x="153" y="57"/>
                    </a:lnTo>
                    <a:lnTo>
                      <a:pt x="155" y="77"/>
                    </a:lnTo>
                    <a:lnTo>
                      <a:pt x="151" y="102"/>
                    </a:lnTo>
                    <a:lnTo>
                      <a:pt x="136" y="126"/>
                    </a:lnTo>
                    <a:lnTo>
                      <a:pt x="116" y="145"/>
                    </a:lnTo>
                    <a:lnTo>
                      <a:pt x="96" y="151"/>
                    </a:lnTo>
                    <a:lnTo>
                      <a:pt x="78" y="153"/>
                    </a:lnTo>
                    <a:lnTo>
                      <a:pt x="51" y="149"/>
                    </a:lnTo>
                    <a:lnTo>
                      <a:pt x="29" y="137"/>
                    </a:lnTo>
                    <a:lnTo>
                      <a:pt x="11" y="114"/>
                    </a:lnTo>
                    <a:lnTo>
                      <a:pt x="3" y="96"/>
                    </a:lnTo>
                    <a:lnTo>
                      <a:pt x="0" y="77"/>
                    </a:lnTo>
                    <a:lnTo>
                      <a:pt x="5" y="51"/>
                    </a:lnTo>
                    <a:lnTo>
                      <a:pt x="19" y="27"/>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209"/>
              <p:cNvSpPr>
                <a:spLocks noEditPoints="1"/>
              </p:cNvSpPr>
              <p:nvPr/>
            </p:nvSpPr>
            <p:spPr bwMode="auto">
              <a:xfrm>
                <a:off x="5640494" y="1906504"/>
                <a:ext cx="278261" cy="283998"/>
              </a:xfrm>
              <a:custGeom>
                <a:avLst/>
                <a:gdLst>
                  <a:gd name="T0" fmla="*/ 65 w 97"/>
                  <a:gd name="T1" fmla="*/ 79 h 99"/>
                  <a:gd name="T2" fmla="*/ 59 w 97"/>
                  <a:gd name="T3" fmla="*/ 89 h 99"/>
                  <a:gd name="T4" fmla="*/ 73 w 97"/>
                  <a:gd name="T5" fmla="*/ 81 h 99"/>
                  <a:gd name="T6" fmla="*/ 69 w 97"/>
                  <a:gd name="T7" fmla="*/ 73 h 99"/>
                  <a:gd name="T8" fmla="*/ 18 w 97"/>
                  <a:gd name="T9" fmla="*/ 75 h 99"/>
                  <a:gd name="T10" fmla="*/ 30 w 97"/>
                  <a:gd name="T11" fmla="*/ 85 h 99"/>
                  <a:gd name="T12" fmla="*/ 34 w 97"/>
                  <a:gd name="T13" fmla="*/ 85 h 99"/>
                  <a:gd name="T14" fmla="*/ 28 w 97"/>
                  <a:gd name="T15" fmla="*/ 73 h 99"/>
                  <a:gd name="T16" fmla="*/ 51 w 97"/>
                  <a:gd name="T17" fmla="*/ 87 h 99"/>
                  <a:gd name="T18" fmla="*/ 61 w 97"/>
                  <a:gd name="T19" fmla="*/ 77 h 99"/>
                  <a:gd name="T20" fmla="*/ 51 w 97"/>
                  <a:gd name="T21" fmla="*/ 71 h 99"/>
                  <a:gd name="T22" fmla="*/ 34 w 97"/>
                  <a:gd name="T23" fmla="*/ 73 h 99"/>
                  <a:gd name="T24" fmla="*/ 42 w 97"/>
                  <a:gd name="T25" fmla="*/ 85 h 99"/>
                  <a:gd name="T26" fmla="*/ 47 w 97"/>
                  <a:gd name="T27" fmla="*/ 71 h 99"/>
                  <a:gd name="T28" fmla="*/ 71 w 97"/>
                  <a:gd name="T29" fmla="*/ 61 h 99"/>
                  <a:gd name="T30" fmla="*/ 83 w 97"/>
                  <a:gd name="T31" fmla="*/ 71 h 99"/>
                  <a:gd name="T32" fmla="*/ 89 w 97"/>
                  <a:gd name="T33" fmla="*/ 53 h 99"/>
                  <a:gd name="T34" fmla="*/ 51 w 97"/>
                  <a:gd name="T35" fmla="*/ 53 h 99"/>
                  <a:gd name="T36" fmla="*/ 65 w 97"/>
                  <a:gd name="T37" fmla="*/ 67 h 99"/>
                  <a:gd name="T38" fmla="*/ 67 w 97"/>
                  <a:gd name="T39" fmla="*/ 53 h 99"/>
                  <a:gd name="T40" fmla="*/ 30 w 97"/>
                  <a:gd name="T41" fmla="*/ 53 h 99"/>
                  <a:gd name="T42" fmla="*/ 32 w 97"/>
                  <a:gd name="T43" fmla="*/ 67 h 99"/>
                  <a:gd name="T44" fmla="*/ 47 w 97"/>
                  <a:gd name="T45" fmla="*/ 53 h 99"/>
                  <a:gd name="T46" fmla="*/ 8 w 97"/>
                  <a:gd name="T47" fmla="*/ 53 h 99"/>
                  <a:gd name="T48" fmla="*/ 14 w 97"/>
                  <a:gd name="T49" fmla="*/ 71 h 99"/>
                  <a:gd name="T50" fmla="*/ 26 w 97"/>
                  <a:gd name="T51" fmla="*/ 61 h 99"/>
                  <a:gd name="T52" fmla="*/ 8 w 97"/>
                  <a:gd name="T53" fmla="*/ 53 h 99"/>
                  <a:gd name="T54" fmla="*/ 30 w 97"/>
                  <a:gd name="T55" fmla="*/ 38 h 99"/>
                  <a:gd name="T56" fmla="*/ 47 w 97"/>
                  <a:gd name="T57" fmla="*/ 46 h 99"/>
                  <a:gd name="T58" fmla="*/ 32 w 97"/>
                  <a:gd name="T59" fmla="*/ 32 h 99"/>
                  <a:gd name="T60" fmla="*/ 51 w 97"/>
                  <a:gd name="T61" fmla="*/ 32 h 99"/>
                  <a:gd name="T62" fmla="*/ 67 w 97"/>
                  <a:gd name="T63" fmla="*/ 46 h 99"/>
                  <a:gd name="T64" fmla="*/ 65 w 97"/>
                  <a:gd name="T65" fmla="*/ 32 h 99"/>
                  <a:gd name="T66" fmla="*/ 10 w 97"/>
                  <a:gd name="T67" fmla="*/ 36 h 99"/>
                  <a:gd name="T68" fmla="*/ 26 w 97"/>
                  <a:gd name="T69" fmla="*/ 46 h 99"/>
                  <a:gd name="T70" fmla="*/ 28 w 97"/>
                  <a:gd name="T71" fmla="*/ 30 h 99"/>
                  <a:gd name="T72" fmla="*/ 83 w 97"/>
                  <a:gd name="T73" fmla="*/ 28 h 99"/>
                  <a:gd name="T74" fmla="*/ 71 w 97"/>
                  <a:gd name="T75" fmla="*/ 38 h 99"/>
                  <a:gd name="T76" fmla="*/ 89 w 97"/>
                  <a:gd name="T77" fmla="*/ 46 h 99"/>
                  <a:gd name="T78" fmla="*/ 83 w 97"/>
                  <a:gd name="T79" fmla="*/ 28 h 99"/>
                  <a:gd name="T80" fmla="*/ 51 w 97"/>
                  <a:gd name="T81" fmla="*/ 28 h 99"/>
                  <a:gd name="T82" fmla="*/ 59 w 97"/>
                  <a:gd name="T83" fmla="*/ 20 h 99"/>
                  <a:gd name="T84" fmla="*/ 51 w 97"/>
                  <a:gd name="T85" fmla="*/ 12 h 99"/>
                  <a:gd name="T86" fmla="*/ 42 w 97"/>
                  <a:gd name="T87" fmla="*/ 14 h 99"/>
                  <a:gd name="T88" fmla="*/ 34 w 97"/>
                  <a:gd name="T89" fmla="*/ 28 h 99"/>
                  <a:gd name="T90" fmla="*/ 47 w 97"/>
                  <a:gd name="T91" fmla="*/ 12 h 99"/>
                  <a:gd name="T92" fmla="*/ 63 w 97"/>
                  <a:gd name="T93" fmla="*/ 14 h 99"/>
                  <a:gd name="T94" fmla="*/ 69 w 97"/>
                  <a:gd name="T95" fmla="*/ 26 h 99"/>
                  <a:gd name="T96" fmla="*/ 73 w 97"/>
                  <a:gd name="T97" fmla="*/ 18 h 99"/>
                  <a:gd name="T98" fmla="*/ 59 w 97"/>
                  <a:gd name="T99" fmla="*/ 10 h 99"/>
                  <a:gd name="T100" fmla="*/ 30 w 97"/>
                  <a:gd name="T101" fmla="*/ 14 h 99"/>
                  <a:gd name="T102" fmla="*/ 18 w 97"/>
                  <a:gd name="T103" fmla="*/ 24 h 99"/>
                  <a:gd name="T104" fmla="*/ 32 w 97"/>
                  <a:gd name="T105" fmla="*/ 20 h 99"/>
                  <a:gd name="T106" fmla="*/ 38 w 97"/>
                  <a:gd name="T107" fmla="*/ 10 h 99"/>
                  <a:gd name="T108" fmla="*/ 67 w 97"/>
                  <a:gd name="T109" fmla="*/ 4 h 99"/>
                  <a:gd name="T110" fmla="*/ 93 w 97"/>
                  <a:gd name="T111" fmla="*/ 30 h 99"/>
                  <a:gd name="T112" fmla="*/ 93 w 97"/>
                  <a:gd name="T113" fmla="*/ 69 h 99"/>
                  <a:gd name="T114" fmla="*/ 67 w 97"/>
                  <a:gd name="T115" fmla="*/ 95 h 99"/>
                  <a:gd name="T116" fmla="*/ 30 w 97"/>
                  <a:gd name="T117" fmla="*/ 95 h 99"/>
                  <a:gd name="T118" fmla="*/ 4 w 97"/>
                  <a:gd name="T119" fmla="*/ 69 h 99"/>
                  <a:gd name="T120" fmla="*/ 4 w 97"/>
                  <a:gd name="T121" fmla="*/ 30 h 99"/>
                  <a:gd name="T122" fmla="*/ 30 w 97"/>
                  <a:gd name="T123" fmla="*/ 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 h="99">
                    <a:moveTo>
                      <a:pt x="69" y="73"/>
                    </a:moveTo>
                    <a:lnTo>
                      <a:pt x="65" y="79"/>
                    </a:lnTo>
                    <a:lnTo>
                      <a:pt x="63" y="85"/>
                    </a:lnTo>
                    <a:lnTo>
                      <a:pt x="59" y="89"/>
                    </a:lnTo>
                    <a:lnTo>
                      <a:pt x="67" y="85"/>
                    </a:lnTo>
                    <a:lnTo>
                      <a:pt x="73" y="81"/>
                    </a:lnTo>
                    <a:lnTo>
                      <a:pt x="79" y="75"/>
                    </a:lnTo>
                    <a:lnTo>
                      <a:pt x="69" y="73"/>
                    </a:lnTo>
                    <a:close/>
                    <a:moveTo>
                      <a:pt x="28" y="73"/>
                    </a:moveTo>
                    <a:lnTo>
                      <a:pt x="18" y="75"/>
                    </a:lnTo>
                    <a:lnTo>
                      <a:pt x="24" y="81"/>
                    </a:lnTo>
                    <a:lnTo>
                      <a:pt x="30" y="85"/>
                    </a:lnTo>
                    <a:lnTo>
                      <a:pt x="38" y="89"/>
                    </a:lnTo>
                    <a:lnTo>
                      <a:pt x="34" y="85"/>
                    </a:lnTo>
                    <a:lnTo>
                      <a:pt x="32" y="79"/>
                    </a:lnTo>
                    <a:lnTo>
                      <a:pt x="28" y="73"/>
                    </a:lnTo>
                    <a:close/>
                    <a:moveTo>
                      <a:pt x="51" y="71"/>
                    </a:moveTo>
                    <a:lnTo>
                      <a:pt x="51" y="87"/>
                    </a:lnTo>
                    <a:lnTo>
                      <a:pt x="55" y="85"/>
                    </a:lnTo>
                    <a:lnTo>
                      <a:pt x="61" y="77"/>
                    </a:lnTo>
                    <a:lnTo>
                      <a:pt x="63" y="73"/>
                    </a:lnTo>
                    <a:lnTo>
                      <a:pt x="51" y="71"/>
                    </a:lnTo>
                    <a:close/>
                    <a:moveTo>
                      <a:pt x="47" y="71"/>
                    </a:moveTo>
                    <a:lnTo>
                      <a:pt x="34" y="73"/>
                    </a:lnTo>
                    <a:lnTo>
                      <a:pt x="38" y="79"/>
                    </a:lnTo>
                    <a:lnTo>
                      <a:pt x="42" y="85"/>
                    </a:lnTo>
                    <a:lnTo>
                      <a:pt x="47" y="87"/>
                    </a:lnTo>
                    <a:lnTo>
                      <a:pt x="47" y="71"/>
                    </a:lnTo>
                    <a:close/>
                    <a:moveTo>
                      <a:pt x="71" y="53"/>
                    </a:moveTo>
                    <a:lnTo>
                      <a:pt x="71" y="61"/>
                    </a:lnTo>
                    <a:lnTo>
                      <a:pt x="69" y="69"/>
                    </a:lnTo>
                    <a:lnTo>
                      <a:pt x="83" y="71"/>
                    </a:lnTo>
                    <a:lnTo>
                      <a:pt x="87" y="63"/>
                    </a:lnTo>
                    <a:lnTo>
                      <a:pt x="89" y="53"/>
                    </a:lnTo>
                    <a:lnTo>
                      <a:pt x="71" y="53"/>
                    </a:lnTo>
                    <a:close/>
                    <a:moveTo>
                      <a:pt x="51" y="53"/>
                    </a:moveTo>
                    <a:lnTo>
                      <a:pt x="51" y="67"/>
                    </a:lnTo>
                    <a:lnTo>
                      <a:pt x="65" y="67"/>
                    </a:lnTo>
                    <a:lnTo>
                      <a:pt x="67" y="61"/>
                    </a:lnTo>
                    <a:lnTo>
                      <a:pt x="67" y="53"/>
                    </a:lnTo>
                    <a:lnTo>
                      <a:pt x="51" y="53"/>
                    </a:lnTo>
                    <a:close/>
                    <a:moveTo>
                      <a:pt x="30" y="53"/>
                    </a:moveTo>
                    <a:lnTo>
                      <a:pt x="30" y="61"/>
                    </a:lnTo>
                    <a:lnTo>
                      <a:pt x="32" y="67"/>
                    </a:lnTo>
                    <a:lnTo>
                      <a:pt x="47" y="67"/>
                    </a:lnTo>
                    <a:lnTo>
                      <a:pt x="47" y="53"/>
                    </a:lnTo>
                    <a:lnTo>
                      <a:pt x="30" y="53"/>
                    </a:lnTo>
                    <a:close/>
                    <a:moveTo>
                      <a:pt x="8" y="53"/>
                    </a:moveTo>
                    <a:lnTo>
                      <a:pt x="10" y="63"/>
                    </a:lnTo>
                    <a:lnTo>
                      <a:pt x="14" y="71"/>
                    </a:lnTo>
                    <a:lnTo>
                      <a:pt x="28" y="69"/>
                    </a:lnTo>
                    <a:lnTo>
                      <a:pt x="26" y="61"/>
                    </a:lnTo>
                    <a:lnTo>
                      <a:pt x="26" y="53"/>
                    </a:lnTo>
                    <a:lnTo>
                      <a:pt x="8" y="53"/>
                    </a:lnTo>
                    <a:close/>
                    <a:moveTo>
                      <a:pt x="32" y="32"/>
                    </a:moveTo>
                    <a:lnTo>
                      <a:pt x="30" y="38"/>
                    </a:lnTo>
                    <a:lnTo>
                      <a:pt x="30" y="46"/>
                    </a:lnTo>
                    <a:lnTo>
                      <a:pt x="47" y="46"/>
                    </a:lnTo>
                    <a:lnTo>
                      <a:pt x="47" y="32"/>
                    </a:lnTo>
                    <a:lnTo>
                      <a:pt x="32" y="32"/>
                    </a:lnTo>
                    <a:close/>
                    <a:moveTo>
                      <a:pt x="65" y="32"/>
                    </a:moveTo>
                    <a:lnTo>
                      <a:pt x="51" y="32"/>
                    </a:lnTo>
                    <a:lnTo>
                      <a:pt x="51" y="46"/>
                    </a:lnTo>
                    <a:lnTo>
                      <a:pt x="67" y="46"/>
                    </a:lnTo>
                    <a:lnTo>
                      <a:pt x="67" y="38"/>
                    </a:lnTo>
                    <a:lnTo>
                      <a:pt x="65" y="32"/>
                    </a:lnTo>
                    <a:close/>
                    <a:moveTo>
                      <a:pt x="14" y="28"/>
                    </a:moveTo>
                    <a:lnTo>
                      <a:pt x="10" y="36"/>
                    </a:lnTo>
                    <a:lnTo>
                      <a:pt x="8" y="46"/>
                    </a:lnTo>
                    <a:lnTo>
                      <a:pt x="26" y="46"/>
                    </a:lnTo>
                    <a:lnTo>
                      <a:pt x="26" y="38"/>
                    </a:lnTo>
                    <a:lnTo>
                      <a:pt x="28" y="30"/>
                    </a:lnTo>
                    <a:lnTo>
                      <a:pt x="14" y="28"/>
                    </a:lnTo>
                    <a:close/>
                    <a:moveTo>
                      <a:pt x="83" y="28"/>
                    </a:moveTo>
                    <a:lnTo>
                      <a:pt x="69" y="30"/>
                    </a:lnTo>
                    <a:lnTo>
                      <a:pt x="71" y="38"/>
                    </a:lnTo>
                    <a:lnTo>
                      <a:pt x="71" y="46"/>
                    </a:lnTo>
                    <a:lnTo>
                      <a:pt x="89" y="46"/>
                    </a:lnTo>
                    <a:lnTo>
                      <a:pt x="87" y="36"/>
                    </a:lnTo>
                    <a:lnTo>
                      <a:pt x="83" y="28"/>
                    </a:lnTo>
                    <a:close/>
                    <a:moveTo>
                      <a:pt x="51" y="12"/>
                    </a:moveTo>
                    <a:lnTo>
                      <a:pt x="51" y="28"/>
                    </a:lnTo>
                    <a:lnTo>
                      <a:pt x="63" y="28"/>
                    </a:lnTo>
                    <a:lnTo>
                      <a:pt x="59" y="20"/>
                    </a:lnTo>
                    <a:lnTo>
                      <a:pt x="55" y="14"/>
                    </a:lnTo>
                    <a:lnTo>
                      <a:pt x="51" y="12"/>
                    </a:lnTo>
                    <a:close/>
                    <a:moveTo>
                      <a:pt x="47" y="12"/>
                    </a:moveTo>
                    <a:lnTo>
                      <a:pt x="42" y="14"/>
                    </a:lnTo>
                    <a:lnTo>
                      <a:pt x="36" y="22"/>
                    </a:lnTo>
                    <a:lnTo>
                      <a:pt x="34" y="28"/>
                    </a:lnTo>
                    <a:lnTo>
                      <a:pt x="47" y="28"/>
                    </a:lnTo>
                    <a:lnTo>
                      <a:pt x="47" y="12"/>
                    </a:lnTo>
                    <a:close/>
                    <a:moveTo>
                      <a:pt x="59" y="10"/>
                    </a:moveTo>
                    <a:lnTo>
                      <a:pt x="63" y="14"/>
                    </a:lnTo>
                    <a:lnTo>
                      <a:pt x="65" y="20"/>
                    </a:lnTo>
                    <a:lnTo>
                      <a:pt x="69" y="26"/>
                    </a:lnTo>
                    <a:lnTo>
                      <a:pt x="79" y="24"/>
                    </a:lnTo>
                    <a:lnTo>
                      <a:pt x="73" y="18"/>
                    </a:lnTo>
                    <a:lnTo>
                      <a:pt x="67" y="14"/>
                    </a:lnTo>
                    <a:lnTo>
                      <a:pt x="59" y="10"/>
                    </a:lnTo>
                    <a:close/>
                    <a:moveTo>
                      <a:pt x="38" y="10"/>
                    </a:moveTo>
                    <a:lnTo>
                      <a:pt x="30" y="14"/>
                    </a:lnTo>
                    <a:lnTo>
                      <a:pt x="24" y="18"/>
                    </a:lnTo>
                    <a:lnTo>
                      <a:pt x="18" y="24"/>
                    </a:lnTo>
                    <a:lnTo>
                      <a:pt x="28" y="26"/>
                    </a:lnTo>
                    <a:lnTo>
                      <a:pt x="32" y="20"/>
                    </a:lnTo>
                    <a:lnTo>
                      <a:pt x="34" y="14"/>
                    </a:lnTo>
                    <a:lnTo>
                      <a:pt x="38" y="10"/>
                    </a:lnTo>
                    <a:close/>
                    <a:moveTo>
                      <a:pt x="49" y="0"/>
                    </a:moveTo>
                    <a:lnTo>
                      <a:pt x="67" y="4"/>
                    </a:lnTo>
                    <a:lnTo>
                      <a:pt x="83" y="14"/>
                    </a:lnTo>
                    <a:lnTo>
                      <a:pt x="93" y="30"/>
                    </a:lnTo>
                    <a:lnTo>
                      <a:pt x="97" y="50"/>
                    </a:lnTo>
                    <a:lnTo>
                      <a:pt x="93" y="69"/>
                    </a:lnTo>
                    <a:lnTo>
                      <a:pt x="83" y="85"/>
                    </a:lnTo>
                    <a:lnTo>
                      <a:pt x="67" y="95"/>
                    </a:lnTo>
                    <a:lnTo>
                      <a:pt x="49" y="99"/>
                    </a:lnTo>
                    <a:lnTo>
                      <a:pt x="30" y="95"/>
                    </a:lnTo>
                    <a:lnTo>
                      <a:pt x="14" y="85"/>
                    </a:lnTo>
                    <a:lnTo>
                      <a:pt x="4" y="69"/>
                    </a:lnTo>
                    <a:lnTo>
                      <a:pt x="0" y="50"/>
                    </a:lnTo>
                    <a:lnTo>
                      <a:pt x="4" y="30"/>
                    </a:lnTo>
                    <a:lnTo>
                      <a:pt x="14" y="14"/>
                    </a:lnTo>
                    <a:lnTo>
                      <a:pt x="30" y="4"/>
                    </a:lnTo>
                    <a:lnTo>
                      <a:pt x="4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0" name="组合 49"/>
          <p:cNvGrpSpPr/>
          <p:nvPr/>
        </p:nvGrpSpPr>
        <p:grpSpPr>
          <a:xfrm>
            <a:off x="5238881" y="3963328"/>
            <a:ext cx="763063" cy="444643"/>
            <a:chOff x="5238881" y="3710891"/>
            <a:chExt cx="763063" cy="444643"/>
          </a:xfrm>
        </p:grpSpPr>
        <p:sp>
          <p:nvSpPr>
            <p:cNvPr id="51" name="Freeform 82"/>
            <p:cNvSpPr>
              <a:spLocks/>
            </p:cNvSpPr>
            <p:nvPr/>
          </p:nvSpPr>
          <p:spPr bwMode="auto">
            <a:xfrm>
              <a:off x="5238881" y="3759658"/>
              <a:ext cx="203676" cy="347109"/>
            </a:xfrm>
            <a:custGeom>
              <a:avLst/>
              <a:gdLst>
                <a:gd name="T0" fmla="*/ 61 w 71"/>
                <a:gd name="T1" fmla="*/ 0 h 121"/>
                <a:gd name="T2" fmla="*/ 65 w 71"/>
                <a:gd name="T3" fmla="*/ 0 h 121"/>
                <a:gd name="T4" fmla="*/ 67 w 71"/>
                <a:gd name="T5" fmla="*/ 3 h 121"/>
                <a:gd name="T6" fmla="*/ 71 w 71"/>
                <a:gd name="T7" fmla="*/ 7 h 121"/>
                <a:gd name="T8" fmla="*/ 71 w 71"/>
                <a:gd name="T9" fmla="*/ 11 h 121"/>
                <a:gd name="T10" fmla="*/ 71 w 71"/>
                <a:gd name="T11" fmla="*/ 15 h 121"/>
                <a:gd name="T12" fmla="*/ 67 w 71"/>
                <a:gd name="T13" fmla="*/ 19 h 121"/>
                <a:gd name="T14" fmla="*/ 26 w 71"/>
                <a:gd name="T15" fmla="*/ 60 h 121"/>
                <a:gd name="T16" fmla="*/ 67 w 71"/>
                <a:gd name="T17" fmla="*/ 102 h 121"/>
                <a:gd name="T18" fmla="*/ 71 w 71"/>
                <a:gd name="T19" fmla="*/ 106 h 121"/>
                <a:gd name="T20" fmla="*/ 71 w 71"/>
                <a:gd name="T21" fmla="*/ 111 h 121"/>
                <a:gd name="T22" fmla="*/ 71 w 71"/>
                <a:gd name="T23" fmla="*/ 115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3 h 121"/>
                <a:gd name="T36" fmla="*/ 53 w 71"/>
                <a:gd name="T37" fmla="*/ 3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3"/>
                  </a:lnTo>
                  <a:lnTo>
                    <a:pt x="71" y="7"/>
                  </a:lnTo>
                  <a:lnTo>
                    <a:pt x="71" y="11"/>
                  </a:lnTo>
                  <a:lnTo>
                    <a:pt x="71" y="15"/>
                  </a:lnTo>
                  <a:lnTo>
                    <a:pt x="67" y="19"/>
                  </a:lnTo>
                  <a:lnTo>
                    <a:pt x="26" y="60"/>
                  </a:lnTo>
                  <a:lnTo>
                    <a:pt x="67" y="102"/>
                  </a:lnTo>
                  <a:lnTo>
                    <a:pt x="71" y="106"/>
                  </a:lnTo>
                  <a:lnTo>
                    <a:pt x="71" y="111"/>
                  </a:lnTo>
                  <a:lnTo>
                    <a:pt x="71" y="115"/>
                  </a:lnTo>
                  <a:lnTo>
                    <a:pt x="67" y="117"/>
                  </a:lnTo>
                  <a:lnTo>
                    <a:pt x="61" y="121"/>
                  </a:lnTo>
                  <a:lnTo>
                    <a:pt x="53" y="117"/>
                  </a:lnTo>
                  <a:lnTo>
                    <a:pt x="4" y="68"/>
                  </a:lnTo>
                  <a:lnTo>
                    <a:pt x="0" y="60"/>
                  </a:lnTo>
                  <a:lnTo>
                    <a:pt x="4" y="53"/>
                  </a:lnTo>
                  <a:lnTo>
                    <a:pt x="53" y="3"/>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2" name="组合 51"/>
            <p:cNvGrpSpPr/>
            <p:nvPr/>
          </p:nvGrpSpPr>
          <p:grpSpPr>
            <a:xfrm>
              <a:off x="5557301" y="3710891"/>
              <a:ext cx="444643" cy="444643"/>
              <a:chOff x="5557301" y="3705153"/>
              <a:chExt cx="444643" cy="444643"/>
            </a:xfrm>
          </p:grpSpPr>
          <p:sp>
            <p:nvSpPr>
              <p:cNvPr id="53" name="Freeform 210"/>
              <p:cNvSpPr>
                <a:spLocks noEditPoints="1"/>
              </p:cNvSpPr>
              <p:nvPr/>
            </p:nvSpPr>
            <p:spPr bwMode="auto">
              <a:xfrm>
                <a:off x="5557301" y="3705153"/>
                <a:ext cx="444643" cy="444643"/>
              </a:xfrm>
              <a:custGeom>
                <a:avLst/>
                <a:gdLst>
                  <a:gd name="T0" fmla="*/ 78 w 155"/>
                  <a:gd name="T1" fmla="*/ 8 h 155"/>
                  <a:gd name="T2" fmla="*/ 61 w 155"/>
                  <a:gd name="T3" fmla="*/ 10 h 155"/>
                  <a:gd name="T4" fmla="*/ 43 w 155"/>
                  <a:gd name="T5" fmla="*/ 19 h 155"/>
                  <a:gd name="T6" fmla="*/ 25 w 155"/>
                  <a:gd name="T7" fmla="*/ 35 h 155"/>
                  <a:gd name="T8" fmla="*/ 13 w 155"/>
                  <a:gd name="T9" fmla="*/ 55 h 155"/>
                  <a:gd name="T10" fmla="*/ 9 w 155"/>
                  <a:gd name="T11" fmla="*/ 78 h 155"/>
                  <a:gd name="T12" fmla="*/ 11 w 155"/>
                  <a:gd name="T13" fmla="*/ 96 h 155"/>
                  <a:gd name="T14" fmla="*/ 19 w 155"/>
                  <a:gd name="T15" fmla="*/ 112 h 155"/>
                  <a:gd name="T16" fmla="*/ 33 w 155"/>
                  <a:gd name="T17" fmla="*/ 131 h 155"/>
                  <a:gd name="T18" fmla="*/ 55 w 155"/>
                  <a:gd name="T19" fmla="*/ 143 h 155"/>
                  <a:gd name="T20" fmla="*/ 78 w 155"/>
                  <a:gd name="T21" fmla="*/ 147 h 155"/>
                  <a:gd name="T22" fmla="*/ 94 w 155"/>
                  <a:gd name="T23" fmla="*/ 145 h 155"/>
                  <a:gd name="T24" fmla="*/ 112 w 155"/>
                  <a:gd name="T25" fmla="*/ 139 h 155"/>
                  <a:gd name="T26" fmla="*/ 130 w 155"/>
                  <a:gd name="T27" fmla="*/ 123 h 155"/>
                  <a:gd name="T28" fmla="*/ 143 w 155"/>
                  <a:gd name="T29" fmla="*/ 102 h 155"/>
                  <a:gd name="T30" fmla="*/ 147 w 155"/>
                  <a:gd name="T31" fmla="*/ 78 h 155"/>
                  <a:gd name="T32" fmla="*/ 145 w 155"/>
                  <a:gd name="T33" fmla="*/ 61 h 155"/>
                  <a:gd name="T34" fmla="*/ 136 w 155"/>
                  <a:gd name="T35" fmla="*/ 45 h 155"/>
                  <a:gd name="T36" fmla="*/ 122 w 155"/>
                  <a:gd name="T37" fmla="*/ 25 h 155"/>
                  <a:gd name="T38" fmla="*/ 100 w 155"/>
                  <a:gd name="T39" fmla="*/ 12 h 155"/>
                  <a:gd name="T40" fmla="*/ 78 w 155"/>
                  <a:gd name="T41" fmla="*/ 8 h 155"/>
                  <a:gd name="T42" fmla="*/ 78 w 155"/>
                  <a:gd name="T43" fmla="*/ 0 h 155"/>
                  <a:gd name="T44" fmla="*/ 104 w 155"/>
                  <a:gd name="T45" fmla="*/ 6 h 155"/>
                  <a:gd name="T46" fmla="*/ 126 w 155"/>
                  <a:gd name="T47" fmla="*/ 19 h 155"/>
                  <a:gd name="T48" fmla="*/ 145 w 155"/>
                  <a:gd name="T49" fmla="*/ 41 h 155"/>
                  <a:gd name="T50" fmla="*/ 153 w 155"/>
                  <a:gd name="T51" fmla="*/ 59 h 155"/>
                  <a:gd name="T52" fmla="*/ 155 w 155"/>
                  <a:gd name="T53" fmla="*/ 78 h 155"/>
                  <a:gd name="T54" fmla="*/ 151 w 155"/>
                  <a:gd name="T55" fmla="*/ 104 h 155"/>
                  <a:gd name="T56" fmla="*/ 136 w 155"/>
                  <a:gd name="T57" fmla="*/ 127 h 155"/>
                  <a:gd name="T58" fmla="*/ 116 w 155"/>
                  <a:gd name="T59" fmla="*/ 145 h 155"/>
                  <a:gd name="T60" fmla="*/ 96 w 155"/>
                  <a:gd name="T61" fmla="*/ 153 h 155"/>
                  <a:gd name="T62" fmla="*/ 78 w 155"/>
                  <a:gd name="T63" fmla="*/ 155 h 155"/>
                  <a:gd name="T64" fmla="*/ 51 w 155"/>
                  <a:gd name="T65" fmla="*/ 151 h 155"/>
                  <a:gd name="T66" fmla="*/ 29 w 155"/>
                  <a:gd name="T67" fmla="*/ 137 h 155"/>
                  <a:gd name="T68" fmla="*/ 11 w 155"/>
                  <a:gd name="T69" fmla="*/ 116 h 155"/>
                  <a:gd name="T70" fmla="*/ 3 w 155"/>
                  <a:gd name="T71" fmla="*/ 98 h 155"/>
                  <a:gd name="T72" fmla="*/ 0 w 155"/>
                  <a:gd name="T73" fmla="*/ 78 h 155"/>
                  <a:gd name="T74" fmla="*/ 5 w 155"/>
                  <a:gd name="T75" fmla="*/ 51 h 155"/>
                  <a:gd name="T76" fmla="*/ 19 w 155"/>
                  <a:gd name="T77" fmla="*/ 29 h 155"/>
                  <a:gd name="T78" fmla="*/ 39 w 155"/>
                  <a:gd name="T79" fmla="*/ 10 h 155"/>
                  <a:gd name="T80" fmla="*/ 59 w 155"/>
                  <a:gd name="T81" fmla="*/ 2 h 155"/>
                  <a:gd name="T82" fmla="*/ 78 w 155"/>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5">
                    <a:moveTo>
                      <a:pt x="78" y="8"/>
                    </a:moveTo>
                    <a:lnTo>
                      <a:pt x="61" y="10"/>
                    </a:lnTo>
                    <a:lnTo>
                      <a:pt x="43" y="19"/>
                    </a:lnTo>
                    <a:lnTo>
                      <a:pt x="25" y="35"/>
                    </a:lnTo>
                    <a:lnTo>
                      <a:pt x="13" y="55"/>
                    </a:lnTo>
                    <a:lnTo>
                      <a:pt x="9" y="78"/>
                    </a:lnTo>
                    <a:lnTo>
                      <a:pt x="11" y="96"/>
                    </a:lnTo>
                    <a:lnTo>
                      <a:pt x="19" y="112"/>
                    </a:lnTo>
                    <a:lnTo>
                      <a:pt x="33" y="131"/>
                    </a:lnTo>
                    <a:lnTo>
                      <a:pt x="55" y="143"/>
                    </a:lnTo>
                    <a:lnTo>
                      <a:pt x="78" y="147"/>
                    </a:lnTo>
                    <a:lnTo>
                      <a:pt x="94" y="145"/>
                    </a:lnTo>
                    <a:lnTo>
                      <a:pt x="112" y="139"/>
                    </a:lnTo>
                    <a:lnTo>
                      <a:pt x="130" y="123"/>
                    </a:lnTo>
                    <a:lnTo>
                      <a:pt x="143" y="102"/>
                    </a:lnTo>
                    <a:lnTo>
                      <a:pt x="147" y="78"/>
                    </a:lnTo>
                    <a:lnTo>
                      <a:pt x="145" y="61"/>
                    </a:lnTo>
                    <a:lnTo>
                      <a:pt x="136" y="45"/>
                    </a:lnTo>
                    <a:lnTo>
                      <a:pt x="122" y="25"/>
                    </a:lnTo>
                    <a:lnTo>
                      <a:pt x="100" y="12"/>
                    </a:lnTo>
                    <a:lnTo>
                      <a:pt x="78" y="8"/>
                    </a:lnTo>
                    <a:close/>
                    <a:moveTo>
                      <a:pt x="78" y="0"/>
                    </a:moveTo>
                    <a:lnTo>
                      <a:pt x="104" y="6"/>
                    </a:lnTo>
                    <a:lnTo>
                      <a:pt x="126" y="19"/>
                    </a:lnTo>
                    <a:lnTo>
                      <a:pt x="145" y="41"/>
                    </a:lnTo>
                    <a:lnTo>
                      <a:pt x="153" y="59"/>
                    </a:lnTo>
                    <a:lnTo>
                      <a:pt x="155" y="78"/>
                    </a:lnTo>
                    <a:lnTo>
                      <a:pt x="151" y="104"/>
                    </a:lnTo>
                    <a:lnTo>
                      <a:pt x="136" y="127"/>
                    </a:lnTo>
                    <a:lnTo>
                      <a:pt x="116" y="145"/>
                    </a:lnTo>
                    <a:lnTo>
                      <a:pt x="96" y="153"/>
                    </a:lnTo>
                    <a:lnTo>
                      <a:pt x="78" y="155"/>
                    </a:lnTo>
                    <a:lnTo>
                      <a:pt x="51" y="151"/>
                    </a:lnTo>
                    <a:lnTo>
                      <a:pt x="29" y="137"/>
                    </a:lnTo>
                    <a:lnTo>
                      <a:pt x="11" y="116"/>
                    </a:lnTo>
                    <a:lnTo>
                      <a:pt x="3" y="98"/>
                    </a:lnTo>
                    <a:lnTo>
                      <a:pt x="0" y="78"/>
                    </a:lnTo>
                    <a:lnTo>
                      <a:pt x="5" y="51"/>
                    </a:lnTo>
                    <a:lnTo>
                      <a:pt x="19" y="29"/>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211"/>
              <p:cNvSpPr>
                <a:spLocks/>
              </p:cNvSpPr>
              <p:nvPr/>
            </p:nvSpPr>
            <p:spPr bwMode="auto">
              <a:xfrm>
                <a:off x="5651968" y="3817031"/>
                <a:ext cx="255312" cy="226625"/>
              </a:xfrm>
              <a:custGeom>
                <a:avLst/>
                <a:gdLst>
                  <a:gd name="T0" fmla="*/ 2 w 89"/>
                  <a:gd name="T1" fmla="*/ 0 h 79"/>
                  <a:gd name="T2" fmla="*/ 6 w 89"/>
                  <a:gd name="T3" fmla="*/ 4 h 79"/>
                  <a:gd name="T4" fmla="*/ 6 w 89"/>
                  <a:gd name="T5" fmla="*/ 71 h 79"/>
                  <a:gd name="T6" fmla="*/ 87 w 89"/>
                  <a:gd name="T7" fmla="*/ 71 h 79"/>
                  <a:gd name="T8" fmla="*/ 89 w 89"/>
                  <a:gd name="T9" fmla="*/ 75 h 79"/>
                  <a:gd name="T10" fmla="*/ 87 w 89"/>
                  <a:gd name="T11" fmla="*/ 79 h 79"/>
                  <a:gd name="T12" fmla="*/ 6 w 89"/>
                  <a:gd name="T13" fmla="*/ 79 h 79"/>
                  <a:gd name="T14" fmla="*/ 2 w 89"/>
                  <a:gd name="T15" fmla="*/ 77 h 79"/>
                  <a:gd name="T16" fmla="*/ 0 w 89"/>
                  <a:gd name="T17" fmla="*/ 75 h 79"/>
                  <a:gd name="T18" fmla="*/ 0 w 89"/>
                  <a:gd name="T19" fmla="*/ 71 h 79"/>
                  <a:gd name="T20" fmla="*/ 0 w 89"/>
                  <a:gd name="T21" fmla="*/ 4 h 79"/>
                  <a:gd name="T22" fmla="*/ 2 w 8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79">
                    <a:moveTo>
                      <a:pt x="2" y="0"/>
                    </a:moveTo>
                    <a:lnTo>
                      <a:pt x="6" y="4"/>
                    </a:lnTo>
                    <a:lnTo>
                      <a:pt x="6" y="71"/>
                    </a:lnTo>
                    <a:lnTo>
                      <a:pt x="87" y="71"/>
                    </a:lnTo>
                    <a:lnTo>
                      <a:pt x="89" y="75"/>
                    </a:lnTo>
                    <a:lnTo>
                      <a:pt x="87" y="79"/>
                    </a:lnTo>
                    <a:lnTo>
                      <a:pt x="6" y="79"/>
                    </a:lnTo>
                    <a:lnTo>
                      <a:pt x="2" y="77"/>
                    </a:lnTo>
                    <a:lnTo>
                      <a:pt x="0" y="75"/>
                    </a:lnTo>
                    <a:lnTo>
                      <a:pt x="0" y="71"/>
                    </a:lnTo>
                    <a:lnTo>
                      <a:pt x="0" y="4"/>
                    </a:lnTo>
                    <a:lnTo>
                      <a:pt x="2"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212"/>
              <p:cNvSpPr>
                <a:spLocks/>
              </p:cNvSpPr>
              <p:nvPr/>
            </p:nvSpPr>
            <p:spPr bwMode="auto">
              <a:xfrm>
                <a:off x="5692129" y="3822769"/>
                <a:ext cx="209413" cy="180726"/>
              </a:xfrm>
              <a:custGeom>
                <a:avLst/>
                <a:gdLst>
                  <a:gd name="T0" fmla="*/ 69 w 73"/>
                  <a:gd name="T1" fmla="*/ 0 h 63"/>
                  <a:gd name="T2" fmla="*/ 71 w 73"/>
                  <a:gd name="T3" fmla="*/ 2 h 63"/>
                  <a:gd name="T4" fmla="*/ 73 w 73"/>
                  <a:gd name="T5" fmla="*/ 4 h 63"/>
                  <a:gd name="T6" fmla="*/ 69 w 73"/>
                  <a:gd name="T7" fmla="*/ 27 h 63"/>
                  <a:gd name="T8" fmla="*/ 65 w 73"/>
                  <a:gd name="T9" fmla="*/ 31 h 63"/>
                  <a:gd name="T10" fmla="*/ 63 w 73"/>
                  <a:gd name="T11" fmla="*/ 27 h 63"/>
                  <a:gd name="T12" fmla="*/ 65 w 73"/>
                  <a:gd name="T13" fmla="*/ 16 h 63"/>
                  <a:gd name="T14" fmla="*/ 45 w 73"/>
                  <a:gd name="T15" fmla="*/ 43 h 63"/>
                  <a:gd name="T16" fmla="*/ 43 w 73"/>
                  <a:gd name="T17" fmla="*/ 45 h 63"/>
                  <a:gd name="T18" fmla="*/ 39 w 73"/>
                  <a:gd name="T19" fmla="*/ 45 h 63"/>
                  <a:gd name="T20" fmla="*/ 27 w 73"/>
                  <a:gd name="T21" fmla="*/ 35 h 63"/>
                  <a:gd name="T22" fmla="*/ 6 w 73"/>
                  <a:gd name="T23" fmla="*/ 61 h 63"/>
                  <a:gd name="T24" fmla="*/ 4 w 73"/>
                  <a:gd name="T25" fmla="*/ 63 h 63"/>
                  <a:gd name="T26" fmla="*/ 0 w 73"/>
                  <a:gd name="T27" fmla="*/ 63 h 63"/>
                  <a:gd name="T28" fmla="*/ 0 w 73"/>
                  <a:gd name="T29" fmla="*/ 57 h 63"/>
                  <a:gd name="T30" fmla="*/ 20 w 73"/>
                  <a:gd name="T31" fmla="*/ 27 h 63"/>
                  <a:gd name="T32" fmla="*/ 24 w 73"/>
                  <a:gd name="T33" fmla="*/ 24 h 63"/>
                  <a:gd name="T34" fmla="*/ 27 w 73"/>
                  <a:gd name="T35" fmla="*/ 24 h 63"/>
                  <a:gd name="T36" fmla="*/ 41 w 73"/>
                  <a:gd name="T37" fmla="*/ 35 h 63"/>
                  <a:gd name="T38" fmla="*/ 57 w 73"/>
                  <a:gd name="T39" fmla="*/ 10 h 63"/>
                  <a:gd name="T40" fmla="*/ 49 w 73"/>
                  <a:gd name="T41" fmla="*/ 10 h 63"/>
                  <a:gd name="T42" fmla="*/ 45 w 73"/>
                  <a:gd name="T43" fmla="*/ 8 h 63"/>
                  <a:gd name="T44" fmla="*/ 47 w 73"/>
                  <a:gd name="T45" fmla="*/ 4 h 63"/>
                  <a:gd name="T46" fmla="*/ 69 w 73"/>
                  <a:gd name="T4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63">
                    <a:moveTo>
                      <a:pt x="69" y="0"/>
                    </a:moveTo>
                    <a:lnTo>
                      <a:pt x="71" y="2"/>
                    </a:lnTo>
                    <a:lnTo>
                      <a:pt x="73" y="4"/>
                    </a:lnTo>
                    <a:lnTo>
                      <a:pt x="69" y="27"/>
                    </a:lnTo>
                    <a:lnTo>
                      <a:pt x="65" y="31"/>
                    </a:lnTo>
                    <a:lnTo>
                      <a:pt x="63" y="27"/>
                    </a:lnTo>
                    <a:lnTo>
                      <a:pt x="65" y="16"/>
                    </a:lnTo>
                    <a:lnTo>
                      <a:pt x="45" y="43"/>
                    </a:lnTo>
                    <a:lnTo>
                      <a:pt x="43" y="45"/>
                    </a:lnTo>
                    <a:lnTo>
                      <a:pt x="39" y="45"/>
                    </a:lnTo>
                    <a:lnTo>
                      <a:pt x="27" y="35"/>
                    </a:lnTo>
                    <a:lnTo>
                      <a:pt x="6" y="61"/>
                    </a:lnTo>
                    <a:lnTo>
                      <a:pt x="4" y="63"/>
                    </a:lnTo>
                    <a:lnTo>
                      <a:pt x="0" y="63"/>
                    </a:lnTo>
                    <a:lnTo>
                      <a:pt x="0" y="57"/>
                    </a:lnTo>
                    <a:lnTo>
                      <a:pt x="20" y="27"/>
                    </a:lnTo>
                    <a:lnTo>
                      <a:pt x="24" y="24"/>
                    </a:lnTo>
                    <a:lnTo>
                      <a:pt x="27" y="24"/>
                    </a:lnTo>
                    <a:lnTo>
                      <a:pt x="41" y="35"/>
                    </a:lnTo>
                    <a:lnTo>
                      <a:pt x="57" y="10"/>
                    </a:lnTo>
                    <a:lnTo>
                      <a:pt x="49" y="10"/>
                    </a:lnTo>
                    <a:lnTo>
                      <a:pt x="45" y="8"/>
                    </a:lnTo>
                    <a:lnTo>
                      <a:pt x="47" y="4"/>
                    </a:lnTo>
                    <a:lnTo>
                      <a:pt x="69"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0" name="矩形 69"/>
          <p:cNvSpPr/>
          <p:nvPr/>
        </p:nvSpPr>
        <p:spPr>
          <a:xfrm>
            <a:off x="1858251" y="375965"/>
            <a:ext cx="2246128" cy="523220"/>
          </a:xfrm>
          <a:prstGeom prst="rect">
            <a:avLst/>
          </a:prstGeom>
          <a:effectLst/>
        </p:spPr>
        <p:txBody>
          <a:bodyPr vert="horz" wrap="none">
            <a:spAutoFit/>
          </a:bodyPr>
          <a:lstStyle/>
          <a:p>
            <a:r>
              <a:rPr lang="en-US" altLang="zh-CN" sz="2800" dirty="0">
                <a:solidFill>
                  <a:srgbClr val="70C4BC"/>
                </a:solidFill>
                <a:latin typeface="+mj-lt"/>
                <a:ea typeface="微软雅黑" panose="020B0503020204020204" pitchFamily="34" charset="-122"/>
              </a:rPr>
              <a:t>Methodology</a:t>
            </a:r>
          </a:p>
        </p:txBody>
      </p:sp>
      <p:sp>
        <p:nvSpPr>
          <p:cNvPr id="2" name="TextBox 1"/>
          <p:cNvSpPr txBox="1"/>
          <p:nvPr/>
        </p:nvSpPr>
        <p:spPr>
          <a:xfrm>
            <a:off x="2450895" y="1539817"/>
            <a:ext cx="808293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Triple Classification</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045" y="2653202"/>
            <a:ext cx="4886325"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727491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6839593" y="4918590"/>
            <a:ext cx="745852" cy="441774"/>
            <a:chOff x="6839593" y="4666153"/>
            <a:chExt cx="745852" cy="441774"/>
          </a:xfrm>
        </p:grpSpPr>
        <p:sp>
          <p:nvSpPr>
            <p:cNvPr id="29" name="Freeform 81"/>
            <p:cNvSpPr>
              <a:spLocks/>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p:cNvGrpSpPr/>
            <p:nvPr/>
          </p:nvGrpSpPr>
          <p:grpSpPr>
            <a:xfrm>
              <a:off x="6839593" y="4666153"/>
              <a:ext cx="441774" cy="441774"/>
              <a:chOff x="6839593" y="4666155"/>
              <a:chExt cx="441774" cy="441774"/>
            </a:xfrm>
          </p:grpSpPr>
          <p:sp>
            <p:nvSpPr>
              <p:cNvPr id="31" name="Freeform 199"/>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00"/>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1"/>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02"/>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0" name="矩形 69"/>
          <p:cNvSpPr/>
          <p:nvPr/>
        </p:nvSpPr>
        <p:spPr>
          <a:xfrm>
            <a:off x="1858251" y="375965"/>
            <a:ext cx="2246128" cy="523220"/>
          </a:xfrm>
          <a:prstGeom prst="rect">
            <a:avLst/>
          </a:prstGeom>
          <a:effectLst/>
        </p:spPr>
        <p:txBody>
          <a:bodyPr vert="horz" wrap="none">
            <a:spAutoFit/>
          </a:bodyPr>
          <a:lstStyle/>
          <a:p>
            <a:r>
              <a:rPr lang="en-US" altLang="zh-CN" sz="2800" dirty="0">
                <a:solidFill>
                  <a:srgbClr val="70C4BC"/>
                </a:solidFill>
                <a:latin typeface="+mj-lt"/>
                <a:ea typeface="微软雅黑" panose="020B0503020204020204" pitchFamily="34" charset="-122"/>
              </a:rPr>
              <a:t>Methodology</a:t>
            </a:r>
          </a:p>
        </p:txBody>
      </p:sp>
      <p:sp>
        <p:nvSpPr>
          <p:cNvPr id="2" name="TextBox 1"/>
          <p:cNvSpPr txBox="1"/>
          <p:nvPr/>
        </p:nvSpPr>
        <p:spPr>
          <a:xfrm>
            <a:off x="2450895" y="1539817"/>
            <a:ext cx="8082935" cy="830997"/>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Case study-----Semantic Regularities of Images</a:t>
            </a:r>
          </a:p>
          <a:p>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475" y="2122443"/>
            <a:ext cx="9829800" cy="448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544299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6839593" y="4918590"/>
            <a:ext cx="745852" cy="441774"/>
            <a:chOff x="6839593" y="4666153"/>
            <a:chExt cx="745852" cy="441774"/>
          </a:xfrm>
        </p:grpSpPr>
        <p:sp>
          <p:nvSpPr>
            <p:cNvPr id="29" name="Freeform 81"/>
            <p:cNvSpPr>
              <a:spLocks/>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p:cNvGrpSpPr/>
            <p:nvPr/>
          </p:nvGrpSpPr>
          <p:grpSpPr>
            <a:xfrm>
              <a:off x="6839593" y="4666153"/>
              <a:ext cx="441774" cy="441774"/>
              <a:chOff x="6839593" y="4666155"/>
              <a:chExt cx="441774" cy="441774"/>
            </a:xfrm>
          </p:grpSpPr>
          <p:sp>
            <p:nvSpPr>
              <p:cNvPr id="31" name="Freeform 199"/>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00"/>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1"/>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02"/>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0" name="矩形 69"/>
          <p:cNvSpPr/>
          <p:nvPr/>
        </p:nvSpPr>
        <p:spPr>
          <a:xfrm>
            <a:off x="1858251" y="375965"/>
            <a:ext cx="2246128" cy="523220"/>
          </a:xfrm>
          <a:prstGeom prst="rect">
            <a:avLst/>
          </a:prstGeom>
          <a:effectLst/>
        </p:spPr>
        <p:txBody>
          <a:bodyPr vert="horz" wrap="none">
            <a:spAutoFit/>
          </a:bodyPr>
          <a:lstStyle/>
          <a:p>
            <a:r>
              <a:rPr lang="en-US" altLang="zh-CN" sz="2800" dirty="0">
                <a:solidFill>
                  <a:srgbClr val="70C4BC"/>
                </a:solidFill>
                <a:latin typeface="+mj-lt"/>
                <a:ea typeface="微软雅黑" panose="020B0503020204020204" pitchFamily="34" charset="-122"/>
              </a:rPr>
              <a:t>Methodology</a:t>
            </a:r>
          </a:p>
        </p:txBody>
      </p:sp>
      <p:sp>
        <p:nvSpPr>
          <p:cNvPr id="2" name="TextBox 1"/>
          <p:cNvSpPr txBox="1"/>
          <p:nvPr/>
        </p:nvSpPr>
        <p:spPr>
          <a:xfrm>
            <a:off x="2450895" y="1539817"/>
            <a:ext cx="8082935" cy="830997"/>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Case study-----Capability of Attention</a:t>
            </a:r>
          </a:p>
          <a:p>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5039" y="2536205"/>
            <a:ext cx="5781675"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264354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0774" y="2476500"/>
            <a:ext cx="8017202" cy="3120468"/>
          </a:xfrm>
          <a:prstGeom prst="rect">
            <a:avLst/>
          </a:prstGeom>
        </p:spPr>
      </p:pic>
      <p:sp>
        <p:nvSpPr>
          <p:cNvPr id="7" name="圆角矩形 6"/>
          <p:cNvSpPr/>
          <p:nvPr/>
        </p:nvSpPr>
        <p:spPr>
          <a:xfrm>
            <a:off x="4773191" y="3487869"/>
            <a:ext cx="3312368" cy="1224136"/>
          </a:xfrm>
          <a:prstGeom prst="roundRect">
            <a:avLst/>
          </a:prstGeom>
          <a:solidFill>
            <a:srgbClr val="39A097">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714707" y="4221485"/>
            <a:ext cx="3429337" cy="400110"/>
          </a:xfrm>
          <a:prstGeom prst="rect">
            <a:avLst/>
          </a:prstGeom>
          <a:effectLst/>
        </p:spPr>
        <p:txBody>
          <a:bodyPr vert="horz" wrap="none">
            <a:spAutoFit/>
          </a:bodyPr>
          <a:lstStyle/>
          <a:p>
            <a:pPr algn="ctr"/>
            <a:r>
              <a:rPr lang="en-US" altLang="zh-CN" sz="2000" dirty="0">
                <a:solidFill>
                  <a:schemeClr val="bg1"/>
                </a:solidFill>
                <a:latin typeface="+mj-lt"/>
                <a:ea typeface="微软雅黑" panose="020B0503020204020204" pitchFamily="34" charset="-122"/>
              </a:rPr>
              <a:t>Conclusion and Future Work</a:t>
            </a:r>
          </a:p>
        </p:txBody>
      </p:sp>
      <p:sp>
        <p:nvSpPr>
          <p:cNvPr id="40" name="矩形 39"/>
          <p:cNvSpPr/>
          <p:nvPr/>
        </p:nvSpPr>
        <p:spPr>
          <a:xfrm>
            <a:off x="6076554" y="3436654"/>
            <a:ext cx="705642" cy="830997"/>
          </a:xfrm>
          <a:prstGeom prst="rect">
            <a:avLst/>
          </a:prstGeom>
          <a:effectLst/>
        </p:spPr>
        <p:txBody>
          <a:bodyPr wrap="none">
            <a:spAutoFit/>
          </a:bodyPr>
          <a:lstStyle/>
          <a:p>
            <a:pPr algn="ctr"/>
            <a:r>
              <a:rPr lang="en-US" altLang="zh-CN" sz="4800" dirty="0">
                <a:solidFill>
                  <a:schemeClr val="bg1"/>
                </a:solidFill>
                <a:latin typeface="Agency FB" panose="020B0503020202020204" pitchFamily="34" charset="0"/>
                <a:ea typeface="微软雅黑" panose="020B0503020204020204" pitchFamily="34" charset="-122"/>
                <a:cs typeface="Arial" panose="020B0604020202020204" pitchFamily="34" charset="0"/>
              </a:rPr>
              <a:t>05</a:t>
            </a:r>
            <a:endParaRPr lang="zh-CN" altLang="en-US" sz="48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41" name="圆角矩形 40"/>
          <p:cNvSpPr/>
          <p:nvPr/>
        </p:nvSpPr>
        <p:spPr>
          <a:xfrm>
            <a:off x="4720233" y="3441989"/>
            <a:ext cx="3418284" cy="13158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414020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rot="16200000">
            <a:off x="9064380" y="2007075"/>
            <a:ext cx="6358563" cy="3096344"/>
          </a:xfrm>
          <a:prstGeom prst="rect">
            <a:avLst/>
          </a:prstGeom>
        </p:spPr>
      </p:pic>
      <p:grpSp>
        <p:nvGrpSpPr>
          <p:cNvPr id="13" name="组合 12"/>
          <p:cNvGrpSpPr/>
          <p:nvPr/>
        </p:nvGrpSpPr>
        <p:grpSpPr>
          <a:xfrm>
            <a:off x="1090566" y="804861"/>
            <a:ext cx="1855411" cy="1855411"/>
            <a:chOff x="4040967" y="1897043"/>
            <a:chExt cx="4526819" cy="4526819"/>
          </a:xfrm>
        </p:grpSpPr>
        <p:sp>
          <p:nvSpPr>
            <p:cNvPr id="4" name="椭圆 3"/>
            <p:cNvSpPr/>
            <p:nvPr/>
          </p:nvSpPr>
          <p:spPr>
            <a:xfrm>
              <a:off x="4251726" y="2107802"/>
              <a:ext cx="4105303" cy="41053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040967" y="1897043"/>
              <a:ext cx="4526819" cy="4526819"/>
            </a:xfrm>
            <a:prstGeom prst="ellipse">
              <a:avLst/>
            </a:prstGeom>
            <a:noFill/>
            <a:ln w="38100">
              <a:solidFill>
                <a:srgbClr val="9CE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97114" y="1959521"/>
            <a:ext cx="2842317" cy="1215690"/>
          </a:xfrm>
          <a:prstGeom prst="rect">
            <a:avLst/>
          </a:prstGeom>
        </p:spPr>
      </p:pic>
      <p:sp>
        <p:nvSpPr>
          <p:cNvPr id="11" name="矩形 10"/>
          <p:cNvSpPr/>
          <p:nvPr/>
        </p:nvSpPr>
        <p:spPr>
          <a:xfrm>
            <a:off x="1453829" y="1189686"/>
            <a:ext cx="1107996" cy="646331"/>
          </a:xfrm>
          <a:prstGeom prst="rect">
            <a:avLst/>
          </a:prstGeom>
          <a:effectLst/>
        </p:spPr>
        <p:txBody>
          <a:bodyPr vert="horz" wrap="none">
            <a:spAutoFit/>
          </a:bodyPr>
          <a:lstStyle/>
          <a:p>
            <a:r>
              <a:rPr lang="zh-CN" altLang="en-US" sz="3600" dirty="0">
                <a:solidFill>
                  <a:srgbClr val="39A097"/>
                </a:solidFill>
                <a:ea typeface="微软雅黑" panose="020B0503020204020204" pitchFamily="34" charset="-122"/>
              </a:rPr>
              <a:t>目录</a:t>
            </a:r>
          </a:p>
        </p:txBody>
      </p:sp>
      <p:sp>
        <p:nvSpPr>
          <p:cNvPr id="12" name="矩形 11"/>
          <p:cNvSpPr/>
          <p:nvPr/>
        </p:nvSpPr>
        <p:spPr>
          <a:xfrm>
            <a:off x="1316484" y="1837758"/>
            <a:ext cx="1382686" cy="338554"/>
          </a:xfrm>
          <a:prstGeom prst="rect">
            <a:avLst/>
          </a:prstGeom>
          <a:effectLst/>
        </p:spPr>
        <p:txBody>
          <a:bodyPr vert="horz" wrap="none">
            <a:spAutoFit/>
          </a:bodyPr>
          <a:lstStyle/>
          <a:p>
            <a:r>
              <a:rPr lang="en-US" altLang="zh-CN" sz="1600" dirty="0">
                <a:solidFill>
                  <a:srgbClr val="39A097"/>
                </a:solidFill>
                <a:latin typeface="Arial" panose="020B0604020202020204" pitchFamily="34" charset="0"/>
                <a:ea typeface="微软雅黑" panose="020B0503020204020204" pitchFamily="34" charset="-122"/>
                <a:cs typeface="Arial" panose="020B0604020202020204" pitchFamily="34" charset="0"/>
              </a:rPr>
              <a:t>DIRECTORY</a:t>
            </a:r>
            <a:endParaRPr lang="zh-CN" altLang="en-US" sz="1600" dirty="0">
              <a:solidFill>
                <a:srgbClr val="39A097"/>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矩形 15"/>
          <p:cNvSpPr/>
          <p:nvPr/>
        </p:nvSpPr>
        <p:spPr>
          <a:xfrm>
            <a:off x="2918923" y="5620722"/>
            <a:ext cx="1423275" cy="584775"/>
          </a:xfrm>
          <a:prstGeom prst="rect">
            <a:avLst/>
          </a:prstGeom>
          <a:effectLst/>
        </p:spPr>
        <p:txBody>
          <a:bodyPr vert="horz" wrap="none">
            <a:spAutoFit/>
          </a:bodyPr>
          <a:lstStyle/>
          <a:p>
            <a:pPr algn="ctr"/>
            <a:r>
              <a:rPr lang="en-US" altLang="zh-CN" sz="1600" dirty="0">
                <a:solidFill>
                  <a:srgbClr val="39A097"/>
                </a:solidFill>
                <a:latin typeface="+mj-lt"/>
                <a:ea typeface="微软雅黑" panose="020B0503020204020204" pitchFamily="34" charset="-122"/>
              </a:rPr>
              <a:t>Related Work</a:t>
            </a:r>
          </a:p>
          <a:p>
            <a:pPr algn="ctr"/>
            <a:endParaRPr lang="zh-CN" altLang="en-US" sz="1600" dirty="0">
              <a:solidFill>
                <a:srgbClr val="39A097"/>
              </a:solidFill>
              <a:latin typeface="+mj-lt"/>
              <a:ea typeface="微软雅黑" panose="020B0503020204020204" pitchFamily="34" charset="-122"/>
            </a:endParaRPr>
          </a:p>
        </p:txBody>
      </p:sp>
      <p:sp>
        <p:nvSpPr>
          <p:cNvPr id="17" name="矩形 16"/>
          <p:cNvSpPr/>
          <p:nvPr/>
        </p:nvSpPr>
        <p:spPr>
          <a:xfrm>
            <a:off x="3369111" y="5082113"/>
            <a:ext cx="522900" cy="584775"/>
          </a:xfrm>
          <a:prstGeom prst="rect">
            <a:avLst/>
          </a:prstGeom>
          <a:effectLst/>
        </p:spPr>
        <p:txBody>
          <a:bodyPr wrap="none">
            <a:spAutoFit/>
          </a:bodyPr>
          <a:lstStyle/>
          <a:p>
            <a:pPr algn="ctr"/>
            <a:r>
              <a:rPr lang="en-US" altLang="zh-CN" sz="3200" dirty="0">
                <a:solidFill>
                  <a:srgbClr val="39A097"/>
                </a:solidFill>
                <a:latin typeface="Agency FB" panose="020B0503020202020204" pitchFamily="34" charset="0"/>
                <a:ea typeface="微软雅黑" panose="020B0503020204020204" pitchFamily="34" charset="-122"/>
                <a:cs typeface="Arial" panose="020B0604020202020204" pitchFamily="34" charset="0"/>
              </a:rPr>
              <a:t>02</a:t>
            </a:r>
            <a:endParaRPr lang="zh-CN" altLang="en-US" sz="3200" dirty="0">
              <a:solidFill>
                <a:srgbClr val="39A097"/>
              </a:solidFill>
              <a:latin typeface="Agency FB" panose="020B0503020202020204" pitchFamily="34" charset="0"/>
              <a:ea typeface="微软雅黑" panose="020B0503020204020204" pitchFamily="34" charset="-122"/>
              <a:cs typeface="Arial" panose="020B0604020202020204" pitchFamily="34" charset="0"/>
            </a:endParaRPr>
          </a:p>
        </p:txBody>
      </p:sp>
      <p:grpSp>
        <p:nvGrpSpPr>
          <p:cNvPr id="5" name="组合 4"/>
          <p:cNvGrpSpPr/>
          <p:nvPr/>
        </p:nvGrpSpPr>
        <p:grpSpPr>
          <a:xfrm>
            <a:off x="2945977" y="3728548"/>
            <a:ext cx="1369166" cy="1369166"/>
            <a:chOff x="5348241" y="2395536"/>
            <a:chExt cx="1855411" cy="1855411"/>
          </a:xfrm>
        </p:grpSpPr>
        <p:sp>
          <p:nvSpPr>
            <p:cNvPr id="19" name="椭圆 18"/>
            <p:cNvSpPr/>
            <p:nvPr/>
          </p:nvSpPr>
          <p:spPr>
            <a:xfrm>
              <a:off x="5434625" y="2481920"/>
              <a:ext cx="1682644" cy="1682644"/>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348241" y="2395536"/>
              <a:ext cx="1855411" cy="1855411"/>
            </a:xfrm>
            <a:prstGeom prst="ellipse">
              <a:avLst/>
            </a:prstGeom>
            <a:noFill/>
            <a:ln w="38100">
              <a:solidFill>
                <a:srgbClr val="9CE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4951778" y="5620722"/>
            <a:ext cx="1358064" cy="338554"/>
          </a:xfrm>
          <a:prstGeom prst="rect">
            <a:avLst/>
          </a:prstGeom>
          <a:effectLst/>
        </p:spPr>
        <p:txBody>
          <a:bodyPr vert="horz" wrap="none">
            <a:spAutoFit/>
          </a:bodyPr>
          <a:lstStyle/>
          <a:p>
            <a:pPr algn="ctr"/>
            <a:r>
              <a:rPr lang="en-US" altLang="zh-CN" sz="1600" dirty="0">
                <a:solidFill>
                  <a:srgbClr val="39A097"/>
                </a:solidFill>
                <a:latin typeface="+mj-lt"/>
                <a:ea typeface="微软雅黑" panose="020B0503020204020204" pitchFamily="34" charset="-122"/>
              </a:rPr>
              <a:t>Methodology</a:t>
            </a:r>
          </a:p>
        </p:txBody>
      </p:sp>
      <p:sp>
        <p:nvSpPr>
          <p:cNvPr id="24" name="矩形 23"/>
          <p:cNvSpPr/>
          <p:nvPr/>
        </p:nvSpPr>
        <p:spPr>
          <a:xfrm>
            <a:off x="5362949" y="5082113"/>
            <a:ext cx="535724" cy="584775"/>
          </a:xfrm>
          <a:prstGeom prst="rect">
            <a:avLst/>
          </a:prstGeom>
          <a:effectLst/>
        </p:spPr>
        <p:txBody>
          <a:bodyPr wrap="none">
            <a:spAutoFit/>
          </a:bodyPr>
          <a:lstStyle/>
          <a:p>
            <a:pPr algn="ctr"/>
            <a:r>
              <a:rPr lang="en-US" altLang="zh-CN" sz="3200" dirty="0">
                <a:solidFill>
                  <a:srgbClr val="39A097"/>
                </a:solidFill>
                <a:latin typeface="Agency FB" panose="020B0503020202020204" pitchFamily="34" charset="0"/>
                <a:ea typeface="微软雅黑" panose="020B0503020204020204" pitchFamily="34" charset="-122"/>
                <a:cs typeface="Arial" panose="020B0604020202020204" pitchFamily="34" charset="0"/>
              </a:rPr>
              <a:t>03</a:t>
            </a:r>
            <a:endParaRPr lang="zh-CN" altLang="en-US" sz="3200" dirty="0">
              <a:solidFill>
                <a:srgbClr val="39A097"/>
              </a:solidFill>
              <a:latin typeface="Agency FB" panose="020B0503020202020204" pitchFamily="34" charset="0"/>
              <a:ea typeface="微软雅黑" panose="020B0503020204020204" pitchFamily="34" charset="-122"/>
              <a:cs typeface="Arial" panose="020B0604020202020204" pitchFamily="34" charset="0"/>
            </a:endParaRPr>
          </a:p>
        </p:txBody>
      </p:sp>
      <p:grpSp>
        <p:nvGrpSpPr>
          <p:cNvPr id="25" name="组合 24"/>
          <p:cNvGrpSpPr/>
          <p:nvPr/>
        </p:nvGrpSpPr>
        <p:grpSpPr>
          <a:xfrm>
            <a:off x="4946227" y="3728548"/>
            <a:ext cx="1369166" cy="1369166"/>
            <a:chOff x="5348241" y="2395536"/>
            <a:chExt cx="1855411" cy="1855411"/>
          </a:xfrm>
        </p:grpSpPr>
        <p:sp>
          <p:nvSpPr>
            <p:cNvPr id="26" name="椭圆 25"/>
            <p:cNvSpPr/>
            <p:nvPr/>
          </p:nvSpPr>
          <p:spPr>
            <a:xfrm>
              <a:off x="5434625" y="2481920"/>
              <a:ext cx="1682644" cy="1682644"/>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348241" y="2395536"/>
              <a:ext cx="1855411" cy="1855411"/>
            </a:xfrm>
            <a:prstGeom prst="ellipse">
              <a:avLst/>
            </a:prstGeom>
            <a:noFill/>
            <a:ln w="38100">
              <a:solidFill>
                <a:srgbClr val="9CE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6961553" y="5620722"/>
            <a:ext cx="1358064" cy="338554"/>
          </a:xfrm>
          <a:prstGeom prst="rect">
            <a:avLst/>
          </a:prstGeom>
          <a:effectLst/>
        </p:spPr>
        <p:txBody>
          <a:bodyPr vert="horz" wrap="none">
            <a:spAutoFit/>
          </a:bodyPr>
          <a:lstStyle/>
          <a:p>
            <a:pPr algn="ctr"/>
            <a:r>
              <a:rPr lang="en-US" altLang="zh-CN" sz="1600" dirty="0">
                <a:solidFill>
                  <a:srgbClr val="39A097"/>
                </a:solidFill>
                <a:latin typeface="+mj-lt"/>
                <a:ea typeface="微软雅黑" panose="020B0503020204020204" pitchFamily="34" charset="-122"/>
              </a:rPr>
              <a:t>Experiments</a:t>
            </a:r>
            <a:endParaRPr lang="zh-CN" altLang="en-US" sz="1600" dirty="0">
              <a:solidFill>
                <a:srgbClr val="39A097"/>
              </a:solidFill>
              <a:latin typeface="+mj-lt"/>
              <a:ea typeface="微软雅黑" panose="020B0503020204020204" pitchFamily="34" charset="-122"/>
            </a:endParaRPr>
          </a:p>
        </p:txBody>
      </p:sp>
      <p:sp>
        <p:nvSpPr>
          <p:cNvPr id="29" name="矩形 28"/>
          <p:cNvSpPr/>
          <p:nvPr/>
        </p:nvSpPr>
        <p:spPr>
          <a:xfrm>
            <a:off x="7380739" y="5082113"/>
            <a:ext cx="519694" cy="584775"/>
          </a:xfrm>
          <a:prstGeom prst="rect">
            <a:avLst/>
          </a:prstGeom>
          <a:effectLst/>
        </p:spPr>
        <p:txBody>
          <a:bodyPr wrap="none">
            <a:spAutoFit/>
          </a:bodyPr>
          <a:lstStyle/>
          <a:p>
            <a:pPr algn="ctr"/>
            <a:r>
              <a:rPr lang="en-US" altLang="zh-CN" sz="3200" dirty="0">
                <a:solidFill>
                  <a:srgbClr val="39A097"/>
                </a:solidFill>
                <a:latin typeface="Agency FB" panose="020B0503020202020204" pitchFamily="34" charset="0"/>
                <a:ea typeface="微软雅黑" panose="020B0503020204020204" pitchFamily="34" charset="-122"/>
                <a:cs typeface="Arial" panose="020B0604020202020204" pitchFamily="34" charset="0"/>
              </a:rPr>
              <a:t>04</a:t>
            </a:r>
            <a:endParaRPr lang="zh-CN" altLang="en-US" sz="3200" dirty="0">
              <a:solidFill>
                <a:srgbClr val="39A097"/>
              </a:solidFill>
              <a:latin typeface="Agency FB" panose="020B0503020202020204" pitchFamily="34" charset="0"/>
              <a:ea typeface="微软雅黑" panose="020B0503020204020204" pitchFamily="34" charset="-122"/>
              <a:cs typeface="Arial" panose="020B0604020202020204" pitchFamily="34" charset="0"/>
            </a:endParaRPr>
          </a:p>
        </p:txBody>
      </p:sp>
      <p:grpSp>
        <p:nvGrpSpPr>
          <p:cNvPr id="30" name="组合 29"/>
          <p:cNvGrpSpPr/>
          <p:nvPr/>
        </p:nvGrpSpPr>
        <p:grpSpPr>
          <a:xfrm>
            <a:off x="6956002" y="3728548"/>
            <a:ext cx="1369166" cy="1369166"/>
            <a:chOff x="5348241" y="2395536"/>
            <a:chExt cx="1855411" cy="1855411"/>
          </a:xfrm>
        </p:grpSpPr>
        <p:sp>
          <p:nvSpPr>
            <p:cNvPr id="31" name="椭圆 30"/>
            <p:cNvSpPr/>
            <p:nvPr/>
          </p:nvSpPr>
          <p:spPr>
            <a:xfrm>
              <a:off x="5434625" y="2481920"/>
              <a:ext cx="1682644" cy="1682644"/>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348241" y="2395536"/>
              <a:ext cx="1855411" cy="1855411"/>
            </a:xfrm>
            <a:prstGeom prst="ellipse">
              <a:avLst/>
            </a:prstGeom>
            <a:noFill/>
            <a:ln w="38100">
              <a:solidFill>
                <a:srgbClr val="9CE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8445599" y="5620722"/>
            <a:ext cx="2779415" cy="338554"/>
          </a:xfrm>
          <a:prstGeom prst="rect">
            <a:avLst/>
          </a:prstGeom>
          <a:effectLst/>
        </p:spPr>
        <p:txBody>
          <a:bodyPr vert="horz" wrap="none">
            <a:spAutoFit/>
          </a:bodyPr>
          <a:lstStyle/>
          <a:p>
            <a:pPr algn="ctr"/>
            <a:r>
              <a:rPr lang="en-US" altLang="zh-CN" sz="1600" dirty="0">
                <a:solidFill>
                  <a:srgbClr val="39A097"/>
                </a:solidFill>
                <a:latin typeface="+mj-lt"/>
                <a:ea typeface="微软雅黑" panose="020B0503020204020204" pitchFamily="34" charset="-122"/>
              </a:rPr>
              <a:t>Conclusion and Future Work</a:t>
            </a:r>
            <a:endParaRPr lang="zh-CN" altLang="en-US" sz="1600" dirty="0">
              <a:solidFill>
                <a:srgbClr val="39A097"/>
              </a:solidFill>
              <a:latin typeface="+mj-lt"/>
              <a:ea typeface="微软雅黑" panose="020B0503020204020204" pitchFamily="34" charset="-122"/>
            </a:endParaRPr>
          </a:p>
        </p:txBody>
      </p:sp>
      <p:sp>
        <p:nvSpPr>
          <p:cNvPr id="34" name="矩形 33"/>
          <p:cNvSpPr/>
          <p:nvPr/>
        </p:nvSpPr>
        <p:spPr>
          <a:xfrm>
            <a:off x="9413478" y="5082113"/>
            <a:ext cx="530916" cy="584775"/>
          </a:xfrm>
          <a:prstGeom prst="rect">
            <a:avLst/>
          </a:prstGeom>
          <a:effectLst/>
        </p:spPr>
        <p:txBody>
          <a:bodyPr wrap="none">
            <a:spAutoFit/>
          </a:bodyPr>
          <a:lstStyle/>
          <a:p>
            <a:pPr algn="ctr"/>
            <a:r>
              <a:rPr lang="en-US" altLang="zh-CN" sz="3200" dirty="0">
                <a:solidFill>
                  <a:srgbClr val="39A097"/>
                </a:solidFill>
                <a:latin typeface="Agency FB" panose="020B0503020202020204" pitchFamily="34" charset="0"/>
                <a:ea typeface="微软雅黑" panose="020B0503020204020204" pitchFamily="34" charset="-122"/>
                <a:cs typeface="Arial" panose="020B0604020202020204" pitchFamily="34" charset="0"/>
              </a:rPr>
              <a:t>05</a:t>
            </a:r>
            <a:endParaRPr lang="zh-CN" altLang="en-US" sz="3200" dirty="0">
              <a:solidFill>
                <a:srgbClr val="39A097"/>
              </a:solidFill>
              <a:latin typeface="Agency FB" panose="020B0503020202020204" pitchFamily="34" charset="0"/>
              <a:ea typeface="微软雅黑" panose="020B0503020204020204" pitchFamily="34" charset="-122"/>
              <a:cs typeface="Arial" panose="020B0604020202020204" pitchFamily="34" charset="0"/>
            </a:endParaRPr>
          </a:p>
        </p:txBody>
      </p:sp>
      <p:grpSp>
        <p:nvGrpSpPr>
          <p:cNvPr id="35" name="组合 34"/>
          <p:cNvGrpSpPr/>
          <p:nvPr/>
        </p:nvGrpSpPr>
        <p:grpSpPr>
          <a:xfrm>
            <a:off x="8994352" y="3728548"/>
            <a:ext cx="1369166" cy="1369166"/>
            <a:chOff x="5348241" y="2395536"/>
            <a:chExt cx="1855411" cy="1855411"/>
          </a:xfrm>
        </p:grpSpPr>
        <p:sp>
          <p:nvSpPr>
            <p:cNvPr id="36" name="椭圆 35"/>
            <p:cNvSpPr/>
            <p:nvPr/>
          </p:nvSpPr>
          <p:spPr>
            <a:xfrm>
              <a:off x="5434625" y="2481920"/>
              <a:ext cx="1682644" cy="1682644"/>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348241" y="2395536"/>
              <a:ext cx="1855411" cy="1855411"/>
            </a:xfrm>
            <a:prstGeom prst="ellipse">
              <a:avLst/>
            </a:prstGeom>
            <a:noFill/>
            <a:ln w="38100">
              <a:solidFill>
                <a:srgbClr val="9CE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1135331" y="3728548"/>
            <a:ext cx="1369166" cy="1369166"/>
            <a:chOff x="5348241" y="2395536"/>
            <a:chExt cx="1855411" cy="1855411"/>
          </a:xfrm>
        </p:grpSpPr>
        <p:sp>
          <p:nvSpPr>
            <p:cNvPr id="39" name="椭圆 38"/>
            <p:cNvSpPr/>
            <p:nvPr/>
          </p:nvSpPr>
          <p:spPr>
            <a:xfrm>
              <a:off x="5434625" y="2481920"/>
              <a:ext cx="1682644" cy="1682644"/>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348241" y="2395536"/>
              <a:ext cx="1855411" cy="1855411"/>
            </a:xfrm>
            <a:prstGeom prst="ellipse">
              <a:avLst/>
            </a:prstGeom>
            <a:noFill/>
            <a:ln w="38100">
              <a:solidFill>
                <a:srgbClr val="9CE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p:cNvSpPr/>
          <p:nvPr/>
        </p:nvSpPr>
        <p:spPr>
          <a:xfrm>
            <a:off x="1572317" y="5082113"/>
            <a:ext cx="445955" cy="584775"/>
          </a:xfrm>
          <a:prstGeom prst="rect">
            <a:avLst/>
          </a:prstGeom>
          <a:effectLst/>
        </p:spPr>
        <p:txBody>
          <a:bodyPr wrap="none">
            <a:spAutoFit/>
          </a:bodyPr>
          <a:lstStyle/>
          <a:p>
            <a:pPr algn="ctr"/>
            <a:r>
              <a:rPr lang="en-US" altLang="zh-CN" sz="3200" dirty="0">
                <a:solidFill>
                  <a:srgbClr val="39A097"/>
                </a:solidFill>
                <a:latin typeface="Agency FB" panose="020B0503020202020204" pitchFamily="34" charset="0"/>
                <a:ea typeface="微软雅黑" panose="020B0503020204020204" pitchFamily="34" charset="-122"/>
                <a:cs typeface="Arial" panose="020B0604020202020204" pitchFamily="34" charset="0"/>
              </a:rPr>
              <a:t>01</a:t>
            </a:r>
            <a:endParaRPr lang="zh-CN" altLang="en-US" sz="3200" dirty="0">
              <a:solidFill>
                <a:srgbClr val="39A097"/>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42" name="矩形 41"/>
          <p:cNvSpPr/>
          <p:nvPr/>
        </p:nvSpPr>
        <p:spPr>
          <a:xfrm>
            <a:off x="1199076" y="5620722"/>
            <a:ext cx="1257074" cy="338554"/>
          </a:xfrm>
          <a:prstGeom prst="rect">
            <a:avLst/>
          </a:prstGeom>
          <a:effectLst/>
        </p:spPr>
        <p:txBody>
          <a:bodyPr vert="horz" wrap="none">
            <a:spAutoFit/>
          </a:bodyPr>
          <a:lstStyle/>
          <a:p>
            <a:pPr algn="ctr"/>
            <a:r>
              <a:rPr lang="en-US" altLang="zh-CN" sz="1600" dirty="0">
                <a:solidFill>
                  <a:srgbClr val="39A097"/>
                </a:solidFill>
                <a:latin typeface="+mj-lt"/>
                <a:ea typeface="微软雅黑" panose="020B0503020204020204" pitchFamily="34" charset="-122"/>
              </a:rPr>
              <a:t>Introduction</a:t>
            </a:r>
            <a:endParaRPr lang="zh-CN" altLang="en-US" sz="1600" dirty="0">
              <a:solidFill>
                <a:srgbClr val="39A097"/>
              </a:solidFill>
              <a:latin typeface="+mj-lt"/>
              <a:ea typeface="微软雅黑" panose="020B0503020204020204" pitchFamily="34" charset="-122"/>
            </a:endParaRPr>
          </a:p>
        </p:txBody>
      </p:sp>
    </p:spTree>
    <p:custDataLst>
      <p:tags r:id="rId1"/>
    </p:custDataLst>
    <p:extLst>
      <p:ext uri="{BB962C8B-B14F-4D97-AF65-F5344CB8AC3E}">
        <p14:creationId xmlns:p14="http://schemas.microsoft.com/office/powerpoint/2010/main" val="1722585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6839593" y="4918590"/>
            <a:ext cx="745852" cy="441774"/>
            <a:chOff x="6839593" y="4666153"/>
            <a:chExt cx="745852" cy="441774"/>
          </a:xfrm>
        </p:grpSpPr>
        <p:sp>
          <p:nvSpPr>
            <p:cNvPr id="29" name="Freeform 81"/>
            <p:cNvSpPr>
              <a:spLocks/>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p:cNvGrpSpPr/>
            <p:nvPr/>
          </p:nvGrpSpPr>
          <p:grpSpPr>
            <a:xfrm>
              <a:off x="6839593" y="4666153"/>
              <a:ext cx="441774" cy="441774"/>
              <a:chOff x="6839593" y="4666155"/>
              <a:chExt cx="441774" cy="441774"/>
            </a:xfrm>
          </p:grpSpPr>
          <p:sp>
            <p:nvSpPr>
              <p:cNvPr id="31" name="Freeform 199"/>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00"/>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1"/>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02"/>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0" name="矩形 69"/>
          <p:cNvSpPr/>
          <p:nvPr/>
        </p:nvSpPr>
        <p:spPr>
          <a:xfrm>
            <a:off x="1858251" y="375965"/>
            <a:ext cx="4737131" cy="523220"/>
          </a:xfrm>
          <a:prstGeom prst="rect">
            <a:avLst/>
          </a:prstGeom>
          <a:effectLst/>
        </p:spPr>
        <p:txBody>
          <a:bodyPr vert="horz" wrap="none">
            <a:spAutoFit/>
          </a:bodyPr>
          <a:lstStyle/>
          <a:p>
            <a:r>
              <a:rPr lang="en-US" altLang="zh-CN" sz="2800" dirty="0">
                <a:solidFill>
                  <a:srgbClr val="70C4BC"/>
                </a:solidFill>
                <a:latin typeface="+mj-lt"/>
                <a:ea typeface="微软雅黑" panose="020B0503020204020204" pitchFamily="34" charset="-122"/>
              </a:rPr>
              <a:t>Conclusion and Future Work</a:t>
            </a:r>
          </a:p>
        </p:txBody>
      </p:sp>
      <p:sp>
        <p:nvSpPr>
          <p:cNvPr id="2" name="TextBox 1"/>
          <p:cNvSpPr txBox="1"/>
          <p:nvPr/>
        </p:nvSpPr>
        <p:spPr>
          <a:xfrm>
            <a:off x="2450895" y="1539817"/>
            <a:ext cx="8082935" cy="4893647"/>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The quality of image representations is essential. We will utilize more sophisticated models to extract better image features in some specific domains.</a:t>
            </a:r>
          </a:p>
          <a:p>
            <a:endPar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l"/>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The current IKRL models are based on </a:t>
            </a:r>
            <a:r>
              <a:rPr lang="en-US" altLang="zh-CN" sz="2400"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TransE</a:t>
            </a: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We will explore the effectiveness of our models when extended to other enhanced translation-based methods. </a:t>
            </a:r>
          </a:p>
          <a:p>
            <a:endPar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l"/>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In this paper, we only consider each entity image as the visual representation of its target entity, while sometimes an image contains far beyond a simple entity. We will explore to learn multiple entities and their relations within one image combined with our IKRL models.</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01304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809184" y="218010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3405039" y="904399"/>
            <a:ext cx="6358563" cy="3096344"/>
          </a:xfrm>
          <a:prstGeom prst="rect">
            <a:avLst/>
          </a:prstGeom>
        </p:spPr>
      </p:pic>
      <p:sp>
        <p:nvSpPr>
          <p:cNvPr id="4" name="椭圆 3"/>
          <p:cNvSpPr/>
          <p:nvPr/>
        </p:nvSpPr>
        <p:spPr>
          <a:xfrm>
            <a:off x="4103445" y="1959521"/>
            <a:ext cx="4401862" cy="4401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040967" y="1897043"/>
            <a:ext cx="4526819" cy="4526819"/>
          </a:xfrm>
          <a:prstGeom prst="ellipse">
            <a:avLst/>
          </a:prstGeom>
          <a:noFill/>
          <a:ln w="38100">
            <a:solidFill>
              <a:srgbClr val="9CE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21202862" flipH="1">
            <a:off x="3386343" y="4201659"/>
            <a:ext cx="1656184" cy="1965261"/>
          </a:xfrm>
          <a:prstGeom prst="rect">
            <a:avLst/>
          </a:prstGeom>
        </p:spPr>
      </p:pic>
      <p:pic>
        <p:nvPicPr>
          <p:cNvPr id="8" name="图片 7"/>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1546709">
            <a:off x="6979523" y="4588531"/>
            <a:ext cx="1639089" cy="2095884"/>
          </a:xfrm>
          <a:prstGeom prst="rect">
            <a:avLst/>
          </a:prstGeom>
        </p:spPr>
      </p:pic>
      <p:sp>
        <p:nvSpPr>
          <p:cNvPr id="20" name="矩形 259"/>
          <p:cNvSpPr>
            <a:spLocks noChangeArrowheads="1"/>
          </p:cNvSpPr>
          <p:nvPr/>
        </p:nvSpPr>
        <p:spPr bwMode="auto">
          <a:xfrm>
            <a:off x="4213476" y="3906526"/>
            <a:ext cx="42918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800" cap="all" dirty="0">
                <a:solidFill>
                  <a:srgbClr val="39A097"/>
                </a:solidFill>
                <a:latin typeface="Arial" panose="020B0604020202020204" pitchFamily="34" charset="0"/>
                <a:cs typeface="Arial" panose="020B0604020202020204" pitchFamily="34" charset="0"/>
              </a:rPr>
              <a:t>谢谢聆听</a:t>
            </a:r>
          </a:p>
        </p:txBody>
      </p:sp>
    </p:spTree>
    <p:custDataLst>
      <p:tags r:id="rId1"/>
    </p:custDataLst>
    <p:extLst>
      <p:ext uri="{BB962C8B-B14F-4D97-AF65-F5344CB8AC3E}">
        <p14:creationId xmlns:p14="http://schemas.microsoft.com/office/powerpoint/2010/main" val="141972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0774" y="2476500"/>
            <a:ext cx="8017202" cy="3120468"/>
          </a:xfrm>
          <a:prstGeom prst="rect">
            <a:avLst/>
          </a:prstGeom>
        </p:spPr>
      </p:pic>
      <p:sp>
        <p:nvSpPr>
          <p:cNvPr id="7" name="圆角矩形 6"/>
          <p:cNvSpPr/>
          <p:nvPr/>
        </p:nvSpPr>
        <p:spPr>
          <a:xfrm>
            <a:off x="4773191" y="3487869"/>
            <a:ext cx="3312368" cy="1224136"/>
          </a:xfrm>
          <a:prstGeom prst="roundRect">
            <a:avLst/>
          </a:prstGeom>
          <a:solidFill>
            <a:srgbClr val="39A097">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667789" y="4221485"/>
            <a:ext cx="1523173" cy="400110"/>
          </a:xfrm>
          <a:prstGeom prst="rect">
            <a:avLst/>
          </a:prstGeom>
          <a:effectLst/>
        </p:spPr>
        <p:txBody>
          <a:bodyPr vert="horz" wrap="none">
            <a:spAutoFit/>
          </a:bodyPr>
          <a:lstStyle/>
          <a:p>
            <a:pPr algn="ctr"/>
            <a:r>
              <a:rPr lang="en-US" altLang="zh-CN" sz="2000" dirty="0">
                <a:solidFill>
                  <a:schemeClr val="bg1"/>
                </a:solidFill>
                <a:latin typeface="+mj-lt"/>
                <a:ea typeface="微软雅黑" panose="020B0503020204020204" pitchFamily="34" charset="-122"/>
              </a:rPr>
              <a:t>Introduction</a:t>
            </a:r>
          </a:p>
        </p:txBody>
      </p:sp>
      <p:sp>
        <p:nvSpPr>
          <p:cNvPr id="40" name="矩形 39"/>
          <p:cNvSpPr/>
          <p:nvPr/>
        </p:nvSpPr>
        <p:spPr>
          <a:xfrm>
            <a:off x="6140675" y="3436654"/>
            <a:ext cx="577401" cy="830997"/>
          </a:xfrm>
          <a:prstGeom prst="rect">
            <a:avLst/>
          </a:prstGeom>
          <a:effectLst/>
        </p:spPr>
        <p:txBody>
          <a:bodyPr wrap="none">
            <a:spAutoFit/>
          </a:bodyPr>
          <a:lstStyle/>
          <a:p>
            <a:pPr algn="ctr"/>
            <a:r>
              <a:rPr lang="en-US" altLang="zh-CN" sz="4800" dirty="0">
                <a:solidFill>
                  <a:schemeClr val="bg1"/>
                </a:solidFill>
                <a:latin typeface="Agency FB" panose="020B0503020202020204" pitchFamily="34" charset="0"/>
                <a:ea typeface="微软雅黑" panose="020B0503020204020204" pitchFamily="34" charset="-122"/>
                <a:cs typeface="Arial" panose="020B0604020202020204" pitchFamily="34" charset="0"/>
              </a:rPr>
              <a:t>01</a:t>
            </a:r>
            <a:endParaRPr lang="zh-CN" altLang="en-US" sz="48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41" name="圆角矩形 40"/>
          <p:cNvSpPr/>
          <p:nvPr/>
        </p:nvSpPr>
        <p:spPr>
          <a:xfrm>
            <a:off x="4720233" y="3441989"/>
            <a:ext cx="3418284" cy="13158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87596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238881" y="5856642"/>
            <a:ext cx="763063" cy="441774"/>
            <a:chOff x="5238881" y="5604205"/>
            <a:chExt cx="763063" cy="441774"/>
          </a:xfrm>
        </p:grpSpPr>
        <p:sp>
          <p:nvSpPr>
            <p:cNvPr id="19" name="Freeform 79"/>
            <p:cNvSpPr>
              <a:spLocks/>
            </p:cNvSpPr>
            <p:nvPr/>
          </p:nvSpPr>
          <p:spPr bwMode="auto">
            <a:xfrm>
              <a:off x="5238881" y="5652973"/>
              <a:ext cx="203676" cy="344239"/>
            </a:xfrm>
            <a:custGeom>
              <a:avLst/>
              <a:gdLst>
                <a:gd name="T0" fmla="*/ 61 w 71"/>
                <a:gd name="T1" fmla="*/ 0 h 120"/>
                <a:gd name="T2" fmla="*/ 65 w 71"/>
                <a:gd name="T3" fmla="*/ 0 h 120"/>
                <a:gd name="T4" fmla="*/ 67 w 71"/>
                <a:gd name="T5" fmla="*/ 2 h 120"/>
                <a:gd name="T6" fmla="*/ 71 w 71"/>
                <a:gd name="T7" fmla="*/ 6 h 120"/>
                <a:gd name="T8" fmla="*/ 71 w 71"/>
                <a:gd name="T9" fmla="*/ 10 h 120"/>
                <a:gd name="T10" fmla="*/ 71 w 71"/>
                <a:gd name="T11" fmla="*/ 14 h 120"/>
                <a:gd name="T12" fmla="*/ 67 w 71"/>
                <a:gd name="T13" fmla="*/ 18 h 120"/>
                <a:gd name="T14" fmla="*/ 26 w 71"/>
                <a:gd name="T15" fmla="*/ 61 h 120"/>
                <a:gd name="T16" fmla="*/ 67 w 71"/>
                <a:gd name="T17" fmla="*/ 102 h 120"/>
                <a:gd name="T18" fmla="*/ 71 w 71"/>
                <a:gd name="T19" fmla="*/ 106 h 120"/>
                <a:gd name="T20" fmla="*/ 71 w 71"/>
                <a:gd name="T21" fmla="*/ 110 h 120"/>
                <a:gd name="T22" fmla="*/ 71 w 71"/>
                <a:gd name="T23" fmla="*/ 114 h 120"/>
                <a:gd name="T24" fmla="*/ 67 w 71"/>
                <a:gd name="T25" fmla="*/ 118 h 120"/>
                <a:gd name="T26" fmla="*/ 61 w 71"/>
                <a:gd name="T27" fmla="*/ 120 h 120"/>
                <a:gd name="T28" fmla="*/ 53 w 71"/>
                <a:gd name="T29" fmla="*/ 118 h 120"/>
                <a:gd name="T30" fmla="*/ 4 w 71"/>
                <a:gd name="T31" fmla="*/ 67 h 120"/>
                <a:gd name="T32" fmla="*/ 0 w 71"/>
                <a:gd name="T33" fmla="*/ 61 h 120"/>
                <a:gd name="T34" fmla="*/ 4 w 71"/>
                <a:gd name="T35" fmla="*/ 53 h 120"/>
                <a:gd name="T36" fmla="*/ 53 w 71"/>
                <a:gd name="T37" fmla="*/ 2 h 120"/>
                <a:gd name="T38" fmla="*/ 57 w 71"/>
                <a:gd name="T39" fmla="*/ 0 h 120"/>
                <a:gd name="T40" fmla="*/ 61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61" y="0"/>
                  </a:moveTo>
                  <a:lnTo>
                    <a:pt x="65" y="0"/>
                  </a:lnTo>
                  <a:lnTo>
                    <a:pt x="67" y="2"/>
                  </a:lnTo>
                  <a:lnTo>
                    <a:pt x="71" y="6"/>
                  </a:lnTo>
                  <a:lnTo>
                    <a:pt x="71" y="10"/>
                  </a:lnTo>
                  <a:lnTo>
                    <a:pt x="71" y="14"/>
                  </a:lnTo>
                  <a:lnTo>
                    <a:pt x="67" y="18"/>
                  </a:lnTo>
                  <a:lnTo>
                    <a:pt x="26" y="61"/>
                  </a:lnTo>
                  <a:lnTo>
                    <a:pt x="67" y="102"/>
                  </a:lnTo>
                  <a:lnTo>
                    <a:pt x="71" y="106"/>
                  </a:lnTo>
                  <a:lnTo>
                    <a:pt x="71" y="110"/>
                  </a:lnTo>
                  <a:lnTo>
                    <a:pt x="71" y="114"/>
                  </a:lnTo>
                  <a:lnTo>
                    <a:pt x="67" y="118"/>
                  </a:lnTo>
                  <a:lnTo>
                    <a:pt x="61" y="120"/>
                  </a:lnTo>
                  <a:lnTo>
                    <a:pt x="53" y="118"/>
                  </a:lnTo>
                  <a:lnTo>
                    <a:pt x="4" y="67"/>
                  </a:lnTo>
                  <a:lnTo>
                    <a:pt x="0" y="61"/>
                  </a:lnTo>
                  <a:lnTo>
                    <a:pt x="4" y="53"/>
                  </a:lnTo>
                  <a:lnTo>
                    <a:pt x="53" y="2"/>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19"/>
            <p:cNvGrpSpPr/>
            <p:nvPr/>
          </p:nvGrpSpPr>
          <p:grpSpPr>
            <a:xfrm>
              <a:off x="5557301" y="5604205"/>
              <a:ext cx="444643" cy="441774"/>
              <a:chOff x="5557301" y="5584126"/>
              <a:chExt cx="444643" cy="441774"/>
            </a:xfrm>
          </p:grpSpPr>
          <p:sp>
            <p:nvSpPr>
              <p:cNvPr id="21" name="Freeform 192"/>
              <p:cNvSpPr>
                <a:spLocks noEditPoints="1"/>
              </p:cNvSpPr>
              <p:nvPr/>
            </p:nvSpPr>
            <p:spPr bwMode="auto">
              <a:xfrm>
                <a:off x="5557301" y="5584126"/>
                <a:ext cx="444643" cy="441774"/>
              </a:xfrm>
              <a:custGeom>
                <a:avLst/>
                <a:gdLst>
                  <a:gd name="T0" fmla="*/ 78 w 155"/>
                  <a:gd name="T1" fmla="*/ 10 h 154"/>
                  <a:gd name="T2" fmla="*/ 61 w 155"/>
                  <a:gd name="T3" fmla="*/ 12 h 154"/>
                  <a:gd name="T4" fmla="*/ 43 w 155"/>
                  <a:gd name="T5" fmla="*/ 18 h 154"/>
                  <a:gd name="T6" fmla="*/ 25 w 155"/>
                  <a:gd name="T7" fmla="*/ 34 h 154"/>
                  <a:gd name="T8" fmla="*/ 13 w 155"/>
                  <a:gd name="T9" fmla="*/ 55 h 154"/>
                  <a:gd name="T10" fmla="*/ 9 w 155"/>
                  <a:gd name="T11" fmla="*/ 77 h 154"/>
                  <a:gd name="T12" fmla="*/ 11 w 155"/>
                  <a:gd name="T13" fmla="*/ 95 h 154"/>
                  <a:gd name="T14" fmla="*/ 19 w 155"/>
                  <a:gd name="T15" fmla="*/ 112 h 154"/>
                  <a:gd name="T16" fmla="*/ 33 w 155"/>
                  <a:gd name="T17" fmla="*/ 130 h 154"/>
                  <a:gd name="T18" fmla="*/ 55 w 155"/>
                  <a:gd name="T19" fmla="*/ 142 h 154"/>
                  <a:gd name="T20" fmla="*/ 78 w 155"/>
                  <a:gd name="T21" fmla="*/ 146 h 154"/>
                  <a:gd name="T22" fmla="*/ 94 w 155"/>
                  <a:gd name="T23" fmla="*/ 144 h 154"/>
                  <a:gd name="T24" fmla="*/ 112 w 155"/>
                  <a:gd name="T25" fmla="*/ 138 h 154"/>
                  <a:gd name="T26" fmla="*/ 130 w 155"/>
                  <a:gd name="T27" fmla="*/ 122 h 154"/>
                  <a:gd name="T28" fmla="*/ 143 w 155"/>
                  <a:gd name="T29" fmla="*/ 101 h 154"/>
                  <a:gd name="T30" fmla="*/ 147 w 155"/>
                  <a:gd name="T31" fmla="*/ 77 h 154"/>
                  <a:gd name="T32" fmla="*/ 145 w 155"/>
                  <a:gd name="T33" fmla="*/ 61 h 154"/>
                  <a:gd name="T34" fmla="*/ 136 w 155"/>
                  <a:gd name="T35" fmla="*/ 44 h 154"/>
                  <a:gd name="T36" fmla="*/ 122 w 155"/>
                  <a:gd name="T37" fmla="*/ 24 h 154"/>
                  <a:gd name="T38" fmla="*/ 100 w 155"/>
                  <a:gd name="T39" fmla="*/ 14 h 154"/>
                  <a:gd name="T40" fmla="*/ 78 w 155"/>
                  <a:gd name="T41" fmla="*/ 10 h 154"/>
                  <a:gd name="T42" fmla="*/ 78 w 155"/>
                  <a:gd name="T43" fmla="*/ 0 h 154"/>
                  <a:gd name="T44" fmla="*/ 104 w 155"/>
                  <a:gd name="T45" fmla="*/ 6 h 154"/>
                  <a:gd name="T46" fmla="*/ 126 w 155"/>
                  <a:gd name="T47" fmla="*/ 18 h 154"/>
                  <a:gd name="T48" fmla="*/ 145 w 155"/>
                  <a:gd name="T49" fmla="*/ 40 h 154"/>
                  <a:gd name="T50" fmla="*/ 153 w 155"/>
                  <a:gd name="T51" fmla="*/ 59 h 154"/>
                  <a:gd name="T52" fmla="*/ 155 w 155"/>
                  <a:gd name="T53" fmla="*/ 77 h 154"/>
                  <a:gd name="T54" fmla="*/ 151 w 155"/>
                  <a:gd name="T55" fmla="*/ 103 h 154"/>
                  <a:gd name="T56" fmla="*/ 136 w 155"/>
                  <a:gd name="T57" fmla="*/ 128 h 154"/>
                  <a:gd name="T58" fmla="*/ 116 w 155"/>
                  <a:gd name="T59" fmla="*/ 144 h 154"/>
                  <a:gd name="T60" fmla="*/ 96 w 155"/>
                  <a:gd name="T61" fmla="*/ 152 h 154"/>
                  <a:gd name="T62" fmla="*/ 78 w 155"/>
                  <a:gd name="T63" fmla="*/ 154 h 154"/>
                  <a:gd name="T64" fmla="*/ 51 w 155"/>
                  <a:gd name="T65" fmla="*/ 150 h 154"/>
                  <a:gd name="T66" fmla="*/ 29 w 155"/>
                  <a:gd name="T67" fmla="*/ 136 h 154"/>
                  <a:gd name="T68" fmla="*/ 11 w 155"/>
                  <a:gd name="T69" fmla="*/ 116 h 154"/>
                  <a:gd name="T70" fmla="*/ 3 w 155"/>
                  <a:gd name="T71" fmla="*/ 97 h 154"/>
                  <a:gd name="T72" fmla="*/ 0 w 155"/>
                  <a:gd name="T73" fmla="*/ 77 h 154"/>
                  <a:gd name="T74" fmla="*/ 5 w 155"/>
                  <a:gd name="T75" fmla="*/ 50 h 154"/>
                  <a:gd name="T76" fmla="*/ 19 w 155"/>
                  <a:gd name="T77" fmla="*/ 28 h 154"/>
                  <a:gd name="T78" fmla="*/ 39 w 155"/>
                  <a:gd name="T79" fmla="*/ 10 h 154"/>
                  <a:gd name="T80" fmla="*/ 59 w 155"/>
                  <a:gd name="T81" fmla="*/ 4 h 154"/>
                  <a:gd name="T82" fmla="*/ 78 w 155"/>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4">
                    <a:moveTo>
                      <a:pt x="78" y="10"/>
                    </a:moveTo>
                    <a:lnTo>
                      <a:pt x="61" y="12"/>
                    </a:lnTo>
                    <a:lnTo>
                      <a:pt x="43" y="18"/>
                    </a:lnTo>
                    <a:lnTo>
                      <a:pt x="25" y="34"/>
                    </a:lnTo>
                    <a:lnTo>
                      <a:pt x="13" y="55"/>
                    </a:lnTo>
                    <a:lnTo>
                      <a:pt x="9" y="77"/>
                    </a:lnTo>
                    <a:lnTo>
                      <a:pt x="11" y="95"/>
                    </a:lnTo>
                    <a:lnTo>
                      <a:pt x="19" y="112"/>
                    </a:lnTo>
                    <a:lnTo>
                      <a:pt x="33" y="130"/>
                    </a:lnTo>
                    <a:lnTo>
                      <a:pt x="55" y="142"/>
                    </a:lnTo>
                    <a:lnTo>
                      <a:pt x="78" y="146"/>
                    </a:lnTo>
                    <a:lnTo>
                      <a:pt x="94" y="144"/>
                    </a:lnTo>
                    <a:lnTo>
                      <a:pt x="112" y="138"/>
                    </a:lnTo>
                    <a:lnTo>
                      <a:pt x="130" y="122"/>
                    </a:lnTo>
                    <a:lnTo>
                      <a:pt x="143" y="101"/>
                    </a:lnTo>
                    <a:lnTo>
                      <a:pt x="147" y="77"/>
                    </a:lnTo>
                    <a:lnTo>
                      <a:pt x="145" y="61"/>
                    </a:lnTo>
                    <a:lnTo>
                      <a:pt x="136" y="44"/>
                    </a:lnTo>
                    <a:lnTo>
                      <a:pt x="122" y="24"/>
                    </a:lnTo>
                    <a:lnTo>
                      <a:pt x="100" y="14"/>
                    </a:lnTo>
                    <a:lnTo>
                      <a:pt x="78" y="10"/>
                    </a:lnTo>
                    <a:close/>
                    <a:moveTo>
                      <a:pt x="78" y="0"/>
                    </a:moveTo>
                    <a:lnTo>
                      <a:pt x="104" y="6"/>
                    </a:lnTo>
                    <a:lnTo>
                      <a:pt x="126" y="18"/>
                    </a:lnTo>
                    <a:lnTo>
                      <a:pt x="145" y="40"/>
                    </a:lnTo>
                    <a:lnTo>
                      <a:pt x="153" y="59"/>
                    </a:lnTo>
                    <a:lnTo>
                      <a:pt x="155" y="77"/>
                    </a:lnTo>
                    <a:lnTo>
                      <a:pt x="151" y="103"/>
                    </a:lnTo>
                    <a:lnTo>
                      <a:pt x="136" y="128"/>
                    </a:lnTo>
                    <a:lnTo>
                      <a:pt x="116" y="144"/>
                    </a:lnTo>
                    <a:lnTo>
                      <a:pt x="96" y="152"/>
                    </a:lnTo>
                    <a:lnTo>
                      <a:pt x="78" y="154"/>
                    </a:lnTo>
                    <a:lnTo>
                      <a:pt x="51" y="150"/>
                    </a:lnTo>
                    <a:lnTo>
                      <a:pt x="29" y="136"/>
                    </a:lnTo>
                    <a:lnTo>
                      <a:pt x="11" y="116"/>
                    </a:lnTo>
                    <a:lnTo>
                      <a:pt x="3" y="97"/>
                    </a:lnTo>
                    <a:lnTo>
                      <a:pt x="0" y="77"/>
                    </a:lnTo>
                    <a:lnTo>
                      <a:pt x="5" y="50"/>
                    </a:lnTo>
                    <a:lnTo>
                      <a:pt x="19" y="28"/>
                    </a:lnTo>
                    <a:lnTo>
                      <a:pt x="39" y="10"/>
                    </a:lnTo>
                    <a:lnTo>
                      <a:pt x="59" y="4"/>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93"/>
              <p:cNvSpPr>
                <a:spLocks/>
              </p:cNvSpPr>
              <p:nvPr/>
            </p:nvSpPr>
            <p:spPr bwMode="auto">
              <a:xfrm>
                <a:off x="5657705" y="5905416"/>
                <a:ext cx="28687" cy="22949"/>
              </a:xfrm>
              <a:custGeom>
                <a:avLst/>
                <a:gdLst>
                  <a:gd name="T0" fmla="*/ 0 w 10"/>
                  <a:gd name="T1" fmla="*/ 0 h 8"/>
                  <a:gd name="T2" fmla="*/ 10 w 10"/>
                  <a:gd name="T3" fmla="*/ 8 h 8"/>
                  <a:gd name="T4" fmla="*/ 4 w 10"/>
                  <a:gd name="T5" fmla="*/ 8 h 8"/>
                  <a:gd name="T6" fmla="*/ 0 w 10"/>
                  <a:gd name="T7" fmla="*/ 8 h 8"/>
                  <a:gd name="T8" fmla="*/ 0 w 10"/>
                  <a:gd name="T9" fmla="*/ 4 h 8"/>
                  <a:gd name="T10" fmla="*/ 0 w 10"/>
                  <a:gd name="T11" fmla="*/ 0 h 8"/>
                </a:gdLst>
                <a:ahLst/>
                <a:cxnLst>
                  <a:cxn ang="0">
                    <a:pos x="T0" y="T1"/>
                  </a:cxn>
                  <a:cxn ang="0">
                    <a:pos x="T2" y="T3"/>
                  </a:cxn>
                  <a:cxn ang="0">
                    <a:pos x="T4" y="T5"/>
                  </a:cxn>
                  <a:cxn ang="0">
                    <a:pos x="T6" y="T7"/>
                  </a:cxn>
                  <a:cxn ang="0">
                    <a:pos x="T8" y="T9"/>
                  </a:cxn>
                  <a:cxn ang="0">
                    <a:pos x="T10" y="T11"/>
                  </a:cxn>
                </a:cxnLst>
                <a:rect l="0" t="0" r="r" b="b"/>
                <a:pathLst>
                  <a:path w="10" h="8">
                    <a:moveTo>
                      <a:pt x="0" y="0"/>
                    </a:moveTo>
                    <a:lnTo>
                      <a:pt x="10" y="8"/>
                    </a:lnTo>
                    <a:lnTo>
                      <a:pt x="4" y="8"/>
                    </a:lnTo>
                    <a:lnTo>
                      <a:pt x="0" y="8"/>
                    </a:lnTo>
                    <a:lnTo>
                      <a:pt x="0" y="4"/>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94"/>
              <p:cNvSpPr>
                <a:spLocks/>
              </p:cNvSpPr>
              <p:nvPr/>
            </p:nvSpPr>
            <p:spPr bwMode="auto">
              <a:xfrm>
                <a:off x="5792532" y="5687397"/>
                <a:ext cx="103272" cy="111879"/>
              </a:xfrm>
              <a:custGeom>
                <a:avLst/>
                <a:gdLst>
                  <a:gd name="T0" fmla="*/ 6 w 36"/>
                  <a:gd name="T1" fmla="*/ 0 h 39"/>
                  <a:gd name="T2" fmla="*/ 16 w 36"/>
                  <a:gd name="T3" fmla="*/ 0 h 39"/>
                  <a:gd name="T4" fmla="*/ 36 w 36"/>
                  <a:gd name="T5" fmla="*/ 21 h 39"/>
                  <a:gd name="T6" fmla="*/ 36 w 36"/>
                  <a:gd name="T7" fmla="*/ 31 h 39"/>
                  <a:gd name="T8" fmla="*/ 30 w 36"/>
                  <a:gd name="T9" fmla="*/ 39 h 39"/>
                  <a:gd name="T10" fmla="*/ 0 w 36"/>
                  <a:gd name="T11" fmla="*/ 6 h 39"/>
                  <a:gd name="T12" fmla="*/ 6 w 3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6" y="0"/>
                    </a:moveTo>
                    <a:lnTo>
                      <a:pt x="16" y="0"/>
                    </a:lnTo>
                    <a:lnTo>
                      <a:pt x="36" y="21"/>
                    </a:lnTo>
                    <a:lnTo>
                      <a:pt x="36" y="31"/>
                    </a:lnTo>
                    <a:lnTo>
                      <a:pt x="30" y="39"/>
                    </a:lnTo>
                    <a:lnTo>
                      <a:pt x="0" y="6"/>
                    </a:lnTo>
                    <a:lnTo>
                      <a:pt x="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95"/>
              <p:cNvSpPr>
                <a:spLocks/>
              </p:cNvSpPr>
              <p:nvPr/>
            </p:nvSpPr>
            <p:spPr bwMode="auto">
              <a:xfrm>
                <a:off x="5715079" y="5747638"/>
                <a:ext cx="123353" cy="120484"/>
              </a:xfrm>
              <a:custGeom>
                <a:avLst/>
                <a:gdLst>
                  <a:gd name="T0" fmla="*/ 35 w 43"/>
                  <a:gd name="T1" fmla="*/ 0 h 42"/>
                  <a:gd name="T2" fmla="*/ 43 w 43"/>
                  <a:gd name="T3" fmla="*/ 8 h 42"/>
                  <a:gd name="T4" fmla="*/ 8 w 43"/>
                  <a:gd name="T5" fmla="*/ 42 h 42"/>
                  <a:gd name="T6" fmla="*/ 0 w 43"/>
                  <a:gd name="T7" fmla="*/ 42 h 42"/>
                  <a:gd name="T8" fmla="*/ 0 w 43"/>
                  <a:gd name="T9" fmla="*/ 34 h 42"/>
                  <a:gd name="T10" fmla="*/ 0 w 43"/>
                  <a:gd name="T11" fmla="*/ 34 h 42"/>
                  <a:gd name="T12" fmla="*/ 3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35" y="0"/>
                    </a:moveTo>
                    <a:lnTo>
                      <a:pt x="43" y="8"/>
                    </a:lnTo>
                    <a:lnTo>
                      <a:pt x="8" y="42"/>
                    </a:lnTo>
                    <a:lnTo>
                      <a:pt x="0" y="42"/>
                    </a:lnTo>
                    <a:lnTo>
                      <a:pt x="0" y="34"/>
                    </a:lnTo>
                    <a:lnTo>
                      <a:pt x="0" y="34"/>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96"/>
              <p:cNvSpPr>
                <a:spLocks/>
              </p:cNvSpPr>
              <p:nvPr/>
            </p:nvSpPr>
            <p:spPr bwMode="auto">
              <a:xfrm>
                <a:off x="5680655" y="5716084"/>
                <a:ext cx="123353" cy="123353"/>
              </a:xfrm>
              <a:custGeom>
                <a:avLst/>
                <a:gdLst>
                  <a:gd name="T0" fmla="*/ 35 w 43"/>
                  <a:gd name="T1" fmla="*/ 0 h 43"/>
                  <a:gd name="T2" fmla="*/ 43 w 43"/>
                  <a:gd name="T3" fmla="*/ 9 h 43"/>
                  <a:gd name="T4" fmla="*/ 8 w 43"/>
                  <a:gd name="T5" fmla="*/ 43 h 43"/>
                  <a:gd name="T6" fmla="*/ 8 w 43"/>
                  <a:gd name="T7" fmla="*/ 43 h 43"/>
                  <a:gd name="T8" fmla="*/ 0 w 43"/>
                  <a:gd name="T9" fmla="*/ 43 h 43"/>
                  <a:gd name="T10" fmla="*/ 0 w 43"/>
                  <a:gd name="T11" fmla="*/ 35 h 43"/>
                  <a:gd name="T12" fmla="*/ 35 w 43"/>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3" h="43">
                    <a:moveTo>
                      <a:pt x="35" y="0"/>
                    </a:moveTo>
                    <a:lnTo>
                      <a:pt x="43" y="9"/>
                    </a:lnTo>
                    <a:lnTo>
                      <a:pt x="8" y="43"/>
                    </a:lnTo>
                    <a:lnTo>
                      <a:pt x="8" y="43"/>
                    </a:lnTo>
                    <a:lnTo>
                      <a:pt x="0" y="43"/>
                    </a:lnTo>
                    <a:lnTo>
                      <a:pt x="0" y="35"/>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97"/>
              <p:cNvSpPr>
                <a:spLocks/>
              </p:cNvSpPr>
              <p:nvPr/>
            </p:nvSpPr>
            <p:spPr bwMode="auto">
              <a:xfrm>
                <a:off x="5663443" y="5833698"/>
                <a:ext cx="86060" cy="94667"/>
              </a:xfrm>
              <a:custGeom>
                <a:avLst/>
                <a:gdLst>
                  <a:gd name="T0" fmla="*/ 2 w 30"/>
                  <a:gd name="T1" fmla="*/ 0 h 33"/>
                  <a:gd name="T2" fmla="*/ 4 w 30"/>
                  <a:gd name="T3" fmla="*/ 4 h 33"/>
                  <a:gd name="T4" fmla="*/ 12 w 30"/>
                  <a:gd name="T5" fmla="*/ 8 h 33"/>
                  <a:gd name="T6" fmla="*/ 16 w 30"/>
                  <a:gd name="T7" fmla="*/ 16 h 33"/>
                  <a:gd name="T8" fmla="*/ 24 w 30"/>
                  <a:gd name="T9" fmla="*/ 18 h 33"/>
                  <a:gd name="T10" fmla="*/ 26 w 30"/>
                  <a:gd name="T11" fmla="*/ 27 h 33"/>
                  <a:gd name="T12" fmla="*/ 30 w 30"/>
                  <a:gd name="T13" fmla="*/ 31 h 33"/>
                  <a:gd name="T14" fmla="*/ 12 w 30"/>
                  <a:gd name="T15" fmla="*/ 33 h 33"/>
                  <a:gd name="T16" fmla="*/ 0 w 30"/>
                  <a:gd name="T17" fmla="*/ 18 h 33"/>
                  <a:gd name="T18" fmla="*/ 2 w 30"/>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3">
                    <a:moveTo>
                      <a:pt x="2" y="0"/>
                    </a:moveTo>
                    <a:lnTo>
                      <a:pt x="4" y="4"/>
                    </a:lnTo>
                    <a:lnTo>
                      <a:pt x="12" y="8"/>
                    </a:lnTo>
                    <a:lnTo>
                      <a:pt x="16" y="16"/>
                    </a:lnTo>
                    <a:lnTo>
                      <a:pt x="24" y="18"/>
                    </a:lnTo>
                    <a:lnTo>
                      <a:pt x="26" y="27"/>
                    </a:lnTo>
                    <a:lnTo>
                      <a:pt x="30" y="31"/>
                    </a:lnTo>
                    <a:lnTo>
                      <a:pt x="12" y="33"/>
                    </a:lnTo>
                    <a:lnTo>
                      <a:pt x="0" y="18"/>
                    </a:lnTo>
                    <a:lnTo>
                      <a:pt x="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98"/>
              <p:cNvSpPr>
                <a:spLocks/>
              </p:cNvSpPr>
              <p:nvPr/>
            </p:nvSpPr>
            <p:spPr bwMode="auto">
              <a:xfrm>
                <a:off x="5749503" y="5782062"/>
                <a:ext cx="117616" cy="129091"/>
              </a:xfrm>
              <a:custGeom>
                <a:avLst/>
                <a:gdLst>
                  <a:gd name="T0" fmla="*/ 33 w 41"/>
                  <a:gd name="T1" fmla="*/ 0 h 45"/>
                  <a:gd name="T2" fmla="*/ 41 w 41"/>
                  <a:gd name="T3" fmla="*/ 8 h 45"/>
                  <a:gd name="T4" fmla="*/ 7 w 41"/>
                  <a:gd name="T5" fmla="*/ 45 h 45"/>
                  <a:gd name="T6" fmla="*/ 0 w 41"/>
                  <a:gd name="T7" fmla="*/ 43 h 45"/>
                  <a:gd name="T8" fmla="*/ 0 w 41"/>
                  <a:gd name="T9" fmla="*/ 34 h 45"/>
                  <a:gd name="T10" fmla="*/ 33 w 41"/>
                  <a:gd name="T11" fmla="*/ 0 h 45"/>
                </a:gdLst>
                <a:ahLst/>
                <a:cxnLst>
                  <a:cxn ang="0">
                    <a:pos x="T0" y="T1"/>
                  </a:cxn>
                  <a:cxn ang="0">
                    <a:pos x="T2" y="T3"/>
                  </a:cxn>
                  <a:cxn ang="0">
                    <a:pos x="T4" y="T5"/>
                  </a:cxn>
                  <a:cxn ang="0">
                    <a:pos x="T6" y="T7"/>
                  </a:cxn>
                  <a:cxn ang="0">
                    <a:pos x="T8" y="T9"/>
                  </a:cxn>
                  <a:cxn ang="0">
                    <a:pos x="T10" y="T11"/>
                  </a:cxn>
                </a:cxnLst>
                <a:rect l="0" t="0" r="r" b="b"/>
                <a:pathLst>
                  <a:path w="41" h="45">
                    <a:moveTo>
                      <a:pt x="33" y="0"/>
                    </a:moveTo>
                    <a:lnTo>
                      <a:pt x="41" y="8"/>
                    </a:lnTo>
                    <a:lnTo>
                      <a:pt x="7" y="45"/>
                    </a:lnTo>
                    <a:lnTo>
                      <a:pt x="0" y="43"/>
                    </a:lnTo>
                    <a:lnTo>
                      <a:pt x="0" y="34"/>
                    </a:lnTo>
                    <a:lnTo>
                      <a:pt x="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 name="组合 27"/>
          <p:cNvGrpSpPr/>
          <p:nvPr/>
        </p:nvGrpSpPr>
        <p:grpSpPr>
          <a:xfrm>
            <a:off x="6839593" y="4918590"/>
            <a:ext cx="745852" cy="441774"/>
            <a:chOff x="6839593" y="4666153"/>
            <a:chExt cx="745852" cy="441774"/>
          </a:xfrm>
        </p:grpSpPr>
        <p:sp>
          <p:nvSpPr>
            <p:cNvPr id="29" name="Freeform 81"/>
            <p:cNvSpPr>
              <a:spLocks/>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p:cNvGrpSpPr/>
            <p:nvPr/>
          </p:nvGrpSpPr>
          <p:grpSpPr>
            <a:xfrm>
              <a:off x="6839593" y="4666153"/>
              <a:ext cx="441774" cy="441774"/>
              <a:chOff x="6839593" y="4666155"/>
              <a:chExt cx="441774" cy="441774"/>
            </a:xfrm>
          </p:grpSpPr>
          <p:sp>
            <p:nvSpPr>
              <p:cNvPr id="31" name="Freeform 199"/>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00"/>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1"/>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02"/>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p:nvGrpSpPr>
        <p:grpSpPr>
          <a:xfrm>
            <a:off x="6839593" y="3028145"/>
            <a:ext cx="745852" cy="444643"/>
            <a:chOff x="6839593" y="2775708"/>
            <a:chExt cx="745852" cy="444643"/>
          </a:xfrm>
        </p:grpSpPr>
        <p:sp>
          <p:nvSpPr>
            <p:cNvPr id="36" name="Freeform 83"/>
            <p:cNvSpPr>
              <a:spLocks/>
            </p:cNvSpPr>
            <p:nvPr/>
          </p:nvSpPr>
          <p:spPr bwMode="auto">
            <a:xfrm>
              <a:off x="7381769" y="2824475"/>
              <a:ext cx="203676" cy="347109"/>
            </a:xfrm>
            <a:custGeom>
              <a:avLst/>
              <a:gdLst>
                <a:gd name="T0" fmla="*/ 10 w 71"/>
                <a:gd name="T1" fmla="*/ 0 h 121"/>
                <a:gd name="T2" fmla="*/ 14 w 71"/>
                <a:gd name="T3" fmla="*/ 3 h 121"/>
                <a:gd name="T4" fmla="*/ 18 w 71"/>
                <a:gd name="T5" fmla="*/ 5 h 121"/>
                <a:gd name="T6" fmla="*/ 67 w 71"/>
                <a:gd name="T7" fmla="*/ 53 h 121"/>
                <a:gd name="T8" fmla="*/ 71 w 71"/>
                <a:gd name="T9" fmla="*/ 62 h 121"/>
                <a:gd name="T10" fmla="*/ 67 w 71"/>
                <a:gd name="T11" fmla="*/ 68 h 121"/>
                <a:gd name="T12" fmla="*/ 18 w 71"/>
                <a:gd name="T13" fmla="*/ 119 h 121"/>
                <a:gd name="T14" fmla="*/ 10 w 71"/>
                <a:gd name="T15" fmla="*/ 121 h 121"/>
                <a:gd name="T16" fmla="*/ 4 w 71"/>
                <a:gd name="T17" fmla="*/ 119 h 121"/>
                <a:gd name="T18" fmla="*/ 0 w 71"/>
                <a:gd name="T19" fmla="*/ 115 h 121"/>
                <a:gd name="T20" fmla="*/ 0 w 71"/>
                <a:gd name="T21" fmla="*/ 111 h 121"/>
                <a:gd name="T22" fmla="*/ 0 w 71"/>
                <a:gd name="T23" fmla="*/ 106 h 121"/>
                <a:gd name="T24" fmla="*/ 4 w 71"/>
                <a:gd name="T25" fmla="*/ 104 h 121"/>
                <a:gd name="T26" fmla="*/ 44 w 71"/>
                <a:gd name="T27" fmla="*/ 62 h 121"/>
                <a:gd name="T28" fmla="*/ 4 w 71"/>
                <a:gd name="T29" fmla="*/ 19 h 121"/>
                <a:gd name="T30" fmla="*/ 0 w 71"/>
                <a:gd name="T31" fmla="*/ 15 h 121"/>
                <a:gd name="T32" fmla="*/ 0 w 71"/>
                <a:gd name="T33" fmla="*/ 11 h 121"/>
                <a:gd name="T34" fmla="*/ 0 w 71"/>
                <a:gd name="T35" fmla="*/ 7 h 121"/>
                <a:gd name="T36" fmla="*/ 4 w 71"/>
                <a:gd name="T37" fmla="*/ 5 h 121"/>
                <a:gd name="T38" fmla="*/ 6 w 71"/>
                <a:gd name="T39" fmla="*/ 3 h 121"/>
                <a:gd name="T40" fmla="*/ 10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10" y="0"/>
                  </a:moveTo>
                  <a:lnTo>
                    <a:pt x="14" y="3"/>
                  </a:lnTo>
                  <a:lnTo>
                    <a:pt x="18" y="5"/>
                  </a:lnTo>
                  <a:lnTo>
                    <a:pt x="67" y="53"/>
                  </a:lnTo>
                  <a:lnTo>
                    <a:pt x="71" y="62"/>
                  </a:lnTo>
                  <a:lnTo>
                    <a:pt x="67" y="68"/>
                  </a:lnTo>
                  <a:lnTo>
                    <a:pt x="18" y="119"/>
                  </a:lnTo>
                  <a:lnTo>
                    <a:pt x="10" y="121"/>
                  </a:lnTo>
                  <a:lnTo>
                    <a:pt x="4" y="119"/>
                  </a:lnTo>
                  <a:lnTo>
                    <a:pt x="0" y="115"/>
                  </a:lnTo>
                  <a:lnTo>
                    <a:pt x="0" y="111"/>
                  </a:lnTo>
                  <a:lnTo>
                    <a:pt x="0" y="106"/>
                  </a:lnTo>
                  <a:lnTo>
                    <a:pt x="4" y="104"/>
                  </a:lnTo>
                  <a:lnTo>
                    <a:pt x="44" y="62"/>
                  </a:lnTo>
                  <a:lnTo>
                    <a:pt x="4" y="19"/>
                  </a:lnTo>
                  <a:lnTo>
                    <a:pt x="0" y="15"/>
                  </a:lnTo>
                  <a:lnTo>
                    <a:pt x="0" y="11"/>
                  </a:lnTo>
                  <a:lnTo>
                    <a:pt x="0" y="7"/>
                  </a:lnTo>
                  <a:lnTo>
                    <a:pt x="4" y="5"/>
                  </a:lnTo>
                  <a:lnTo>
                    <a:pt x="6" y="3"/>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7" name="组合 36"/>
            <p:cNvGrpSpPr/>
            <p:nvPr/>
          </p:nvGrpSpPr>
          <p:grpSpPr>
            <a:xfrm>
              <a:off x="6839593" y="2775708"/>
              <a:ext cx="441774" cy="444643"/>
              <a:chOff x="6839593" y="2769970"/>
              <a:chExt cx="441774" cy="444643"/>
            </a:xfrm>
          </p:grpSpPr>
          <p:sp>
            <p:nvSpPr>
              <p:cNvPr id="38" name="Freeform 203"/>
              <p:cNvSpPr>
                <a:spLocks noEditPoints="1"/>
              </p:cNvSpPr>
              <p:nvPr/>
            </p:nvSpPr>
            <p:spPr bwMode="auto">
              <a:xfrm>
                <a:off x="6839593" y="2769970"/>
                <a:ext cx="441774" cy="444643"/>
              </a:xfrm>
              <a:custGeom>
                <a:avLst/>
                <a:gdLst>
                  <a:gd name="T0" fmla="*/ 77 w 154"/>
                  <a:gd name="T1" fmla="*/ 10 h 155"/>
                  <a:gd name="T2" fmla="*/ 59 w 154"/>
                  <a:gd name="T3" fmla="*/ 12 h 155"/>
                  <a:gd name="T4" fmla="*/ 42 w 154"/>
                  <a:gd name="T5" fmla="*/ 19 h 155"/>
                  <a:gd name="T6" fmla="*/ 24 w 154"/>
                  <a:gd name="T7" fmla="*/ 35 h 155"/>
                  <a:gd name="T8" fmla="*/ 12 w 154"/>
                  <a:gd name="T9" fmla="*/ 55 h 155"/>
                  <a:gd name="T10" fmla="*/ 8 w 154"/>
                  <a:gd name="T11" fmla="*/ 78 h 155"/>
                  <a:gd name="T12" fmla="*/ 10 w 154"/>
                  <a:gd name="T13" fmla="*/ 96 h 155"/>
                  <a:gd name="T14" fmla="*/ 16 w 154"/>
                  <a:gd name="T15" fmla="*/ 112 h 155"/>
                  <a:gd name="T16" fmla="*/ 32 w 154"/>
                  <a:gd name="T17" fmla="*/ 131 h 155"/>
                  <a:gd name="T18" fmla="*/ 53 w 154"/>
                  <a:gd name="T19" fmla="*/ 143 h 155"/>
                  <a:gd name="T20" fmla="*/ 77 w 154"/>
                  <a:gd name="T21" fmla="*/ 147 h 155"/>
                  <a:gd name="T22" fmla="*/ 93 w 154"/>
                  <a:gd name="T23" fmla="*/ 145 h 155"/>
                  <a:gd name="T24" fmla="*/ 109 w 154"/>
                  <a:gd name="T25" fmla="*/ 139 h 155"/>
                  <a:gd name="T26" fmla="*/ 130 w 154"/>
                  <a:gd name="T27" fmla="*/ 122 h 155"/>
                  <a:gd name="T28" fmla="*/ 140 w 154"/>
                  <a:gd name="T29" fmla="*/ 102 h 155"/>
                  <a:gd name="T30" fmla="*/ 144 w 154"/>
                  <a:gd name="T31" fmla="*/ 78 h 155"/>
                  <a:gd name="T32" fmla="*/ 142 w 154"/>
                  <a:gd name="T33" fmla="*/ 61 h 155"/>
                  <a:gd name="T34" fmla="*/ 136 w 154"/>
                  <a:gd name="T35" fmla="*/ 45 h 155"/>
                  <a:gd name="T36" fmla="*/ 120 w 154"/>
                  <a:gd name="T37" fmla="*/ 25 h 155"/>
                  <a:gd name="T38" fmla="*/ 99 w 154"/>
                  <a:gd name="T39" fmla="*/ 14 h 155"/>
                  <a:gd name="T40" fmla="*/ 77 w 154"/>
                  <a:gd name="T41" fmla="*/ 10 h 155"/>
                  <a:gd name="T42" fmla="*/ 77 w 154"/>
                  <a:gd name="T43" fmla="*/ 0 h 155"/>
                  <a:gd name="T44" fmla="*/ 103 w 154"/>
                  <a:gd name="T45" fmla="*/ 6 h 155"/>
                  <a:gd name="T46" fmla="*/ 126 w 154"/>
                  <a:gd name="T47" fmla="*/ 19 h 155"/>
                  <a:gd name="T48" fmla="*/ 144 w 154"/>
                  <a:gd name="T49" fmla="*/ 41 h 155"/>
                  <a:gd name="T50" fmla="*/ 150 w 154"/>
                  <a:gd name="T51" fmla="*/ 59 h 155"/>
                  <a:gd name="T52" fmla="*/ 154 w 154"/>
                  <a:gd name="T53" fmla="*/ 78 h 155"/>
                  <a:gd name="T54" fmla="*/ 148 w 154"/>
                  <a:gd name="T55" fmla="*/ 104 h 155"/>
                  <a:gd name="T56" fmla="*/ 136 w 154"/>
                  <a:gd name="T57" fmla="*/ 129 h 155"/>
                  <a:gd name="T58" fmla="*/ 114 w 154"/>
                  <a:gd name="T59" fmla="*/ 145 h 155"/>
                  <a:gd name="T60" fmla="*/ 95 w 154"/>
                  <a:gd name="T61" fmla="*/ 153 h 155"/>
                  <a:gd name="T62" fmla="*/ 77 w 154"/>
                  <a:gd name="T63" fmla="*/ 155 h 155"/>
                  <a:gd name="T64" fmla="*/ 51 w 154"/>
                  <a:gd name="T65" fmla="*/ 151 h 155"/>
                  <a:gd name="T66" fmla="*/ 26 w 154"/>
                  <a:gd name="T67" fmla="*/ 137 h 155"/>
                  <a:gd name="T68" fmla="*/ 10 w 154"/>
                  <a:gd name="T69" fmla="*/ 116 h 155"/>
                  <a:gd name="T70" fmla="*/ 2 w 154"/>
                  <a:gd name="T71" fmla="*/ 98 h 155"/>
                  <a:gd name="T72" fmla="*/ 0 w 154"/>
                  <a:gd name="T73" fmla="*/ 78 h 155"/>
                  <a:gd name="T74" fmla="*/ 4 w 154"/>
                  <a:gd name="T75" fmla="*/ 51 h 155"/>
                  <a:gd name="T76" fmla="*/ 18 w 154"/>
                  <a:gd name="T77" fmla="*/ 29 h 155"/>
                  <a:gd name="T78" fmla="*/ 38 w 154"/>
                  <a:gd name="T79" fmla="*/ 10 h 155"/>
                  <a:gd name="T80" fmla="*/ 57 w 154"/>
                  <a:gd name="T81" fmla="*/ 4 h 155"/>
                  <a:gd name="T82" fmla="*/ 77 w 154"/>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5">
                    <a:moveTo>
                      <a:pt x="77" y="10"/>
                    </a:moveTo>
                    <a:lnTo>
                      <a:pt x="59" y="12"/>
                    </a:lnTo>
                    <a:lnTo>
                      <a:pt x="42" y="19"/>
                    </a:lnTo>
                    <a:lnTo>
                      <a:pt x="24" y="35"/>
                    </a:lnTo>
                    <a:lnTo>
                      <a:pt x="12" y="55"/>
                    </a:lnTo>
                    <a:lnTo>
                      <a:pt x="8" y="78"/>
                    </a:lnTo>
                    <a:lnTo>
                      <a:pt x="10" y="96"/>
                    </a:lnTo>
                    <a:lnTo>
                      <a:pt x="16" y="112"/>
                    </a:lnTo>
                    <a:lnTo>
                      <a:pt x="32" y="131"/>
                    </a:lnTo>
                    <a:lnTo>
                      <a:pt x="53" y="143"/>
                    </a:lnTo>
                    <a:lnTo>
                      <a:pt x="77" y="147"/>
                    </a:lnTo>
                    <a:lnTo>
                      <a:pt x="93" y="145"/>
                    </a:lnTo>
                    <a:lnTo>
                      <a:pt x="109" y="139"/>
                    </a:lnTo>
                    <a:lnTo>
                      <a:pt x="130" y="122"/>
                    </a:lnTo>
                    <a:lnTo>
                      <a:pt x="140" y="102"/>
                    </a:lnTo>
                    <a:lnTo>
                      <a:pt x="144" y="78"/>
                    </a:lnTo>
                    <a:lnTo>
                      <a:pt x="142" y="61"/>
                    </a:lnTo>
                    <a:lnTo>
                      <a:pt x="136" y="45"/>
                    </a:lnTo>
                    <a:lnTo>
                      <a:pt x="120" y="25"/>
                    </a:lnTo>
                    <a:lnTo>
                      <a:pt x="99" y="14"/>
                    </a:lnTo>
                    <a:lnTo>
                      <a:pt x="77" y="10"/>
                    </a:lnTo>
                    <a:close/>
                    <a:moveTo>
                      <a:pt x="77" y="0"/>
                    </a:moveTo>
                    <a:lnTo>
                      <a:pt x="103" y="6"/>
                    </a:lnTo>
                    <a:lnTo>
                      <a:pt x="126" y="19"/>
                    </a:lnTo>
                    <a:lnTo>
                      <a:pt x="144" y="41"/>
                    </a:lnTo>
                    <a:lnTo>
                      <a:pt x="150" y="59"/>
                    </a:lnTo>
                    <a:lnTo>
                      <a:pt x="154" y="78"/>
                    </a:lnTo>
                    <a:lnTo>
                      <a:pt x="148" y="104"/>
                    </a:lnTo>
                    <a:lnTo>
                      <a:pt x="136" y="129"/>
                    </a:lnTo>
                    <a:lnTo>
                      <a:pt x="114" y="145"/>
                    </a:lnTo>
                    <a:lnTo>
                      <a:pt x="95" y="153"/>
                    </a:lnTo>
                    <a:lnTo>
                      <a:pt x="77" y="155"/>
                    </a:lnTo>
                    <a:lnTo>
                      <a:pt x="51" y="151"/>
                    </a:lnTo>
                    <a:lnTo>
                      <a:pt x="26" y="137"/>
                    </a:lnTo>
                    <a:lnTo>
                      <a:pt x="10" y="116"/>
                    </a:lnTo>
                    <a:lnTo>
                      <a:pt x="2" y="98"/>
                    </a:lnTo>
                    <a:lnTo>
                      <a:pt x="0" y="78"/>
                    </a:lnTo>
                    <a:lnTo>
                      <a:pt x="4" y="51"/>
                    </a:lnTo>
                    <a:lnTo>
                      <a:pt x="18" y="29"/>
                    </a:lnTo>
                    <a:lnTo>
                      <a:pt x="38" y="10"/>
                    </a:lnTo>
                    <a:lnTo>
                      <a:pt x="57"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04"/>
              <p:cNvSpPr>
                <a:spLocks noEditPoints="1"/>
              </p:cNvSpPr>
              <p:nvPr/>
            </p:nvSpPr>
            <p:spPr bwMode="auto">
              <a:xfrm>
                <a:off x="6925653" y="2870374"/>
                <a:ext cx="269654" cy="186464"/>
              </a:xfrm>
              <a:custGeom>
                <a:avLst/>
                <a:gdLst>
                  <a:gd name="T0" fmla="*/ 6 w 94"/>
                  <a:gd name="T1" fmla="*/ 6 h 65"/>
                  <a:gd name="T2" fmla="*/ 6 w 94"/>
                  <a:gd name="T3" fmla="*/ 55 h 65"/>
                  <a:gd name="T4" fmla="*/ 88 w 94"/>
                  <a:gd name="T5" fmla="*/ 55 h 65"/>
                  <a:gd name="T6" fmla="*/ 88 w 94"/>
                  <a:gd name="T7" fmla="*/ 6 h 65"/>
                  <a:gd name="T8" fmla="*/ 6 w 94"/>
                  <a:gd name="T9" fmla="*/ 6 h 65"/>
                  <a:gd name="T10" fmla="*/ 4 w 94"/>
                  <a:gd name="T11" fmla="*/ 0 h 65"/>
                  <a:gd name="T12" fmla="*/ 88 w 94"/>
                  <a:gd name="T13" fmla="*/ 0 h 65"/>
                  <a:gd name="T14" fmla="*/ 94 w 94"/>
                  <a:gd name="T15" fmla="*/ 4 h 65"/>
                  <a:gd name="T16" fmla="*/ 94 w 94"/>
                  <a:gd name="T17" fmla="*/ 61 h 65"/>
                  <a:gd name="T18" fmla="*/ 88 w 94"/>
                  <a:gd name="T19" fmla="*/ 65 h 65"/>
                  <a:gd name="T20" fmla="*/ 67 w 94"/>
                  <a:gd name="T21" fmla="*/ 65 h 65"/>
                  <a:gd name="T22" fmla="*/ 29 w 94"/>
                  <a:gd name="T23" fmla="*/ 65 h 65"/>
                  <a:gd name="T24" fmla="*/ 4 w 94"/>
                  <a:gd name="T25" fmla="*/ 65 h 65"/>
                  <a:gd name="T26" fmla="*/ 0 w 94"/>
                  <a:gd name="T27" fmla="*/ 61 h 65"/>
                  <a:gd name="T28" fmla="*/ 0 w 94"/>
                  <a:gd name="T29" fmla="*/ 4 h 65"/>
                  <a:gd name="T30" fmla="*/ 4 w 94"/>
                  <a:gd name="T3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5">
                    <a:moveTo>
                      <a:pt x="6" y="6"/>
                    </a:moveTo>
                    <a:lnTo>
                      <a:pt x="6" y="55"/>
                    </a:lnTo>
                    <a:lnTo>
                      <a:pt x="88" y="55"/>
                    </a:lnTo>
                    <a:lnTo>
                      <a:pt x="88" y="6"/>
                    </a:lnTo>
                    <a:lnTo>
                      <a:pt x="6" y="6"/>
                    </a:lnTo>
                    <a:close/>
                    <a:moveTo>
                      <a:pt x="4" y="0"/>
                    </a:moveTo>
                    <a:lnTo>
                      <a:pt x="88" y="0"/>
                    </a:lnTo>
                    <a:lnTo>
                      <a:pt x="94" y="4"/>
                    </a:lnTo>
                    <a:lnTo>
                      <a:pt x="94" y="61"/>
                    </a:lnTo>
                    <a:lnTo>
                      <a:pt x="88" y="65"/>
                    </a:lnTo>
                    <a:lnTo>
                      <a:pt x="67" y="65"/>
                    </a:lnTo>
                    <a:lnTo>
                      <a:pt x="29" y="65"/>
                    </a:lnTo>
                    <a:lnTo>
                      <a:pt x="4" y="65"/>
                    </a:lnTo>
                    <a:lnTo>
                      <a:pt x="0" y="61"/>
                    </a:lnTo>
                    <a:lnTo>
                      <a:pt x="0" y="4"/>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206"/>
              <p:cNvSpPr>
                <a:spLocks noChangeArrowheads="1"/>
              </p:cNvSpPr>
              <p:nvPr/>
            </p:nvSpPr>
            <p:spPr bwMode="auto">
              <a:xfrm>
                <a:off x="7026055" y="3068310"/>
                <a:ext cx="68848" cy="22949"/>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207"/>
              <p:cNvSpPr>
                <a:spLocks/>
              </p:cNvSpPr>
              <p:nvPr/>
            </p:nvSpPr>
            <p:spPr bwMode="auto">
              <a:xfrm>
                <a:off x="6991631" y="3102734"/>
                <a:ext cx="131958" cy="17212"/>
              </a:xfrm>
              <a:custGeom>
                <a:avLst/>
                <a:gdLst>
                  <a:gd name="T0" fmla="*/ 4 w 46"/>
                  <a:gd name="T1" fmla="*/ 0 h 6"/>
                  <a:gd name="T2" fmla="*/ 44 w 46"/>
                  <a:gd name="T3" fmla="*/ 0 h 6"/>
                  <a:gd name="T4" fmla="*/ 46 w 46"/>
                  <a:gd name="T5" fmla="*/ 2 h 6"/>
                  <a:gd name="T6" fmla="*/ 44 w 46"/>
                  <a:gd name="T7" fmla="*/ 6 h 6"/>
                  <a:gd name="T8" fmla="*/ 4 w 46"/>
                  <a:gd name="T9" fmla="*/ 6 h 6"/>
                  <a:gd name="T10" fmla="*/ 0 w 46"/>
                  <a:gd name="T11" fmla="*/ 2 h 6"/>
                  <a:gd name="T12" fmla="*/ 4 w 4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6" h="6">
                    <a:moveTo>
                      <a:pt x="4" y="0"/>
                    </a:moveTo>
                    <a:lnTo>
                      <a:pt x="44" y="0"/>
                    </a:lnTo>
                    <a:lnTo>
                      <a:pt x="46" y="2"/>
                    </a:lnTo>
                    <a:lnTo>
                      <a:pt x="44" y="6"/>
                    </a:lnTo>
                    <a:lnTo>
                      <a:pt x="4" y="6"/>
                    </a:lnTo>
                    <a:lnTo>
                      <a:pt x="0" y="2"/>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 name="组合 44"/>
          <p:cNvGrpSpPr/>
          <p:nvPr/>
        </p:nvGrpSpPr>
        <p:grpSpPr>
          <a:xfrm>
            <a:off x="5238881" y="2078618"/>
            <a:ext cx="763063" cy="438906"/>
            <a:chOff x="5238881" y="1826181"/>
            <a:chExt cx="763063" cy="438906"/>
          </a:xfrm>
        </p:grpSpPr>
        <p:sp>
          <p:nvSpPr>
            <p:cNvPr id="46" name="Freeform 80"/>
            <p:cNvSpPr>
              <a:spLocks/>
            </p:cNvSpPr>
            <p:nvPr/>
          </p:nvSpPr>
          <p:spPr bwMode="auto">
            <a:xfrm>
              <a:off x="5238881" y="1872080"/>
              <a:ext cx="203676" cy="347109"/>
            </a:xfrm>
            <a:custGeom>
              <a:avLst/>
              <a:gdLst>
                <a:gd name="T0" fmla="*/ 61 w 71"/>
                <a:gd name="T1" fmla="*/ 0 h 121"/>
                <a:gd name="T2" fmla="*/ 65 w 71"/>
                <a:gd name="T3" fmla="*/ 0 h 121"/>
                <a:gd name="T4" fmla="*/ 67 w 71"/>
                <a:gd name="T5" fmla="*/ 2 h 121"/>
                <a:gd name="T6" fmla="*/ 71 w 71"/>
                <a:gd name="T7" fmla="*/ 7 h 121"/>
                <a:gd name="T8" fmla="*/ 71 w 71"/>
                <a:gd name="T9" fmla="*/ 11 h 121"/>
                <a:gd name="T10" fmla="*/ 71 w 71"/>
                <a:gd name="T11" fmla="*/ 15 h 121"/>
                <a:gd name="T12" fmla="*/ 67 w 71"/>
                <a:gd name="T13" fmla="*/ 17 h 121"/>
                <a:gd name="T14" fmla="*/ 26 w 71"/>
                <a:gd name="T15" fmla="*/ 60 h 121"/>
                <a:gd name="T16" fmla="*/ 67 w 71"/>
                <a:gd name="T17" fmla="*/ 102 h 121"/>
                <a:gd name="T18" fmla="*/ 71 w 71"/>
                <a:gd name="T19" fmla="*/ 106 h 121"/>
                <a:gd name="T20" fmla="*/ 71 w 71"/>
                <a:gd name="T21" fmla="*/ 108 h 121"/>
                <a:gd name="T22" fmla="*/ 71 w 71"/>
                <a:gd name="T23" fmla="*/ 112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1 h 121"/>
                <a:gd name="T36" fmla="*/ 53 w 71"/>
                <a:gd name="T37" fmla="*/ 2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2"/>
                  </a:lnTo>
                  <a:lnTo>
                    <a:pt x="71" y="7"/>
                  </a:lnTo>
                  <a:lnTo>
                    <a:pt x="71" y="11"/>
                  </a:lnTo>
                  <a:lnTo>
                    <a:pt x="71" y="15"/>
                  </a:lnTo>
                  <a:lnTo>
                    <a:pt x="67" y="17"/>
                  </a:lnTo>
                  <a:lnTo>
                    <a:pt x="26" y="60"/>
                  </a:lnTo>
                  <a:lnTo>
                    <a:pt x="67" y="102"/>
                  </a:lnTo>
                  <a:lnTo>
                    <a:pt x="71" y="106"/>
                  </a:lnTo>
                  <a:lnTo>
                    <a:pt x="71" y="108"/>
                  </a:lnTo>
                  <a:lnTo>
                    <a:pt x="71" y="112"/>
                  </a:lnTo>
                  <a:lnTo>
                    <a:pt x="67" y="117"/>
                  </a:lnTo>
                  <a:lnTo>
                    <a:pt x="61" y="121"/>
                  </a:lnTo>
                  <a:lnTo>
                    <a:pt x="53" y="117"/>
                  </a:lnTo>
                  <a:lnTo>
                    <a:pt x="4" y="68"/>
                  </a:lnTo>
                  <a:lnTo>
                    <a:pt x="0" y="60"/>
                  </a:lnTo>
                  <a:lnTo>
                    <a:pt x="4" y="51"/>
                  </a:lnTo>
                  <a:lnTo>
                    <a:pt x="53" y="2"/>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7" name="组合 46"/>
            <p:cNvGrpSpPr/>
            <p:nvPr/>
          </p:nvGrpSpPr>
          <p:grpSpPr>
            <a:xfrm>
              <a:off x="5557301" y="1826181"/>
              <a:ext cx="444643" cy="438906"/>
              <a:chOff x="5557301" y="1829049"/>
              <a:chExt cx="444643" cy="438906"/>
            </a:xfrm>
          </p:grpSpPr>
          <p:sp>
            <p:nvSpPr>
              <p:cNvPr id="48" name="Freeform 208"/>
              <p:cNvSpPr>
                <a:spLocks noEditPoints="1"/>
              </p:cNvSpPr>
              <p:nvPr/>
            </p:nvSpPr>
            <p:spPr bwMode="auto">
              <a:xfrm>
                <a:off x="5557301" y="1829049"/>
                <a:ext cx="444643" cy="438906"/>
              </a:xfrm>
              <a:custGeom>
                <a:avLst/>
                <a:gdLst>
                  <a:gd name="T0" fmla="*/ 78 w 155"/>
                  <a:gd name="T1" fmla="*/ 8 h 153"/>
                  <a:gd name="T2" fmla="*/ 61 w 155"/>
                  <a:gd name="T3" fmla="*/ 10 h 153"/>
                  <a:gd name="T4" fmla="*/ 43 w 155"/>
                  <a:gd name="T5" fmla="*/ 16 h 153"/>
                  <a:gd name="T6" fmla="*/ 25 w 155"/>
                  <a:gd name="T7" fmla="*/ 33 h 153"/>
                  <a:gd name="T8" fmla="*/ 13 w 155"/>
                  <a:gd name="T9" fmla="*/ 53 h 153"/>
                  <a:gd name="T10" fmla="*/ 9 w 155"/>
                  <a:gd name="T11" fmla="*/ 77 h 153"/>
                  <a:gd name="T12" fmla="*/ 11 w 155"/>
                  <a:gd name="T13" fmla="*/ 94 h 153"/>
                  <a:gd name="T14" fmla="*/ 19 w 155"/>
                  <a:gd name="T15" fmla="*/ 110 h 153"/>
                  <a:gd name="T16" fmla="*/ 33 w 155"/>
                  <a:gd name="T17" fmla="*/ 128 h 153"/>
                  <a:gd name="T18" fmla="*/ 55 w 155"/>
                  <a:gd name="T19" fmla="*/ 141 h 153"/>
                  <a:gd name="T20" fmla="*/ 78 w 155"/>
                  <a:gd name="T21" fmla="*/ 145 h 153"/>
                  <a:gd name="T22" fmla="*/ 94 w 155"/>
                  <a:gd name="T23" fmla="*/ 143 h 153"/>
                  <a:gd name="T24" fmla="*/ 112 w 155"/>
                  <a:gd name="T25" fmla="*/ 137 h 153"/>
                  <a:gd name="T26" fmla="*/ 130 w 155"/>
                  <a:gd name="T27" fmla="*/ 120 h 153"/>
                  <a:gd name="T28" fmla="*/ 143 w 155"/>
                  <a:gd name="T29" fmla="*/ 100 h 153"/>
                  <a:gd name="T30" fmla="*/ 147 w 155"/>
                  <a:gd name="T31" fmla="*/ 77 h 153"/>
                  <a:gd name="T32" fmla="*/ 145 w 155"/>
                  <a:gd name="T33" fmla="*/ 59 h 153"/>
                  <a:gd name="T34" fmla="*/ 136 w 155"/>
                  <a:gd name="T35" fmla="*/ 43 h 153"/>
                  <a:gd name="T36" fmla="*/ 122 w 155"/>
                  <a:gd name="T37" fmla="*/ 24 h 153"/>
                  <a:gd name="T38" fmla="*/ 100 w 155"/>
                  <a:gd name="T39" fmla="*/ 12 h 153"/>
                  <a:gd name="T40" fmla="*/ 78 w 155"/>
                  <a:gd name="T41" fmla="*/ 8 h 153"/>
                  <a:gd name="T42" fmla="*/ 78 w 155"/>
                  <a:gd name="T43" fmla="*/ 0 h 153"/>
                  <a:gd name="T44" fmla="*/ 104 w 155"/>
                  <a:gd name="T45" fmla="*/ 4 h 153"/>
                  <a:gd name="T46" fmla="*/ 126 w 155"/>
                  <a:gd name="T47" fmla="*/ 18 h 153"/>
                  <a:gd name="T48" fmla="*/ 145 w 155"/>
                  <a:gd name="T49" fmla="*/ 39 h 153"/>
                  <a:gd name="T50" fmla="*/ 153 w 155"/>
                  <a:gd name="T51" fmla="*/ 57 h 153"/>
                  <a:gd name="T52" fmla="*/ 155 w 155"/>
                  <a:gd name="T53" fmla="*/ 77 h 153"/>
                  <a:gd name="T54" fmla="*/ 151 w 155"/>
                  <a:gd name="T55" fmla="*/ 102 h 153"/>
                  <a:gd name="T56" fmla="*/ 136 w 155"/>
                  <a:gd name="T57" fmla="*/ 126 h 153"/>
                  <a:gd name="T58" fmla="*/ 116 w 155"/>
                  <a:gd name="T59" fmla="*/ 145 h 153"/>
                  <a:gd name="T60" fmla="*/ 96 w 155"/>
                  <a:gd name="T61" fmla="*/ 151 h 153"/>
                  <a:gd name="T62" fmla="*/ 78 w 155"/>
                  <a:gd name="T63" fmla="*/ 153 h 153"/>
                  <a:gd name="T64" fmla="*/ 51 w 155"/>
                  <a:gd name="T65" fmla="*/ 149 h 153"/>
                  <a:gd name="T66" fmla="*/ 29 w 155"/>
                  <a:gd name="T67" fmla="*/ 137 h 153"/>
                  <a:gd name="T68" fmla="*/ 11 w 155"/>
                  <a:gd name="T69" fmla="*/ 114 h 153"/>
                  <a:gd name="T70" fmla="*/ 3 w 155"/>
                  <a:gd name="T71" fmla="*/ 96 h 153"/>
                  <a:gd name="T72" fmla="*/ 0 w 155"/>
                  <a:gd name="T73" fmla="*/ 77 h 153"/>
                  <a:gd name="T74" fmla="*/ 5 w 155"/>
                  <a:gd name="T75" fmla="*/ 51 h 153"/>
                  <a:gd name="T76" fmla="*/ 19 w 155"/>
                  <a:gd name="T77" fmla="*/ 27 h 153"/>
                  <a:gd name="T78" fmla="*/ 39 w 155"/>
                  <a:gd name="T79" fmla="*/ 10 h 153"/>
                  <a:gd name="T80" fmla="*/ 59 w 155"/>
                  <a:gd name="T81" fmla="*/ 2 h 153"/>
                  <a:gd name="T82" fmla="*/ 78 w 155"/>
                  <a:gd name="T8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3">
                    <a:moveTo>
                      <a:pt x="78" y="8"/>
                    </a:moveTo>
                    <a:lnTo>
                      <a:pt x="61" y="10"/>
                    </a:lnTo>
                    <a:lnTo>
                      <a:pt x="43" y="16"/>
                    </a:lnTo>
                    <a:lnTo>
                      <a:pt x="25" y="33"/>
                    </a:lnTo>
                    <a:lnTo>
                      <a:pt x="13" y="53"/>
                    </a:lnTo>
                    <a:lnTo>
                      <a:pt x="9" y="77"/>
                    </a:lnTo>
                    <a:lnTo>
                      <a:pt x="11" y="94"/>
                    </a:lnTo>
                    <a:lnTo>
                      <a:pt x="19" y="110"/>
                    </a:lnTo>
                    <a:lnTo>
                      <a:pt x="33" y="128"/>
                    </a:lnTo>
                    <a:lnTo>
                      <a:pt x="55" y="141"/>
                    </a:lnTo>
                    <a:lnTo>
                      <a:pt x="78" y="145"/>
                    </a:lnTo>
                    <a:lnTo>
                      <a:pt x="94" y="143"/>
                    </a:lnTo>
                    <a:lnTo>
                      <a:pt x="112" y="137"/>
                    </a:lnTo>
                    <a:lnTo>
                      <a:pt x="130" y="120"/>
                    </a:lnTo>
                    <a:lnTo>
                      <a:pt x="143" y="100"/>
                    </a:lnTo>
                    <a:lnTo>
                      <a:pt x="147" y="77"/>
                    </a:lnTo>
                    <a:lnTo>
                      <a:pt x="145" y="59"/>
                    </a:lnTo>
                    <a:lnTo>
                      <a:pt x="136" y="43"/>
                    </a:lnTo>
                    <a:lnTo>
                      <a:pt x="122" y="24"/>
                    </a:lnTo>
                    <a:lnTo>
                      <a:pt x="100" y="12"/>
                    </a:lnTo>
                    <a:lnTo>
                      <a:pt x="78" y="8"/>
                    </a:lnTo>
                    <a:close/>
                    <a:moveTo>
                      <a:pt x="78" y="0"/>
                    </a:moveTo>
                    <a:lnTo>
                      <a:pt x="104" y="4"/>
                    </a:lnTo>
                    <a:lnTo>
                      <a:pt x="126" y="18"/>
                    </a:lnTo>
                    <a:lnTo>
                      <a:pt x="145" y="39"/>
                    </a:lnTo>
                    <a:lnTo>
                      <a:pt x="153" y="57"/>
                    </a:lnTo>
                    <a:lnTo>
                      <a:pt x="155" y="77"/>
                    </a:lnTo>
                    <a:lnTo>
                      <a:pt x="151" y="102"/>
                    </a:lnTo>
                    <a:lnTo>
                      <a:pt x="136" y="126"/>
                    </a:lnTo>
                    <a:lnTo>
                      <a:pt x="116" y="145"/>
                    </a:lnTo>
                    <a:lnTo>
                      <a:pt x="96" y="151"/>
                    </a:lnTo>
                    <a:lnTo>
                      <a:pt x="78" y="153"/>
                    </a:lnTo>
                    <a:lnTo>
                      <a:pt x="51" y="149"/>
                    </a:lnTo>
                    <a:lnTo>
                      <a:pt x="29" y="137"/>
                    </a:lnTo>
                    <a:lnTo>
                      <a:pt x="11" y="114"/>
                    </a:lnTo>
                    <a:lnTo>
                      <a:pt x="3" y="96"/>
                    </a:lnTo>
                    <a:lnTo>
                      <a:pt x="0" y="77"/>
                    </a:lnTo>
                    <a:lnTo>
                      <a:pt x="5" y="51"/>
                    </a:lnTo>
                    <a:lnTo>
                      <a:pt x="19" y="27"/>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209"/>
              <p:cNvSpPr>
                <a:spLocks noEditPoints="1"/>
              </p:cNvSpPr>
              <p:nvPr/>
            </p:nvSpPr>
            <p:spPr bwMode="auto">
              <a:xfrm>
                <a:off x="5640494" y="1906504"/>
                <a:ext cx="278261" cy="283998"/>
              </a:xfrm>
              <a:custGeom>
                <a:avLst/>
                <a:gdLst>
                  <a:gd name="T0" fmla="*/ 65 w 97"/>
                  <a:gd name="T1" fmla="*/ 79 h 99"/>
                  <a:gd name="T2" fmla="*/ 59 w 97"/>
                  <a:gd name="T3" fmla="*/ 89 h 99"/>
                  <a:gd name="T4" fmla="*/ 73 w 97"/>
                  <a:gd name="T5" fmla="*/ 81 h 99"/>
                  <a:gd name="T6" fmla="*/ 69 w 97"/>
                  <a:gd name="T7" fmla="*/ 73 h 99"/>
                  <a:gd name="T8" fmla="*/ 18 w 97"/>
                  <a:gd name="T9" fmla="*/ 75 h 99"/>
                  <a:gd name="T10" fmla="*/ 30 w 97"/>
                  <a:gd name="T11" fmla="*/ 85 h 99"/>
                  <a:gd name="T12" fmla="*/ 34 w 97"/>
                  <a:gd name="T13" fmla="*/ 85 h 99"/>
                  <a:gd name="T14" fmla="*/ 28 w 97"/>
                  <a:gd name="T15" fmla="*/ 73 h 99"/>
                  <a:gd name="T16" fmla="*/ 51 w 97"/>
                  <a:gd name="T17" fmla="*/ 87 h 99"/>
                  <a:gd name="T18" fmla="*/ 61 w 97"/>
                  <a:gd name="T19" fmla="*/ 77 h 99"/>
                  <a:gd name="T20" fmla="*/ 51 w 97"/>
                  <a:gd name="T21" fmla="*/ 71 h 99"/>
                  <a:gd name="T22" fmla="*/ 34 w 97"/>
                  <a:gd name="T23" fmla="*/ 73 h 99"/>
                  <a:gd name="T24" fmla="*/ 42 w 97"/>
                  <a:gd name="T25" fmla="*/ 85 h 99"/>
                  <a:gd name="T26" fmla="*/ 47 w 97"/>
                  <a:gd name="T27" fmla="*/ 71 h 99"/>
                  <a:gd name="T28" fmla="*/ 71 w 97"/>
                  <a:gd name="T29" fmla="*/ 61 h 99"/>
                  <a:gd name="T30" fmla="*/ 83 w 97"/>
                  <a:gd name="T31" fmla="*/ 71 h 99"/>
                  <a:gd name="T32" fmla="*/ 89 w 97"/>
                  <a:gd name="T33" fmla="*/ 53 h 99"/>
                  <a:gd name="T34" fmla="*/ 51 w 97"/>
                  <a:gd name="T35" fmla="*/ 53 h 99"/>
                  <a:gd name="T36" fmla="*/ 65 w 97"/>
                  <a:gd name="T37" fmla="*/ 67 h 99"/>
                  <a:gd name="T38" fmla="*/ 67 w 97"/>
                  <a:gd name="T39" fmla="*/ 53 h 99"/>
                  <a:gd name="T40" fmla="*/ 30 w 97"/>
                  <a:gd name="T41" fmla="*/ 53 h 99"/>
                  <a:gd name="T42" fmla="*/ 32 w 97"/>
                  <a:gd name="T43" fmla="*/ 67 h 99"/>
                  <a:gd name="T44" fmla="*/ 47 w 97"/>
                  <a:gd name="T45" fmla="*/ 53 h 99"/>
                  <a:gd name="T46" fmla="*/ 8 w 97"/>
                  <a:gd name="T47" fmla="*/ 53 h 99"/>
                  <a:gd name="T48" fmla="*/ 14 w 97"/>
                  <a:gd name="T49" fmla="*/ 71 h 99"/>
                  <a:gd name="T50" fmla="*/ 26 w 97"/>
                  <a:gd name="T51" fmla="*/ 61 h 99"/>
                  <a:gd name="T52" fmla="*/ 8 w 97"/>
                  <a:gd name="T53" fmla="*/ 53 h 99"/>
                  <a:gd name="T54" fmla="*/ 30 w 97"/>
                  <a:gd name="T55" fmla="*/ 38 h 99"/>
                  <a:gd name="T56" fmla="*/ 47 w 97"/>
                  <a:gd name="T57" fmla="*/ 46 h 99"/>
                  <a:gd name="T58" fmla="*/ 32 w 97"/>
                  <a:gd name="T59" fmla="*/ 32 h 99"/>
                  <a:gd name="T60" fmla="*/ 51 w 97"/>
                  <a:gd name="T61" fmla="*/ 32 h 99"/>
                  <a:gd name="T62" fmla="*/ 67 w 97"/>
                  <a:gd name="T63" fmla="*/ 46 h 99"/>
                  <a:gd name="T64" fmla="*/ 65 w 97"/>
                  <a:gd name="T65" fmla="*/ 32 h 99"/>
                  <a:gd name="T66" fmla="*/ 10 w 97"/>
                  <a:gd name="T67" fmla="*/ 36 h 99"/>
                  <a:gd name="T68" fmla="*/ 26 w 97"/>
                  <a:gd name="T69" fmla="*/ 46 h 99"/>
                  <a:gd name="T70" fmla="*/ 28 w 97"/>
                  <a:gd name="T71" fmla="*/ 30 h 99"/>
                  <a:gd name="T72" fmla="*/ 83 w 97"/>
                  <a:gd name="T73" fmla="*/ 28 h 99"/>
                  <a:gd name="T74" fmla="*/ 71 w 97"/>
                  <a:gd name="T75" fmla="*/ 38 h 99"/>
                  <a:gd name="T76" fmla="*/ 89 w 97"/>
                  <a:gd name="T77" fmla="*/ 46 h 99"/>
                  <a:gd name="T78" fmla="*/ 83 w 97"/>
                  <a:gd name="T79" fmla="*/ 28 h 99"/>
                  <a:gd name="T80" fmla="*/ 51 w 97"/>
                  <a:gd name="T81" fmla="*/ 28 h 99"/>
                  <a:gd name="T82" fmla="*/ 59 w 97"/>
                  <a:gd name="T83" fmla="*/ 20 h 99"/>
                  <a:gd name="T84" fmla="*/ 51 w 97"/>
                  <a:gd name="T85" fmla="*/ 12 h 99"/>
                  <a:gd name="T86" fmla="*/ 42 w 97"/>
                  <a:gd name="T87" fmla="*/ 14 h 99"/>
                  <a:gd name="T88" fmla="*/ 34 w 97"/>
                  <a:gd name="T89" fmla="*/ 28 h 99"/>
                  <a:gd name="T90" fmla="*/ 47 w 97"/>
                  <a:gd name="T91" fmla="*/ 12 h 99"/>
                  <a:gd name="T92" fmla="*/ 63 w 97"/>
                  <a:gd name="T93" fmla="*/ 14 h 99"/>
                  <a:gd name="T94" fmla="*/ 69 w 97"/>
                  <a:gd name="T95" fmla="*/ 26 h 99"/>
                  <a:gd name="T96" fmla="*/ 73 w 97"/>
                  <a:gd name="T97" fmla="*/ 18 h 99"/>
                  <a:gd name="T98" fmla="*/ 59 w 97"/>
                  <a:gd name="T99" fmla="*/ 10 h 99"/>
                  <a:gd name="T100" fmla="*/ 30 w 97"/>
                  <a:gd name="T101" fmla="*/ 14 h 99"/>
                  <a:gd name="T102" fmla="*/ 18 w 97"/>
                  <a:gd name="T103" fmla="*/ 24 h 99"/>
                  <a:gd name="T104" fmla="*/ 32 w 97"/>
                  <a:gd name="T105" fmla="*/ 20 h 99"/>
                  <a:gd name="T106" fmla="*/ 38 w 97"/>
                  <a:gd name="T107" fmla="*/ 10 h 99"/>
                  <a:gd name="T108" fmla="*/ 67 w 97"/>
                  <a:gd name="T109" fmla="*/ 4 h 99"/>
                  <a:gd name="T110" fmla="*/ 93 w 97"/>
                  <a:gd name="T111" fmla="*/ 30 h 99"/>
                  <a:gd name="T112" fmla="*/ 93 w 97"/>
                  <a:gd name="T113" fmla="*/ 69 h 99"/>
                  <a:gd name="T114" fmla="*/ 67 w 97"/>
                  <a:gd name="T115" fmla="*/ 95 h 99"/>
                  <a:gd name="T116" fmla="*/ 30 w 97"/>
                  <a:gd name="T117" fmla="*/ 95 h 99"/>
                  <a:gd name="T118" fmla="*/ 4 w 97"/>
                  <a:gd name="T119" fmla="*/ 69 h 99"/>
                  <a:gd name="T120" fmla="*/ 4 w 97"/>
                  <a:gd name="T121" fmla="*/ 30 h 99"/>
                  <a:gd name="T122" fmla="*/ 30 w 97"/>
                  <a:gd name="T123" fmla="*/ 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 h="99">
                    <a:moveTo>
                      <a:pt x="69" y="73"/>
                    </a:moveTo>
                    <a:lnTo>
                      <a:pt x="65" y="79"/>
                    </a:lnTo>
                    <a:lnTo>
                      <a:pt x="63" y="85"/>
                    </a:lnTo>
                    <a:lnTo>
                      <a:pt x="59" y="89"/>
                    </a:lnTo>
                    <a:lnTo>
                      <a:pt x="67" y="85"/>
                    </a:lnTo>
                    <a:lnTo>
                      <a:pt x="73" y="81"/>
                    </a:lnTo>
                    <a:lnTo>
                      <a:pt x="79" y="75"/>
                    </a:lnTo>
                    <a:lnTo>
                      <a:pt x="69" y="73"/>
                    </a:lnTo>
                    <a:close/>
                    <a:moveTo>
                      <a:pt x="28" y="73"/>
                    </a:moveTo>
                    <a:lnTo>
                      <a:pt x="18" y="75"/>
                    </a:lnTo>
                    <a:lnTo>
                      <a:pt x="24" y="81"/>
                    </a:lnTo>
                    <a:lnTo>
                      <a:pt x="30" y="85"/>
                    </a:lnTo>
                    <a:lnTo>
                      <a:pt x="38" y="89"/>
                    </a:lnTo>
                    <a:lnTo>
                      <a:pt x="34" y="85"/>
                    </a:lnTo>
                    <a:lnTo>
                      <a:pt x="32" y="79"/>
                    </a:lnTo>
                    <a:lnTo>
                      <a:pt x="28" y="73"/>
                    </a:lnTo>
                    <a:close/>
                    <a:moveTo>
                      <a:pt x="51" y="71"/>
                    </a:moveTo>
                    <a:lnTo>
                      <a:pt x="51" y="87"/>
                    </a:lnTo>
                    <a:lnTo>
                      <a:pt x="55" y="85"/>
                    </a:lnTo>
                    <a:lnTo>
                      <a:pt x="61" y="77"/>
                    </a:lnTo>
                    <a:lnTo>
                      <a:pt x="63" y="73"/>
                    </a:lnTo>
                    <a:lnTo>
                      <a:pt x="51" y="71"/>
                    </a:lnTo>
                    <a:close/>
                    <a:moveTo>
                      <a:pt x="47" y="71"/>
                    </a:moveTo>
                    <a:lnTo>
                      <a:pt x="34" y="73"/>
                    </a:lnTo>
                    <a:lnTo>
                      <a:pt x="38" y="79"/>
                    </a:lnTo>
                    <a:lnTo>
                      <a:pt x="42" y="85"/>
                    </a:lnTo>
                    <a:lnTo>
                      <a:pt x="47" y="87"/>
                    </a:lnTo>
                    <a:lnTo>
                      <a:pt x="47" y="71"/>
                    </a:lnTo>
                    <a:close/>
                    <a:moveTo>
                      <a:pt x="71" y="53"/>
                    </a:moveTo>
                    <a:lnTo>
                      <a:pt x="71" y="61"/>
                    </a:lnTo>
                    <a:lnTo>
                      <a:pt x="69" y="69"/>
                    </a:lnTo>
                    <a:lnTo>
                      <a:pt x="83" y="71"/>
                    </a:lnTo>
                    <a:lnTo>
                      <a:pt x="87" y="63"/>
                    </a:lnTo>
                    <a:lnTo>
                      <a:pt x="89" y="53"/>
                    </a:lnTo>
                    <a:lnTo>
                      <a:pt x="71" y="53"/>
                    </a:lnTo>
                    <a:close/>
                    <a:moveTo>
                      <a:pt x="51" y="53"/>
                    </a:moveTo>
                    <a:lnTo>
                      <a:pt x="51" y="67"/>
                    </a:lnTo>
                    <a:lnTo>
                      <a:pt x="65" y="67"/>
                    </a:lnTo>
                    <a:lnTo>
                      <a:pt x="67" y="61"/>
                    </a:lnTo>
                    <a:lnTo>
                      <a:pt x="67" y="53"/>
                    </a:lnTo>
                    <a:lnTo>
                      <a:pt x="51" y="53"/>
                    </a:lnTo>
                    <a:close/>
                    <a:moveTo>
                      <a:pt x="30" y="53"/>
                    </a:moveTo>
                    <a:lnTo>
                      <a:pt x="30" y="61"/>
                    </a:lnTo>
                    <a:lnTo>
                      <a:pt x="32" y="67"/>
                    </a:lnTo>
                    <a:lnTo>
                      <a:pt x="47" y="67"/>
                    </a:lnTo>
                    <a:lnTo>
                      <a:pt x="47" y="53"/>
                    </a:lnTo>
                    <a:lnTo>
                      <a:pt x="30" y="53"/>
                    </a:lnTo>
                    <a:close/>
                    <a:moveTo>
                      <a:pt x="8" y="53"/>
                    </a:moveTo>
                    <a:lnTo>
                      <a:pt x="10" y="63"/>
                    </a:lnTo>
                    <a:lnTo>
                      <a:pt x="14" y="71"/>
                    </a:lnTo>
                    <a:lnTo>
                      <a:pt x="28" y="69"/>
                    </a:lnTo>
                    <a:lnTo>
                      <a:pt x="26" y="61"/>
                    </a:lnTo>
                    <a:lnTo>
                      <a:pt x="26" y="53"/>
                    </a:lnTo>
                    <a:lnTo>
                      <a:pt x="8" y="53"/>
                    </a:lnTo>
                    <a:close/>
                    <a:moveTo>
                      <a:pt x="32" y="32"/>
                    </a:moveTo>
                    <a:lnTo>
                      <a:pt x="30" y="38"/>
                    </a:lnTo>
                    <a:lnTo>
                      <a:pt x="30" y="46"/>
                    </a:lnTo>
                    <a:lnTo>
                      <a:pt x="47" y="46"/>
                    </a:lnTo>
                    <a:lnTo>
                      <a:pt x="47" y="32"/>
                    </a:lnTo>
                    <a:lnTo>
                      <a:pt x="32" y="32"/>
                    </a:lnTo>
                    <a:close/>
                    <a:moveTo>
                      <a:pt x="65" y="32"/>
                    </a:moveTo>
                    <a:lnTo>
                      <a:pt x="51" y="32"/>
                    </a:lnTo>
                    <a:lnTo>
                      <a:pt x="51" y="46"/>
                    </a:lnTo>
                    <a:lnTo>
                      <a:pt x="67" y="46"/>
                    </a:lnTo>
                    <a:lnTo>
                      <a:pt x="67" y="38"/>
                    </a:lnTo>
                    <a:lnTo>
                      <a:pt x="65" y="32"/>
                    </a:lnTo>
                    <a:close/>
                    <a:moveTo>
                      <a:pt x="14" y="28"/>
                    </a:moveTo>
                    <a:lnTo>
                      <a:pt x="10" y="36"/>
                    </a:lnTo>
                    <a:lnTo>
                      <a:pt x="8" y="46"/>
                    </a:lnTo>
                    <a:lnTo>
                      <a:pt x="26" y="46"/>
                    </a:lnTo>
                    <a:lnTo>
                      <a:pt x="26" y="38"/>
                    </a:lnTo>
                    <a:lnTo>
                      <a:pt x="28" y="30"/>
                    </a:lnTo>
                    <a:lnTo>
                      <a:pt x="14" y="28"/>
                    </a:lnTo>
                    <a:close/>
                    <a:moveTo>
                      <a:pt x="83" y="28"/>
                    </a:moveTo>
                    <a:lnTo>
                      <a:pt x="69" y="30"/>
                    </a:lnTo>
                    <a:lnTo>
                      <a:pt x="71" y="38"/>
                    </a:lnTo>
                    <a:lnTo>
                      <a:pt x="71" y="46"/>
                    </a:lnTo>
                    <a:lnTo>
                      <a:pt x="89" y="46"/>
                    </a:lnTo>
                    <a:lnTo>
                      <a:pt x="87" y="36"/>
                    </a:lnTo>
                    <a:lnTo>
                      <a:pt x="83" y="28"/>
                    </a:lnTo>
                    <a:close/>
                    <a:moveTo>
                      <a:pt x="51" y="12"/>
                    </a:moveTo>
                    <a:lnTo>
                      <a:pt x="51" y="28"/>
                    </a:lnTo>
                    <a:lnTo>
                      <a:pt x="63" y="28"/>
                    </a:lnTo>
                    <a:lnTo>
                      <a:pt x="59" y="20"/>
                    </a:lnTo>
                    <a:lnTo>
                      <a:pt x="55" y="14"/>
                    </a:lnTo>
                    <a:lnTo>
                      <a:pt x="51" y="12"/>
                    </a:lnTo>
                    <a:close/>
                    <a:moveTo>
                      <a:pt x="47" y="12"/>
                    </a:moveTo>
                    <a:lnTo>
                      <a:pt x="42" y="14"/>
                    </a:lnTo>
                    <a:lnTo>
                      <a:pt x="36" y="22"/>
                    </a:lnTo>
                    <a:lnTo>
                      <a:pt x="34" y="28"/>
                    </a:lnTo>
                    <a:lnTo>
                      <a:pt x="47" y="28"/>
                    </a:lnTo>
                    <a:lnTo>
                      <a:pt x="47" y="12"/>
                    </a:lnTo>
                    <a:close/>
                    <a:moveTo>
                      <a:pt x="59" y="10"/>
                    </a:moveTo>
                    <a:lnTo>
                      <a:pt x="63" y="14"/>
                    </a:lnTo>
                    <a:lnTo>
                      <a:pt x="65" y="20"/>
                    </a:lnTo>
                    <a:lnTo>
                      <a:pt x="69" y="26"/>
                    </a:lnTo>
                    <a:lnTo>
                      <a:pt x="79" y="24"/>
                    </a:lnTo>
                    <a:lnTo>
                      <a:pt x="73" y="18"/>
                    </a:lnTo>
                    <a:lnTo>
                      <a:pt x="67" y="14"/>
                    </a:lnTo>
                    <a:lnTo>
                      <a:pt x="59" y="10"/>
                    </a:lnTo>
                    <a:close/>
                    <a:moveTo>
                      <a:pt x="38" y="10"/>
                    </a:moveTo>
                    <a:lnTo>
                      <a:pt x="30" y="14"/>
                    </a:lnTo>
                    <a:lnTo>
                      <a:pt x="24" y="18"/>
                    </a:lnTo>
                    <a:lnTo>
                      <a:pt x="18" y="24"/>
                    </a:lnTo>
                    <a:lnTo>
                      <a:pt x="28" y="26"/>
                    </a:lnTo>
                    <a:lnTo>
                      <a:pt x="32" y="20"/>
                    </a:lnTo>
                    <a:lnTo>
                      <a:pt x="34" y="14"/>
                    </a:lnTo>
                    <a:lnTo>
                      <a:pt x="38" y="10"/>
                    </a:lnTo>
                    <a:close/>
                    <a:moveTo>
                      <a:pt x="49" y="0"/>
                    </a:moveTo>
                    <a:lnTo>
                      <a:pt x="67" y="4"/>
                    </a:lnTo>
                    <a:lnTo>
                      <a:pt x="83" y="14"/>
                    </a:lnTo>
                    <a:lnTo>
                      <a:pt x="93" y="30"/>
                    </a:lnTo>
                    <a:lnTo>
                      <a:pt x="97" y="50"/>
                    </a:lnTo>
                    <a:lnTo>
                      <a:pt x="93" y="69"/>
                    </a:lnTo>
                    <a:lnTo>
                      <a:pt x="83" y="85"/>
                    </a:lnTo>
                    <a:lnTo>
                      <a:pt x="67" y="95"/>
                    </a:lnTo>
                    <a:lnTo>
                      <a:pt x="49" y="99"/>
                    </a:lnTo>
                    <a:lnTo>
                      <a:pt x="30" y="95"/>
                    </a:lnTo>
                    <a:lnTo>
                      <a:pt x="14" y="85"/>
                    </a:lnTo>
                    <a:lnTo>
                      <a:pt x="4" y="69"/>
                    </a:lnTo>
                    <a:lnTo>
                      <a:pt x="0" y="50"/>
                    </a:lnTo>
                    <a:lnTo>
                      <a:pt x="4" y="30"/>
                    </a:lnTo>
                    <a:lnTo>
                      <a:pt x="14" y="14"/>
                    </a:lnTo>
                    <a:lnTo>
                      <a:pt x="30" y="4"/>
                    </a:lnTo>
                    <a:lnTo>
                      <a:pt x="4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0" name="组合 49"/>
          <p:cNvGrpSpPr/>
          <p:nvPr/>
        </p:nvGrpSpPr>
        <p:grpSpPr>
          <a:xfrm>
            <a:off x="5238881" y="3963328"/>
            <a:ext cx="763063" cy="444643"/>
            <a:chOff x="5238881" y="3710891"/>
            <a:chExt cx="763063" cy="444643"/>
          </a:xfrm>
        </p:grpSpPr>
        <p:sp>
          <p:nvSpPr>
            <p:cNvPr id="51" name="Freeform 82"/>
            <p:cNvSpPr>
              <a:spLocks/>
            </p:cNvSpPr>
            <p:nvPr/>
          </p:nvSpPr>
          <p:spPr bwMode="auto">
            <a:xfrm>
              <a:off x="5238881" y="3759658"/>
              <a:ext cx="203676" cy="347109"/>
            </a:xfrm>
            <a:custGeom>
              <a:avLst/>
              <a:gdLst>
                <a:gd name="T0" fmla="*/ 61 w 71"/>
                <a:gd name="T1" fmla="*/ 0 h 121"/>
                <a:gd name="T2" fmla="*/ 65 w 71"/>
                <a:gd name="T3" fmla="*/ 0 h 121"/>
                <a:gd name="T4" fmla="*/ 67 w 71"/>
                <a:gd name="T5" fmla="*/ 3 h 121"/>
                <a:gd name="T6" fmla="*/ 71 w 71"/>
                <a:gd name="T7" fmla="*/ 7 h 121"/>
                <a:gd name="T8" fmla="*/ 71 w 71"/>
                <a:gd name="T9" fmla="*/ 11 h 121"/>
                <a:gd name="T10" fmla="*/ 71 w 71"/>
                <a:gd name="T11" fmla="*/ 15 h 121"/>
                <a:gd name="T12" fmla="*/ 67 w 71"/>
                <a:gd name="T13" fmla="*/ 19 h 121"/>
                <a:gd name="T14" fmla="*/ 26 w 71"/>
                <a:gd name="T15" fmla="*/ 60 h 121"/>
                <a:gd name="T16" fmla="*/ 67 w 71"/>
                <a:gd name="T17" fmla="*/ 102 h 121"/>
                <a:gd name="T18" fmla="*/ 71 w 71"/>
                <a:gd name="T19" fmla="*/ 106 h 121"/>
                <a:gd name="T20" fmla="*/ 71 w 71"/>
                <a:gd name="T21" fmla="*/ 111 h 121"/>
                <a:gd name="T22" fmla="*/ 71 w 71"/>
                <a:gd name="T23" fmla="*/ 115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3 h 121"/>
                <a:gd name="T36" fmla="*/ 53 w 71"/>
                <a:gd name="T37" fmla="*/ 3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3"/>
                  </a:lnTo>
                  <a:lnTo>
                    <a:pt x="71" y="7"/>
                  </a:lnTo>
                  <a:lnTo>
                    <a:pt x="71" y="11"/>
                  </a:lnTo>
                  <a:lnTo>
                    <a:pt x="71" y="15"/>
                  </a:lnTo>
                  <a:lnTo>
                    <a:pt x="67" y="19"/>
                  </a:lnTo>
                  <a:lnTo>
                    <a:pt x="26" y="60"/>
                  </a:lnTo>
                  <a:lnTo>
                    <a:pt x="67" y="102"/>
                  </a:lnTo>
                  <a:lnTo>
                    <a:pt x="71" y="106"/>
                  </a:lnTo>
                  <a:lnTo>
                    <a:pt x="71" y="111"/>
                  </a:lnTo>
                  <a:lnTo>
                    <a:pt x="71" y="115"/>
                  </a:lnTo>
                  <a:lnTo>
                    <a:pt x="67" y="117"/>
                  </a:lnTo>
                  <a:lnTo>
                    <a:pt x="61" y="121"/>
                  </a:lnTo>
                  <a:lnTo>
                    <a:pt x="53" y="117"/>
                  </a:lnTo>
                  <a:lnTo>
                    <a:pt x="4" y="68"/>
                  </a:lnTo>
                  <a:lnTo>
                    <a:pt x="0" y="60"/>
                  </a:lnTo>
                  <a:lnTo>
                    <a:pt x="4" y="53"/>
                  </a:lnTo>
                  <a:lnTo>
                    <a:pt x="53" y="3"/>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2" name="组合 51"/>
            <p:cNvGrpSpPr/>
            <p:nvPr/>
          </p:nvGrpSpPr>
          <p:grpSpPr>
            <a:xfrm>
              <a:off x="5557301" y="3710891"/>
              <a:ext cx="444643" cy="444643"/>
              <a:chOff x="5557301" y="3705153"/>
              <a:chExt cx="444643" cy="444643"/>
            </a:xfrm>
          </p:grpSpPr>
          <p:sp>
            <p:nvSpPr>
              <p:cNvPr id="53" name="Freeform 210"/>
              <p:cNvSpPr>
                <a:spLocks noEditPoints="1"/>
              </p:cNvSpPr>
              <p:nvPr/>
            </p:nvSpPr>
            <p:spPr bwMode="auto">
              <a:xfrm>
                <a:off x="5557301" y="3705153"/>
                <a:ext cx="444643" cy="444643"/>
              </a:xfrm>
              <a:custGeom>
                <a:avLst/>
                <a:gdLst>
                  <a:gd name="T0" fmla="*/ 78 w 155"/>
                  <a:gd name="T1" fmla="*/ 8 h 155"/>
                  <a:gd name="T2" fmla="*/ 61 w 155"/>
                  <a:gd name="T3" fmla="*/ 10 h 155"/>
                  <a:gd name="T4" fmla="*/ 43 w 155"/>
                  <a:gd name="T5" fmla="*/ 19 h 155"/>
                  <a:gd name="T6" fmla="*/ 25 w 155"/>
                  <a:gd name="T7" fmla="*/ 35 h 155"/>
                  <a:gd name="T8" fmla="*/ 13 w 155"/>
                  <a:gd name="T9" fmla="*/ 55 h 155"/>
                  <a:gd name="T10" fmla="*/ 9 w 155"/>
                  <a:gd name="T11" fmla="*/ 78 h 155"/>
                  <a:gd name="T12" fmla="*/ 11 w 155"/>
                  <a:gd name="T13" fmla="*/ 96 h 155"/>
                  <a:gd name="T14" fmla="*/ 19 w 155"/>
                  <a:gd name="T15" fmla="*/ 112 h 155"/>
                  <a:gd name="T16" fmla="*/ 33 w 155"/>
                  <a:gd name="T17" fmla="*/ 131 h 155"/>
                  <a:gd name="T18" fmla="*/ 55 w 155"/>
                  <a:gd name="T19" fmla="*/ 143 h 155"/>
                  <a:gd name="T20" fmla="*/ 78 w 155"/>
                  <a:gd name="T21" fmla="*/ 147 h 155"/>
                  <a:gd name="T22" fmla="*/ 94 w 155"/>
                  <a:gd name="T23" fmla="*/ 145 h 155"/>
                  <a:gd name="T24" fmla="*/ 112 w 155"/>
                  <a:gd name="T25" fmla="*/ 139 h 155"/>
                  <a:gd name="T26" fmla="*/ 130 w 155"/>
                  <a:gd name="T27" fmla="*/ 123 h 155"/>
                  <a:gd name="T28" fmla="*/ 143 w 155"/>
                  <a:gd name="T29" fmla="*/ 102 h 155"/>
                  <a:gd name="T30" fmla="*/ 147 w 155"/>
                  <a:gd name="T31" fmla="*/ 78 h 155"/>
                  <a:gd name="T32" fmla="*/ 145 w 155"/>
                  <a:gd name="T33" fmla="*/ 61 h 155"/>
                  <a:gd name="T34" fmla="*/ 136 w 155"/>
                  <a:gd name="T35" fmla="*/ 45 h 155"/>
                  <a:gd name="T36" fmla="*/ 122 w 155"/>
                  <a:gd name="T37" fmla="*/ 25 h 155"/>
                  <a:gd name="T38" fmla="*/ 100 w 155"/>
                  <a:gd name="T39" fmla="*/ 12 h 155"/>
                  <a:gd name="T40" fmla="*/ 78 w 155"/>
                  <a:gd name="T41" fmla="*/ 8 h 155"/>
                  <a:gd name="T42" fmla="*/ 78 w 155"/>
                  <a:gd name="T43" fmla="*/ 0 h 155"/>
                  <a:gd name="T44" fmla="*/ 104 w 155"/>
                  <a:gd name="T45" fmla="*/ 6 h 155"/>
                  <a:gd name="T46" fmla="*/ 126 w 155"/>
                  <a:gd name="T47" fmla="*/ 19 h 155"/>
                  <a:gd name="T48" fmla="*/ 145 w 155"/>
                  <a:gd name="T49" fmla="*/ 41 h 155"/>
                  <a:gd name="T50" fmla="*/ 153 w 155"/>
                  <a:gd name="T51" fmla="*/ 59 h 155"/>
                  <a:gd name="T52" fmla="*/ 155 w 155"/>
                  <a:gd name="T53" fmla="*/ 78 h 155"/>
                  <a:gd name="T54" fmla="*/ 151 w 155"/>
                  <a:gd name="T55" fmla="*/ 104 h 155"/>
                  <a:gd name="T56" fmla="*/ 136 w 155"/>
                  <a:gd name="T57" fmla="*/ 127 h 155"/>
                  <a:gd name="T58" fmla="*/ 116 w 155"/>
                  <a:gd name="T59" fmla="*/ 145 h 155"/>
                  <a:gd name="T60" fmla="*/ 96 w 155"/>
                  <a:gd name="T61" fmla="*/ 153 h 155"/>
                  <a:gd name="T62" fmla="*/ 78 w 155"/>
                  <a:gd name="T63" fmla="*/ 155 h 155"/>
                  <a:gd name="T64" fmla="*/ 51 w 155"/>
                  <a:gd name="T65" fmla="*/ 151 h 155"/>
                  <a:gd name="T66" fmla="*/ 29 w 155"/>
                  <a:gd name="T67" fmla="*/ 137 h 155"/>
                  <a:gd name="T68" fmla="*/ 11 w 155"/>
                  <a:gd name="T69" fmla="*/ 116 h 155"/>
                  <a:gd name="T70" fmla="*/ 3 w 155"/>
                  <a:gd name="T71" fmla="*/ 98 h 155"/>
                  <a:gd name="T72" fmla="*/ 0 w 155"/>
                  <a:gd name="T73" fmla="*/ 78 h 155"/>
                  <a:gd name="T74" fmla="*/ 5 w 155"/>
                  <a:gd name="T75" fmla="*/ 51 h 155"/>
                  <a:gd name="T76" fmla="*/ 19 w 155"/>
                  <a:gd name="T77" fmla="*/ 29 h 155"/>
                  <a:gd name="T78" fmla="*/ 39 w 155"/>
                  <a:gd name="T79" fmla="*/ 10 h 155"/>
                  <a:gd name="T80" fmla="*/ 59 w 155"/>
                  <a:gd name="T81" fmla="*/ 2 h 155"/>
                  <a:gd name="T82" fmla="*/ 78 w 155"/>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5">
                    <a:moveTo>
                      <a:pt x="78" y="8"/>
                    </a:moveTo>
                    <a:lnTo>
                      <a:pt x="61" y="10"/>
                    </a:lnTo>
                    <a:lnTo>
                      <a:pt x="43" y="19"/>
                    </a:lnTo>
                    <a:lnTo>
                      <a:pt x="25" y="35"/>
                    </a:lnTo>
                    <a:lnTo>
                      <a:pt x="13" y="55"/>
                    </a:lnTo>
                    <a:lnTo>
                      <a:pt x="9" y="78"/>
                    </a:lnTo>
                    <a:lnTo>
                      <a:pt x="11" y="96"/>
                    </a:lnTo>
                    <a:lnTo>
                      <a:pt x="19" y="112"/>
                    </a:lnTo>
                    <a:lnTo>
                      <a:pt x="33" y="131"/>
                    </a:lnTo>
                    <a:lnTo>
                      <a:pt x="55" y="143"/>
                    </a:lnTo>
                    <a:lnTo>
                      <a:pt x="78" y="147"/>
                    </a:lnTo>
                    <a:lnTo>
                      <a:pt x="94" y="145"/>
                    </a:lnTo>
                    <a:lnTo>
                      <a:pt x="112" y="139"/>
                    </a:lnTo>
                    <a:lnTo>
                      <a:pt x="130" y="123"/>
                    </a:lnTo>
                    <a:lnTo>
                      <a:pt x="143" y="102"/>
                    </a:lnTo>
                    <a:lnTo>
                      <a:pt x="147" y="78"/>
                    </a:lnTo>
                    <a:lnTo>
                      <a:pt x="145" y="61"/>
                    </a:lnTo>
                    <a:lnTo>
                      <a:pt x="136" y="45"/>
                    </a:lnTo>
                    <a:lnTo>
                      <a:pt x="122" y="25"/>
                    </a:lnTo>
                    <a:lnTo>
                      <a:pt x="100" y="12"/>
                    </a:lnTo>
                    <a:lnTo>
                      <a:pt x="78" y="8"/>
                    </a:lnTo>
                    <a:close/>
                    <a:moveTo>
                      <a:pt x="78" y="0"/>
                    </a:moveTo>
                    <a:lnTo>
                      <a:pt x="104" y="6"/>
                    </a:lnTo>
                    <a:lnTo>
                      <a:pt x="126" y="19"/>
                    </a:lnTo>
                    <a:lnTo>
                      <a:pt x="145" y="41"/>
                    </a:lnTo>
                    <a:lnTo>
                      <a:pt x="153" y="59"/>
                    </a:lnTo>
                    <a:lnTo>
                      <a:pt x="155" y="78"/>
                    </a:lnTo>
                    <a:lnTo>
                      <a:pt x="151" y="104"/>
                    </a:lnTo>
                    <a:lnTo>
                      <a:pt x="136" y="127"/>
                    </a:lnTo>
                    <a:lnTo>
                      <a:pt x="116" y="145"/>
                    </a:lnTo>
                    <a:lnTo>
                      <a:pt x="96" y="153"/>
                    </a:lnTo>
                    <a:lnTo>
                      <a:pt x="78" y="155"/>
                    </a:lnTo>
                    <a:lnTo>
                      <a:pt x="51" y="151"/>
                    </a:lnTo>
                    <a:lnTo>
                      <a:pt x="29" y="137"/>
                    </a:lnTo>
                    <a:lnTo>
                      <a:pt x="11" y="116"/>
                    </a:lnTo>
                    <a:lnTo>
                      <a:pt x="3" y="98"/>
                    </a:lnTo>
                    <a:lnTo>
                      <a:pt x="0" y="78"/>
                    </a:lnTo>
                    <a:lnTo>
                      <a:pt x="5" y="51"/>
                    </a:lnTo>
                    <a:lnTo>
                      <a:pt x="19" y="29"/>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211"/>
              <p:cNvSpPr>
                <a:spLocks/>
              </p:cNvSpPr>
              <p:nvPr/>
            </p:nvSpPr>
            <p:spPr bwMode="auto">
              <a:xfrm>
                <a:off x="5651968" y="3817031"/>
                <a:ext cx="255312" cy="226625"/>
              </a:xfrm>
              <a:custGeom>
                <a:avLst/>
                <a:gdLst>
                  <a:gd name="T0" fmla="*/ 2 w 89"/>
                  <a:gd name="T1" fmla="*/ 0 h 79"/>
                  <a:gd name="T2" fmla="*/ 6 w 89"/>
                  <a:gd name="T3" fmla="*/ 4 h 79"/>
                  <a:gd name="T4" fmla="*/ 6 w 89"/>
                  <a:gd name="T5" fmla="*/ 71 h 79"/>
                  <a:gd name="T6" fmla="*/ 87 w 89"/>
                  <a:gd name="T7" fmla="*/ 71 h 79"/>
                  <a:gd name="T8" fmla="*/ 89 w 89"/>
                  <a:gd name="T9" fmla="*/ 75 h 79"/>
                  <a:gd name="T10" fmla="*/ 87 w 89"/>
                  <a:gd name="T11" fmla="*/ 79 h 79"/>
                  <a:gd name="T12" fmla="*/ 6 w 89"/>
                  <a:gd name="T13" fmla="*/ 79 h 79"/>
                  <a:gd name="T14" fmla="*/ 2 w 89"/>
                  <a:gd name="T15" fmla="*/ 77 h 79"/>
                  <a:gd name="T16" fmla="*/ 0 w 89"/>
                  <a:gd name="T17" fmla="*/ 75 h 79"/>
                  <a:gd name="T18" fmla="*/ 0 w 89"/>
                  <a:gd name="T19" fmla="*/ 71 h 79"/>
                  <a:gd name="T20" fmla="*/ 0 w 89"/>
                  <a:gd name="T21" fmla="*/ 4 h 79"/>
                  <a:gd name="T22" fmla="*/ 2 w 8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79">
                    <a:moveTo>
                      <a:pt x="2" y="0"/>
                    </a:moveTo>
                    <a:lnTo>
                      <a:pt x="6" y="4"/>
                    </a:lnTo>
                    <a:lnTo>
                      <a:pt x="6" y="71"/>
                    </a:lnTo>
                    <a:lnTo>
                      <a:pt x="87" y="71"/>
                    </a:lnTo>
                    <a:lnTo>
                      <a:pt x="89" y="75"/>
                    </a:lnTo>
                    <a:lnTo>
                      <a:pt x="87" y="79"/>
                    </a:lnTo>
                    <a:lnTo>
                      <a:pt x="6" y="79"/>
                    </a:lnTo>
                    <a:lnTo>
                      <a:pt x="2" y="77"/>
                    </a:lnTo>
                    <a:lnTo>
                      <a:pt x="0" y="75"/>
                    </a:lnTo>
                    <a:lnTo>
                      <a:pt x="0" y="71"/>
                    </a:lnTo>
                    <a:lnTo>
                      <a:pt x="0" y="4"/>
                    </a:lnTo>
                    <a:lnTo>
                      <a:pt x="2"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212"/>
              <p:cNvSpPr>
                <a:spLocks/>
              </p:cNvSpPr>
              <p:nvPr/>
            </p:nvSpPr>
            <p:spPr bwMode="auto">
              <a:xfrm>
                <a:off x="5692129" y="3822769"/>
                <a:ext cx="209413" cy="180726"/>
              </a:xfrm>
              <a:custGeom>
                <a:avLst/>
                <a:gdLst>
                  <a:gd name="T0" fmla="*/ 69 w 73"/>
                  <a:gd name="T1" fmla="*/ 0 h 63"/>
                  <a:gd name="T2" fmla="*/ 71 w 73"/>
                  <a:gd name="T3" fmla="*/ 2 h 63"/>
                  <a:gd name="T4" fmla="*/ 73 w 73"/>
                  <a:gd name="T5" fmla="*/ 4 h 63"/>
                  <a:gd name="T6" fmla="*/ 69 w 73"/>
                  <a:gd name="T7" fmla="*/ 27 h 63"/>
                  <a:gd name="T8" fmla="*/ 65 w 73"/>
                  <a:gd name="T9" fmla="*/ 31 h 63"/>
                  <a:gd name="T10" fmla="*/ 63 w 73"/>
                  <a:gd name="T11" fmla="*/ 27 h 63"/>
                  <a:gd name="T12" fmla="*/ 65 w 73"/>
                  <a:gd name="T13" fmla="*/ 16 h 63"/>
                  <a:gd name="T14" fmla="*/ 45 w 73"/>
                  <a:gd name="T15" fmla="*/ 43 h 63"/>
                  <a:gd name="T16" fmla="*/ 43 w 73"/>
                  <a:gd name="T17" fmla="*/ 45 h 63"/>
                  <a:gd name="T18" fmla="*/ 39 w 73"/>
                  <a:gd name="T19" fmla="*/ 45 h 63"/>
                  <a:gd name="T20" fmla="*/ 27 w 73"/>
                  <a:gd name="T21" fmla="*/ 35 h 63"/>
                  <a:gd name="T22" fmla="*/ 6 w 73"/>
                  <a:gd name="T23" fmla="*/ 61 h 63"/>
                  <a:gd name="T24" fmla="*/ 4 w 73"/>
                  <a:gd name="T25" fmla="*/ 63 h 63"/>
                  <a:gd name="T26" fmla="*/ 0 w 73"/>
                  <a:gd name="T27" fmla="*/ 63 h 63"/>
                  <a:gd name="T28" fmla="*/ 0 w 73"/>
                  <a:gd name="T29" fmla="*/ 57 h 63"/>
                  <a:gd name="T30" fmla="*/ 20 w 73"/>
                  <a:gd name="T31" fmla="*/ 27 h 63"/>
                  <a:gd name="T32" fmla="*/ 24 w 73"/>
                  <a:gd name="T33" fmla="*/ 24 h 63"/>
                  <a:gd name="T34" fmla="*/ 27 w 73"/>
                  <a:gd name="T35" fmla="*/ 24 h 63"/>
                  <a:gd name="T36" fmla="*/ 41 w 73"/>
                  <a:gd name="T37" fmla="*/ 35 h 63"/>
                  <a:gd name="T38" fmla="*/ 57 w 73"/>
                  <a:gd name="T39" fmla="*/ 10 h 63"/>
                  <a:gd name="T40" fmla="*/ 49 w 73"/>
                  <a:gd name="T41" fmla="*/ 10 h 63"/>
                  <a:gd name="T42" fmla="*/ 45 w 73"/>
                  <a:gd name="T43" fmla="*/ 8 h 63"/>
                  <a:gd name="T44" fmla="*/ 47 w 73"/>
                  <a:gd name="T45" fmla="*/ 4 h 63"/>
                  <a:gd name="T46" fmla="*/ 69 w 73"/>
                  <a:gd name="T4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63">
                    <a:moveTo>
                      <a:pt x="69" y="0"/>
                    </a:moveTo>
                    <a:lnTo>
                      <a:pt x="71" y="2"/>
                    </a:lnTo>
                    <a:lnTo>
                      <a:pt x="73" y="4"/>
                    </a:lnTo>
                    <a:lnTo>
                      <a:pt x="69" y="27"/>
                    </a:lnTo>
                    <a:lnTo>
                      <a:pt x="65" y="31"/>
                    </a:lnTo>
                    <a:lnTo>
                      <a:pt x="63" y="27"/>
                    </a:lnTo>
                    <a:lnTo>
                      <a:pt x="65" y="16"/>
                    </a:lnTo>
                    <a:lnTo>
                      <a:pt x="45" y="43"/>
                    </a:lnTo>
                    <a:lnTo>
                      <a:pt x="43" y="45"/>
                    </a:lnTo>
                    <a:lnTo>
                      <a:pt x="39" y="45"/>
                    </a:lnTo>
                    <a:lnTo>
                      <a:pt x="27" y="35"/>
                    </a:lnTo>
                    <a:lnTo>
                      <a:pt x="6" y="61"/>
                    </a:lnTo>
                    <a:lnTo>
                      <a:pt x="4" y="63"/>
                    </a:lnTo>
                    <a:lnTo>
                      <a:pt x="0" y="63"/>
                    </a:lnTo>
                    <a:lnTo>
                      <a:pt x="0" y="57"/>
                    </a:lnTo>
                    <a:lnTo>
                      <a:pt x="20" y="27"/>
                    </a:lnTo>
                    <a:lnTo>
                      <a:pt x="24" y="24"/>
                    </a:lnTo>
                    <a:lnTo>
                      <a:pt x="27" y="24"/>
                    </a:lnTo>
                    <a:lnTo>
                      <a:pt x="41" y="35"/>
                    </a:lnTo>
                    <a:lnTo>
                      <a:pt x="57" y="10"/>
                    </a:lnTo>
                    <a:lnTo>
                      <a:pt x="49" y="10"/>
                    </a:lnTo>
                    <a:lnTo>
                      <a:pt x="45" y="8"/>
                    </a:lnTo>
                    <a:lnTo>
                      <a:pt x="47" y="4"/>
                    </a:lnTo>
                    <a:lnTo>
                      <a:pt x="69"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0" name="矩形 69"/>
          <p:cNvSpPr/>
          <p:nvPr/>
        </p:nvSpPr>
        <p:spPr>
          <a:xfrm>
            <a:off x="1858251" y="375965"/>
            <a:ext cx="2064989" cy="523220"/>
          </a:xfrm>
          <a:prstGeom prst="rect">
            <a:avLst/>
          </a:prstGeom>
          <a:effectLst/>
        </p:spPr>
        <p:txBody>
          <a:bodyPr vert="horz" wrap="none">
            <a:spAutoFit/>
          </a:bodyPr>
          <a:lstStyle/>
          <a:p>
            <a:r>
              <a:rPr lang="en-US" altLang="zh-CN" sz="2800" dirty="0">
                <a:solidFill>
                  <a:srgbClr val="70C4BC"/>
                </a:solidFill>
                <a:latin typeface="+mj-lt"/>
                <a:ea typeface="微软雅黑" panose="020B0503020204020204" pitchFamily="34" charset="-122"/>
              </a:rPr>
              <a:t>Introduction</a:t>
            </a:r>
          </a:p>
        </p:txBody>
      </p:sp>
      <p:sp>
        <p:nvSpPr>
          <p:cNvPr id="2" name="TextBox 1"/>
          <p:cNvSpPr txBox="1"/>
          <p:nvPr/>
        </p:nvSpPr>
        <p:spPr>
          <a:xfrm>
            <a:off x="2450895" y="1539817"/>
            <a:ext cx="8082935" cy="452431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We propose a novel IKRL model considering visual information in entity images for knowledge representation learning. To the best of our knowledge, this is the first attempt to combine images with knowledge graphs for knowledge representation learning.</a:t>
            </a:r>
          </a:p>
          <a:p>
            <a:pPr marL="285750" indent="-285750">
              <a:buFont typeface="Wingdings" panose="05000000000000000000" pitchFamily="2" charset="2"/>
              <a:buChar char="l"/>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We evaluate our models on a real-world dataset and receive promising performances on both knowledge graph completion and triple classification.</a:t>
            </a:r>
          </a:p>
          <a:p>
            <a:pPr marL="285750" indent="-285750">
              <a:buFont typeface="Wingdings" panose="05000000000000000000" pitchFamily="2" charset="2"/>
              <a:buChar char="l"/>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We further conduct detailed analysis on representative cases, which confirms the power of attention in selecting informative images. We also find some interesting semantic regularities between image representations.</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2835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0774" y="2476500"/>
            <a:ext cx="8017202" cy="3120468"/>
          </a:xfrm>
          <a:prstGeom prst="rect">
            <a:avLst/>
          </a:prstGeom>
        </p:spPr>
      </p:pic>
      <p:sp>
        <p:nvSpPr>
          <p:cNvPr id="7" name="圆角矩形 6"/>
          <p:cNvSpPr/>
          <p:nvPr/>
        </p:nvSpPr>
        <p:spPr>
          <a:xfrm>
            <a:off x="4773191" y="3487869"/>
            <a:ext cx="3312368" cy="1224136"/>
          </a:xfrm>
          <a:prstGeom prst="roundRect">
            <a:avLst/>
          </a:prstGeom>
          <a:solidFill>
            <a:srgbClr val="39A097">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562696" y="4221485"/>
            <a:ext cx="1733360" cy="400110"/>
          </a:xfrm>
          <a:prstGeom prst="rect">
            <a:avLst/>
          </a:prstGeom>
          <a:effectLst/>
        </p:spPr>
        <p:txBody>
          <a:bodyPr vert="horz" wrap="none">
            <a:spAutoFit/>
          </a:bodyPr>
          <a:lstStyle/>
          <a:p>
            <a:pPr algn="ctr"/>
            <a:r>
              <a:rPr lang="en-US" altLang="zh-CN" sz="2000" dirty="0">
                <a:solidFill>
                  <a:schemeClr val="bg1"/>
                </a:solidFill>
                <a:latin typeface="+mj-lt"/>
                <a:ea typeface="微软雅黑" panose="020B0503020204020204" pitchFamily="34" charset="-122"/>
              </a:rPr>
              <a:t>Related Work</a:t>
            </a:r>
          </a:p>
        </p:txBody>
      </p:sp>
      <p:sp>
        <p:nvSpPr>
          <p:cNvPr id="40" name="矩形 39"/>
          <p:cNvSpPr/>
          <p:nvPr/>
        </p:nvSpPr>
        <p:spPr>
          <a:xfrm>
            <a:off x="6082966" y="3436654"/>
            <a:ext cx="692818" cy="830997"/>
          </a:xfrm>
          <a:prstGeom prst="rect">
            <a:avLst/>
          </a:prstGeom>
          <a:effectLst/>
        </p:spPr>
        <p:txBody>
          <a:bodyPr wrap="none">
            <a:spAutoFit/>
          </a:bodyPr>
          <a:lstStyle/>
          <a:p>
            <a:pPr algn="ctr"/>
            <a:r>
              <a:rPr lang="en-US" altLang="zh-CN" sz="4800" dirty="0">
                <a:solidFill>
                  <a:schemeClr val="bg1"/>
                </a:solidFill>
                <a:latin typeface="Agency FB" panose="020B0503020202020204" pitchFamily="34" charset="0"/>
                <a:ea typeface="微软雅黑" panose="020B0503020204020204" pitchFamily="34" charset="-122"/>
                <a:cs typeface="Arial" panose="020B0604020202020204" pitchFamily="34" charset="0"/>
              </a:rPr>
              <a:t>02</a:t>
            </a:r>
            <a:endParaRPr lang="zh-CN" altLang="en-US" sz="48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41" name="圆角矩形 40"/>
          <p:cNvSpPr/>
          <p:nvPr/>
        </p:nvSpPr>
        <p:spPr>
          <a:xfrm>
            <a:off x="4720233" y="3441989"/>
            <a:ext cx="3418284" cy="13158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409651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238881" y="5856642"/>
            <a:ext cx="763063" cy="441774"/>
            <a:chOff x="5238881" y="5604205"/>
            <a:chExt cx="763063" cy="441774"/>
          </a:xfrm>
        </p:grpSpPr>
        <p:sp>
          <p:nvSpPr>
            <p:cNvPr id="19" name="Freeform 79"/>
            <p:cNvSpPr>
              <a:spLocks/>
            </p:cNvSpPr>
            <p:nvPr/>
          </p:nvSpPr>
          <p:spPr bwMode="auto">
            <a:xfrm>
              <a:off x="5238881" y="5652973"/>
              <a:ext cx="203676" cy="344239"/>
            </a:xfrm>
            <a:custGeom>
              <a:avLst/>
              <a:gdLst>
                <a:gd name="T0" fmla="*/ 61 w 71"/>
                <a:gd name="T1" fmla="*/ 0 h 120"/>
                <a:gd name="T2" fmla="*/ 65 w 71"/>
                <a:gd name="T3" fmla="*/ 0 h 120"/>
                <a:gd name="T4" fmla="*/ 67 w 71"/>
                <a:gd name="T5" fmla="*/ 2 h 120"/>
                <a:gd name="T6" fmla="*/ 71 w 71"/>
                <a:gd name="T7" fmla="*/ 6 h 120"/>
                <a:gd name="T8" fmla="*/ 71 w 71"/>
                <a:gd name="T9" fmla="*/ 10 h 120"/>
                <a:gd name="T10" fmla="*/ 71 w 71"/>
                <a:gd name="T11" fmla="*/ 14 h 120"/>
                <a:gd name="T12" fmla="*/ 67 w 71"/>
                <a:gd name="T13" fmla="*/ 18 h 120"/>
                <a:gd name="T14" fmla="*/ 26 w 71"/>
                <a:gd name="T15" fmla="*/ 61 h 120"/>
                <a:gd name="T16" fmla="*/ 67 w 71"/>
                <a:gd name="T17" fmla="*/ 102 h 120"/>
                <a:gd name="T18" fmla="*/ 71 w 71"/>
                <a:gd name="T19" fmla="*/ 106 h 120"/>
                <a:gd name="T20" fmla="*/ 71 w 71"/>
                <a:gd name="T21" fmla="*/ 110 h 120"/>
                <a:gd name="T22" fmla="*/ 71 w 71"/>
                <a:gd name="T23" fmla="*/ 114 h 120"/>
                <a:gd name="T24" fmla="*/ 67 w 71"/>
                <a:gd name="T25" fmla="*/ 118 h 120"/>
                <a:gd name="T26" fmla="*/ 61 w 71"/>
                <a:gd name="T27" fmla="*/ 120 h 120"/>
                <a:gd name="T28" fmla="*/ 53 w 71"/>
                <a:gd name="T29" fmla="*/ 118 h 120"/>
                <a:gd name="T30" fmla="*/ 4 w 71"/>
                <a:gd name="T31" fmla="*/ 67 h 120"/>
                <a:gd name="T32" fmla="*/ 0 w 71"/>
                <a:gd name="T33" fmla="*/ 61 h 120"/>
                <a:gd name="T34" fmla="*/ 4 w 71"/>
                <a:gd name="T35" fmla="*/ 53 h 120"/>
                <a:gd name="T36" fmla="*/ 53 w 71"/>
                <a:gd name="T37" fmla="*/ 2 h 120"/>
                <a:gd name="T38" fmla="*/ 57 w 71"/>
                <a:gd name="T39" fmla="*/ 0 h 120"/>
                <a:gd name="T40" fmla="*/ 61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61" y="0"/>
                  </a:moveTo>
                  <a:lnTo>
                    <a:pt x="65" y="0"/>
                  </a:lnTo>
                  <a:lnTo>
                    <a:pt x="67" y="2"/>
                  </a:lnTo>
                  <a:lnTo>
                    <a:pt x="71" y="6"/>
                  </a:lnTo>
                  <a:lnTo>
                    <a:pt x="71" y="10"/>
                  </a:lnTo>
                  <a:lnTo>
                    <a:pt x="71" y="14"/>
                  </a:lnTo>
                  <a:lnTo>
                    <a:pt x="67" y="18"/>
                  </a:lnTo>
                  <a:lnTo>
                    <a:pt x="26" y="61"/>
                  </a:lnTo>
                  <a:lnTo>
                    <a:pt x="67" y="102"/>
                  </a:lnTo>
                  <a:lnTo>
                    <a:pt x="71" y="106"/>
                  </a:lnTo>
                  <a:lnTo>
                    <a:pt x="71" y="110"/>
                  </a:lnTo>
                  <a:lnTo>
                    <a:pt x="71" y="114"/>
                  </a:lnTo>
                  <a:lnTo>
                    <a:pt x="67" y="118"/>
                  </a:lnTo>
                  <a:lnTo>
                    <a:pt x="61" y="120"/>
                  </a:lnTo>
                  <a:lnTo>
                    <a:pt x="53" y="118"/>
                  </a:lnTo>
                  <a:lnTo>
                    <a:pt x="4" y="67"/>
                  </a:lnTo>
                  <a:lnTo>
                    <a:pt x="0" y="61"/>
                  </a:lnTo>
                  <a:lnTo>
                    <a:pt x="4" y="53"/>
                  </a:lnTo>
                  <a:lnTo>
                    <a:pt x="53" y="2"/>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19"/>
            <p:cNvGrpSpPr/>
            <p:nvPr/>
          </p:nvGrpSpPr>
          <p:grpSpPr>
            <a:xfrm>
              <a:off x="5557301" y="5604205"/>
              <a:ext cx="444643" cy="441774"/>
              <a:chOff x="5557301" y="5584126"/>
              <a:chExt cx="444643" cy="441774"/>
            </a:xfrm>
          </p:grpSpPr>
          <p:sp>
            <p:nvSpPr>
              <p:cNvPr id="21" name="Freeform 192"/>
              <p:cNvSpPr>
                <a:spLocks noEditPoints="1"/>
              </p:cNvSpPr>
              <p:nvPr/>
            </p:nvSpPr>
            <p:spPr bwMode="auto">
              <a:xfrm>
                <a:off x="5557301" y="5584126"/>
                <a:ext cx="444643" cy="441774"/>
              </a:xfrm>
              <a:custGeom>
                <a:avLst/>
                <a:gdLst>
                  <a:gd name="T0" fmla="*/ 78 w 155"/>
                  <a:gd name="T1" fmla="*/ 10 h 154"/>
                  <a:gd name="T2" fmla="*/ 61 w 155"/>
                  <a:gd name="T3" fmla="*/ 12 h 154"/>
                  <a:gd name="T4" fmla="*/ 43 w 155"/>
                  <a:gd name="T5" fmla="*/ 18 h 154"/>
                  <a:gd name="T6" fmla="*/ 25 w 155"/>
                  <a:gd name="T7" fmla="*/ 34 h 154"/>
                  <a:gd name="T8" fmla="*/ 13 w 155"/>
                  <a:gd name="T9" fmla="*/ 55 h 154"/>
                  <a:gd name="T10" fmla="*/ 9 w 155"/>
                  <a:gd name="T11" fmla="*/ 77 h 154"/>
                  <a:gd name="T12" fmla="*/ 11 w 155"/>
                  <a:gd name="T13" fmla="*/ 95 h 154"/>
                  <a:gd name="T14" fmla="*/ 19 w 155"/>
                  <a:gd name="T15" fmla="*/ 112 h 154"/>
                  <a:gd name="T16" fmla="*/ 33 w 155"/>
                  <a:gd name="T17" fmla="*/ 130 h 154"/>
                  <a:gd name="T18" fmla="*/ 55 w 155"/>
                  <a:gd name="T19" fmla="*/ 142 h 154"/>
                  <a:gd name="T20" fmla="*/ 78 w 155"/>
                  <a:gd name="T21" fmla="*/ 146 h 154"/>
                  <a:gd name="T22" fmla="*/ 94 w 155"/>
                  <a:gd name="T23" fmla="*/ 144 h 154"/>
                  <a:gd name="T24" fmla="*/ 112 w 155"/>
                  <a:gd name="T25" fmla="*/ 138 h 154"/>
                  <a:gd name="T26" fmla="*/ 130 w 155"/>
                  <a:gd name="T27" fmla="*/ 122 h 154"/>
                  <a:gd name="T28" fmla="*/ 143 w 155"/>
                  <a:gd name="T29" fmla="*/ 101 h 154"/>
                  <a:gd name="T30" fmla="*/ 147 w 155"/>
                  <a:gd name="T31" fmla="*/ 77 h 154"/>
                  <a:gd name="T32" fmla="*/ 145 w 155"/>
                  <a:gd name="T33" fmla="*/ 61 h 154"/>
                  <a:gd name="T34" fmla="*/ 136 w 155"/>
                  <a:gd name="T35" fmla="*/ 44 h 154"/>
                  <a:gd name="T36" fmla="*/ 122 w 155"/>
                  <a:gd name="T37" fmla="*/ 24 h 154"/>
                  <a:gd name="T38" fmla="*/ 100 w 155"/>
                  <a:gd name="T39" fmla="*/ 14 h 154"/>
                  <a:gd name="T40" fmla="*/ 78 w 155"/>
                  <a:gd name="T41" fmla="*/ 10 h 154"/>
                  <a:gd name="T42" fmla="*/ 78 w 155"/>
                  <a:gd name="T43" fmla="*/ 0 h 154"/>
                  <a:gd name="T44" fmla="*/ 104 w 155"/>
                  <a:gd name="T45" fmla="*/ 6 h 154"/>
                  <a:gd name="T46" fmla="*/ 126 w 155"/>
                  <a:gd name="T47" fmla="*/ 18 h 154"/>
                  <a:gd name="T48" fmla="*/ 145 w 155"/>
                  <a:gd name="T49" fmla="*/ 40 h 154"/>
                  <a:gd name="T50" fmla="*/ 153 w 155"/>
                  <a:gd name="T51" fmla="*/ 59 h 154"/>
                  <a:gd name="T52" fmla="*/ 155 w 155"/>
                  <a:gd name="T53" fmla="*/ 77 h 154"/>
                  <a:gd name="T54" fmla="*/ 151 w 155"/>
                  <a:gd name="T55" fmla="*/ 103 h 154"/>
                  <a:gd name="T56" fmla="*/ 136 w 155"/>
                  <a:gd name="T57" fmla="*/ 128 h 154"/>
                  <a:gd name="T58" fmla="*/ 116 w 155"/>
                  <a:gd name="T59" fmla="*/ 144 h 154"/>
                  <a:gd name="T60" fmla="*/ 96 w 155"/>
                  <a:gd name="T61" fmla="*/ 152 h 154"/>
                  <a:gd name="T62" fmla="*/ 78 w 155"/>
                  <a:gd name="T63" fmla="*/ 154 h 154"/>
                  <a:gd name="T64" fmla="*/ 51 w 155"/>
                  <a:gd name="T65" fmla="*/ 150 h 154"/>
                  <a:gd name="T66" fmla="*/ 29 w 155"/>
                  <a:gd name="T67" fmla="*/ 136 h 154"/>
                  <a:gd name="T68" fmla="*/ 11 w 155"/>
                  <a:gd name="T69" fmla="*/ 116 h 154"/>
                  <a:gd name="T70" fmla="*/ 3 w 155"/>
                  <a:gd name="T71" fmla="*/ 97 h 154"/>
                  <a:gd name="T72" fmla="*/ 0 w 155"/>
                  <a:gd name="T73" fmla="*/ 77 h 154"/>
                  <a:gd name="T74" fmla="*/ 5 w 155"/>
                  <a:gd name="T75" fmla="*/ 50 h 154"/>
                  <a:gd name="T76" fmla="*/ 19 w 155"/>
                  <a:gd name="T77" fmla="*/ 28 h 154"/>
                  <a:gd name="T78" fmla="*/ 39 w 155"/>
                  <a:gd name="T79" fmla="*/ 10 h 154"/>
                  <a:gd name="T80" fmla="*/ 59 w 155"/>
                  <a:gd name="T81" fmla="*/ 4 h 154"/>
                  <a:gd name="T82" fmla="*/ 78 w 155"/>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4">
                    <a:moveTo>
                      <a:pt x="78" y="10"/>
                    </a:moveTo>
                    <a:lnTo>
                      <a:pt x="61" y="12"/>
                    </a:lnTo>
                    <a:lnTo>
                      <a:pt x="43" y="18"/>
                    </a:lnTo>
                    <a:lnTo>
                      <a:pt x="25" y="34"/>
                    </a:lnTo>
                    <a:lnTo>
                      <a:pt x="13" y="55"/>
                    </a:lnTo>
                    <a:lnTo>
                      <a:pt x="9" y="77"/>
                    </a:lnTo>
                    <a:lnTo>
                      <a:pt x="11" y="95"/>
                    </a:lnTo>
                    <a:lnTo>
                      <a:pt x="19" y="112"/>
                    </a:lnTo>
                    <a:lnTo>
                      <a:pt x="33" y="130"/>
                    </a:lnTo>
                    <a:lnTo>
                      <a:pt x="55" y="142"/>
                    </a:lnTo>
                    <a:lnTo>
                      <a:pt x="78" y="146"/>
                    </a:lnTo>
                    <a:lnTo>
                      <a:pt x="94" y="144"/>
                    </a:lnTo>
                    <a:lnTo>
                      <a:pt x="112" y="138"/>
                    </a:lnTo>
                    <a:lnTo>
                      <a:pt x="130" y="122"/>
                    </a:lnTo>
                    <a:lnTo>
                      <a:pt x="143" y="101"/>
                    </a:lnTo>
                    <a:lnTo>
                      <a:pt x="147" y="77"/>
                    </a:lnTo>
                    <a:lnTo>
                      <a:pt x="145" y="61"/>
                    </a:lnTo>
                    <a:lnTo>
                      <a:pt x="136" y="44"/>
                    </a:lnTo>
                    <a:lnTo>
                      <a:pt x="122" y="24"/>
                    </a:lnTo>
                    <a:lnTo>
                      <a:pt x="100" y="14"/>
                    </a:lnTo>
                    <a:lnTo>
                      <a:pt x="78" y="10"/>
                    </a:lnTo>
                    <a:close/>
                    <a:moveTo>
                      <a:pt x="78" y="0"/>
                    </a:moveTo>
                    <a:lnTo>
                      <a:pt x="104" y="6"/>
                    </a:lnTo>
                    <a:lnTo>
                      <a:pt x="126" y="18"/>
                    </a:lnTo>
                    <a:lnTo>
                      <a:pt x="145" y="40"/>
                    </a:lnTo>
                    <a:lnTo>
                      <a:pt x="153" y="59"/>
                    </a:lnTo>
                    <a:lnTo>
                      <a:pt x="155" y="77"/>
                    </a:lnTo>
                    <a:lnTo>
                      <a:pt x="151" y="103"/>
                    </a:lnTo>
                    <a:lnTo>
                      <a:pt x="136" y="128"/>
                    </a:lnTo>
                    <a:lnTo>
                      <a:pt x="116" y="144"/>
                    </a:lnTo>
                    <a:lnTo>
                      <a:pt x="96" y="152"/>
                    </a:lnTo>
                    <a:lnTo>
                      <a:pt x="78" y="154"/>
                    </a:lnTo>
                    <a:lnTo>
                      <a:pt x="51" y="150"/>
                    </a:lnTo>
                    <a:lnTo>
                      <a:pt x="29" y="136"/>
                    </a:lnTo>
                    <a:lnTo>
                      <a:pt x="11" y="116"/>
                    </a:lnTo>
                    <a:lnTo>
                      <a:pt x="3" y="97"/>
                    </a:lnTo>
                    <a:lnTo>
                      <a:pt x="0" y="77"/>
                    </a:lnTo>
                    <a:lnTo>
                      <a:pt x="5" y="50"/>
                    </a:lnTo>
                    <a:lnTo>
                      <a:pt x="19" y="28"/>
                    </a:lnTo>
                    <a:lnTo>
                      <a:pt x="39" y="10"/>
                    </a:lnTo>
                    <a:lnTo>
                      <a:pt x="59" y="4"/>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93"/>
              <p:cNvSpPr>
                <a:spLocks/>
              </p:cNvSpPr>
              <p:nvPr/>
            </p:nvSpPr>
            <p:spPr bwMode="auto">
              <a:xfrm>
                <a:off x="5657705" y="5905416"/>
                <a:ext cx="28687" cy="22949"/>
              </a:xfrm>
              <a:custGeom>
                <a:avLst/>
                <a:gdLst>
                  <a:gd name="T0" fmla="*/ 0 w 10"/>
                  <a:gd name="T1" fmla="*/ 0 h 8"/>
                  <a:gd name="T2" fmla="*/ 10 w 10"/>
                  <a:gd name="T3" fmla="*/ 8 h 8"/>
                  <a:gd name="T4" fmla="*/ 4 w 10"/>
                  <a:gd name="T5" fmla="*/ 8 h 8"/>
                  <a:gd name="T6" fmla="*/ 0 w 10"/>
                  <a:gd name="T7" fmla="*/ 8 h 8"/>
                  <a:gd name="T8" fmla="*/ 0 w 10"/>
                  <a:gd name="T9" fmla="*/ 4 h 8"/>
                  <a:gd name="T10" fmla="*/ 0 w 10"/>
                  <a:gd name="T11" fmla="*/ 0 h 8"/>
                </a:gdLst>
                <a:ahLst/>
                <a:cxnLst>
                  <a:cxn ang="0">
                    <a:pos x="T0" y="T1"/>
                  </a:cxn>
                  <a:cxn ang="0">
                    <a:pos x="T2" y="T3"/>
                  </a:cxn>
                  <a:cxn ang="0">
                    <a:pos x="T4" y="T5"/>
                  </a:cxn>
                  <a:cxn ang="0">
                    <a:pos x="T6" y="T7"/>
                  </a:cxn>
                  <a:cxn ang="0">
                    <a:pos x="T8" y="T9"/>
                  </a:cxn>
                  <a:cxn ang="0">
                    <a:pos x="T10" y="T11"/>
                  </a:cxn>
                </a:cxnLst>
                <a:rect l="0" t="0" r="r" b="b"/>
                <a:pathLst>
                  <a:path w="10" h="8">
                    <a:moveTo>
                      <a:pt x="0" y="0"/>
                    </a:moveTo>
                    <a:lnTo>
                      <a:pt x="10" y="8"/>
                    </a:lnTo>
                    <a:lnTo>
                      <a:pt x="4" y="8"/>
                    </a:lnTo>
                    <a:lnTo>
                      <a:pt x="0" y="8"/>
                    </a:lnTo>
                    <a:lnTo>
                      <a:pt x="0" y="4"/>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94"/>
              <p:cNvSpPr>
                <a:spLocks/>
              </p:cNvSpPr>
              <p:nvPr/>
            </p:nvSpPr>
            <p:spPr bwMode="auto">
              <a:xfrm>
                <a:off x="5792532" y="5687397"/>
                <a:ext cx="103272" cy="111879"/>
              </a:xfrm>
              <a:custGeom>
                <a:avLst/>
                <a:gdLst>
                  <a:gd name="T0" fmla="*/ 6 w 36"/>
                  <a:gd name="T1" fmla="*/ 0 h 39"/>
                  <a:gd name="T2" fmla="*/ 16 w 36"/>
                  <a:gd name="T3" fmla="*/ 0 h 39"/>
                  <a:gd name="T4" fmla="*/ 36 w 36"/>
                  <a:gd name="T5" fmla="*/ 21 h 39"/>
                  <a:gd name="T6" fmla="*/ 36 w 36"/>
                  <a:gd name="T7" fmla="*/ 31 h 39"/>
                  <a:gd name="T8" fmla="*/ 30 w 36"/>
                  <a:gd name="T9" fmla="*/ 39 h 39"/>
                  <a:gd name="T10" fmla="*/ 0 w 36"/>
                  <a:gd name="T11" fmla="*/ 6 h 39"/>
                  <a:gd name="T12" fmla="*/ 6 w 3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6" y="0"/>
                    </a:moveTo>
                    <a:lnTo>
                      <a:pt x="16" y="0"/>
                    </a:lnTo>
                    <a:lnTo>
                      <a:pt x="36" y="21"/>
                    </a:lnTo>
                    <a:lnTo>
                      <a:pt x="36" y="31"/>
                    </a:lnTo>
                    <a:lnTo>
                      <a:pt x="30" y="39"/>
                    </a:lnTo>
                    <a:lnTo>
                      <a:pt x="0" y="6"/>
                    </a:lnTo>
                    <a:lnTo>
                      <a:pt x="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95"/>
              <p:cNvSpPr>
                <a:spLocks/>
              </p:cNvSpPr>
              <p:nvPr/>
            </p:nvSpPr>
            <p:spPr bwMode="auto">
              <a:xfrm>
                <a:off x="5715079" y="5747638"/>
                <a:ext cx="123353" cy="120484"/>
              </a:xfrm>
              <a:custGeom>
                <a:avLst/>
                <a:gdLst>
                  <a:gd name="T0" fmla="*/ 35 w 43"/>
                  <a:gd name="T1" fmla="*/ 0 h 42"/>
                  <a:gd name="T2" fmla="*/ 43 w 43"/>
                  <a:gd name="T3" fmla="*/ 8 h 42"/>
                  <a:gd name="T4" fmla="*/ 8 w 43"/>
                  <a:gd name="T5" fmla="*/ 42 h 42"/>
                  <a:gd name="T6" fmla="*/ 0 w 43"/>
                  <a:gd name="T7" fmla="*/ 42 h 42"/>
                  <a:gd name="T8" fmla="*/ 0 w 43"/>
                  <a:gd name="T9" fmla="*/ 34 h 42"/>
                  <a:gd name="T10" fmla="*/ 0 w 43"/>
                  <a:gd name="T11" fmla="*/ 34 h 42"/>
                  <a:gd name="T12" fmla="*/ 3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35" y="0"/>
                    </a:moveTo>
                    <a:lnTo>
                      <a:pt x="43" y="8"/>
                    </a:lnTo>
                    <a:lnTo>
                      <a:pt x="8" y="42"/>
                    </a:lnTo>
                    <a:lnTo>
                      <a:pt x="0" y="42"/>
                    </a:lnTo>
                    <a:lnTo>
                      <a:pt x="0" y="34"/>
                    </a:lnTo>
                    <a:lnTo>
                      <a:pt x="0" y="34"/>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96"/>
              <p:cNvSpPr>
                <a:spLocks/>
              </p:cNvSpPr>
              <p:nvPr/>
            </p:nvSpPr>
            <p:spPr bwMode="auto">
              <a:xfrm>
                <a:off x="5680655" y="5716084"/>
                <a:ext cx="123353" cy="123353"/>
              </a:xfrm>
              <a:custGeom>
                <a:avLst/>
                <a:gdLst>
                  <a:gd name="T0" fmla="*/ 35 w 43"/>
                  <a:gd name="T1" fmla="*/ 0 h 43"/>
                  <a:gd name="T2" fmla="*/ 43 w 43"/>
                  <a:gd name="T3" fmla="*/ 9 h 43"/>
                  <a:gd name="T4" fmla="*/ 8 w 43"/>
                  <a:gd name="T5" fmla="*/ 43 h 43"/>
                  <a:gd name="T6" fmla="*/ 8 w 43"/>
                  <a:gd name="T7" fmla="*/ 43 h 43"/>
                  <a:gd name="T8" fmla="*/ 0 w 43"/>
                  <a:gd name="T9" fmla="*/ 43 h 43"/>
                  <a:gd name="T10" fmla="*/ 0 w 43"/>
                  <a:gd name="T11" fmla="*/ 35 h 43"/>
                  <a:gd name="T12" fmla="*/ 35 w 43"/>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3" h="43">
                    <a:moveTo>
                      <a:pt x="35" y="0"/>
                    </a:moveTo>
                    <a:lnTo>
                      <a:pt x="43" y="9"/>
                    </a:lnTo>
                    <a:lnTo>
                      <a:pt x="8" y="43"/>
                    </a:lnTo>
                    <a:lnTo>
                      <a:pt x="8" y="43"/>
                    </a:lnTo>
                    <a:lnTo>
                      <a:pt x="0" y="43"/>
                    </a:lnTo>
                    <a:lnTo>
                      <a:pt x="0" y="35"/>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97"/>
              <p:cNvSpPr>
                <a:spLocks/>
              </p:cNvSpPr>
              <p:nvPr/>
            </p:nvSpPr>
            <p:spPr bwMode="auto">
              <a:xfrm>
                <a:off x="5663443" y="5833698"/>
                <a:ext cx="86060" cy="94667"/>
              </a:xfrm>
              <a:custGeom>
                <a:avLst/>
                <a:gdLst>
                  <a:gd name="T0" fmla="*/ 2 w 30"/>
                  <a:gd name="T1" fmla="*/ 0 h 33"/>
                  <a:gd name="T2" fmla="*/ 4 w 30"/>
                  <a:gd name="T3" fmla="*/ 4 h 33"/>
                  <a:gd name="T4" fmla="*/ 12 w 30"/>
                  <a:gd name="T5" fmla="*/ 8 h 33"/>
                  <a:gd name="T6" fmla="*/ 16 w 30"/>
                  <a:gd name="T7" fmla="*/ 16 h 33"/>
                  <a:gd name="T8" fmla="*/ 24 w 30"/>
                  <a:gd name="T9" fmla="*/ 18 h 33"/>
                  <a:gd name="T10" fmla="*/ 26 w 30"/>
                  <a:gd name="T11" fmla="*/ 27 h 33"/>
                  <a:gd name="T12" fmla="*/ 30 w 30"/>
                  <a:gd name="T13" fmla="*/ 31 h 33"/>
                  <a:gd name="T14" fmla="*/ 12 w 30"/>
                  <a:gd name="T15" fmla="*/ 33 h 33"/>
                  <a:gd name="T16" fmla="*/ 0 w 30"/>
                  <a:gd name="T17" fmla="*/ 18 h 33"/>
                  <a:gd name="T18" fmla="*/ 2 w 30"/>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3">
                    <a:moveTo>
                      <a:pt x="2" y="0"/>
                    </a:moveTo>
                    <a:lnTo>
                      <a:pt x="4" y="4"/>
                    </a:lnTo>
                    <a:lnTo>
                      <a:pt x="12" y="8"/>
                    </a:lnTo>
                    <a:lnTo>
                      <a:pt x="16" y="16"/>
                    </a:lnTo>
                    <a:lnTo>
                      <a:pt x="24" y="18"/>
                    </a:lnTo>
                    <a:lnTo>
                      <a:pt x="26" y="27"/>
                    </a:lnTo>
                    <a:lnTo>
                      <a:pt x="30" y="31"/>
                    </a:lnTo>
                    <a:lnTo>
                      <a:pt x="12" y="33"/>
                    </a:lnTo>
                    <a:lnTo>
                      <a:pt x="0" y="18"/>
                    </a:lnTo>
                    <a:lnTo>
                      <a:pt x="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98"/>
              <p:cNvSpPr>
                <a:spLocks/>
              </p:cNvSpPr>
              <p:nvPr/>
            </p:nvSpPr>
            <p:spPr bwMode="auto">
              <a:xfrm>
                <a:off x="5749503" y="5782062"/>
                <a:ext cx="117616" cy="129091"/>
              </a:xfrm>
              <a:custGeom>
                <a:avLst/>
                <a:gdLst>
                  <a:gd name="T0" fmla="*/ 33 w 41"/>
                  <a:gd name="T1" fmla="*/ 0 h 45"/>
                  <a:gd name="T2" fmla="*/ 41 w 41"/>
                  <a:gd name="T3" fmla="*/ 8 h 45"/>
                  <a:gd name="T4" fmla="*/ 7 w 41"/>
                  <a:gd name="T5" fmla="*/ 45 h 45"/>
                  <a:gd name="T6" fmla="*/ 0 w 41"/>
                  <a:gd name="T7" fmla="*/ 43 h 45"/>
                  <a:gd name="T8" fmla="*/ 0 w 41"/>
                  <a:gd name="T9" fmla="*/ 34 h 45"/>
                  <a:gd name="T10" fmla="*/ 33 w 41"/>
                  <a:gd name="T11" fmla="*/ 0 h 45"/>
                </a:gdLst>
                <a:ahLst/>
                <a:cxnLst>
                  <a:cxn ang="0">
                    <a:pos x="T0" y="T1"/>
                  </a:cxn>
                  <a:cxn ang="0">
                    <a:pos x="T2" y="T3"/>
                  </a:cxn>
                  <a:cxn ang="0">
                    <a:pos x="T4" y="T5"/>
                  </a:cxn>
                  <a:cxn ang="0">
                    <a:pos x="T6" y="T7"/>
                  </a:cxn>
                  <a:cxn ang="0">
                    <a:pos x="T8" y="T9"/>
                  </a:cxn>
                  <a:cxn ang="0">
                    <a:pos x="T10" y="T11"/>
                  </a:cxn>
                </a:cxnLst>
                <a:rect l="0" t="0" r="r" b="b"/>
                <a:pathLst>
                  <a:path w="41" h="45">
                    <a:moveTo>
                      <a:pt x="33" y="0"/>
                    </a:moveTo>
                    <a:lnTo>
                      <a:pt x="41" y="8"/>
                    </a:lnTo>
                    <a:lnTo>
                      <a:pt x="7" y="45"/>
                    </a:lnTo>
                    <a:lnTo>
                      <a:pt x="0" y="43"/>
                    </a:lnTo>
                    <a:lnTo>
                      <a:pt x="0" y="34"/>
                    </a:lnTo>
                    <a:lnTo>
                      <a:pt x="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 name="组合 27"/>
          <p:cNvGrpSpPr/>
          <p:nvPr/>
        </p:nvGrpSpPr>
        <p:grpSpPr>
          <a:xfrm>
            <a:off x="6839593" y="4918590"/>
            <a:ext cx="745852" cy="441774"/>
            <a:chOff x="6839593" y="4666153"/>
            <a:chExt cx="745852" cy="441774"/>
          </a:xfrm>
        </p:grpSpPr>
        <p:sp>
          <p:nvSpPr>
            <p:cNvPr id="29" name="Freeform 81"/>
            <p:cNvSpPr>
              <a:spLocks/>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p:cNvGrpSpPr/>
            <p:nvPr/>
          </p:nvGrpSpPr>
          <p:grpSpPr>
            <a:xfrm>
              <a:off x="6839593" y="4666153"/>
              <a:ext cx="441774" cy="441774"/>
              <a:chOff x="6839593" y="4666155"/>
              <a:chExt cx="441774" cy="441774"/>
            </a:xfrm>
          </p:grpSpPr>
          <p:sp>
            <p:nvSpPr>
              <p:cNvPr id="31" name="Freeform 199"/>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00"/>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1"/>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02"/>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p:nvGrpSpPr>
        <p:grpSpPr>
          <a:xfrm>
            <a:off x="6839593" y="3028145"/>
            <a:ext cx="745852" cy="444643"/>
            <a:chOff x="6839593" y="2775708"/>
            <a:chExt cx="745852" cy="444643"/>
          </a:xfrm>
        </p:grpSpPr>
        <p:sp>
          <p:nvSpPr>
            <p:cNvPr id="36" name="Freeform 83"/>
            <p:cNvSpPr>
              <a:spLocks/>
            </p:cNvSpPr>
            <p:nvPr/>
          </p:nvSpPr>
          <p:spPr bwMode="auto">
            <a:xfrm>
              <a:off x="7381769" y="2824475"/>
              <a:ext cx="203676" cy="347109"/>
            </a:xfrm>
            <a:custGeom>
              <a:avLst/>
              <a:gdLst>
                <a:gd name="T0" fmla="*/ 10 w 71"/>
                <a:gd name="T1" fmla="*/ 0 h 121"/>
                <a:gd name="T2" fmla="*/ 14 w 71"/>
                <a:gd name="T3" fmla="*/ 3 h 121"/>
                <a:gd name="T4" fmla="*/ 18 w 71"/>
                <a:gd name="T5" fmla="*/ 5 h 121"/>
                <a:gd name="T6" fmla="*/ 67 w 71"/>
                <a:gd name="T7" fmla="*/ 53 h 121"/>
                <a:gd name="T8" fmla="*/ 71 w 71"/>
                <a:gd name="T9" fmla="*/ 62 h 121"/>
                <a:gd name="T10" fmla="*/ 67 w 71"/>
                <a:gd name="T11" fmla="*/ 68 h 121"/>
                <a:gd name="T12" fmla="*/ 18 w 71"/>
                <a:gd name="T13" fmla="*/ 119 h 121"/>
                <a:gd name="T14" fmla="*/ 10 w 71"/>
                <a:gd name="T15" fmla="*/ 121 h 121"/>
                <a:gd name="T16" fmla="*/ 4 w 71"/>
                <a:gd name="T17" fmla="*/ 119 h 121"/>
                <a:gd name="T18" fmla="*/ 0 w 71"/>
                <a:gd name="T19" fmla="*/ 115 h 121"/>
                <a:gd name="T20" fmla="*/ 0 w 71"/>
                <a:gd name="T21" fmla="*/ 111 h 121"/>
                <a:gd name="T22" fmla="*/ 0 w 71"/>
                <a:gd name="T23" fmla="*/ 106 h 121"/>
                <a:gd name="T24" fmla="*/ 4 w 71"/>
                <a:gd name="T25" fmla="*/ 104 h 121"/>
                <a:gd name="T26" fmla="*/ 44 w 71"/>
                <a:gd name="T27" fmla="*/ 62 h 121"/>
                <a:gd name="T28" fmla="*/ 4 w 71"/>
                <a:gd name="T29" fmla="*/ 19 h 121"/>
                <a:gd name="T30" fmla="*/ 0 w 71"/>
                <a:gd name="T31" fmla="*/ 15 h 121"/>
                <a:gd name="T32" fmla="*/ 0 w 71"/>
                <a:gd name="T33" fmla="*/ 11 h 121"/>
                <a:gd name="T34" fmla="*/ 0 w 71"/>
                <a:gd name="T35" fmla="*/ 7 h 121"/>
                <a:gd name="T36" fmla="*/ 4 w 71"/>
                <a:gd name="T37" fmla="*/ 5 h 121"/>
                <a:gd name="T38" fmla="*/ 6 w 71"/>
                <a:gd name="T39" fmla="*/ 3 h 121"/>
                <a:gd name="T40" fmla="*/ 10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10" y="0"/>
                  </a:moveTo>
                  <a:lnTo>
                    <a:pt x="14" y="3"/>
                  </a:lnTo>
                  <a:lnTo>
                    <a:pt x="18" y="5"/>
                  </a:lnTo>
                  <a:lnTo>
                    <a:pt x="67" y="53"/>
                  </a:lnTo>
                  <a:lnTo>
                    <a:pt x="71" y="62"/>
                  </a:lnTo>
                  <a:lnTo>
                    <a:pt x="67" y="68"/>
                  </a:lnTo>
                  <a:lnTo>
                    <a:pt x="18" y="119"/>
                  </a:lnTo>
                  <a:lnTo>
                    <a:pt x="10" y="121"/>
                  </a:lnTo>
                  <a:lnTo>
                    <a:pt x="4" y="119"/>
                  </a:lnTo>
                  <a:lnTo>
                    <a:pt x="0" y="115"/>
                  </a:lnTo>
                  <a:lnTo>
                    <a:pt x="0" y="111"/>
                  </a:lnTo>
                  <a:lnTo>
                    <a:pt x="0" y="106"/>
                  </a:lnTo>
                  <a:lnTo>
                    <a:pt x="4" y="104"/>
                  </a:lnTo>
                  <a:lnTo>
                    <a:pt x="44" y="62"/>
                  </a:lnTo>
                  <a:lnTo>
                    <a:pt x="4" y="19"/>
                  </a:lnTo>
                  <a:lnTo>
                    <a:pt x="0" y="15"/>
                  </a:lnTo>
                  <a:lnTo>
                    <a:pt x="0" y="11"/>
                  </a:lnTo>
                  <a:lnTo>
                    <a:pt x="0" y="7"/>
                  </a:lnTo>
                  <a:lnTo>
                    <a:pt x="4" y="5"/>
                  </a:lnTo>
                  <a:lnTo>
                    <a:pt x="6" y="3"/>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7" name="组合 36"/>
            <p:cNvGrpSpPr/>
            <p:nvPr/>
          </p:nvGrpSpPr>
          <p:grpSpPr>
            <a:xfrm>
              <a:off x="6839593" y="2775708"/>
              <a:ext cx="441774" cy="444643"/>
              <a:chOff x="6839593" y="2769970"/>
              <a:chExt cx="441774" cy="444643"/>
            </a:xfrm>
          </p:grpSpPr>
          <p:sp>
            <p:nvSpPr>
              <p:cNvPr id="38" name="Freeform 203"/>
              <p:cNvSpPr>
                <a:spLocks noEditPoints="1"/>
              </p:cNvSpPr>
              <p:nvPr/>
            </p:nvSpPr>
            <p:spPr bwMode="auto">
              <a:xfrm>
                <a:off x="6839593" y="2769970"/>
                <a:ext cx="441774" cy="444643"/>
              </a:xfrm>
              <a:custGeom>
                <a:avLst/>
                <a:gdLst>
                  <a:gd name="T0" fmla="*/ 77 w 154"/>
                  <a:gd name="T1" fmla="*/ 10 h 155"/>
                  <a:gd name="T2" fmla="*/ 59 w 154"/>
                  <a:gd name="T3" fmla="*/ 12 h 155"/>
                  <a:gd name="T4" fmla="*/ 42 w 154"/>
                  <a:gd name="T5" fmla="*/ 19 h 155"/>
                  <a:gd name="T6" fmla="*/ 24 w 154"/>
                  <a:gd name="T7" fmla="*/ 35 h 155"/>
                  <a:gd name="T8" fmla="*/ 12 w 154"/>
                  <a:gd name="T9" fmla="*/ 55 h 155"/>
                  <a:gd name="T10" fmla="*/ 8 w 154"/>
                  <a:gd name="T11" fmla="*/ 78 h 155"/>
                  <a:gd name="T12" fmla="*/ 10 w 154"/>
                  <a:gd name="T13" fmla="*/ 96 h 155"/>
                  <a:gd name="T14" fmla="*/ 16 w 154"/>
                  <a:gd name="T15" fmla="*/ 112 h 155"/>
                  <a:gd name="T16" fmla="*/ 32 w 154"/>
                  <a:gd name="T17" fmla="*/ 131 h 155"/>
                  <a:gd name="T18" fmla="*/ 53 w 154"/>
                  <a:gd name="T19" fmla="*/ 143 h 155"/>
                  <a:gd name="T20" fmla="*/ 77 w 154"/>
                  <a:gd name="T21" fmla="*/ 147 h 155"/>
                  <a:gd name="T22" fmla="*/ 93 w 154"/>
                  <a:gd name="T23" fmla="*/ 145 h 155"/>
                  <a:gd name="T24" fmla="*/ 109 w 154"/>
                  <a:gd name="T25" fmla="*/ 139 h 155"/>
                  <a:gd name="T26" fmla="*/ 130 w 154"/>
                  <a:gd name="T27" fmla="*/ 122 h 155"/>
                  <a:gd name="T28" fmla="*/ 140 w 154"/>
                  <a:gd name="T29" fmla="*/ 102 h 155"/>
                  <a:gd name="T30" fmla="*/ 144 w 154"/>
                  <a:gd name="T31" fmla="*/ 78 h 155"/>
                  <a:gd name="T32" fmla="*/ 142 w 154"/>
                  <a:gd name="T33" fmla="*/ 61 h 155"/>
                  <a:gd name="T34" fmla="*/ 136 w 154"/>
                  <a:gd name="T35" fmla="*/ 45 h 155"/>
                  <a:gd name="T36" fmla="*/ 120 w 154"/>
                  <a:gd name="T37" fmla="*/ 25 h 155"/>
                  <a:gd name="T38" fmla="*/ 99 w 154"/>
                  <a:gd name="T39" fmla="*/ 14 h 155"/>
                  <a:gd name="T40" fmla="*/ 77 w 154"/>
                  <a:gd name="T41" fmla="*/ 10 h 155"/>
                  <a:gd name="T42" fmla="*/ 77 w 154"/>
                  <a:gd name="T43" fmla="*/ 0 h 155"/>
                  <a:gd name="T44" fmla="*/ 103 w 154"/>
                  <a:gd name="T45" fmla="*/ 6 h 155"/>
                  <a:gd name="T46" fmla="*/ 126 w 154"/>
                  <a:gd name="T47" fmla="*/ 19 h 155"/>
                  <a:gd name="T48" fmla="*/ 144 w 154"/>
                  <a:gd name="T49" fmla="*/ 41 h 155"/>
                  <a:gd name="T50" fmla="*/ 150 w 154"/>
                  <a:gd name="T51" fmla="*/ 59 h 155"/>
                  <a:gd name="T52" fmla="*/ 154 w 154"/>
                  <a:gd name="T53" fmla="*/ 78 h 155"/>
                  <a:gd name="T54" fmla="*/ 148 w 154"/>
                  <a:gd name="T55" fmla="*/ 104 h 155"/>
                  <a:gd name="T56" fmla="*/ 136 w 154"/>
                  <a:gd name="T57" fmla="*/ 129 h 155"/>
                  <a:gd name="T58" fmla="*/ 114 w 154"/>
                  <a:gd name="T59" fmla="*/ 145 h 155"/>
                  <a:gd name="T60" fmla="*/ 95 w 154"/>
                  <a:gd name="T61" fmla="*/ 153 h 155"/>
                  <a:gd name="T62" fmla="*/ 77 w 154"/>
                  <a:gd name="T63" fmla="*/ 155 h 155"/>
                  <a:gd name="T64" fmla="*/ 51 w 154"/>
                  <a:gd name="T65" fmla="*/ 151 h 155"/>
                  <a:gd name="T66" fmla="*/ 26 w 154"/>
                  <a:gd name="T67" fmla="*/ 137 h 155"/>
                  <a:gd name="T68" fmla="*/ 10 w 154"/>
                  <a:gd name="T69" fmla="*/ 116 h 155"/>
                  <a:gd name="T70" fmla="*/ 2 w 154"/>
                  <a:gd name="T71" fmla="*/ 98 h 155"/>
                  <a:gd name="T72" fmla="*/ 0 w 154"/>
                  <a:gd name="T73" fmla="*/ 78 h 155"/>
                  <a:gd name="T74" fmla="*/ 4 w 154"/>
                  <a:gd name="T75" fmla="*/ 51 h 155"/>
                  <a:gd name="T76" fmla="*/ 18 w 154"/>
                  <a:gd name="T77" fmla="*/ 29 h 155"/>
                  <a:gd name="T78" fmla="*/ 38 w 154"/>
                  <a:gd name="T79" fmla="*/ 10 h 155"/>
                  <a:gd name="T80" fmla="*/ 57 w 154"/>
                  <a:gd name="T81" fmla="*/ 4 h 155"/>
                  <a:gd name="T82" fmla="*/ 77 w 154"/>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5">
                    <a:moveTo>
                      <a:pt x="77" y="10"/>
                    </a:moveTo>
                    <a:lnTo>
                      <a:pt x="59" y="12"/>
                    </a:lnTo>
                    <a:lnTo>
                      <a:pt x="42" y="19"/>
                    </a:lnTo>
                    <a:lnTo>
                      <a:pt x="24" y="35"/>
                    </a:lnTo>
                    <a:lnTo>
                      <a:pt x="12" y="55"/>
                    </a:lnTo>
                    <a:lnTo>
                      <a:pt x="8" y="78"/>
                    </a:lnTo>
                    <a:lnTo>
                      <a:pt x="10" y="96"/>
                    </a:lnTo>
                    <a:lnTo>
                      <a:pt x="16" y="112"/>
                    </a:lnTo>
                    <a:lnTo>
                      <a:pt x="32" y="131"/>
                    </a:lnTo>
                    <a:lnTo>
                      <a:pt x="53" y="143"/>
                    </a:lnTo>
                    <a:lnTo>
                      <a:pt x="77" y="147"/>
                    </a:lnTo>
                    <a:lnTo>
                      <a:pt x="93" y="145"/>
                    </a:lnTo>
                    <a:lnTo>
                      <a:pt x="109" y="139"/>
                    </a:lnTo>
                    <a:lnTo>
                      <a:pt x="130" y="122"/>
                    </a:lnTo>
                    <a:lnTo>
                      <a:pt x="140" y="102"/>
                    </a:lnTo>
                    <a:lnTo>
                      <a:pt x="144" y="78"/>
                    </a:lnTo>
                    <a:lnTo>
                      <a:pt x="142" y="61"/>
                    </a:lnTo>
                    <a:lnTo>
                      <a:pt x="136" y="45"/>
                    </a:lnTo>
                    <a:lnTo>
                      <a:pt x="120" y="25"/>
                    </a:lnTo>
                    <a:lnTo>
                      <a:pt x="99" y="14"/>
                    </a:lnTo>
                    <a:lnTo>
                      <a:pt x="77" y="10"/>
                    </a:lnTo>
                    <a:close/>
                    <a:moveTo>
                      <a:pt x="77" y="0"/>
                    </a:moveTo>
                    <a:lnTo>
                      <a:pt x="103" y="6"/>
                    </a:lnTo>
                    <a:lnTo>
                      <a:pt x="126" y="19"/>
                    </a:lnTo>
                    <a:lnTo>
                      <a:pt x="144" y="41"/>
                    </a:lnTo>
                    <a:lnTo>
                      <a:pt x="150" y="59"/>
                    </a:lnTo>
                    <a:lnTo>
                      <a:pt x="154" y="78"/>
                    </a:lnTo>
                    <a:lnTo>
                      <a:pt x="148" y="104"/>
                    </a:lnTo>
                    <a:lnTo>
                      <a:pt x="136" y="129"/>
                    </a:lnTo>
                    <a:lnTo>
                      <a:pt x="114" y="145"/>
                    </a:lnTo>
                    <a:lnTo>
                      <a:pt x="95" y="153"/>
                    </a:lnTo>
                    <a:lnTo>
                      <a:pt x="77" y="155"/>
                    </a:lnTo>
                    <a:lnTo>
                      <a:pt x="51" y="151"/>
                    </a:lnTo>
                    <a:lnTo>
                      <a:pt x="26" y="137"/>
                    </a:lnTo>
                    <a:lnTo>
                      <a:pt x="10" y="116"/>
                    </a:lnTo>
                    <a:lnTo>
                      <a:pt x="2" y="98"/>
                    </a:lnTo>
                    <a:lnTo>
                      <a:pt x="0" y="78"/>
                    </a:lnTo>
                    <a:lnTo>
                      <a:pt x="4" y="51"/>
                    </a:lnTo>
                    <a:lnTo>
                      <a:pt x="18" y="29"/>
                    </a:lnTo>
                    <a:lnTo>
                      <a:pt x="38" y="10"/>
                    </a:lnTo>
                    <a:lnTo>
                      <a:pt x="57"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04"/>
              <p:cNvSpPr>
                <a:spLocks noEditPoints="1"/>
              </p:cNvSpPr>
              <p:nvPr/>
            </p:nvSpPr>
            <p:spPr bwMode="auto">
              <a:xfrm>
                <a:off x="6925653" y="2870374"/>
                <a:ext cx="269654" cy="186464"/>
              </a:xfrm>
              <a:custGeom>
                <a:avLst/>
                <a:gdLst>
                  <a:gd name="T0" fmla="*/ 6 w 94"/>
                  <a:gd name="T1" fmla="*/ 6 h 65"/>
                  <a:gd name="T2" fmla="*/ 6 w 94"/>
                  <a:gd name="T3" fmla="*/ 55 h 65"/>
                  <a:gd name="T4" fmla="*/ 88 w 94"/>
                  <a:gd name="T5" fmla="*/ 55 h 65"/>
                  <a:gd name="T6" fmla="*/ 88 w 94"/>
                  <a:gd name="T7" fmla="*/ 6 h 65"/>
                  <a:gd name="T8" fmla="*/ 6 w 94"/>
                  <a:gd name="T9" fmla="*/ 6 h 65"/>
                  <a:gd name="T10" fmla="*/ 4 w 94"/>
                  <a:gd name="T11" fmla="*/ 0 h 65"/>
                  <a:gd name="T12" fmla="*/ 88 w 94"/>
                  <a:gd name="T13" fmla="*/ 0 h 65"/>
                  <a:gd name="T14" fmla="*/ 94 w 94"/>
                  <a:gd name="T15" fmla="*/ 4 h 65"/>
                  <a:gd name="T16" fmla="*/ 94 w 94"/>
                  <a:gd name="T17" fmla="*/ 61 h 65"/>
                  <a:gd name="T18" fmla="*/ 88 w 94"/>
                  <a:gd name="T19" fmla="*/ 65 h 65"/>
                  <a:gd name="T20" fmla="*/ 67 w 94"/>
                  <a:gd name="T21" fmla="*/ 65 h 65"/>
                  <a:gd name="T22" fmla="*/ 29 w 94"/>
                  <a:gd name="T23" fmla="*/ 65 h 65"/>
                  <a:gd name="T24" fmla="*/ 4 w 94"/>
                  <a:gd name="T25" fmla="*/ 65 h 65"/>
                  <a:gd name="T26" fmla="*/ 0 w 94"/>
                  <a:gd name="T27" fmla="*/ 61 h 65"/>
                  <a:gd name="T28" fmla="*/ 0 w 94"/>
                  <a:gd name="T29" fmla="*/ 4 h 65"/>
                  <a:gd name="T30" fmla="*/ 4 w 94"/>
                  <a:gd name="T3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5">
                    <a:moveTo>
                      <a:pt x="6" y="6"/>
                    </a:moveTo>
                    <a:lnTo>
                      <a:pt x="6" y="55"/>
                    </a:lnTo>
                    <a:lnTo>
                      <a:pt x="88" y="55"/>
                    </a:lnTo>
                    <a:lnTo>
                      <a:pt x="88" y="6"/>
                    </a:lnTo>
                    <a:lnTo>
                      <a:pt x="6" y="6"/>
                    </a:lnTo>
                    <a:close/>
                    <a:moveTo>
                      <a:pt x="4" y="0"/>
                    </a:moveTo>
                    <a:lnTo>
                      <a:pt x="88" y="0"/>
                    </a:lnTo>
                    <a:lnTo>
                      <a:pt x="94" y="4"/>
                    </a:lnTo>
                    <a:lnTo>
                      <a:pt x="94" y="61"/>
                    </a:lnTo>
                    <a:lnTo>
                      <a:pt x="88" y="65"/>
                    </a:lnTo>
                    <a:lnTo>
                      <a:pt x="67" y="65"/>
                    </a:lnTo>
                    <a:lnTo>
                      <a:pt x="29" y="65"/>
                    </a:lnTo>
                    <a:lnTo>
                      <a:pt x="4" y="65"/>
                    </a:lnTo>
                    <a:lnTo>
                      <a:pt x="0" y="61"/>
                    </a:lnTo>
                    <a:lnTo>
                      <a:pt x="0" y="4"/>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206"/>
              <p:cNvSpPr>
                <a:spLocks noChangeArrowheads="1"/>
              </p:cNvSpPr>
              <p:nvPr/>
            </p:nvSpPr>
            <p:spPr bwMode="auto">
              <a:xfrm>
                <a:off x="7026055" y="3068310"/>
                <a:ext cx="68848" cy="22949"/>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207"/>
              <p:cNvSpPr>
                <a:spLocks/>
              </p:cNvSpPr>
              <p:nvPr/>
            </p:nvSpPr>
            <p:spPr bwMode="auto">
              <a:xfrm>
                <a:off x="6991631" y="3102734"/>
                <a:ext cx="131958" cy="17212"/>
              </a:xfrm>
              <a:custGeom>
                <a:avLst/>
                <a:gdLst>
                  <a:gd name="T0" fmla="*/ 4 w 46"/>
                  <a:gd name="T1" fmla="*/ 0 h 6"/>
                  <a:gd name="T2" fmla="*/ 44 w 46"/>
                  <a:gd name="T3" fmla="*/ 0 h 6"/>
                  <a:gd name="T4" fmla="*/ 46 w 46"/>
                  <a:gd name="T5" fmla="*/ 2 h 6"/>
                  <a:gd name="T6" fmla="*/ 44 w 46"/>
                  <a:gd name="T7" fmla="*/ 6 h 6"/>
                  <a:gd name="T8" fmla="*/ 4 w 46"/>
                  <a:gd name="T9" fmla="*/ 6 h 6"/>
                  <a:gd name="T10" fmla="*/ 0 w 46"/>
                  <a:gd name="T11" fmla="*/ 2 h 6"/>
                  <a:gd name="T12" fmla="*/ 4 w 4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6" h="6">
                    <a:moveTo>
                      <a:pt x="4" y="0"/>
                    </a:moveTo>
                    <a:lnTo>
                      <a:pt x="44" y="0"/>
                    </a:lnTo>
                    <a:lnTo>
                      <a:pt x="46" y="2"/>
                    </a:lnTo>
                    <a:lnTo>
                      <a:pt x="44" y="6"/>
                    </a:lnTo>
                    <a:lnTo>
                      <a:pt x="4" y="6"/>
                    </a:lnTo>
                    <a:lnTo>
                      <a:pt x="0" y="2"/>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 name="组合 44"/>
          <p:cNvGrpSpPr/>
          <p:nvPr/>
        </p:nvGrpSpPr>
        <p:grpSpPr>
          <a:xfrm>
            <a:off x="5238881" y="2078618"/>
            <a:ext cx="763063" cy="438906"/>
            <a:chOff x="5238881" y="1826181"/>
            <a:chExt cx="763063" cy="438906"/>
          </a:xfrm>
        </p:grpSpPr>
        <p:sp>
          <p:nvSpPr>
            <p:cNvPr id="46" name="Freeform 80"/>
            <p:cNvSpPr>
              <a:spLocks/>
            </p:cNvSpPr>
            <p:nvPr/>
          </p:nvSpPr>
          <p:spPr bwMode="auto">
            <a:xfrm>
              <a:off x="5238881" y="1872080"/>
              <a:ext cx="203676" cy="347109"/>
            </a:xfrm>
            <a:custGeom>
              <a:avLst/>
              <a:gdLst>
                <a:gd name="T0" fmla="*/ 61 w 71"/>
                <a:gd name="T1" fmla="*/ 0 h 121"/>
                <a:gd name="T2" fmla="*/ 65 w 71"/>
                <a:gd name="T3" fmla="*/ 0 h 121"/>
                <a:gd name="T4" fmla="*/ 67 w 71"/>
                <a:gd name="T5" fmla="*/ 2 h 121"/>
                <a:gd name="T6" fmla="*/ 71 w 71"/>
                <a:gd name="T7" fmla="*/ 7 h 121"/>
                <a:gd name="T8" fmla="*/ 71 w 71"/>
                <a:gd name="T9" fmla="*/ 11 h 121"/>
                <a:gd name="T10" fmla="*/ 71 w 71"/>
                <a:gd name="T11" fmla="*/ 15 h 121"/>
                <a:gd name="T12" fmla="*/ 67 w 71"/>
                <a:gd name="T13" fmla="*/ 17 h 121"/>
                <a:gd name="T14" fmla="*/ 26 w 71"/>
                <a:gd name="T15" fmla="*/ 60 h 121"/>
                <a:gd name="T16" fmla="*/ 67 w 71"/>
                <a:gd name="T17" fmla="*/ 102 h 121"/>
                <a:gd name="T18" fmla="*/ 71 w 71"/>
                <a:gd name="T19" fmla="*/ 106 h 121"/>
                <a:gd name="T20" fmla="*/ 71 w 71"/>
                <a:gd name="T21" fmla="*/ 108 h 121"/>
                <a:gd name="T22" fmla="*/ 71 w 71"/>
                <a:gd name="T23" fmla="*/ 112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1 h 121"/>
                <a:gd name="T36" fmla="*/ 53 w 71"/>
                <a:gd name="T37" fmla="*/ 2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2"/>
                  </a:lnTo>
                  <a:lnTo>
                    <a:pt x="71" y="7"/>
                  </a:lnTo>
                  <a:lnTo>
                    <a:pt x="71" y="11"/>
                  </a:lnTo>
                  <a:lnTo>
                    <a:pt x="71" y="15"/>
                  </a:lnTo>
                  <a:lnTo>
                    <a:pt x="67" y="17"/>
                  </a:lnTo>
                  <a:lnTo>
                    <a:pt x="26" y="60"/>
                  </a:lnTo>
                  <a:lnTo>
                    <a:pt x="67" y="102"/>
                  </a:lnTo>
                  <a:lnTo>
                    <a:pt x="71" y="106"/>
                  </a:lnTo>
                  <a:lnTo>
                    <a:pt x="71" y="108"/>
                  </a:lnTo>
                  <a:lnTo>
                    <a:pt x="71" y="112"/>
                  </a:lnTo>
                  <a:lnTo>
                    <a:pt x="67" y="117"/>
                  </a:lnTo>
                  <a:lnTo>
                    <a:pt x="61" y="121"/>
                  </a:lnTo>
                  <a:lnTo>
                    <a:pt x="53" y="117"/>
                  </a:lnTo>
                  <a:lnTo>
                    <a:pt x="4" y="68"/>
                  </a:lnTo>
                  <a:lnTo>
                    <a:pt x="0" y="60"/>
                  </a:lnTo>
                  <a:lnTo>
                    <a:pt x="4" y="51"/>
                  </a:lnTo>
                  <a:lnTo>
                    <a:pt x="53" y="2"/>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7" name="组合 46"/>
            <p:cNvGrpSpPr/>
            <p:nvPr/>
          </p:nvGrpSpPr>
          <p:grpSpPr>
            <a:xfrm>
              <a:off x="5557301" y="1826181"/>
              <a:ext cx="444643" cy="438906"/>
              <a:chOff x="5557301" y="1829049"/>
              <a:chExt cx="444643" cy="438906"/>
            </a:xfrm>
          </p:grpSpPr>
          <p:sp>
            <p:nvSpPr>
              <p:cNvPr id="48" name="Freeform 208"/>
              <p:cNvSpPr>
                <a:spLocks noEditPoints="1"/>
              </p:cNvSpPr>
              <p:nvPr/>
            </p:nvSpPr>
            <p:spPr bwMode="auto">
              <a:xfrm>
                <a:off x="5557301" y="1829049"/>
                <a:ext cx="444643" cy="438906"/>
              </a:xfrm>
              <a:custGeom>
                <a:avLst/>
                <a:gdLst>
                  <a:gd name="T0" fmla="*/ 78 w 155"/>
                  <a:gd name="T1" fmla="*/ 8 h 153"/>
                  <a:gd name="T2" fmla="*/ 61 w 155"/>
                  <a:gd name="T3" fmla="*/ 10 h 153"/>
                  <a:gd name="T4" fmla="*/ 43 w 155"/>
                  <a:gd name="T5" fmla="*/ 16 h 153"/>
                  <a:gd name="T6" fmla="*/ 25 w 155"/>
                  <a:gd name="T7" fmla="*/ 33 h 153"/>
                  <a:gd name="T8" fmla="*/ 13 w 155"/>
                  <a:gd name="T9" fmla="*/ 53 h 153"/>
                  <a:gd name="T10" fmla="*/ 9 w 155"/>
                  <a:gd name="T11" fmla="*/ 77 h 153"/>
                  <a:gd name="T12" fmla="*/ 11 w 155"/>
                  <a:gd name="T13" fmla="*/ 94 h 153"/>
                  <a:gd name="T14" fmla="*/ 19 w 155"/>
                  <a:gd name="T15" fmla="*/ 110 h 153"/>
                  <a:gd name="T16" fmla="*/ 33 w 155"/>
                  <a:gd name="T17" fmla="*/ 128 h 153"/>
                  <a:gd name="T18" fmla="*/ 55 w 155"/>
                  <a:gd name="T19" fmla="*/ 141 h 153"/>
                  <a:gd name="T20" fmla="*/ 78 w 155"/>
                  <a:gd name="T21" fmla="*/ 145 h 153"/>
                  <a:gd name="T22" fmla="*/ 94 w 155"/>
                  <a:gd name="T23" fmla="*/ 143 h 153"/>
                  <a:gd name="T24" fmla="*/ 112 w 155"/>
                  <a:gd name="T25" fmla="*/ 137 h 153"/>
                  <a:gd name="T26" fmla="*/ 130 w 155"/>
                  <a:gd name="T27" fmla="*/ 120 h 153"/>
                  <a:gd name="T28" fmla="*/ 143 w 155"/>
                  <a:gd name="T29" fmla="*/ 100 h 153"/>
                  <a:gd name="T30" fmla="*/ 147 w 155"/>
                  <a:gd name="T31" fmla="*/ 77 h 153"/>
                  <a:gd name="T32" fmla="*/ 145 w 155"/>
                  <a:gd name="T33" fmla="*/ 59 h 153"/>
                  <a:gd name="T34" fmla="*/ 136 w 155"/>
                  <a:gd name="T35" fmla="*/ 43 h 153"/>
                  <a:gd name="T36" fmla="*/ 122 w 155"/>
                  <a:gd name="T37" fmla="*/ 24 h 153"/>
                  <a:gd name="T38" fmla="*/ 100 w 155"/>
                  <a:gd name="T39" fmla="*/ 12 h 153"/>
                  <a:gd name="T40" fmla="*/ 78 w 155"/>
                  <a:gd name="T41" fmla="*/ 8 h 153"/>
                  <a:gd name="T42" fmla="*/ 78 w 155"/>
                  <a:gd name="T43" fmla="*/ 0 h 153"/>
                  <a:gd name="T44" fmla="*/ 104 w 155"/>
                  <a:gd name="T45" fmla="*/ 4 h 153"/>
                  <a:gd name="T46" fmla="*/ 126 w 155"/>
                  <a:gd name="T47" fmla="*/ 18 h 153"/>
                  <a:gd name="T48" fmla="*/ 145 w 155"/>
                  <a:gd name="T49" fmla="*/ 39 h 153"/>
                  <a:gd name="T50" fmla="*/ 153 w 155"/>
                  <a:gd name="T51" fmla="*/ 57 h 153"/>
                  <a:gd name="T52" fmla="*/ 155 w 155"/>
                  <a:gd name="T53" fmla="*/ 77 h 153"/>
                  <a:gd name="T54" fmla="*/ 151 w 155"/>
                  <a:gd name="T55" fmla="*/ 102 h 153"/>
                  <a:gd name="T56" fmla="*/ 136 w 155"/>
                  <a:gd name="T57" fmla="*/ 126 h 153"/>
                  <a:gd name="T58" fmla="*/ 116 w 155"/>
                  <a:gd name="T59" fmla="*/ 145 h 153"/>
                  <a:gd name="T60" fmla="*/ 96 w 155"/>
                  <a:gd name="T61" fmla="*/ 151 h 153"/>
                  <a:gd name="T62" fmla="*/ 78 w 155"/>
                  <a:gd name="T63" fmla="*/ 153 h 153"/>
                  <a:gd name="T64" fmla="*/ 51 w 155"/>
                  <a:gd name="T65" fmla="*/ 149 h 153"/>
                  <a:gd name="T66" fmla="*/ 29 w 155"/>
                  <a:gd name="T67" fmla="*/ 137 h 153"/>
                  <a:gd name="T68" fmla="*/ 11 w 155"/>
                  <a:gd name="T69" fmla="*/ 114 h 153"/>
                  <a:gd name="T70" fmla="*/ 3 w 155"/>
                  <a:gd name="T71" fmla="*/ 96 h 153"/>
                  <a:gd name="T72" fmla="*/ 0 w 155"/>
                  <a:gd name="T73" fmla="*/ 77 h 153"/>
                  <a:gd name="T74" fmla="*/ 5 w 155"/>
                  <a:gd name="T75" fmla="*/ 51 h 153"/>
                  <a:gd name="T76" fmla="*/ 19 w 155"/>
                  <a:gd name="T77" fmla="*/ 27 h 153"/>
                  <a:gd name="T78" fmla="*/ 39 w 155"/>
                  <a:gd name="T79" fmla="*/ 10 h 153"/>
                  <a:gd name="T80" fmla="*/ 59 w 155"/>
                  <a:gd name="T81" fmla="*/ 2 h 153"/>
                  <a:gd name="T82" fmla="*/ 78 w 155"/>
                  <a:gd name="T8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3">
                    <a:moveTo>
                      <a:pt x="78" y="8"/>
                    </a:moveTo>
                    <a:lnTo>
                      <a:pt x="61" y="10"/>
                    </a:lnTo>
                    <a:lnTo>
                      <a:pt x="43" y="16"/>
                    </a:lnTo>
                    <a:lnTo>
                      <a:pt x="25" y="33"/>
                    </a:lnTo>
                    <a:lnTo>
                      <a:pt x="13" y="53"/>
                    </a:lnTo>
                    <a:lnTo>
                      <a:pt x="9" y="77"/>
                    </a:lnTo>
                    <a:lnTo>
                      <a:pt x="11" y="94"/>
                    </a:lnTo>
                    <a:lnTo>
                      <a:pt x="19" y="110"/>
                    </a:lnTo>
                    <a:lnTo>
                      <a:pt x="33" y="128"/>
                    </a:lnTo>
                    <a:lnTo>
                      <a:pt x="55" y="141"/>
                    </a:lnTo>
                    <a:lnTo>
                      <a:pt x="78" y="145"/>
                    </a:lnTo>
                    <a:lnTo>
                      <a:pt x="94" y="143"/>
                    </a:lnTo>
                    <a:lnTo>
                      <a:pt x="112" y="137"/>
                    </a:lnTo>
                    <a:lnTo>
                      <a:pt x="130" y="120"/>
                    </a:lnTo>
                    <a:lnTo>
                      <a:pt x="143" y="100"/>
                    </a:lnTo>
                    <a:lnTo>
                      <a:pt x="147" y="77"/>
                    </a:lnTo>
                    <a:lnTo>
                      <a:pt x="145" y="59"/>
                    </a:lnTo>
                    <a:lnTo>
                      <a:pt x="136" y="43"/>
                    </a:lnTo>
                    <a:lnTo>
                      <a:pt x="122" y="24"/>
                    </a:lnTo>
                    <a:lnTo>
                      <a:pt x="100" y="12"/>
                    </a:lnTo>
                    <a:lnTo>
                      <a:pt x="78" y="8"/>
                    </a:lnTo>
                    <a:close/>
                    <a:moveTo>
                      <a:pt x="78" y="0"/>
                    </a:moveTo>
                    <a:lnTo>
                      <a:pt x="104" y="4"/>
                    </a:lnTo>
                    <a:lnTo>
                      <a:pt x="126" y="18"/>
                    </a:lnTo>
                    <a:lnTo>
                      <a:pt x="145" y="39"/>
                    </a:lnTo>
                    <a:lnTo>
                      <a:pt x="153" y="57"/>
                    </a:lnTo>
                    <a:lnTo>
                      <a:pt x="155" y="77"/>
                    </a:lnTo>
                    <a:lnTo>
                      <a:pt x="151" y="102"/>
                    </a:lnTo>
                    <a:lnTo>
                      <a:pt x="136" y="126"/>
                    </a:lnTo>
                    <a:lnTo>
                      <a:pt x="116" y="145"/>
                    </a:lnTo>
                    <a:lnTo>
                      <a:pt x="96" y="151"/>
                    </a:lnTo>
                    <a:lnTo>
                      <a:pt x="78" y="153"/>
                    </a:lnTo>
                    <a:lnTo>
                      <a:pt x="51" y="149"/>
                    </a:lnTo>
                    <a:lnTo>
                      <a:pt x="29" y="137"/>
                    </a:lnTo>
                    <a:lnTo>
                      <a:pt x="11" y="114"/>
                    </a:lnTo>
                    <a:lnTo>
                      <a:pt x="3" y="96"/>
                    </a:lnTo>
                    <a:lnTo>
                      <a:pt x="0" y="77"/>
                    </a:lnTo>
                    <a:lnTo>
                      <a:pt x="5" y="51"/>
                    </a:lnTo>
                    <a:lnTo>
                      <a:pt x="19" y="27"/>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209"/>
              <p:cNvSpPr>
                <a:spLocks noEditPoints="1"/>
              </p:cNvSpPr>
              <p:nvPr/>
            </p:nvSpPr>
            <p:spPr bwMode="auto">
              <a:xfrm>
                <a:off x="5640494" y="1906504"/>
                <a:ext cx="278261" cy="283998"/>
              </a:xfrm>
              <a:custGeom>
                <a:avLst/>
                <a:gdLst>
                  <a:gd name="T0" fmla="*/ 65 w 97"/>
                  <a:gd name="T1" fmla="*/ 79 h 99"/>
                  <a:gd name="T2" fmla="*/ 59 w 97"/>
                  <a:gd name="T3" fmla="*/ 89 h 99"/>
                  <a:gd name="T4" fmla="*/ 73 w 97"/>
                  <a:gd name="T5" fmla="*/ 81 h 99"/>
                  <a:gd name="T6" fmla="*/ 69 w 97"/>
                  <a:gd name="T7" fmla="*/ 73 h 99"/>
                  <a:gd name="T8" fmla="*/ 18 w 97"/>
                  <a:gd name="T9" fmla="*/ 75 h 99"/>
                  <a:gd name="T10" fmla="*/ 30 w 97"/>
                  <a:gd name="T11" fmla="*/ 85 h 99"/>
                  <a:gd name="T12" fmla="*/ 34 w 97"/>
                  <a:gd name="T13" fmla="*/ 85 h 99"/>
                  <a:gd name="T14" fmla="*/ 28 w 97"/>
                  <a:gd name="T15" fmla="*/ 73 h 99"/>
                  <a:gd name="T16" fmla="*/ 51 w 97"/>
                  <a:gd name="T17" fmla="*/ 87 h 99"/>
                  <a:gd name="T18" fmla="*/ 61 w 97"/>
                  <a:gd name="T19" fmla="*/ 77 h 99"/>
                  <a:gd name="T20" fmla="*/ 51 w 97"/>
                  <a:gd name="T21" fmla="*/ 71 h 99"/>
                  <a:gd name="T22" fmla="*/ 34 w 97"/>
                  <a:gd name="T23" fmla="*/ 73 h 99"/>
                  <a:gd name="T24" fmla="*/ 42 w 97"/>
                  <a:gd name="T25" fmla="*/ 85 h 99"/>
                  <a:gd name="T26" fmla="*/ 47 w 97"/>
                  <a:gd name="T27" fmla="*/ 71 h 99"/>
                  <a:gd name="T28" fmla="*/ 71 w 97"/>
                  <a:gd name="T29" fmla="*/ 61 h 99"/>
                  <a:gd name="T30" fmla="*/ 83 w 97"/>
                  <a:gd name="T31" fmla="*/ 71 h 99"/>
                  <a:gd name="T32" fmla="*/ 89 w 97"/>
                  <a:gd name="T33" fmla="*/ 53 h 99"/>
                  <a:gd name="T34" fmla="*/ 51 w 97"/>
                  <a:gd name="T35" fmla="*/ 53 h 99"/>
                  <a:gd name="T36" fmla="*/ 65 w 97"/>
                  <a:gd name="T37" fmla="*/ 67 h 99"/>
                  <a:gd name="T38" fmla="*/ 67 w 97"/>
                  <a:gd name="T39" fmla="*/ 53 h 99"/>
                  <a:gd name="T40" fmla="*/ 30 w 97"/>
                  <a:gd name="T41" fmla="*/ 53 h 99"/>
                  <a:gd name="T42" fmla="*/ 32 w 97"/>
                  <a:gd name="T43" fmla="*/ 67 h 99"/>
                  <a:gd name="T44" fmla="*/ 47 w 97"/>
                  <a:gd name="T45" fmla="*/ 53 h 99"/>
                  <a:gd name="T46" fmla="*/ 8 w 97"/>
                  <a:gd name="T47" fmla="*/ 53 h 99"/>
                  <a:gd name="T48" fmla="*/ 14 w 97"/>
                  <a:gd name="T49" fmla="*/ 71 h 99"/>
                  <a:gd name="T50" fmla="*/ 26 w 97"/>
                  <a:gd name="T51" fmla="*/ 61 h 99"/>
                  <a:gd name="T52" fmla="*/ 8 w 97"/>
                  <a:gd name="T53" fmla="*/ 53 h 99"/>
                  <a:gd name="T54" fmla="*/ 30 w 97"/>
                  <a:gd name="T55" fmla="*/ 38 h 99"/>
                  <a:gd name="T56" fmla="*/ 47 w 97"/>
                  <a:gd name="T57" fmla="*/ 46 h 99"/>
                  <a:gd name="T58" fmla="*/ 32 w 97"/>
                  <a:gd name="T59" fmla="*/ 32 h 99"/>
                  <a:gd name="T60" fmla="*/ 51 w 97"/>
                  <a:gd name="T61" fmla="*/ 32 h 99"/>
                  <a:gd name="T62" fmla="*/ 67 w 97"/>
                  <a:gd name="T63" fmla="*/ 46 h 99"/>
                  <a:gd name="T64" fmla="*/ 65 w 97"/>
                  <a:gd name="T65" fmla="*/ 32 h 99"/>
                  <a:gd name="T66" fmla="*/ 10 w 97"/>
                  <a:gd name="T67" fmla="*/ 36 h 99"/>
                  <a:gd name="T68" fmla="*/ 26 w 97"/>
                  <a:gd name="T69" fmla="*/ 46 h 99"/>
                  <a:gd name="T70" fmla="*/ 28 w 97"/>
                  <a:gd name="T71" fmla="*/ 30 h 99"/>
                  <a:gd name="T72" fmla="*/ 83 w 97"/>
                  <a:gd name="T73" fmla="*/ 28 h 99"/>
                  <a:gd name="T74" fmla="*/ 71 w 97"/>
                  <a:gd name="T75" fmla="*/ 38 h 99"/>
                  <a:gd name="T76" fmla="*/ 89 w 97"/>
                  <a:gd name="T77" fmla="*/ 46 h 99"/>
                  <a:gd name="T78" fmla="*/ 83 w 97"/>
                  <a:gd name="T79" fmla="*/ 28 h 99"/>
                  <a:gd name="T80" fmla="*/ 51 w 97"/>
                  <a:gd name="T81" fmla="*/ 28 h 99"/>
                  <a:gd name="T82" fmla="*/ 59 w 97"/>
                  <a:gd name="T83" fmla="*/ 20 h 99"/>
                  <a:gd name="T84" fmla="*/ 51 w 97"/>
                  <a:gd name="T85" fmla="*/ 12 h 99"/>
                  <a:gd name="T86" fmla="*/ 42 w 97"/>
                  <a:gd name="T87" fmla="*/ 14 h 99"/>
                  <a:gd name="T88" fmla="*/ 34 w 97"/>
                  <a:gd name="T89" fmla="*/ 28 h 99"/>
                  <a:gd name="T90" fmla="*/ 47 w 97"/>
                  <a:gd name="T91" fmla="*/ 12 h 99"/>
                  <a:gd name="T92" fmla="*/ 63 w 97"/>
                  <a:gd name="T93" fmla="*/ 14 h 99"/>
                  <a:gd name="T94" fmla="*/ 69 w 97"/>
                  <a:gd name="T95" fmla="*/ 26 h 99"/>
                  <a:gd name="T96" fmla="*/ 73 w 97"/>
                  <a:gd name="T97" fmla="*/ 18 h 99"/>
                  <a:gd name="T98" fmla="*/ 59 w 97"/>
                  <a:gd name="T99" fmla="*/ 10 h 99"/>
                  <a:gd name="T100" fmla="*/ 30 w 97"/>
                  <a:gd name="T101" fmla="*/ 14 h 99"/>
                  <a:gd name="T102" fmla="*/ 18 w 97"/>
                  <a:gd name="T103" fmla="*/ 24 h 99"/>
                  <a:gd name="T104" fmla="*/ 32 w 97"/>
                  <a:gd name="T105" fmla="*/ 20 h 99"/>
                  <a:gd name="T106" fmla="*/ 38 w 97"/>
                  <a:gd name="T107" fmla="*/ 10 h 99"/>
                  <a:gd name="T108" fmla="*/ 67 w 97"/>
                  <a:gd name="T109" fmla="*/ 4 h 99"/>
                  <a:gd name="T110" fmla="*/ 93 w 97"/>
                  <a:gd name="T111" fmla="*/ 30 h 99"/>
                  <a:gd name="T112" fmla="*/ 93 w 97"/>
                  <a:gd name="T113" fmla="*/ 69 h 99"/>
                  <a:gd name="T114" fmla="*/ 67 w 97"/>
                  <a:gd name="T115" fmla="*/ 95 h 99"/>
                  <a:gd name="T116" fmla="*/ 30 w 97"/>
                  <a:gd name="T117" fmla="*/ 95 h 99"/>
                  <a:gd name="T118" fmla="*/ 4 w 97"/>
                  <a:gd name="T119" fmla="*/ 69 h 99"/>
                  <a:gd name="T120" fmla="*/ 4 w 97"/>
                  <a:gd name="T121" fmla="*/ 30 h 99"/>
                  <a:gd name="T122" fmla="*/ 30 w 97"/>
                  <a:gd name="T123" fmla="*/ 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 h="99">
                    <a:moveTo>
                      <a:pt x="69" y="73"/>
                    </a:moveTo>
                    <a:lnTo>
                      <a:pt x="65" y="79"/>
                    </a:lnTo>
                    <a:lnTo>
                      <a:pt x="63" y="85"/>
                    </a:lnTo>
                    <a:lnTo>
                      <a:pt x="59" y="89"/>
                    </a:lnTo>
                    <a:lnTo>
                      <a:pt x="67" y="85"/>
                    </a:lnTo>
                    <a:lnTo>
                      <a:pt x="73" y="81"/>
                    </a:lnTo>
                    <a:lnTo>
                      <a:pt x="79" y="75"/>
                    </a:lnTo>
                    <a:lnTo>
                      <a:pt x="69" y="73"/>
                    </a:lnTo>
                    <a:close/>
                    <a:moveTo>
                      <a:pt x="28" y="73"/>
                    </a:moveTo>
                    <a:lnTo>
                      <a:pt x="18" y="75"/>
                    </a:lnTo>
                    <a:lnTo>
                      <a:pt x="24" y="81"/>
                    </a:lnTo>
                    <a:lnTo>
                      <a:pt x="30" y="85"/>
                    </a:lnTo>
                    <a:lnTo>
                      <a:pt x="38" y="89"/>
                    </a:lnTo>
                    <a:lnTo>
                      <a:pt x="34" y="85"/>
                    </a:lnTo>
                    <a:lnTo>
                      <a:pt x="32" y="79"/>
                    </a:lnTo>
                    <a:lnTo>
                      <a:pt x="28" y="73"/>
                    </a:lnTo>
                    <a:close/>
                    <a:moveTo>
                      <a:pt x="51" y="71"/>
                    </a:moveTo>
                    <a:lnTo>
                      <a:pt x="51" y="87"/>
                    </a:lnTo>
                    <a:lnTo>
                      <a:pt x="55" y="85"/>
                    </a:lnTo>
                    <a:lnTo>
                      <a:pt x="61" y="77"/>
                    </a:lnTo>
                    <a:lnTo>
                      <a:pt x="63" y="73"/>
                    </a:lnTo>
                    <a:lnTo>
                      <a:pt x="51" y="71"/>
                    </a:lnTo>
                    <a:close/>
                    <a:moveTo>
                      <a:pt x="47" y="71"/>
                    </a:moveTo>
                    <a:lnTo>
                      <a:pt x="34" y="73"/>
                    </a:lnTo>
                    <a:lnTo>
                      <a:pt x="38" y="79"/>
                    </a:lnTo>
                    <a:lnTo>
                      <a:pt x="42" y="85"/>
                    </a:lnTo>
                    <a:lnTo>
                      <a:pt x="47" y="87"/>
                    </a:lnTo>
                    <a:lnTo>
                      <a:pt x="47" y="71"/>
                    </a:lnTo>
                    <a:close/>
                    <a:moveTo>
                      <a:pt x="71" y="53"/>
                    </a:moveTo>
                    <a:lnTo>
                      <a:pt x="71" y="61"/>
                    </a:lnTo>
                    <a:lnTo>
                      <a:pt x="69" y="69"/>
                    </a:lnTo>
                    <a:lnTo>
                      <a:pt x="83" y="71"/>
                    </a:lnTo>
                    <a:lnTo>
                      <a:pt x="87" y="63"/>
                    </a:lnTo>
                    <a:lnTo>
                      <a:pt x="89" y="53"/>
                    </a:lnTo>
                    <a:lnTo>
                      <a:pt x="71" y="53"/>
                    </a:lnTo>
                    <a:close/>
                    <a:moveTo>
                      <a:pt x="51" y="53"/>
                    </a:moveTo>
                    <a:lnTo>
                      <a:pt x="51" y="67"/>
                    </a:lnTo>
                    <a:lnTo>
                      <a:pt x="65" y="67"/>
                    </a:lnTo>
                    <a:lnTo>
                      <a:pt x="67" y="61"/>
                    </a:lnTo>
                    <a:lnTo>
                      <a:pt x="67" y="53"/>
                    </a:lnTo>
                    <a:lnTo>
                      <a:pt x="51" y="53"/>
                    </a:lnTo>
                    <a:close/>
                    <a:moveTo>
                      <a:pt x="30" y="53"/>
                    </a:moveTo>
                    <a:lnTo>
                      <a:pt x="30" y="61"/>
                    </a:lnTo>
                    <a:lnTo>
                      <a:pt x="32" y="67"/>
                    </a:lnTo>
                    <a:lnTo>
                      <a:pt x="47" y="67"/>
                    </a:lnTo>
                    <a:lnTo>
                      <a:pt x="47" y="53"/>
                    </a:lnTo>
                    <a:lnTo>
                      <a:pt x="30" y="53"/>
                    </a:lnTo>
                    <a:close/>
                    <a:moveTo>
                      <a:pt x="8" y="53"/>
                    </a:moveTo>
                    <a:lnTo>
                      <a:pt x="10" y="63"/>
                    </a:lnTo>
                    <a:lnTo>
                      <a:pt x="14" y="71"/>
                    </a:lnTo>
                    <a:lnTo>
                      <a:pt x="28" y="69"/>
                    </a:lnTo>
                    <a:lnTo>
                      <a:pt x="26" y="61"/>
                    </a:lnTo>
                    <a:lnTo>
                      <a:pt x="26" y="53"/>
                    </a:lnTo>
                    <a:lnTo>
                      <a:pt x="8" y="53"/>
                    </a:lnTo>
                    <a:close/>
                    <a:moveTo>
                      <a:pt x="32" y="32"/>
                    </a:moveTo>
                    <a:lnTo>
                      <a:pt x="30" y="38"/>
                    </a:lnTo>
                    <a:lnTo>
                      <a:pt x="30" y="46"/>
                    </a:lnTo>
                    <a:lnTo>
                      <a:pt x="47" y="46"/>
                    </a:lnTo>
                    <a:lnTo>
                      <a:pt x="47" y="32"/>
                    </a:lnTo>
                    <a:lnTo>
                      <a:pt x="32" y="32"/>
                    </a:lnTo>
                    <a:close/>
                    <a:moveTo>
                      <a:pt x="65" y="32"/>
                    </a:moveTo>
                    <a:lnTo>
                      <a:pt x="51" y="32"/>
                    </a:lnTo>
                    <a:lnTo>
                      <a:pt x="51" y="46"/>
                    </a:lnTo>
                    <a:lnTo>
                      <a:pt x="67" y="46"/>
                    </a:lnTo>
                    <a:lnTo>
                      <a:pt x="67" y="38"/>
                    </a:lnTo>
                    <a:lnTo>
                      <a:pt x="65" y="32"/>
                    </a:lnTo>
                    <a:close/>
                    <a:moveTo>
                      <a:pt x="14" y="28"/>
                    </a:moveTo>
                    <a:lnTo>
                      <a:pt x="10" y="36"/>
                    </a:lnTo>
                    <a:lnTo>
                      <a:pt x="8" y="46"/>
                    </a:lnTo>
                    <a:lnTo>
                      <a:pt x="26" y="46"/>
                    </a:lnTo>
                    <a:lnTo>
                      <a:pt x="26" y="38"/>
                    </a:lnTo>
                    <a:lnTo>
                      <a:pt x="28" y="30"/>
                    </a:lnTo>
                    <a:lnTo>
                      <a:pt x="14" y="28"/>
                    </a:lnTo>
                    <a:close/>
                    <a:moveTo>
                      <a:pt x="83" y="28"/>
                    </a:moveTo>
                    <a:lnTo>
                      <a:pt x="69" y="30"/>
                    </a:lnTo>
                    <a:lnTo>
                      <a:pt x="71" y="38"/>
                    </a:lnTo>
                    <a:lnTo>
                      <a:pt x="71" y="46"/>
                    </a:lnTo>
                    <a:lnTo>
                      <a:pt x="89" y="46"/>
                    </a:lnTo>
                    <a:lnTo>
                      <a:pt x="87" y="36"/>
                    </a:lnTo>
                    <a:lnTo>
                      <a:pt x="83" y="28"/>
                    </a:lnTo>
                    <a:close/>
                    <a:moveTo>
                      <a:pt x="51" y="12"/>
                    </a:moveTo>
                    <a:lnTo>
                      <a:pt x="51" y="28"/>
                    </a:lnTo>
                    <a:lnTo>
                      <a:pt x="63" y="28"/>
                    </a:lnTo>
                    <a:lnTo>
                      <a:pt x="59" y="20"/>
                    </a:lnTo>
                    <a:lnTo>
                      <a:pt x="55" y="14"/>
                    </a:lnTo>
                    <a:lnTo>
                      <a:pt x="51" y="12"/>
                    </a:lnTo>
                    <a:close/>
                    <a:moveTo>
                      <a:pt x="47" y="12"/>
                    </a:moveTo>
                    <a:lnTo>
                      <a:pt x="42" y="14"/>
                    </a:lnTo>
                    <a:lnTo>
                      <a:pt x="36" y="22"/>
                    </a:lnTo>
                    <a:lnTo>
                      <a:pt x="34" y="28"/>
                    </a:lnTo>
                    <a:lnTo>
                      <a:pt x="47" y="28"/>
                    </a:lnTo>
                    <a:lnTo>
                      <a:pt x="47" y="12"/>
                    </a:lnTo>
                    <a:close/>
                    <a:moveTo>
                      <a:pt x="59" y="10"/>
                    </a:moveTo>
                    <a:lnTo>
                      <a:pt x="63" y="14"/>
                    </a:lnTo>
                    <a:lnTo>
                      <a:pt x="65" y="20"/>
                    </a:lnTo>
                    <a:lnTo>
                      <a:pt x="69" y="26"/>
                    </a:lnTo>
                    <a:lnTo>
                      <a:pt x="79" y="24"/>
                    </a:lnTo>
                    <a:lnTo>
                      <a:pt x="73" y="18"/>
                    </a:lnTo>
                    <a:lnTo>
                      <a:pt x="67" y="14"/>
                    </a:lnTo>
                    <a:lnTo>
                      <a:pt x="59" y="10"/>
                    </a:lnTo>
                    <a:close/>
                    <a:moveTo>
                      <a:pt x="38" y="10"/>
                    </a:moveTo>
                    <a:lnTo>
                      <a:pt x="30" y="14"/>
                    </a:lnTo>
                    <a:lnTo>
                      <a:pt x="24" y="18"/>
                    </a:lnTo>
                    <a:lnTo>
                      <a:pt x="18" y="24"/>
                    </a:lnTo>
                    <a:lnTo>
                      <a:pt x="28" y="26"/>
                    </a:lnTo>
                    <a:lnTo>
                      <a:pt x="32" y="20"/>
                    </a:lnTo>
                    <a:lnTo>
                      <a:pt x="34" y="14"/>
                    </a:lnTo>
                    <a:lnTo>
                      <a:pt x="38" y="10"/>
                    </a:lnTo>
                    <a:close/>
                    <a:moveTo>
                      <a:pt x="49" y="0"/>
                    </a:moveTo>
                    <a:lnTo>
                      <a:pt x="67" y="4"/>
                    </a:lnTo>
                    <a:lnTo>
                      <a:pt x="83" y="14"/>
                    </a:lnTo>
                    <a:lnTo>
                      <a:pt x="93" y="30"/>
                    </a:lnTo>
                    <a:lnTo>
                      <a:pt x="97" y="50"/>
                    </a:lnTo>
                    <a:lnTo>
                      <a:pt x="93" y="69"/>
                    </a:lnTo>
                    <a:lnTo>
                      <a:pt x="83" y="85"/>
                    </a:lnTo>
                    <a:lnTo>
                      <a:pt x="67" y="95"/>
                    </a:lnTo>
                    <a:lnTo>
                      <a:pt x="49" y="99"/>
                    </a:lnTo>
                    <a:lnTo>
                      <a:pt x="30" y="95"/>
                    </a:lnTo>
                    <a:lnTo>
                      <a:pt x="14" y="85"/>
                    </a:lnTo>
                    <a:lnTo>
                      <a:pt x="4" y="69"/>
                    </a:lnTo>
                    <a:lnTo>
                      <a:pt x="0" y="50"/>
                    </a:lnTo>
                    <a:lnTo>
                      <a:pt x="4" y="30"/>
                    </a:lnTo>
                    <a:lnTo>
                      <a:pt x="14" y="14"/>
                    </a:lnTo>
                    <a:lnTo>
                      <a:pt x="30" y="4"/>
                    </a:lnTo>
                    <a:lnTo>
                      <a:pt x="4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0" name="组合 49"/>
          <p:cNvGrpSpPr/>
          <p:nvPr/>
        </p:nvGrpSpPr>
        <p:grpSpPr>
          <a:xfrm>
            <a:off x="5238881" y="3963328"/>
            <a:ext cx="763063" cy="444643"/>
            <a:chOff x="5238881" y="3710891"/>
            <a:chExt cx="763063" cy="444643"/>
          </a:xfrm>
        </p:grpSpPr>
        <p:sp>
          <p:nvSpPr>
            <p:cNvPr id="51" name="Freeform 82"/>
            <p:cNvSpPr>
              <a:spLocks/>
            </p:cNvSpPr>
            <p:nvPr/>
          </p:nvSpPr>
          <p:spPr bwMode="auto">
            <a:xfrm>
              <a:off x="5238881" y="3759658"/>
              <a:ext cx="203676" cy="347109"/>
            </a:xfrm>
            <a:custGeom>
              <a:avLst/>
              <a:gdLst>
                <a:gd name="T0" fmla="*/ 61 w 71"/>
                <a:gd name="T1" fmla="*/ 0 h 121"/>
                <a:gd name="T2" fmla="*/ 65 w 71"/>
                <a:gd name="T3" fmla="*/ 0 h 121"/>
                <a:gd name="T4" fmla="*/ 67 w 71"/>
                <a:gd name="T5" fmla="*/ 3 h 121"/>
                <a:gd name="T6" fmla="*/ 71 w 71"/>
                <a:gd name="T7" fmla="*/ 7 h 121"/>
                <a:gd name="T8" fmla="*/ 71 w 71"/>
                <a:gd name="T9" fmla="*/ 11 h 121"/>
                <a:gd name="T10" fmla="*/ 71 w 71"/>
                <a:gd name="T11" fmla="*/ 15 h 121"/>
                <a:gd name="T12" fmla="*/ 67 w 71"/>
                <a:gd name="T13" fmla="*/ 19 h 121"/>
                <a:gd name="T14" fmla="*/ 26 w 71"/>
                <a:gd name="T15" fmla="*/ 60 h 121"/>
                <a:gd name="T16" fmla="*/ 67 w 71"/>
                <a:gd name="T17" fmla="*/ 102 h 121"/>
                <a:gd name="T18" fmla="*/ 71 w 71"/>
                <a:gd name="T19" fmla="*/ 106 h 121"/>
                <a:gd name="T20" fmla="*/ 71 w 71"/>
                <a:gd name="T21" fmla="*/ 111 h 121"/>
                <a:gd name="T22" fmla="*/ 71 w 71"/>
                <a:gd name="T23" fmla="*/ 115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3 h 121"/>
                <a:gd name="T36" fmla="*/ 53 w 71"/>
                <a:gd name="T37" fmla="*/ 3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3"/>
                  </a:lnTo>
                  <a:lnTo>
                    <a:pt x="71" y="7"/>
                  </a:lnTo>
                  <a:lnTo>
                    <a:pt x="71" y="11"/>
                  </a:lnTo>
                  <a:lnTo>
                    <a:pt x="71" y="15"/>
                  </a:lnTo>
                  <a:lnTo>
                    <a:pt x="67" y="19"/>
                  </a:lnTo>
                  <a:lnTo>
                    <a:pt x="26" y="60"/>
                  </a:lnTo>
                  <a:lnTo>
                    <a:pt x="67" y="102"/>
                  </a:lnTo>
                  <a:lnTo>
                    <a:pt x="71" y="106"/>
                  </a:lnTo>
                  <a:lnTo>
                    <a:pt x="71" y="111"/>
                  </a:lnTo>
                  <a:lnTo>
                    <a:pt x="71" y="115"/>
                  </a:lnTo>
                  <a:lnTo>
                    <a:pt x="67" y="117"/>
                  </a:lnTo>
                  <a:lnTo>
                    <a:pt x="61" y="121"/>
                  </a:lnTo>
                  <a:lnTo>
                    <a:pt x="53" y="117"/>
                  </a:lnTo>
                  <a:lnTo>
                    <a:pt x="4" y="68"/>
                  </a:lnTo>
                  <a:lnTo>
                    <a:pt x="0" y="60"/>
                  </a:lnTo>
                  <a:lnTo>
                    <a:pt x="4" y="53"/>
                  </a:lnTo>
                  <a:lnTo>
                    <a:pt x="53" y="3"/>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2" name="组合 51"/>
            <p:cNvGrpSpPr/>
            <p:nvPr/>
          </p:nvGrpSpPr>
          <p:grpSpPr>
            <a:xfrm>
              <a:off x="5557301" y="3710891"/>
              <a:ext cx="444643" cy="444643"/>
              <a:chOff x="5557301" y="3705153"/>
              <a:chExt cx="444643" cy="444643"/>
            </a:xfrm>
          </p:grpSpPr>
          <p:sp>
            <p:nvSpPr>
              <p:cNvPr id="53" name="Freeform 210"/>
              <p:cNvSpPr>
                <a:spLocks noEditPoints="1"/>
              </p:cNvSpPr>
              <p:nvPr/>
            </p:nvSpPr>
            <p:spPr bwMode="auto">
              <a:xfrm>
                <a:off x="5557301" y="3705153"/>
                <a:ext cx="444643" cy="444643"/>
              </a:xfrm>
              <a:custGeom>
                <a:avLst/>
                <a:gdLst>
                  <a:gd name="T0" fmla="*/ 78 w 155"/>
                  <a:gd name="T1" fmla="*/ 8 h 155"/>
                  <a:gd name="T2" fmla="*/ 61 w 155"/>
                  <a:gd name="T3" fmla="*/ 10 h 155"/>
                  <a:gd name="T4" fmla="*/ 43 w 155"/>
                  <a:gd name="T5" fmla="*/ 19 h 155"/>
                  <a:gd name="T6" fmla="*/ 25 w 155"/>
                  <a:gd name="T7" fmla="*/ 35 h 155"/>
                  <a:gd name="T8" fmla="*/ 13 w 155"/>
                  <a:gd name="T9" fmla="*/ 55 h 155"/>
                  <a:gd name="T10" fmla="*/ 9 w 155"/>
                  <a:gd name="T11" fmla="*/ 78 h 155"/>
                  <a:gd name="T12" fmla="*/ 11 w 155"/>
                  <a:gd name="T13" fmla="*/ 96 h 155"/>
                  <a:gd name="T14" fmla="*/ 19 w 155"/>
                  <a:gd name="T15" fmla="*/ 112 h 155"/>
                  <a:gd name="T16" fmla="*/ 33 w 155"/>
                  <a:gd name="T17" fmla="*/ 131 h 155"/>
                  <a:gd name="T18" fmla="*/ 55 w 155"/>
                  <a:gd name="T19" fmla="*/ 143 h 155"/>
                  <a:gd name="T20" fmla="*/ 78 w 155"/>
                  <a:gd name="T21" fmla="*/ 147 h 155"/>
                  <a:gd name="T22" fmla="*/ 94 w 155"/>
                  <a:gd name="T23" fmla="*/ 145 h 155"/>
                  <a:gd name="T24" fmla="*/ 112 w 155"/>
                  <a:gd name="T25" fmla="*/ 139 h 155"/>
                  <a:gd name="T26" fmla="*/ 130 w 155"/>
                  <a:gd name="T27" fmla="*/ 123 h 155"/>
                  <a:gd name="T28" fmla="*/ 143 w 155"/>
                  <a:gd name="T29" fmla="*/ 102 h 155"/>
                  <a:gd name="T30" fmla="*/ 147 w 155"/>
                  <a:gd name="T31" fmla="*/ 78 h 155"/>
                  <a:gd name="T32" fmla="*/ 145 w 155"/>
                  <a:gd name="T33" fmla="*/ 61 h 155"/>
                  <a:gd name="T34" fmla="*/ 136 w 155"/>
                  <a:gd name="T35" fmla="*/ 45 h 155"/>
                  <a:gd name="T36" fmla="*/ 122 w 155"/>
                  <a:gd name="T37" fmla="*/ 25 h 155"/>
                  <a:gd name="T38" fmla="*/ 100 w 155"/>
                  <a:gd name="T39" fmla="*/ 12 h 155"/>
                  <a:gd name="T40" fmla="*/ 78 w 155"/>
                  <a:gd name="T41" fmla="*/ 8 h 155"/>
                  <a:gd name="T42" fmla="*/ 78 w 155"/>
                  <a:gd name="T43" fmla="*/ 0 h 155"/>
                  <a:gd name="T44" fmla="*/ 104 w 155"/>
                  <a:gd name="T45" fmla="*/ 6 h 155"/>
                  <a:gd name="T46" fmla="*/ 126 w 155"/>
                  <a:gd name="T47" fmla="*/ 19 h 155"/>
                  <a:gd name="T48" fmla="*/ 145 w 155"/>
                  <a:gd name="T49" fmla="*/ 41 h 155"/>
                  <a:gd name="T50" fmla="*/ 153 w 155"/>
                  <a:gd name="T51" fmla="*/ 59 h 155"/>
                  <a:gd name="T52" fmla="*/ 155 w 155"/>
                  <a:gd name="T53" fmla="*/ 78 h 155"/>
                  <a:gd name="T54" fmla="*/ 151 w 155"/>
                  <a:gd name="T55" fmla="*/ 104 h 155"/>
                  <a:gd name="T56" fmla="*/ 136 w 155"/>
                  <a:gd name="T57" fmla="*/ 127 h 155"/>
                  <a:gd name="T58" fmla="*/ 116 w 155"/>
                  <a:gd name="T59" fmla="*/ 145 h 155"/>
                  <a:gd name="T60" fmla="*/ 96 w 155"/>
                  <a:gd name="T61" fmla="*/ 153 h 155"/>
                  <a:gd name="T62" fmla="*/ 78 w 155"/>
                  <a:gd name="T63" fmla="*/ 155 h 155"/>
                  <a:gd name="T64" fmla="*/ 51 w 155"/>
                  <a:gd name="T65" fmla="*/ 151 h 155"/>
                  <a:gd name="T66" fmla="*/ 29 w 155"/>
                  <a:gd name="T67" fmla="*/ 137 h 155"/>
                  <a:gd name="T68" fmla="*/ 11 w 155"/>
                  <a:gd name="T69" fmla="*/ 116 h 155"/>
                  <a:gd name="T70" fmla="*/ 3 w 155"/>
                  <a:gd name="T71" fmla="*/ 98 h 155"/>
                  <a:gd name="T72" fmla="*/ 0 w 155"/>
                  <a:gd name="T73" fmla="*/ 78 h 155"/>
                  <a:gd name="T74" fmla="*/ 5 w 155"/>
                  <a:gd name="T75" fmla="*/ 51 h 155"/>
                  <a:gd name="T76" fmla="*/ 19 w 155"/>
                  <a:gd name="T77" fmla="*/ 29 h 155"/>
                  <a:gd name="T78" fmla="*/ 39 w 155"/>
                  <a:gd name="T79" fmla="*/ 10 h 155"/>
                  <a:gd name="T80" fmla="*/ 59 w 155"/>
                  <a:gd name="T81" fmla="*/ 2 h 155"/>
                  <a:gd name="T82" fmla="*/ 78 w 155"/>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5">
                    <a:moveTo>
                      <a:pt x="78" y="8"/>
                    </a:moveTo>
                    <a:lnTo>
                      <a:pt x="61" y="10"/>
                    </a:lnTo>
                    <a:lnTo>
                      <a:pt x="43" y="19"/>
                    </a:lnTo>
                    <a:lnTo>
                      <a:pt x="25" y="35"/>
                    </a:lnTo>
                    <a:lnTo>
                      <a:pt x="13" y="55"/>
                    </a:lnTo>
                    <a:lnTo>
                      <a:pt x="9" y="78"/>
                    </a:lnTo>
                    <a:lnTo>
                      <a:pt x="11" y="96"/>
                    </a:lnTo>
                    <a:lnTo>
                      <a:pt x="19" y="112"/>
                    </a:lnTo>
                    <a:lnTo>
                      <a:pt x="33" y="131"/>
                    </a:lnTo>
                    <a:lnTo>
                      <a:pt x="55" y="143"/>
                    </a:lnTo>
                    <a:lnTo>
                      <a:pt x="78" y="147"/>
                    </a:lnTo>
                    <a:lnTo>
                      <a:pt x="94" y="145"/>
                    </a:lnTo>
                    <a:lnTo>
                      <a:pt x="112" y="139"/>
                    </a:lnTo>
                    <a:lnTo>
                      <a:pt x="130" y="123"/>
                    </a:lnTo>
                    <a:lnTo>
                      <a:pt x="143" y="102"/>
                    </a:lnTo>
                    <a:lnTo>
                      <a:pt x="147" y="78"/>
                    </a:lnTo>
                    <a:lnTo>
                      <a:pt x="145" y="61"/>
                    </a:lnTo>
                    <a:lnTo>
                      <a:pt x="136" y="45"/>
                    </a:lnTo>
                    <a:lnTo>
                      <a:pt x="122" y="25"/>
                    </a:lnTo>
                    <a:lnTo>
                      <a:pt x="100" y="12"/>
                    </a:lnTo>
                    <a:lnTo>
                      <a:pt x="78" y="8"/>
                    </a:lnTo>
                    <a:close/>
                    <a:moveTo>
                      <a:pt x="78" y="0"/>
                    </a:moveTo>
                    <a:lnTo>
                      <a:pt x="104" y="6"/>
                    </a:lnTo>
                    <a:lnTo>
                      <a:pt x="126" y="19"/>
                    </a:lnTo>
                    <a:lnTo>
                      <a:pt x="145" y="41"/>
                    </a:lnTo>
                    <a:lnTo>
                      <a:pt x="153" y="59"/>
                    </a:lnTo>
                    <a:lnTo>
                      <a:pt x="155" y="78"/>
                    </a:lnTo>
                    <a:lnTo>
                      <a:pt x="151" y="104"/>
                    </a:lnTo>
                    <a:lnTo>
                      <a:pt x="136" y="127"/>
                    </a:lnTo>
                    <a:lnTo>
                      <a:pt x="116" y="145"/>
                    </a:lnTo>
                    <a:lnTo>
                      <a:pt x="96" y="153"/>
                    </a:lnTo>
                    <a:lnTo>
                      <a:pt x="78" y="155"/>
                    </a:lnTo>
                    <a:lnTo>
                      <a:pt x="51" y="151"/>
                    </a:lnTo>
                    <a:lnTo>
                      <a:pt x="29" y="137"/>
                    </a:lnTo>
                    <a:lnTo>
                      <a:pt x="11" y="116"/>
                    </a:lnTo>
                    <a:lnTo>
                      <a:pt x="3" y="98"/>
                    </a:lnTo>
                    <a:lnTo>
                      <a:pt x="0" y="78"/>
                    </a:lnTo>
                    <a:lnTo>
                      <a:pt x="5" y="51"/>
                    </a:lnTo>
                    <a:lnTo>
                      <a:pt x="19" y="29"/>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211"/>
              <p:cNvSpPr>
                <a:spLocks/>
              </p:cNvSpPr>
              <p:nvPr/>
            </p:nvSpPr>
            <p:spPr bwMode="auto">
              <a:xfrm>
                <a:off x="5651968" y="3817031"/>
                <a:ext cx="255312" cy="226625"/>
              </a:xfrm>
              <a:custGeom>
                <a:avLst/>
                <a:gdLst>
                  <a:gd name="T0" fmla="*/ 2 w 89"/>
                  <a:gd name="T1" fmla="*/ 0 h 79"/>
                  <a:gd name="T2" fmla="*/ 6 w 89"/>
                  <a:gd name="T3" fmla="*/ 4 h 79"/>
                  <a:gd name="T4" fmla="*/ 6 w 89"/>
                  <a:gd name="T5" fmla="*/ 71 h 79"/>
                  <a:gd name="T6" fmla="*/ 87 w 89"/>
                  <a:gd name="T7" fmla="*/ 71 h 79"/>
                  <a:gd name="T8" fmla="*/ 89 w 89"/>
                  <a:gd name="T9" fmla="*/ 75 h 79"/>
                  <a:gd name="T10" fmla="*/ 87 w 89"/>
                  <a:gd name="T11" fmla="*/ 79 h 79"/>
                  <a:gd name="T12" fmla="*/ 6 w 89"/>
                  <a:gd name="T13" fmla="*/ 79 h 79"/>
                  <a:gd name="T14" fmla="*/ 2 w 89"/>
                  <a:gd name="T15" fmla="*/ 77 h 79"/>
                  <a:gd name="T16" fmla="*/ 0 w 89"/>
                  <a:gd name="T17" fmla="*/ 75 h 79"/>
                  <a:gd name="T18" fmla="*/ 0 w 89"/>
                  <a:gd name="T19" fmla="*/ 71 h 79"/>
                  <a:gd name="T20" fmla="*/ 0 w 89"/>
                  <a:gd name="T21" fmla="*/ 4 h 79"/>
                  <a:gd name="T22" fmla="*/ 2 w 8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79">
                    <a:moveTo>
                      <a:pt x="2" y="0"/>
                    </a:moveTo>
                    <a:lnTo>
                      <a:pt x="6" y="4"/>
                    </a:lnTo>
                    <a:lnTo>
                      <a:pt x="6" y="71"/>
                    </a:lnTo>
                    <a:lnTo>
                      <a:pt x="87" y="71"/>
                    </a:lnTo>
                    <a:lnTo>
                      <a:pt x="89" y="75"/>
                    </a:lnTo>
                    <a:lnTo>
                      <a:pt x="87" y="79"/>
                    </a:lnTo>
                    <a:lnTo>
                      <a:pt x="6" y="79"/>
                    </a:lnTo>
                    <a:lnTo>
                      <a:pt x="2" y="77"/>
                    </a:lnTo>
                    <a:lnTo>
                      <a:pt x="0" y="75"/>
                    </a:lnTo>
                    <a:lnTo>
                      <a:pt x="0" y="71"/>
                    </a:lnTo>
                    <a:lnTo>
                      <a:pt x="0" y="4"/>
                    </a:lnTo>
                    <a:lnTo>
                      <a:pt x="2"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212"/>
              <p:cNvSpPr>
                <a:spLocks/>
              </p:cNvSpPr>
              <p:nvPr/>
            </p:nvSpPr>
            <p:spPr bwMode="auto">
              <a:xfrm>
                <a:off x="5692129" y="3822769"/>
                <a:ext cx="209413" cy="180726"/>
              </a:xfrm>
              <a:custGeom>
                <a:avLst/>
                <a:gdLst>
                  <a:gd name="T0" fmla="*/ 69 w 73"/>
                  <a:gd name="T1" fmla="*/ 0 h 63"/>
                  <a:gd name="T2" fmla="*/ 71 w 73"/>
                  <a:gd name="T3" fmla="*/ 2 h 63"/>
                  <a:gd name="T4" fmla="*/ 73 w 73"/>
                  <a:gd name="T5" fmla="*/ 4 h 63"/>
                  <a:gd name="T6" fmla="*/ 69 w 73"/>
                  <a:gd name="T7" fmla="*/ 27 h 63"/>
                  <a:gd name="T8" fmla="*/ 65 w 73"/>
                  <a:gd name="T9" fmla="*/ 31 h 63"/>
                  <a:gd name="T10" fmla="*/ 63 w 73"/>
                  <a:gd name="T11" fmla="*/ 27 h 63"/>
                  <a:gd name="T12" fmla="*/ 65 w 73"/>
                  <a:gd name="T13" fmla="*/ 16 h 63"/>
                  <a:gd name="T14" fmla="*/ 45 w 73"/>
                  <a:gd name="T15" fmla="*/ 43 h 63"/>
                  <a:gd name="T16" fmla="*/ 43 w 73"/>
                  <a:gd name="T17" fmla="*/ 45 h 63"/>
                  <a:gd name="T18" fmla="*/ 39 w 73"/>
                  <a:gd name="T19" fmla="*/ 45 h 63"/>
                  <a:gd name="T20" fmla="*/ 27 w 73"/>
                  <a:gd name="T21" fmla="*/ 35 h 63"/>
                  <a:gd name="T22" fmla="*/ 6 w 73"/>
                  <a:gd name="T23" fmla="*/ 61 h 63"/>
                  <a:gd name="T24" fmla="*/ 4 w 73"/>
                  <a:gd name="T25" fmla="*/ 63 h 63"/>
                  <a:gd name="T26" fmla="*/ 0 w 73"/>
                  <a:gd name="T27" fmla="*/ 63 h 63"/>
                  <a:gd name="T28" fmla="*/ 0 w 73"/>
                  <a:gd name="T29" fmla="*/ 57 h 63"/>
                  <a:gd name="T30" fmla="*/ 20 w 73"/>
                  <a:gd name="T31" fmla="*/ 27 h 63"/>
                  <a:gd name="T32" fmla="*/ 24 w 73"/>
                  <a:gd name="T33" fmla="*/ 24 h 63"/>
                  <a:gd name="T34" fmla="*/ 27 w 73"/>
                  <a:gd name="T35" fmla="*/ 24 h 63"/>
                  <a:gd name="T36" fmla="*/ 41 w 73"/>
                  <a:gd name="T37" fmla="*/ 35 h 63"/>
                  <a:gd name="T38" fmla="*/ 57 w 73"/>
                  <a:gd name="T39" fmla="*/ 10 h 63"/>
                  <a:gd name="T40" fmla="*/ 49 w 73"/>
                  <a:gd name="T41" fmla="*/ 10 h 63"/>
                  <a:gd name="T42" fmla="*/ 45 w 73"/>
                  <a:gd name="T43" fmla="*/ 8 h 63"/>
                  <a:gd name="T44" fmla="*/ 47 w 73"/>
                  <a:gd name="T45" fmla="*/ 4 h 63"/>
                  <a:gd name="T46" fmla="*/ 69 w 73"/>
                  <a:gd name="T4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63">
                    <a:moveTo>
                      <a:pt x="69" y="0"/>
                    </a:moveTo>
                    <a:lnTo>
                      <a:pt x="71" y="2"/>
                    </a:lnTo>
                    <a:lnTo>
                      <a:pt x="73" y="4"/>
                    </a:lnTo>
                    <a:lnTo>
                      <a:pt x="69" y="27"/>
                    </a:lnTo>
                    <a:lnTo>
                      <a:pt x="65" y="31"/>
                    </a:lnTo>
                    <a:lnTo>
                      <a:pt x="63" y="27"/>
                    </a:lnTo>
                    <a:lnTo>
                      <a:pt x="65" y="16"/>
                    </a:lnTo>
                    <a:lnTo>
                      <a:pt x="45" y="43"/>
                    </a:lnTo>
                    <a:lnTo>
                      <a:pt x="43" y="45"/>
                    </a:lnTo>
                    <a:lnTo>
                      <a:pt x="39" y="45"/>
                    </a:lnTo>
                    <a:lnTo>
                      <a:pt x="27" y="35"/>
                    </a:lnTo>
                    <a:lnTo>
                      <a:pt x="6" y="61"/>
                    </a:lnTo>
                    <a:lnTo>
                      <a:pt x="4" y="63"/>
                    </a:lnTo>
                    <a:lnTo>
                      <a:pt x="0" y="63"/>
                    </a:lnTo>
                    <a:lnTo>
                      <a:pt x="0" y="57"/>
                    </a:lnTo>
                    <a:lnTo>
                      <a:pt x="20" y="27"/>
                    </a:lnTo>
                    <a:lnTo>
                      <a:pt x="24" y="24"/>
                    </a:lnTo>
                    <a:lnTo>
                      <a:pt x="27" y="24"/>
                    </a:lnTo>
                    <a:lnTo>
                      <a:pt x="41" y="35"/>
                    </a:lnTo>
                    <a:lnTo>
                      <a:pt x="57" y="10"/>
                    </a:lnTo>
                    <a:lnTo>
                      <a:pt x="49" y="10"/>
                    </a:lnTo>
                    <a:lnTo>
                      <a:pt x="45" y="8"/>
                    </a:lnTo>
                    <a:lnTo>
                      <a:pt x="47" y="4"/>
                    </a:lnTo>
                    <a:lnTo>
                      <a:pt x="69"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0" name="矩形 69"/>
          <p:cNvSpPr/>
          <p:nvPr/>
        </p:nvSpPr>
        <p:spPr>
          <a:xfrm>
            <a:off x="1858251" y="375965"/>
            <a:ext cx="2356671" cy="523220"/>
          </a:xfrm>
          <a:prstGeom prst="rect">
            <a:avLst/>
          </a:prstGeom>
          <a:effectLst/>
        </p:spPr>
        <p:txBody>
          <a:bodyPr vert="horz" wrap="none">
            <a:spAutoFit/>
          </a:bodyPr>
          <a:lstStyle/>
          <a:p>
            <a:r>
              <a:rPr lang="en-US" altLang="zh-CN" sz="2800" dirty="0">
                <a:solidFill>
                  <a:srgbClr val="70C4BC"/>
                </a:solidFill>
                <a:latin typeface="+mj-lt"/>
                <a:ea typeface="微软雅黑" panose="020B0503020204020204" pitchFamily="34" charset="-122"/>
              </a:rPr>
              <a:t>Related Work</a:t>
            </a:r>
          </a:p>
        </p:txBody>
      </p:sp>
      <p:sp>
        <p:nvSpPr>
          <p:cNvPr id="2" name="TextBox 1"/>
          <p:cNvSpPr txBox="1"/>
          <p:nvPr/>
        </p:nvSpPr>
        <p:spPr>
          <a:xfrm>
            <a:off x="2450895" y="1539817"/>
            <a:ext cx="8082935" cy="3046988"/>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Translation-based Methods</a:t>
            </a:r>
          </a:p>
          <a:p>
            <a:endParaRPr lang="en-US" altLang="zh-CN" sz="24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pPr marL="285750" indent="-285750">
              <a:buFont typeface="Wingdings" panose="05000000000000000000" pitchFamily="2" charset="2"/>
              <a:buChar char="l"/>
            </a:pPr>
            <a:r>
              <a:rPr lang="en-US" altLang="zh-CN" sz="24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Multi-source Information Learning</a:t>
            </a:r>
          </a:p>
          <a:p>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TextBox 2"/>
          <p:cNvSpPr txBox="1"/>
          <p:nvPr/>
        </p:nvSpPr>
        <p:spPr>
          <a:xfrm>
            <a:off x="3337489" y="2852449"/>
            <a:ext cx="5108110" cy="461665"/>
          </a:xfrm>
          <a:prstGeom prst="rect">
            <a:avLst/>
          </a:prstGeom>
          <a:noFill/>
        </p:spPr>
        <p:txBody>
          <a:bodyPr wrap="square" rtlCol="0">
            <a:spAutoFit/>
          </a:bodyPr>
          <a:lstStyle/>
          <a:p>
            <a:r>
              <a:rPr lang="en-US" altLang="zh-CN" sz="2400"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TransE</a:t>
            </a:r>
            <a:r>
              <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TransH</a:t>
            </a:r>
            <a:r>
              <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TransR</a:t>
            </a:r>
            <a:r>
              <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TransD</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826302311"/>
              </p:ext>
            </p:extLst>
          </p:nvPr>
        </p:nvGraphicFramePr>
        <p:xfrm>
          <a:off x="3337489" y="2217187"/>
          <a:ext cx="2403272" cy="445768"/>
        </p:xfrm>
        <a:graphic>
          <a:graphicData uri="http://schemas.openxmlformats.org/presentationml/2006/ole">
            <mc:AlternateContent xmlns:mc="http://schemas.openxmlformats.org/markup-compatibility/2006">
              <mc:Choice xmlns:v="urn:schemas-microsoft-com:vml" Requires="v">
                <p:oleObj spid="_x0000_s1061" name="Equation" r:id="rId5" imgW="1574640" imgH="291960" progId="Equation.DSMT4">
                  <p:embed/>
                </p:oleObj>
              </mc:Choice>
              <mc:Fallback>
                <p:oleObj name="Equation" r:id="rId5" imgW="1574640" imgH="291960" progId="Equation.DSMT4">
                  <p:embed/>
                  <p:pic>
                    <p:nvPicPr>
                      <p:cNvPr id="0" name=""/>
                      <p:cNvPicPr/>
                      <p:nvPr/>
                    </p:nvPicPr>
                    <p:blipFill>
                      <a:blip r:embed="rId6"/>
                      <a:stretch>
                        <a:fillRect/>
                      </a:stretch>
                    </p:blipFill>
                    <p:spPr>
                      <a:xfrm>
                        <a:off x="3337489" y="2217187"/>
                        <a:ext cx="2403272" cy="445768"/>
                      </a:xfrm>
                      <a:prstGeom prst="rect">
                        <a:avLst/>
                      </a:prstGeom>
                    </p:spPr>
                  </p:pic>
                </p:oleObj>
              </mc:Fallback>
            </mc:AlternateContent>
          </a:graphicData>
        </a:graphic>
      </p:graphicFrame>
      <p:sp>
        <p:nvSpPr>
          <p:cNvPr id="41" name="TextBox 40"/>
          <p:cNvSpPr txBox="1"/>
          <p:nvPr/>
        </p:nvSpPr>
        <p:spPr>
          <a:xfrm>
            <a:off x="3337489" y="4385183"/>
            <a:ext cx="4120746"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textual information</a:t>
            </a:r>
          </a:p>
          <a:p>
            <a:pPr marL="342900" indent="-342900">
              <a:buFont typeface="Arial" panose="020B0604020202020204" pitchFamily="34" charset="0"/>
              <a:buChar char="•"/>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entity descriptions</a:t>
            </a:r>
          </a:p>
          <a:p>
            <a:pPr marL="342900" indent="-342900">
              <a:buFont typeface="Arial" panose="020B0604020202020204" pitchFamily="34" charset="0"/>
              <a:buChar char="•"/>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visual information</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7674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0774" y="2476500"/>
            <a:ext cx="8017202" cy="3120468"/>
          </a:xfrm>
          <a:prstGeom prst="rect">
            <a:avLst/>
          </a:prstGeom>
        </p:spPr>
      </p:pic>
      <p:sp>
        <p:nvSpPr>
          <p:cNvPr id="7" name="圆角矩形 6"/>
          <p:cNvSpPr/>
          <p:nvPr/>
        </p:nvSpPr>
        <p:spPr>
          <a:xfrm>
            <a:off x="4773191" y="3487869"/>
            <a:ext cx="3312368" cy="1224136"/>
          </a:xfrm>
          <a:prstGeom prst="roundRect">
            <a:avLst/>
          </a:prstGeom>
          <a:solidFill>
            <a:srgbClr val="39A097">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602867" y="4221485"/>
            <a:ext cx="1653017" cy="400110"/>
          </a:xfrm>
          <a:prstGeom prst="rect">
            <a:avLst/>
          </a:prstGeom>
          <a:effectLst/>
        </p:spPr>
        <p:txBody>
          <a:bodyPr vert="horz" wrap="none">
            <a:spAutoFit/>
          </a:bodyPr>
          <a:lstStyle/>
          <a:p>
            <a:pPr algn="ctr"/>
            <a:r>
              <a:rPr lang="en-US" altLang="zh-CN" sz="2000" dirty="0">
                <a:solidFill>
                  <a:schemeClr val="bg1"/>
                </a:solidFill>
                <a:latin typeface="+mj-lt"/>
                <a:ea typeface="微软雅黑" panose="020B0503020204020204" pitchFamily="34" charset="-122"/>
              </a:rPr>
              <a:t>Methodology</a:t>
            </a:r>
          </a:p>
        </p:txBody>
      </p:sp>
      <p:sp>
        <p:nvSpPr>
          <p:cNvPr id="40" name="矩形 39"/>
          <p:cNvSpPr/>
          <p:nvPr/>
        </p:nvSpPr>
        <p:spPr>
          <a:xfrm>
            <a:off x="6073348" y="3436654"/>
            <a:ext cx="712054" cy="830997"/>
          </a:xfrm>
          <a:prstGeom prst="rect">
            <a:avLst/>
          </a:prstGeom>
          <a:effectLst/>
        </p:spPr>
        <p:txBody>
          <a:bodyPr wrap="none">
            <a:spAutoFit/>
          </a:bodyPr>
          <a:lstStyle/>
          <a:p>
            <a:pPr algn="ctr"/>
            <a:r>
              <a:rPr lang="en-US" altLang="zh-CN" sz="4800" dirty="0">
                <a:solidFill>
                  <a:schemeClr val="bg1"/>
                </a:solidFill>
                <a:latin typeface="Agency FB" panose="020B0503020202020204" pitchFamily="34" charset="0"/>
                <a:ea typeface="微软雅黑" panose="020B0503020204020204" pitchFamily="34" charset="-122"/>
                <a:cs typeface="Arial" panose="020B0604020202020204" pitchFamily="34" charset="0"/>
              </a:rPr>
              <a:t>03</a:t>
            </a:r>
            <a:endParaRPr lang="zh-CN" altLang="en-US" sz="48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41" name="圆角矩形 40"/>
          <p:cNvSpPr/>
          <p:nvPr/>
        </p:nvSpPr>
        <p:spPr>
          <a:xfrm>
            <a:off x="4720233" y="3441989"/>
            <a:ext cx="3418284" cy="13158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85235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238881" y="5856642"/>
            <a:ext cx="763063" cy="441774"/>
            <a:chOff x="5238881" y="5604205"/>
            <a:chExt cx="763063" cy="441774"/>
          </a:xfrm>
        </p:grpSpPr>
        <p:sp>
          <p:nvSpPr>
            <p:cNvPr id="19" name="Freeform 79"/>
            <p:cNvSpPr>
              <a:spLocks/>
            </p:cNvSpPr>
            <p:nvPr/>
          </p:nvSpPr>
          <p:spPr bwMode="auto">
            <a:xfrm>
              <a:off x="5238881" y="5652973"/>
              <a:ext cx="203676" cy="344239"/>
            </a:xfrm>
            <a:custGeom>
              <a:avLst/>
              <a:gdLst>
                <a:gd name="T0" fmla="*/ 61 w 71"/>
                <a:gd name="T1" fmla="*/ 0 h 120"/>
                <a:gd name="T2" fmla="*/ 65 w 71"/>
                <a:gd name="T3" fmla="*/ 0 h 120"/>
                <a:gd name="T4" fmla="*/ 67 w 71"/>
                <a:gd name="T5" fmla="*/ 2 h 120"/>
                <a:gd name="T6" fmla="*/ 71 w 71"/>
                <a:gd name="T7" fmla="*/ 6 h 120"/>
                <a:gd name="T8" fmla="*/ 71 w 71"/>
                <a:gd name="T9" fmla="*/ 10 h 120"/>
                <a:gd name="T10" fmla="*/ 71 w 71"/>
                <a:gd name="T11" fmla="*/ 14 h 120"/>
                <a:gd name="T12" fmla="*/ 67 w 71"/>
                <a:gd name="T13" fmla="*/ 18 h 120"/>
                <a:gd name="T14" fmla="*/ 26 w 71"/>
                <a:gd name="T15" fmla="*/ 61 h 120"/>
                <a:gd name="T16" fmla="*/ 67 w 71"/>
                <a:gd name="T17" fmla="*/ 102 h 120"/>
                <a:gd name="T18" fmla="*/ 71 w 71"/>
                <a:gd name="T19" fmla="*/ 106 h 120"/>
                <a:gd name="T20" fmla="*/ 71 w 71"/>
                <a:gd name="T21" fmla="*/ 110 h 120"/>
                <a:gd name="T22" fmla="*/ 71 w 71"/>
                <a:gd name="T23" fmla="*/ 114 h 120"/>
                <a:gd name="T24" fmla="*/ 67 w 71"/>
                <a:gd name="T25" fmla="*/ 118 h 120"/>
                <a:gd name="T26" fmla="*/ 61 w 71"/>
                <a:gd name="T27" fmla="*/ 120 h 120"/>
                <a:gd name="T28" fmla="*/ 53 w 71"/>
                <a:gd name="T29" fmla="*/ 118 h 120"/>
                <a:gd name="T30" fmla="*/ 4 w 71"/>
                <a:gd name="T31" fmla="*/ 67 h 120"/>
                <a:gd name="T32" fmla="*/ 0 w 71"/>
                <a:gd name="T33" fmla="*/ 61 h 120"/>
                <a:gd name="T34" fmla="*/ 4 w 71"/>
                <a:gd name="T35" fmla="*/ 53 h 120"/>
                <a:gd name="T36" fmla="*/ 53 w 71"/>
                <a:gd name="T37" fmla="*/ 2 h 120"/>
                <a:gd name="T38" fmla="*/ 57 w 71"/>
                <a:gd name="T39" fmla="*/ 0 h 120"/>
                <a:gd name="T40" fmla="*/ 61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61" y="0"/>
                  </a:moveTo>
                  <a:lnTo>
                    <a:pt x="65" y="0"/>
                  </a:lnTo>
                  <a:lnTo>
                    <a:pt x="67" y="2"/>
                  </a:lnTo>
                  <a:lnTo>
                    <a:pt x="71" y="6"/>
                  </a:lnTo>
                  <a:lnTo>
                    <a:pt x="71" y="10"/>
                  </a:lnTo>
                  <a:lnTo>
                    <a:pt x="71" y="14"/>
                  </a:lnTo>
                  <a:lnTo>
                    <a:pt x="67" y="18"/>
                  </a:lnTo>
                  <a:lnTo>
                    <a:pt x="26" y="61"/>
                  </a:lnTo>
                  <a:lnTo>
                    <a:pt x="67" y="102"/>
                  </a:lnTo>
                  <a:lnTo>
                    <a:pt x="71" y="106"/>
                  </a:lnTo>
                  <a:lnTo>
                    <a:pt x="71" y="110"/>
                  </a:lnTo>
                  <a:lnTo>
                    <a:pt x="71" y="114"/>
                  </a:lnTo>
                  <a:lnTo>
                    <a:pt x="67" y="118"/>
                  </a:lnTo>
                  <a:lnTo>
                    <a:pt x="61" y="120"/>
                  </a:lnTo>
                  <a:lnTo>
                    <a:pt x="53" y="118"/>
                  </a:lnTo>
                  <a:lnTo>
                    <a:pt x="4" y="67"/>
                  </a:lnTo>
                  <a:lnTo>
                    <a:pt x="0" y="61"/>
                  </a:lnTo>
                  <a:lnTo>
                    <a:pt x="4" y="53"/>
                  </a:lnTo>
                  <a:lnTo>
                    <a:pt x="53" y="2"/>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19"/>
            <p:cNvGrpSpPr/>
            <p:nvPr/>
          </p:nvGrpSpPr>
          <p:grpSpPr>
            <a:xfrm>
              <a:off x="5557301" y="5604205"/>
              <a:ext cx="444643" cy="441774"/>
              <a:chOff x="5557301" y="5584126"/>
              <a:chExt cx="444643" cy="441774"/>
            </a:xfrm>
          </p:grpSpPr>
          <p:sp>
            <p:nvSpPr>
              <p:cNvPr id="21" name="Freeform 192"/>
              <p:cNvSpPr>
                <a:spLocks noEditPoints="1"/>
              </p:cNvSpPr>
              <p:nvPr/>
            </p:nvSpPr>
            <p:spPr bwMode="auto">
              <a:xfrm>
                <a:off x="5557301" y="5584126"/>
                <a:ext cx="444643" cy="441774"/>
              </a:xfrm>
              <a:custGeom>
                <a:avLst/>
                <a:gdLst>
                  <a:gd name="T0" fmla="*/ 78 w 155"/>
                  <a:gd name="T1" fmla="*/ 10 h 154"/>
                  <a:gd name="T2" fmla="*/ 61 w 155"/>
                  <a:gd name="T3" fmla="*/ 12 h 154"/>
                  <a:gd name="T4" fmla="*/ 43 w 155"/>
                  <a:gd name="T5" fmla="*/ 18 h 154"/>
                  <a:gd name="T6" fmla="*/ 25 w 155"/>
                  <a:gd name="T7" fmla="*/ 34 h 154"/>
                  <a:gd name="T8" fmla="*/ 13 w 155"/>
                  <a:gd name="T9" fmla="*/ 55 h 154"/>
                  <a:gd name="T10" fmla="*/ 9 w 155"/>
                  <a:gd name="T11" fmla="*/ 77 h 154"/>
                  <a:gd name="T12" fmla="*/ 11 w 155"/>
                  <a:gd name="T13" fmla="*/ 95 h 154"/>
                  <a:gd name="T14" fmla="*/ 19 w 155"/>
                  <a:gd name="T15" fmla="*/ 112 h 154"/>
                  <a:gd name="T16" fmla="*/ 33 w 155"/>
                  <a:gd name="T17" fmla="*/ 130 h 154"/>
                  <a:gd name="T18" fmla="*/ 55 w 155"/>
                  <a:gd name="T19" fmla="*/ 142 h 154"/>
                  <a:gd name="T20" fmla="*/ 78 w 155"/>
                  <a:gd name="T21" fmla="*/ 146 h 154"/>
                  <a:gd name="T22" fmla="*/ 94 w 155"/>
                  <a:gd name="T23" fmla="*/ 144 h 154"/>
                  <a:gd name="T24" fmla="*/ 112 w 155"/>
                  <a:gd name="T25" fmla="*/ 138 h 154"/>
                  <a:gd name="T26" fmla="*/ 130 w 155"/>
                  <a:gd name="T27" fmla="*/ 122 h 154"/>
                  <a:gd name="T28" fmla="*/ 143 w 155"/>
                  <a:gd name="T29" fmla="*/ 101 h 154"/>
                  <a:gd name="T30" fmla="*/ 147 w 155"/>
                  <a:gd name="T31" fmla="*/ 77 h 154"/>
                  <a:gd name="T32" fmla="*/ 145 w 155"/>
                  <a:gd name="T33" fmla="*/ 61 h 154"/>
                  <a:gd name="T34" fmla="*/ 136 w 155"/>
                  <a:gd name="T35" fmla="*/ 44 h 154"/>
                  <a:gd name="T36" fmla="*/ 122 w 155"/>
                  <a:gd name="T37" fmla="*/ 24 h 154"/>
                  <a:gd name="T38" fmla="*/ 100 w 155"/>
                  <a:gd name="T39" fmla="*/ 14 h 154"/>
                  <a:gd name="T40" fmla="*/ 78 w 155"/>
                  <a:gd name="T41" fmla="*/ 10 h 154"/>
                  <a:gd name="T42" fmla="*/ 78 w 155"/>
                  <a:gd name="T43" fmla="*/ 0 h 154"/>
                  <a:gd name="T44" fmla="*/ 104 w 155"/>
                  <a:gd name="T45" fmla="*/ 6 h 154"/>
                  <a:gd name="T46" fmla="*/ 126 w 155"/>
                  <a:gd name="T47" fmla="*/ 18 h 154"/>
                  <a:gd name="T48" fmla="*/ 145 w 155"/>
                  <a:gd name="T49" fmla="*/ 40 h 154"/>
                  <a:gd name="T50" fmla="*/ 153 w 155"/>
                  <a:gd name="T51" fmla="*/ 59 h 154"/>
                  <a:gd name="T52" fmla="*/ 155 w 155"/>
                  <a:gd name="T53" fmla="*/ 77 h 154"/>
                  <a:gd name="T54" fmla="*/ 151 w 155"/>
                  <a:gd name="T55" fmla="*/ 103 h 154"/>
                  <a:gd name="T56" fmla="*/ 136 w 155"/>
                  <a:gd name="T57" fmla="*/ 128 h 154"/>
                  <a:gd name="T58" fmla="*/ 116 w 155"/>
                  <a:gd name="T59" fmla="*/ 144 h 154"/>
                  <a:gd name="T60" fmla="*/ 96 w 155"/>
                  <a:gd name="T61" fmla="*/ 152 h 154"/>
                  <a:gd name="T62" fmla="*/ 78 w 155"/>
                  <a:gd name="T63" fmla="*/ 154 h 154"/>
                  <a:gd name="T64" fmla="*/ 51 w 155"/>
                  <a:gd name="T65" fmla="*/ 150 h 154"/>
                  <a:gd name="T66" fmla="*/ 29 w 155"/>
                  <a:gd name="T67" fmla="*/ 136 h 154"/>
                  <a:gd name="T68" fmla="*/ 11 w 155"/>
                  <a:gd name="T69" fmla="*/ 116 h 154"/>
                  <a:gd name="T70" fmla="*/ 3 w 155"/>
                  <a:gd name="T71" fmla="*/ 97 h 154"/>
                  <a:gd name="T72" fmla="*/ 0 w 155"/>
                  <a:gd name="T73" fmla="*/ 77 h 154"/>
                  <a:gd name="T74" fmla="*/ 5 w 155"/>
                  <a:gd name="T75" fmla="*/ 50 h 154"/>
                  <a:gd name="T76" fmla="*/ 19 w 155"/>
                  <a:gd name="T77" fmla="*/ 28 h 154"/>
                  <a:gd name="T78" fmla="*/ 39 w 155"/>
                  <a:gd name="T79" fmla="*/ 10 h 154"/>
                  <a:gd name="T80" fmla="*/ 59 w 155"/>
                  <a:gd name="T81" fmla="*/ 4 h 154"/>
                  <a:gd name="T82" fmla="*/ 78 w 155"/>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4">
                    <a:moveTo>
                      <a:pt x="78" y="10"/>
                    </a:moveTo>
                    <a:lnTo>
                      <a:pt x="61" y="12"/>
                    </a:lnTo>
                    <a:lnTo>
                      <a:pt x="43" y="18"/>
                    </a:lnTo>
                    <a:lnTo>
                      <a:pt x="25" y="34"/>
                    </a:lnTo>
                    <a:lnTo>
                      <a:pt x="13" y="55"/>
                    </a:lnTo>
                    <a:lnTo>
                      <a:pt x="9" y="77"/>
                    </a:lnTo>
                    <a:lnTo>
                      <a:pt x="11" y="95"/>
                    </a:lnTo>
                    <a:lnTo>
                      <a:pt x="19" y="112"/>
                    </a:lnTo>
                    <a:lnTo>
                      <a:pt x="33" y="130"/>
                    </a:lnTo>
                    <a:lnTo>
                      <a:pt x="55" y="142"/>
                    </a:lnTo>
                    <a:lnTo>
                      <a:pt x="78" y="146"/>
                    </a:lnTo>
                    <a:lnTo>
                      <a:pt x="94" y="144"/>
                    </a:lnTo>
                    <a:lnTo>
                      <a:pt x="112" y="138"/>
                    </a:lnTo>
                    <a:lnTo>
                      <a:pt x="130" y="122"/>
                    </a:lnTo>
                    <a:lnTo>
                      <a:pt x="143" y="101"/>
                    </a:lnTo>
                    <a:lnTo>
                      <a:pt x="147" y="77"/>
                    </a:lnTo>
                    <a:lnTo>
                      <a:pt x="145" y="61"/>
                    </a:lnTo>
                    <a:lnTo>
                      <a:pt x="136" y="44"/>
                    </a:lnTo>
                    <a:lnTo>
                      <a:pt x="122" y="24"/>
                    </a:lnTo>
                    <a:lnTo>
                      <a:pt x="100" y="14"/>
                    </a:lnTo>
                    <a:lnTo>
                      <a:pt x="78" y="10"/>
                    </a:lnTo>
                    <a:close/>
                    <a:moveTo>
                      <a:pt x="78" y="0"/>
                    </a:moveTo>
                    <a:lnTo>
                      <a:pt x="104" y="6"/>
                    </a:lnTo>
                    <a:lnTo>
                      <a:pt x="126" y="18"/>
                    </a:lnTo>
                    <a:lnTo>
                      <a:pt x="145" y="40"/>
                    </a:lnTo>
                    <a:lnTo>
                      <a:pt x="153" y="59"/>
                    </a:lnTo>
                    <a:lnTo>
                      <a:pt x="155" y="77"/>
                    </a:lnTo>
                    <a:lnTo>
                      <a:pt x="151" y="103"/>
                    </a:lnTo>
                    <a:lnTo>
                      <a:pt x="136" y="128"/>
                    </a:lnTo>
                    <a:lnTo>
                      <a:pt x="116" y="144"/>
                    </a:lnTo>
                    <a:lnTo>
                      <a:pt x="96" y="152"/>
                    </a:lnTo>
                    <a:lnTo>
                      <a:pt x="78" y="154"/>
                    </a:lnTo>
                    <a:lnTo>
                      <a:pt x="51" y="150"/>
                    </a:lnTo>
                    <a:lnTo>
                      <a:pt x="29" y="136"/>
                    </a:lnTo>
                    <a:lnTo>
                      <a:pt x="11" y="116"/>
                    </a:lnTo>
                    <a:lnTo>
                      <a:pt x="3" y="97"/>
                    </a:lnTo>
                    <a:lnTo>
                      <a:pt x="0" y="77"/>
                    </a:lnTo>
                    <a:lnTo>
                      <a:pt x="5" y="50"/>
                    </a:lnTo>
                    <a:lnTo>
                      <a:pt x="19" y="28"/>
                    </a:lnTo>
                    <a:lnTo>
                      <a:pt x="39" y="10"/>
                    </a:lnTo>
                    <a:lnTo>
                      <a:pt x="59" y="4"/>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93"/>
              <p:cNvSpPr>
                <a:spLocks/>
              </p:cNvSpPr>
              <p:nvPr/>
            </p:nvSpPr>
            <p:spPr bwMode="auto">
              <a:xfrm>
                <a:off x="5657705" y="5905416"/>
                <a:ext cx="28687" cy="22949"/>
              </a:xfrm>
              <a:custGeom>
                <a:avLst/>
                <a:gdLst>
                  <a:gd name="T0" fmla="*/ 0 w 10"/>
                  <a:gd name="T1" fmla="*/ 0 h 8"/>
                  <a:gd name="T2" fmla="*/ 10 w 10"/>
                  <a:gd name="T3" fmla="*/ 8 h 8"/>
                  <a:gd name="T4" fmla="*/ 4 w 10"/>
                  <a:gd name="T5" fmla="*/ 8 h 8"/>
                  <a:gd name="T6" fmla="*/ 0 w 10"/>
                  <a:gd name="T7" fmla="*/ 8 h 8"/>
                  <a:gd name="T8" fmla="*/ 0 w 10"/>
                  <a:gd name="T9" fmla="*/ 4 h 8"/>
                  <a:gd name="T10" fmla="*/ 0 w 10"/>
                  <a:gd name="T11" fmla="*/ 0 h 8"/>
                </a:gdLst>
                <a:ahLst/>
                <a:cxnLst>
                  <a:cxn ang="0">
                    <a:pos x="T0" y="T1"/>
                  </a:cxn>
                  <a:cxn ang="0">
                    <a:pos x="T2" y="T3"/>
                  </a:cxn>
                  <a:cxn ang="0">
                    <a:pos x="T4" y="T5"/>
                  </a:cxn>
                  <a:cxn ang="0">
                    <a:pos x="T6" y="T7"/>
                  </a:cxn>
                  <a:cxn ang="0">
                    <a:pos x="T8" y="T9"/>
                  </a:cxn>
                  <a:cxn ang="0">
                    <a:pos x="T10" y="T11"/>
                  </a:cxn>
                </a:cxnLst>
                <a:rect l="0" t="0" r="r" b="b"/>
                <a:pathLst>
                  <a:path w="10" h="8">
                    <a:moveTo>
                      <a:pt x="0" y="0"/>
                    </a:moveTo>
                    <a:lnTo>
                      <a:pt x="10" y="8"/>
                    </a:lnTo>
                    <a:lnTo>
                      <a:pt x="4" y="8"/>
                    </a:lnTo>
                    <a:lnTo>
                      <a:pt x="0" y="8"/>
                    </a:lnTo>
                    <a:lnTo>
                      <a:pt x="0" y="4"/>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94"/>
              <p:cNvSpPr>
                <a:spLocks/>
              </p:cNvSpPr>
              <p:nvPr/>
            </p:nvSpPr>
            <p:spPr bwMode="auto">
              <a:xfrm>
                <a:off x="5792532" y="5687397"/>
                <a:ext cx="103272" cy="111879"/>
              </a:xfrm>
              <a:custGeom>
                <a:avLst/>
                <a:gdLst>
                  <a:gd name="T0" fmla="*/ 6 w 36"/>
                  <a:gd name="T1" fmla="*/ 0 h 39"/>
                  <a:gd name="T2" fmla="*/ 16 w 36"/>
                  <a:gd name="T3" fmla="*/ 0 h 39"/>
                  <a:gd name="T4" fmla="*/ 36 w 36"/>
                  <a:gd name="T5" fmla="*/ 21 h 39"/>
                  <a:gd name="T6" fmla="*/ 36 w 36"/>
                  <a:gd name="T7" fmla="*/ 31 h 39"/>
                  <a:gd name="T8" fmla="*/ 30 w 36"/>
                  <a:gd name="T9" fmla="*/ 39 h 39"/>
                  <a:gd name="T10" fmla="*/ 0 w 36"/>
                  <a:gd name="T11" fmla="*/ 6 h 39"/>
                  <a:gd name="T12" fmla="*/ 6 w 3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6" y="0"/>
                    </a:moveTo>
                    <a:lnTo>
                      <a:pt x="16" y="0"/>
                    </a:lnTo>
                    <a:lnTo>
                      <a:pt x="36" y="21"/>
                    </a:lnTo>
                    <a:lnTo>
                      <a:pt x="36" y="31"/>
                    </a:lnTo>
                    <a:lnTo>
                      <a:pt x="30" y="39"/>
                    </a:lnTo>
                    <a:lnTo>
                      <a:pt x="0" y="6"/>
                    </a:lnTo>
                    <a:lnTo>
                      <a:pt x="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95"/>
              <p:cNvSpPr>
                <a:spLocks/>
              </p:cNvSpPr>
              <p:nvPr/>
            </p:nvSpPr>
            <p:spPr bwMode="auto">
              <a:xfrm>
                <a:off x="5715079" y="5747638"/>
                <a:ext cx="123353" cy="120484"/>
              </a:xfrm>
              <a:custGeom>
                <a:avLst/>
                <a:gdLst>
                  <a:gd name="T0" fmla="*/ 35 w 43"/>
                  <a:gd name="T1" fmla="*/ 0 h 42"/>
                  <a:gd name="T2" fmla="*/ 43 w 43"/>
                  <a:gd name="T3" fmla="*/ 8 h 42"/>
                  <a:gd name="T4" fmla="*/ 8 w 43"/>
                  <a:gd name="T5" fmla="*/ 42 h 42"/>
                  <a:gd name="T6" fmla="*/ 0 w 43"/>
                  <a:gd name="T7" fmla="*/ 42 h 42"/>
                  <a:gd name="T8" fmla="*/ 0 w 43"/>
                  <a:gd name="T9" fmla="*/ 34 h 42"/>
                  <a:gd name="T10" fmla="*/ 0 w 43"/>
                  <a:gd name="T11" fmla="*/ 34 h 42"/>
                  <a:gd name="T12" fmla="*/ 3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35" y="0"/>
                    </a:moveTo>
                    <a:lnTo>
                      <a:pt x="43" y="8"/>
                    </a:lnTo>
                    <a:lnTo>
                      <a:pt x="8" y="42"/>
                    </a:lnTo>
                    <a:lnTo>
                      <a:pt x="0" y="42"/>
                    </a:lnTo>
                    <a:lnTo>
                      <a:pt x="0" y="34"/>
                    </a:lnTo>
                    <a:lnTo>
                      <a:pt x="0" y="34"/>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96"/>
              <p:cNvSpPr>
                <a:spLocks/>
              </p:cNvSpPr>
              <p:nvPr/>
            </p:nvSpPr>
            <p:spPr bwMode="auto">
              <a:xfrm>
                <a:off x="5680655" y="5716084"/>
                <a:ext cx="123353" cy="123353"/>
              </a:xfrm>
              <a:custGeom>
                <a:avLst/>
                <a:gdLst>
                  <a:gd name="T0" fmla="*/ 35 w 43"/>
                  <a:gd name="T1" fmla="*/ 0 h 43"/>
                  <a:gd name="T2" fmla="*/ 43 w 43"/>
                  <a:gd name="T3" fmla="*/ 9 h 43"/>
                  <a:gd name="T4" fmla="*/ 8 w 43"/>
                  <a:gd name="T5" fmla="*/ 43 h 43"/>
                  <a:gd name="T6" fmla="*/ 8 w 43"/>
                  <a:gd name="T7" fmla="*/ 43 h 43"/>
                  <a:gd name="T8" fmla="*/ 0 w 43"/>
                  <a:gd name="T9" fmla="*/ 43 h 43"/>
                  <a:gd name="T10" fmla="*/ 0 w 43"/>
                  <a:gd name="T11" fmla="*/ 35 h 43"/>
                  <a:gd name="T12" fmla="*/ 35 w 43"/>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3" h="43">
                    <a:moveTo>
                      <a:pt x="35" y="0"/>
                    </a:moveTo>
                    <a:lnTo>
                      <a:pt x="43" y="9"/>
                    </a:lnTo>
                    <a:lnTo>
                      <a:pt x="8" y="43"/>
                    </a:lnTo>
                    <a:lnTo>
                      <a:pt x="8" y="43"/>
                    </a:lnTo>
                    <a:lnTo>
                      <a:pt x="0" y="43"/>
                    </a:lnTo>
                    <a:lnTo>
                      <a:pt x="0" y="35"/>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97"/>
              <p:cNvSpPr>
                <a:spLocks/>
              </p:cNvSpPr>
              <p:nvPr/>
            </p:nvSpPr>
            <p:spPr bwMode="auto">
              <a:xfrm>
                <a:off x="5663443" y="5833698"/>
                <a:ext cx="86060" cy="94667"/>
              </a:xfrm>
              <a:custGeom>
                <a:avLst/>
                <a:gdLst>
                  <a:gd name="T0" fmla="*/ 2 w 30"/>
                  <a:gd name="T1" fmla="*/ 0 h 33"/>
                  <a:gd name="T2" fmla="*/ 4 w 30"/>
                  <a:gd name="T3" fmla="*/ 4 h 33"/>
                  <a:gd name="T4" fmla="*/ 12 w 30"/>
                  <a:gd name="T5" fmla="*/ 8 h 33"/>
                  <a:gd name="T6" fmla="*/ 16 w 30"/>
                  <a:gd name="T7" fmla="*/ 16 h 33"/>
                  <a:gd name="T8" fmla="*/ 24 w 30"/>
                  <a:gd name="T9" fmla="*/ 18 h 33"/>
                  <a:gd name="T10" fmla="*/ 26 w 30"/>
                  <a:gd name="T11" fmla="*/ 27 h 33"/>
                  <a:gd name="T12" fmla="*/ 30 w 30"/>
                  <a:gd name="T13" fmla="*/ 31 h 33"/>
                  <a:gd name="T14" fmla="*/ 12 w 30"/>
                  <a:gd name="T15" fmla="*/ 33 h 33"/>
                  <a:gd name="T16" fmla="*/ 0 w 30"/>
                  <a:gd name="T17" fmla="*/ 18 h 33"/>
                  <a:gd name="T18" fmla="*/ 2 w 30"/>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3">
                    <a:moveTo>
                      <a:pt x="2" y="0"/>
                    </a:moveTo>
                    <a:lnTo>
                      <a:pt x="4" y="4"/>
                    </a:lnTo>
                    <a:lnTo>
                      <a:pt x="12" y="8"/>
                    </a:lnTo>
                    <a:lnTo>
                      <a:pt x="16" y="16"/>
                    </a:lnTo>
                    <a:lnTo>
                      <a:pt x="24" y="18"/>
                    </a:lnTo>
                    <a:lnTo>
                      <a:pt x="26" y="27"/>
                    </a:lnTo>
                    <a:lnTo>
                      <a:pt x="30" y="31"/>
                    </a:lnTo>
                    <a:lnTo>
                      <a:pt x="12" y="33"/>
                    </a:lnTo>
                    <a:lnTo>
                      <a:pt x="0" y="18"/>
                    </a:lnTo>
                    <a:lnTo>
                      <a:pt x="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98"/>
              <p:cNvSpPr>
                <a:spLocks/>
              </p:cNvSpPr>
              <p:nvPr/>
            </p:nvSpPr>
            <p:spPr bwMode="auto">
              <a:xfrm>
                <a:off x="5749503" y="5782062"/>
                <a:ext cx="117616" cy="129091"/>
              </a:xfrm>
              <a:custGeom>
                <a:avLst/>
                <a:gdLst>
                  <a:gd name="T0" fmla="*/ 33 w 41"/>
                  <a:gd name="T1" fmla="*/ 0 h 45"/>
                  <a:gd name="T2" fmla="*/ 41 w 41"/>
                  <a:gd name="T3" fmla="*/ 8 h 45"/>
                  <a:gd name="T4" fmla="*/ 7 w 41"/>
                  <a:gd name="T5" fmla="*/ 45 h 45"/>
                  <a:gd name="T6" fmla="*/ 0 w 41"/>
                  <a:gd name="T7" fmla="*/ 43 h 45"/>
                  <a:gd name="T8" fmla="*/ 0 w 41"/>
                  <a:gd name="T9" fmla="*/ 34 h 45"/>
                  <a:gd name="T10" fmla="*/ 33 w 41"/>
                  <a:gd name="T11" fmla="*/ 0 h 45"/>
                </a:gdLst>
                <a:ahLst/>
                <a:cxnLst>
                  <a:cxn ang="0">
                    <a:pos x="T0" y="T1"/>
                  </a:cxn>
                  <a:cxn ang="0">
                    <a:pos x="T2" y="T3"/>
                  </a:cxn>
                  <a:cxn ang="0">
                    <a:pos x="T4" y="T5"/>
                  </a:cxn>
                  <a:cxn ang="0">
                    <a:pos x="T6" y="T7"/>
                  </a:cxn>
                  <a:cxn ang="0">
                    <a:pos x="T8" y="T9"/>
                  </a:cxn>
                  <a:cxn ang="0">
                    <a:pos x="T10" y="T11"/>
                  </a:cxn>
                </a:cxnLst>
                <a:rect l="0" t="0" r="r" b="b"/>
                <a:pathLst>
                  <a:path w="41" h="45">
                    <a:moveTo>
                      <a:pt x="33" y="0"/>
                    </a:moveTo>
                    <a:lnTo>
                      <a:pt x="41" y="8"/>
                    </a:lnTo>
                    <a:lnTo>
                      <a:pt x="7" y="45"/>
                    </a:lnTo>
                    <a:lnTo>
                      <a:pt x="0" y="43"/>
                    </a:lnTo>
                    <a:lnTo>
                      <a:pt x="0" y="34"/>
                    </a:lnTo>
                    <a:lnTo>
                      <a:pt x="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 name="组合 27"/>
          <p:cNvGrpSpPr/>
          <p:nvPr/>
        </p:nvGrpSpPr>
        <p:grpSpPr>
          <a:xfrm>
            <a:off x="6839593" y="4918590"/>
            <a:ext cx="745852" cy="441774"/>
            <a:chOff x="6839593" y="4666153"/>
            <a:chExt cx="745852" cy="441774"/>
          </a:xfrm>
        </p:grpSpPr>
        <p:sp>
          <p:nvSpPr>
            <p:cNvPr id="29" name="Freeform 81"/>
            <p:cNvSpPr>
              <a:spLocks/>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p:cNvGrpSpPr/>
            <p:nvPr/>
          </p:nvGrpSpPr>
          <p:grpSpPr>
            <a:xfrm>
              <a:off x="6839593" y="4666153"/>
              <a:ext cx="441774" cy="441774"/>
              <a:chOff x="6839593" y="4666155"/>
              <a:chExt cx="441774" cy="441774"/>
            </a:xfrm>
          </p:grpSpPr>
          <p:sp>
            <p:nvSpPr>
              <p:cNvPr id="31" name="Freeform 199"/>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00"/>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1"/>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02"/>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p:nvGrpSpPr>
        <p:grpSpPr>
          <a:xfrm>
            <a:off x="6839593" y="3028145"/>
            <a:ext cx="745852" cy="444643"/>
            <a:chOff x="6839593" y="2775708"/>
            <a:chExt cx="745852" cy="444643"/>
          </a:xfrm>
        </p:grpSpPr>
        <p:sp>
          <p:nvSpPr>
            <p:cNvPr id="36" name="Freeform 83"/>
            <p:cNvSpPr>
              <a:spLocks/>
            </p:cNvSpPr>
            <p:nvPr/>
          </p:nvSpPr>
          <p:spPr bwMode="auto">
            <a:xfrm>
              <a:off x="7381769" y="2824475"/>
              <a:ext cx="203676" cy="347109"/>
            </a:xfrm>
            <a:custGeom>
              <a:avLst/>
              <a:gdLst>
                <a:gd name="T0" fmla="*/ 10 w 71"/>
                <a:gd name="T1" fmla="*/ 0 h 121"/>
                <a:gd name="T2" fmla="*/ 14 w 71"/>
                <a:gd name="T3" fmla="*/ 3 h 121"/>
                <a:gd name="T4" fmla="*/ 18 w 71"/>
                <a:gd name="T5" fmla="*/ 5 h 121"/>
                <a:gd name="T6" fmla="*/ 67 w 71"/>
                <a:gd name="T7" fmla="*/ 53 h 121"/>
                <a:gd name="T8" fmla="*/ 71 w 71"/>
                <a:gd name="T9" fmla="*/ 62 h 121"/>
                <a:gd name="T10" fmla="*/ 67 w 71"/>
                <a:gd name="T11" fmla="*/ 68 h 121"/>
                <a:gd name="T12" fmla="*/ 18 w 71"/>
                <a:gd name="T13" fmla="*/ 119 h 121"/>
                <a:gd name="T14" fmla="*/ 10 w 71"/>
                <a:gd name="T15" fmla="*/ 121 h 121"/>
                <a:gd name="T16" fmla="*/ 4 w 71"/>
                <a:gd name="T17" fmla="*/ 119 h 121"/>
                <a:gd name="T18" fmla="*/ 0 w 71"/>
                <a:gd name="T19" fmla="*/ 115 h 121"/>
                <a:gd name="T20" fmla="*/ 0 w 71"/>
                <a:gd name="T21" fmla="*/ 111 h 121"/>
                <a:gd name="T22" fmla="*/ 0 w 71"/>
                <a:gd name="T23" fmla="*/ 106 h 121"/>
                <a:gd name="T24" fmla="*/ 4 w 71"/>
                <a:gd name="T25" fmla="*/ 104 h 121"/>
                <a:gd name="T26" fmla="*/ 44 w 71"/>
                <a:gd name="T27" fmla="*/ 62 h 121"/>
                <a:gd name="T28" fmla="*/ 4 w 71"/>
                <a:gd name="T29" fmla="*/ 19 h 121"/>
                <a:gd name="T30" fmla="*/ 0 w 71"/>
                <a:gd name="T31" fmla="*/ 15 h 121"/>
                <a:gd name="T32" fmla="*/ 0 w 71"/>
                <a:gd name="T33" fmla="*/ 11 h 121"/>
                <a:gd name="T34" fmla="*/ 0 w 71"/>
                <a:gd name="T35" fmla="*/ 7 h 121"/>
                <a:gd name="T36" fmla="*/ 4 w 71"/>
                <a:gd name="T37" fmla="*/ 5 h 121"/>
                <a:gd name="T38" fmla="*/ 6 w 71"/>
                <a:gd name="T39" fmla="*/ 3 h 121"/>
                <a:gd name="T40" fmla="*/ 10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10" y="0"/>
                  </a:moveTo>
                  <a:lnTo>
                    <a:pt x="14" y="3"/>
                  </a:lnTo>
                  <a:lnTo>
                    <a:pt x="18" y="5"/>
                  </a:lnTo>
                  <a:lnTo>
                    <a:pt x="67" y="53"/>
                  </a:lnTo>
                  <a:lnTo>
                    <a:pt x="71" y="62"/>
                  </a:lnTo>
                  <a:lnTo>
                    <a:pt x="67" y="68"/>
                  </a:lnTo>
                  <a:lnTo>
                    <a:pt x="18" y="119"/>
                  </a:lnTo>
                  <a:lnTo>
                    <a:pt x="10" y="121"/>
                  </a:lnTo>
                  <a:lnTo>
                    <a:pt x="4" y="119"/>
                  </a:lnTo>
                  <a:lnTo>
                    <a:pt x="0" y="115"/>
                  </a:lnTo>
                  <a:lnTo>
                    <a:pt x="0" y="111"/>
                  </a:lnTo>
                  <a:lnTo>
                    <a:pt x="0" y="106"/>
                  </a:lnTo>
                  <a:lnTo>
                    <a:pt x="4" y="104"/>
                  </a:lnTo>
                  <a:lnTo>
                    <a:pt x="44" y="62"/>
                  </a:lnTo>
                  <a:lnTo>
                    <a:pt x="4" y="19"/>
                  </a:lnTo>
                  <a:lnTo>
                    <a:pt x="0" y="15"/>
                  </a:lnTo>
                  <a:lnTo>
                    <a:pt x="0" y="11"/>
                  </a:lnTo>
                  <a:lnTo>
                    <a:pt x="0" y="7"/>
                  </a:lnTo>
                  <a:lnTo>
                    <a:pt x="4" y="5"/>
                  </a:lnTo>
                  <a:lnTo>
                    <a:pt x="6" y="3"/>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7" name="组合 36"/>
            <p:cNvGrpSpPr/>
            <p:nvPr/>
          </p:nvGrpSpPr>
          <p:grpSpPr>
            <a:xfrm>
              <a:off x="6839593" y="2775708"/>
              <a:ext cx="441774" cy="444643"/>
              <a:chOff x="6839593" y="2769970"/>
              <a:chExt cx="441774" cy="444643"/>
            </a:xfrm>
          </p:grpSpPr>
          <p:sp>
            <p:nvSpPr>
              <p:cNvPr id="38" name="Freeform 203"/>
              <p:cNvSpPr>
                <a:spLocks noEditPoints="1"/>
              </p:cNvSpPr>
              <p:nvPr/>
            </p:nvSpPr>
            <p:spPr bwMode="auto">
              <a:xfrm>
                <a:off x="6839593" y="2769970"/>
                <a:ext cx="441774" cy="444643"/>
              </a:xfrm>
              <a:custGeom>
                <a:avLst/>
                <a:gdLst>
                  <a:gd name="T0" fmla="*/ 77 w 154"/>
                  <a:gd name="T1" fmla="*/ 10 h 155"/>
                  <a:gd name="T2" fmla="*/ 59 w 154"/>
                  <a:gd name="T3" fmla="*/ 12 h 155"/>
                  <a:gd name="T4" fmla="*/ 42 w 154"/>
                  <a:gd name="T5" fmla="*/ 19 h 155"/>
                  <a:gd name="T6" fmla="*/ 24 w 154"/>
                  <a:gd name="T7" fmla="*/ 35 h 155"/>
                  <a:gd name="T8" fmla="*/ 12 w 154"/>
                  <a:gd name="T9" fmla="*/ 55 h 155"/>
                  <a:gd name="T10" fmla="*/ 8 w 154"/>
                  <a:gd name="T11" fmla="*/ 78 h 155"/>
                  <a:gd name="T12" fmla="*/ 10 w 154"/>
                  <a:gd name="T13" fmla="*/ 96 h 155"/>
                  <a:gd name="T14" fmla="*/ 16 w 154"/>
                  <a:gd name="T15" fmla="*/ 112 h 155"/>
                  <a:gd name="T16" fmla="*/ 32 w 154"/>
                  <a:gd name="T17" fmla="*/ 131 h 155"/>
                  <a:gd name="T18" fmla="*/ 53 w 154"/>
                  <a:gd name="T19" fmla="*/ 143 h 155"/>
                  <a:gd name="T20" fmla="*/ 77 w 154"/>
                  <a:gd name="T21" fmla="*/ 147 h 155"/>
                  <a:gd name="T22" fmla="*/ 93 w 154"/>
                  <a:gd name="T23" fmla="*/ 145 h 155"/>
                  <a:gd name="T24" fmla="*/ 109 w 154"/>
                  <a:gd name="T25" fmla="*/ 139 h 155"/>
                  <a:gd name="T26" fmla="*/ 130 w 154"/>
                  <a:gd name="T27" fmla="*/ 122 h 155"/>
                  <a:gd name="T28" fmla="*/ 140 w 154"/>
                  <a:gd name="T29" fmla="*/ 102 h 155"/>
                  <a:gd name="T30" fmla="*/ 144 w 154"/>
                  <a:gd name="T31" fmla="*/ 78 h 155"/>
                  <a:gd name="T32" fmla="*/ 142 w 154"/>
                  <a:gd name="T33" fmla="*/ 61 h 155"/>
                  <a:gd name="T34" fmla="*/ 136 w 154"/>
                  <a:gd name="T35" fmla="*/ 45 h 155"/>
                  <a:gd name="T36" fmla="*/ 120 w 154"/>
                  <a:gd name="T37" fmla="*/ 25 h 155"/>
                  <a:gd name="T38" fmla="*/ 99 w 154"/>
                  <a:gd name="T39" fmla="*/ 14 h 155"/>
                  <a:gd name="T40" fmla="*/ 77 w 154"/>
                  <a:gd name="T41" fmla="*/ 10 h 155"/>
                  <a:gd name="T42" fmla="*/ 77 w 154"/>
                  <a:gd name="T43" fmla="*/ 0 h 155"/>
                  <a:gd name="T44" fmla="*/ 103 w 154"/>
                  <a:gd name="T45" fmla="*/ 6 h 155"/>
                  <a:gd name="T46" fmla="*/ 126 w 154"/>
                  <a:gd name="T47" fmla="*/ 19 h 155"/>
                  <a:gd name="T48" fmla="*/ 144 w 154"/>
                  <a:gd name="T49" fmla="*/ 41 h 155"/>
                  <a:gd name="T50" fmla="*/ 150 w 154"/>
                  <a:gd name="T51" fmla="*/ 59 h 155"/>
                  <a:gd name="T52" fmla="*/ 154 w 154"/>
                  <a:gd name="T53" fmla="*/ 78 h 155"/>
                  <a:gd name="T54" fmla="*/ 148 w 154"/>
                  <a:gd name="T55" fmla="*/ 104 h 155"/>
                  <a:gd name="T56" fmla="*/ 136 w 154"/>
                  <a:gd name="T57" fmla="*/ 129 h 155"/>
                  <a:gd name="T58" fmla="*/ 114 w 154"/>
                  <a:gd name="T59" fmla="*/ 145 h 155"/>
                  <a:gd name="T60" fmla="*/ 95 w 154"/>
                  <a:gd name="T61" fmla="*/ 153 h 155"/>
                  <a:gd name="T62" fmla="*/ 77 w 154"/>
                  <a:gd name="T63" fmla="*/ 155 h 155"/>
                  <a:gd name="T64" fmla="*/ 51 w 154"/>
                  <a:gd name="T65" fmla="*/ 151 h 155"/>
                  <a:gd name="T66" fmla="*/ 26 w 154"/>
                  <a:gd name="T67" fmla="*/ 137 h 155"/>
                  <a:gd name="T68" fmla="*/ 10 w 154"/>
                  <a:gd name="T69" fmla="*/ 116 h 155"/>
                  <a:gd name="T70" fmla="*/ 2 w 154"/>
                  <a:gd name="T71" fmla="*/ 98 h 155"/>
                  <a:gd name="T72" fmla="*/ 0 w 154"/>
                  <a:gd name="T73" fmla="*/ 78 h 155"/>
                  <a:gd name="T74" fmla="*/ 4 w 154"/>
                  <a:gd name="T75" fmla="*/ 51 h 155"/>
                  <a:gd name="T76" fmla="*/ 18 w 154"/>
                  <a:gd name="T77" fmla="*/ 29 h 155"/>
                  <a:gd name="T78" fmla="*/ 38 w 154"/>
                  <a:gd name="T79" fmla="*/ 10 h 155"/>
                  <a:gd name="T80" fmla="*/ 57 w 154"/>
                  <a:gd name="T81" fmla="*/ 4 h 155"/>
                  <a:gd name="T82" fmla="*/ 77 w 154"/>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5">
                    <a:moveTo>
                      <a:pt x="77" y="10"/>
                    </a:moveTo>
                    <a:lnTo>
                      <a:pt x="59" y="12"/>
                    </a:lnTo>
                    <a:lnTo>
                      <a:pt x="42" y="19"/>
                    </a:lnTo>
                    <a:lnTo>
                      <a:pt x="24" y="35"/>
                    </a:lnTo>
                    <a:lnTo>
                      <a:pt x="12" y="55"/>
                    </a:lnTo>
                    <a:lnTo>
                      <a:pt x="8" y="78"/>
                    </a:lnTo>
                    <a:lnTo>
                      <a:pt x="10" y="96"/>
                    </a:lnTo>
                    <a:lnTo>
                      <a:pt x="16" y="112"/>
                    </a:lnTo>
                    <a:lnTo>
                      <a:pt x="32" y="131"/>
                    </a:lnTo>
                    <a:lnTo>
                      <a:pt x="53" y="143"/>
                    </a:lnTo>
                    <a:lnTo>
                      <a:pt x="77" y="147"/>
                    </a:lnTo>
                    <a:lnTo>
                      <a:pt x="93" y="145"/>
                    </a:lnTo>
                    <a:lnTo>
                      <a:pt x="109" y="139"/>
                    </a:lnTo>
                    <a:lnTo>
                      <a:pt x="130" y="122"/>
                    </a:lnTo>
                    <a:lnTo>
                      <a:pt x="140" y="102"/>
                    </a:lnTo>
                    <a:lnTo>
                      <a:pt x="144" y="78"/>
                    </a:lnTo>
                    <a:lnTo>
                      <a:pt x="142" y="61"/>
                    </a:lnTo>
                    <a:lnTo>
                      <a:pt x="136" y="45"/>
                    </a:lnTo>
                    <a:lnTo>
                      <a:pt x="120" y="25"/>
                    </a:lnTo>
                    <a:lnTo>
                      <a:pt x="99" y="14"/>
                    </a:lnTo>
                    <a:lnTo>
                      <a:pt x="77" y="10"/>
                    </a:lnTo>
                    <a:close/>
                    <a:moveTo>
                      <a:pt x="77" y="0"/>
                    </a:moveTo>
                    <a:lnTo>
                      <a:pt x="103" y="6"/>
                    </a:lnTo>
                    <a:lnTo>
                      <a:pt x="126" y="19"/>
                    </a:lnTo>
                    <a:lnTo>
                      <a:pt x="144" y="41"/>
                    </a:lnTo>
                    <a:lnTo>
                      <a:pt x="150" y="59"/>
                    </a:lnTo>
                    <a:lnTo>
                      <a:pt x="154" y="78"/>
                    </a:lnTo>
                    <a:lnTo>
                      <a:pt x="148" y="104"/>
                    </a:lnTo>
                    <a:lnTo>
                      <a:pt x="136" y="129"/>
                    </a:lnTo>
                    <a:lnTo>
                      <a:pt x="114" y="145"/>
                    </a:lnTo>
                    <a:lnTo>
                      <a:pt x="95" y="153"/>
                    </a:lnTo>
                    <a:lnTo>
                      <a:pt x="77" y="155"/>
                    </a:lnTo>
                    <a:lnTo>
                      <a:pt x="51" y="151"/>
                    </a:lnTo>
                    <a:lnTo>
                      <a:pt x="26" y="137"/>
                    </a:lnTo>
                    <a:lnTo>
                      <a:pt x="10" y="116"/>
                    </a:lnTo>
                    <a:lnTo>
                      <a:pt x="2" y="98"/>
                    </a:lnTo>
                    <a:lnTo>
                      <a:pt x="0" y="78"/>
                    </a:lnTo>
                    <a:lnTo>
                      <a:pt x="4" y="51"/>
                    </a:lnTo>
                    <a:lnTo>
                      <a:pt x="18" y="29"/>
                    </a:lnTo>
                    <a:lnTo>
                      <a:pt x="38" y="10"/>
                    </a:lnTo>
                    <a:lnTo>
                      <a:pt x="57"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04"/>
              <p:cNvSpPr>
                <a:spLocks noEditPoints="1"/>
              </p:cNvSpPr>
              <p:nvPr/>
            </p:nvSpPr>
            <p:spPr bwMode="auto">
              <a:xfrm>
                <a:off x="6925653" y="2870374"/>
                <a:ext cx="269654" cy="186464"/>
              </a:xfrm>
              <a:custGeom>
                <a:avLst/>
                <a:gdLst>
                  <a:gd name="T0" fmla="*/ 6 w 94"/>
                  <a:gd name="T1" fmla="*/ 6 h 65"/>
                  <a:gd name="T2" fmla="*/ 6 w 94"/>
                  <a:gd name="T3" fmla="*/ 55 h 65"/>
                  <a:gd name="T4" fmla="*/ 88 w 94"/>
                  <a:gd name="T5" fmla="*/ 55 h 65"/>
                  <a:gd name="T6" fmla="*/ 88 w 94"/>
                  <a:gd name="T7" fmla="*/ 6 h 65"/>
                  <a:gd name="T8" fmla="*/ 6 w 94"/>
                  <a:gd name="T9" fmla="*/ 6 h 65"/>
                  <a:gd name="T10" fmla="*/ 4 w 94"/>
                  <a:gd name="T11" fmla="*/ 0 h 65"/>
                  <a:gd name="T12" fmla="*/ 88 w 94"/>
                  <a:gd name="T13" fmla="*/ 0 h 65"/>
                  <a:gd name="T14" fmla="*/ 94 w 94"/>
                  <a:gd name="T15" fmla="*/ 4 h 65"/>
                  <a:gd name="T16" fmla="*/ 94 w 94"/>
                  <a:gd name="T17" fmla="*/ 61 h 65"/>
                  <a:gd name="T18" fmla="*/ 88 w 94"/>
                  <a:gd name="T19" fmla="*/ 65 h 65"/>
                  <a:gd name="T20" fmla="*/ 67 w 94"/>
                  <a:gd name="T21" fmla="*/ 65 h 65"/>
                  <a:gd name="T22" fmla="*/ 29 w 94"/>
                  <a:gd name="T23" fmla="*/ 65 h 65"/>
                  <a:gd name="T24" fmla="*/ 4 w 94"/>
                  <a:gd name="T25" fmla="*/ 65 h 65"/>
                  <a:gd name="T26" fmla="*/ 0 w 94"/>
                  <a:gd name="T27" fmla="*/ 61 h 65"/>
                  <a:gd name="T28" fmla="*/ 0 w 94"/>
                  <a:gd name="T29" fmla="*/ 4 h 65"/>
                  <a:gd name="T30" fmla="*/ 4 w 94"/>
                  <a:gd name="T3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5">
                    <a:moveTo>
                      <a:pt x="6" y="6"/>
                    </a:moveTo>
                    <a:lnTo>
                      <a:pt x="6" y="55"/>
                    </a:lnTo>
                    <a:lnTo>
                      <a:pt x="88" y="55"/>
                    </a:lnTo>
                    <a:lnTo>
                      <a:pt x="88" y="6"/>
                    </a:lnTo>
                    <a:lnTo>
                      <a:pt x="6" y="6"/>
                    </a:lnTo>
                    <a:close/>
                    <a:moveTo>
                      <a:pt x="4" y="0"/>
                    </a:moveTo>
                    <a:lnTo>
                      <a:pt x="88" y="0"/>
                    </a:lnTo>
                    <a:lnTo>
                      <a:pt x="94" y="4"/>
                    </a:lnTo>
                    <a:lnTo>
                      <a:pt x="94" y="61"/>
                    </a:lnTo>
                    <a:lnTo>
                      <a:pt x="88" y="65"/>
                    </a:lnTo>
                    <a:lnTo>
                      <a:pt x="67" y="65"/>
                    </a:lnTo>
                    <a:lnTo>
                      <a:pt x="29" y="65"/>
                    </a:lnTo>
                    <a:lnTo>
                      <a:pt x="4" y="65"/>
                    </a:lnTo>
                    <a:lnTo>
                      <a:pt x="0" y="61"/>
                    </a:lnTo>
                    <a:lnTo>
                      <a:pt x="0" y="4"/>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206"/>
              <p:cNvSpPr>
                <a:spLocks noChangeArrowheads="1"/>
              </p:cNvSpPr>
              <p:nvPr/>
            </p:nvSpPr>
            <p:spPr bwMode="auto">
              <a:xfrm>
                <a:off x="7026055" y="3068310"/>
                <a:ext cx="68848" cy="22949"/>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207"/>
              <p:cNvSpPr>
                <a:spLocks/>
              </p:cNvSpPr>
              <p:nvPr/>
            </p:nvSpPr>
            <p:spPr bwMode="auto">
              <a:xfrm>
                <a:off x="6991631" y="3102734"/>
                <a:ext cx="131958" cy="17212"/>
              </a:xfrm>
              <a:custGeom>
                <a:avLst/>
                <a:gdLst>
                  <a:gd name="T0" fmla="*/ 4 w 46"/>
                  <a:gd name="T1" fmla="*/ 0 h 6"/>
                  <a:gd name="T2" fmla="*/ 44 w 46"/>
                  <a:gd name="T3" fmla="*/ 0 h 6"/>
                  <a:gd name="T4" fmla="*/ 46 w 46"/>
                  <a:gd name="T5" fmla="*/ 2 h 6"/>
                  <a:gd name="T6" fmla="*/ 44 w 46"/>
                  <a:gd name="T7" fmla="*/ 6 h 6"/>
                  <a:gd name="T8" fmla="*/ 4 w 46"/>
                  <a:gd name="T9" fmla="*/ 6 h 6"/>
                  <a:gd name="T10" fmla="*/ 0 w 46"/>
                  <a:gd name="T11" fmla="*/ 2 h 6"/>
                  <a:gd name="T12" fmla="*/ 4 w 4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6" h="6">
                    <a:moveTo>
                      <a:pt x="4" y="0"/>
                    </a:moveTo>
                    <a:lnTo>
                      <a:pt x="44" y="0"/>
                    </a:lnTo>
                    <a:lnTo>
                      <a:pt x="46" y="2"/>
                    </a:lnTo>
                    <a:lnTo>
                      <a:pt x="44" y="6"/>
                    </a:lnTo>
                    <a:lnTo>
                      <a:pt x="4" y="6"/>
                    </a:lnTo>
                    <a:lnTo>
                      <a:pt x="0" y="2"/>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 name="组合 44"/>
          <p:cNvGrpSpPr/>
          <p:nvPr/>
        </p:nvGrpSpPr>
        <p:grpSpPr>
          <a:xfrm>
            <a:off x="5238881" y="2078618"/>
            <a:ext cx="763063" cy="438906"/>
            <a:chOff x="5238881" y="1826181"/>
            <a:chExt cx="763063" cy="438906"/>
          </a:xfrm>
        </p:grpSpPr>
        <p:sp>
          <p:nvSpPr>
            <p:cNvPr id="46" name="Freeform 80"/>
            <p:cNvSpPr>
              <a:spLocks/>
            </p:cNvSpPr>
            <p:nvPr/>
          </p:nvSpPr>
          <p:spPr bwMode="auto">
            <a:xfrm>
              <a:off x="5238881" y="1872080"/>
              <a:ext cx="203676" cy="347109"/>
            </a:xfrm>
            <a:custGeom>
              <a:avLst/>
              <a:gdLst>
                <a:gd name="T0" fmla="*/ 61 w 71"/>
                <a:gd name="T1" fmla="*/ 0 h 121"/>
                <a:gd name="T2" fmla="*/ 65 w 71"/>
                <a:gd name="T3" fmla="*/ 0 h 121"/>
                <a:gd name="T4" fmla="*/ 67 w 71"/>
                <a:gd name="T5" fmla="*/ 2 h 121"/>
                <a:gd name="T6" fmla="*/ 71 w 71"/>
                <a:gd name="T7" fmla="*/ 7 h 121"/>
                <a:gd name="T8" fmla="*/ 71 w 71"/>
                <a:gd name="T9" fmla="*/ 11 h 121"/>
                <a:gd name="T10" fmla="*/ 71 w 71"/>
                <a:gd name="T11" fmla="*/ 15 h 121"/>
                <a:gd name="T12" fmla="*/ 67 w 71"/>
                <a:gd name="T13" fmla="*/ 17 h 121"/>
                <a:gd name="T14" fmla="*/ 26 w 71"/>
                <a:gd name="T15" fmla="*/ 60 h 121"/>
                <a:gd name="T16" fmla="*/ 67 w 71"/>
                <a:gd name="T17" fmla="*/ 102 h 121"/>
                <a:gd name="T18" fmla="*/ 71 w 71"/>
                <a:gd name="T19" fmla="*/ 106 h 121"/>
                <a:gd name="T20" fmla="*/ 71 w 71"/>
                <a:gd name="T21" fmla="*/ 108 h 121"/>
                <a:gd name="T22" fmla="*/ 71 w 71"/>
                <a:gd name="T23" fmla="*/ 112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1 h 121"/>
                <a:gd name="T36" fmla="*/ 53 w 71"/>
                <a:gd name="T37" fmla="*/ 2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2"/>
                  </a:lnTo>
                  <a:lnTo>
                    <a:pt x="71" y="7"/>
                  </a:lnTo>
                  <a:lnTo>
                    <a:pt x="71" y="11"/>
                  </a:lnTo>
                  <a:lnTo>
                    <a:pt x="71" y="15"/>
                  </a:lnTo>
                  <a:lnTo>
                    <a:pt x="67" y="17"/>
                  </a:lnTo>
                  <a:lnTo>
                    <a:pt x="26" y="60"/>
                  </a:lnTo>
                  <a:lnTo>
                    <a:pt x="67" y="102"/>
                  </a:lnTo>
                  <a:lnTo>
                    <a:pt x="71" y="106"/>
                  </a:lnTo>
                  <a:lnTo>
                    <a:pt x="71" y="108"/>
                  </a:lnTo>
                  <a:lnTo>
                    <a:pt x="71" y="112"/>
                  </a:lnTo>
                  <a:lnTo>
                    <a:pt x="67" y="117"/>
                  </a:lnTo>
                  <a:lnTo>
                    <a:pt x="61" y="121"/>
                  </a:lnTo>
                  <a:lnTo>
                    <a:pt x="53" y="117"/>
                  </a:lnTo>
                  <a:lnTo>
                    <a:pt x="4" y="68"/>
                  </a:lnTo>
                  <a:lnTo>
                    <a:pt x="0" y="60"/>
                  </a:lnTo>
                  <a:lnTo>
                    <a:pt x="4" y="51"/>
                  </a:lnTo>
                  <a:lnTo>
                    <a:pt x="53" y="2"/>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7" name="组合 46"/>
            <p:cNvGrpSpPr/>
            <p:nvPr/>
          </p:nvGrpSpPr>
          <p:grpSpPr>
            <a:xfrm>
              <a:off x="5557301" y="1826181"/>
              <a:ext cx="444643" cy="438906"/>
              <a:chOff x="5557301" y="1829049"/>
              <a:chExt cx="444643" cy="438906"/>
            </a:xfrm>
          </p:grpSpPr>
          <p:sp>
            <p:nvSpPr>
              <p:cNvPr id="48" name="Freeform 208"/>
              <p:cNvSpPr>
                <a:spLocks noEditPoints="1"/>
              </p:cNvSpPr>
              <p:nvPr/>
            </p:nvSpPr>
            <p:spPr bwMode="auto">
              <a:xfrm>
                <a:off x="5557301" y="1829049"/>
                <a:ext cx="444643" cy="438906"/>
              </a:xfrm>
              <a:custGeom>
                <a:avLst/>
                <a:gdLst>
                  <a:gd name="T0" fmla="*/ 78 w 155"/>
                  <a:gd name="T1" fmla="*/ 8 h 153"/>
                  <a:gd name="T2" fmla="*/ 61 w 155"/>
                  <a:gd name="T3" fmla="*/ 10 h 153"/>
                  <a:gd name="T4" fmla="*/ 43 w 155"/>
                  <a:gd name="T5" fmla="*/ 16 h 153"/>
                  <a:gd name="T6" fmla="*/ 25 w 155"/>
                  <a:gd name="T7" fmla="*/ 33 h 153"/>
                  <a:gd name="T8" fmla="*/ 13 w 155"/>
                  <a:gd name="T9" fmla="*/ 53 h 153"/>
                  <a:gd name="T10" fmla="*/ 9 w 155"/>
                  <a:gd name="T11" fmla="*/ 77 h 153"/>
                  <a:gd name="T12" fmla="*/ 11 w 155"/>
                  <a:gd name="T13" fmla="*/ 94 h 153"/>
                  <a:gd name="T14" fmla="*/ 19 w 155"/>
                  <a:gd name="T15" fmla="*/ 110 h 153"/>
                  <a:gd name="T16" fmla="*/ 33 w 155"/>
                  <a:gd name="T17" fmla="*/ 128 h 153"/>
                  <a:gd name="T18" fmla="*/ 55 w 155"/>
                  <a:gd name="T19" fmla="*/ 141 h 153"/>
                  <a:gd name="T20" fmla="*/ 78 w 155"/>
                  <a:gd name="T21" fmla="*/ 145 h 153"/>
                  <a:gd name="T22" fmla="*/ 94 w 155"/>
                  <a:gd name="T23" fmla="*/ 143 h 153"/>
                  <a:gd name="T24" fmla="*/ 112 w 155"/>
                  <a:gd name="T25" fmla="*/ 137 h 153"/>
                  <a:gd name="T26" fmla="*/ 130 w 155"/>
                  <a:gd name="T27" fmla="*/ 120 h 153"/>
                  <a:gd name="T28" fmla="*/ 143 w 155"/>
                  <a:gd name="T29" fmla="*/ 100 h 153"/>
                  <a:gd name="T30" fmla="*/ 147 w 155"/>
                  <a:gd name="T31" fmla="*/ 77 h 153"/>
                  <a:gd name="T32" fmla="*/ 145 w 155"/>
                  <a:gd name="T33" fmla="*/ 59 h 153"/>
                  <a:gd name="T34" fmla="*/ 136 w 155"/>
                  <a:gd name="T35" fmla="*/ 43 h 153"/>
                  <a:gd name="T36" fmla="*/ 122 w 155"/>
                  <a:gd name="T37" fmla="*/ 24 h 153"/>
                  <a:gd name="T38" fmla="*/ 100 w 155"/>
                  <a:gd name="T39" fmla="*/ 12 h 153"/>
                  <a:gd name="T40" fmla="*/ 78 w 155"/>
                  <a:gd name="T41" fmla="*/ 8 h 153"/>
                  <a:gd name="T42" fmla="*/ 78 w 155"/>
                  <a:gd name="T43" fmla="*/ 0 h 153"/>
                  <a:gd name="T44" fmla="*/ 104 w 155"/>
                  <a:gd name="T45" fmla="*/ 4 h 153"/>
                  <a:gd name="T46" fmla="*/ 126 w 155"/>
                  <a:gd name="T47" fmla="*/ 18 h 153"/>
                  <a:gd name="T48" fmla="*/ 145 w 155"/>
                  <a:gd name="T49" fmla="*/ 39 h 153"/>
                  <a:gd name="T50" fmla="*/ 153 w 155"/>
                  <a:gd name="T51" fmla="*/ 57 h 153"/>
                  <a:gd name="T52" fmla="*/ 155 w 155"/>
                  <a:gd name="T53" fmla="*/ 77 h 153"/>
                  <a:gd name="T54" fmla="*/ 151 w 155"/>
                  <a:gd name="T55" fmla="*/ 102 h 153"/>
                  <a:gd name="T56" fmla="*/ 136 w 155"/>
                  <a:gd name="T57" fmla="*/ 126 h 153"/>
                  <a:gd name="T58" fmla="*/ 116 w 155"/>
                  <a:gd name="T59" fmla="*/ 145 h 153"/>
                  <a:gd name="T60" fmla="*/ 96 w 155"/>
                  <a:gd name="T61" fmla="*/ 151 h 153"/>
                  <a:gd name="T62" fmla="*/ 78 w 155"/>
                  <a:gd name="T63" fmla="*/ 153 h 153"/>
                  <a:gd name="T64" fmla="*/ 51 w 155"/>
                  <a:gd name="T65" fmla="*/ 149 h 153"/>
                  <a:gd name="T66" fmla="*/ 29 w 155"/>
                  <a:gd name="T67" fmla="*/ 137 h 153"/>
                  <a:gd name="T68" fmla="*/ 11 w 155"/>
                  <a:gd name="T69" fmla="*/ 114 h 153"/>
                  <a:gd name="T70" fmla="*/ 3 w 155"/>
                  <a:gd name="T71" fmla="*/ 96 h 153"/>
                  <a:gd name="T72" fmla="*/ 0 w 155"/>
                  <a:gd name="T73" fmla="*/ 77 h 153"/>
                  <a:gd name="T74" fmla="*/ 5 w 155"/>
                  <a:gd name="T75" fmla="*/ 51 h 153"/>
                  <a:gd name="T76" fmla="*/ 19 w 155"/>
                  <a:gd name="T77" fmla="*/ 27 h 153"/>
                  <a:gd name="T78" fmla="*/ 39 w 155"/>
                  <a:gd name="T79" fmla="*/ 10 h 153"/>
                  <a:gd name="T80" fmla="*/ 59 w 155"/>
                  <a:gd name="T81" fmla="*/ 2 h 153"/>
                  <a:gd name="T82" fmla="*/ 78 w 155"/>
                  <a:gd name="T8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3">
                    <a:moveTo>
                      <a:pt x="78" y="8"/>
                    </a:moveTo>
                    <a:lnTo>
                      <a:pt x="61" y="10"/>
                    </a:lnTo>
                    <a:lnTo>
                      <a:pt x="43" y="16"/>
                    </a:lnTo>
                    <a:lnTo>
                      <a:pt x="25" y="33"/>
                    </a:lnTo>
                    <a:lnTo>
                      <a:pt x="13" y="53"/>
                    </a:lnTo>
                    <a:lnTo>
                      <a:pt x="9" y="77"/>
                    </a:lnTo>
                    <a:lnTo>
                      <a:pt x="11" y="94"/>
                    </a:lnTo>
                    <a:lnTo>
                      <a:pt x="19" y="110"/>
                    </a:lnTo>
                    <a:lnTo>
                      <a:pt x="33" y="128"/>
                    </a:lnTo>
                    <a:lnTo>
                      <a:pt x="55" y="141"/>
                    </a:lnTo>
                    <a:lnTo>
                      <a:pt x="78" y="145"/>
                    </a:lnTo>
                    <a:lnTo>
                      <a:pt x="94" y="143"/>
                    </a:lnTo>
                    <a:lnTo>
                      <a:pt x="112" y="137"/>
                    </a:lnTo>
                    <a:lnTo>
                      <a:pt x="130" y="120"/>
                    </a:lnTo>
                    <a:lnTo>
                      <a:pt x="143" y="100"/>
                    </a:lnTo>
                    <a:lnTo>
                      <a:pt x="147" y="77"/>
                    </a:lnTo>
                    <a:lnTo>
                      <a:pt x="145" y="59"/>
                    </a:lnTo>
                    <a:lnTo>
                      <a:pt x="136" y="43"/>
                    </a:lnTo>
                    <a:lnTo>
                      <a:pt x="122" y="24"/>
                    </a:lnTo>
                    <a:lnTo>
                      <a:pt x="100" y="12"/>
                    </a:lnTo>
                    <a:lnTo>
                      <a:pt x="78" y="8"/>
                    </a:lnTo>
                    <a:close/>
                    <a:moveTo>
                      <a:pt x="78" y="0"/>
                    </a:moveTo>
                    <a:lnTo>
                      <a:pt x="104" y="4"/>
                    </a:lnTo>
                    <a:lnTo>
                      <a:pt x="126" y="18"/>
                    </a:lnTo>
                    <a:lnTo>
                      <a:pt x="145" y="39"/>
                    </a:lnTo>
                    <a:lnTo>
                      <a:pt x="153" y="57"/>
                    </a:lnTo>
                    <a:lnTo>
                      <a:pt x="155" y="77"/>
                    </a:lnTo>
                    <a:lnTo>
                      <a:pt x="151" y="102"/>
                    </a:lnTo>
                    <a:lnTo>
                      <a:pt x="136" y="126"/>
                    </a:lnTo>
                    <a:lnTo>
                      <a:pt x="116" y="145"/>
                    </a:lnTo>
                    <a:lnTo>
                      <a:pt x="96" y="151"/>
                    </a:lnTo>
                    <a:lnTo>
                      <a:pt x="78" y="153"/>
                    </a:lnTo>
                    <a:lnTo>
                      <a:pt x="51" y="149"/>
                    </a:lnTo>
                    <a:lnTo>
                      <a:pt x="29" y="137"/>
                    </a:lnTo>
                    <a:lnTo>
                      <a:pt x="11" y="114"/>
                    </a:lnTo>
                    <a:lnTo>
                      <a:pt x="3" y="96"/>
                    </a:lnTo>
                    <a:lnTo>
                      <a:pt x="0" y="77"/>
                    </a:lnTo>
                    <a:lnTo>
                      <a:pt x="5" y="51"/>
                    </a:lnTo>
                    <a:lnTo>
                      <a:pt x="19" y="27"/>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209"/>
              <p:cNvSpPr>
                <a:spLocks noEditPoints="1"/>
              </p:cNvSpPr>
              <p:nvPr/>
            </p:nvSpPr>
            <p:spPr bwMode="auto">
              <a:xfrm>
                <a:off x="5640494" y="1906504"/>
                <a:ext cx="278261" cy="283998"/>
              </a:xfrm>
              <a:custGeom>
                <a:avLst/>
                <a:gdLst>
                  <a:gd name="T0" fmla="*/ 65 w 97"/>
                  <a:gd name="T1" fmla="*/ 79 h 99"/>
                  <a:gd name="T2" fmla="*/ 59 w 97"/>
                  <a:gd name="T3" fmla="*/ 89 h 99"/>
                  <a:gd name="T4" fmla="*/ 73 w 97"/>
                  <a:gd name="T5" fmla="*/ 81 h 99"/>
                  <a:gd name="T6" fmla="*/ 69 w 97"/>
                  <a:gd name="T7" fmla="*/ 73 h 99"/>
                  <a:gd name="T8" fmla="*/ 18 w 97"/>
                  <a:gd name="T9" fmla="*/ 75 h 99"/>
                  <a:gd name="T10" fmla="*/ 30 w 97"/>
                  <a:gd name="T11" fmla="*/ 85 h 99"/>
                  <a:gd name="T12" fmla="*/ 34 w 97"/>
                  <a:gd name="T13" fmla="*/ 85 h 99"/>
                  <a:gd name="T14" fmla="*/ 28 w 97"/>
                  <a:gd name="T15" fmla="*/ 73 h 99"/>
                  <a:gd name="T16" fmla="*/ 51 w 97"/>
                  <a:gd name="T17" fmla="*/ 87 h 99"/>
                  <a:gd name="T18" fmla="*/ 61 w 97"/>
                  <a:gd name="T19" fmla="*/ 77 h 99"/>
                  <a:gd name="T20" fmla="*/ 51 w 97"/>
                  <a:gd name="T21" fmla="*/ 71 h 99"/>
                  <a:gd name="T22" fmla="*/ 34 w 97"/>
                  <a:gd name="T23" fmla="*/ 73 h 99"/>
                  <a:gd name="T24" fmla="*/ 42 w 97"/>
                  <a:gd name="T25" fmla="*/ 85 h 99"/>
                  <a:gd name="T26" fmla="*/ 47 w 97"/>
                  <a:gd name="T27" fmla="*/ 71 h 99"/>
                  <a:gd name="T28" fmla="*/ 71 w 97"/>
                  <a:gd name="T29" fmla="*/ 61 h 99"/>
                  <a:gd name="T30" fmla="*/ 83 w 97"/>
                  <a:gd name="T31" fmla="*/ 71 h 99"/>
                  <a:gd name="T32" fmla="*/ 89 w 97"/>
                  <a:gd name="T33" fmla="*/ 53 h 99"/>
                  <a:gd name="T34" fmla="*/ 51 w 97"/>
                  <a:gd name="T35" fmla="*/ 53 h 99"/>
                  <a:gd name="T36" fmla="*/ 65 w 97"/>
                  <a:gd name="T37" fmla="*/ 67 h 99"/>
                  <a:gd name="T38" fmla="*/ 67 w 97"/>
                  <a:gd name="T39" fmla="*/ 53 h 99"/>
                  <a:gd name="T40" fmla="*/ 30 w 97"/>
                  <a:gd name="T41" fmla="*/ 53 h 99"/>
                  <a:gd name="T42" fmla="*/ 32 w 97"/>
                  <a:gd name="T43" fmla="*/ 67 h 99"/>
                  <a:gd name="T44" fmla="*/ 47 w 97"/>
                  <a:gd name="T45" fmla="*/ 53 h 99"/>
                  <a:gd name="T46" fmla="*/ 8 w 97"/>
                  <a:gd name="T47" fmla="*/ 53 h 99"/>
                  <a:gd name="T48" fmla="*/ 14 w 97"/>
                  <a:gd name="T49" fmla="*/ 71 h 99"/>
                  <a:gd name="T50" fmla="*/ 26 w 97"/>
                  <a:gd name="T51" fmla="*/ 61 h 99"/>
                  <a:gd name="T52" fmla="*/ 8 w 97"/>
                  <a:gd name="T53" fmla="*/ 53 h 99"/>
                  <a:gd name="T54" fmla="*/ 30 w 97"/>
                  <a:gd name="T55" fmla="*/ 38 h 99"/>
                  <a:gd name="T56" fmla="*/ 47 w 97"/>
                  <a:gd name="T57" fmla="*/ 46 h 99"/>
                  <a:gd name="T58" fmla="*/ 32 w 97"/>
                  <a:gd name="T59" fmla="*/ 32 h 99"/>
                  <a:gd name="T60" fmla="*/ 51 w 97"/>
                  <a:gd name="T61" fmla="*/ 32 h 99"/>
                  <a:gd name="T62" fmla="*/ 67 w 97"/>
                  <a:gd name="T63" fmla="*/ 46 h 99"/>
                  <a:gd name="T64" fmla="*/ 65 w 97"/>
                  <a:gd name="T65" fmla="*/ 32 h 99"/>
                  <a:gd name="T66" fmla="*/ 10 w 97"/>
                  <a:gd name="T67" fmla="*/ 36 h 99"/>
                  <a:gd name="T68" fmla="*/ 26 w 97"/>
                  <a:gd name="T69" fmla="*/ 46 h 99"/>
                  <a:gd name="T70" fmla="*/ 28 w 97"/>
                  <a:gd name="T71" fmla="*/ 30 h 99"/>
                  <a:gd name="T72" fmla="*/ 83 w 97"/>
                  <a:gd name="T73" fmla="*/ 28 h 99"/>
                  <a:gd name="T74" fmla="*/ 71 w 97"/>
                  <a:gd name="T75" fmla="*/ 38 h 99"/>
                  <a:gd name="T76" fmla="*/ 89 w 97"/>
                  <a:gd name="T77" fmla="*/ 46 h 99"/>
                  <a:gd name="T78" fmla="*/ 83 w 97"/>
                  <a:gd name="T79" fmla="*/ 28 h 99"/>
                  <a:gd name="T80" fmla="*/ 51 w 97"/>
                  <a:gd name="T81" fmla="*/ 28 h 99"/>
                  <a:gd name="T82" fmla="*/ 59 w 97"/>
                  <a:gd name="T83" fmla="*/ 20 h 99"/>
                  <a:gd name="T84" fmla="*/ 51 w 97"/>
                  <a:gd name="T85" fmla="*/ 12 h 99"/>
                  <a:gd name="T86" fmla="*/ 42 w 97"/>
                  <a:gd name="T87" fmla="*/ 14 h 99"/>
                  <a:gd name="T88" fmla="*/ 34 w 97"/>
                  <a:gd name="T89" fmla="*/ 28 h 99"/>
                  <a:gd name="T90" fmla="*/ 47 w 97"/>
                  <a:gd name="T91" fmla="*/ 12 h 99"/>
                  <a:gd name="T92" fmla="*/ 63 w 97"/>
                  <a:gd name="T93" fmla="*/ 14 h 99"/>
                  <a:gd name="T94" fmla="*/ 69 w 97"/>
                  <a:gd name="T95" fmla="*/ 26 h 99"/>
                  <a:gd name="T96" fmla="*/ 73 w 97"/>
                  <a:gd name="T97" fmla="*/ 18 h 99"/>
                  <a:gd name="T98" fmla="*/ 59 w 97"/>
                  <a:gd name="T99" fmla="*/ 10 h 99"/>
                  <a:gd name="T100" fmla="*/ 30 w 97"/>
                  <a:gd name="T101" fmla="*/ 14 h 99"/>
                  <a:gd name="T102" fmla="*/ 18 w 97"/>
                  <a:gd name="T103" fmla="*/ 24 h 99"/>
                  <a:gd name="T104" fmla="*/ 32 w 97"/>
                  <a:gd name="T105" fmla="*/ 20 h 99"/>
                  <a:gd name="T106" fmla="*/ 38 w 97"/>
                  <a:gd name="T107" fmla="*/ 10 h 99"/>
                  <a:gd name="T108" fmla="*/ 67 w 97"/>
                  <a:gd name="T109" fmla="*/ 4 h 99"/>
                  <a:gd name="T110" fmla="*/ 93 w 97"/>
                  <a:gd name="T111" fmla="*/ 30 h 99"/>
                  <a:gd name="T112" fmla="*/ 93 w 97"/>
                  <a:gd name="T113" fmla="*/ 69 h 99"/>
                  <a:gd name="T114" fmla="*/ 67 w 97"/>
                  <a:gd name="T115" fmla="*/ 95 h 99"/>
                  <a:gd name="T116" fmla="*/ 30 w 97"/>
                  <a:gd name="T117" fmla="*/ 95 h 99"/>
                  <a:gd name="T118" fmla="*/ 4 w 97"/>
                  <a:gd name="T119" fmla="*/ 69 h 99"/>
                  <a:gd name="T120" fmla="*/ 4 w 97"/>
                  <a:gd name="T121" fmla="*/ 30 h 99"/>
                  <a:gd name="T122" fmla="*/ 30 w 97"/>
                  <a:gd name="T123" fmla="*/ 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 h="99">
                    <a:moveTo>
                      <a:pt x="69" y="73"/>
                    </a:moveTo>
                    <a:lnTo>
                      <a:pt x="65" y="79"/>
                    </a:lnTo>
                    <a:lnTo>
                      <a:pt x="63" y="85"/>
                    </a:lnTo>
                    <a:lnTo>
                      <a:pt x="59" y="89"/>
                    </a:lnTo>
                    <a:lnTo>
                      <a:pt x="67" y="85"/>
                    </a:lnTo>
                    <a:lnTo>
                      <a:pt x="73" y="81"/>
                    </a:lnTo>
                    <a:lnTo>
                      <a:pt x="79" y="75"/>
                    </a:lnTo>
                    <a:lnTo>
                      <a:pt x="69" y="73"/>
                    </a:lnTo>
                    <a:close/>
                    <a:moveTo>
                      <a:pt x="28" y="73"/>
                    </a:moveTo>
                    <a:lnTo>
                      <a:pt x="18" y="75"/>
                    </a:lnTo>
                    <a:lnTo>
                      <a:pt x="24" y="81"/>
                    </a:lnTo>
                    <a:lnTo>
                      <a:pt x="30" y="85"/>
                    </a:lnTo>
                    <a:lnTo>
                      <a:pt x="38" y="89"/>
                    </a:lnTo>
                    <a:lnTo>
                      <a:pt x="34" y="85"/>
                    </a:lnTo>
                    <a:lnTo>
                      <a:pt x="32" y="79"/>
                    </a:lnTo>
                    <a:lnTo>
                      <a:pt x="28" y="73"/>
                    </a:lnTo>
                    <a:close/>
                    <a:moveTo>
                      <a:pt x="51" y="71"/>
                    </a:moveTo>
                    <a:lnTo>
                      <a:pt x="51" y="87"/>
                    </a:lnTo>
                    <a:lnTo>
                      <a:pt x="55" y="85"/>
                    </a:lnTo>
                    <a:lnTo>
                      <a:pt x="61" y="77"/>
                    </a:lnTo>
                    <a:lnTo>
                      <a:pt x="63" y="73"/>
                    </a:lnTo>
                    <a:lnTo>
                      <a:pt x="51" y="71"/>
                    </a:lnTo>
                    <a:close/>
                    <a:moveTo>
                      <a:pt x="47" y="71"/>
                    </a:moveTo>
                    <a:lnTo>
                      <a:pt x="34" y="73"/>
                    </a:lnTo>
                    <a:lnTo>
                      <a:pt x="38" y="79"/>
                    </a:lnTo>
                    <a:lnTo>
                      <a:pt x="42" y="85"/>
                    </a:lnTo>
                    <a:lnTo>
                      <a:pt x="47" y="87"/>
                    </a:lnTo>
                    <a:lnTo>
                      <a:pt x="47" y="71"/>
                    </a:lnTo>
                    <a:close/>
                    <a:moveTo>
                      <a:pt x="71" y="53"/>
                    </a:moveTo>
                    <a:lnTo>
                      <a:pt x="71" y="61"/>
                    </a:lnTo>
                    <a:lnTo>
                      <a:pt x="69" y="69"/>
                    </a:lnTo>
                    <a:lnTo>
                      <a:pt x="83" y="71"/>
                    </a:lnTo>
                    <a:lnTo>
                      <a:pt x="87" y="63"/>
                    </a:lnTo>
                    <a:lnTo>
                      <a:pt x="89" y="53"/>
                    </a:lnTo>
                    <a:lnTo>
                      <a:pt x="71" y="53"/>
                    </a:lnTo>
                    <a:close/>
                    <a:moveTo>
                      <a:pt x="51" y="53"/>
                    </a:moveTo>
                    <a:lnTo>
                      <a:pt x="51" y="67"/>
                    </a:lnTo>
                    <a:lnTo>
                      <a:pt x="65" y="67"/>
                    </a:lnTo>
                    <a:lnTo>
                      <a:pt x="67" y="61"/>
                    </a:lnTo>
                    <a:lnTo>
                      <a:pt x="67" y="53"/>
                    </a:lnTo>
                    <a:lnTo>
                      <a:pt x="51" y="53"/>
                    </a:lnTo>
                    <a:close/>
                    <a:moveTo>
                      <a:pt x="30" y="53"/>
                    </a:moveTo>
                    <a:lnTo>
                      <a:pt x="30" y="61"/>
                    </a:lnTo>
                    <a:lnTo>
                      <a:pt x="32" y="67"/>
                    </a:lnTo>
                    <a:lnTo>
                      <a:pt x="47" y="67"/>
                    </a:lnTo>
                    <a:lnTo>
                      <a:pt x="47" y="53"/>
                    </a:lnTo>
                    <a:lnTo>
                      <a:pt x="30" y="53"/>
                    </a:lnTo>
                    <a:close/>
                    <a:moveTo>
                      <a:pt x="8" y="53"/>
                    </a:moveTo>
                    <a:lnTo>
                      <a:pt x="10" y="63"/>
                    </a:lnTo>
                    <a:lnTo>
                      <a:pt x="14" y="71"/>
                    </a:lnTo>
                    <a:lnTo>
                      <a:pt x="28" y="69"/>
                    </a:lnTo>
                    <a:lnTo>
                      <a:pt x="26" y="61"/>
                    </a:lnTo>
                    <a:lnTo>
                      <a:pt x="26" y="53"/>
                    </a:lnTo>
                    <a:lnTo>
                      <a:pt x="8" y="53"/>
                    </a:lnTo>
                    <a:close/>
                    <a:moveTo>
                      <a:pt x="32" y="32"/>
                    </a:moveTo>
                    <a:lnTo>
                      <a:pt x="30" y="38"/>
                    </a:lnTo>
                    <a:lnTo>
                      <a:pt x="30" y="46"/>
                    </a:lnTo>
                    <a:lnTo>
                      <a:pt x="47" y="46"/>
                    </a:lnTo>
                    <a:lnTo>
                      <a:pt x="47" y="32"/>
                    </a:lnTo>
                    <a:lnTo>
                      <a:pt x="32" y="32"/>
                    </a:lnTo>
                    <a:close/>
                    <a:moveTo>
                      <a:pt x="65" y="32"/>
                    </a:moveTo>
                    <a:lnTo>
                      <a:pt x="51" y="32"/>
                    </a:lnTo>
                    <a:lnTo>
                      <a:pt x="51" y="46"/>
                    </a:lnTo>
                    <a:lnTo>
                      <a:pt x="67" y="46"/>
                    </a:lnTo>
                    <a:lnTo>
                      <a:pt x="67" y="38"/>
                    </a:lnTo>
                    <a:lnTo>
                      <a:pt x="65" y="32"/>
                    </a:lnTo>
                    <a:close/>
                    <a:moveTo>
                      <a:pt x="14" y="28"/>
                    </a:moveTo>
                    <a:lnTo>
                      <a:pt x="10" y="36"/>
                    </a:lnTo>
                    <a:lnTo>
                      <a:pt x="8" y="46"/>
                    </a:lnTo>
                    <a:lnTo>
                      <a:pt x="26" y="46"/>
                    </a:lnTo>
                    <a:lnTo>
                      <a:pt x="26" y="38"/>
                    </a:lnTo>
                    <a:lnTo>
                      <a:pt x="28" y="30"/>
                    </a:lnTo>
                    <a:lnTo>
                      <a:pt x="14" y="28"/>
                    </a:lnTo>
                    <a:close/>
                    <a:moveTo>
                      <a:pt x="83" y="28"/>
                    </a:moveTo>
                    <a:lnTo>
                      <a:pt x="69" y="30"/>
                    </a:lnTo>
                    <a:lnTo>
                      <a:pt x="71" y="38"/>
                    </a:lnTo>
                    <a:lnTo>
                      <a:pt x="71" y="46"/>
                    </a:lnTo>
                    <a:lnTo>
                      <a:pt x="89" y="46"/>
                    </a:lnTo>
                    <a:lnTo>
                      <a:pt x="87" y="36"/>
                    </a:lnTo>
                    <a:lnTo>
                      <a:pt x="83" y="28"/>
                    </a:lnTo>
                    <a:close/>
                    <a:moveTo>
                      <a:pt x="51" y="12"/>
                    </a:moveTo>
                    <a:lnTo>
                      <a:pt x="51" y="28"/>
                    </a:lnTo>
                    <a:lnTo>
                      <a:pt x="63" y="28"/>
                    </a:lnTo>
                    <a:lnTo>
                      <a:pt x="59" y="20"/>
                    </a:lnTo>
                    <a:lnTo>
                      <a:pt x="55" y="14"/>
                    </a:lnTo>
                    <a:lnTo>
                      <a:pt x="51" y="12"/>
                    </a:lnTo>
                    <a:close/>
                    <a:moveTo>
                      <a:pt x="47" y="12"/>
                    </a:moveTo>
                    <a:lnTo>
                      <a:pt x="42" y="14"/>
                    </a:lnTo>
                    <a:lnTo>
                      <a:pt x="36" y="22"/>
                    </a:lnTo>
                    <a:lnTo>
                      <a:pt x="34" y="28"/>
                    </a:lnTo>
                    <a:lnTo>
                      <a:pt x="47" y="28"/>
                    </a:lnTo>
                    <a:lnTo>
                      <a:pt x="47" y="12"/>
                    </a:lnTo>
                    <a:close/>
                    <a:moveTo>
                      <a:pt x="59" y="10"/>
                    </a:moveTo>
                    <a:lnTo>
                      <a:pt x="63" y="14"/>
                    </a:lnTo>
                    <a:lnTo>
                      <a:pt x="65" y="20"/>
                    </a:lnTo>
                    <a:lnTo>
                      <a:pt x="69" y="26"/>
                    </a:lnTo>
                    <a:lnTo>
                      <a:pt x="79" y="24"/>
                    </a:lnTo>
                    <a:lnTo>
                      <a:pt x="73" y="18"/>
                    </a:lnTo>
                    <a:lnTo>
                      <a:pt x="67" y="14"/>
                    </a:lnTo>
                    <a:lnTo>
                      <a:pt x="59" y="10"/>
                    </a:lnTo>
                    <a:close/>
                    <a:moveTo>
                      <a:pt x="38" y="10"/>
                    </a:moveTo>
                    <a:lnTo>
                      <a:pt x="30" y="14"/>
                    </a:lnTo>
                    <a:lnTo>
                      <a:pt x="24" y="18"/>
                    </a:lnTo>
                    <a:lnTo>
                      <a:pt x="18" y="24"/>
                    </a:lnTo>
                    <a:lnTo>
                      <a:pt x="28" y="26"/>
                    </a:lnTo>
                    <a:lnTo>
                      <a:pt x="32" y="20"/>
                    </a:lnTo>
                    <a:lnTo>
                      <a:pt x="34" y="14"/>
                    </a:lnTo>
                    <a:lnTo>
                      <a:pt x="38" y="10"/>
                    </a:lnTo>
                    <a:close/>
                    <a:moveTo>
                      <a:pt x="49" y="0"/>
                    </a:moveTo>
                    <a:lnTo>
                      <a:pt x="67" y="4"/>
                    </a:lnTo>
                    <a:lnTo>
                      <a:pt x="83" y="14"/>
                    </a:lnTo>
                    <a:lnTo>
                      <a:pt x="93" y="30"/>
                    </a:lnTo>
                    <a:lnTo>
                      <a:pt x="97" y="50"/>
                    </a:lnTo>
                    <a:lnTo>
                      <a:pt x="93" y="69"/>
                    </a:lnTo>
                    <a:lnTo>
                      <a:pt x="83" y="85"/>
                    </a:lnTo>
                    <a:lnTo>
                      <a:pt x="67" y="95"/>
                    </a:lnTo>
                    <a:lnTo>
                      <a:pt x="49" y="99"/>
                    </a:lnTo>
                    <a:lnTo>
                      <a:pt x="30" y="95"/>
                    </a:lnTo>
                    <a:lnTo>
                      <a:pt x="14" y="85"/>
                    </a:lnTo>
                    <a:lnTo>
                      <a:pt x="4" y="69"/>
                    </a:lnTo>
                    <a:lnTo>
                      <a:pt x="0" y="50"/>
                    </a:lnTo>
                    <a:lnTo>
                      <a:pt x="4" y="30"/>
                    </a:lnTo>
                    <a:lnTo>
                      <a:pt x="14" y="14"/>
                    </a:lnTo>
                    <a:lnTo>
                      <a:pt x="30" y="4"/>
                    </a:lnTo>
                    <a:lnTo>
                      <a:pt x="4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0" name="组合 49"/>
          <p:cNvGrpSpPr/>
          <p:nvPr/>
        </p:nvGrpSpPr>
        <p:grpSpPr>
          <a:xfrm>
            <a:off x="5238881" y="3963328"/>
            <a:ext cx="763063" cy="444643"/>
            <a:chOff x="5238881" y="3710891"/>
            <a:chExt cx="763063" cy="444643"/>
          </a:xfrm>
        </p:grpSpPr>
        <p:sp>
          <p:nvSpPr>
            <p:cNvPr id="51" name="Freeform 82"/>
            <p:cNvSpPr>
              <a:spLocks/>
            </p:cNvSpPr>
            <p:nvPr/>
          </p:nvSpPr>
          <p:spPr bwMode="auto">
            <a:xfrm>
              <a:off x="5238881" y="3759658"/>
              <a:ext cx="203676" cy="347109"/>
            </a:xfrm>
            <a:custGeom>
              <a:avLst/>
              <a:gdLst>
                <a:gd name="T0" fmla="*/ 61 w 71"/>
                <a:gd name="T1" fmla="*/ 0 h 121"/>
                <a:gd name="T2" fmla="*/ 65 w 71"/>
                <a:gd name="T3" fmla="*/ 0 h 121"/>
                <a:gd name="T4" fmla="*/ 67 w 71"/>
                <a:gd name="T5" fmla="*/ 3 h 121"/>
                <a:gd name="T6" fmla="*/ 71 w 71"/>
                <a:gd name="T7" fmla="*/ 7 h 121"/>
                <a:gd name="T8" fmla="*/ 71 w 71"/>
                <a:gd name="T9" fmla="*/ 11 h 121"/>
                <a:gd name="T10" fmla="*/ 71 w 71"/>
                <a:gd name="T11" fmla="*/ 15 h 121"/>
                <a:gd name="T12" fmla="*/ 67 w 71"/>
                <a:gd name="T13" fmla="*/ 19 h 121"/>
                <a:gd name="T14" fmla="*/ 26 w 71"/>
                <a:gd name="T15" fmla="*/ 60 h 121"/>
                <a:gd name="T16" fmla="*/ 67 w 71"/>
                <a:gd name="T17" fmla="*/ 102 h 121"/>
                <a:gd name="T18" fmla="*/ 71 w 71"/>
                <a:gd name="T19" fmla="*/ 106 h 121"/>
                <a:gd name="T20" fmla="*/ 71 w 71"/>
                <a:gd name="T21" fmla="*/ 111 h 121"/>
                <a:gd name="T22" fmla="*/ 71 w 71"/>
                <a:gd name="T23" fmla="*/ 115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3 h 121"/>
                <a:gd name="T36" fmla="*/ 53 w 71"/>
                <a:gd name="T37" fmla="*/ 3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3"/>
                  </a:lnTo>
                  <a:lnTo>
                    <a:pt x="71" y="7"/>
                  </a:lnTo>
                  <a:lnTo>
                    <a:pt x="71" y="11"/>
                  </a:lnTo>
                  <a:lnTo>
                    <a:pt x="71" y="15"/>
                  </a:lnTo>
                  <a:lnTo>
                    <a:pt x="67" y="19"/>
                  </a:lnTo>
                  <a:lnTo>
                    <a:pt x="26" y="60"/>
                  </a:lnTo>
                  <a:lnTo>
                    <a:pt x="67" y="102"/>
                  </a:lnTo>
                  <a:lnTo>
                    <a:pt x="71" y="106"/>
                  </a:lnTo>
                  <a:lnTo>
                    <a:pt x="71" y="111"/>
                  </a:lnTo>
                  <a:lnTo>
                    <a:pt x="71" y="115"/>
                  </a:lnTo>
                  <a:lnTo>
                    <a:pt x="67" y="117"/>
                  </a:lnTo>
                  <a:lnTo>
                    <a:pt x="61" y="121"/>
                  </a:lnTo>
                  <a:lnTo>
                    <a:pt x="53" y="117"/>
                  </a:lnTo>
                  <a:lnTo>
                    <a:pt x="4" y="68"/>
                  </a:lnTo>
                  <a:lnTo>
                    <a:pt x="0" y="60"/>
                  </a:lnTo>
                  <a:lnTo>
                    <a:pt x="4" y="53"/>
                  </a:lnTo>
                  <a:lnTo>
                    <a:pt x="53" y="3"/>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2" name="组合 51"/>
            <p:cNvGrpSpPr/>
            <p:nvPr/>
          </p:nvGrpSpPr>
          <p:grpSpPr>
            <a:xfrm>
              <a:off x="5557301" y="3710891"/>
              <a:ext cx="444643" cy="444643"/>
              <a:chOff x="5557301" y="3705153"/>
              <a:chExt cx="444643" cy="444643"/>
            </a:xfrm>
          </p:grpSpPr>
          <p:sp>
            <p:nvSpPr>
              <p:cNvPr id="53" name="Freeform 210"/>
              <p:cNvSpPr>
                <a:spLocks noEditPoints="1"/>
              </p:cNvSpPr>
              <p:nvPr/>
            </p:nvSpPr>
            <p:spPr bwMode="auto">
              <a:xfrm>
                <a:off x="5557301" y="3705153"/>
                <a:ext cx="444643" cy="444643"/>
              </a:xfrm>
              <a:custGeom>
                <a:avLst/>
                <a:gdLst>
                  <a:gd name="T0" fmla="*/ 78 w 155"/>
                  <a:gd name="T1" fmla="*/ 8 h 155"/>
                  <a:gd name="T2" fmla="*/ 61 w 155"/>
                  <a:gd name="T3" fmla="*/ 10 h 155"/>
                  <a:gd name="T4" fmla="*/ 43 w 155"/>
                  <a:gd name="T5" fmla="*/ 19 h 155"/>
                  <a:gd name="T6" fmla="*/ 25 w 155"/>
                  <a:gd name="T7" fmla="*/ 35 h 155"/>
                  <a:gd name="T8" fmla="*/ 13 w 155"/>
                  <a:gd name="T9" fmla="*/ 55 h 155"/>
                  <a:gd name="T10" fmla="*/ 9 w 155"/>
                  <a:gd name="T11" fmla="*/ 78 h 155"/>
                  <a:gd name="T12" fmla="*/ 11 w 155"/>
                  <a:gd name="T13" fmla="*/ 96 h 155"/>
                  <a:gd name="T14" fmla="*/ 19 w 155"/>
                  <a:gd name="T15" fmla="*/ 112 h 155"/>
                  <a:gd name="T16" fmla="*/ 33 w 155"/>
                  <a:gd name="T17" fmla="*/ 131 h 155"/>
                  <a:gd name="T18" fmla="*/ 55 w 155"/>
                  <a:gd name="T19" fmla="*/ 143 h 155"/>
                  <a:gd name="T20" fmla="*/ 78 w 155"/>
                  <a:gd name="T21" fmla="*/ 147 h 155"/>
                  <a:gd name="T22" fmla="*/ 94 w 155"/>
                  <a:gd name="T23" fmla="*/ 145 h 155"/>
                  <a:gd name="T24" fmla="*/ 112 w 155"/>
                  <a:gd name="T25" fmla="*/ 139 h 155"/>
                  <a:gd name="T26" fmla="*/ 130 w 155"/>
                  <a:gd name="T27" fmla="*/ 123 h 155"/>
                  <a:gd name="T28" fmla="*/ 143 w 155"/>
                  <a:gd name="T29" fmla="*/ 102 h 155"/>
                  <a:gd name="T30" fmla="*/ 147 w 155"/>
                  <a:gd name="T31" fmla="*/ 78 h 155"/>
                  <a:gd name="T32" fmla="*/ 145 w 155"/>
                  <a:gd name="T33" fmla="*/ 61 h 155"/>
                  <a:gd name="T34" fmla="*/ 136 w 155"/>
                  <a:gd name="T35" fmla="*/ 45 h 155"/>
                  <a:gd name="T36" fmla="*/ 122 w 155"/>
                  <a:gd name="T37" fmla="*/ 25 h 155"/>
                  <a:gd name="T38" fmla="*/ 100 w 155"/>
                  <a:gd name="T39" fmla="*/ 12 h 155"/>
                  <a:gd name="T40" fmla="*/ 78 w 155"/>
                  <a:gd name="T41" fmla="*/ 8 h 155"/>
                  <a:gd name="T42" fmla="*/ 78 w 155"/>
                  <a:gd name="T43" fmla="*/ 0 h 155"/>
                  <a:gd name="T44" fmla="*/ 104 w 155"/>
                  <a:gd name="T45" fmla="*/ 6 h 155"/>
                  <a:gd name="T46" fmla="*/ 126 w 155"/>
                  <a:gd name="T47" fmla="*/ 19 h 155"/>
                  <a:gd name="T48" fmla="*/ 145 w 155"/>
                  <a:gd name="T49" fmla="*/ 41 h 155"/>
                  <a:gd name="T50" fmla="*/ 153 w 155"/>
                  <a:gd name="T51" fmla="*/ 59 h 155"/>
                  <a:gd name="T52" fmla="*/ 155 w 155"/>
                  <a:gd name="T53" fmla="*/ 78 h 155"/>
                  <a:gd name="T54" fmla="*/ 151 w 155"/>
                  <a:gd name="T55" fmla="*/ 104 h 155"/>
                  <a:gd name="T56" fmla="*/ 136 w 155"/>
                  <a:gd name="T57" fmla="*/ 127 h 155"/>
                  <a:gd name="T58" fmla="*/ 116 w 155"/>
                  <a:gd name="T59" fmla="*/ 145 h 155"/>
                  <a:gd name="T60" fmla="*/ 96 w 155"/>
                  <a:gd name="T61" fmla="*/ 153 h 155"/>
                  <a:gd name="T62" fmla="*/ 78 w 155"/>
                  <a:gd name="T63" fmla="*/ 155 h 155"/>
                  <a:gd name="T64" fmla="*/ 51 w 155"/>
                  <a:gd name="T65" fmla="*/ 151 h 155"/>
                  <a:gd name="T66" fmla="*/ 29 w 155"/>
                  <a:gd name="T67" fmla="*/ 137 h 155"/>
                  <a:gd name="T68" fmla="*/ 11 w 155"/>
                  <a:gd name="T69" fmla="*/ 116 h 155"/>
                  <a:gd name="T70" fmla="*/ 3 w 155"/>
                  <a:gd name="T71" fmla="*/ 98 h 155"/>
                  <a:gd name="T72" fmla="*/ 0 w 155"/>
                  <a:gd name="T73" fmla="*/ 78 h 155"/>
                  <a:gd name="T74" fmla="*/ 5 w 155"/>
                  <a:gd name="T75" fmla="*/ 51 h 155"/>
                  <a:gd name="T76" fmla="*/ 19 w 155"/>
                  <a:gd name="T77" fmla="*/ 29 h 155"/>
                  <a:gd name="T78" fmla="*/ 39 w 155"/>
                  <a:gd name="T79" fmla="*/ 10 h 155"/>
                  <a:gd name="T80" fmla="*/ 59 w 155"/>
                  <a:gd name="T81" fmla="*/ 2 h 155"/>
                  <a:gd name="T82" fmla="*/ 78 w 155"/>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5">
                    <a:moveTo>
                      <a:pt x="78" y="8"/>
                    </a:moveTo>
                    <a:lnTo>
                      <a:pt x="61" y="10"/>
                    </a:lnTo>
                    <a:lnTo>
                      <a:pt x="43" y="19"/>
                    </a:lnTo>
                    <a:lnTo>
                      <a:pt x="25" y="35"/>
                    </a:lnTo>
                    <a:lnTo>
                      <a:pt x="13" y="55"/>
                    </a:lnTo>
                    <a:lnTo>
                      <a:pt x="9" y="78"/>
                    </a:lnTo>
                    <a:lnTo>
                      <a:pt x="11" y="96"/>
                    </a:lnTo>
                    <a:lnTo>
                      <a:pt x="19" y="112"/>
                    </a:lnTo>
                    <a:lnTo>
                      <a:pt x="33" y="131"/>
                    </a:lnTo>
                    <a:lnTo>
                      <a:pt x="55" y="143"/>
                    </a:lnTo>
                    <a:lnTo>
                      <a:pt x="78" y="147"/>
                    </a:lnTo>
                    <a:lnTo>
                      <a:pt x="94" y="145"/>
                    </a:lnTo>
                    <a:lnTo>
                      <a:pt x="112" y="139"/>
                    </a:lnTo>
                    <a:lnTo>
                      <a:pt x="130" y="123"/>
                    </a:lnTo>
                    <a:lnTo>
                      <a:pt x="143" y="102"/>
                    </a:lnTo>
                    <a:lnTo>
                      <a:pt x="147" y="78"/>
                    </a:lnTo>
                    <a:lnTo>
                      <a:pt x="145" y="61"/>
                    </a:lnTo>
                    <a:lnTo>
                      <a:pt x="136" y="45"/>
                    </a:lnTo>
                    <a:lnTo>
                      <a:pt x="122" y="25"/>
                    </a:lnTo>
                    <a:lnTo>
                      <a:pt x="100" y="12"/>
                    </a:lnTo>
                    <a:lnTo>
                      <a:pt x="78" y="8"/>
                    </a:lnTo>
                    <a:close/>
                    <a:moveTo>
                      <a:pt x="78" y="0"/>
                    </a:moveTo>
                    <a:lnTo>
                      <a:pt x="104" y="6"/>
                    </a:lnTo>
                    <a:lnTo>
                      <a:pt x="126" y="19"/>
                    </a:lnTo>
                    <a:lnTo>
                      <a:pt x="145" y="41"/>
                    </a:lnTo>
                    <a:lnTo>
                      <a:pt x="153" y="59"/>
                    </a:lnTo>
                    <a:lnTo>
                      <a:pt x="155" y="78"/>
                    </a:lnTo>
                    <a:lnTo>
                      <a:pt x="151" y="104"/>
                    </a:lnTo>
                    <a:lnTo>
                      <a:pt x="136" y="127"/>
                    </a:lnTo>
                    <a:lnTo>
                      <a:pt x="116" y="145"/>
                    </a:lnTo>
                    <a:lnTo>
                      <a:pt x="96" y="153"/>
                    </a:lnTo>
                    <a:lnTo>
                      <a:pt x="78" y="155"/>
                    </a:lnTo>
                    <a:lnTo>
                      <a:pt x="51" y="151"/>
                    </a:lnTo>
                    <a:lnTo>
                      <a:pt x="29" y="137"/>
                    </a:lnTo>
                    <a:lnTo>
                      <a:pt x="11" y="116"/>
                    </a:lnTo>
                    <a:lnTo>
                      <a:pt x="3" y="98"/>
                    </a:lnTo>
                    <a:lnTo>
                      <a:pt x="0" y="78"/>
                    </a:lnTo>
                    <a:lnTo>
                      <a:pt x="5" y="51"/>
                    </a:lnTo>
                    <a:lnTo>
                      <a:pt x="19" y="29"/>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211"/>
              <p:cNvSpPr>
                <a:spLocks/>
              </p:cNvSpPr>
              <p:nvPr/>
            </p:nvSpPr>
            <p:spPr bwMode="auto">
              <a:xfrm>
                <a:off x="5651968" y="3817031"/>
                <a:ext cx="255312" cy="226625"/>
              </a:xfrm>
              <a:custGeom>
                <a:avLst/>
                <a:gdLst>
                  <a:gd name="T0" fmla="*/ 2 w 89"/>
                  <a:gd name="T1" fmla="*/ 0 h 79"/>
                  <a:gd name="T2" fmla="*/ 6 w 89"/>
                  <a:gd name="T3" fmla="*/ 4 h 79"/>
                  <a:gd name="T4" fmla="*/ 6 w 89"/>
                  <a:gd name="T5" fmla="*/ 71 h 79"/>
                  <a:gd name="T6" fmla="*/ 87 w 89"/>
                  <a:gd name="T7" fmla="*/ 71 h 79"/>
                  <a:gd name="T8" fmla="*/ 89 w 89"/>
                  <a:gd name="T9" fmla="*/ 75 h 79"/>
                  <a:gd name="T10" fmla="*/ 87 w 89"/>
                  <a:gd name="T11" fmla="*/ 79 h 79"/>
                  <a:gd name="T12" fmla="*/ 6 w 89"/>
                  <a:gd name="T13" fmla="*/ 79 h 79"/>
                  <a:gd name="T14" fmla="*/ 2 w 89"/>
                  <a:gd name="T15" fmla="*/ 77 h 79"/>
                  <a:gd name="T16" fmla="*/ 0 w 89"/>
                  <a:gd name="T17" fmla="*/ 75 h 79"/>
                  <a:gd name="T18" fmla="*/ 0 w 89"/>
                  <a:gd name="T19" fmla="*/ 71 h 79"/>
                  <a:gd name="T20" fmla="*/ 0 w 89"/>
                  <a:gd name="T21" fmla="*/ 4 h 79"/>
                  <a:gd name="T22" fmla="*/ 2 w 8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79">
                    <a:moveTo>
                      <a:pt x="2" y="0"/>
                    </a:moveTo>
                    <a:lnTo>
                      <a:pt x="6" y="4"/>
                    </a:lnTo>
                    <a:lnTo>
                      <a:pt x="6" y="71"/>
                    </a:lnTo>
                    <a:lnTo>
                      <a:pt x="87" y="71"/>
                    </a:lnTo>
                    <a:lnTo>
                      <a:pt x="89" y="75"/>
                    </a:lnTo>
                    <a:lnTo>
                      <a:pt x="87" y="79"/>
                    </a:lnTo>
                    <a:lnTo>
                      <a:pt x="6" y="79"/>
                    </a:lnTo>
                    <a:lnTo>
                      <a:pt x="2" y="77"/>
                    </a:lnTo>
                    <a:lnTo>
                      <a:pt x="0" y="75"/>
                    </a:lnTo>
                    <a:lnTo>
                      <a:pt x="0" y="71"/>
                    </a:lnTo>
                    <a:lnTo>
                      <a:pt x="0" y="4"/>
                    </a:lnTo>
                    <a:lnTo>
                      <a:pt x="2"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212"/>
              <p:cNvSpPr>
                <a:spLocks/>
              </p:cNvSpPr>
              <p:nvPr/>
            </p:nvSpPr>
            <p:spPr bwMode="auto">
              <a:xfrm>
                <a:off x="5692129" y="3822769"/>
                <a:ext cx="209413" cy="180726"/>
              </a:xfrm>
              <a:custGeom>
                <a:avLst/>
                <a:gdLst>
                  <a:gd name="T0" fmla="*/ 69 w 73"/>
                  <a:gd name="T1" fmla="*/ 0 h 63"/>
                  <a:gd name="T2" fmla="*/ 71 w 73"/>
                  <a:gd name="T3" fmla="*/ 2 h 63"/>
                  <a:gd name="T4" fmla="*/ 73 w 73"/>
                  <a:gd name="T5" fmla="*/ 4 h 63"/>
                  <a:gd name="T6" fmla="*/ 69 w 73"/>
                  <a:gd name="T7" fmla="*/ 27 h 63"/>
                  <a:gd name="T8" fmla="*/ 65 w 73"/>
                  <a:gd name="T9" fmla="*/ 31 h 63"/>
                  <a:gd name="T10" fmla="*/ 63 w 73"/>
                  <a:gd name="T11" fmla="*/ 27 h 63"/>
                  <a:gd name="T12" fmla="*/ 65 w 73"/>
                  <a:gd name="T13" fmla="*/ 16 h 63"/>
                  <a:gd name="T14" fmla="*/ 45 w 73"/>
                  <a:gd name="T15" fmla="*/ 43 h 63"/>
                  <a:gd name="T16" fmla="*/ 43 w 73"/>
                  <a:gd name="T17" fmla="*/ 45 h 63"/>
                  <a:gd name="T18" fmla="*/ 39 w 73"/>
                  <a:gd name="T19" fmla="*/ 45 h 63"/>
                  <a:gd name="T20" fmla="*/ 27 w 73"/>
                  <a:gd name="T21" fmla="*/ 35 h 63"/>
                  <a:gd name="T22" fmla="*/ 6 w 73"/>
                  <a:gd name="T23" fmla="*/ 61 h 63"/>
                  <a:gd name="T24" fmla="*/ 4 w 73"/>
                  <a:gd name="T25" fmla="*/ 63 h 63"/>
                  <a:gd name="T26" fmla="*/ 0 w 73"/>
                  <a:gd name="T27" fmla="*/ 63 h 63"/>
                  <a:gd name="T28" fmla="*/ 0 w 73"/>
                  <a:gd name="T29" fmla="*/ 57 h 63"/>
                  <a:gd name="T30" fmla="*/ 20 w 73"/>
                  <a:gd name="T31" fmla="*/ 27 h 63"/>
                  <a:gd name="T32" fmla="*/ 24 w 73"/>
                  <a:gd name="T33" fmla="*/ 24 h 63"/>
                  <a:gd name="T34" fmla="*/ 27 w 73"/>
                  <a:gd name="T35" fmla="*/ 24 h 63"/>
                  <a:gd name="T36" fmla="*/ 41 w 73"/>
                  <a:gd name="T37" fmla="*/ 35 h 63"/>
                  <a:gd name="T38" fmla="*/ 57 w 73"/>
                  <a:gd name="T39" fmla="*/ 10 h 63"/>
                  <a:gd name="T40" fmla="*/ 49 w 73"/>
                  <a:gd name="T41" fmla="*/ 10 h 63"/>
                  <a:gd name="T42" fmla="*/ 45 w 73"/>
                  <a:gd name="T43" fmla="*/ 8 h 63"/>
                  <a:gd name="T44" fmla="*/ 47 w 73"/>
                  <a:gd name="T45" fmla="*/ 4 h 63"/>
                  <a:gd name="T46" fmla="*/ 69 w 73"/>
                  <a:gd name="T4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63">
                    <a:moveTo>
                      <a:pt x="69" y="0"/>
                    </a:moveTo>
                    <a:lnTo>
                      <a:pt x="71" y="2"/>
                    </a:lnTo>
                    <a:lnTo>
                      <a:pt x="73" y="4"/>
                    </a:lnTo>
                    <a:lnTo>
                      <a:pt x="69" y="27"/>
                    </a:lnTo>
                    <a:lnTo>
                      <a:pt x="65" y="31"/>
                    </a:lnTo>
                    <a:lnTo>
                      <a:pt x="63" y="27"/>
                    </a:lnTo>
                    <a:lnTo>
                      <a:pt x="65" y="16"/>
                    </a:lnTo>
                    <a:lnTo>
                      <a:pt x="45" y="43"/>
                    </a:lnTo>
                    <a:lnTo>
                      <a:pt x="43" y="45"/>
                    </a:lnTo>
                    <a:lnTo>
                      <a:pt x="39" y="45"/>
                    </a:lnTo>
                    <a:lnTo>
                      <a:pt x="27" y="35"/>
                    </a:lnTo>
                    <a:lnTo>
                      <a:pt x="6" y="61"/>
                    </a:lnTo>
                    <a:lnTo>
                      <a:pt x="4" y="63"/>
                    </a:lnTo>
                    <a:lnTo>
                      <a:pt x="0" y="63"/>
                    </a:lnTo>
                    <a:lnTo>
                      <a:pt x="0" y="57"/>
                    </a:lnTo>
                    <a:lnTo>
                      <a:pt x="20" y="27"/>
                    </a:lnTo>
                    <a:lnTo>
                      <a:pt x="24" y="24"/>
                    </a:lnTo>
                    <a:lnTo>
                      <a:pt x="27" y="24"/>
                    </a:lnTo>
                    <a:lnTo>
                      <a:pt x="41" y="35"/>
                    </a:lnTo>
                    <a:lnTo>
                      <a:pt x="57" y="10"/>
                    </a:lnTo>
                    <a:lnTo>
                      <a:pt x="49" y="10"/>
                    </a:lnTo>
                    <a:lnTo>
                      <a:pt x="45" y="8"/>
                    </a:lnTo>
                    <a:lnTo>
                      <a:pt x="47" y="4"/>
                    </a:lnTo>
                    <a:lnTo>
                      <a:pt x="69"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0" name="矩形 69"/>
          <p:cNvSpPr/>
          <p:nvPr/>
        </p:nvSpPr>
        <p:spPr>
          <a:xfrm>
            <a:off x="1858251" y="375965"/>
            <a:ext cx="2246128" cy="523220"/>
          </a:xfrm>
          <a:prstGeom prst="rect">
            <a:avLst/>
          </a:prstGeom>
          <a:effectLst/>
        </p:spPr>
        <p:txBody>
          <a:bodyPr vert="horz" wrap="none">
            <a:spAutoFit/>
          </a:bodyPr>
          <a:lstStyle/>
          <a:p>
            <a:r>
              <a:rPr lang="en-US" altLang="zh-CN" sz="2800" dirty="0">
                <a:solidFill>
                  <a:srgbClr val="70C4BC"/>
                </a:solidFill>
                <a:latin typeface="+mj-lt"/>
                <a:ea typeface="微软雅黑" panose="020B0503020204020204" pitchFamily="34" charset="-122"/>
              </a:rPr>
              <a:t>Methodology</a:t>
            </a:r>
          </a:p>
        </p:txBody>
      </p:sp>
      <p:pic>
        <p:nvPicPr>
          <p:cNvPr id="2115"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799" y="1688451"/>
            <a:ext cx="1057275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24760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238881" y="5856642"/>
            <a:ext cx="763063" cy="441774"/>
            <a:chOff x="5238881" y="5604205"/>
            <a:chExt cx="763063" cy="441774"/>
          </a:xfrm>
        </p:grpSpPr>
        <p:sp>
          <p:nvSpPr>
            <p:cNvPr id="19" name="Freeform 79"/>
            <p:cNvSpPr>
              <a:spLocks/>
            </p:cNvSpPr>
            <p:nvPr/>
          </p:nvSpPr>
          <p:spPr bwMode="auto">
            <a:xfrm>
              <a:off x="5238881" y="5652973"/>
              <a:ext cx="203676" cy="344239"/>
            </a:xfrm>
            <a:custGeom>
              <a:avLst/>
              <a:gdLst>
                <a:gd name="T0" fmla="*/ 61 w 71"/>
                <a:gd name="T1" fmla="*/ 0 h 120"/>
                <a:gd name="T2" fmla="*/ 65 w 71"/>
                <a:gd name="T3" fmla="*/ 0 h 120"/>
                <a:gd name="T4" fmla="*/ 67 w 71"/>
                <a:gd name="T5" fmla="*/ 2 h 120"/>
                <a:gd name="T6" fmla="*/ 71 w 71"/>
                <a:gd name="T7" fmla="*/ 6 h 120"/>
                <a:gd name="T8" fmla="*/ 71 w 71"/>
                <a:gd name="T9" fmla="*/ 10 h 120"/>
                <a:gd name="T10" fmla="*/ 71 w 71"/>
                <a:gd name="T11" fmla="*/ 14 h 120"/>
                <a:gd name="T12" fmla="*/ 67 w 71"/>
                <a:gd name="T13" fmla="*/ 18 h 120"/>
                <a:gd name="T14" fmla="*/ 26 w 71"/>
                <a:gd name="T15" fmla="*/ 61 h 120"/>
                <a:gd name="T16" fmla="*/ 67 w 71"/>
                <a:gd name="T17" fmla="*/ 102 h 120"/>
                <a:gd name="T18" fmla="*/ 71 w 71"/>
                <a:gd name="T19" fmla="*/ 106 h 120"/>
                <a:gd name="T20" fmla="*/ 71 w 71"/>
                <a:gd name="T21" fmla="*/ 110 h 120"/>
                <a:gd name="T22" fmla="*/ 71 w 71"/>
                <a:gd name="T23" fmla="*/ 114 h 120"/>
                <a:gd name="T24" fmla="*/ 67 w 71"/>
                <a:gd name="T25" fmla="*/ 118 h 120"/>
                <a:gd name="T26" fmla="*/ 61 w 71"/>
                <a:gd name="T27" fmla="*/ 120 h 120"/>
                <a:gd name="T28" fmla="*/ 53 w 71"/>
                <a:gd name="T29" fmla="*/ 118 h 120"/>
                <a:gd name="T30" fmla="*/ 4 w 71"/>
                <a:gd name="T31" fmla="*/ 67 h 120"/>
                <a:gd name="T32" fmla="*/ 0 w 71"/>
                <a:gd name="T33" fmla="*/ 61 h 120"/>
                <a:gd name="T34" fmla="*/ 4 w 71"/>
                <a:gd name="T35" fmla="*/ 53 h 120"/>
                <a:gd name="T36" fmla="*/ 53 w 71"/>
                <a:gd name="T37" fmla="*/ 2 h 120"/>
                <a:gd name="T38" fmla="*/ 57 w 71"/>
                <a:gd name="T39" fmla="*/ 0 h 120"/>
                <a:gd name="T40" fmla="*/ 61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61" y="0"/>
                  </a:moveTo>
                  <a:lnTo>
                    <a:pt x="65" y="0"/>
                  </a:lnTo>
                  <a:lnTo>
                    <a:pt x="67" y="2"/>
                  </a:lnTo>
                  <a:lnTo>
                    <a:pt x="71" y="6"/>
                  </a:lnTo>
                  <a:lnTo>
                    <a:pt x="71" y="10"/>
                  </a:lnTo>
                  <a:lnTo>
                    <a:pt x="71" y="14"/>
                  </a:lnTo>
                  <a:lnTo>
                    <a:pt x="67" y="18"/>
                  </a:lnTo>
                  <a:lnTo>
                    <a:pt x="26" y="61"/>
                  </a:lnTo>
                  <a:lnTo>
                    <a:pt x="67" y="102"/>
                  </a:lnTo>
                  <a:lnTo>
                    <a:pt x="71" y="106"/>
                  </a:lnTo>
                  <a:lnTo>
                    <a:pt x="71" y="110"/>
                  </a:lnTo>
                  <a:lnTo>
                    <a:pt x="71" y="114"/>
                  </a:lnTo>
                  <a:lnTo>
                    <a:pt x="67" y="118"/>
                  </a:lnTo>
                  <a:lnTo>
                    <a:pt x="61" y="120"/>
                  </a:lnTo>
                  <a:lnTo>
                    <a:pt x="53" y="118"/>
                  </a:lnTo>
                  <a:lnTo>
                    <a:pt x="4" y="67"/>
                  </a:lnTo>
                  <a:lnTo>
                    <a:pt x="0" y="61"/>
                  </a:lnTo>
                  <a:lnTo>
                    <a:pt x="4" y="53"/>
                  </a:lnTo>
                  <a:lnTo>
                    <a:pt x="53" y="2"/>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19"/>
            <p:cNvGrpSpPr/>
            <p:nvPr/>
          </p:nvGrpSpPr>
          <p:grpSpPr>
            <a:xfrm>
              <a:off x="5557301" y="5604205"/>
              <a:ext cx="444643" cy="441774"/>
              <a:chOff x="5557301" y="5584126"/>
              <a:chExt cx="444643" cy="441774"/>
            </a:xfrm>
          </p:grpSpPr>
          <p:sp>
            <p:nvSpPr>
              <p:cNvPr id="21" name="Freeform 192"/>
              <p:cNvSpPr>
                <a:spLocks noEditPoints="1"/>
              </p:cNvSpPr>
              <p:nvPr/>
            </p:nvSpPr>
            <p:spPr bwMode="auto">
              <a:xfrm>
                <a:off x="5557301" y="5584126"/>
                <a:ext cx="444643" cy="441774"/>
              </a:xfrm>
              <a:custGeom>
                <a:avLst/>
                <a:gdLst>
                  <a:gd name="T0" fmla="*/ 78 w 155"/>
                  <a:gd name="T1" fmla="*/ 10 h 154"/>
                  <a:gd name="T2" fmla="*/ 61 w 155"/>
                  <a:gd name="T3" fmla="*/ 12 h 154"/>
                  <a:gd name="T4" fmla="*/ 43 w 155"/>
                  <a:gd name="T5" fmla="*/ 18 h 154"/>
                  <a:gd name="T6" fmla="*/ 25 w 155"/>
                  <a:gd name="T7" fmla="*/ 34 h 154"/>
                  <a:gd name="T8" fmla="*/ 13 w 155"/>
                  <a:gd name="T9" fmla="*/ 55 h 154"/>
                  <a:gd name="T10" fmla="*/ 9 w 155"/>
                  <a:gd name="T11" fmla="*/ 77 h 154"/>
                  <a:gd name="T12" fmla="*/ 11 w 155"/>
                  <a:gd name="T13" fmla="*/ 95 h 154"/>
                  <a:gd name="T14" fmla="*/ 19 w 155"/>
                  <a:gd name="T15" fmla="*/ 112 h 154"/>
                  <a:gd name="T16" fmla="*/ 33 w 155"/>
                  <a:gd name="T17" fmla="*/ 130 h 154"/>
                  <a:gd name="T18" fmla="*/ 55 w 155"/>
                  <a:gd name="T19" fmla="*/ 142 h 154"/>
                  <a:gd name="T20" fmla="*/ 78 w 155"/>
                  <a:gd name="T21" fmla="*/ 146 h 154"/>
                  <a:gd name="T22" fmla="*/ 94 w 155"/>
                  <a:gd name="T23" fmla="*/ 144 h 154"/>
                  <a:gd name="T24" fmla="*/ 112 w 155"/>
                  <a:gd name="T25" fmla="*/ 138 h 154"/>
                  <a:gd name="T26" fmla="*/ 130 w 155"/>
                  <a:gd name="T27" fmla="*/ 122 h 154"/>
                  <a:gd name="T28" fmla="*/ 143 w 155"/>
                  <a:gd name="T29" fmla="*/ 101 h 154"/>
                  <a:gd name="T30" fmla="*/ 147 w 155"/>
                  <a:gd name="T31" fmla="*/ 77 h 154"/>
                  <a:gd name="T32" fmla="*/ 145 w 155"/>
                  <a:gd name="T33" fmla="*/ 61 h 154"/>
                  <a:gd name="T34" fmla="*/ 136 w 155"/>
                  <a:gd name="T35" fmla="*/ 44 h 154"/>
                  <a:gd name="T36" fmla="*/ 122 w 155"/>
                  <a:gd name="T37" fmla="*/ 24 h 154"/>
                  <a:gd name="T38" fmla="*/ 100 w 155"/>
                  <a:gd name="T39" fmla="*/ 14 h 154"/>
                  <a:gd name="T40" fmla="*/ 78 w 155"/>
                  <a:gd name="T41" fmla="*/ 10 h 154"/>
                  <a:gd name="T42" fmla="*/ 78 w 155"/>
                  <a:gd name="T43" fmla="*/ 0 h 154"/>
                  <a:gd name="T44" fmla="*/ 104 w 155"/>
                  <a:gd name="T45" fmla="*/ 6 h 154"/>
                  <a:gd name="T46" fmla="*/ 126 w 155"/>
                  <a:gd name="T47" fmla="*/ 18 h 154"/>
                  <a:gd name="T48" fmla="*/ 145 w 155"/>
                  <a:gd name="T49" fmla="*/ 40 h 154"/>
                  <a:gd name="T50" fmla="*/ 153 w 155"/>
                  <a:gd name="T51" fmla="*/ 59 h 154"/>
                  <a:gd name="T52" fmla="*/ 155 w 155"/>
                  <a:gd name="T53" fmla="*/ 77 h 154"/>
                  <a:gd name="T54" fmla="*/ 151 w 155"/>
                  <a:gd name="T55" fmla="*/ 103 h 154"/>
                  <a:gd name="T56" fmla="*/ 136 w 155"/>
                  <a:gd name="T57" fmla="*/ 128 h 154"/>
                  <a:gd name="T58" fmla="*/ 116 w 155"/>
                  <a:gd name="T59" fmla="*/ 144 h 154"/>
                  <a:gd name="T60" fmla="*/ 96 w 155"/>
                  <a:gd name="T61" fmla="*/ 152 h 154"/>
                  <a:gd name="T62" fmla="*/ 78 w 155"/>
                  <a:gd name="T63" fmla="*/ 154 h 154"/>
                  <a:gd name="T64" fmla="*/ 51 w 155"/>
                  <a:gd name="T65" fmla="*/ 150 h 154"/>
                  <a:gd name="T66" fmla="*/ 29 w 155"/>
                  <a:gd name="T67" fmla="*/ 136 h 154"/>
                  <a:gd name="T68" fmla="*/ 11 w 155"/>
                  <a:gd name="T69" fmla="*/ 116 h 154"/>
                  <a:gd name="T70" fmla="*/ 3 w 155"/>
                  <a:gd name="T71" fmla="*/ 97 h 154"/>
                  <a:gd name="T72" fmla="*/ 0 w 155"/>
                  <a:gd name="T73" fmla="*/ 77 h 154"/>
                  <a:gd name="T74" fmla="*/ 5 w 155"/>
                  <a:gd name="T75" fmla="*/ 50 h 154"/>
                  <a:gd name="T76" fmla="*/ 19 w 155"/>
                  <a:gd name="T77" fmla="*/ 28 h 154"/>
                  <a:gd name="T78" fmla="*/ 39 w 155"/>
                  <a:gd name="T79" fmla="*/ 10 h 154"/>
                  <a:gd name="T80" fmla="*/ 59 w 155"/>
                  <a:gd name="T81" fmla="*/ 4 h 154"/>
                  <a:gd name="T82" fmla="*/ 78 w 155"/>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4">
                    <a:moveTo>
                      <a:pt x="78" y="10"/>
                    </a:moveTo>
                    <a:lnTo>
                      <a:pt x="61" y="12"/>
                    </a:lnTo>
                    <a:lnTo>
                      <a:pt x="43" y="18"/>
                    </a:lnTo>
                    <a:lnTo>
                      <a:pt x="25" y="34"/>
                    </a:lnTo>
                    <a:lnTo>
                      <a:pt x="13" y="55"/>
                    </a:lnTo>
                    <a:lnTo>
                      <a:pt x="9" y="77"/>
                    </a:lnTo>
                    <a:lnTo>
                      <a:pt x="11" y="95"/>
                    </a:lnTo>
                    <a:lnTo>
                      <a:pt x="19" y="112"/>
                    </a:lnTo>
                    <a:lnTo>
                      <a:pt x="33" y="130"/>
                    </a:lnTo>
                    <a:lnTo>
                      <a:pt x="55" y="142"/>
                    </a:lnTo>
                    <a:lnTo>
                      <a:pt x="78" y="146"/>
                    </a:lnTo>
                    <a:lnTo>
                      <a:pt x="94" y="144"/>
                    </a:lnTo>
                    <a:lnTo>
                      <a:pt x="112" y="138"/>
                    </a:lnTo>
                    <a:lnTo>
                      <a:pt x="130" y="122"/>
                    </a:lnTo>
                    <a:lnTo>
                      <a:pt x="143" y="101"/>
                    </a:lnTo>
                    <a:lnTo>
                      <a:pt x="147" y="77"/>
                    </a:lnTo>
                    <a:lnTo>
                      <a:pt x="145" y="61"/>
                    </a:lnTo>
                    <a:lnTo>
                      <a:pt x="136" y="44"/>
                    </a:lnTo>
                    <a:lnTo>
                      <a:pt x="122" y="24"/>
                    </a:lnTo>
                    <a:lnTo>
                      <a:pt x="100" y="14"/>
                    </a:lnTo>
                    <a:lnTo>
                      <a:pt x="78" y="10"/>
                    </a:lnTo>
                    <a:close/>
                    <a:moveTo>
                      <a:pt x="78" y="0"/>
                    </a:moveTo>
                    <a:lnTo>
                      <a:pt x="104" y="6"/>
                    </a:lnTo>
                    <a:lnTo>
                      <a:pt x="126" y="18"/>
                    </a:lnTo>
                    <a:lnTo>
                      <a:pt x="145" y="40"/>
                    </a:lnTo>
                    <a:lnTo>
                      <a:pt x="153" y="59"/>
                    </a:lnTo>
                    <a:lnTo>
                      <a:pt x="155" y="77"/>
                    </a:lnTo>
                    <a:lnTo>
                      <a:pt x="151" y="103"/>
                    </a:lnTo>
                    <a:lnTo>
                      <a:pt x="136" y="128"/>
                    </a:lnTo>
                    <a:lnTo>
                      <a:pt x="116" y="144"/>
                    </a:lnTo>
                    <a:lnTo>
                      <a:pt x="96" y="152"/>
                    </a:lnTo>
                    <a:lnTo>
                      <a:pt x="78" y="154"/>
                    </a:lnTo>
                    <a:lnTo>
                      <a:pt x="51" y="150"/>
                    </a:lnTo>
                    <a:lnTo>
                      <a:pt x="29" y="136"/>
                    </a:lnTo>
                    <a:lnTo>
                      <a:pt x="11" y="116"/>
                    </a:lnTo>
                    <a:lnTo>
                      <a:pt x="3" y="97"/>
                    </a:lnTo>
                    <a:lnTo>
                      <a:pt x="0" y="77"/>
                    </a:lnTo>
                    <a:lnTo>
                      <a:pt x="5" y="50"/>
                    </a:lnTo>
                    <a:lnTo>
                      <a:pt x="19" y="28"/>
                    </a:lnTo>
                    <a:lnTo>
                      <a:pt x="39" y="10"/>
                    </a:lnTo>
                    <a:lnTo>
                      <a:pt x="59" y="4"/>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93"/>
              <p:cNvSpPr>
                <a:spLocks/>
              </p:cNvSpPr>
              <p:nvPr/>
            </p:nvSpPr>
            <p:spPr bwMode="auto">
              <a:xfrm>
                <a:off x="5657705" y="5905416"/>
                <a:ext cx="28687" cy="22949"/>
              </a:xfrm>
              <a:custGeom>
                <a:avLst/>
                <a:gdLst>
                  <a:gd name="T0" fmla="*/ 0 w 10"/>
                  <a:gd name="T1" fmla="*/ 0 h 8"/>
                  <a:gd name="T2" fmla="*/ 10 w 10"/>
                  <a:gd name="T3" fmla="*/ 8 h 8"/>
                  <a:gd name="T4" fmla="*/ 4 w 10"/>
                  <a:gd name="T5" fmla="*/ 8 h 8"/>
                  <a:gd name="T6" fmla="*/ 0 w 10"/>
                  <a:gd name="T7" fmla="*/ 8 h 8"/>
                  <a:gd name="T8" fmla="*/ 0 w 10"/>
                  <a:gd name="T9" fmla="*/ 4 h 8"/>
                  <a:gd name="T10" fmla="*/ 0 w 10"/>
                  <a:gd name="T11" fmla="*/ 0 h 8"/>
                </a:gdLst>
                <a:ahLst/>
                <a:cxnLst>
                  <a:cxn ang="0">
                    <a:pos x="T0" y="T1"/>
                  </a:cxn>
                  <a:cxn ang="0">
                    <a:pos x="T2" y="T3"/>
                  </a:cxn>
                  <a:cxn ang="0">
                    <a:pos x="T4" y="T5"/>
                  </a:cxn>
                  <a:cxn ang="0">
                    <a:pos x="T6" y="T7"/>
                  </a:cxn>
                  <a:cxn ang="0">
                    <a:pos x="T8" y="T9"/>
                  </a:cxn>
                  <a:cxn ang="0">
                    <a:pos x="T10" y="T11"/>
                  </a:cxn>
                </a:cxnLst>
                <a:rect l="0" t="0" r="r" b="b"/>
                <a:pathLst>
                  <a:path w="10" h="8">
                    <a:moveTo>
                      <a:pt x="0" y="0"/>
                    </a:moveTo>
                    <a:lnTo>
                      <a:pt x="10" y="8"/>
                    </a:lnTo>
                    <a:lnTo>
                      <a:pt x="4" y="8"/>
                    </a:lnTo>
                    <a:lnTo>
                      <a:pt x="0" y="8"/>
                    </a:lnTo>
                    <a:lnTo>
                      <a:pt x="0" y="4"/>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94"/>
              <p:cNvSpPr>
                <a:spLocks/>
              </p:cNvSpPr>
              <p:nvPr/>
            </p:nvSpPr>
            <p:spPr bwMode="auto">
              <a:xfrm>
                <a:off x="5792532" y="5687397"/>
                <a:ext cx="103272" cy="111879"/>
              </a:xfrm>
              <a:custGeom>
                <a:avLst/>
                <a:gdLst>
                  <a:gd name="T0" fmla="*/ 6 w 36"/>
                  <a:gd name="T1" fmla="*/ 0 h 39"/>
                  <a:gd name="T2" fmla="*/ 16 w 36"/>
                  <a:gd name="T3" fmla="*/ 0 h 39"/>
                  <a:gd name="T4" fmla="*/ 36 w 36"/>
                  <a:gd name="T5" fmla="*/ 21 h 39"/>
                  <a:gd name="T6" fmla="*/ 36 w 36"/>
                  <a:gd name="T7" fmla="*/ 31 h 39"/>
                  <a:gd name="T8" fmla="*/ 30 w 36"/>
                  <a:gd name="T9" fmla="*/ 39 h 39"/>
                  <a:gd name="T10" fmla="*/ 0 w 36"/>
                  <a:gd name="T11" fmla="*/ 6 h 39"/>
                  <a:gd name="T12" fmla="*/ 6 w 3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6" y="0"/>
                    </a:moveTo>
                    <a:lnTo>
                      <a:pt x="16" y="0"/>
                    </a:lnTo>
                    <a:lnTo>
                      <a:pt x="36" y="21"/>
                    </a:lnTo>
                    <a:lnTo>
                      <a:pt x="36" y="31"/>
                    </a:lnTo>
                    <a:lnTo>
                      <a:pt x="30" y="39"/>
                    </a:lnTo>
                    <a:lnTo>
                      <a:pt x="0" y="6"/>
                    </a:lnTo>
                    <a:lnTo>
                      <a:pt x="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95"/>
              <p:cNvSpPr>
                <a:spLocks/>
              </p:cNvSpPr>
              <p:nvPr/>
            </p:nvSpPr>
            <p:spPr bwMode="auto">
              <a:xfrm>
                <a:off x="5715079" y="5747638"/>
                <a:ext cx="123353" cy="120484"/>
              </a:xfrm>
              <a:custGeom>
                <a:avLst/>
                <a:gdLst>
                  <a:gd name="T0" fmla="*/ 35 w 43"/>
                  <a:gd name="T1" fmla="*/ 0 h 42"/>
                  <a:gd name="T2" fmla="*/ 43 w 43"/>
                  <a:gd name="T3" fmla="*/ 8 h 42"/>
                  <a:gd name="T4" fmla="*/ 8 w 43"/>
                  <a:gd name="T5" fmla="*/ 42 h 42"/>
                  <a:gd name="T6" fmla="*/ 0 w 43"/>
                  <a:gd name="T7" fmla="*/ 42 h 42"/>
                  <a:gd name="T8" fmla="*/ 0 w 43"/>
                  <a:gd name="T9" fmla="*/ 34 h 42"/>
                  <a:gd name="T10" fmla="*/ 0 w 43"/>
                  <a:gd name="T11" fmla="*/ 34 h 42"/>
                  <a:gd name="T12" fmla="*/ 3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35" y="0"/>
                    </a:moveTo>
                    <a:lnTo>
                      <a:pt x="43" y="8"/>
                    </a:lnTo>
                    <a:lnTo>
                      <a:pt x="8" y="42"/>
                    </a:lnTo>
                    <a:lnTo>
                      <a:pt x="0" y="42"/>
                    </a:lnTo>
                    <a:lnTo>
                      <a:pt x="0" y="34"/>
                    </a:lnTo>
                    <a:lnTo>
                      <a:pt x="0" y="34"/>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96"/>
              <p:cNvSpPr>
                <a:spLocks/>
              </p:cNvSpPr>
              <p:nvPr/>
            </p:nvSpPr>
            <p:spPr bwMode="auto">
              <a:xfrm>
                <a:off x="5680655" y="5716084"/>
                <a:ext cx="123353" cy="123353"/>
              </a:xfrm>
              <a:custGeom>
                <a:avLst/>
                <a:gdLst>
                  <a:gd name="T0" fmla="*/ 35 w 43"/>
                  <a:gd name="T1" fmla="*/ 0 h 43"/>
                  <a:gd name="T2" fmla="*/ 43 w 43"/>
                  <a:gd name="T3" fmla="*/ 9 h 43"/>
                  <a:gd name="T4" fmla="*/ 8 w 43"/>
                  <a:gd name="T5" fmla="*/ 43 h 43"/>
                  <a:gd name="T6" fmla="*/ 8 w 43"/>
                  <a:gd name="T7" fmla="*/ 43 h 43"/>
                  <a:gd name="T8" fmla="*/ 0 w 43"/>
                  <a:gd name="T9" fmla="*/ 43 h 43"/>
                  <a:gd name="T10" fmla="*/ 0 w 43"/>
                  <a:gd name="T11" fmla="*/ 35 h 43"/>
                  <a:gd name="T12" fmla="*/ 35 w 43"/>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3" h="43">
                    <a:moveTo>
                      <a:pt x="35" y="0"/>
                    </a:moveTo>
                    <a:lnTo>
                      <a:pt x="43" y="9"/>
                    </a:lnTo>
                    <a:lnTo>
                      <a:pt x="8" y="43"/>
                    </a:lnTo>
                    <a:lnTo>
                      <a:pt x="8" y="43"/>
                    </a:lnTo>
                    <a:lnTo>
                      <a:pt x="0" y="43"/>
                    </a:lnTo>
                    <a:lnTo>
                      <a:pt x="0" y="35"/>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97"/>
              <p:cNvSpPr>
                <a:spLocks/>
              </p:cNvSpPr>
              <p:nvPr/>
            </p:nvSpPr>
            <p:spPr bwMode="auto">
              <a:xfrm>
                <a:off x="5663443" y="5833698"/>
                <a:ext cx="86060" cy="94667"/>
              </a:xfrm>
              <a:custGeom>
                <a:avLst/>
                <a:gdLst>
                  <a:gd name="T0" fmla="*/ 2 w 30"/>
                  <a:gd name="T1" fmla="*/ 0 h 33"/>
                  <a:gd name="T2" fmla="*/ 4 w 30"/>
                  <a:gd name="T3" fmla="*/ 4 h 33"/>
                  <a:gd name="T4" fmla="*/ 12 w 30"/>
                  <a:gd name="T5" fmla="*/ 8 h 33"/>
                  <a:gd name="T6" fmla="*/ 16 w 30"/>
                  <a:gd name="T7" fmla="*/ 16 h 33"/>
                  <a:gd name="T8" fmla="*/ 24 w 30"/>
                  <a:gd name="T9" fmla="*/ 18 h 33"/>
                  <a:gd name="T10" fmla="*/ 26 w 30"/>
                  <a:gd name="T11" fmla="*/ 27 h 33"/>
                  <a:gd name="T12" fmla="*/ 30 w 30"/>
                  <a:gd name="T13" fmla="*/ 31 h 33"/>
                  <a:gd name="T14" fmla="*/ 12 w 30"/>
                  <a:gd name="T15" fmla="*/ 33 h 33"/>
                  <a:gd name="T16" fmla="*/ 0 w 30"/>
                  <a:gd name="T17" fmla="*/ 18 h 33"/>
                  <a:gd name="T18" fmla="*/ 2 w 30"/>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3">
                    <a:moveTo>
                      <a:pt x="2" y="0"/>
                    </a:moveTo>
                    <a:lnTo>
                      <a:pt x="4" y="4"/>
                    </a:lnTo>
                    <a:lnTo>
                      <a:pt x="12" y="8"/>
                    </a:lnTo>
                    <a:lnTo>
                      <a:pt x="16" y="16"/>
                    </a:lnTo>
                    <a:lnTo>
                      <a:pt x="24" y="18"/>
                    </a:lnTo>
                    <a:lnTo>
                      <a:pt x="26" y="27"/>
                    </a:lnTo>
                    <a:lnTo>
                      <a:pt x="30" y="31"/>
                    </a:lnTo>
                    <a:lnTo>
                      <a:pt x="12" y="33"/>
                    </a:lnTo>
                    <a:lnTo>
                      <a:pt x="0" y="18"/>
                    </a:lnTo>
                    <a:lnTo>
                      <a:pt x="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98"/>
              <p:cNvSpPr>
                <a:spLocks/>
              </p:cNvSpPr>
              <p:nvPr/>
            </p:nvSpPr>
            <p:spPr bwMode="auto">
              <a:xfrm>
                <a:off x="5749503" y="5782062"/>
                <a:ext cx="117616" cy="129091"/>
              </a:xfrm>
              <a:custGeom>
                <a:avLst/>
                <a:gdLst>
                  <a:gd name="T0" fmla="*/ 33 w 41"/>
                  <a:gd name="T1" fmla="*/ 0 h 45"/>
                  <a:gd name="T2" fmla="*/ 41 w 41"/>
                  <a:gd name="T3" fmla="*/ 8 h 45"/>
                  <a:gd name="T4" fmla="*/ 7 w 41"/>
                  <a:gd name="T5" fmla="*/ 45 h 45"/>
                  <a:gd name="T6" fmla="*/ 0 w 41"/>
                  <a:gd name="T7" fmla="*/ 43 h 45"/>
                  <a:gd name="T8" fmla="*/ 0 w 41"/>
                  <a:gd name="T9" fmla="*/ 34 h 45"/>
                  <a:gd name="T10" fmla="*/ 33 w 41"/>
                  <a:gd name="T11" fmla="*/ 0 h 45"/>
                </a:gdLst>
                <a:ahLst/>
                <a:cxnLst>
                  <a:cxn ang="0">
                    <a:pos x="T0" y="T1"/>
                  </a:cxn>
                  <a:cxn ang="0">
                    <a:pos x="T2" y="T3"/>
                  </a:cxn>
                  <a:cxn ang="0">
                    <a:pos x="T4" y="T5"/>
                  </a:cxn>
                  <a:cxn ang="0">
                    <a:pos x="T6" y="T7"/>
                  </a:cxn>
                  <a:cxn ang="0">
                    <a:pos x="T8" y="T9"/>
                  </a:cxn>
                  <a:cxn ang="0">
                    <a:pos x="T10" y="T11"/>
                  </a:cxn>
                </a:cxnLst>
                <a:rect l="0" t="0" r="r" b="b"/>
                <a:pathLst>
                  <a:path w="41" h="45">
                    <a:moveTo>
                      <a:pt x="33" y="0"/>
                    </a:moveTo>
                    <a:lnTo>
                      <a:pt x="41" y="8"/>
                    </a:lnTo>
                    <a:lnTo>
                      <a:pt x="7" y="45"/>
                    </a:lnTo>
                    <a:lnTo>
                      <a:pt x="0" y="43"/>
                    </a:lnTo>
                    <a:lnTo>
                      <a:pt x="0" y="34"/>
                    </a:lnTo>
                    <a:lnTo>
                      <a:pt x="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 name="组合 27"/>
          <p:cNvGrpSpPr/>
          <p:nvPr/>
        </p:nvGrpSpPr>
        <p:grpSpPr>
          <a:xfrm>
            <a:off x="6839593" y="4918590"/>
            <a:ext cx="745852" cy="441774"/>
            <a:chOff x="6839593" y="4666153"/>
            <a:chExt cx="745852" cy="441774"/>
          </a:xfrm>
        </p:grpSpPr>
        <p:sp>
          <p:nvSpPr>
            <p:cNvPr id="29" name="Freeform 81"/>
            <p:cNvSpPr>
              <a:spLocks/>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p:cNvGrpSpPr/>
            <p:nvPr/>
          </p:nvGrpSpPr>
          <p:grpSpPr>
            <a:xfrm>
              <a:off x="6839593" y="4666153"/>
              <a:ext cx="441774" cy="441774"/>
              <a:chOff x="6839593" y="4666155"/>
              <a:chExt cx="441774" cy="441774"/>
            </a:xfrm>
          </p:grpSpPr>
          <p:sp>
            <p:nvSpPr>
              <p:cNvPr id="31" name="Freeform 199"/>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00"/>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1"/>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02"/>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p:nvGrpSpPr>
        <p:grpSpPr>
          <a:xfrm>
            <a:off x="6839593" y="3028145"/>
            <a:ext cx="745852" cy="444643"/>
            <a:chOff x="6839593" y="2775708"/>
            <a:chExt cx="745852" cy="444643"/>
          </a:xfrm>
        </p:grpSpPr>
        <p:sp>
          <p:nvSpPr>
            <p:cNvPr id="36" name="Freeform 83"/>
            <p:cNvSpPr>
              <a:spLocks/>
            </p:cNvSpPr>
            <p:nvPr/>
          </p:nvSpPr>
          <p:spPr bwMode="auto">
            <a:xfrm>
              <a:off x="7381769" y="2824475"/>
              <a:ext cx="203676" cy="347109"/>
            </a:xfrm>
            <a:custGeom>
              <a:avLst/>
              <a:gdLst>
                <a:gd name="T0" fmla="*/ 10 w 71"/>
                <a:gd name="T1" fmla="*/ 0 h 121"/>
                <a:gd name="T2" fmla="*/ 14 w 71"/>
                <a:gd name="T3" fmla="*/ 3 h 121"/>
                <a:gd name="T4" fmla="*/ 18 w 71"/>
                <a:gd name="T5" fmla="*/ 5 h 121"/>
                <a:gd name="T6" fmla="*/ 67 w 71"/>
                <a:gd name="T7" fmla="*/ 53 h 121"/>
                <a:gd name="T8" fmla="*/ 71 w 71"/>
                <a:gd name="T9" fmla="*/ 62 h 121"/>
                <a:gd name="T10" fmla="*/ 67 w 71"/>
                <a:gd name="T11" fmla="*/ 68 h 121"/>
                <a:gd name="T12" fmla="*/ 18 w 71"/>
                <a:gd name="T13" fmla="*/ 119 h 121"/>
                <a:gd name="T14" fmla="*/ 10 w 71"/>
                <a:gd name="T15" fmla="*/ 121 h 121"/>
                <a:gd name="T16" fmla="*/ 4 w 71"/>
                <a:gd name="T17" fmla="*/ 119 h 121"/>
                <a:gd name="T18" fmla="*/ 0 w 71"/>
                <a:gd name="T19" fmla="*/ 115 h 121"/>
                <a:gd name="T20" fmla="*/ 0 w 71"/>
                <a:gd name="T21" fmla="*/ 111 h 121"/>
                <a:gd name="T22" fmla="*/ 0 w 71"/>
                <a:gd name="T23" fmla="*/ 106 h 121"/>
                <a:gd name="T24" fmla="*/ 4 w 71"/>
                <a:gd name="T25" fmla="*/ 104 h 121"/>
                <a:gd name="T26" fmla="*/ 44 w 71"/>
                <a:gd name="T27" fmla="*/ 62 h 121"/>
                <a:gd name="T28" fmla="*/ 4 w 71"/>
                <a:gd name="T29" fmla="*/ 19 h 121"/>
                <a:gd name="T30" fmla="*/ 0 w 71"/>
                <a:gd name="T31" fmla="*/ 15 h 121"/>
                <a:gd name="T32" fmla="*/ 0 w 71"/>
                <a:gd name="T33" fmla="*/ 11 h 121"/>
                <a:gd name="T34" fmla="*/ 0 w 71"/>
                <a:gd name="T35" fmla="*/ 7 h 121"/>
                <a:gd name="T36" fmla="*/ 4 w 71"/>
                <a:gd name="T37" fmla="*/ 5 h 121"/>
                <a:gd name="T38" fmla="*/ 6 w 71"/>
                <a:gd name="T39" fmla="*/ 3 h 121"/>
                <a:gd name="T40" fmla="*/ 10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10" y="0"/>
                  </a:moveTo>
                  <a:lnTo>
                    <a:pt x="14" y="3"/>
                  </a:lnTo>
                  <a:lnTo>
                    <a:pt x="18" y="5"/>
                  </a:lnTo>
                  <a:lnTo>
                    <a:pt x="67" y="53"/>
                  </a:lnTo>
                  <a:lnTo>
                    <a:pt x="71" y="62"/>
                  </a:lnTo>
                  <a:lnTo>
                    <a:pt x="67" y="68"/>
                  </a:lnTo>
                  <a:lnTo>
                    <a:pt x="18" y="119"/>
                  </a:lnTo>
                  <a:lnTo>
                    <a:pt x="10" y="121"/>
                  </a:lnTo>
                  <a:lnTo>
                    <a:pt x="4" y="119"/>
                  </a:lnTo>
                  <a:lnTo>
                    <a:pt x="0" y="115"/>
                  </a:lnTo>
                  <a:lnTo>
                    <a:pt x="0" y="111"/>
                  </a:lnTo>
                  <a:lnTo>
                    <a:pt x="0" y="106"/>
                  </a:lnTo>
                  <a:lnTo>
                    <a:pt x="4" y="104"/>
                  </a:lnTo>
                  <a:lnTo>
                    <a:pt x="44" y="62"/>
                  </a:lnTo>
                  <a:lnTo>
                    <a:pt x="4" y="19"/>
                  </a:lnTo>
                  <a:lnTo>
                    <a:pt x="0" y="15"/>
                  </a:lnTo>
                  <a:lnTo>
                    <a:pt x="0" y="11"/>
                  </a:lnTo>
                  <a:lnTo>
                    <a:pt x="0" y="7"/>
                  </a:lnTo>
                  <a:lnTo>
                    <a:pt x="4" y="5"/>
                  </a:lnTo>
                  <a:lnTo>
                    <a:pt x="6" y="3"/>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7" name="组合 36"/>
            <p:cNvGrpSpPr/>
            <p:nvPr/>
          </p:nvGrpSpPr>
          <p:grpSpPr>
            <a:xfrm>
              <a:off x="6839593" y="2775708"/>
              <a:ext cx="441774" cy="444643"/>
              <a:chOff x="6839593" y="2769970"/>
              <a:chExt cx="441774" cy="444643"/>
            </a:xfrm>
          </p:grpSpPr>
          <p:sp>
            <p:nvSpPr>
              <p:cNvPr id="38" name="Freeform 203"/>
              <p:cNvSpPr>
                <a:spLocks noEditPoints="1"/>
              </p:cNvSpPr>
              <p:nvPr/>
            </p:nvSpPr>
            <p:spPr bwMode="auto">
              <a:xfrm>
                <a:off x="6839593" y="2769970"/>
                <a:ext cx="441774" cy="444643"/>
              </a:xfrm>
              <a:custGeom>
                <a:avLst/>
                <a:gdLst>
                  <a:gd name="T0" fmla="*/ 77 w 154"/>
                  <a:gd name="T1" fmla="*/ 10 h 155"/>
                  <a:gd name="T2" fmla="*/ 59 w 154"/>
                  <a:gd name="T3" fmla="*/ 12 h 155"/>
                  <a:gd name="T4" fmla="*/ 42 w 154"/>
                  <a:gd name="T5" fmla="*/ 19 h 155"/>
                  <a:gd name="T6" fmla="*/ 24 w 154"/>
                  <a:gd name="T7" fmla="*/ 35 h 155"/>
                  <a:gd name="T8" fmla="*/ 12 w 154"/>
                  <a:gd name="T9" fmla="*/ 55 h 155"/>
                  <a:gd name="T10" fmla="*/ 8 w 154"/>
                  <a:gd name="T11" fmla="*/ 78 h 155"/>
                  <a:gd name="T12" fmla="*/ 10 w 154"/>
                  <a:gd name="T13" fmla="*/ 96 h 155"/>
                  <a:gd name="T14" fmla="*/ 16 w 154"/>
                  <a:gd name="T15" fmla="*/ 112 h 155"/>
                  <a:gd name="T16" fmla="*/ 32 w 154"/>
                  <a:gd name="T17" fmla="*/ 131 h 155"/>
                  <a:gd name="T18" fmla="*/ 53 w 154"/>
                  <a:gd name="T19" fmla="*/ 143 h 155"/>
                  <a:gd name="T20" fmla="*/ 77 w 154"/>
                  <a:gd name="T21" fmla="*/ 147 h 155"/>
                  <a:gd name="T22" fmla="*/ 93 w 154"/>
                  <a:gd name="T23" fmla="*/ 145 h 155"/>
                  <a:gd name="T24" fmla="*/ 109 w 154"/>
                  <a:gd name="T25" fmla="*/ 139 h 155"/>
                  <a:gd name="T26" fmla="*/ 130 w 154"/>
                  <a:gd name="T27" fmla="*/ 122 h 155"/>
                  <a:gd name="T28" fmla="*/ 140 w 154"/>
                  <a:gd name="T29" fmla="*/ 102 h 155"/>
                  <a:gd name="T30" fmla="*/ 144 w 154"/>
                  <a:gd name="T31" fmla="*/ 78 h 155"/>
                  <a:gd name="T32" fmla="*/ 142 w 154"/>
                  <a:gd name="T33" fmla="*/ 61 h 155"/>
                  <a:gd name="T34" fmla="*/ 136 w 154"/>
                  <a:gd name="T35" fmla="*/ 45 h 155"/>
                  <a:gd name="T36" fmla="*/ 120 w 154"/>
                  <a:gd name="T37" fmla="*/ 25 h 155"/>
                  <a:gd name="T38" fmla="*/ 99 w 154"/>
                  <a:gd name="T39" fmla="*/ 14 h 155"/>
                  <a:gd name="T40" fmla="*/ 77 w 154"/>
                  <a:gd name="T41" fmla="*/ 10 h 155"/>
                  <a:gd name="T42" fmla="*/ 77 w 154"/>
                  <a:gd name="T43" fmla="*/ 0 h 155"/>
                  <a:gd name="T44" fmla="*/ 103 w 154"/>
                  <a:gd name="T45" fmla="*/ 6 h 155"/>
                  <a:gd name="T46" fmla="*/ 126 w 154"/>
                  <a:gd name="T47" fmla="*/ 19 h 155"/>
                  <a:gd name="T48" fmla="*/ 144 w 154"/>
                  <a:gd name="T49" fmla="*/ 41 h 155"/>
                  <a:gd name="T50" fmla="*/ 150 w 154"/>
                  <a:gd name="T51" fmla="*/ 59 h 155"/>
                  <a:gd name="T52" fmla="*/ 154 w 154"/>
                  <a:gd name="T53" fmla="*/ 78 h 155"/>
                  <a:gd name="T54" fmla="*/ 148 w 154"/>
                  <a:gd name="T55" fmla="*/ 104 h 155"/>
                  <a:gd name="T56" fmla="*/ 136 w 154"/>
                  <a:gd name="T57" fmla="*/ 129 h 155"/>
                  <a:gd name="T58" fmla="*/ 114 w 154"/>
                  <a:gd name="T59" fmla="*/ 145 h 155"/>
                  <a:gd name="T60" fmla="*/ 95 w 154"/>
                  <a:gd name="T61" fmla="*/ 153 h 155"/>
                  <a:gd name="T62" fmla="*/ 77 w 154"/>
                  <a:gd name="T63" fmla="*/ 155 h 155"/>
                  <a:gd name="T64" fmla="*/ 51 w 154"/>
                  <a:gd name="T65" fmla="*/ 151 h 155"/>
                  <a:gd name="T66" fmla="*/ 26 w 154"/>
                  <a:gd name="T67" fmla="*/ 137 h 155"/>
                  <a:gd name="T68" fmla="*/ 10 w 154"/>
                  <a:gd name="T69" fmla="*/ 116 h 155"/>
                  <a:gd name="T70" fmla="*/ 2 w 154"/>
                  <a:gd name="T71" fmla="*/ 98 h 155"/>
                  <a:gd name="T72" fmla="*/ 0 w 154"/>
                  <a:gd name="T73" fmla="*/ 78 h 155"/>
                  <a:gd name="T74" fmla="*/ 4 w 154"/>
                  <a:gd name="T75" fmla="*/ 51 h 155"/>
                  <a:gd name="T76" fmla="*/ 18 w 154"/>
                  <a:gd name="T77" fmla="*/ 29 h 155"/>
                  <a:gd name="T78" fmla="*/ 38 w 154"/>
                  <a:gd name="T79" fmla="*/ 10 h 155"/>
                  <a:gd name="T80" fmla="*/ 57 w 154"/>
                  <a:gd name="T81" fmla="*/ 4 h 155"/>
                  <a:gd name="T82" fmla="*/ 77 w 154"/>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5">
                    <a:moveTo>
                      <a:pt x="77" y="10"/>
                    </a:moveTo>
                    <a:lnTo>
                      <a:pt x="59" y="12"/>
                    </a:lnTo>
                    <a:lnTo>
                      <a:pt x="42" y="19"/>
                    </a:lnTo>
                    <a:lnTo>
                      <a:pt x="24" y="35"/>
                    </a:lnTo>
                    <a:lnTo>
                      <a:pt x="12" y="55"/>
                    </a:lnTo>
                    <a:lnTo>
                      <a:pt x="8" y="78"/>
                    </a:lnTo>
                    <a:lnTo>
                      <a:pt x="10" y="96"/>
                    </a:lnTo>
                    <a:lnTo>
                      <a:pt x="16" y="112"/>
                    </a:lnTo>
                    <a:lnTo>
                      <a:pt x="32" y="131"/>
                    </a:lnTo>
                    <a:lnTo>
                      <a:pt x="53" y="143"/>
                    </a:lnTo>
                    <a:lnTo>
                      <a:pt x="77" y="147"/>
                    </a:lnTo>
                    <a:lnTo>
                      <a:pt x="93" y="145"/>
                    </a:lnTo>
                    <a:lnTo>
                      <a:pt x="109" y="139"/>
                    </a:lnTo>
                    <a:lnTo>
                      <a:pt x="130" y="122"/>
                    </a:lnTo>
                    <a:lnTo>
                      <a:pt x="140" y="102"/>
                    </a:lnTo>
                    <a:lnTo>
                      <a:pt x="144" y="78"/>
                    </a:lnTo>
                    <a:lnTo>
                      <a:pt x="142" y="61"/>
                    </a:lnTo>
                    <a:lnTo>
                      <a:pt x="136" y="45"/>
                    </a:lnTo>
                    <a:lnTo>
                      <a:pt x="120" y="25"/>
                    </a:lnTo>
                    <a:lnTo>
                      <a:pt x="99" y="14"/>
                    </a:lnTo>
                    <a:lnTo>
                      <a:pt x="77" y="10"/>
                    </a:lnTo>
                    <a:close/>
                    <a:moveTo>
                      <a:pt x="77" y="0"/>
                    </a:moveTo>
                    <a:lnTo>
                      <a:pt x="103" y="6"/>
                    </a:lnTo>
                    <a:lnTo>
                      <a:pt x="126" y="19"/>
                    </a:lnTo>
                    <a:lnTo>
                      <a:pt x="144" y="41"/>
                    </a:lnTo>
                    <a:lnTo>
                      <a:pt x="150" y="59"/>
                    </a:lnTo>
                    <a:lnTo>
                      <a:pt x="154" y="78"/>
                    </a:lnTo>
                    <a:lnTo>
                      <a:pt x="148" y="104"/>
                    </a:lnTo>
                    <a:lnTo>
                      <a:pt x="136" y="129"/>
                    </a:lnTo>
                    <a:lnTo>
                      <a:pt x="114" y="145"/>
                    </a:lnTo>
                    <a:lnTo>
                      <a:pt x="95" y="153"/>
                    </a:lnTo>
                    <a:lnTo>
                      <a:pt x="77" y="155"/>
                    </a:lnTo>
                    <a:lnTo>
                      <a:pt x="51" y="151"/>
                    </a:lnTo>
                    <a:lnTo>
                      <a:pt x="26" y="137"/>
                    </a:lnTo>
                    <a:lnTo>
                      <a:pt x="10" y="116"/>
                    </a:lnTo>
                    <a:lnTo>
                      <a:pt x="2" y="98"/>
                    </a:lnTo>
                    <a:lnTo>
                      <a:pt x="0" y="78"/>
                    </a:lnTo>
                    <a:lnTo>
                      <a:pt x="4" y="51"/>
                    </a:lnTo>
                    <a:lnTo>
                      <a:pt x="18" y="29"/>
                    </a:lnTo>
                    <a:lnTo>
                      <a:pt x="38" y="10"/>
                    </a:lnTo>
                    <a:lnTo>
                      <a:pt x="57"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04"/>
              <p:cNvSpPr>
                <a:spLocks noEditPoints="1"/>
              </p:cNvSpPr>
              <p:nvPr/>
            </p:nvSpPr>
            <p:spPr bwMode="auto">
              <a:xfrm>
                <a:off x="6925653" y="2870374"/>
                <a:ext cx="269654" cy="186464"/>
              </a:xfrm>
              <a:custGeom>
                <a:avLst/>
                <a:gdLst>
                  <a:gd name="T0" fmla="*/ 6 w 94"/>
                  <a:gd name="T1" fmla="*/ 6 h 65"/>
                  <a:gd name="T2" fmla="*/ 6 w 94"/>
                  <a:gd name="T3" fmla="*/ 55 h 65"/>
                  <a:gd name="T4" fmla="*/ 88 w 94"/>
                  <a:gd name="T5" fmla="*/ 55 h 65"/>
                  <a:gd name="T6" fmla="*/ 88 w 94"/>
                  <a:gd name="T7" fmla="*/ 6 h 65"/>
                  <a:gd name="T8" fmla="*/ 6 w 94"/>
                  <a:gd name="T9" fmla="*/ 6 h 65"/>
                  <a:gd name="T10" fmla="*/ 4 w 94"/>
                  <a:gd name="T11" fmla="*/ 0 h 65"/>
                  <a:gd name="T12" fmla="*/ 88 w 94"/>
                  <a:gd name="T13" fmla="*/ 0 h 65"/>
                  <a:gd name="T14" fmla="*/ 94 w 94"/>
                  <a:gd name="T15" fmla="*/ 4 h 65"/>
                  <a:gd name="T16" fmla="*/ 94 w 94"/>
                  <a:gd name="T17" fmla="*/ 61 h 65"/>
                  <a:gd name="T18" fmla="*/ 88 w 94"/>
                  <a:gd name="T19" fmla="*/ 65 h 65"/>
                  <a:gd name="T20" fmla="*/ 67 w 94"/>
                  <a:gd name="T21" fmla="*/ 65 h 65"/>
                  <a:gd name="T22" fmla="*/ 29 w 94"/>
                  <a:gd name="T23" fmla="*/ 65 h 65"/>
                  <a:gd name="T24" fmla="*/ 4 w 94"/>
                  <a:gd name="T25" fmla="*/ 65 h 65"/>
                  <a:gd name="T26" fmla="*/ 0 w 94"/>
                  <a:gd name="T27" fmla="*/ 61 h 65"/>
                  <a:gd name="T28" fmla="*/ 0 w 94"/>
                  <a:gd name="T29" fmla="*/ 4 h 65"/>
                  <a:gd name="T30" fmla="*/ 4 w 94"/>
                  <a:gd name="T3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5">
                    <a:moveTo>
                      <a:pt x="6" y="6"/>
                    </a:moveTo>
                    <a:lnTo>
                      <a:pt x="6" y="55"/>
                    </a:lnTo>
                    <a:lnTo>
                      <a:pt x="88" y="55"/>
                    </a:lnTo>
                    <a:lnTo>
                      <a:pt x="88" y="6"/>
                    </a:lnTo>
                    <a:lnTo>
                      <a:pt x="6" y="6"/>
                    </a:lnTo>
                    <a:close/>
                    <a:moveTo>
                      <a:pt x="4" y="0"/>
                    </a:moveTo>
                    <a:lnTo>
                      <a:pt x="88" y="0"/>
                    </a:lnTo>
                    <a:lnTo>
                      <a:pt x="94" y="4"/>
                    </a:lnTo>
                    <a:lnTo>
                      <a:pt x="94" y="61"/>
                    </a:lnTo>
                    <a:lnTo>
                      <a:pt x="88" y="65"/>
                    </a:lnTo>
                    <a:lnTo>
                      <a:pt x="67" y="65"/>
                    </a:lnTo>
                    <a:lnTo>
                      <a:pt x="29" y="65"/>
                    </a:lnTo>
                    <a:lnTo>
                      <a:pt x="4" y="65"/>
                    </a:lnTo>
                    <a:lnTo>
                      <a:pt x="0" y="61"/>
                    </a:lnTo>
                    <a:lnTo>
                      <a:pt x="0" y="4"/>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206"/>
              <p:cNvSpPr>
                <a:spLocks noChangeArrowheads="1"/>
              </p:cNvSpPr>
              <p:nvPr/>
            </p:nvSpPr>
            <p:spPr bwMode="auto">
              <a:xfrm>
                <a:off x="7026055" y="3068310"/>
                <a:ext cx="68848" cy="22949"/>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207"/>
              <p:cNvSpPr>
                <a:spLocks/>
              </p:cNvSpPr>
              <p:nvPr/>
            </p:nvSpPr>
            <p:spPr bwMode="auto">
              <a:xfrm>
                <a:off x="6991631" y="3102734"/>
                <a:ext cx="131958" cy="17212"/>
              </a:xfrm>
              <a:custGeom>
                <a:avLst/>
                <a:gdLst>
                  <a:gd name="T0" fmla="*/ 4 w 46"/>
                  <a:gd name="T1" fmla="*/ 0 h 6"/>
                  <a:gd name="T2" fmla="*/ 44 w 46"/>
                  <a:gd name="T3" fmla="*/ 0 h 6"/>
                  <a:gd name="T4" fmla="*/ 46 w 46"/>
                  <a:gd name="T5" fmla="*/ 2 h 6"/>
                  <a:gd name="T6" fmla="*/ 44 w 46"/>
                  <a:gd name="T7" fmla="*/ 6 h 6"/>
                  <a:gd name="T8" fmla="*/ 4 w 46"/>
                  <a:gd name="T9" fmla="*/ 6 h 6"/>
                  <a:gd name="T10" fmla="*/ 0 w 46"/>
                  <a:gd name="T11" fmla="*/ 2 h 6"/>
                  <a:gd name="T12" fmla="*/ 4 w 4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6" h="6">
                    <a:moveTo>
                      <a:pt x="4" y="0"/>
                    </a:moveTo>
                    <a:lnTo>
                      <a:pt x="44" y="0"/>
                    </a:lnTo>
                    <a:lnTo>
                      <a:pt x="46" y="2"/>
                    </a:lnTo>
                    <a:lnTo>
                      <a:pt x="44" y="6"/>
                    </a:lnTo>
                    <a:lnTo>
                      <a:pt x="4" y="6"/>
                    </a:lnTo>
                    <a:lnTo>
                      <a:pt x="0" y="2"/>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 name="组合 44"/>
          <p:cNvGrpSpPr/>
          <p:nvPr/>
        </p:nvGrpSpPr>
        <p:grpSpPr>
          <a:xfrm>
            <a:off x="5238881" y="2078618"/>
            <a:ext cx="763063" cy="438906"/>
            <a:chOff x="5238881" y="1826181"/>
            <a:chExt cx="763063" cy="438906"/>
          </a:xfrm>
        </p:grpSpPr>
        <p:sp>
          <p:nvSpPr>
            <p:cNvPr id="46" name="Freeform 80"/>
            <p:cNvSpPr>
              <a:spLocks/>
            </p:cNvSpPr>
            <p:nvPr/>
          </p:nvSpPr>
          <p:spPr bwMode="auto">
            <a:xfrm>
              <a:off x="5238881" y="1872080"/>
              <a:ext cx="203676" cy="347109"/>
            </a:xfrm>
            <a:custGeom>
              <a:avLst/>
              <a:gdLst>
                <a:gd name="T0" fmla="*/ 61 w 71"/>
                <a:gd name="T1" fmla="*/ 0 h 121"/>
                <a:gd name="T2" fmla="*/ 65 w 71"/>
                <a:gd name="T3" fmla="*/ 0 h 121"/>
                <a:gd name="T4" fmla="*/ 67 w 71"/>
                <a:gd name="T5" fmla="*/ 2 h 121"/>
                <a:gd name="T6" fmla="*/ 71 w 71"/>
                <a:gd name="T7" fmla="*/ 7 h 121"/>
                <a:gd name="T8" fmla="*/ 71 w 71"/>
                <a:gd name="T9" fmla="*/ 11 h 121"/>
                <a:gd name="T10" fmla="*/ 71 w 71"/>
                <a:gd name="T11" fmla="*/ 15 h 121"/>
                <a:gd name="T12" fmla="*/ 67 w 71"/>
                <a:gd name="T13" fmla="*/ 17 h 121"/>
                <a:gd name="T14" fmla="*/ 26 w 71"/>
                <a:gd name="T15" fmla="*/ 60 h 121"/>
                <a:gd name="T16" fmla="*/ 67 w 71"/>
                <a:gd name="T17" fmla="*/ 102 h 121"/>
                <a:gd name="T18" fmla="*/ 71 w 71"/>
                <a:gd name="T19" fmla="*/ 106 h 121"/>
                <a:gd name="T20" fmla="*/ 71 w 71"/>
                <a:gd name="T21" fmla="*/ 108 h 121"/>
                <a:gd name="T22" fmla="*/ 71 w 71"/>
                <a:gd name="T23" fmla="*/ 112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1 h 121"/>
                <a:gd name="T36" fmla="*/ 53 w 71"/>
                <a:gd name="T37" fmla="*/ 2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2"/>
                  </a:lnTo>
                  <a:lnTo>
                    <a:pt x="71" y="7"/>
                  </a:lnTo>
                  <a:lnTo>
                    <a:pt x="71" y="11"/>
                  </a:lnTo>
                  <a:lnTo>
                    <a:pt x="71" y="15"/>
                  </a:lnTo>
                  <a:lnTo>
                    <a:pt x="67" y="17"/>
                  </a:lnTo>
                  <a:lnTo>
                    <a:pt x="26" y="60"/>
                  </a:lnTo>
                  <a:lnTo>
                    <a:pt x="67" y="102"/>
                  </a:lnTo>
                  <a:lnTo>
                    <a:pt x="71" y="106"/>
                  </a:lnTo>
                  <a:lnTo>
                    <a:pt x="71" y="108"/>
                  </a:lnTo>
                  <a:lnTo>
                    <a:pt x="71" y="112"/>
                  </a:lnTo>
                  <a:lnTo>
                    <a:pt x="67" y="117"/>
                  </a:lnTo>
                  <a:lnTo>
                    <a:pt x="61" y="121"/>
                  </a:lnTo>
                  <a:lnTo>
                    <a:pt x="53" y="117"/>
                  </a:lnTo>
                  <a:lnTo>
                    <a:pt x="4" y="68"/>
                  </a:lnTo>
                  <a:lnTo>
                    <a:pt x="0" y="60"/>
                  </a:lnTo>
                  <a:lnTo>
                    <a:pt x="4" y="51"/>
                  </a:lnTo>
                  <a:lnTo>
                    <a:pt x="53" y="2"/>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7" name="组合 46"/>
            <p:cNvGrpSpPr/>
            <p:nvPr/>
          </p:nvGrpSpPr>
          <p:grpSpPr>
            <a:xfrm>
              <a:off x="5557301" y="1826181"/>
              <a:ext cx="444643" cy="438906"/>
              <a:chOff x="5557301" y="1829049"/>
              <a:chExt cx="444643" cy="438906"/>
            </a:xfrm>
          </p:grpSpPr>
          <p:sp>
            <p:nvSpPr>
              <p:cNvPr id="48" name="Freeform 208"/>
              <p:cNvSpPr>
                <a:spLocks noEditPoints="1"/>
              </p:cNvSpPr>
              <p:nvPr/>
            </p:nvSpPr>
            <p:spPr bwMode="auto">
              <a:xfrm>
                <a:off x="5557301" y="1829049"/>
                <a:ext cx="444643" cy="438906"/>
              </a:xfrm>
              <a:custGeom>
                <a:avLst/>
                <a:gdLst>
                  <a:gd name="T0" fmla="*/ 78 w 155"/>
                  <a:gd name="T1" fmla="*/ 8 h 153"/>
                  <a:gd name="T2" fmla="*/ 61 w 155"/>
                  <a:gd name="T3" fmla="*/ 10 h 153"/>
                  <a:gd name="T4" fmla="*/ 43 w 155"/>
                  <a:gd name="T5" fmla="*/ 16 h 153"/>
                  <a:gd name="T6" fmla="*/ 25 w 155"/>
                  <a:gd name="T7" fmla="*/ 33 h 153"/>
                  <a:gd name="T8" fmla="*/ 13 w 155"/>
                  <a:gd name="T9" fmla="*/ 53 h 153"/>
                  <a:gd name="T10" fmla="*/ 9 w 155"/>
                  <a:gd name="T11" fmla="*/ 77 h 153"/>
                  <a:gd name="T12" fmla="*/ 11 w 155"/>
                  <a:gd name="T13" fmla="*/ 94 h 153"/>
                  <a:gd name="T14" fmla="*/ 19 w 155"/>
                  <a:gd name="T15" fmla="*/ 110 h 153"/>
                  <a:gd name="T16" fmla="*/ 33 w 155"/>
                  <a:gd name="T17" fmla="*/ 128 h 153"/>
                  <a:gd name="T18" fmla="*/ 55 w 155"/>
                  <a:gd name="T19" fmla="*/ 141 h 153"/>
                  <a:gd name="T20" fmla="*/ 78 w 155"/>
                  <a:gd name="T21" fmla="*/ 145 h 153"/>
                  <a:gd name="T22" fmla="*/ 94 w 155"/>
                  <a:gd name="T23" fmla="*/ 143 h 153"/>
                  <a:gd name="T24" fmla="*/ 112 w 155"/>
                  <a:gd name="T25" fmla="*/ 137 h 153"/>
                  <a:gd name="T26" fmla="*/ 130 w 155"/>
                  <a:gd name="T27" fmla="*/ 120 h 153"/>
                  <a:gd name="T28" fmla="*/ 143 w 155"/>
                  <a:gd name="T29" fmla="*/ 100 h 153"/>
                  <a:gd name="T30" fmla="*/ 147 w 155"/>
                  <a:gd name="T31" fmla="*/ 77 h 153"/>
                  <a:gd name="T32" fmla="*/ 145 w 155"/>
                  <a:gd name="T33" fmla="*/ 59 h 153"/>
                  <a:gd name="T34" fmla="*/ 136 w 155"/>
                  <a:gd name="T35" fmla="*/ 43 h 153"/>
                  <a:gd name="T36" fmla="*/ 122 w 155"/>
                  <a:gd name="T37" fmla="*/ 24 h 153"/>
                  <a:gd name="T38" fmla="*/ 100 w 155"/>
                  <a:gd name="T39" fmla="*/ 12 h 153"/>
                  <a:gd name="T40" fmla="*/ 78 w 155"/>
                  <a:gd name="T41" fmla="*/ 8 h 153"/>
                  <a:gd name="T42" fmla="*/ 78 w 155"/>
                  <a:gd name="T43" fmla="*/ 0 h 153"/>
                  <a:gd name="T44" fmla="*/ 104 w 155"/>
                  <a:gd name="T45" fmla="*/ 4 h 153"/>
                  <a:gd name="T46" fmla="*/ 126 w 155"/>
                  <a:gd name="T47" fmla="*/ 18 h 153"/>
                  <a:gd name="T48" fmla="*/ 145 w 155"/>
                  <a:gd name="T49" fmla="*/ 39 h 153"/>
                  <a:gd name="T50" fmla="*/ 153 w 155"/>
                  <a:gd name="T51" fmla="*/ 57 h 153"/>
                  <a:gd name="T52" fmla="*/ 155 w 155"/>
                  <a:gd name="T53" fmla="*/ 77 h 153"/>
                  <a:gd name="T54" fmla="*/ 151 w 155"/>
                  <a:gd name="T55" fmla="*/ 102 h 153"/>
                  <a:gd name="T56" fmla="*/ 136 w 155"/>
                  <a:gd name="T57" fmla="*/ 126 h 153"/>
                  <a:gd name="T58" fmla="*/ 116 w 155"/>
                  <a:gd name="T59" fmla="*/ 145 h 153"/>
                  <a:gd name="T60" fmla="*/ 96 w 155"/>
                  <a:gd name="T61" fmla="*/ 151 h 153"/>
                  <a:gd name="T62" fmla="*/ 78 w 155"/>
                  <a:gd name="T63" fmla="*/ 153 h 153"/>
                  <a:gd name="T64" fmla="*/ 51 w 155"/>
                  <a:gd name="T65" fmla="*/ 149 h 153"/>
                  <a:gd name="T66" fmla="*/ 29 w 155"/>
                  <a:gd name="T67" fmla="*/ 137 h 153"/>
                  <a:gd name="T68" fmla="*/ 11 w 155"/>
                  <a:gd name="T69" fmla="*/ 114 h 153"/>
                  <a:gd name="T70" fmla="*/ 3 w 155"/>
                  <a:gd name="T71" fmla="*/ 96 h 153"/>
                  <a:gd name="T72" fmla="*/ 0 w 155"/>
                  <a:gd name="T73" fmla="*/ 77 h 153"/>
                  <a:gd name="T74" fmla="*/ 5 w 155"/>
                  <a:gd name="T75" fmla="*/ 51 h 153"/>
                  <a:gd name="T76" fmla="*/ 19 w 155"/>
                  <a:gd name="T77" fmla="*/ 27 h 153"/>
                  <a:gd name="T78" fmla="*/ 39 w 155"/>
                  <a:gd name="T79" fmla="*/ 10 h 153"/>
                  <a:gd name="T80" fmla="*/ 59 w 155"/>
                  <a:gd name="T81" fmla="*/ 2 h 153"/>
                  <a:gd name="T82" fmla="*/ 78 w 155"/>
                  <a:gd name="T8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3">
                    <a:moveTo>
                      <a:pt x="78" y="8"/>
                    </a:moveTo>
                    <a:lnTo>
                      <a:pt x="61" y="10"/>
                    </a:lnTo>
                    <a:lnTo>
                      <a:pt x="43" y="16"/>
                    </a:lnTo>
                    <a:lnTo>
                      <a:pt x="25" y="33"/>
                    </a:lnTo>
                    <a:lnTo>
                      <a:pt x="13" y="53"/>
                    </a:lnTo>
                    <a:lnTo>
                      <a:pt x="9" y="77"/>
                    </a:lnTo>
                    <a:lnTo>
                      <a:pt x="11" y="94"/>
                    </a:lnTo>
                    <a:lnTo>
                      <a:pt x="19" y="110"/>
                    </a:lnTo>
                    <a:lnTo>
                      <a:pt x="33" y="128"/>
                    </a:lnTo>
                    <a:lnTo>
                      <a:pt x="55" y="141"/>
                    </a:lnTo>
                    <a:lnTo>
                      <a:pt x="78" y="145"/>
                    </a:lnTo>
                    <a:lnTo>
                      <a:pt x="94" y="143"/>
                    </a:lnTo>
                    <a:lnTo>
                      <a:pt x="112" y="137"/>
                    </a:lnTo>
                    <a:lnTo>
                      <a:pt x="130" y="120"/>
                    </a:lnTo>
                    <a:lnTo>
                      <a:pt x="143" y="100"/>
                    </a:lnTo>
                    <a:lnTo>
                      <a:pt x="147" y="77"/>
                    </a:lnTo>
                    <a:lnTo>
                      <a:pt x="145" y="59"/>
                    </a:lnTo>
                    <a:lnTo>
                      <a:pt x="136" y="43"/>
                    </a:lnTo>
                    <a:lnTo>
                      <a:pt x="122" y="24"/>
                    </a:lnTo>
                    <a:lnTo>
                      <a:pt x="100" y="12"/>
                    </a:lnTo>
                    <a:lnTo>
                      <a:pt x="78" y="8"/>
                    </a:lnTo>
                    <a:close/>
                    <a:moveTo>
                      <a:pt x="78" y="0"/>
                    </a:moveTo>
                    <a:lnTo>
                      <a:pt x="104" y="4"/>
                    </a:lnTo>
                    <a:lnTo>
                      <a:pt x="126" y="18"/>
                    </a:lnTo>
                    <a:lnTo>
                      <a:pt x="145" y="39"/>
                    </a:lnTo>
                    <a:lnTo>
                      <a:pt x="153" y="57"/>
                    </a:lnTo>
                    <a:lnTo>
                      <a:pt x="155" y="77"/>
                    </a:lnTo>
                    <a:lnTo>
                      <a:pt x="151" y="102"/>
                    </a:lnTo>
                    <a:lnTo>
                      <a:pt x="136" y="126"/>
                    </a:lnTo>
                    <a:lnTo>
                      <a:pt x="116" y="145"/>
                    </a:lnTo>
                    <a:lnTo>
                      <a:pt x="96" y="151"/>
                    </a:lnTo>
                    <a:lnTo>
                      <a:pt x="78" y="153"/>
                    </a:lnTo>
                    <a:lnTo>
                      <a:pt x="51" y="149"/>
                    </a:lnTo>
                    <a:lnTo>
                      <a:pt x="29" y="137"/>
                    </a:lnTo>
                    <a:lnTo>
                      <a:pt x="11" y="114"/>
                    </a:lnTo>
                    <a:lnTo>
                      <a:pt x="3" y="96"/>
                    </a:lnTo>
                    <a:lnTo>
                      <a:pt x="0" y="77"/>
                    </a:lnTo>
                    <a:lnTo>
                      <a:pt x="5" y="51"/>
                    </a:lnTo>
                    <a:lnTo>
                      <a:pt x="19" y="27"/>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209"/>
              <p:cNvSpPr>
                <a:spLocks noEditPoints="1"/>
              </p:cNvSpPr>
              <p:nvPr/>
            </p:nvSpPr>
            <p:spPr bwMode="auto">
              <a:xfrm>
                <a:off x="5640494" y="1906504"/>
                <a:ext cx="278261" cy="283998"/>
              </a:xfrm>
              <a:custGeom>
                <a:avLst/>
                <a:gdLst>
                  <a:gd name="T0" fmla="*/ 65 w 97"/>
                  <a:gd name="T1" fmla="*/ 79 h 99"/>
                  <a:gd name="T2" fmla="*/ 59 w 97"/>
                  <a:gd name="T3" fmla="*/ 89 h 99"/>
                  <a:gd name="T4" fmla="*/ 73 w 97"/>
                  <a:gd name="T5" fmla="*/ 81 h 99"/>
                  <a:gd name="T6" fmla="*/ 69 w 97"/>
                  <a:gd name="T7" fmla="*/ 73 h 99"/>
                  <a:gd name="T8" fmla="*/ 18 w 97"/>
                  <a:gd name="T9" fmla="*/ 75 h 99"/>
                  <a:gd name="T10" fmla="*/ 30 w 97"/>
                  <a:gd name="T11" fmla="*/ 85 h 99"/>
                  <a:gd name="T12" fmla="*/ 34 w 97"/>
                  <a:gd name="T13" fmla="*/ 85 h 99"/>
                  <a:gd name="T14" fmla="*/ 28 w 97"/>
                  <a:gd name="T15" fmla="*/ 73 h 99"/>
                  <a:gd name="T16" fmla="*/ 51 w 97"/>
                  <a:gd name="T17" fmla="*/ 87 h 99"/>
                  <a:gd name="T18" fmla="*/ 61 w 97"/>
                  <a:gd name="T19" fmla="*/ 77 h 99"/>
                  <a:gd name="T20" fmla="*/ 51 w 97"/>
                  <a:gd name="T21" fmla="*/ 71 h 99"/>
                  <a:gd name="T22" fmla="*/ 34 w 97"/>
                  <a:gd name="T23" fmla="*/ 73 h 99"/>
                  <a:gd name="T24" fmla="*/ 42 w 97"/>
                  <a:gd name="T25" fmla="*/ 85 h 99"/>
                  <a:gd name="T26" fmla="*/ 47 w 97"/>
                  <a:gd name="T27" fmla="*/ 71 h 99"/>
                  <a:gd name="T28" fmla="*/ 71 w 97"/>
                  <a:gd name="T29" fmla="*/ 61 h 99"/>
                  <a:gd name="T30" fmla="*/ 83 w 97"/>
                  <a:gd name="T31" fmla="*/ 71 h 99"/>
                  <a:gd name="T32" fmla="*/ 89 w 97"/>
                  <a:gd name="T33" fmla="*/ 53 h 99"/>
                  <a:gd name="T34" fmla="*/ 51 w 97"/>
                  <a:gd name="T35" fmla="*/ 53 h 99"/>
                  <a:gd name="T36" fmla="*/ 65 w 97"/>
                  <a:gd name="T37" fmla="*/ 67 h 99"/>
                  <a:gd name="T38" fmla="*/ 67 w 97"/>
                  <a:gd name="T39" fmla="*/ 53 h 99"/>
                  <a:gd name="T40" fmla="*/ 30 w 97"/>
                  <a:gd name="T41" fmla="*/ 53 h 99"/>
                  <a:gd name="T42" fmla="*/ 32 w 97"/>
                  <a:gd name="T43" fmla="*/ 67 h 99"/>
                  <a:gd name="T44" fmla="*/ 47 w 97"/>
                  <a:gd name="T45" fmla="*/ 53 h 99"/>
                  <a:gd name="T46" fmla="*/ 8 w 97"/>
                  <a:gd name="T47" fmla="*/ 53 h 99"/>
                  <a:gd name="T48" fmla="*/ 14 w 97"/>
                  <a:gd name="T49" fmla="*/ 71 h 99"/>
                  <a:gd name="T50" fmla="*/ 26 w 97"/>
                  <a:gd name="T51" fmla="*/ 61 h 99"/>
                  <a:gd name="T52" fmla="*/ 8 w 97"/>
                  <a:gd name="T53" fmla="*/ 53 h 99"/>
                  <a:gd name="T54" fmla="*/ 30 w 97"/>
                  <a:gd name="T55" fmla="*/ 38 h 99"/>
                  <a:gd name="T56" fmla="*/ 47 w 97"/>
                  <a:gd name="T57" fmla="*/ 46 h 99"/>
                  <a:gd name="T58" fmla="*/ 32 w 97"/>
                  <a:gd name="T59" fmla="*/ 32 h 99"/>
                  <a:gd name="T60" fmla="*/ 51 w 97"/>
                  <a:gd name="T61" fmla="*/ 32 h 99"/>
                  <a:gd name="T62" fmla="*/ 67 w 97"/>
                  <a:gd name="T63" fmla="*/ 46 h 99"/>
                  <a:gd name="T64" fmla="*/ 65 w 97"/>
                  <a:gd name="T65" fmla="*/ 32 h 99"/>
                  <a:gd name="T66" fmla="*/ 10 w 97"/>
                  <a:gd name="T67" fmla="*/ 36 h 99"/>
                  <a:gd name="T68" fmla="*/ 26 w 97"/>
                  <a:gd name="T69" fmla="*/ 46 h 99"/>
                  <a:gd name="T70" fmla="*/ 28 w 97"/>
                  <a:gd name="T71" fmla="*/ 30 h 99"/>
                  <a:gd name="T72" fmla="*/ 83 w 97"/>
                  <a:gd name="T73" fmla="*/ 28 h 99"/>
                  <a:gd name="T74" fmla="*/ 71 w 97"/>
                  <a:gd name="T75" fmla="*/ 38 h 99"/>
                  <a:gd name="T76" fmla="*/ 89 w 97"/>
                  <a:gd name="T77" fmla="*/ 46 h 99"/>
                  <a:gd name="T78" fmla="*/ 83 w 97"/>
                  <a:gd name="T79" fmla="*/ 28 h 99"/>
                  <a:gd name="T80" fmla="*/ 51 w 97"/>
                  <a:gd name="T81" fmla="*/ 28 h 99"/>
                  <a:gd name="T82" fmla="*/ 59 w 97"/>
                  <a:gd name="T83" fmla="*/ 20 h 99"/>
                  <a:gd name="T84" fmla="*/ 51 w 97"/>
                  <a:gd name="T85" fmla="*/ 12 h 99"/>
                  <a:gd name="T86" fmla="*/ 42 w 97"/>
                  <a:gd name="T87" fmla="*/ 14 h 99"/>
                  <a:gd name="T88" fmla="*/ 34 w 97"/>
                  <a:gd name="T89" fmla="*/ 28 h 99"/>
                  <a:gd name="T90" fmla="*/ 47 w 97"/>
                  <a:gd name="T91" fmla="*/ 12 h 99"/>
                  <a:gd name="T92" fmla="*/ 63 w 97"/>
                  <a:gd name="T93" fmla="*/ 14 h 99"/>
                  <a:gd name="T94" fmla="*/ 69 w 97"/>
                  <a:gd name="T95" fmla="*/ 26 h 99"/>
                  <a:gd name="T96" fmla="*/ 73 w 97"/>
                  <a:gd name="T97" fmla="*/ 18 h 99"/>
                  <a:gd name="T98" fmla="*/ 59 w 97"/>
                  <a:gd name="T99" fmla="*/ 10 h 99"/>
                  <a:gd name="T100" fmla="*/ 30 w 97"/>
                  <a:gd name="T101" fmla="*/ 14 h 99"/>
                  <a:gd name="T102" fmla="*/ 18 w 97"/>
                  <a:gd name="T103" fmla="*/ 24 h 99"/>
                  <a:gd name="T104" fmla="*/ 32 w 97"/>
                  <a:gd name="T105" fmla="*/ 20 h 99"/>
                  <a:gd name="T106" fmla="*/ 38 w 97"/>
                  <a:gd name="T107" fmla="*/ 10 h 99"/>
                  <a:gd name="T108" fmla="*/ 67 w 97"/>
                  <a:gd name="T109" fmla="*/ 4 h 99"/>
                  <a:gd name="T110" fmla="*/ 93 w 97"/>
                  <a:gd name="T111" fmla="*/ 30 h 99"/>
                  <a:gd name="T112" fmla="*/ 93 w 97"/>
                  <a:gd name="T113" fmla="*/ 69 h 99"/>
                  <a:gd name="T114" fmla="*/ 67 w 97"/>
                  <a:gd name="T115" fmla="*/ 95 h 99"/>
                  <a:gd name="T116" fmla="*/ 30 w 97"/>
                  <a:gd name="T117" fmla="*/ 95 h 99"/>
                  <a:gd name="T118" fmla="*/ 4 w 97"/>
                  <a:gd name="T119" fmla="*/ 69 h 99"/>
                  <a:gd name="T120" fmla="*/ 4 w 97"/>
                  <a:gd name="T121" fmla="*/ 30 h 99"/>
                  <a:gd name="T122" fmla="*/ 30 w 97"/>
                  <a:gd name="T123" fmla="*/ 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 h="99">
                    <a:moveTo>
                      <a:pt x="69" y="73"/>
                    </a:moveTo>
                    <a:lnTo>
                      <a:pt x="65" y="79"/>
                    </a:lnTo>
                    <a:lnTo>
                      <a:pt x="63" y="85"/>
                    </a:lnTo>
                    <a:lnTo>
                      <a:pt x="59" y="89"/>
                    </a:lnTo>
                    <a:lnTo>
                      <a:pt x="67" y="85"/>
                    </a:lnTo>
                    <a:lnTo>
                      <a:pt x="73" y="81"/>
                    </a:lnTo>
                    <a:lnTo>
                      <a:pt x="79" y="75"/>
                    </a:lnTo>
                    <a:lnTo>
                      <a:pt x="69" y="73"/>
                    </a:lnTo>
                    <a:close/>
                    <a:moveTo>
                      <a:pt x="28" y="73"/>
                    </a:moveTo>
                    <a:lnTo>
                      <a:pt x="18" y="75"/>
                    </a:lnTo>
                    <a:lnTo>
                      <a:pt x="24" y="81"/>
                    </a:lnTo>
                    <a:lnTo>
                      <a:pt x="30" y="85"/>
                    </a:lnTo>
                    <a:lnTo>
                      <a:pt x="38" y="89"/>
                    </a:lnTo>
                    <a:lnTo>
                      <a:pt x="34" y="85"/>
                    </a:lnTo>
                    <a:lnTo>
                      <a:pt x="32" y="79"/>
                    </a:lnTo>
                    <a:lnTo>
                      <a:pt x="28" y="73"/>
                    </a:lnTo>
                    <a:close/>
                    <a:moveTo>
                      <a:pt x="51" y="71"/>
                    </a:moveTo>
                    <a:lnTo>
                      <a:pt x="51" y="87"/>
                    </a:lnTo>
                    <a:lnTo>
                      <a:pt x="55" y="85"/>
                    </a:lnTo>
                    <a:lnTo>
                      <a:pt x="61" y="77"/>
                    </a:lnTo>
                    <a:lnTo>
                      <a:pt x="63" y="73"/>
                    </a:lnTo>
                    <a:lnTo>
                      <a:pt x="51" y="71"/>
                    </a:lnTo>
                    <a:close/>
                    <a:moveTo>
                      <a:pt x="47" y="71"/>
                    </a:moveTo>
                    <a:lnTo>
                      <a:pt x="34" y="73"/>
                    </a:lnTo>
                    <a:lnTo>
                      <a:pt x="38" y="79"/>
                    </a:lnTo>
                    <a:lnTo>
                      <a:pt x="42" y="85"/>
                    </a:lnTo>
                    <a:lnTo>
                      <a:pt x="47" y="87"/>
                    </a:lnTo>
                    <a:lnTo>
                      <a:pt x="47" y="71"/>
                    </a:lnTo>
                    <a:close/>
                    <a:moveTo>
                      <a:pt x="71" y="53"/>
                    </a:moveTo>
                    <a:lnTo>
                      <a:pt x="71" y="61"/>
                    </a:lnTo>
                    <a:lnTo>
                      <a:pt x="69" y="69"/>
                    </a:lnTo>
                    <a:lnTo>
                      <a:pt x="83" y="71"/>
                    </a:lnTo>
                    <a:lnTo>
                      <a:pt x="87" y="63"/>
                    </a:lnTo>
                    <a:lnTo>
                      <a:pt x="89" y="53"/>
                    </a:lnTo>
                    <a:lnTo>
                      <a:pt x="71" y="53"/>
                    </a:lnTo>
                    <a:close/>
                    <a:moveTo>
                      <a:pt x="51" y="53"/>
                    </a:moveTo>
                    <a:lnTo>
                      <a:pt x="51" y="67"/>
                    </a:lnTo>
                    <a:lnTo>
                      <a:pt x="65" y="67"/>
                    </a:lnTo>
                    <a:lnTo>
                      <a:pt x="67" y="61"/>
                    </a:lnTo>
                    <a:lnTo>
                      <a:pt x="67" y="53"/>
                    </a:lnTo>
                    <a:lnTo>
                      <a:pt x="51" y="53"/>
                    </a:lnTo>
                    <a:close/>
                    <a:moveTo>
                      <a:pt x="30" y="53"/>
                    </a:moveTo>
                    <a:lnTo>
                      <a:pt x="30" y="61"/>
                    </a:lnTo>
                    <a:lnTo>
                      <a:pt x="32" y="67"/>
                    </a:lnTo>
                    <a:lnTo>
                      <a:pt x="47" y="67"/>
                    </a:lnTo>
                    <a:lnTo>
                      <a:pt x="47" y="53"/>
                    </a:lnTo>
                    <a:lnTo>
                      <a:pt x="30" y="53"/>
                    </a:lnTo>
                    <a:close/>
                    <a:moveTo>
                      <a:pt x="8" y="53"/>
                    </a:moveTo>
                    <a:lnTo>
                      <a:pt x="10" y="63"/>
                    </a:lnTo>
                    <a:lnTo>
                      <a:pt x="14" y="71"/>
                    </a:lnTo>
                    <a:lnTo>
                      <a:pt x="28" y="69"/>
                    </a:lnTo>
                    <a:lnTo>
                      <a:pt x="26" y="61"/>
                    </a:lnTo>
                    <a:lnTo>
                      <a:pt x="26" y="53"/>
                    </a:lnTo>
                    <a:lnTo>
                      <a:pt x="8" y="53"/>
                    </a:lnTo>
                    <a:close/>
                    <a:moveTo>
                      <a:pt x="32" y="32"/>
                    </a:moveTo>
                    <a:lnTo>
                      <a:pt x="30" y="38"/>
                    </a:lnTo>
                    <a:lnTo>
                      <a:pt x="30" y="46"/>
                    </a:lnTo>
                    <a:lnTo>
                      <a:pt x="47" y="46"/>
                    </a:lnTo>
                    <a:lnTo>
                      <a:pt x="47" y="32"/>
                    </a:lnTo>
                    <a:lnTo>
                      <a:pt x="32" y="32"/>
                    </a:lnTo>
                    <a:close/>
                    <a:moveTo>
                      <a:pt x="65" y="32"/>
                    </a:moveTo>
                    <a:lnTo>
                      <a:pt x="51" y="32"/>
                    </a:lnTo>
                    <a:lnTo>
                      <a:pt x="51" y="46"/>
                    </a:lnTo>
                    <a:lnTo>
                      <a:pt x="67" y="46"/>
                    </a:lnTo>
                    <a:lnTo>
                      <a:pt x="67" y="38"/>
                    </a:lnTo>
                    <a:lnTo>
                      <a:pt x="65" y="32"/>
                    </a:lnTo>
                    <a:close/>
                    <a:moveTo>
                      <a:pt x="14" y="28"/>
                    </a:moveTo>
                    <a:lnTo>
                      <a:pt x="10" y="36"/>
                    </a:lnTo>
                    <a:lnTo>
                      <a:pt x="8" y="46"/>
                    </a:lnTo>
                    <a:lnTo>
                      <a:pt x="26" y="46"/>
                    </a:lnTo>
                    <a:lnTo>
                      <a:pt x="26" y="38"/>
                    </a:lnTo>
                    <a:lnTo>
                      <a:pt x="28" y="30"/>
                    </a:lnTo>
                    <a:lnTo>
                      <a:pt x="14" y="28"/>
                    </a:lnTo>
                    <a:close/>
                    <a:moveTo>
                      <a:pt x="83" y="28"/>
                    </a:moveTo>
                    <a:lnTo>
                      <a:pt x="69" y="30"/>
                    </a:lnTo>
                    <a:lnTo>
                      <a:pt x="71" y="38"/>
                    </a:lnTo>
                    <a:lnTo>
                      <a:pt x="71" y="46"/>
                    </a:lnTo>
                    <a:lnTo>
                      <a:pt x="89" y="46"/>
                    </a:lnTo>
                    <a:lnTo>
                      <a:pt x="87" y="36"/>
                    </a:lnTo>
                    <a:lnTo>
                      <a:pt x="83" y="28"/>
                    </a:lnTo>
                    <a:close/>
                    <a:moveTo>
                      <a:pt x="51" y="12"/>
                    </a:moveTo>
                    <a:lnTo>
                      <a:pt x="51" y="28"/>
                    </a:lnTo>
                    <a:lnTo>
                      <a:pt x="63" y="28"/>
                    </a:lnTo>
                    <a:lnTo>
                      <a:pt x="59" y="20"/>
                    </a:lnTo>
                    <a:lnTo>
                      <a:pt x="55" y="14"/>
                    </a:lnTo>
                    <a:lnTo>
                      <a:pt x="51" y="12"/>
                    </a:lnTo>
                    <a:close/>
                    <a:moveTo>
                      <a:pt x="47" y="12"/>
                    </a:moveTo>
                    <a:lnTo>
                      <a:pt x="42" y="14"/>
                    </a:lnTo>
                    <a:lnTo>
                      <a:pt x="36" y="22"/>
                    </a:lnTo>
                    <a:lnTo>
                      <a:pt x="34" y="28"/>
                    </a:lnTo>
                    <a:lnTo>
                      <a:pt x="47" y="28"/>
                    </a:lnTo>
                    <a:lnTo>
                      <a:pt x="47" y="12"/>
                    </a:lnTo>
                    <a:close/>
                    <a:moveTo>
                      <a:pt x="59" y="10"/>
                    </a:moveTo>
                    <a:lnTo>
                      <a:pt x="63" y="14"/>
                    </a:lnTo>
                    <a:lnTo>
                      <a:pt x="65" y="20"/>
                    </a:lnTo>
                    <a:lnTo>
                      <a:pt x="69" y="26"/>
                    </a:lnTo>
                    <a:lnTo>
                      <a:pt x="79" y="24"/>
                    </a:lnTo>
                    <a:lnTo>
                      <a:pt x="73" y="18"/>
                    </a:lnTo>
                    <a:lnTo>
                      <a:pt x="67" y="14"/>
                    </a:lnTo>
                    <a:lnTo>
                      <a:pt x="59" y="10"/>
                    </a:lnTo>
                    <a:close/>
                    <a:moveTo>
                      <a:pt x="38" y="10"/>
                    </a:moveTo>
                    <a:lnTo>
                      <a:pt x="30" y="14"/>
                    </a:lnTo>
                    <a:lnTo>
                      <a:pt x="24" y="18"/>
                    </a:lnTo>
                    <a:lnTo>
                      <a:pt x="18" y="24"/>
                    </a:lnTo>
                    <a:lnTo>
                      <a:pt x="28" y="26"/>
                    </a:lnTo>
                    <a:lnTo>
                      <a:pt x="32" y="20"/>
                    </a:lnTo>
                    <a:lnTo>
                      <a:pt x="34" y="14"/>
                    </a:lnTo>
                    <a:lnTo>
                      <a:pt x="38" y="10"/>
                    </a:lnTo>
                    <a:close/>
                    <a:moveTo>
                      <a:pt x="49" y="0"/>
                    </a:moveTo>
                    <a:lnTo>
                      <a:pt x="67" y="4"/>
                    </a:lnTo>
                    <a:lnTo>
                      <a:pt x="83" y="14"/>
                    </a:lnTo>
                    <a:lnTo>
                      <a:pt x="93" y="30"/>
                    </a:lnTo>
                    <a:lnTo>
                      <a:pt x="97" y="50"/>
                    </a:lnTo>
                    <a:lnTo>
                      <a:pt x="93" y="69"/>
                    </a:lnTo>
                    <a:lnTo>
                      <a:pt x="83" y="85"/>
                    </a:lnTo>
                    <a:lnTo>
                      <a:pt x="67" y="95"/>
                    </a:lnTo>
                    <a:lnTo>
                      <a:pt x="49" y="99"/>
                    </a:lnTo>
                    <a:lnTo>
                      <a:pt x="30" y="95"/>
                    </a:lnTo>
                    <a:lnTo>
                      <a:pt x="14" y="85"/>
                    </a:lnTo>
                    <a:lnTo>
                      <a:pt x="4" y="69"/>
                    </a:lnTo>
                    <a:lnTo>
                      <a:pt x="0" y="50"/>
                    </a:lnTo>
                    <a:lnTo>
                      <a:pt x="4" y="30"/>
                    </a:lnTo>
                    <a:lnTo>
                      <a:pt x="14" y="14"/>
                    </a:lnTo>
                    <a:lnTo>
                      <a:pt x="30" y="4"/>
                    </a:lnTo>
                    <a:lnTo>
                      <a:pt x="4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0" name="组合 49"/>
          <p:cNvGrpSpPr/>
          <p:nvPr/>
        </p:nvGrpSpPr>
        <p:grpSpPr>
          <a:xfrm>
            <a:off x="5238881" y="3963328"/>
            <a:ext cx="763063" cy="444643"/>
            <a:chOff x="5238881" y="3710891"/>
            <a:chExt cx="763063" cy="444643"/>
          </a:xfrm>
        </p:grpSpPr>
        <p:sp>
          <p:nvSpPr>
            <p:cNvPr id="51" name="Freeform 82"/>
            <p:cNvSpPr>
              <a:spLocks/>
            </p:cNvSpPr>
            <p:nvPr/>
          </p:nvSpPr>
          <p:spPr bwMode="auto">
            <a:xfrm>
              <a:off x="5238881" y="3759658"/>
              <a:ext cx="203676" cy="347109"/>
            </a:xfrm>
            <a:custGeom>
              <a:avLst/>
              <a:gdLst>
                <a:gd name="T0" fmla="*/ 61 w 71"/>
                <a:gd name="T1" fmla="*/ 0 h 121"/>
                <a:gd name="T2" fmla="*/ 65 w 71"/>
                <a:gd name="T3" fmla="*/ 0 h 121"/>
                <a:gd name="T4" fmla="*/ 67 w 71"/>
                <a:gd name="T5" fmla="*/ 3 h 121"/>
                <a:gd name="T6" fmla="*/ 71 w 71"/>
                <a:gd name="T7" fmla="*/ 7 h 121"/>
                <a:gd name="T8" fmla="*/ 71 w 71"/>
                <a:gd name="T9" fmla="*/ 11 h 121"/>
                <a:gd name="T10" fmla="*/ 71 w 71"/>
                <a:gd name="T11" fmla="*/ 15 h 121"/>
                <a:gd name="T12" fmla="*/ 67 w 71"/>
                <a:gd name="T13" fmla="*/ 19 h 121"/>
                <a:gd name="T14" fmla="*/ 26 w 71"/>
                <a:gd name="T15" fmla="*/ 60 h 121"/>
                <a:gd name="T16" fmla="*/ 67 w 71"/>
                <a:gd name="T17" fmla="*/ 102 h 121"/>
                <a:gd name="T18" fmla="*/ 71 w 71"/>
                <a:gd name="T19" fmla="*/ 106 h 121"/>
                <a:gd name="T20" fmla="*/ 71 w 71"/>
                <a:gd name="T21" fmla="*/ 111 h 121"/>
                <a:gd name="T22" fmla="*/ 71 w 71"/>
                <a:gd name="T23" fmla="*/ 115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3 h 121"/>
                <a:gd name="T36" fmla="*/ 53 w 71"/>
                <a:gd name="T37" fmla="*/ 3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3"/>
                  </a:lnTo>
                  <a:lnTo>
                    <a:pt x="71" y="7"/>
                  </a:lnTo>
                  <a:lnTo>
                    <a:pt x="71" y="11"/>
                  </a:lnTo>
                  <a:lnTo>
                    <a:pt x="71" y="15"/>
                  </a:lnTo>
                  <a:lnTo>
                    <a:pt x="67" y="19"/>
                  </a:lnTo>
                  <a:lnTo>
                    <a:pt x="26" y="60"/>
                  </a:lnTo>
                  <a:lnTo>
                    <a:pt x="67" y="102"/>
                  </a:lnTo>
                  <a:lnTo>
                    <a:pt x="71" y="106"/>
                  </a:lnTo>
                  <a:lnTo>
                    <a:pt x="71" y="111"/>
                  </a:lnTo>
                  <a:lnTo>
                    <a:pt x="71" y="115"/>
                  </a:lnTo>
                  <a:lnTo>
                    <a:pt x="67" y="117"/>
                  </a:lnTo>
                  <a:lnTo>
                    <a:pt x="61" y="121"/>
                  </a:lnTo>
                  <a:lnTo>
                    <a:pt x="53" y="117"/>
                  </a:lnTo>
                  <a:lnTo>
                    <a:pt x="4" y="68"/>
                  </a:lnTo>
                  <a:lnTo>
                    <a:pt x="0" y="60"/>
                  </a:lnTo>
                  <a:lnTo>
                    <a:pt x="4" y="53"/>
                  </a:lnTo>
                  <a:lnTo>
                    <a:pt x="53" y="3"/>
                  </a:lnTo>
                  <a:lnTo>
                    <a:pt x="57" y="0"/>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2" name="组合 51"/>
            <p:cNvGrpSpPr/>
            <p:nvPr/>
          </p:nvGrpSpPr>
          <p:grpSpPr>
            <a:xfrm>
              <a:off x="5557301" y="3710891"/>
              <a:ext cx="444643" cy="444643"/>
              <a:chOff x="5557301" y="3705153"/>
              <a:chExt cx="444643" cy="444643"/>
            </a:xfrm>
          </p:grpSpPr>
          <p:sp>
            <p:nvSpPr>
              <p:cNvPr id="53" name="Freeform 210"/>
              <p:cNvSpPr>
                <a:spLocks noEditPoints="1"/>
              </p:cNvSpPr>
              <p:nvPr/>
            </p:nvSpPr>
            <p:spPr bwMode="auto">
              <a:xfrm>
                <a:off x="5557301" y="3705153"/>
                <a:ext cx="444643" cy="444643"/>
              </a:xfrm>
              <a:custGeom>
                <a:avLst/>
                <a:gdLst>
                  <a:gd name="T0" fmla="*/ 78 w 155"/>
                  <a:gd name="T1" fmla="*/ 8 h 155"/>
                  <a:gd name="T2" fmla="*/ 61 w 155"/>
                  <a:gd name="T3" fmla="*/ 10 h 155"/>
                  <a:gd name="T4" fmla="*/ 43 w 155"/>
                  <a:gd name="T5" fmla="*/ 19 h 155"/>
                  <a:gd name="T6" fmla="*/ 25 w 155"/>
                  <a:gd name="T7" fmla="*/ 35 h 155"/>
                  <a:gd name="T8" fmla="*/ 13 w 155"/>
                  <a:gd name="T9" fmla="*/ 55 h 155"/>
                  <a:gd name="T10" fmla="*/ 9 w 155"/>
                  <a:gd name="T11" fmla="*/ 78 h 155"/>
                  <a:gd name="T12" fmla="*/ 11 w 155"/>
                  <a:gd name="T13" fmla="*/ 96 h 155"/>
                  <a:gd name="T14" fmla="*/ 19 w 155"/>
                  <a:gd name="T15" fmla="*/ 112 h 155"/>
                  <a:gd name="T16" fmla="*/ 33 w 155"/>
                  <a:gd name="T17" fmla="*/ 131 h 155"/>
                  <a:gd name="T18" fmla="*/ 55 w 155"/>
                  <a:gd name="T19" fmla="*/ 143 h 155"/>
                  <a:gd name="T20" fmla="*/ 78 w 155"/>
                  <a:gd name="T21" fmla="*/ 147 h 155"/>
                  <a:gd name="T22" fmla="*/ 94 w 155"/>
                  <a:gd name="T23" fmla="*/ 145 h 155"/>
                  <a:gd name="T24" fmla="*/ 112 w 155"/>
                  <a:gd name="T25" fmla="*/ 139 h 155"/>
                  <a:gd name="T26" fmla="*/ 130 w 155"/>
                  <a:gd name="T27" fmla="*/ 123 h 155"/>
                  <a:gd name="T28" fmla="*/ 143 w 155"/>
                  <a:gd name="T29" fmla="*/ 102 h 155"/>
                  <a:gd name="T30" fmla="*/ 147 w 155"/>
                  <a:gd name="T31" fmla="*/ 78 h 155"/>
                  <a:gd name="T32" fmla="*/ 145 w 155"/>
                  <a:gd name="T33" fmla="*/ 61 h 155"/>
                  <a:gd name="T34" fmla="*/ 136 w 155"/>
                  <a:gd name="T35" fmla="*/ 45 h 155"/>
                  <a:gd name="T36" fmla="*/ 122 w 155"/>
                  <a:gd name="T37" fmla="*/ 25 h 155"/>
                  <a:gd name="T38" fmla="*/ 100 w 155"/>
                  <a:gd name="T39" fmla="*/ 12 h 155"/>
                  <a:gd name="T40" fmla="*/ 78 w 155"/>
                  <a:gd name="T41" fmla="*/ 8 h 155"/>
                  <a:gd name="T42" fmla="*/ 78 w 155"/>
                  <a:gd name="T43" fmla="*/ 0 h 155"/>
                  <a:gd name="T44" fmla="*/ 104 w 155"/>
                  <a:gd name="T45" fmla="*/ 6 h 155"/>
                  <a:gd name="T46" fmla="*/ 126 w 155"/>
                  <a:gd name="T47" fmla="*/ 19 h 155"/>
                  <a:gd name="T48" fmla="*/ 145 w 155"/>
                  <a:gd name="T49" fmla="*/ 41 h 155"/>
                  <a:gd name="T50" fmla="*/ 153 w 155"/>
                  <a:gd name="T51" fmla="*/ 59 h 155"/>
                  <a:gd name="T52" fmla="*/ 155 w 155"/>
                  <a:gd name="T53" fmla="*/ 78 h 155"/>
                  <a:gd name="T54" fmla="*/ 151 w 155"/>
                  <a:gd name="T55" fmla="*/ 104 h 155"/>
                  <a:gd name="T56" fmla="*/ 136 w 155"/>
                  <a:gd name="T57" fmla="*/ 127 h 155"/>
                  <a:gd name="T58" fmla="*/ 116 w 155"/>
                  <a:gd name="T59" fmla="*/ 145 h 155"/>
                  <a:gd name="T60" fmla="*/ 96 w 155"/>
                  <a:gd name="T61" fmla="*/ 153 h 155"/>
                  <a:gd name="T62" fmla="*/ 78 w 155"/>
                  <a:gd name="T63" fmla="*/ 155 h 155"/>
                  <a:gd name="T64" fmla="*/ 51 w 155"/>
                  <a:gd name="T65" fmla="*/ 151 h 155"/>
                  <a:gd name="T66" fmla="*/ 29 w 155"/>
                  <a:gd name="T67" fmla="*/ 137 h 155"/>
                  <a:gd name="T68" fmla="*/ 11 w 155"/>
                  <a:gd name="T69" fmla="*/ 116 h 155"/>
                  <a:gd name="T70" fmla="*/ 3 w 155"/>
                  <a:gd name="T71" fmla="*/ 98 h 155"/>
                  <a:gd name="T72" fmla="*/ 0 w 155"/>
                  <a:gd name="T73" fmla="*/ 78 h 155"/>
                  <a:gd name="T74" fmla="*/ 5 w 155"/>
                  <a:gd name="T75" fmla="*/ 51 h 155"/>
                  <a:gd name="T76" fmla="*/ 19 w 155"/>
                  <a:gd name="T77" fmla="*/ 29 h 155"/>
                  <a:gd name="T78" fmla="*/ 39 w 155"/>
                  <a:gd name="T79" fmla="*/ 10 h 155"/>
                  <a:gd name="T80" fmla="*/ 59 w 155"/>
                  <a:gd name="T81" fmla="*/ 2 h 155"/>
                  <a:gd name="T82" fmla="*/ 78 w 155"/>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5">
                    <a:moveTo>
                      <a:pt x="78" y="8"/>
                    </a:moveTo>
                    <a:lnTo>
                      <a:pt x="61" y="10"/>
                    </a:lnTo>
                    <a:lnTo>
                      <a:pt x="43" y="19"/>
                    </a:lnTo>
                    <a:lnTo>
                      <a:pt x="25" y="35"/>
                    </a:lnTo>
                    <a:lnTo>
                      <a:pt x="13" y="55"/>
                    </a:lnTo>
                    <a:lnTo>
                      <a:pt x="9" y="78"/>
                    </a:lnTo>
                    <a:lnTo>
                      <a:pt x="11" y="96"/>
                    </a:lnTo>
                    <a:lnTo>
                      <a:pt x="19" y="112"/>
                    </a:lnTo>
                    <a:lnTo>
                      <a:pt x="33" y="131"/>
                    </a:lnTo>
                    <a:lnTo>
                      <a:pt x="55" y="143"/>
                    </a:lnTo>
                    <a:lnTo>
                      <a:pt x="78" y="147"/>
                    </a:lnTo>
                    <a:lnTo>
                      <a:pt x="94" y="145"/>
                    </a:lnTo>
                    <a:lnTo>
                      <a:pt x="112" y="139"/>
                    </a:lnTo>
                    <a:lnTo>
                      <a:pt x="130" y="123"/>
                    </a:lnTo>
                    <a:lnTo>
                      <a:pt x="143" y="102"/>
                    </a:lnTo>
                    <a:lnTo>
                      <a:pt x="147" y="78"/>
                    </a:lnTo>
                    <a:lnTo>
                      <a:pt x="145" y="61"/>
                    </a:lnTo>
                    <a:lnTo>
                      <a:pt x="136" y="45"/>
                    </a:lnTo>
                    <a:lnTo>
                      <a:pt x="122" y="25"/>
                    </a:lnTo>
                    <a:lnTo>
                      <a:pt x="100" y="12"/>
                    </a:lnTo>
                    <a:lnTo>
                      <a:pt x="78" y="8"/>
                    </a:lnTo>
                    <a:close/>
                    <a:moveTo>
                      <a:pt x="78" y="0"/>
                    </a:moveTo>
                    <a:lnTo>
                      <a:pt x="104" y="6"/>
                    </a:lnTo>
                    <a:lnTo>
                      <a:pt x="126" y="19"/>
                    </a:lnTo>
                    <a:lnTo>
                      <a:pt x="145" y="41"/>
                    </a:lnTo>
                    <a:lnTo>
                      <a:pt x="153" y="59"/>
                    </a:lnTo>
                    <a:lnTo>
                      <a:pt x="155" y="78"/>
                    </a:lnTo>
                    <a:lnTo>
                      <a:pt x="151" y="104"/>
                    </a:lnTo>
                    <a:lnTo>
                      <a:pt x="136" y="127"/>
                    </a:lnTo>
                    <a:lnTo>
                      <a:pt x="116" y="145"/>
                    </a:lnTo>
                    <a:lnTo>
                      <a:pt x="96" y="153"/>
                    </a:lnTo>
                    <a:lnTo>
                      <a:pt x="78" y="155"/>
                    </a:lnTo>
                    <a:lnTo>
                      <a:pt x="51" y="151"/>
                    </a:lnTo>
                    <a:lnTo>
                      <a:pt x="29" y="137"/>
                    </a:lnTo>
                    <a:lnTo>
                      <a:pt x="11" y="116"/>
                    </a:lnTo>
                    <a:lnTo>
                      <a:pt x="3" y="98"/>
                    </a:lnTo>
                    <a:lnTo>
                      <a:pt x="0" y="78"/>
                    </a:lnTo>
                    <a:lnTo>
                      <a:pt x="5" y="51"/>
                    </a:lnTo>
                    <a:lnTo>
                      <a:pt x="19" y="29"/>
                    </a:lnTo>
                    <a:lnTo>
                      <a:pt x="39" y="10"/>
                    </a:lnTo>
                    <a:lnTo>
                      <a:pt x="59" y="2"/>
                    </a:lnTo>
                    <a:lnTo>
                      <a:pt x="7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211"/>
              <p:cNvSpPr>
                <a:spLocks/>
              </p:cNvSpPr>
              <p:nvPr/>
            </p:nvSpPr>
            <p:spPr bwMode="auto">
              <a:xfrm>
                <a:off x="5651968" y="3817031"/>
                <a:ext cx="255312" cy="226625"/>
              </a:xfrm>
              <a:custGeom>
                <a:avLst/>
                <a:gdLst>
                  <a:gd name="T0" fmla="*/ 2 w 89"/>
                  <a:gd name="T1" fmla="*/ 0 h 79"/>
                  <a:gd name="T2" fmla="*/ 6 w 89"/>
                  <a:gd name="T3" fmla="*/ 4 h 79"/>
                  <a:gd name="T4" fmla="*/ 6 w 89"/>
                  <a:gd name="T5" fmla="*/ 71 h 79"/>
                  <a:gd name="T6" fmla="*/ 87 w 89"/>
                  <a:gd name="T7" fmla="*/ 71 h 79"/>
                  <a:gd name="T8" fmla="*/ 89 w 89"/>
                  <a:gd name="T9" fmla="*/ 75 h 79"/>
                  <a:gd name="T10" fmla="*/ 87 w 89"/>
                  <a:gd name="T11" fmla="*/ 79 h 79"/>
                  <a:gd name="T12" fmla="*/ 6 w 89"/>
                  <a:gd name="T13" fmla="*/ 79 h 79"/>
                  <a:gd name="T14" fmla="*/ 2 w 89"/>
                  <a:gd name="T15" fmla="*/ 77 h 79"/>
                  <a:gd name="T16" fmla="*/ 0 w 89"/>
                  <a:gd name="T17" fmla="*/ 75 h 79"/>
                  <a:gd name="T18" fmla="*/ 0 w 89"/>
                  <a:gd name="T19" fmla="*/ 71 h 79"/>
                  <a:gd name="T20" fmla="*/ 0 w 89"/>
                  <a:gd name="T21" fmla="*/ 4 h 79"/>
                  <a:gd name="T22" fmla="*/ 2 w 8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79">
                    <a:moveTo>
                      <a:pt x="2" y="0"/>
                    </a:moveTo>
                    <a:lnTo>
                      <a:pt x="6" y="4"/>
                    </a:lnTo>
                    <a:lnTo>
                      <a:pt x="6" y="71"/>
                    </a:lnTo>
                    <a:lnTo>
                      <a:pt x="87" y="71"/>
                    </a:lnTo>
                    <a:lnTo>
                      <a:pt x="89" y="75"/>
                    </a:lnTo>
                    <a:lnTo>
                      <a:pt x="87" y="79"/>
                    </a:lnTo>
                    <a:lnTo>
                      <a:pt x="6" y="79"/>
                    </a:lnTo>
                    <a:lnTo>
                      <a:pt x="2" y="77"/>
                    </a:lnTo>
                    <a:lnTo>
                      <a:pt x="0" y="75"/>
                    </a:lnTo>
                    <a:lnTo>
                      <a:pt x="0" y="71"/>
                    </a:lnTo>
                    <a:lnTo>
                      <a:pt x="0" y="4"/>
                    </a:lnTo>
                    <a:lnTo>
                      <a:pt x="2"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212"/>
              <p:cNvSpPr>
                <a:spLocks/>
              </p:cNvSpPr>
              <p:nvPr/>
            </p:nvSpPr>
            <p:spPr bwMode="auto">
              <a:xfrm>
                <a:off x="5692129" y="3822769"/>
                <a:ext cx="209413" cy="180726"/>
              </a:xfrm>
              <a:custGeom>
                <a:avLst/>
                <a:gdLst>
                  <a:gd name="T0" fmla="*/ 69 w 73"/>
                  <a:gd name="T1" fmla="*/ 0 h 63"/>
                  <a:gd name="T2" fmla="*/ 71 w 73"/>
                  <a:gd name="T3" fmla="*/ 2 h 63"/>
                  <a:gd name="T4" fmla="*/ 73 w 73"/>
                  <a:gd name="T5" fmla="*/ 4 h 63"/>
                  <a:gd name="T6" fmla="*/ 69 w 73"/>
                  <a:gd name="T7" fmla="*/ 27 h 63"/>
                  <a:gd name="T8" fmla="*/ 65 w 73"/>
                  <a:gd name="T9" fmla="*/ 31 h 63"/>
                  <a:gd name="T10" fmla="*/ 63 w 73"/>
                  <a:gd name="T11" fmla="*/ 27 h 63"/>
                  <a:gd name="T12" fmla="*/ 65 w 73"/>
                  <a:gd name="T13" fmla="*/ 16 h 63"/>
                  <a:gd name="T14" fmla="*/ 45 w 73"/>
                  <a:gd name="T15" fmla="*/ 43 h 63"/>
                  <a:gd name="T16" fmla="*/ 43 w 73"/>
                  <a:gd name="T17" fmla="*/ 45 h 63"/>
                  <a:gd name="T18" fmla="*/ 39 w 73"/>
                  <a:gd name="T19" fmla="*/ 45 h 63"/>
                  <a:gd name="T20" fmla="*/ 27 w 73"/>
                  <a:gd name="T21" fmla="*/ 35 h 63"/>
                  <a:gd name="T22" fmla="*/ 6 w 73"/>
                  <a:gd name="T23" fmla="*/ 61 h 63"/>
                  <a:gd name="T24" fmla="*/ 4 w 73"/>
                  <a:gd name="T25" fmla="*/ 63 h 63"/>
                  <a:gd name="T26" fmla="*/ 0 w 73"/>
                  <a:gd name="T27" fmla="*/ 63 h 63"/>
                  <a:gd name="T28" fmla="*/ 0 w 73"/>
                  <a:gd name="T29" fmla="*/ 57 h 63"/>
                  <a:gd name="T30" fmla="*/ 20 w 73"/>
                  <a:gd name="T31" fmla="*/ 27 h 63"/>
                  <a:gd name="T32" fmla="*/ 24 w 73"/>
                  <a:gd name="T33" fmla="*/ 24 h 63"/>
                  <a:gd name="T34" fmla="*/ 27 w 73"/>
                  <a:gd name="T35" fmla="*/ 24 h 63"/>
                  <a:gd name="T36" fmla="*/ 41 w 73"/>
                  <a:gd name="T37" fmla="*/ 35 h 63"/>
                  <a:gd name="T38" fmla="*/ 57 w 73"/>
                  <a:gd name="T39" fmla="*/ 10 h 63"/>
                  <a:gd name="T40" fmla="*/ 49 w 73"/>
                  <a:gd name="T41" fmla="*/ 10 h 63"/>
                  <a:gd name="T42" fmla="*/ 45 w 73"/>
                  <a:gd name="T43" fmla="*/ 8 h 63"/>
                  <a:gd name="T44" fmla="*/ 47 w 73"/>
                  <a:gd name="T45" fmla="*/ 4 h 63"/>
                  <a:gd name="T46" fmla="*/ 69 w 73"/>
                  <a:gd name="T4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63">
                    <a:moveTo>
                      <a:pt x="69" y="0"/>
                    </a:moveTo>
                    <a:lnTo>
                      <a:pt x="71" y="2"/>
                    </a:lnTo>
                    <a:lnTo>
                      <a:pt x="73" y="4"/>
                    </a:lnTo>
                    <a:lnTo>
                      <a:pt x="69" y="27"/>
                    </a:lnTo>
                    <a:lnTo>
                      <a:pt x="65" y="31"/>
                    </a:lnTo>
                    <a:lnTo>
                      <a:pt x="63" y="27"/>
                    </a:lnTo>
                    <a:lnTo>
                      <a:pt x="65" y="16"/>
                    </a:lnTo>
                    <a:lnTo>
                      <a:pt x="45" y="43"/>
                    </a:lnTo>
                    <a:lnTo>
                      <a:pt x="43" y="45"/>
                    </a:lnTo>
                    <a:lnTo>
                      <a:pt x="39" y="45"/>
                    </a:lnTo>
                    <a:lnTo>
                      <a:pt x="27" y="35"/>
                    </a:lnTo>
                    <a:lnTo>
                      <a:pt x="6" y="61"/>
                    </a:lnTo>
                    <a:lnTo>
                      <a:pt x="4" y="63"/>
                    </a:lnTo>
                    <a:lnTo>
                      <a:pt x="0" y="63"/>
                    </a:lnTo>
                    <a:lnTo>
                      <a:pt x="0" y="57"/>
                    </a:lnTo>
                    <a:lnTo>
                      <a:pt x="20" y="27"/>
                    </a:lnTo>
                    <a:lnTo>
                      <a:pt x="24" y="24"/>
                    </a:lnTo>
                    <a:lnTo>
                      <a:pt x="27" y="24"/>
                    </a:lnTo>
                    <a:lnTo>
                      <a:pt x="41" y="35"/>
                    </a:lnTo>
                    <a:lnTo>
                      <a:pt x="57" y="10"/>
                    </a:lnTo>
                    <a:lnTo>
                      <a:pt x="49" y="10"/>
                    </a:lnTo>
                    <a:lnTo>
                      <a:pt x="45" y="8"/>
                    </a:lnTo>
                    <a:lnTo>
                      <a:pt x="47" y="4"/>
                    </a:lnTo>
                    <a:lnTo>
                      <a:pt x="69" y="0"/>
                    </a:lnTo>
                    <a:close/>
                  </a:path>
                </a:pathLst>
              </a:custGeom>
              <a:solidFill>
                <a:srgbClr val="E4F3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0" name="矩形 69"/>
          <p:cNvSpPr/>
          <p:nvPr/>
        </p:nvSpPr>
        <p:spPr>
          <a:xfrm>
            <a:off x="1858251" y="375965"/>
            <a:ext cx="2246128" cy="523220"/>
          </a:xfrm>
          <a:prstGeom prst="rect">
            <a:avLst/>
          </a:prstGeom>
          <a:effectLst/>
        </p:spPr>
        <p:txBody>
          <a:bodyPr vert="horz" wrap="none">
            <a:spAutoFit/>
          </a:bodyPr>
          <a:lstStyle/>
          <a:p>
            <a:r>
              <a:rPr lang="en-US" altLang="zh-CN" sz="2800" dirty="0">
                <a:solidFill>
                  <a:srgbClr val="70C4BC"/>
                </a:solidFill>
                <a:latin typeface="+mj-lt"/>
                <a:ea typeface="微软雅黑" panose="020B0503020204020204" pitchFamily="34" charset="-122"/>
              </a:rPr>
              <a:t>Methodology</a:t>
            </a:r>
          </a:p>
        </p:txBody>
      </p:sp>
      <p:sp>
        <p:nvSpPr>
          <p:cNvPr id="2" name="TextBox 1"/>
          <p:cNvSpPr txBox="1"/>
          <p:nvPr/>
        </p:nvSpPr>
        <p:spPr>
          <a:xfrm>
            <a:off x="2450895" y="1539817"/>
            <a:ext cx="808293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Overall Architecture</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53064941"/>
              </p:ext>
            </p:extLst>
          </p:nvPr>
        </p:nvGraphicFramePr>
        <p:xfrm>
          <a:off x="3650197" y="2875673"/>
          <a:ext cx="4703494" cy="505752"/>
        </p:xfrm>
        <a:graphic>
          <a:graphicData uri="http://schemas.openxmlformats.org/presentationml/2006/ole">
            <mc:AlternateContent xmlns:mc="http://schemas.openxmlformats.org/markup-compatibility/2006">
              <mc:Choice xmlns:v="urn:schemas-microsoft-com:vml" Requires="v">
                <p:oleObj spid="_x0000_s6231" name="Equation" r:id="rId5" imgW="2361960" imgH="253800" progId="Equation.DSMT4">
                  <p:embed/>
                </p:oleObj>
              </mc:Choice>
              <mc:Fallback>
                <p:oleObj name="Equation" r:id="rId5" imgW="2361960" imgH="253800" progId="Equation.DSMT4">
                  <p:embed/>
                  <p:pic>
                    <p:nvPicPr>
                      <p:cNvPr id="0" name=""/>
                      <p:cNvPicPr/>
                      <p:nvPr/>
                    </p:nvPicPr>
                    <p:blipFill>
                      <a:blip r:embed="rId6"/>
                      <a:stretch>
                        <a:fillRect/>
                      </a:stretch>
                    </p:blipFill>
                    <p:spPr>
                      <a:xfrm>
                        <a:off x="3650197" y="2875673"/>
                        <a:ext cx="4703494" cy="505752"/>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526739254"/>
              </p:ext>
            </p:extLst>
          </p:nvPr>
        </p:nvGraphicFramePr>
        <p:xfrm>
          <a:off x="3775043" y="3695493"/>
          <a:ext cx="2069125" cy="453237"/>
        </p:xfrm>
        <a:graphic>
          <a:graphicData uri="http://schemas.openxmlformats.org/presentationml/2006/ole">
            <mc:AlternateContent xmlns:mc="http://schemas.openxmlformats.org/markup-compatibility/2006">
              <mc:Choice xmlns:v="urn:schemas-microsoft-com:vml" Requires="v">
                <p:oleObj spid="_x0000_s6232" name="Equation" r:id="rId7" imgW="1333440" imgH="291960" progId="Equation.DSMT4">
                  <p:embed/>
                </p:oleObj>
              </mc:Choice>
              <mc:Fallback>
                <p:oleObj name="Equation" r:id="rId7" imgW="1333440" imgH="291960" progId="Equation.DSMT4">
                  <p:embed/>
                  <p:pic>
                    <p:nvPicPr>
                      <p:cNvPr id="0" name=""/>
                      <p:cNvPicPr/>
                      <p:nvPr/>
                    </p:nvPicPr>
                    <p:blipFill>
                      <a:blip r:embed="rId8"/>
                      <a:stretch>
                        <a:fillRect/>
                      </a:stretch>
                    </p:blipFill>
                    <p:spPr>
                      <a:xfrm>
                        <a:off x="3775043" y="3695493"/>
                        <a:ext cx="2069125" cy="45323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0316840"/>
              </p:ext>
            </p:extLst>
          </p:nvPr>
        </p:nvGraphicFramePr>
        <p:xfrm>
          <a:off x="3775043" y="4268121"/>
          <a:ext cx="2092076" cy="476413"/>
        </p:xfrm>
        <a:graphic>
          <a:graphicData uri="http://schemas.openxmlformats.org/presentationml/2006/ole">
            <mc:AlternateContent xmlns:mc="http://schemas.openxmlformats.org/markup-compatibility/2006">
              <mc:Choice xmlns:v="urn:schemas-microsoft-com:vml" Requires="v">
                <p:oleObj spid="_x0000_s6233" name="Equation" r:id="rId9" imgW="1282680" imgH="291960" progId="Equation.DSMT4">
                  <p:embed/>
                </p:oleObj>
              </mc:Choice>
              <mc:Fallback>
                <p:oleObj name="Equation" r:id="rId9" imgW="1282680" imgH="291960" progId="Equation.DSMT4">
                  <p:embed/>
                  <p:pic>
                    <p:nvPicPr>
                      <p:cNvPr id="0" name=""/>
                      <p:cNvPicPr/>
                      <p:nvPr/>
                    </p:nvPicPr>
                    <p:blipFill>
                      <a:blip r:embed="rId10"/>
                      <a:stretch>
                        <a:fillRect/>
                      </a:stretch>
                    </p:blipFill>
                    <p:spPr>
                      <a:xfrm>
                        <a:off x="3775043" y="4268121"/>
                        <a:ext cx="2092076" cy="4764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2021909"/>
              </p:ext>
            </p:extLst>
          </p:nvPr>
        </p:nvGraphicFramePr>
        <p:xfrm>
          <a:off x="3775043" y="5450972"/>
          <a:ext cx="2074609" cy="454438"/>
        </p:xfrm>
        <a:graphic>
          <a:graphicData uri="http://schemas.openxmlformats.org/presentationml/2006/ole">
            <mc:AlternateContent xmlns:mc="http://schemas.openxmlformats.org/markup-compatibility/2006">
              <mc:Choice xmlns:v="urn:schemas-microsoft-com:vml" Requires="v">
                <p:oleObj spid="_x0000_s6234" name="Equation" r:id="rId11" imgW="1333440" imgH="291960" progId="Equation.DSMT4">
                  <p:embed/>
                </p:oleObj>
              </mc:Choice>
              <mc:Fallback>
                <p:oleObj name="Equation" r:id="rId11" imgW="1333440" imgH="291960" progId="Equation.DSMT4">
                  <p:embed/>
                  <p:pic>
                    <p:nvPicPr>
                      <p:cNvPr id="0" name=""/>
                      <p:cNvPicPr/>
                      <p:nvPr/>
                    </p:nvPicPr>
                    <p:blipFill>
                      <a:blip r:embed="rId12"/>
                      <a:stretch>
                        <a:fillRect/>
                      </a:stretch>
                    </p:blipFill>
                    <p:spPr>
                      <a:xfrm>
                        <a:off x="3775043" y="5450972"/>
                        <a:ext cx="2074609" cy="45443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38930482"/>
              </p:ext>
            </p:extLst>
          </p:nvPr>
        </p:nvGraphicFramePr>
        <p:xfrm>
          <a:off x="3737523" y="4832036"/>
          <a:ext cx="2147601" cy="479561"/>
        </p:xfrm>
        <a:graphic>
          <a:graphicData uri="http://schemas.openxmlformats.org/presentationml/2006/ole">
            <mc:AlternateContent xmlns:mc="http://schemas.openxmlformats.org/markup-compatibility/2006">
              <mc:Choice xmlns:v="urn:schemas-microsoft-com:vml" Requires="v">
                <p:oleObj spid="_x0000_s6235" name="Equation" r:id="rId13" imgW="1307880" imgH="291960" progId="Equation.DSMT4">
                  <p:embed/>
                </p:oleObj>
              </mc:Choice>
              <mc:Fallback>
                <p:oleObj name="Equation" r:id="rId13" imgW="1307880" imgH="291960" progId="Equation.DSMT4">
                  <p:embed/>
                  <p:pic>
                    <p:nvPicPr>
                      <p:cNvPr id="0" name=""/>
                      <p:cNvPicPr/>
                      <p:nvPr/>
                    </p:nvPicPr>
                    <p:blipFill>
                      <a:blip r:embed="rId14"/>
                      <a:stretch>
                        <a:fillRect/>
                      </a:stretch>
                    </p:blipFill>
                    <p:spPr>
                      <a:xfrm>
                        <a:off x="3737523" y="4832036"/>
                        <a:ext cx="2147601" cy="479561"/>
                      </a:xfrm>
                      <a:prstGeom prst="rect">
                        <a:avLst/>
                      </a:prstGeom>
                    </p:spPr>
                  </p:pic>
                </p:oleObj>
              </mc:Fallback>
            </mc:AlternateContent>
          </a:graphicData>
        </a:graphic>
      </p:graphicFrame>
      <p:sp>
        <p:nvSpPr>
          <p:cNvPr id="56" name="TextBox 55"/>
          <p:cNvSpPr txBox="1"/>
          <p:nvPr/>
        </p:nvSpPr>
        <p:spPr>
          <a:xfrm>
            <a:off x="7091321" y="3596596"/>
            <a:ext cx="5096278" cy="830997"/>
          </a:xfrm>
          <a:prstGeom prst="rect">
            <a:avLst/>
          </a:prstGeom>
          <a:noFill/>
        </p:spPr>
        <p:txBody>
          <a:bodyPr wrap="square" rtlCol="0">
            <a:spAutoFit/>
          </a:bodyPr>
          <a:lstStyle/>
          <a:p>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the </a:t>
            </a:r>
            <a:r>
              <a:rPr lang="en-US" altLang="zh-CN" sz="24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structure-based representations (SBR) </a:t>
            </a: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of head and tail</a:t>
            </a:r>
          </a:p>
        </p:txBody>
      </p:sp>
      <p:sp>
        <p:nvSpPr>
          <p:cNvPr id="57" name="TextBox 56"/>
          <p:cNvSpPr txBox="1"/>
          <p:nvPr/>
        </p:nvSpPr>
        <p:spPr>
          <a:xfrm>
            <a:off x="7091321" y="5169400"/>
            <a:ext cx="5096278" cy="830997"/>
          </a:xfrm>
          <a:prstGeom prst="rect">
            <a:avLst/>
          </a:prstGeom>
          <a:noFill/>
        </p:spPr>
        <p:txBody>
          <a:bodyPr wrap="square" rtlCol="0">
            <a:spAutoFit/>
          </a:bodyPr>
          <a:lstStyle/>
          <a:p>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the </a:t>
            </a:r>
            <a:r>
              <a:rPr lang="en-US" altLang="zh-CN" sz="24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image-based representations</a:t>
            </a:r>
          </a:p>
          <a:p>
            <a:r>
              <a:rPr lang="en-US" altLang="zh-CN" sz="24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(IBR)</a:t>
            </a:r>
            <a:r>
              <a:rPr lang="en-US" altLang="zh-CN"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of head and tail</a:t>
            </a:r>
          </a:p>
        </p:txBody>
      </p:sp>
      <p:cxnSp>
        <p:nvCxnSpPr>
          <p:cNvPr id="9" name="直接箭头连接符 8"/>
          <p:cNvCxnSpPr/>
          <p:nvPr/>
        </p:nvCxnSpPr>
        <p:spPr>
          <a:xfrm flipV="1">
            <a:off x="5918755" y="3904358"/>
            <a:ext cx="1082918" cy="58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5925918" y="5596870"/>
            <a:ext cx="1082918" cy="58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5231657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10.pptx"/>
</p:tagLst>
</file>

<file path=ppt/tags/tag10.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12.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15.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18.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20.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21.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22.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7.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ags/tag9.xml><?xml version="1.0" encoding="utf-8"?>
<p:tagLst xmlns:a="http://schemas.openxmlformats.org/drawingml/2006/main" xmlns:r="http://schemas.openxmlformats.org/officeDocument/2006/relationships" xmlns:p="http://schemas.openxmlformats.org/presentationml/2006/main">
  <p:tag name="MH" val="20160405234033"/>
  <p:tag name="MH_LIBRARY" val="GRAPHIC"/>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638</Words>
  <Application>Microsoft Office PowerPoint</Application>
  <PresentationFormat>自定义</PresentationFormat>
  <Paragraphs>110</Paragraphs>
  <Slides>21</Slides>
  <Notes>21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0" baseType="lpstr">
      <vt:lpstr>宋体</vt:lpstr>
      <vt:lpstr>微软雅黑</vt:lpstr>
      <vt:lpstr>Agency FB</vt:lpstr>
      <vt:lpstr>Arial</vt:lpstr>
      <vt:lpstr>Calibri</vt:lpstr>
      <vt:lpstr>Times New Roman</vt:lpstr>
      <vt:lpstr>Wingdings</vt:lpstr>
      <vt:lpstr>第一PPT，www.1ppt.com</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清新文艺花卉</dc:title>
  <dc:creator/>
  <cp:keywords>第一PPT www.1ppt.com</cp:keywords>
  <cp:lastModifiedBy/>
  <cp:revision>1</cp:revision>
  <dcterms:created xsi:type="dcterms:W3CDTF">2016-09-14T13:45:22Z</dcterms:created>
  <dcterms:modified xsi:type="dcterms:W3CDTF">2018-06-19T05:27:08Z</dcterms:modified>
</cp:coreProperties>
</file>