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11" r:id="rId2"/>
    <p:sldId id="312" r:id="rId3"/>
    <p:sldId id="314" r:id="rId4"/>
    <p:sldId id="315" r:id="rId5"/>
    <p:sldId id="316" r:id="rId6"/>
    <p:sldId id="317" r:id="rId7"/>
    <p:sldId id="318" r:id="rId8"/>
    <p:sldId id="319" r:id="rId9"/>
    <p:sldId id="320" r:id="rId10"/>
    <p:sldId id="323" r:id="rId11"/>
    <p:sldId id="324" r:id="rId12"/>
    <p:sldId id="325" r:id="rId13"/>
    <p:sldId id="326" r:id="rId14"/>
    <p:sldId id="327" r:id="rId15"/>
    <p:sldId id="328" r:id="rId16"/>
    <p:sldId id="26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D26"/>
    <a:srgbClr val="A31515"/>
    <a:srgbClr val="0000FF"/>
    <a:srgbClr val="008000"/>
    <a:srgbClr val="2B91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2" autoAdjust="0"/>
    <p:restoredTop sz="90141" autoAdjust="0"/>
  </p:normalViewPr>
  <p:slideViewPr>
    <p:cSldViewPr snapToGrid="0">
      <p:cViewPr varScale="1">
        <p:scale>
          <a:sx n="107" d="100"/>
          <a:sy n="107" d="100"/>
        </p:scale>
        <p:origin x="30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36804"/>
    </p:cViewPr>
  </p:sorterViewPr>
  <p:notesViewPr>
    <p:cSldViewPr snapToGrid="0">
      <p:cViewPr varScale="1">
        <p:scale>
          <a:sx n="92" d="100"/>
          <a:sy n="92" d="100"/>
        </p:scale>
        <p:origin x="84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D2D63-DD98-4B72-B6C2-1DA962210F26}"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ED77-9175-4372-BA6E-11448F524F1B}" type="slidenum">
              <a:rPr lang="zh-CN" altLang="en-US" smtClean="0"/>
              <a:t>‹#›</a:t>
            </a:fld>
            <a:endParaRPr lang="zh-CN" altLang="en-US"/>
          </a:p>
        </p:txBody>
      </p:sp>
    </p:spTree>
    <p:extLst>
      <p:ext uri="{BB962C8B-B14F-4D97-AF65-F5344CB8AC3E}">
        <p14:creationId xmlns:p14="http://schemas.microsoft.com/office/powerpoint/2010/main" val="3288695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EMNLP2017</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1</a:t>
            </a:fld>
            <a:endParaRPr lang="zh-CN" altLang="en-US"/>
          </a:p>
        </p:txBody>
      </p:sp>
    </p:spTree>
    <p:extLst>
      <p:ext uri="{BB962C8B-B14F-4D97-AF65-F5344CB8AC3E}">
        <p14:creationId xmlns:p14="http://schemas.microsoft.com/office/powerpoint/2010/main" val="243031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模型的基本做法是，对于候选实体集中的每个实体</a:t>
            </a:r>
            <a:r>
              <a:rPr lang="en-US" altLang="zh-CN" dirty="0"/>
              <a:t>e</a:t>
            </a:r>
            <a:r>
              <a:rPr lang="zh-CN" altLang="en-US" dirty="0"/>
              <a:t>，使用编码器对它的词汇定义处理得到嵌入</a:t>
            </a:r>
            <a:r>
              <a:rPr lang="en-US" altLang="zh-CN" dirty="0"/>
              <a:t>de</a:t>
            </a:r>
            <a:r>
              <a:rPr lang="zh-CN" altLang="en-US" dirty="0"/>
              <a:t>，在上下文</a:t>
            </a:r>
            <a:r>
              <a:rPr lang="en-US" altLang="zh-CN" dirty="0"/>
              <a:t>Ci</a:t>
            </a:r>
            <a:r>
              <a:rPr lang="zh-CN" altLang="en-US" dirty="0"/>
              <a:t>中，将空白标记</a:t>
            </a:r>
            <a:r>
              <a:rPr lang="en-US" altLang="zh-CN" dirty="0" err="1"/>
              <a:t>wblank</a:t>
            </a:r>
            <a:r>
              <a:rPr lang="zh-CN" altLang="en-US" dirty="0"/>
              <a:t>替换为该嵌入</a:t>
            </a:r>
            <a:r>
              <a:rPr lang="en-US" altLang="zh-CN" dirty="0"/>
              <a:t>de</a:t>
            </a:r>
            <a:r>
              <a:rPr lang="zh-CN" altLang="en-US" dirty="0"/>
              <a:t>，输入编码器中得到它的嵌入</a:t>
            </a:r>
            <a:r>
              <a:rPr lang="en-US" altLang="zh-CN" dirty="0" err="1"/>
              <a:t>h_i^e</a:t>
            </a:r>
            <a:r>
              <a:rPr lang="zh-CN" altLang="en-US" dirty="0"/>
              <a:t>，最后，通过预测单元计算出实体</a:t>
            </a:r>
            <a:r>
              <a:rPr lang="en-US" altLang="zh-CN" dirty="0"/>
              <a:t>e</a:t>
            </a:r>
            <a:r>
              <a:rPr lang="zh-CN" altLang="en-US" dirty="0"/>
              <a:t>正确的概率。对候选实体集中的每个实体采用同样的做法，每个实体都能得到一个正确概率值，取其中概率最大的实体作为正确实体的预测。</a:t>
            </a:r>
            <a:endParaRPr lang="en-US" altLang="zh-CN" dirty="0"/>
          </a:p>
          <a:p>
            <a:r>
              <a:rPr lang="zh-CN" altLang="en-US" dirty="0"/>
              <a:t>论文说，使用 交叉项 与只使用上下文嵌入来进行预测相比，可以得到更快速的训练速度。在</a:t>
            </a:r>
            <a:r>
              <a:rPr lang="en-US" altLang="zh-CN" dirty="0"/>
              <a:t>14</a:t>
            </a:r>
            <a:r>
              <a:rPr lang="zh-CN" altLang="en-US" dirty="0"/>
              <a:t>年和</a:t>
            </a:r>
            <a:r>
              <a:rPr lang="en-US" altLang="zh-CN" dirty="0"/>
              <a:t>15</a:t>
            </a:r>
            <a:r>
              <a:rPr lang="zh-CN" altLang="en-US" dirty="0"/>
              <a:t>年的两篇论文中被提到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10</a:t>
            </a:fld>
            <a:endParaRPr lang="zh-CN" altLang="en-US"/>
          </a:p>
        </p:txBody>
      </p:sp>
    </p:spTree>
    <p:extLst>
      <p:ext uri="{BB962C8B-B14F-4D97-AF65-F5344CB8AC3E}">
        <p14:creationId xmlns:p14="http://schemas.microsoft.com/office/powerpoint/2010/main" val="901390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论文认为除了当前上下文以外，其他上下文也为实体的预测过程提供了有用的信息，于是在先前提出的双编码器的模型上加以改进，提出了分层编码器，它在双编码器的基础上加入了一层</a:t>
            </a:r>
            <a:r>
              <a:rPr lang="en-US" altLang="zh-CN" dirty="0"/>
              <a:t>LSTM</a:t>
            </a:r>
            <a:r>
              <a:rPr lang="zh-CN" altLang="en-US" dirty="0"/>
              <a:t>来进行决策</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11</a:t>
            </a:fld>
            <a:endParaRPr lang="zh-CN" altLang="en-US"/>
          </a:p>
        </p:txBody>
      </p:sp>
    </p:spTree>
    <p:extLst>
      <p:ext uri="{BB962C8B-B14F-4D97-AF65-F5344CB8AC3E}">
        <p14:creationId xmlns:p14="http://schemas.microsoft.com/office/powerpoint/2010/main" val="319487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分层编码器的具体做法是，对于候选实体集中的每个实体</a:t>
            </a:r>
            <a:r>
              <a:rPr lang="en-US" altLang="zh-CN" dirty="0"/>
              <a:t>e</a:t>
            </a:r>
            <a:r>
              <a:rPr lang="zh-CN" altLang="en-US" dirty="0"/>
              <a:t>，都可以通过先前的双编码器得到一个上下文嵌入</a:t>
            </a:r>
            <a:r>
              <a:rPr lang="en-US" altLang="zh-CN" dirty="0" err="1"/>
              <a:t>h_i^e</a:t>
            </a:r>
            <a:r>
              <a:rPr lang="zh-CN" altLang="en-US" dirty="0"/>
              <a:t>，对所有的嵌入求平均，得到一个新的嵌入</a:t>
            </a:r>
            <a:r>
              <a:rPr lang="en-US" altLang="zh-CN" dirty="0" err="1"/>
              <a:t>h_i</a:t>
            </a:r>
            <a:r>
              <a:rPr lang="en-US" altLang="zh-CN" dirty="0"/>
              <a:t> bar</a:t>
            </a:r>
            <a:r>
              <a:rPr lang="zh-CN" altLang="en-US" dirty="0"/>
              <a:t>，该嵌入蕴含了当前上下文的信息，将该嵌入输入新的</a:t>
            </a:r>
            <a:r>
              <a:rPr lang="en-US" altLang="zh-CN" dirty="0"/>
              <a:t>LSTM</a:t>
            </a:r>
            <a:r>
              <a:rPr lang="zh-CN" altLang="en-US" dirty="0"/>
              <a:t>，得到一个输出</a:t>
            </a:r>
            <a:r>
              <a:rPr lang="en-US" altLang="zh-CN" dirty="0" err="1"/>
              <a:t>ri</a:t>
            </a:r>
            <a:r>
              <a:rPr lang="zh-CN" altLang="en-US" dirty="0"/>
              <a:t>，论文认为该输出蕴含了当前与先前的上下文信息，并将</a:t>
            </a:r>
            <a:r>
              <a:rPr lang="en-US" altLang="zh-CN" dirty="0" err="1"/>
              <a:t>ri</a:t>
            </a:r>
            <a:r>
              <a:rPr lang="zh-CN" altLang="en-US" dirty="0"/>
              <a:t>加入到</a:t>
            </a:r>
            <a:r>
              <a:rPr lang="en-US" altLang="zh-CN" dirty="0"/>
              <a:t>P</a:t>
            </a:r>
            <a:r>
              <a:rPr lang="zh-CN" altLang="en-US" dirty="0"/>
              <a:t>的预测过程中，得到每个实体的概率，选择概率最大的实体作为正确的实体。</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12</a:t>
            </a:fld>
            <a:endParaRPr lang="zh-CN" altLang="en-US"/>
          </a:p>
        </p:txBody>
      </p:sp>
    </p:spTree>
    <p:extLst>
      <p:ext uri="{BB962C8B-B14F-4D97-AF65-F5344CB8AC3E}">
        <p14:creationId xmlns:p14="http://schemas.microsoft.com/office/powerpoint/2010/main" val="99311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Random</a:t>
            </a:r>
            <a:r>
              <a:rPr lang="zh-CN" altLang="en-US" dirty="0"/>
              <a:t>的</a:t>
            </a:r>
            <a:r>
              <a:rPr lang="en-US" altLang="zh-CN" dirty="0"/>
              <a:t>baseline</a:t>
            </a:r>
            <a:r>
              <a:rPr lang="zh-CN" altLang="en-US" dirty="0"/>
              <a:t>是从候选集中随机选择实体作为预测结果</a:t>
            </a:r>
            <a:endParaRPr lang="en-US" altLang="zh-CN" dirty="0"/>
          </a:p>
          <a:p>
            <a:r>
              <a:rPr lang="en-US" altLang="zh-CN" dirty="0" err="1"/>
              <a:t>freqent</a:t>
            </a:r>
            <a:r>
              <a:rPr lang="zh-CN" altLang="en-US" dirty="0"/>
              <a:t>选择文档中出现最频繁的实体作为整篇文档所有空白处的实体</a:t>
            </a:r>
            <a:endParaRPr lang="en-US" altLang="zh-CN" dirty="0"/>
          </a:p>
          <a:p>
            <a:r>
              <a:rPr lang="en-US" altLang="zh-CN" dirty="0" err="1"/>
              <a:t>contenc</a:t>
            </a:r>
            <a:r>
              <a:rPr lang="zh-CN" altLang="en-US" dirty="0"/>
              <a:t>与</a:t>
            </a:r>
            <a:r>
              <a:rPr lang="en-US" altLang="zh-CN" dirty="0" err="1"/>
              <a:t>doubenc</a:t>
            </a:r>
            <a:r>
              <a:rPr lang="zh-CN" altLang="en-US" dirty="0"/>
              <a:t>类似，只是将实体的名称加入到存在空白的上下文</a:t>
            </a:r>
            <a:r>
              <a:rPr lang="en-US" altLang="zh-CN" dirty="0"/>
              <a:t>Ci</a:t>
            </a:r>
            <a:r>
              <a:rPr lang="zh-CN" altLang="en-US" dirty="0"/>
              <a:t>中，训练得到结果，是不使用外部知识的语言模型</a:t>
            </a:r>
            <a:endParaRPr lang="en-US" altLang="zh-CN" dirty="0"/>
          </a:p>
          <a:p>
            <a:r>
              <a:rPr lang="en-US" altLang="zh-CN" dirty="0" err="1"/>
              <a:t>tf-idf+cos</a:t>
            </a:r>
            <a:r>
              <a:rPr lang="zh-CN" altLang="en-US" dirty="0"/>
              <a:t>用上下文与实体定义的</a:t>
            </a:r>
            <a:r>
              <a:rPr lang="en-US" altLang="zh-CN" dirty="0" err="1"/>
              <a:t>tf-idf</a:t>
            </a:r>
            <a:r>
              <a:rPr lang="zh-CN" altLang="en-US" dirty="0"/>
              <a:t>向量作为它们的嵌入，并通过余弦相似度计算两者的相似度，选择相似度最高的作为预测实体</a:t>
            </a:r>
            <a:endParaRPr lang="en-US" altLang="zh-CN" dirty="0"/>
          </a:p>
          <a:p>
            <a:r>
              <a:rPr lang="en-US" altLang="zh-CN" dirty="0" err="1"/>
              <a:t>avgemb+cos</a:t>
            </a:r>
            <a:r>
              <a:rPr lang="zh-CN" altLang="en-US" dirty="0"/>
              <a:t>通过计算一些预先训练好的词嵌入的平均值得到上下文与实体的嵌入，本文的实验使用了</a:t>
            </a:r>
            <a:r>
              <a:rPr lang="en-US" altLang="zh-CN" dirty="0" err="1"/>
              <a:t>GloVe</a:t>
            </a:r>
            <a:r>
              <a:rPr lang="zh-CN" altLang="en-US" dirty="0"/>
              <a:t>的词嵌入来进行当前工作，同样使用余弦相似度来进行预测</a:t>
            </a:r>
            <a:endParaRPr lang="en-US" altLang="zh-CN" dirty="0"/>
          </a:p>
          <a:p>
            <a:endParaRPr lang="en-US" altLang="zh-CN" dirty="0"/>
          </a:p>
          <a:p>
            <a:r>
              <a:rPr lang="zh-CN" altLang="en-US" dirty="0"/>
              <a:t>右侧是在文档中实体个数处于以下范围时的准确度，图中表明，当实体出现频率增加时，</a:t>
            </a:r>
            <a:r>
              <a:rPr lang="en-US" altLang="zh-CN" dirty="0"/>
              <a:t>baseline</a:t>
            </a:r>
            <a:r>
              <a:rPr lang="zh-CN" altLang="en-US" dirty="0"/>
              <a:t>的精确度也在慢慢提高，也就是说对于</a:t>
            </a:r>
            <a:r>
              <a:rPr lang="en-US" altLang="zh-CN" dirty="0"/>
              <a:t>n&lt;=5</a:t>
            </a:r>
            <a:r>
              <a:rPr lang="zh-CN" altLang="en-US" dirty="0"/>
              <a:t>的情况下，外部知识对于实体预测还是很有必要的</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13</a:t>
            </a:fld>
            <a:endParaRPr lang="zh-CN" altLang="en-US"/>
          </a:p>
        </p:txBody>
      </p:sp>
    </p:spTree>
    <p:extLst>
      <p:ext uri="{BB962C8B-B14F-4D97-AF65-F5344CB8AC3E}">
        <p14:creationId xmlns:p14="http://schemas.microsoft.com/office/powerpoint/2010/main" val="4137718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论文提供了测试集中的一个例子，在这个候选集中，</a:t>
            </a:r>
            <a:r>
              <a:rPr lang="en-US" altLang="zh-CN" dirty="0"/>
              <a:t>Istanbul</a:t>
            </a:r>
            <a:r>
              <a:rPr lang="zh-CN" altLang="en-US" dirty="0"/>
              <a:t>伊斯坦布尔总共出现了</a:t>
            </a:r>
            <a:r>
              <a:rPr lang="en-US" altLang="zh-CN" dirty="0"/>
              <a:t>86</a:t>
            </a:r>
            <a:r>
              <a:rPr lang="zh-CN" altLang="en-US" dirty="0"/>
              <a:t>次，而</a:t>
            </a:r>
            <a:r>
              <a:rPr lang="en-US" altLang="zh-CN" dirty="0" err="1"/>
              <a:t>larnaca</a:t>
            </a:r>
            <a:r>
              <a:rPr lang="zh-CN" altLang="en-US" dirty="0"/>
              <a:t>拉纳卡仅仅在测试集中出现了两次，在训练集中更是完全没有出现，于是</a:t>
            </a:r>
            <a:r>
              <a:rPr lang="en-US" altLang="zh-CN" dirty="0"/>
              <a:t>baseline</a:t>
            </a:r>
            <a:r>
              <a:rPr lang="zh-CN" altLang="en-US" dirty="0"/>
              <a:t>将空缺处预测为</a:t>
            </a:r>
            <a:r>
              <a:rPr lang="en-US" altLang="zh-CN" dirty="0" err="1"/>
              <a:t>istanbul</a:t>
            </a:r>
            <a:r>
              <a:rPr lang="zh-CN" altLang="en-US" dirty="0"/>
              <a:t>，而引入了外部知识后，本文的模型可以成功预测出应该填</a:t>
            </a:r>
            <a:r>
              <a:rPr lang="en-US" altLang="zh-CN" dirty="0" err="1"/>
              <a:t>larnaca</a:t>
            </a:r>
            <a:r>
              <a:rPr lang="zh-CN" altLang="en-US" dirty="0"/>
              <a:t>，塞浦路斯的一个城市</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14</a:t>
            </a:fld>
            <a:endParaRPr lang="zh-CN" altLang="en-US"/>
          </a:p>
        </p:txBody>
      </p:sp>
    </p:spTree>
    <p:extLst>
      <p:ext uri="{BB962C8B-B14F-4D97-AF65-F5344CB8AC3E}">
        <p14:creationId xmlns:p14="http://schemas.microsoft.com/office/powerpoint/2010/main" val="1127391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论文认为，在论文采用的数据集中，基于共现信息的统计模型表现较差，而增加了外部知识描述的模型有良好的表现。</a:t>
            </a:r>
            <a:endParaRPr lang="en-US" altLang="zh-CN" dirty="0"/>
          </a:p>
          <a:p>
            <a:r>
              <a:rPr lang="zh-CN" altLang="en-US" dirty="0"/>
              <a:t>论文的未来的工作包括检验其他类型的外部数据源的效果，比如说</a:t>
            </a:r>
            <a:r>
              <a:rPr lang="en-US" altLang="zh-CN" dirty="0"/>
              <a:t>Freebase</a:t>
            </a:r>
            <a:r>
              <a:rPr lang="zh-CN" altLang="en-US" dirty="0"/>
              <a:t>数据集中的实体间关系信息，并提出了一个方向是结合关系信息与词汇定义来作为外部知识。</a:t>
            </a:r>
            <a:endParaRPr lang="en-US" altLang="zh-CN" dirty="0"/>
          </a:p>
          <a:p>
            <a:r>
              <a:rPr lang="zh-CN" altLang="en-US" dirty="0"/>
              <a:t>论文也计划将外部知识引入对话系统等其他领域中，以期获得良好的效果</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15</a:t>
            </a:fld>
            <a:endParaRPr lang="zh-CN" altLang="en-US"/>
          </a:p>
        </p:txBody>
      </p:sp>
    </p:spTree>
    <p:extLst>
      <p:ext uri="{BB962C8B-B14F-4D97-AF65-F5344CB8AC3E}">
        <p14:creationId xmlns:p14="http://schemas.microsoft.com/office/powerpoint/2010/main" val="375805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contents</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2</a:t>
            </a:fld>
            <a:endParaRPr lang="zh-CN" altLang="en-US"/>
          </a:p>
        </p:txBody>
      </p:sp>
    </p:spTree>
    <p:extLst>
      <p:ext uri="{BB962C8B-B14F-4D97-AF65-F5344CB8AC3E}">
        <p14:creationId xmlns:p14="http://schemas.microsoft.com/office/powerpoint/2010/main" val="423114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认为，世界知识在人类阅读理解与语言理解中扮演着重要作用，但是以前关于阅读理解的数据集与工作都试图剔除这种影响，对于这种任务，语言模型有着良好的表现，然而有很多难以解决的问题就是因为剔除了必要的世界知识而导致的。</a:t>
            </a:r>
            <a:endParaRPr lang="en-US" altLang="zh-CN"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3</a:t>
            </a:fld>
            <a:endParaRPr lang="zh-CN" altLang="en-US"/>
          </a:p>
        </p:txBody>
      </p:sp>
    </p:spTree>
    <p:extLst>
      <p:ext uri="{BB962C8B-B14F-4D97-AF65-F5344CB8AC3E}">
        <p14:creationId xmlns:p14="http://schemas.microsoft.com/office/powerpoint/2010/main" val="140045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这篇论文提出了一个新的工作，叫做稀有实体预测，并且引入了外部知识作为它的核心。目标是预测缺失的命名实体而非缺失的词汇</a:t>
            </a:r>
            <a:endParaRPr lang="en-US" altLang="zh-CN" dirty="0"/>
          </a:p>
          <a:p>
            <a:r>
              <a:rPr lang="zh-CN" altLang="en-US" dirty="0"/>
              <a:t>命名实体的个数非常庞大，近乎于文档的数量，于是每个实体只有几个示例来进行训练。因此，必须依赖于例如</a:t>
            </a:r>
            <a:r>
              <a:rPr lang="en-US" altLang="zh-CN" dirty="0"/>
              <a:t>Freebase</a:t>
            </a:r>
            <a:r>
              <a:rPr lang="zh-CN" altLang="en-US" dirty="0"/>
              <a:t>等的外部知识来适应上下文</a:t>
            </a:r>
            <a:endParaRPr lang="en-US" altLang="zh-CN" dirty="0"/>
          </a:p>
          <a:p>
            <a:r>
              <a:rPr lang="zh-CN" altLang="en-US" dirty="0"/>
              <a:t>首先使用了一个显著增强的基于</a:t>
            </a:r>
            <a:r>
              <a:rPr lang="en-US" altLang="zh-CN" dirty="0" err="1"/>
              <a:t>Wikilink</a:t>
            </a:r>
            <a:r>
              <a:rPr lang="zh-CN" altLang="en-US" dirty="0"/>
              <a:t>的数据集，并且引入了从</a:t>
            </a:r>
            <a:r>
              <a:rPr lang="en-US" altLang="zh-CN" dirty="0"/>
              <a:t>Freebase</a:t>
            </a:r>
            <a:r>
              <a:rPr lang="zh-CN" altLang="en-US" dirty="0"/>
              <a:t>提炼得到的实体描述，称为</a:t>
            </a:r>
            <a:r>
              <a:rPr lang="en-US" altLang="zh-CN" dirty="0" err="1"/>
              <a:t>Wikilinks</a:t>
            </a:r>
            <a:r>
              <a:rPr lang="en-US" altLang="zh-CN" baseline="0" dirty="0"/>
              <a:t> Rare Entity Prediction</a:t>
            </a:r>
            <a:r>
              <a:rPr lang="zh-CN" altLang="en-US" baseline="0" dirty="0"/>
              <a:t>数据集</a:t>
            </a:r>
            <a:endParaRPr lang="en-US" altLang="zh-CN" baseline="0" dirty="0"/>
          </a:p>
          <a:p>
            <a:r>
              <a:rPr lang="zh-CN" altLang="en-US" baseline="0" dirty="0"/>
              <a:t>其次引入了几个基于</a:t>
            </a:r>
            <a:r>
              <a:rPr lang="en-US" altLang="zh-CN" baseline="0" dirty="0"/>
              <a:t>RNN</a:t>
            </a:r>
            <a:r>
              <a:rPr lang="zh-CN" altLang="en-US" baseline="0" dirty="0"/>
              <a:t>的模型，分别是</a:t>
            </a:r>
            <a:r>
              <a:rPr lang="en-US" altLang="zh-CN" baseline="0" dirty="0" err="1"/>
              <a:t>DoubEnc</a:t>
            </a:r>
            <a:r>
              <a:rPr lang="zh-CN" altLang="en-US" baseline="0" dirty="0"/>
              <a:t>和</a:t>
            </a:r>
            <a:r>
              <a:rPr lang="en-US" altLang="zh-CN" baseline="0" dirty="0" err="1"/>
              <a:t>HierEnc</a:t>
            </a:r>
            <a:r>
              <a:rPr lang="zh-CN" altLang="en-US" baseline="0" dirty="0"/>
              <a:t>，事实证明与语言模型</a:t>
            </a:r>
            <a:r>
              <a:rPr lang="en-US" altLang="zh-CN" baseline="0" dirty="0"/>
              <a:t>baseline</a:t>
            </a:r>
            <a:r>
              <a:rPr lang="zh-CN" altLang="en-US" baseline="0" dirty="0"/>
              <a:t>相比，</a:t>
            </a:r>
            <a:r>
              <a:rPr lang="en-US" altLang="zh-CN" baseline="0" dirty="0" err="1"/>
              <a:t>hierenc</a:t>
            </a:r>
            <a:r>
              <a:rPr lang="zh-CN" altLang="en-US" baseline="0" dirty="0"/>
              <a:t>有着</a:t>
            </a:r>
            <a:r>
              <a:rPr lang="en-US" altLang="zh-CN" baseline="0" dirty="0"/>
              <a:t>17%</a:t>
            </a:r>
            <a:r>
              <a:rPr lang="zh-CN" altLang="en-US" baseline="0" dirty="0"/>
              <a:t>的提升</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4</a:t>
            </a:fld>
            <a:endParaRPr lang="zh-CN" altLang="en-US"/>
          </a:p>
        </p:txBody>
      </p:sp>
    </p:spTree>
    <p:extLst>
      <p:ext uri="{BB962C8B-B14F-4D97-AF65-F5344CB8AC3E}">
        <p14:creationId xmlns:p14="http://schemas.microsoft.com/office/powerpoint/2010/main" val="1490996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与本文工作相关的内容包括实体预测等，实体标记与识别等。</a:t>
            </a:r>
            <a:endParaRPr lang="en-US" altLang="zh-CN" dirty="0"/>
          </a:p>
          <a:p>
            <a:r>
              <a:rPr lang="zh-CN" altLang="en-US" dirty="0"/>
              <a:t>实体预测的目的是预测头实体尾实体关系三元组中的缺失实体。虽然这个任务需要理解和预测实体之间的关联，但它不需要具有文本段落的上下文推理，而这些在本文的中至关重要。</a:t>
            </a:r>
            <a:endParaRPr lang="en-US" altLang="zh-CN" dirty="0"/>
          </a:p>
          <a:p>
            <a:r>
              <a:rPr lang="zh-CN" altLang="en-US" dirty="0"/>
              <a:t>稀有实体预测与实体标记也有显著的区别，它只需要选择正确的实体，更类似于机器阅读理解。</a:t>
            </a:r>
            <a:endParaRPr lang="en-US" altLang="zh-CN" dirty="0"/>
          </a:p>
          <a:p>
            <a:r>
              <a:rPr lang="zh-CN" altLang="en-US" dirty="0"/>
              <a:t>一些有监督阅读理解方法也被提出过，然而这些工作需要了解非结构化的自然语言，也不需要集成外部知识</a:t>
            </a:r>
            <a:endParaRPr lang="en-US" altLang="zh-CN" dirty="0"/>
          </a:p>
          <a:p>
            <a:r>
              <a:rPr lang="en-US" altLang="zh-CN" dirty="0"/>
              <a:t>2016</a:t>
            </a:r>
            <a:r>
              <a:rPr lang="zh-CN" altLang="en-US"/>
              <a:t>年这篇文章将</a:t>
            </a:r>
            <a:r>
              <a:rPr lang="zh-CN" altLang="en-US" dirty="0"/>
              <a:t>分布式语义与外部知识来源</a:t>
            </a:r>
            <a:r>
              <a:rPr lang="zh-CN" altLang="en-US"/>
              <a:t>相结合，目的是通过结合语义与段落句法来获得更精确的词与段嵌入，在反向字典与填字游戏中有着良好的表现</a:t>
            </a:r>
            <a:endParaRPr lang="zh-CN" altLang="en-US"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5</a:t>
            </a:fld>
            <a:endParaRPr lang="zh-CN" altLang="en-US"/>
          </a:p>
        </p:txBody>
      </p:sp>
    </p:spTree>
    <p:extLst>
      <p:ext uri="{BB962C8B-B14F-4D97-AF65-F5344CB8AC3E}">
        <p14:creationId xmlns:p14="http://schemas.microsoft.com/office/powerpoint/2010/main" val="129902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本文采用的数据集是对</a:t>
            </a:r>
            <a:r>
              <a:rPr lang="en-US" altLang="zh-CN" dirty="0" err="1"/>
              <a:t>Wikilinks</a:t>
            </a:r>
            <a:r>
              <a:rPr lang="zh-CN" altLang="en-US" dirty="0"/>
              <a:t>数据集进行增强的</a:t>
            </a:r>
            <a:r>
              <a:rPr lang="en-US" altLang="zh-CN" dirty="0" err="1"/>
              <a:t>Wikilinks</a:t>
            </a:r>
            <a:r>
              <a:rPr lang="en-US" altLang="zh-CN" dirty="0"/>
              <a:t> Rare Entity Prediction </a:t>
            </a:r>
            <a:r>
              <a:rPr lang="zh-CN" altLang="en-US" dirty="0"/>
              <a:t>数据集</a:t>
            </a:r>
            <a:endParaRPr lang="en-US" altLang="zh-CN" dirty="0"/>
          </a:p>
          <a:p>
            <a:r>
              <a:rPr lang="en-US" altLang="zh-CN" dirty="0" err="1"/>
              <a:t>Wikilinks</a:t>
            </a:r>
            <a:r>
              <a:rPr lang="zh-CN" altLang="en-US" dirty="0"/>
              <a:t>数据集包含着一系列链接到维基百科的非维基百科页面</a:t>
            </a:r>
            <a:endParaRPr lang="en-US" altLang="zh-CN" dirty="0"/>
          </a:p>
          <a:p>
            <a:r>
              <a:rPr lang="zh-CN" altLang="en-US" dirty="0"/>
              <a:t>本文对这些页面进行处理，将链接到维基百科的超链接替换为一个特殊的空标记作为将要被预测的实体</a:t>
            </a:r>
            <a:endParaRPr lang="en-US" altLang="zh-CN" dirty="0"/>
          </a:p>
          <a:p>
            <a:r>
              <a:rPr lang="zh-CN" altLang="en-US" dirty="0"/>
              <a:t>此外，论文还从</a:t>
            </a:r>
            <a:r>
              <a:rPr lang="en-US" altLang="zh-CN" dirty="0"/>
              <a:t>Freebase</a:t>
            </a:r>
            <a:r>
              <a:rPr lang="zh-CN" altLang="en-US" dirty="0"/>
              <a:t>中提取了每个实体的词汇定义作为模型的外部知识</a:t>
            </a:r>
            <a:endParaRPr lang="en-US" altLang="zh-CN" dirty="0"/>
          </a:p>
          <a:p>
            <a:r>
              <a:rPr lang="zh-CN" altLang="en-US" dirty="0"/>
              <a:t>论文对数据集进行了一个统计工作，发现其中文档的平均空白标记个数是</a:t>
            </a:r>
            <a:r>
              <a:rPr lang="en-US" altLang="zh-CN" dirty="0"/>
              <a:t>3.69</a:t>
            </a:r>
            <a:r>
              <a:rPr lang="zh-CN" altLang="en-US" dirty="0"/>
              <a:t>个，而大部分实体的出现次数都是非常小的，论文认为，只依赖于上下文信息的模型难以正确预测缺失实体</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6</a:t>
            </a:fld>
            <a:endParaRPr lang="zh-CN" altLang="en-US"/>
          </a:p>
        </p:txBody>
      </p:sp>
    </p:spTree>
    <p:extLst>
      <p:ext uri="{BB962C8B-B14F-4D97-AF65-F5344CB8AC3E}">
        <p14:creationId xmlns:p14="http://schemas.microsoft.com/office/powerpoint/2010/main" val="300703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将一篇文档划分为一系列的上下文</a:t>
            </a:r>
            <a:r>
              <a:rPr lang="en-US" altLang="zh-CN" dirty="0"/>
              <a:t>C</a:t>
            </a:r>
            <a:r>
              <a:rPr lang="zh-CN" altLang="en-US" dirty="0"/>
              <a:t>，每一个</a:t>
            </a:r>
            <a:r>
              <a:rPr lang="en-US" altLang="zh-CN" dirty="0"/>
              <a:t>Ci</a:t>
            </a:r>
            <a:r>
              <a:rPr lang="zh-CN" altLang="en-US" dirty="0"/>
              <a:t>是一个单词序列</a:t>
            </a:r>
            <a:r>
              <a:rPr lang="en-US" altLang="zh-CN" dirty="0"/>
              <a:t>w</a:t>
            </a:r>
            <a:r>
              <a:rPr lang="zh-CN" altLang="en-US" dirty="0"/>
              <a:t>，其中存在空白标记</a:t>
            </a:r>
            <a:r>
              <a:rPr lang="en-US" altLang="zh-CN" dirty="0" err="1"/>
              <a:t>wblank</a:t>
            </a:r>
            <a:endParaRPr lang="en-US" altLang="zh-CN" dirty="0"/>
          </a:p>
          <a:p>
            <a:r>
              <a:rPr lang="en-US" altLang="zh-CN" dirty="0"/>
              <a:t>epsilon</a:t>
            </a:r>
            <a:r>
              <a:rPr lang="zh-CN" altLang="en-US" dirty="0"/>
              <a:t>是候选实体集</a:t>
            </a:r>
            <a:endParaRPr lang="en-US" altLang="zh-CN" dirty="0"/>
          </a:p>
          <a:p>
            <a:r>
              <a:rPr lang="zh-CN" altLang="en-US" dirty="0"/>
              <a:t>任务被定义为从实体集</a:t>
            </a:r>
            <a:r>
              <a:rPr lang="en-US" altLang="zh-CN" dirty="0"/>
              <a:t>epsilon</a:t>
            </a:r>
            <a:r>
              <a:rPr lang="zh-CN" altLang="en-US" dirty="0"/>
              <a:t>中找到正确的实体</a:t>
            </a:r>
            <a:r>
              <a:rPr lang="en-US" altLang="zh-CN" dirty="0"/>
              <a:t>e tilde</a:t>
            </a:r>
            <a:r>
              <a:rPr lang="zh-CN" altLang="en-US" dirty="0"/>
              <a:t>去填充空白，并且模型也能获取到实体的词汇定义</a:t>
            </a:r>
            <a:r>
              <a:rPr lang="en-US" altLang="zh-CN" dirty="0"/>
              <a:t>le</a:t>
            </a:r>
          </a:p>
          <a:p>
            <a:r>
              <a:rPr lang="zh-CN" altLang="en-US" dirty="0"/>
              <a:t>关于候选实体集的选择，作者认为，选择整个语料库的实体会导致计算困难，所以候选实体集，作者选择了当前文档中出现的实体的集合。同时，也从其他的实体中采样了一部分加入到候选实体集中。</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7</a:t>
            </a:fld>
            <a:endParaRPr lang="zh-CN" altLang="en-US"/>
          </a:p>
        </p:txBody>
      </p:sp>
    </p:spTree>
    <p:extLst>
      <p:ext uri="{BB962C8B-B14F-4D97-AF65-F5344CB8AC3E}">
        <p14:creationId xmlns:p14="http://schemas.microsoft.com/office/powerpoint/2010/main" val="7255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图片给了定义的一个示例，其中左侧的文字被认为是一个文档</a:t>
            </a:r>
            <a:r>
              <a:rPr lang="en-US" altLang="zh-CN" dirty="0"/>
              <a:t>D</a:t>
            </a:r>
            <a:r>
              <a:rPr lang="zh-CN" altLang="en-US" dirty="0"/>
              <a:t>，其中包含红色的空白标记的文字称作上下文，它由一系列的单词序列组成。</a:t>
            </a:r>
            <a:endParaRPr lang="en-US" altLang="zh-CN" dirty="0"/>
          </a:p>
          <a:p>
            <a:r>
              <a:rPr lang="zh-CN" altLang="en-US" dirty="0"/>
              <a:t>右下方的候选实体集包含每个实体的词汇定义，以单词序列表示。</a:t>
            </a:r>
          </a:p>
        </p:txBody>
      </p:sp>
      <p:sp>
        <p:nvSpPr>
          <p:cNvPr id="4" name="灯片编号占位符 3"/>
          <p:cNvSpPr>
            <a:spLocks noGrp="1"/>
          </p:cNvSpPr>
          <p:nvPr>
            <p:ph type="sldNum" sz="quarter" idx="10"/>
          </p:nvPr>
        </p:nvSpPr>
        <p:spPr/>
        <p:txBody>
          <a:bodyPr/>
          <a:lstStyle/>
          <a:p>
            <a:fld id="{2E6EED77-9175-4372-BA6E-11448F524F1B}" type="slidenum">
              <a:rPr lang="zh-CN" altLang="en-US" smtClean="0"/>
              <a:t>8</a:t>
            </a:fld>
            <a:endParaRPr lang="zh-CN" altLang="en-US"/>
          </a:p>
        </p:txBody>
      </p:sp>
    </p:spTree>
    <p:extLst>
      <p:ext uri="{BB962C8B-B14F-4D97-AF65-F5344CB8AC3E}">
        <p14:creationId xmlns:p14="http://schemas.microsoft.com/office/powerpoint/2010/main" val="1886652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论文提出了两个模型，第一个模型叫做双编码器，采用了</a:t>
            </a:r>
            <a:r>
              <a:rPr lang="en-US" altLang="zh-CN" dirty="0"/>
              <a:t>LSTM</a:t>
            </a:r>
            <a:r>
              <a:rPr lang="zh-CN" altLang="en-US" dirty="0"/>
              <a:t>基本架构</a:t>
            </a:r>
            <a:endParaRPr lang="en-US" altLang="zh-CN" dirty="0"/>
          </a:p>
          <a:p>
            <a:r>
              <a:rPr lang="zh-CN" altLang="en-US" dirty="0"/>
              <a:t>其中，黄色方形是实体编码器，它将实体编码为一个向量嵌入，蓝色球形是上下文编码器，做了同样的工作，将上下文编码为向量嵌入</a:t>
            </a:r>
            <a:endParaRPr lang="en-US" altLang="zh-CN" dirty="0"/>
          </a:p>
          <a:p>
            <a:r>
              <a:rPr lang="en-US" altLang="zh-CN" dirty="0"/>
              <a:t>P</a:t>
            </a:r>
            <a:r>
              <a:rPr lang="zh-CN" altLang="en-US" dirty="0"/>
              <a:t>是一个预测单元，它采用了</a:t>
            </a:r>
            <a:r>
              <a:rPr lang="en-US" altLang="zh-CN" dirty="0"/>
              <a:t>sigmoid</a:t>
            </a:r>
            <a:r>
              <a:rPr lang="zh-CN" altLang="en-US" dirty="0"/>
              <a:t>函数，给出实体</a:t>
            </a:r>
            <a:r>
              <a:rPr lang="en-US" altLang="zh-CN" dirty="0"/>
              <a:t>e</a:t>
            </a:r>
            <a:r>
              <a:rPr lang="zh-CN" altLang="en-US" dirty="0"/>
              <a:t>是正确的实体</a:t>
            </a:r>
            <a:r>
              <a:rPr lang="en-US" altLang="zh-CN" dirty="0"/>
              <a:t>e tilde</a:t>
            </a:r>
            <a:r>
              <a:rPr lang="zh-CN" altLang="en-US" dirty="0"/>
              <a:t>的概率</a:t>
            </a:r>
            <a:endParaRPr lang="en-US" altLang="zh-CN" dirty="0"/>
          </a:p>
        </p:txBody>
      </p:sp>
      <p:sp>
        <p:nvSpPr>
          <p:cNvPr id="4" name="灯片编号占位符 3"/>
          <p:cNvSpPr>
            <a:spLocks noGrp="1"/>
          </p:cNvSpPr>
          <p:nvPr>
            <p:ph type="sldNum" sz="quarter" idx="10"/>
          </p:nvPr>
        </p:nvSpPr>
        <p:spPr/>
        <p:txBody>
          <a:bodyPr/>
          <a:lstStyle/>
          <a:p>
            <a:fld id="{2E6EED77-9175-4372-BA6E-11448F524F1B}" type="slidenum">
              <a:rPr lang="zh-CN" altLang="en-US" smtClean="0"/>
              <a:t>9</a:t>
            </a:fld>
            <a:endParaRPr lang="zh-CN" altLang="en-US"/>
          </a:p>
        </p:txBody>
      </p:sp>
    </p:spTree>
    <p:extLst>
      <p:ext uri="{BB962C8B-B14F-4D97-AF65-F5344CB8AC3E}">
        <p14:creationId xmlns:p14="http://schemas.microsoft.com/office/powerpoint/2010/main" val="35589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130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43468112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2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866436" y="1508558"/>
            <a:ext cx="10465837" cy="3369905"/>
            <a:chOff x="-513184" y="1819469"/>
            <a:chExt cx="10465837" cy="3369905"/>
          </a:xfrm>
        </p:grpSpPr>
        <p:sp>
          <p:nvSpPr>
            <p:cNvPr id="2" name="平行四边形 1"/>
            <p:cNvSpPr/>
            <p:nvPr/>
          </p:nvSpPr>
          <p:spPr>
            <a:xfrm>
              <a:off x="-513184" y="1819469"/>
              <a:ext cx="10338318" cy="322372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444759" y="1897224"/>
              <a:ext cx="10338318" cy="322372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385665" y="1965648"/>
              <a:ext cx="10338318" cy="322372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496" y="1985063"/>
              <a:ext cx="9609980" cy="3170099"/>
            </a:xfrm>
            <a:prstGeom prst="rect">
              <a:avLst/>
            </a:prstGeom>
            <a:noFill/>
          </p:spPr>
          <p:txBody>
            <a:bodyPr wrap="square" rtlCol="0">
              <a:spAutoFit/>
            </a:bodyPr>
            <a:lstStyle/>
            <a:p>
              <a:pPr algn="ctr"/>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World Knowledge for Reading Comprehension:</a:t>
              </a:r>
            </a:p>
            <a:p>
              <a:pPr algn="ctr"/>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Rare Entity Prediction with Hierarchical LSTMs Using External Descriptions</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035595" y="5413556"/>
            <a:ext cx="7526694" cy="836646"/>
            <a:chOff x="5057192" y="4338735"/>
            <a:chExt cx="7526694" cy="836646"/>
          </a:xfrm>
        </p:grpSpPr>
        <p:sp>
          <p:nvSpPr>
            <p:cNvPr id="8" name="平行四边形 7"/>
            <p:cNvSpPr/>
            <p:nvPr/>
          </p:nvSpPr>
          <p:spPr>
            <a:xfrm>
              <a:off x="5057192" y="4338735"/>
              <a:ext cx="7371184" cy="699796"/>
            </a:xfrm>
            <a:prstGeom prst="parallelogram">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5134947" y="4407160"/>
              <a:ext cx="7371184" cy="699796"/>
            </a:xfrm>
            <a:prstGeom prst="parallelogram">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5212702" y="4475585"/>
              <a:ext cx="7371184" cy="699796"/>
            </a:xfrm>
            <a:prstGeom prst="parallelogram">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68782" y="4587171"/>
              <a:ext cx="174919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NAME: </a:t>
              </a:r>
              <a:r>
                <a:rPr lang="zh-CN" altLang="en-US" b="1" dirty="0">
                  <a:latin typeface="微软雅黑" panose="020B0503020204020204" pitchFamily="34" charset="-122"/>
                  <a:ea typeface="微软雅黑" panose="020B0503020204020204" pitchFamily="34" charset="-122"/>
                </a:rPr>
                <a:t>郭天翼</a:t>
              </a:r>
            </a:p>
          </p:txBody>
        </p:sp>
        <p:sp>
          <p:nvSpPr>
            <p:cNvPr id="13" name="文本框 12"/>
            <p:cNvSpPr txBox="1"/>
            <p:nvPr/>
          </p:nvSpPr>
          <p:spPr>
            <a:xfrm>
              <a:off x="8404408" y="4587171"/>
              <a:ext cx="2202526"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DATE: 2017.10.20</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761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417896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M</a:t>
            </a:r>
            <a:r>
              <a:rPr lang="en-US" altLang="zh-CN" sz="2400" b="1" dirty="0">
                <a:latin typeface="微软雅黑" panose="020B0503020204020204" pitchFamily="34" charset="-122"/>
                <a:ea typeface="微软雅黑" panose="020B0503020204020204" pitchFamily="34" charset="-122"/>
              </a:rPr>
              <a:t>ODEL ARCHITECTURES</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1907800" y="1294159"/>
                <a:ext cx="8559039" cy="5201232"/>
              </a:xfrm>
              <a:prstGeom prst="rect">
                <a:avLst/>
              </a:prstGeom>
              <a:noFill/>
            </p:spPr>
            <p:txBody>
              <a:bodyPr wrap="square" rtlCol="0">
                <a:spAutoFit/>
              </a:bodyPr>
              <a:lstStyle/>
              <a:p>
                <a:r>
                  <a:rPr lang="en-US" altLang="zh-CN" sz="2800" b="1" dirty="0"/>
                  <a:t>Double Encoder(D</a:t>
                </a:r>
                <a:r>
                  <a:rPr lang="en-US" altLang="zh-CN" sz="2400" b="1" dirty="0"/>
                  <a:t>OUB</a:t>
                </a:r>
                <a:r>
                  <a:rPr lang="en-US" altLang="zh-CN" sz="2800" b="1" dirty="0"/>
                  <a:t>E</a:t>
                </a:r>
                <a:r>
                  <a:rPr lang="en-US" altLang="zh-CN" sz="2400" b="1" dirty="0"/>
                  <a:t>NC</a:t>
                </a:r>
                <a:r>
                  <a:rPr lang="en-US" altLang="zh-CN" sz="2800" b="1" dirty="0"/>
                  <a:t>)</a:t>
                </a:r>
              </a:p>
              <a:p>
                <a:endParaRPr lang="en-US" altLang="zh-CN" sz="2000" b="1" dirty="0"/>
              </a:p>
              <a:p>
                <a:r>
                  <a:rPr lang="en-US" altLang="zh-CN" sz="2000" dirty="0"/>
                  <a:t>For an entity </a:t>
                </a:r>
                <a14:m>
                  <m:oMath xmlns:m="http://schemas.openxmlformats.org/officeDocument/2006/math">
                    <m:r>
                      <a:rPr lang="en-US" altLang="zh-CN" sz="2000" b="0" i="1" smtClean="0">
                        <a:latin typeface="Cambria Math" panose="02040503050406030204" pitchFamily="18" charset="0"/>
                      </a:rPr>
                      <m:t>𝑒</m:t>
                    </m:r>
                  </m:oMath>
                </a14:m>
                <a:r>
                  <a:rPr lang="en-US" altLang="zh-CN" sz="2000" dirty="0"/>
                  <a:t> in the candidate set </a:t>
                </a:r>
                <a14:m>
                  <m:oMath xmlns:m="http://schemas.openxmlformats.org/officeDocument/2006/math">
                    <m:r>
                      <m:rPr>
                        <m:sty m:val="p"/>
                      </m:rPr>
                      <a:rPr lang="en-US" altLang="zh-CN" sz="2000" b="0" i="1" smtClean="0">
                        <a:latin typeface="Cambria Math" panose="02040503050406030204" pitchFamily="18" charset="0"/>
                      </a:rPr>
                      <m:t>ε</m:t>
                    </m:r>
                  </m:oMath>
                </a14:m>
                <a:r>
                  <a:rPr lang="en-US" altLang="zh-CN" sz="2000" b="0" dirty="0"/>
                  <a:t> of document </a:t>
                </a:r>
                <a:r>
                  <a:rPr lang="en-US" altLang="zh-CN" sz="2000" b="0" dirty="0">
                    <a:latin typeface="Euclid Math One" panose="05050601010101010101" pitchFamily="18" charset="2"/>
                  </a:rPr>
                  <a:t>D</a:t>
                </a:r>
                <a:r>
                  <a:rPr lang="en-US" altLang="zh-CN" sz="2000" dirty="0"/>
                  <a:t>, calculate the encoding </a:t>
                </a:r>
                <a14:m>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𝑒</m:t>
                            </m:r>
                          </m:sub>
                        </m:sSub>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𝑑</m:t>
                        </m:r>
                      </m:e>
                      <m:sub>
                        <m:r>
                          <a:rPr lang="en-US" altLang="zh-CN" sz="2000" b="0" i="1" smtClean="0">
                            <a:latin typeface="Cambria Math" panose="02040503050406030204" pitchFamily="18" charset="0"/>
                            <a:ea typeface="Cambria Math" panose="02040503050406030204" pitchFamily="18" charset="0"/>
                          </a:rPr>
                          <m:t>𝑒</m:t>
                        </m:r>
                      </m:sub>
                    </m:sSub>
                  </m:oMath>
                </a14:m>
                <a:endParaRPr lang="en-US" altLang="zh-CN" sz="2000" b="0" dirty="0"/>
              </a:p>
              <a:p>
                <a:endParaRPr lang="en-US" altLang="zh-CN" sz="2000" dirty="0"/>
              </a:p>
              <a:p>
                <a:r>
                  <a:rPr lang="en-US" altLang="zh-CN" sz="2000" b="0" dirty="0"/>
                  <a:t>For a given context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Sub>
                  </m:oMath>
                </a14:m>
                <a:r>
                  <a:rPr lang="en-US" altLang="zh-CN" sz="2000" b="0" dirty="0"/>
                  <a:t> replace the embedding of the blank token with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𝑒</m:t>
                        </m:r>
                      </m:sub>
                    </m:sSub>
                  </m:oMath>
                </a14:m>
                <a:r>
                  <a:rPr lang="en-US" altLang="zh-CN" sz="2000" b="0" dirty="0"/>
                  <a:t>, thus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oMath>
                </a14:m>
                <a:r>
                  <a:rPr lang="en-US" altLang="zh-CN" sz="2000" b="0" dirty="0"/>
                  <a:t> becomes </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𝑒</m:t>
                        </m:r>
                      </m:sup>
                    </m:sSub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𝑒</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oMath>
                </a14:m>
                <a:r>
                  <a:rPr lang="en-US" altLang="zh-CN" sz="2000" b="0" dirty="0"/>
                  <a:t>.Then calculate the context embedding </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𝑒</m:t>
                            </m:r>
                          </m:sup>
                        </m:sSubSup>
                      </m:e>
                    </m:d>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𝑒</m:t>
                        </m:r>
                      </m:sup>
                    </m:sSubSup>
                  </m:oMath>
                </a14:m>
                <a:endParaRPr lang="en-US" altLang="zh-CN" sz="2000" b="0" dirty="0"/>
              </a:p>
              <a:p>
                <a:endParaRPr lang="en-US" altLang="zh-CN" sz="2000" dirty="0"/>
              </a:p>
              <a:p>
                <a:r>
                  <a:rPr lang="en-US" altLang="zh-CN" sz="2000" b="0" dirty="0"/>
                  <a:t>And then compute the probability of candidate </a:t>
                </a:r>
                <a14:m>
                  <m:oMath xmlns:m="http://schemas.openxmlformats.org/officeDocument/2006/math">
                    <m:r>
                      <a:rPr lang="en-US" altLang="zh-CN" sz="2000" b="0" i="1" smtClean="0">
                        <a:latin typeface="Cambria Math" panose="02040503050406030204" pitchFamily="18" charset="0"/>
                      </a:rPr>
                      <m:t>𝑒</m:t>
                    </m:r>
                  </m:oMath>
                </a14:m>
                <a:r>
                  <a:rPr lang="en-US" altLang="zh-CN" sz="2000" b="0" dirty="0"/>
                  <a:t> being the correct entity </a:t>
                </a:r>
                <a14:m>
                  <m:oMath xmlns:m="http://schemas.openxmlformats.org/officeDocument/2006/math">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𝑒</m:t>
                        </m:r>
                      </m:e>
                    </m:acc>
                  </m:oMath>
                </a14:m>
                <a:r>
                  <a:rPr lang="en-US" altLang="zh-CN" sz="2000" b="0" dirty="0"/>
                  <a:t>:</a:t>
                </a:r>
              </a:p>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 </m:t>
                          </m:r>
                          <m:r>
                            <m:rPr>
                              <m:sty m:val="p"/>
                            </m:rPr>
                            <a:rPr lang="en-US" altLang="zh-CN" sz="2000" b="0" i="1" smtClean="0">
                              <a:latin typeface="Cambria Math" panose="02040503050406030204" pitchFamily="18" charset="0"/>
                            </a:rPr>
                            <m:t>is</m:t>
                          </m:r>
                          <m:r>
                            <a:rPr lang="en-US" altLang="zh-CN" sz="2000" b="0" i="1" smtClean="0">
                              <a:latin typeface="Cambria Math" panose="02040503050406030204" pitchFamily="18" charset="0"/>
                            </a:rPr>
                            <m:t> </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𝑒</m:t>
                              </m:r>
                            </m:e>
                          </m:acc>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𝑒</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𝜎</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𝑒</m:t>
                                      </m:r>
                                    </m:sup>
                                  </m:sSubSup>
                                </m:e>
                              </m:d>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𝑊</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𝑒</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oMath>
                  </m:oMathPara>
                </a14:m>
                <a:endParaRPr lang="en-US" altLang="zh-CN" sz="2000" b="0" dirty="0"/>
              </a:p>
              <a:p>
                <a:pPr>
                  <a:lnSpc>
                    <a:spcPct val="150000"/>
                  </a:lnSpc>
                </a:pPr>
                <a:r>
                  <a:rPr lang="en-US" altLang="zh-CN" sz="2000" dirty="0"/>
                  <a:t>where </a:t>
                </a:r>
                <a14:m>
                  <m:oMath xmlns:m="http://schemas.openxmlformats.org/officeDocument/2006/math">
                    <m:r>
                      <a:rPr lang="en-US" altLang="zh-CN" sz="2000" b="0" i="1" smtClean="0">
                        <a:latin typeface="Cambria Math" panose="02040503050406030204" pitchFamily="18" charset="0"/>
                      </a:rPr>
                      <m:t>𝜎</m:t>
                    </m:r>
                  </m:oMath>
                </a14:m>
                <a:r>
                  <a:rPr lang="en-US" altLang="zh-CN" sz="2000" b="0" dirty="0"/>
                  <a:t> is the sigmoid function, </a:t>
                </a:r>
                <a14:m>
                  <m:oMath xmlns:m="http://schemas.openxmlformats.org/officeDocument/2006/math">
                    <m:r>
                      <a:rPr lang="en-US" altLang="zh-CN" sz="2000" b="0" i="1" smtClean="0">
                        <a:latin typeface="Cambria Math" panose="02040503050406030204" pitchFamily="18" charset="0"/>
                      </a:rPr>
                      <m:t>𝑊</m:t>
                    </m:r>
                  </m:oMath>
                </a14:m>
                <a:r>
                  <a:rPr lang="en-US" altLang="zh-CN" sz="2000" b="0" dirty="0"/>
                  <a:t> and </a:t>
                </a:r>
                <a14:m>
                  <m:oMath xmlns:m="http://schemas.openxmlformats.org/officeDocument/2006/math">
                    <m:r>
                      <a:rPr lang="en-US" altLang="zh-CN" sz="2000" b="0" i="1" smtClean="0">
                        <a:latin typeface="Cambria Math" panose="02040503050406030204" pitchFamily="18" charset="0"/>
                      </a:rPr>
                      <m:t>𝑏</m:t>
                    </m:r>
                  </m:oMath>
                </a14:m>
                <a:r>
                  <a:rPr lang="en-US" altLang="zh-CN" sz="2000" b="0" dirty="0"/>
                  <a:t> are model parameters.</a:t>
                </a:r>
              </a:p>
              <a:p>
                <a:endParaRPr lang="en-US" altLang="zh-CN" sz="2000" b="0" dirty="0"/>
              </a:p>
              <a:p>
                <a:r>
                  <a:rPr lang="en-US" altLang="zh-CN" sz="2000" b="0" dirty="0"/>
                  <a:t>Choose the entity with the highest probability is considered as the most plausible answer for the missing entity in the current context.</a:t>
                </a:r>
              </a:p>
            </p:txBody>
          </p:sp>
        </mc:Choice>
        <mc:Fallback xmlns="">
          <p:sp>
            <p:nvSpPr>
              <p:cNvPr id="11" name="文本框 10"/>
              <p:cNvSpPr txBox="1">
                <a:spLocks noRot="1" noChangeAspect="1" noMove="1" noResize="1" noEditPoints="1" noAdjustHandles="1" noChangeArrowheads="1" noChangeShapeType="1" noTextEdit="1"/>
              </p:cNvSpPr>
              <p:nvPr/>
            </p:nvSpPr>
            <p:spPr>
              <a:xfrm>
                <a:off x="1907800" y="1294159"/>
                <a:ext cx="8559039" cy="5201232"/>
              </a:xfrm>
              <a:prstGeom prst="rect">
                <a:avLst/>
              </a:prstGeom>
              <a:blipFill rotWithShape="0">
                <a:blip r:embed="rId4"/>
                <a:stretch>
                  <a:fillRect l="-1496" t="-1288" r="-855" b="-1054"/>
                </a:stretch>
              </a:blipFill>
            </p:spPr>
            <p:txBody>
              <a:bodyPr/>
              <a:lstStyle/>
              <a:p>
                <a:r>
                  <a:rPr lang="zh-CN" altLang="en-US">
                    <a:noFill/>
                  </a:rPr>
                  <a:t> </a:t>
                </a:r>
              </a:p>
            </p:txBody>
          </p:sp>
        </mc:Fallback>
      </mc:AlternateContent>
      <p:sp>
        <p:nvSpPr>
          <p:cNvPr id="2" name="文本框 1"/>
          <p:cNvSpPr txBox="1"/>
          <p:nvPr/>
        </p:nvSpPr>
        <p:spPr>
          <a:xfrm>
            <a:off x="5662748" y="2997925"/>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29188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417896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M</a:t>
            </a:r>
            <a:r>
              <a:rPr lang="en-US" altLang="zh-CN" sz="2400" b="1" dirty="0">
                <a:latin typeface="微软雅黑" panose="020B0503020204020204" pitchFamily="34" charset="-122"/>
                <a:ea typeface="微软雅黑" panose="020B0503020204020204" pitchFamily="34" charset="-122"/>
              </a:rPr>
              <a:t>ODEL ARCHITECTURES</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2361774" y="1347919"/>
                <a:ext cx="8337567" cy="1754326"/>
              </a:xfrm>
              <a:prstGeom prst="rect">
                <a:avLst/>
              </a:prstGeom>
              <a:noFill/>
            </p:spPr>
            <p:txBody>
              <a:bodyPr wrap="square" rtlCol="0">
                <a:spAutoFit/>
              </a:bodyPr>
              <a:lstStyle/>
              <a:p>
                <a:r>
                  <a:rPr lang="en-US" altLang="zh-CN" sz="2800" b="1" dirty="0"/>
                  <a:t>Hierarchical Encoder(H</a:t>
                </a:r>
                <a:r>
                  <a:rPr lang="en-US" altLang="zh-CN" sz="2400" b="1" dirty="0"/>
                  <a:t>IER</a:t>
                </a:r>
                <a:r>
                  <a:rPr lang="en-US" altLang="zh-CN" sz="2800" b="1" dirty="0"/>
                  <a:t>E</a:t>
                </a:r>
                <a:r>
                  <a:rPr lang="en-US" altLang="zh-CN" sz="2400" b="1" dirty="0"/>
                  <a:t>NC</a:t>
                </a:r>
                <a:r>
                  <a:rPr lang="en-US" altLang="zh-CN" sz="2800" b="1" dirty="0"/>
                  <a:t>)</a:t>
                </a:r>
              </a:p>
              <a:p>
                <a:endParaRPr lang="en-US" altLang="zh-CN" sz="2000" b="1" dirty="0"/>
              </a:p>
              <a:p>
                <a:r>
                  <a:rPr lang="en-US" altLang="zh-CN" sz="2000" dirty="0"/>
                  <a:t>Since each document consists of a sequence of contexts, the knowledge carried by other contexts in </a:t>
                </a:r>
                <a:r>
                  <a:rPr lang="en-US" altLang="zh-CN" sz="2000" dirty="0">
                    <a:latin typeface="Euclid Math One" panose="05050601010101010101" pitchFamily="18" charset="2"/>
                  </a:rPr>
                  <a:t>C</a:t>
                </a:r>
                <a:r>
                  <a:rPr lang="en-US" altLang="zh-CN" sz="2000" dirty="0"/>
                  <a:t> could also provide useful information for the decision process of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Sub>
                  </m:oMath>
                </a14:m>
                <a:r>
                  <a:rPr lang="en-US" altLang="zh-CN" sz="2000" dirty="0"/>
                  <a:t>.</a:t>
                </a:r>
                <a:endParaRPr lang="en-US" altLang="zh-CN" sz="2000" b="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361774" y="1347919"/>
                <a:ext cx="8337567" cy="1754326"/>
              </a:xfrm>
              <a:prstGeom prst="rect">
                <a:avLst/>
              </a:prstGeom>
              <a:blipFill rotWithShape="0">
                <a:blip r:embed="rId4"/>
                <a:stretch>
                  <a:fillRect l="-1462" t="-3819" r="-1023" b="-5208"/>
                </a:stretch>
              </a:blipFill>
            </p:spPr>
            <p:txBody>
              <a:bodyPr/>
              <a:lstStyle/>
              <a:p>
                <a:r>
                  <a:rPr lang="zh-CN" altLang="en-US">
                    <a:noFill/>
                  </a:rPr>
                  <a:t> </a:t>
                </a:r>
              </a:p>
            </p:txBody>
          </p:sp>
        </mc:Fallback>
      </mc:AlternateContent>
      <p:sp>
        <p:nvSpPr>
          <p:cNvPr id="2" name="文本框 1"/>
          <p:cNvSpPr txBox="1"/>
          <p:nvPr/>
        </p:nvSpPr>
        <p:spPr>
          <a:xfrm>
            <a:off x="5662748" y="2997925"/>
            <a:ext cx="65" cy="276999"/>
          </a:xfrm>
          <a:prstGeom prst="rect">
            <a:avLst/>
          </a:prstGeom>
          <a:noFill/>
        </p:spPr>
        <p:txBody>
          <a:bodyPr wrap="none" lIns="0" tIns="0" rIns="0" bIns="0" rtlCol="0">
            <a:spAutoFit/>
          </a:bodyPr>
          <a:lstStyle/>
          <a:p>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7960" y="3136424"/>
            <a:ext cx="8692392" cy="3248047"/>
          </a:xfrm>
          <a:prstGeom prst="rect">
            <a:avLst/>
          </a:prstGeom>
        </p:spPr>
      </p:pic>
      <p:sp>
        <p:nvSpPr>
          <p:cNvPr id="4" name="文本框 3"/>
          <p:cNvSpPr txBox="1"/>
          <p:nvPr/>
        </p:nvSpPr>
        <p:spPr>
          <a:xfrm>
            <a:off x="5667828" y="3004457"/>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650910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417896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M</a:t>
            </a:r>
            <a:r>
              <a:rPr lang="en-US" altLang="zh-CN" sz="2400" b="1" dirty="0">
                <a:latin typeface="微软雅黑" panose="020B0503020204020204" pitchFamily="34" charset="-122"/>
                <a:ea typeface="微软雅黑" panose="020B0503020204020204" pitchFamily="34" charset="-122"/>
              </a:rPr>
              <a:t>ODEL ARCHITECTURES</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2361774" y="1347919"/>
                <a:ext cx="8337567" cy="4765856"/>
              </a:xfrm>
              <a:prstGeom prst="rect">
                <a:avLst/>
              </a:prstGeom>
              <a:noFill/>
            </p:spPr>
            <p:txBody>
              <a:bodyPr wrap="square" rtlCol="0">
                <a:spAutoFit/>
              </a:bodyPr>
              <a:lstStyle/>
              <a:p>
                <a:r>
                  <a:rPr lang="en-US" altLang="zh-CN" sz="2800" b="1" dirty="0"/>
                  <a:t>Hierarchical Encoder(H</a:t>
                </a:r>
                <a:r>
                  <a:rPr lang="en-US" altLang="zh-CN" sz="2400" b="1" dirty="0"/>
                  <a:t>IER</a:t>
                </a:r>
                <a:r>
                  <a:rPr lang="en-US" altLang="zh-CN" sz="2800" b="1" dirty="0"/>
                  <a:t>E</a:t>
                </a:r>
                <a:r>
                  <a:rPr lang="en-US" altLang="zh-CN" sz="2400" b="1" dirty="0"/>
                  <a:t>NC</a:t>
                </a:r>
                <a:r>
                  <a:rPr lang="en-US" altLang="zh-CN" sz="2800" b="1" dirty="0"/>
                  <a:t>)</a:t>
                </a:r>
              </a:p>
              <a:p>
                <a:endParaRPr lang="en-US" altLang="zh-CN" sz="2000" b="1" dirty="0"/>
              </a:p>
              <a:p>
                <a:r>
                  <a:rPr lang="en-US" altLang="zh-CN" sz="2000" dirty="0"/>
                  <a:t>Add a LSTM network r called temporal network</a:t>
                </a:r>
              </a:p>
              <a:p>
                <a:endParaRPr lang="en-US" altLang="zh-CN" sz="2000" b="0" dirty="0"/>
              </a:p>
              <a:p>
                <a:r>
                  <a:rPr lang="en-US" altLang="zh-CN" sz="2000" dirty="0"/>
                  <a:t>Calculate </a:t>
                </a:r>
                <a14:m>
                  <m:oMath xmlns:m="http://schemas.openxmlformats.org/officeDocument/2006/math">
                    <m:acc>
                      <m:accPr>
                        <m:chr m:val="̅"/>
                        <m:ctrlPr>
                          <a:rPr lang="en-US" altLang="zh-CN" sz="2000" i="1" smtClean="0">
                            <a:latin typeface="Cambria Math" panose="02040503050406030204" pitchFamily="18" charset="0"/>
                          </a:rPr>
                        </m:ctrlPr>
                      </m:acc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𝑖</m:t>
                            </m:r>
                          </m:sub>
                        </m:sSub>
                      </m:e>
                    </m:ac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𝜀</m:t>
                        </m:r>
                        <m:r>
                          <a:rPr lang="en-US" altLang="zh-CN" sz="2000" b="0" i="1" smtClean="0">
                            <a:latin typeface="Cambria Math" panose="02040503050406030204" pitchFamily="18" charset="0"/>
                          </a:rPr>
                          <m:t>|</m:t>
                        </m:r>
                      </m:den>
                    </m:f>
                    <m:nary>
                      <m:naryPr>
                        <m:chr m:val="∑"/>
                        <m:supHide m:val="on"/>
                        <m:ctrlPr>
                          <a:rPr lang="en-US" altLang="zh-CN" sz="2000" b="0" i="1" smtClean="0">
                            <a:latin typeface="Cambria Math" panose="02040503050406030204" pitchFamily="18" charset="0"/>
                          </a:rPr>
                        </m:ctrlPr>
                      </m:naryPr>
                      <m: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𝜀</m:t>
                        </m:r>
                      </m:sub>
                      <m:sup/>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𝑖</m:t>
                            </m:r>
                          </m:sub>
                          <m: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sup>
                            </m:sSup>
                          </m:sup>
                        </m:sSubSup>
                      </m:e>
                    </m:nary>
                  </m:oMath>
                </a14:m>
                <a:r>
                  <a:rPr lang="en-US" altLang="zh-CN" sz="2000" b="0" dirty="0"/>
                  <a:t> as the input to the temporal network for context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Sub>
                  </m:oMath>
                </a14:m>
                <a:r>
                  <a:rPr lang="en-US" altLang="zh-CN" sz="2000" b="0" dirty="0"/>
                  <a:t>. </a:t>
                </a:r>
                <a:r>
                  <a:rPr lang="en-US" altLang="zh-CN" sz="2000" dirty="0"/>
                  <a:t>And the </a:t>
                </a:r>
                <a14:m>
                  <m:oMath xmlns:m="http://schemas.openxmlformats.org/officeDocument/2006/math">
                    <m:r>
                      <a:rPr lang="en-US" altLang="zh-CN" sz="2000" b="0" i="1" smtClean="0">
                        <a:latin typeface="Cambria Math" panose="02040503050406030204" pitchFamily="18" charset="0"/>
                      </a:rPr>
                      <m:t>𝑖</m:t>
                    </m:r>
                  </m:oMath>
                </a14:m>
                <a:r>
                  <a:rPr lang="en-US" altLang="zh-CN" sz="2000" dirty="0"/>
                  <a:t>-</a:t>
                </a:r>
                <a:r>
                  <a:rPr lang="en-US" altLang="zh-CN" sz="2000" dirty="0" err="1"/>
                  <a:t>th</a:t>
                </a:r>
                <a:r>
                  <a:rPr lang="en-US" altLang="zh-CN" sz="2000" dirty="0"/>
                  <a:t> output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oMath>
                </a14:m>
                <a:r>
                  <a:rPr lang="en-US" altLang="zh-CN" sz="2000" dirty="0"/>
                  <a:t> of the temporal network at time step </a:t>
                </a:r>
                <a14:m>
                  <m:oMath xmlns:m="http://schemas.openxmlformats.org/officeDocument/2006/math">
                    <m:r>
                      <a:rPr lang="en-US" altLang="zh-CN" sz="2000" b="0" i="1" smtClean="0">
                        <a:latin typeface="Cambria Math" panose="02040503050406030204" pitchFamily="18" charset="0"/>
                      </a:rPr>
                      <m:t>𝑖</m:t>
                    </m:r>
                  </m:oMath>
                </a14:m>
                <a:r>
                  <a:rPr lang="en-US" altLang="zh-CN" sz="2000" b="0" dirty="0"/>
                  <a:t> is treated as a context information embedding</a:t>
                </a:r>
              </a:p>
              <a:p>
                <a:endParaRPr lang="en-US" altLang="zh-CN" sz="2000" dirty="0"/>
              </a:p>
              <a:p>
                <a:r>
                  <a:rPr lang="en-US" altLang="zh-CN" sz="2000" dirty="0"/>
                  <a:t>The probability now altered as:</a:t>
                </a:r>
              </a:p>
              <a:p>
                <a:pPr>
                  <a:lnSpc>
                    <a:spcPct val="15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𝑒</m:t>
                          </m:r>
                          <m:r>
                            <a:rPr lang="en-US" altLang="zh-CN" sz="2000" i="1">
                              <a:latin typeface="Cambria Math" panose="02040503050406030204" pitchFamily="18" charset="0"/>
                            </a:rPr>
                            <m:t> </m:t>
                          </m:r>
                          <m:r>
                            <m:rPr>
                              <m:sty m:val="p"/>
                            </m:rPr>
                            <a:rPr lang="en-US" altLang="zh-CN" sz="2000" i="1">
                              <a:latin typeface="Cambria Math" panose="02040503050406030204" pitchFamily="18" charset="0"/>
                            </a:rPr>
                            <m:t>is</m:t>
                          </m:r>
                          <m:r>
                            <a:rPr lang="en-US" altLang="zh-CN" sz="2000" i="1">
                              <a:latin typeface="Cambria Math" panose="02040503050406030204" pitchFamily="18" charset="0"/>
                            </a:rPr>
                            <m:t> </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𝑒</m:t>
                              </m:r>
                            </m:e>
                          </m:acc>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𝑒</m:t>
                              </m:r>
                            </m:sub>
                          </m:sSub>
                        </m:e>
                      </m:d>
                      <m:r>
                        <a:rPr lang="en-US" altLang="zh-CN" sz="2000" i="1">
                          <a:latin typeface="Cambria Math" panose="02040503050406030204" pitchFamily="18" charset="0"/>
                        </a:rPr>
                        <m:t>=</m:t>
                      </m:r>
                      <m:r>
                        <a:rPr lang="en-US" altLang="zh-CN" sz="2000" i="1">
                          <a:latin typeface="Cambria Math" panose="02040503050406030204" pitchFamily="18" charset="0"/>
                        </a:rPr>
                        <m:t>𝜎</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𝑒</m:t>
                                      </m:r>
                                    </m:sup>
                                  </m:sSubSup>
                                </m:e>
                              </m:d>
                            </m:e>
                            <m:sup>
                              <m:r>
                                <a:rPr lang="en-US" altLang="zh-CN" sz="2000" i="1">
                                  <a:latin typeface="Cambria Math" panose="02040503050406030204" pitchFamily="18" charset="0"/>
                                </a:rPr>
                                <m:t>𝑇</m:t>
                              </m:r>
                            </m:sup>
                          </m:sSup>
                          <m:r>
                            <a:rPr lang="en-US" altLang="zh-CN" sz="2000" i="1">
                              <a:latin typeface="Cambria Math" panose="02040503050406030204" pitchFamily="18" charset="0"/>
                            </a:rPr>
                            <m:t>𝑊</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𝑒</m:t>
                              </m:r>
                            </m:sub>
                          </m:sSub>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𝑇</m:t>
                              </m:r>
                            </m:sup>
                          </m:sSubSup>
                          <m:r>
                            <a:rPr lang="en-US" altLang="zh-CN" sz="2000" b="0" i="1" smtClean="0">
                              <a:latin typeface="Cambria Math" panose="02040503050406030204" pitchFamily="18" charset="0"/>
                            </a:rPr>
                            <m:t>𝑉</m:t>
                          </m:r>
                          <m:r>
                            <a:rPr lang="en-US" altLang="zh-CN" sz="2000" i="1">
                              <a:latin typeface="Cambria Math" panose="02040503050406030204" pitchFamily="18" charset="0"/>
                            </a:rPr>
                            <m:t>+</m:t>
                          </m:r>
                          <m:r>
                            <a:rPr lang="en-US" altLang="zh-CN" sz="2000" i="1">
                              <a:latin typeface="Cambria Math" panose="02040503050406030204" pitchFamily="18" charset="0"/>
                            </a:rPr>
                            <m:t>𝑏</m:t>
                          </m:r>
                        </m:e>
                      </m:d>
                    </m:oMath>
                  </m:oMathPara>
                </a14:m>
                <a:endParaRPr lang="en-US" altLang="zh-CN" sz="2000" dirty="0"/>
              </a:p>
              <a:p>
                <a:r>
                  <a:rPr lang="en-US" altLang="zh-CN" sz="2000" dirty="0"/>
                  <a:t>where </a:t>
                </a:r>
                <a14:m>
                  <m:oMath xmlns:m="http://schemas.openxmlformats.org/officeDocument/2006/math">
                    <m:r>
                      <a:rPr lang="en-US" altLang="zh-CN" sz="2000" i="1">
                        <a:latin typeface="Cambria Math" panose="02040503050406030204" pitchFamily="18" charset="0"/>
                      </a:rPr>
                      <m:t>𝑊</m:t>
                    </m:r>
                  </m:oMath>
                </a14:m>
                <a:r>
                  <a:rPr lang="en-US" altLang="zh-CN" sz="2000" dirty="0"/>
                  <a:t>, </a:t>
                </a:r>
                <a14:m>
                  <m:oMath xmlns:m="http://schemas.openxmlformats.org/officeDocument/2006/math">
                    <m:r>
                      <a:rPr lang="en-US" altLang="zh-CN" sz="2000" b="0" i="1" dirty="0" smtClean="0">
                        <a:latin typeface="Cambria Math" panose="02040503050406030204" pitchFamily="18" charset="0"/>
                      </a:rPr>
                      <m:t>𝑉</m:t>
                    </m:r>
                  </m:oMath>
                </a14:m>
                <a:r>
                  <a:rPr lang="en-US" altLang="zh-CN" sz="2000" dirty="0"/>
                  <a:t> and </a:t>
                </a:r>
                <a14:m>
                  <m:oMath xmlns:m="http://schemas.openxmlformats.org/officeDocument/2006/math">
                    <m:r>
                      <a:rPr lang="en-US" altLang="zh-CN" sz="2000" i="1">
                        <a:latin typeface="Cambria Math" panose="02040503050406030204" pitchFamily="18" charset="0"/>
                      </a:rPr>
                      <m:t>𝑏</m:t>
                    </m:r>
                  </m:oMath>
                </a14:m>
                <a:r>
                  <a:rPr lang="en-US" altLang="zh-CN" sz="2000" dirty="0"/>
                  <a:t> are model parameters.</a:t>
                </a:r>
              </a:p>
              <a:p>
                <a:endParaRPr lang="en-US" altLang="zh-CN" sz="2000" dirty="0"/>
              </a:p>
              <a:p>
                <a:r>
                  <a:rPr lang="en-US" altLang="zh-CN" sz="2000" dirty="0"/>
                  <a:t>Then the entities are again ranked against each other.</a:t>
                </a:r>
              </a:p>
            </p:txBody>
          </p:sp>
        </mc:Choice>
        <mc:Fallback xmlns="">
          <p:sp>
            <p:nvSpPr>
              <p:cNvPr id="11" name="文本框 10"/>
              <p:cNvSpPr txBox="1">
                <a:spLocks noRot="1" noChangeAspect="1" noMove="1" noResize="1" noEditPoints="1" noAdjustHandles="1" noChangeArrowheads="1" noChangeShapeType="1" noTextEdit="1"/>
              </p:cNvSpPr>
              <p:nvPr/>
            </p:nvSpPr>
            <p:spPr>
              <a:xfrm>
                <a:off x="2361774" y="1347919"/>
                <a:ext cx="8337567" cy="4765856"/>
              </a:xfrm>
              <a:prstGeom prst="rect">
                <a:avLst/>
              </a:prstGeom>
              <a:blipFill rotWithShape="0">
                <a:blip r:embed="rId4"/>
                <a:stretch>
                  <a:fillRect l="-1462" t="-1407" r="-1170" b="-1279"/>
                </a:stretch>
              </a:blipFill>
            </p:spPr>
            <p:txBody>
              <a:bodyPr/>
              <a:lstStyle/>
              <a:p>
                <a:r>
                  <a:rPr lang="zh-CN" altLang="en-US">
                    <a:noFill/>
                  </a:rPr>
                  <a:t> </a:t>
                </a:r>
              </a:p>
            </p:txBody>
          </p:sp>
        </mc:Fallback>
      </mc:AlternateContent>
      <p:sp>
        <p:nvSpPr>
          <p:cNvPr id="2" name="文本框 1"/>
          <p:cNvSpPr txBox="1"/>
          <p:nvPr/>
        </p:nvSpPr>
        <p:spPr>
          <a:xfrm>
            <a:off x="5662748" y="2997925"/>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28849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2491388"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E</a:t>
            </a:r>
            <a:r>
              <a:rPr lang="en-US" altLang="zh-CN" sz="2400" b="1" dirty="0">
                <a:latin typeface="微软雅黑" panose="020B0503020204020204" pitchFamily="34" charset="-122"/>
                <a:ea typeface="微软雅黑" panose="020B0503020204020204" pitchFamily="34" charset="-122"/>
              </a:rPr>
              <a:t>XPERIMENTS</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178" y="1575269"/>
            <a:ext cx="5021192" cy="305253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5529" y="1575269"/>
            <a:ext cx="4957061" cy="3920585"/>
          </a:xfrm>
          <a:prstGeom prst="rect">
            <a:avLst/>
          </a:prstGeom>
        </p:spPr>
      </p:pic>
    </p:spTree>
    <p:extLst>
      <p:ext uri="{BB962C8B-B14F-4D97-AF65-F5344CB8AC3E}">
        <p14:creationId xmlns:p14="http://schemas.microsoft.com/office/powerpoint/2010/main" val="3096846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2491388"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E</a:t>
            </a:r>
            <a:r>
              <a:rPr lang="en-US" altLang="zh-CN" sz="2400" b="1" dirty="0">
                <a:latin typeface="微软雅黑" panose="020B0503020204020204" pitchFamily="34" charset="-122"/>
                <a:ea typeface="微软雅黑" panose="020B0503020204020204" pitchFamily="34" charset="-122"/>
              </a:rPr>
              <a:t>XPERIMENTS</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1273" y="1552871"/>
            <a:ext cx="5136898" cy="4615939"/>
          </a:xfrm>
          <a:prstGeom prst="rect">
            <a:avLst/>
          </a:prstGeom>
        </p:spPr>
      </p:pic>
    </p:spTree>
    <p:extLst>
      <p:ext uri="{BB962C8B-B14F-4D97-AF65-F5344CB8AC3E}">
        <p14:creationId xmlns:p14="http://schemas.microsoft.com/office/powerpoint/2010/main" val="349971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12192000" cy="6858000"/>
            <a:chOff x="961053" y="737118"/>
            <a:chExt cx="5226698" cy="5604588"/>
          </a:xfrm>
        </p:grpSpPr>
        <p:sp>
          <p:nvSpPr>
            <p:cNvPr id="2" name="平行四边形 1"/>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1" name="直接连接符 10"/>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91273" y="430476"/>
            <a:ext cx="2417778"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C</a:t>
            </a:r>
            <a:r>
              <a:rPr lang="en-US" altLang="zh-CN" sz="2400" b="1" dirty="0">
                <a:latin typeface="微软雅黑" panose="020B0503020204020204" pitchFamily="34" charset="-122"/>
                <a:ea typeface="微软雅黑" panose="020B0503020204020204" pitchFamily="34" charset="-122"/>
              </a:rPr>
              <a:t>ONCLUSION</a:t>
            </a:r>
            <a:endParaRPr lang="zh-CN" altLang="en-US" sz="3600"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p:sp>
        <p:nvSpPr>
          <p:cNvPr id="6" name="文本框 5"/>
          <p:cNvSpPr txBox="1"/>
          <p:nvPr/>
        </p:nvSpPr>
        <p:spPr>
          <a:xfrm>
            <a:off x="1842480" y="1751617"/>
            <a:ext cx="8986360" cy="33547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t>In the </a:t>
            </a:r>
            <a:r>
              <a:rPr lang="en-US" altLang="zh-CN" sz="2400" b="1" dirty="0" err="1"/>
              <a:t>Wikilinks</a:t>
            </a:r>
            <a:r>
              <a:rPr lang="en-US" altLang="zh-CN" sz="2400" b="1" dirty="0"/>
              <a:t> Rare Entity Prediction dataset, models that solely rely on co-occurrence statistics tend to under-perform, models leveraging the Freebase descriptions  achieve large performance.</a:t>
            </a:r>
          </a:p>
          <a:p>
            <a:r>
              <a:rPr lang="en-US" altLang="zh-CN" sz="2400" b="1" dirty="0"/>
              <a:t> </a:t>
            </a:r>
            <a:endParaRPr lang="en-US" altLang="zh-CN" sz="2000" b="1" dirty="0"/>
          </a:p>
          <a:p>
            <a:pPr marL="342900" indent="-342900">
              <a:buFont typeface="Arial" panose="020B0604020202020204" pitchFamily="34" charset="0"/>
              <a:buChar char="•"/>
            </a:pPr>
            <a:r>
              <a:rPr lang="en-US" altLang="zh-CN" sz="2400" b="1" dirty="0"/>
              <a:t>We plan to examine the effects of other knowledge sources.</a:t>
            </a:r>
            <a:endParaRPr lang="en-US" altLang="zh-CN" sz="2000" b="1" dirty="0"/>
          </a:p>
          <a:p>
            <a:pPr marL="342900" indent="-342900">
              <a:buFont typeface="Arial" panose="020B0604020202020204" pitchFamily="34" charset="0"/>
              <a:buChar char="•"/>
            </a:pPr>
            <a:endParaRPr lang="en-US" altLang="zh-CN" sz="2000" b="1" dirty="0"/>
          </a:p>
          <a:p>
            <a:pPr marL="342900" indent="-342900">
              <a:buFont typeface="Arial" panose="020B0604020202020204" pitchFamily="34" charset="0"/>
              <a:buChar char="•"/>
            </a:pPr>
            <a:r>
              <a:rPr lang="en-US" altLang="zh-CN" sz="2400" b="1" dirty="0"/>
              <a:t>Incorporating external knowledge into other systems, such as dialogue agents, should also see similar positive results.</a:t>
            </a:r>
            <a:endParaRPr lang="en-US" altLang="zh-CN" sz="2000" b="1" dirty="0"/>
          </a:p>
        </p:txBody>
      </p:sp>
    </p:spTree>
    <p:extLst>
      <p:ext uri="{BB962C8B-B14F-4D97-AF65-F5344CB8AC3E}">
        <p14:creationId xmlns:p14="http://schemas.microsoft.com/office/powerpoint/2010/main" val="1711140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147665" y="1175657"/>
            <a:ext cx="4581331" cy="4581331"/>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23864" y="1251856"/>
            <a:ext cx="4428931" cy="4428931"/>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300063" y="1328055"/>
            <a:ext cx="4276531" cy="4276531"/>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37927" y="3173932"/>
            <a:ext cx="1965603"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THANKS</a:t>
            </a:r>
            <a:endParaRPr lang="zh-CN" altLang="en-US" sz="3200" b="1" dirty="0">
              <a:latin typeface="微软雅黑" panose="020B0503020204020204" pitchFamily="34" charset="-122"/>
              <a:ea typeface="微软雅黑" panose="020B0503020204020204" pitchFamily="34" charset="-122"/>
            </a:endParaRPr>
          </a:p>
        </p:txBody>
      </p:sp>
      <p:sp>
        <p:nvSpPr>
          <p:cNvPr id="7" name="矩形 6"/>
          <p:cNvSpPr/>
          <p:nvPr/>
        </p:nvSpPr>
        <p:spPr>
          <a:xfrm>
            <a:off x="10073889" y="64163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模板下载：</a:t>
            </a:r>
            <a:r>
              <a:rPr kumimoji="0" lang="en-US" altLang="zh-CN" sz="100" b="0" i="0" u="none" strike="noStrike" kern="0" cap="none" spc="0" normalizeH="0" baseline="0" noProof="0" dirty="0">
                <a:ln>
                  <a:noFill/>
                </a:ln>
                <a:solidFill>
                  <a:srgbClr val="000D26"/>
                </a:solidFill>
                <a:effectLst/>
                <a:uLnTx/>
                <a:uFillTx/>
              </a:rPr>
              <a:t>www.1ppt.com/moban/     </a:t>
            </a:r>
            <a:r>
              <a:rPr kumimoji="0" lang="zh-CN" altLang="en-US" sz="100" b="0" i="0" u="none" strike="noStrike" kern="0" cap="none" spc="0" normalizeH="0" baseline="0" noProof="0" dirty="0">
                <a:ln>
                  <a:noFill/>
                </a:ln>
                <a:solidFill>
                  <a:srgbClr val="000D26"/>
                </a:solidFill>
                <a:effectLst/>
                <a:uLnTx/>
                <a:uFillTx/>
              </a:rPr>
              <a:t>行业</a:t>
            </a: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模板：</a:t>
            </a:r>
            <a:r>
              <a:rPr kumimoji="0" lang="en-US" altLang="zh-CN" sz="100" b="0" i="0" u="none" strike="noStrike" kern="0" cap="none" spc="0" normalizeH="0" baseline="0" noProof="0" dirty="0">
                <a:ln>
                  <a:noFill/>
                </a:ln>
                <a:solidFill>
                  <a:srgbClr val="000D26"/>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节日</a:t>
            </a: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模板：</a:t>
            </a:r>
            <a:r>
              <a:rPr kumimoji="0" lang="en-US" altLang="zh-CN" sz="100" b="0" i="0" u="none" strike="noStrike" kern="0" cap="none" spc="0" normalizeH="0" baseline="0" noProof="0" dirty="0">
                <a:ln>
                  <a:noFill/>
                </a:ln>
                <a:solidFill>
                  <a:srgbClr val="000D26"/>
                </a:solidFill>
                <a:effectLst/>
                <a:uLnTx/>
                <a:uFillTx/>
              </a:rPr>
              <a:t>www.1ppt.com/jieri/           PPT</a:t>
            </a:r>
            <a:r>
              <a:rPr kumimoji="0" lang="zh-CN" altLang="en-US" sz="100" b="0" i="0" u="none" strike="noStrike" kern="0" cap="none" spc="0" normalizeH="0" baseline="0" noProof="0" dirty="0">
                <a:ln>
                  <a:noFill/>
                </a:ln>
                <a:solidFill>
                  <a:srgbClr val="000D26"/>
                </a:solidFill>
                <a:effectLst/>
                <a:uLnTx/>
                <a:uFillTx/>
              </a:rPr>
              <a:t>素材下载：</a:t>
            </a:r>
            <a:r>
              <a:rPr kumimoji="0" lang="en-US" altLang="zh-CN" sz="100" b="0" i="0" u="none" strike="noStrike" kern="0" cap="none" spc="0" normalizeH="0" baseline="0" noProof="0" dirty="0">
                <a:ln>
                  <a:noFill/>
                </a:ln>
                <a:solidFill>
                  <a:srgbClr val="000D26"/>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背景图片：</a:t>
            </a:r>
            <a:r>
              <a:rPr kumimoji="0" lang="en-US" altLang="zh-CN" sz="100" b="0" i="0" u="none" strike="noStrike" kern="0" cap="none" spc="0" normalizeH="0" baseline="0" noProof="0" dirty="0">
                <a:ln>
                  <a:noFill/>
                </a:ln>
                <a:solidFill>
                  <a:srgbClr val="000D26"/>
                </a:solidFill>
                <a:effectLst/>
                <a:uLnTx/>
                <a:uFillTx/>
              </a:rPr>
              <a:t>www.1ppt.com/beijing/      PPT</a:t>
            </a:r>
            <a:r>
              <a:rPr kumimoji="0" lang="zh-CN" altLang="en-US" sz="100" b="0" i="0" u="none" strike="noStrike" kern="0" cap="none" spc="0" normalizeH="0" baseline="0" noProof="0" dirty="0">
                <a:ln>
                  <a:noFill/>
                </a:ln>
                <a:solidFill>
                  <a:srgbClr val="000D26"/>
                </a:solidFill>
                <a:effectLst/>
                <a:uLnTx/>
                <a:uFillTx/>
              </a:rPr>
              <a:t>图表下载：</a:t>
            </a:r>
            <a:r>
              <a:rPr kumimoji="0" lang="en-US" altLang="zh-CN" sz="100" b="0" i="0" u="none" strike="noStrike" kern="0" cap="none" spc="0" normalizeH="0" baseline="0" noProof="0" dirty="0">
                <a:ln>
                  <a:noFill/>
                </a:ln>
                <a:solidFill>
                  <a:srgbClr val="000D26"/>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优秀</a:t>
            </a:r>
            <a:r>
              <a:rPr kumimoji="0" lang="en-US" altLang="zh-CN" sz="100" b="0" i="0" u="none" strike="noStrike" kern="0" cap="none" spc="0" normalizeH="0" baseline="0" noProof="0" dirty="0">
                <a:ln>
                  <a:noFill/>
                </a:ln>
                <a:solidFill>
                  <a:srgbClr val="000D26"/>
                </a:solidFill>
                <a:effectLst/>
                <a:uLnTx/>
                <a:uFillTx/>
              </a:rPr>
              <a:t>PPT</a:t>
            </a:r>
            <a:r>
              <a:rPr kumimoji="0" lang="zh-CN" altLang="en-US" sz="100" b="0" i="0" u="none" strike="noStrike" kern="0" cap="none" spc="0" normalizeH="0" baseline="0" noProof="0" dirty="0">
                <a:ln>
                  <a:noFill/>
                </a:ln>
                <a:solidFill>
                  <a:srgbClr val="000D26"/>
                </a:solidFill>
                <a:effectLst/>
                <a:uLnTx/>
                <a:uFillTx/>
              </a:rPr>
              <a:t>下载：</a:t>
            </a:r>
            <a:r>
              <a:rPr kumimoji="0" lang="en-US" altLang="zh-CN" sz="100" b="0" i="0" u="none" strike="noStrike" kern="0" cap="none" spc="0" normalizeH="0" baseline="0" noProof="0" dirty="0">
                <a:ln>
                  <a:noFill/>
                </a:ln>
                <a:solidFill>
                  <a:srgbClr val="000D26"/>
                </a:solidFill>
                <a:effectLst/>
                <a:uLnTx/>
                <a:uFillTx/>
              </a:rPr>
              <a:t>www.1ppt.com/xiazai/        PPT</a:t>
            </a:r>
            <a:r>
              <a:rPr kumimoji="0" lang="zh-CN" altLang="en-US" sz="100" b="0" i="0" u="none" strike="noStrike" kern="0" cap="none" spc="0" normalizeH="0" baseline="0" noProof="0" dirty="0">
                <a:ln>
                  <a:noFill/>
                </a:ln>
                <a:solidFill>
                  <a:srgbClr val="000D26"/>
                </a:solidFill>
                <a:effectLst/>
                <a:uLnTx/>
                <a:uFillTx/>
              </a:rPr>
              <a:t>教程： </a:t>
            </a:r>
            <a:r>
              <a:rPr kumimoji="0" lang="en-US" altLang="zh-CN" sz="100" b="0" i="0" u="none" strike="noStrike" kern="0" cap="none" spc="0" normalizeH="0" baseline="0" noProof="0" dirty="0">
                <a:ln>
                  <a:noFill/>
                </a:ln>
                <a:solidFill>
                  <a:srgbClr val="000D26"/>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D26"/>
                </a:solidFill>
                <a:effectLst/>
                <a:uLnTx/>
                <a:uFillTx/>
              </a:rPr>
              <a:t>Word</a:t>
            </a:r>
            <a:r>
              <a:rPr kumimoji="0" lang="zh-CN" altLang="en-US" sz="100" b="0" i="0" u="none" strike="noStrike" kern="0" cap="none" spc="0" normalizeH="0" baseline="0" noProof="0" dirty="0">
                <a:ln>
                  <a:noFill/>
                </a:ln>
                <a:solidFill>
                  <a:srgbClr val="000D26"/>
                </a:solidFill>
                <a:effectLst/>
                <a:uLnTx/>
                <a:uFillTx/>
              </a:rPr>
              <a:t>教程： </a:t>
            </a:r>
            <a:r>
              <a:rPr kumimoji="0" lang="en-US" altLang="zh-CN" sz="100" b="0" i="0" u="none" strike="noStrike" kern="0" cap="none" spc="0" normalizeH="0" baseline="0" noProof="0" dirty="0">
                <a:ln>
                  <a:noFill/>
                </a:ln>
                <a:solidFill>
                  <a:srgbClr val="000D26"/>
                </a:solidFill>
                <a:effectLst/>
                <a:uLnTx/>
                <a:uFillTx/>
              </a:rPr>
              <a:t>www.1ppt.com/word/              Excel</a:t>
            </a:r>
            <a:r>
              <a:rPr kumimoji="0" lang="zh-CN" altLang="en-US" sz="100" b="0" i="0" u="none" strike="noStrike" kern="0" cap="none" spc="0" normalizeH="0" baseline="0" noProof="0" dirty="0">
                <a:ln>
                  <a:noFill/>
                </a:ln>
                <a:solidFill>
                  <a:srgbClr val="000D26"/>
                </a:solidFill>
                <a:effectLst/>
                <a:uLnTx/>
                <a:uFillTx/>
              </a:rPr>
              <a:t>教程：</a:t>
            </a:r>
            <a:r>
              <a:rPr kumimoji="0" lang="en-US" altLang="zh-CN" sz="100" b="0" i="0" u="none" strike="noStrike" kern="0" cap="none" spc="0" normalizeH="0" baseline="0" noProof="0" dirty="0">
                <a:ln>
                  <a:noFill/>
                </a:ln>
                <a:solidFill>
                  <a:srgbClr val="000D26"/>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资料下载：</a:t>
            </a:r>
            <a:r>
              <a:rPr kumimoji="0" lang="en-US" altLang="zh-CN" sz="100" b="0" i="0" u="none" strike="noStrike" kern="0" cap="none" spc="0" normalizeH="0" baseline="0" noProof="0" dirty="0">
                <a:ln>
                  <a:noFill/>
                </a:ln>
                <a:solidFill>
                  <a:srgbClr val="000D26"/>
                </a:solidFill>
                <a:effectLst/>
                <a:uLnTx/>
                <a:uFillTx/>
              </a:rPr>
              <a:t>www.1ppt.com/ziliao/                PPT</a:t>
            </a:r>
            <a:r>
              <a:rPr kumimoji="0" lang="zh-CN" altLang="en-US" sz="100" b="0" i="0" u="none" strike="noStrike" kern="0" cap="none" spc="0" normalizeH="0" baseline="0" noProof="0" dirty="0">
                <a:ln>
                  <a:noFill/>
                </a:ln>
                <a:solidFill>
                  <a:srgbClr val="000D26"/>
                </a:solidFill>
                <a:effectLst/>
                <a:uLnTx/>
                <a:uFillTx/>
              </a:rPr>
              <a:t>课件下载：</a:t>
            </a:r>
            <a:r>
              <a:rPr kumimoji="0" lang="en-US" altLang="zh-CN" sz="100" b="0" i="0" u="none" strike="noStrike" kern="0" cap="none" spc="0" normalizeH="0" baseline="0" noProof="0" dirty="0">
                <a:ln>
                  <a:noFill/>
                </a:ln>
                <a:solidFill>
                  <a:srgbClr val="000D26"/>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范文下载：</a:t>
            </a:r>
            <a:r>
              <a:rPr kumimoji="0" lang="en-US" altLang="zh-CN" sz="100" b="0" i="0" u="none" strike="noStrike" kern="0" cap="none" spc="0" normalizeH="0" baseline="0" noProof="0" dirty="0">
                <a:ln>
                  <a:noFill/>
                </a:ln>
                <a:solidFill>
                  <a:srgbClr val="000D26"/>
                </a:solidFill>
                <a:effectLst/>
                <a:uLnTx/>
                <a:uFillTx/>
              </a:rPr>
              <a:t>www.1ppt.com/fanwen/             </a:t>
            </a:r>
            <a:r>
              <a:rPr kumimoji="0" lang="zh-CN" altLang="en-US" sz="100" b="0" i="0" u="none" strike="noStrike" kern="0" cap="none" spc="0" normalizeH="0" baseline="0" noProof="0" dirty="0">
                <a:ln>
                  <a:noFill/>
                </a:ln>
                <a:solidFill>
                  <a:srgbClr val="000D26"/>
                </a:solidFill>
                <a:effectLst/>
                <a:uLnTx/>
                <a:uFillTx/>
              </a:rPr>
              <a:t>试卷下载：</a:t>
            </a:r>
            <a:r>
              <a:rPr kumimoji="0" lang="en-US" altLang="zh-CN" sz="100" b="0" i="0" u="none" strike="noStrike" kern="0" cap="none" spc="0" normalizeH="0" baseline="0" noProof="0" dirty="0">
                <a:ln>
                  <a:noFill/>
                </a:ln>
                <a:solidFill>
                  <a:srgbClr val="000D26"/>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000D26"/>
                </a:solidFill>
                <a:effectLst/>
                <a:uLnTx/>
                <a:uFillTx/>
              </a:rPr>
              <a:t>教案下载：</a:t>
            </a:r>
            <a:r>
              <a:rPr kumimoji="0" lang="en-US" altLang="zh-CN" sz="100" b="0" i="0" u="none" strike="noStrike" kern="0" cap="none" spc="0" normalizeH="0" baseline="0" noProof="0" dirty="0">
                <a:ln>
                  <a:noFill/>
                </a:ln>
                <a:solidFill>
                  <a:srgbClr val="000D26"/>
                </a:solidFill>
                <a:effectLst/>
                <a:uLnTx/>
                <a:uFillTx/>
              </a:rPr>
              <a:t>www.1ppt.com/jiaoan/        PPT</a:t>
            </a:r>
            <a:r>
              <a:rPr kumimoji="0" lang="zh-CN" altLang="en-US" sz="100" b="0" i="0" u="none" strike="noStrike" kern="0" cap="none" spc="0" normalizeH="0" baseline="0" noProof="0" dirty="0">
                <a:ln>
                  <a:noFill/>
                </a:ln>
                <a:solidFill>
                  <a:srgbClr val="000D26"/>
                </a:solidFill>
                <a:effectLst/>
                <a:uLnTx/>
                <a:uFillTx/>
              </a:rPr>
              <a:t>论坛：</a:t>
            </a:r>
            <a:r>
              <a:rPr kumimoji="0" lang="en-US" altLang="zh-CN" sz="100" b="0" i="0" u="none" strike="noStrike" kern="0" cap="none" spc="0" normalizeH="0" baseline="0" noProof="0" dirty="0">
                <a:ln>
                  <a:noFill/>
                </a:ln>
                <a:solidFill>
                  <a:srgbClr val="000D26"/>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D26"/>
                </a:solidFill>
                <a:effectLst/>
                <a:uLnTx/>
                <a:uFillTx/>
              </a:rPr>
              <a:t> </a:t>
            </a:r>
            <a:endParaRPr kumimoji="0" lang="zh-CN" altLang="en-US" sz="100" b="0" i="0" u="none" strike="noStrike" kern="0" cap="none" spc="0" normalizeH="0" baseline="0" noProof="0" dirty="0">
              <a:ln>
                <a:noFill/>
              </a:ln>
              <a:solidFill>
                <a:srgbClr val="000D26"/>
              </a:solidFill>
              <a:effectLst/>
              <a:uLnTx/>
              <a:uFillTx/>
            </a:endParaRPr>
          </a:p>
        </p:txBody>
      </p:sp>
    </p:spTree>
    <p:extLst>
      <p:ext uri="{BB962C8B-B14F-4D97-AF65-F5344CB8AC3E}">
        <p14:creationId xmlns:p14="http://schemas.microsoft.com/office/powerpoint/2010/main" val="345959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327781" y="2715213"/>
            <a:ext cx="1427583" cy="1427583"/>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182776" y="2957808"/>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82088" y="1269520"/>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258664" y="1269520"/>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957976" y="2957808"/>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258664" y="4646096"/>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882088" y="4646096"/>
            <a:ext cx="942392" cy="94239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16420" y="2803852"/>
            <a:ext cx="1250302" cy="1250302"/>
          </a:xfrm>
          <a:prstGeom prst="ellipse">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947402" y="1334834"/>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323979" y="1334834"/>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323979" y="4711410"/>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947402" y="4711410"/>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5710647" y="3280995"/>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内容</a:t>
            </a:r>
          </a:p>
        </p:txBody>
      </p:sp>
      <p:pic>
        <p:nvPicPr>
          <p:cNvPr id="60" name="图片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284" y="4755290"/>
            <a:ext cx="724001" cy="724001"/>
          </a:xfrm>
          <a:prstGeom prst="rect">
            <a:avLst/>
          </a:prstGeom>
        </p:spPr>
      </p:pic>
      <p:pic>
        <p:nvPicPr>
          <p:cNvPr id="61" name="图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284" y="1378714"/>
            <a:ext cx="724001" cy="724001"/>
          </a:xfrm>
          <a:prstGeom prst="rect">
            <a:avLst/>
          </a:prstGeom>
        </p:spPr>
      </p:pic>
      <p:pic>
        <p:nvPicPr>
          <p:cNvPr id="62" name="图片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7859" y="4755290"/>
            <a:ext cx="724001" cy="724001"/>
          </a:xfrm>
          <a:prstGeom prst="rect">
            <a:avLst/>
          </a:prstGeom>
        </p:spPr>
      </p:pic>
      <p:pic>
        <p:nvPicPr>
          <p:cNvPr id="63" name="图片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7859" y="1378716"/>
            <a:ext cx="724001" cy="724001"/>
          </a:xfrm>
          <a:prstGeom prst="rect">
            <a:avLst/>
          </a:prstGeom>
        </p:spPr>
      </p:pic>
      <p:grpSp>
        <p:nvGrpSpPr>
          <p:cNvPr id="99" name="组合 98"/>
          <p:cNvGrpSpPr/>
          <p:nvPr/>
        </p:nvGrpSpPr>
        <p:grpSpPr>
          <a:xfrm>
            <a:off x="761508" y="1350651"/>
            <a:ext cx="2957280" cy="745721"/>
            <a:chOff x="761508" y="1350651"/>
            <a:chExt cx="2957280" cy="745721"/>
          </a:xfrm>
        </p:grpSpPr>
        <p:grpSp>
          <p:nvGrpSpPr>
            <p:cNvPr id="72" name="组合 71"/>
            <p:cNvGrpSpPr/>
            <p:nvPr/>
          </p:nvGrpSpPr>
          <p:grpSpPr>
            <a:xfrm>
              <a:off x="761508" y="1350651"/>
              <a:ext cx="2957280" cy="745721"/>
              <a:chOff x="782933" y="1417699"/>
              <a:chExt cx="2957280" cy="745721"/>
            </a:xfrm>
          </p:grpSpPr>
          <p:sp>
            <p:nvSpPr>
              <p:cNvPr id="64" name="平行四边形 63"/>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平行四边形 70"/>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p:cNvSpPr txBox="1"/>
            <p:nvPr/>
          </p:nvSpPr>
          <p:spPr>
            <a:xfrm>
              <a:off x="1197106" y="1530273"/>
              <a:ext cx="2073645"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INTRODUCTION</a:t>
              </a:r>
              <a:endParaRPr lang="zh-CN" altLang="en-US" b="1" dirty="0">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188175" y="3042955"/>
            <a:ext cx="2957280" cy="745721"/>
            <a:chOff x="188175" y="3042955"/>
            <a:chExt cx="2957280" cy="745721"/>
          </a:xfrm>
        </p:grpSpPr>
        <p:grpSp>
          <p:nvGrpSpPr>
            <p:cNvPr id="85" name="组合 84"/>
            <p:cNvGrpSpPr/>
            <p:nvPr/>
          </p:nvGrpSpPr>
          <p:grpSpPr>
            <a:xfrm>
              <a:off x="188175" y="3042955"/>
              <a:ext cx="2957280" cy="745721"/>
              <a:chOff x="782933" y="1417699"/>
              <a:chExt cx="2957280" cy="745721"/>
            </a:xfrm>
          </p:grpSpPr>
          <p:sp>
            <p:nvSpPr>
              <p:cNvPr id="86" name="平行四边形 85"/>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平行四边形 87"/>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656511" y="3257956"/>
              <a:ext cx="2053319"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RELATED WORK</a:t>
              </a:r>
              <a:endParaRPr lang="zh-CN" altLang="en-US" b="1" dirty="0">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761508" y="4735259"/>
            <a:ext cx="2957280" cy="745721"/>
            <a:chOff x="761508" y="4735259"/>
            <a:chExt cx="2957280" cy="745721"/>
          </a:xfrm>
        </p:grpSpPr>
        <p:grpSp>
          <p:nvGrpSpPr>
            <p:cNvPr id="77" name="组合 76"/>
            <p:cNvGrpSpPr/>
            <p:nvPr/>
          </p:nvGrpSpPr>
          <p:grpSpPr>
            <a:xfrm>
              <a:off x="761508" y="4735259"/>
              <a:ext cx="2957280" cy="745721"/>
              <a:chOff x="782933" y="1417699"/>
              <a:chExt cx="2957280" cy="745721"/>
            </a:xfrm>
          </p:grpSpPr>
          <p:sp>
            <p:nvSpPr>
              <p:cNvPr id="78" name="平行四边形 77"/>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平行四边形 78"/>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平行四边形 79"/>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p:cNvSpPr txBox="1"/>
            <p:nvPr/>
          </p:nvSpPr>
          <p:spPr>
            <a:xfrm>
              <a:off x="1471559" y="4809769"/>
              <a:ext cx="1728294" cy="646331"/>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RARE ENTITY</a:t>
              </a:r>
            </a:p>
            <a:p>
              <a:r>
                <a:rPr lang="en-US" altLang="zh-CN" b="1" dirty="0">
                  <a:latin typeface="微软雅黑" panose="020B0503020204020204" pitchFamily="34" charset="-122"/>
                  <a:ea typeface="微软雅黑" panose="020B0503020204020204" pitchFamily="34" charset="-122"/>
                </a:rPr>
                <a:t>PREDICTION</a:t>
              </a:r>
              <a:endParaRPr lang="zh-CN" altLang="en-US" b="1" dirty="0">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8341075" y="1350651"/>
            <a:ext cx="2957280" cy="745721"/>
            <a:chOff x="8341075" y="1350651"/>
            <a:chExt cx="2957280" cy="745721"/>
          </a:xfrm>
        </p:grpSpPr>
        <p:grpSp>
          <p:nvGrpSpPr>
            <p:cNvPr id="73" name="组合 72"/>
            <p:cNvGrpSpPr/>
            <p:nvPr/>
          </p:nvGrpSpPr>
          <p:grpSpPr>
            <a:xfrm>
              <a:off x="8341075" y="1350651"/>
              <a:ext cx="2957280" cy="745721"/>
              <a:chOff x="782933" y="1417699"/>
              <a:chExt cx="2957280" cy="745721"/>
            </a:xfrm>
          </p:grpSpPr>
          <p:sp>
            <p:nvSpPr>
              <p:cNvPr id="74" name="平行四边形 73"/>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平行四边形 74"/>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文本框 95"/>
            <p:cNvSpPr txBox="1"/>
            <p:nvPr/>
          </p:nvSpPr>
          <p:spPr>
            <a:xfrm>
              <a:off x="8734945" y="1426660"/>
              <a:ext cx="2126416" cy="646331"/>
            </a:xfrm>
            <a:prstGeom prst="rect">
              <a:avLst/>
            </a:prstGeom>
            <a:noFill/>
          </p:spPr>
          <p:txBody>
            <a:bodyPr wrap="none" rtlCol="0">
              <a:spAutoFit/>
            </a:bodyPr>
            <a:lstStyle/>
            <a:p>
              <a:pPr algn="ctr"/>
              <a:r>
                <a:rPr lang="en-US" altLang="zh-CN" b="1" dirty="0">
                  <a:latin typeface="微软雅黑" panose="020B0503020204020204" pitchFamily="34" charset="-122"/>
                  <a:ea typeface="微软雅黑" panose="020B0503020204020204" pitchFamily="34" charset="-122"/>
                </a:rPr>
                <a:t>MODEL</a:t>
              </a:r>
            </a:p>
            <a:p>
              <a:pPr algn="ctr"/>
              <a:r>
                <a:rPr lang="en-US" altLang="zh-CN" b="1" dirty="0">
                  <a:latin typeface="微软雅黑" panose="020B0503020204020204" pitchFamily="34" charset="-122"/>
                  <a:ea typeface="微软雅黑" panose="020B0503020204020204" pitchFamily="34" charset="-122"/>
                </a:rPr>
                <a:t>ARCHITECTURES</a:t>
              </a:r>
              <a:endParaRPr lang="zh-CN" altLang="en-US" b="1" dirty="0">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8965682" y="3056142"/>
            <a:ext cx="2957280" cy="745721"/>
            <a:chOff x="8965682" y="3056142"/>
            <a:chExt cx="2957280" cy="745721"/>
          </a:xfrm>
        </p:grpSpPr>
        <p:grpSp>
          <p:nvGrpSpPr>
            <p:cNvPr id="89" name="组合 88"/>
            <p:cNvGrpSpPr/>
            <p:nvPr/>
          </p:nvGrpSpPr>
          <p:grpSpPr>
            <a:xfrm>
              <a:off x="8965682" y="3056142"/>
              <a:ext cx="2957280" cy="745721"/>
              <a:chOff x="782933" y="1417699"/>
              <a:chExt cx="2957280" cy="745721"/>
            </a:xfrm>
          </p:grpSpPr>
          <p:sp>
            <p:nvSpPr>
              <p:cNvPr id="90" name="平行四边形 89"/>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平行四边形 90"/>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平行四边形 91"/>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文本框 96"/>
            <p:cNvSpPr txBox="1"/>
            <p:nvPr/>
          </p:nvSpPr>
          <p:spPr>
            <a:xfrm>
              <a:off x="9495027" y="3257956"/>
              <a:ext cx="1853008"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EXPERIMENTS</a:t>
              </a:r>
              <a:endParaRPr lang="zh-CN" altLang="en-US" b="1" dirty="0">
                <a:latin typeface="微软雅黑" panose="020B0503020204020204" pitchFamily="34" charset="-122"/>
                <a:ea typeface="微软雅黑" panose="020B0503020204020204" pitchFamily="34" charset="-122"/>
              </a:endParaRPr>
            </a:p>
          </p:txBody>
        </p:sp>
      </p:grpSp>
      <p:sp>
        <p:nvSpPr>
          <p:cNvPr id="67" name="椭圆 66"/>
          <p:cNvSpPr/>
          <p:nvPr/>
        </p:nvSpPr>
        <p:spPr>
          <a:xfrm>
            <a:off x="3248090" y="3028375"/>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5" name="图片 6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1970" y="3053032"/>
            <a:ext cx="724001" cy="724001"/>
          </a:xfrm>
          <a:prstGeom prst="rect">
            <a:avLst/>
          </a:prstGeom>
        </p:spPr>
      </p:pic>
      <p:sp>
        <p:nvSpPr>
          <p:cNvPr id="69" name="椭圆 68"/>
          <p:cNvSpPr/>
          <p:nvPr/>
        </p:nvSpPr>
        <p:spPr>
          <a:xfrm>
            <a:off x="8022273" y="3021102"/>
            <a:ext cx="811763" cy="811763"/>
          </a:xfrm>
          <a:prstGeom prst="ellipse">
            <a:avLst/>
          </a:prstGeom>
          <a:solidFill>
            <a:schemeClr val="bg1">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 name="图片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83193" y="3064982"/>
            <a:ext cx="724001" cy="724001"/>
          </a:xfrm>
          <a:prstGeom prst="rect">
            <a:avLst/>
          </a:prstGeom>
        </p:spPr>
      </p:pic>
      <p:grpSp>
        <p:nvGrpSpPr>
          <p:cNvPr id="2" name="组合 1"/>
          <p:cNvGrpSpPr/>
          <p:nvPr/>
        </p:nvGrpSpPr>
        <p:grpSpPr>
          <a:xfrm>
            <a:off x="8341075" y="4735259"/>
            <a:ext cx="2957280" cy="745721"/>
            <a:chOff x="8341075" y="4735259"/>
            <a:chExt cx="2957280" cy="745721"/>
          </a:xfrm>
        </p:grpSpPr>
        <p:grpSp>
          <p:nvGrpSpPr>
            <p:cNvPr id="81" name="组合 80"/>
            <p:cNvGrpSpPr/>
            <p:nvPr/>
          </p:nvGrpSpPr>
          <p:grpSpPr>
            <a:xfrm>
              <a:off x="8341075" y="4735259"/>
              <a:ext cx="2957280" cy="745721"/>
              <a:chOff x="782933" y="1417699"/>
              <a:chExt cx="2957280" cy="745721"/>
            </a:xfrm>
          </p:grpSpPr>
          <p:sp>
            <p:nvSpPr>
              <p:cNvPr id="82" name="平行四边形 81"/>
              <p:cNvSpPr/>
              <p:nvPr/>
            </p:nvSpPr>
            <p:spPr>
              <a:xfrm>
                <a:off x="782933" y="1417699"/>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平行四边形 82"/>
              <p:cNvSpPr/>
              <p:nvPr/>
            </p:nvSpPr>
            <p:spPr>
              <a:xfrm>
                <a:off x="820254" y="1467632"/>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平行四边形 83"/>
              <p:cNvSpPr/>
              <p:nvPr/>
            </p:nvSpPr>
            <p:spPr>
              <a:xfrm>
                <a:off x="870013" y="1517391"/>
                <a:ext cx="2870200" cy="646029"/>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8965682" y="4932624"/>
              <a:ext cx="1779910" cy="369332"/>
            </a:xfrm>
            <a:prstGeom prst="rect">
              <a:avLst/>
            </a:prstGeom>
            <a:noFill/>
          </p:spPr>
          <p:txBody>
            <a:bodyPr wrap="none" rtlCol="0">
              <a:spAutoFit/>
            </a:bodyPr>
            <a:lstStyle/>
            <a:p>
              <a:pPr algn="ctr"/>
              <a:r>
                <a:rPr lang="en-US" altLang="zh-CN" b="1" dirty="0">
                  <a:latin typeface="微软雅黑" panose="020B0503020204020204" pitchFamily="34" charset="-122"/>
                  <a:ea typeface="微软雅黑" panose="020B0503020204020204" pitchFamily="34" charset="-122"/>
                </a:rPr>
                <a:t>CONCLUSION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0290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grpSp>
        <p:nvGrpSpPr>
          <p:cNvPr id="5" name="组合 4"/>
          <p:cNvGrpSpPr/>
          <p:nvPr/>
        </p:nvGrpSpPr>
        <p:grpSpPr>
          <a:xfrm>
            <a:off x="0" y="0"/>
            <a:ext cx="12192000" cy="6858000"/>
            <a:chOff x="961053" y="737118"/>
            <a:chExt cx="5226698" cy="5604588"/>
          </a:xfrm>
        </p:grpSpPr>
        <p:sp>
          <p:nvSpPr>
            <p:cNvPr id="2" name="平行四边形 1"/>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1" name="直接连接符 10"/>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91273" y="430476"/>
            <a:ext cx="2754024"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NTRODUCTION</a:t>
            </a:r>
            <a:endParaRPr lang="zh-CN" altLang="en-US" sz="3600"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p:sp>
        <p:nvSpPr>
          <p:cNvPr id="6" name="文本框 5"/>
          <p:cNvSpPr txBox="1"/>
          <p:nvPr/>
        </p:nvSpPr>
        <p:spPr>
          <a:xfrm>
            <a:off x="1885087" y="1208237"/>
            <a:ext cx="8825939" cy="529375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t>The fact that world knowledge plays a crucial role in human reading comprehension and language understanding.</a:t>
            </a:r>
          </a:p>
          <a:p>
            <a:pPr>
              <a:lnSpc>
                <a:spcPct val="150000"/>
              </a:lnSpc>
            </a:pPr>
            <a:r>
              <a:rPr lang="en-US" altLang="zh-CN" sz="2000" b="1" dirty="0"/>
              <a:t>     Spreading Non-natural Concepts … (Barrett and </a:t>
            </a:r>
            <a:r>
              <a:rPr lang="en-US" altLang="zh-CN" sz="2000" b="1" dirty="0" err="1"/>
              <a:t>Nyhof</a:t>
            </a:r>
            <a:r>
              <a:rPr lang="en-US" altLang="zh-CN" sz="2000" b="1" dirty="0"/>
              <a:t>, 2001)</a:t>
            </a:r>
          </a:p>
          <a:p>
            <a:r>
              <a:rPr lang="en-US" altLang="zh-CN" sz="2000" b="1" dirty="0"/>
              <a:t>     Scripts, Plans, Goals, and Understanding … (</a:t>
            </a:r>
            <a:r>
              <a:rPr lang="en-US" altLang="zh-CN" sz="2000" b="1" dirty="0" err="1"/>
              <a:t>Schank</a:t>
            </a:r>
            <a:r>
              <a:rPr lang="en-US" altLang="zh-CN" sz="2000" b="1" dirty="0"/>
              <a:t> and Abelson, 1977)</a:t>
            </a:r>
          </a:p>
          <a:p>
            <a:endParaRPr lang="en-US" altLang="zh-CN" sz="2000" b="1" dirty="0"/>
          </a:p>
          <a:p>
            <a:pPr marL="342900" indent="-342900">
              <a:buFont typeface="Arial" panose="020B0604020202020204" pitchFamily="34" charset="0"/>
              <a:buChar char="•"/>
            </a:pPr>
            <a:r>
              <a:rPr lang="en-US" altLang="zh-CN" sz="2400" b="1" dirty="0"/>
              <a:t>Previous data sets and tasks for reading comprehension attempt to factor out its influence.</a:t>
            </a:r>
          </a:p>
          <a:p>
            <a:pPr>
              <a:lnSpc>
                <a:spcPct val="150000"/>
              </a:lnSpc>
            </a:pPr>
            <a:r>
              <a:rPr lang="en-US" altLang="zh-CN" sz="2000" b="1" dirty="0"/>
              <a:t>     Teaching machines to read and comprehend… (Hermann et al., 2015)</a:t>
            </a:r>
          </a:p>
          <a:p>
            <a:r>
              <a:rPr lang="en-US" altLang="zh-CN" sz="2000" b="1" dirty="0"/>
              <a:t>     The Goldilocks principle … (Hill et al., 2016a)</a:t>
            </a:r>
          </a:p>
          <a:p>
            <a:pPr marL="342900" indent="-342900">
              <a:buFont typeface="Arial" panose="020B0604020202020204" pitchFamily="34" charset="0"/>
              <a:buChar char="•"/>
            </a:pPr>
            <a:endParaRPr lang="en-US" altLang="zh-CN" sz="2000" b="1" dirty="0"/>
          </a:p>
          <a:p>
            <a:pPr marL="342900" indent="-342900">
              <a:buFont typeface="Arial" panose="020B0604020202020204" pitchFamily="34" charset="0"/>
              <a:buChar char="•"/>
            </a:pPr>
            <a:r>
              <a:rPr lang="en-US" altLang="zh-CN" sz="2400" b="1" dirty="0"/>
              <a:t>Language models have proved to be a highly competitive solution. But removing necessary world knowledge imports many problems.</a:t>
            </a:r>
          </a:p>
          <a:p>
            <a:pPr>
              <a:lnSpc>
                <a:spcPct val="150000"/>
              </a:lnSpc>
            </a:pPr>
            <a:r>
              <a:rPr lang="en-US" altLang="zh-CN" sz="2000" b="1" dirty="0"/>
              <a:t>     A thorough examination of the </a:t>
            </a:r>
            <a:r>
              <a:rPr lang="en-US" altLang="zh-CN" sz="2000" b="1" dirty="0" err="1"/>
              <a:t>cnn</a:t>
            </a:r>
            <a:r>
              <a:rPr lang="en-US" altLang="zh-CN" sz="2000" b="1" dirty="0"/>
              <a:t> … (Chen et al., 2016)</a:t>
            </a:r>
          </a:p>
        </p:txBody>
      </p:sp>
    </p:spTree>
    <p:extLst>
      <p:ext uri="{BB962C8B-B14F-4D97-AF65-F5344CB8AC3E}">
        <p14:creationId xmlns:p14="http://schemas.microsoft.com/office/powerpoint/2010/main" val="101170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12192000" cy="6858000"/>
            <a:chOff x="961053" y="737118"/>
            <a:chExt cx="5226698" cy="5604588"/>
          </a:xfrm>
        </p:grpSpPr>
        <p:sp>
          <p:nvSpPr>
            <p:cNvPr id="2" name="平行四边形 1"/>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1" name="直接连接符 10"/>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91273" y="430476"/>
            <a:ext cx="2754024"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NTRODUCTION</a:t>
            </a:r>
            <a:endParaRPr lang="zh-CN" altLang="en-US" sz="3600"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p:sp>
        <p:nvSpPr>
          <p:cNvPr id="6" name="文本框 5"/>
          <p:cNvSpPr txBox="1"/>
          <p:nvPr/>
        </p:nvSpPr>
        <p:spPr>
          <a:xfrm>
            <a:off x="1863286" y="1347919"/>
            <a:ext cx="8965554" cy="4616648"/>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t>This paper proposes a novel task called rare entity prediction and places the use of external knowledge at its core.</a:t>
            </a:r>
          </a:p>
          <a:p>
            <a:pPr marL="342900" indent="-342900">
              <a:buFont typeface="Arial" panose="020B0604020202020204" pitchFamily="34" charset="0"/>
              <a:buChar char="•"/>
            </a:pPr>
            <a:endParaRPr lang="en-US" altLang="zh-CN" sz="2000" b="1" dirty="0"/>
          </a:p>
          <a:p>
            <a:pPr marL="342900" indent="-342900">
              <a:buFont typeface="Arial" panose="020B0604020202020204" pitchFamily="34" charset="0"/>
              <a:buChar char="•"/>
            </a:pPr>
            <a:r>
              <a:rPr lang="en-US" altLang="zh-CN" sz="2000" b="1" dirty="0"/>
              <a:t>The goal is to predict missing named entities rather than missing words.</a:t>
            </a:r>
          </a:p>
          <a:p>
            <a:pPr>
              <a:lnSpc>
                <a:spcPct val="150000"/>
              </a:lnSpc>
            </a:pPr>
            <a:r>
              <a:rPr lang="en-US" altLang="zh-CN" sz="2000" b="1" dirty="0"/>
              <a:t>     </a:t>
            </a:r>
          </a:p>
          <a:p>
            <a:pPr marL="342900" indent="-342900">
              <a:buFont typeface="Arial" panose="020B0604020202020204" pitchFamily="34" charset="0"/>
              <a:buChar char="•"/>
            </a:pPr>
            <a:r>
              <a:rPr lang="en-US" altLang="zh-CN" sz="2000" b="1" dirty="0"/>
              <a:t>The number of unique named entities in the data set is very large, roughly on par with the number of document.</a:t>
            </a:r>
          </a:p>
          <a:p>
            <a:endParaRPr lang="en-US" altLang="zh-CN" sz="2000" b="1" dirty="0"/>
          </a:p>
          <a:p>
            <a:pPr marL="342900" indent="-342900">
              <a:buFont typeface="Arial" panose="020B0604020202020204" pitchFamily="34" charset="0"/>
              <a:buChar char="•"/>
            </a:pPr>
            <a:r>
              <a:rPr lang="en-US" altLang="zh-CN" sz="2000" b="1" dirty="0"/>
              <a:t>A significantly enhanced version of the </a:t>
            </a:r>
            <a:r>
              <a:rPr lang="en-US" altLang="zh-CN" sz="2000" b="1" dirty="0" err="1"/>
              <a:t>Wikilinks</a:t>
            </a:r>
            <a:r>
              <a:rPr lang="en-US" altLang="zh-CN" sz="2000" b="1" dirty="0"/>
              <a:t> dataset with entity descriptions extracted from Freebase called the </a:t>
            </a:r>
            <a:r>
              <a:rPr lang="en-US" altLang="zh-CN" sz="2000" b="1" dirty="0" err="1"/>
              <a:t>Wikilinks</a:t>
            </a:r>
            <a:r>
              <a:rPr lang="en-US" altLang="zh-CN" sz="2000" b="1" dirty="0"/>
              <a:t> Rare Entity Prediction dataset.</a:t>
            </a:r>
          </a:p>
          <a:p>
            <a:endParaRPr lang="en-US" altLang="zh-CN" sz="2000" b="1" dirty="0"/>
          </a:p>
          <a:p>
            <a:pPr marL="342900" indent="-342900">
              <a:buFont typeface="Arial" panose="020B0604020202020204" pitchFamily="34" charset="0"/>
              <a:buChar char="•"/>
            </a:pPr>
            <a:r>
              <a:rPr lang="en-US" altLang="zh-CN" sz="2000" b="1" dirty="0"/>
              <a:t>Introduce several RNN-based models to take in entity descriptions:   </a:t>
            </a:r>
            <a:r>
              <a:rPr lang="en-US" altLang="zh-CN" sz="2400" b="1" dirty="0"/>
              <a:t>D</a:t>
            </a:r>
            <a:r>
              <a:rPr lang="en-US" altLang="zh-CN" sz="2000" b="1" dirty="0"/>
              <a:t>OUB</a:t>
            </a:r>
            <a:r>
              <a:rPr lang="en-US" altLang="zh-CN" sz="2400" b="1" dirty="0"/>
              <a:t>E</a:t>
            </a:r>
            <a:r>
              <a:rPr lang="en-US" altLang="zh-CN" sz="2000" b="1" dirty="0"/>
              <a:t>NC, </a:t>
            </a:r>
            <a:r>
              <a:rPr lang="en-US" altLang="zh-CN" sz="2400" b="1" dirty="0"/>
              <a:t>H</a:t>
            </a:r>
            <a:r>
              <a:rPr lang="en-US" altLang="zh-CN" sz="2000" b="1" dirty="0"/>
              <a:t>IER</a:t>
            </a:r>
            <a:r>
              <a:rPr lang="en-US" altLang="zh-CN" sz="2400" b="1" dirty="0"/>
              <a:t>E</a:t>
            </a:r>
            <a:r>
              <a:rPr lang="en-US" altLang="zh-CN" sz="2000" b="1" dirty="0"/>
              <a:t>NC</a:t>
            </a:r>
          </a:p>
        </p:txBody>
      </p:sp>
    </p:spTree>
    <p:extLst>
      <p:ext uri="{BB962C8B-B14F-4D97-AF65-F5344CB8AC3E}">
        <p14:creationId xmlns:p14="http://schemas.microsoft.com/office/powerpoint/2010/main" val="161413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2781980"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ELATED WORK</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p:sp>
        <p:nvSpPr>
          <p:cNvPr id="11" name="文本框 10"/>
          <p:cNvSpPr txBox="1"/>
          <p:nvPr/>
        </p:nvSpPr>
        <p:spPr>
          <a:xfrm>
            <a:off x="1886523" y="1347919"/>
            <a:ext cx="9100791"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t>Entity Prediction </a:t>
            </a:r>
            <a:r>
              <a:rPr lang="en-US" altLang="zh-CN" sz="2000" b="1" dirty="0"/>
              <a:t>(Link Prediction, Knowledge Base Completion)</a:t>
            </a:r>
          </a:p>
          <a:p>
            <a:pPr>
              <a:lnSpc>
                <a:spcPct val="150000"/>
              </a:lnSpc>
            </a:pPr>
            <a:r>
              <a:rPr lang="en-US" altLang="zh-CN" sz="2000" dirty="0"/>
              <a:t>     (Miller, 1995; </a:t>
            </a:r>
            <a:r>
              <a:rPr lang="en-US" altLang="zh-CN" sz="2000" dirty="0" err="1"/>
              <a:t>Bollacker</a:t>
            </a:r>
            <a:r>
              <a:rPr lang="en-US" altLang="zh-CN" sz="2000" dirty="0"/>
              <a:t> et al., 2008; Fried and Duh, 2015; Long et al., 2016)</a:t>
            </a:r>
          </a:p>
          <a:p>
            <a:pPr marL="342900" indent="-342900">
              <a:buFont typeface="Arial" panose="020B0604020202020204" pitchFamily="34" charset="0"/>
              <a:buChar char="•"/>
            </a:pPr>
            <a:r>
              <a:rPr lang="en-US" altLang="zh-CN" sz="2400" b="1" dirty="0"/>
              <a:t>Entity Tagging and Recognition</a:t>
            </a:r>
          </a:p>
          <a:p>
            <a:pPr>
              <a:lnSpc>
                <a:spcPct val="150000"/>
              </a:lnSpc>
            </a:pPr>
            <a:r>
              <a:rPr lang="en-US" altLang="zh-CN" sz="2000" dirty="0"/>
              <a:t>     (Ritter et al., 2011; </a:t>
            </a:r>
            <a:r>
              <a:rPr lang="en-US" altLang="zh-CN" sz="2000" dirty="0" err="1"/>
              <a:t>Etzioni</a:t>
            </a:r>
            <a:r>
              <a:rPr lang="en-US" altLang="zh-CN" sz="2000" dirty="0"/>
              <a:t> et al., 2006)</a:t>
            </a:r>
          </a:p>
          <a:p>
            <a:pPr marL="342900" indent="-342900">
              <a:buFont typeface="Arial" panose="020B0604020202020204" pitchFamily="34" charset="0"/>
              <a:buChar char="•"/>
            </a:pPr>
            <a:r>
              <a:rPr lang="en-US" altLang="zh-CN" sz="2400" b="1" dirty="0"/>
              <a:t>Supervised Reading</a:t>
            </a:r>
          </a:p>
          <a:p>
            <a:pPr>
              <a:lnSpc>
                <a:spcPct val="150000"/>
              </a:lnSpc>
            </a:pPr>
            <a:r>
              <a:rPr lang="en-US" altLang="zh-CN" sz="2000" dirty="0"/>
              <a:t>     (Hermann et al., 2015; Chen et al., 2016; </a:t>
            </a:r>
            <a:r>
              <a:rPr lang="en-US" altLang="zh-CN" sz="2000" dirty="0" err="1"/>
              <a:t>Trischler</a:t>
            </a:r>
            <a:r>
              <a:rPr lang="en-US" altLang="zh-CN" sz="2000" dirty="0"/>
              <a:t> et al., 2016a…)</a:t>
            </a:r>
          </a:p>
          <a:p>
            <a:pPr marL="342900" indent="-342900">
              <a:buFont typeface="Arial" panose="020B0604020202020204" pitchFamily="34" charset="0"/>
              <a:buChar char="•"/>
            </a:pPr>
            <a:r>
              <a:rPr lang="en-US" altLang="zh-CN" sz="2400" b="1" dirty="0"/>
              <a:t>Combining Distributional Semantics with an External Knowledge Source</a:t>
            </a:r>
          </a:p>
          <a:p>
            <a:pPr>
              <a:lnSpc>
                <a:spcPct val="150000"/>
              </a:lnSpc>
            </a:pPr>
            <a:r>
              <a:rPr lang="en-US" altLang="zh-CN" sz="2000" dirty="0"/>
              <a:t>     (Hill et al., 2016b)</a:t>
            </a:r>
          </a:p>
          <a:p>
            <a:pPr marL="342900" indent="-342900">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187809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4397229"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ARE ENTITY PREDICTION</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p:sp>
        <p:nvSpPr>
          <p:cNvPr id="11" name="文本框 10"/>
          <p:cNvSpPr txBox="1"/>
          <p:nvPr/>
        </p:nvSpPr>
        <p:spPr>
          <a:xfrm>
            <a:off x="2147903" y="1468386"/>
            <a:ext cx="8559039" cy="4278094"/>
          </a:xfrm>
          <a:prstGeom prst="rect">
            <a:avLst/>
          </a:prstGeom>
          <a:noFill/>
        </p:spPr>
        <p:txBody>
          <a:bodyPr wrap="square" rtlCol="0">
            <a:spAutoFit/>
          </a:bodyPr>
          <a:lstStyle/>
          <a:p>
            <a:r>
              <a:rPr lang="en-US" altLang="zh-CN" sz="2800" b="1" dirty="0"/>
              <a:t>The </a:t>
            </a:r>
            <a:r>
              <a:rPr lang="en-US" altLang="zh-CN" sz="2800" b="1" dirty="0" err="1"/>
              <a:t>Wikilinks</a:t>
            </a:r>
            <a:r>
              <a:rPr lang="en-US" altLang="zh-CN" sz="2800" b="1" dirty="0"/>
              <a:t> Rare Entity Prediction Dataset</a:t>
            </a:r>
          </a:p>
          <a:p>
            <a:endParaRPr lang="en-US" altLang="zh-CN" sz="2400" b="1" dirty="0"/>
          </a:p>
          <a:p>
            <a:r>
              <a:rPr lang="en-US" altLang="zh-CN" sz="2000" dirty="0"/>
              <a:t>The </a:t>
            </a:r>
            <a:r>
              <a:rPr lang="en-US" altLang="zh-CN" sz="2000" dirty="0" err="1"/>
              <a:t>Wikilinks</a:t>
            </a:r>
            <a:r>
              <a:rPr lang="en-US" altLang="zh-CN" sz="2000" dirty="0"/>
              <a:t> Dataset (Singh et al., 2012) consists of a list of non-Wikipedia web pages that contain hyperlinks to Wikipedia</a:t>
            </a:r>
          </a:p>
          <a:p>
            <a:endParaRPr lang="en-US" altLang="zh-CN" sz="2000" dirty="0"/>
          </a:p>
          <a:p>
            <a:r>
              <a:rPr lang="en-US" altLang="zh-CN" sz="2000" dirty="0"/>
              <a:t>Every token with a hyperlink to Wikipedia is marked as an entity mention in the dataset.</a:t>
            </a:r>
          </a:p>
          <a:p>
            <a:endParaRPr lang="en-US" altLang="zh-CN" sz="2000" dirty="0"/>
          </a:p>
          <a:p>
            <a:r>
              <a:rPr lang="en-US" altLang="zh-CN" sz="2000" dirty="0"/>
              <a:t>Parse the HTML texts of the web pages and extract their page contents.</a:t>
            </a:r>
          </a:p>
          <a:p>
            <a:r>
              <a:rPr lang="en-US" altLang="zh-CN" sz="2000" dirty="0"/>
              <a:t>Entity mentions with hyperlinks to Wikipedia are marked and replaced by a special token.</a:t>
            </a:r>
          </a:p>
          <a:p>
            <a:endParaRPr lang="en-US" altLang="zh-CN" sz="2000" dirty="0"/>
          </a:p>
          <a:p>
            <a:r>
              <a:rPr lang="en-US" altLang="zh-CN" sz="2000" dirty="0"/>
              <a:t>Extract the lexical definitions of all entities.</a:t>
            </a:r>
          </a:p>
        </p:txBody>
      </p:sp>
      <p:sp>
        <p:nvSpPr>
          <p:cNvPr id="2" name="文本框 1"/>
          <p:cNvSpPr txBox="1"/>
          <p:nvPr/>
        </p:nvSpPr>
        <p:spPr>
          <a:xfrm>
            <a:off x="5662748" y="2997925"/>
            <a:ext cx="65" cy="276999"/>
          </a:xfrm>
          <a:prstGeom prst="rect">
            <a:avLst/>
          </a:prstGeom>
          <a:noFill/>
        </p:spPr>
        <p:txBody>
          <a:bodyPr wrap="none" lIns="0" tIns="0" rIns="0" bIns="0" rtlCol="0">
            <a:spAutoFit/>
          </a:bodyPr>
          <a:lstStyle/>
          <a:p>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839" y="4804469"/>
            <a:ext cx="4400550" cy="2000250"/>
          </a:xfrm>
          <a:prstGeom prst="rect">
            <a:avLst/>
          </a:prstGeom>
        </p:spPr>
      </p:pic>
    </p:spTree>
    <p:extLst>
      <p:ext uri="{BB962C8B-B14F-4D97-AF65-F5344CB8AC3E}">
        <p14:creationId xmlns:p14="http://schemas.microsoft.com/office/powerpoint/2010/main" val="192270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4397229"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ARE ENTITY PREDICTION</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2147903" y="1468386"/>
                <a:ext cx="8559039" cy="3970318"/>
              </a:xfrm>
              <a:prstGeom prst="rect">
                <a:avLst/>
              </a:prstGeom>
              <a:noFill/>
            </p:spPr>
            <p:txBody>
              <a:bodyPr wrap="square" rtlCol="0">
                <a:spAutoFit/>
              </a:bodyPr>
              <a:lstStyle/>
              <a:p>
                <a:r>
                  <a:rPr lang="en-US" altLang="zh-CN" sz="2800" b="1" dirty="0"/>
                  <a:t>Task Definition</a:t>
                </a:r>
              </a:p>
              <a:p>
                <a:endParaRPr lang="en-US" altLang="zh-CN" sz="2400" b="1" dirty="0"/>
              </a:p>
              <a:p>
                <a:r>
                  <a:rPr lang="en-US" altLang="zh-CN" sz="2000" dirty="0"/>
                  <a:t>A document </a:t>
                </a:r>
                <a:r>
                  <a:rPr lang="en-US" altLang="zh-CN" sz="2000" dirty="0">
                    <a:latin typeface="Euclid Math One" panose="05050601010101010101" pitchFamily="18" charset="2"/>
                  </a:rPr>
                  <a:t>D</a:t>
                </a:r>
                <a:r>
                  <a:rPr lang="en-US" altLang="zh-CN" sz="2000" dirty="0">
                    <a:latin typeface="Cambria Math" panose="02040503050406030204" pitchFamily="18" charset="0"/>
                    <a:ea typeface="Cambria Math" panose="02040503050406030204" pitchFamily="18" charset="0"/>
                  </a:rPr>
                  <a:t> </a:t>
                </a:r>
                <a:r>
                  <a:rPr lang="en-US" altLang="zh-CN" sz="2000" dirty="0">
                    <a:latin typeface="+mn-ea"/>
                  </a:rPr>
                  <a:t>in the corpus is split into an ordered list of contexts </a:t>
                </a:r>
                <a:r>
                  <a:rPr lang="en-US" altLang="zh-CN" sz="2000" dirty="0">
                    <a:latin typeface="Euclid Math One" panose="05050601010101010101" pitchFamily="18" charset="2"/>
                  </a:rPr>
                  <a:t>C </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oMath>
                </a14:m>
                <a:r>
                  <a:rPr lang="en-US" altLang="zh-CN" sz="2000" b="0" dirty="0">
                    <a:latin typeface="+mn-ea"/>
                  </a:rPr>
                  <a:t> </a:t>
                </a:r>
                <a:r>
                  <a:rPr lang="zh-CN" altLang="en-US" sz="2000" b="0" dirty="0">
                    <a:latin typeface="+mn-ea"/>
                  </a:rPr>
                  <a:t>，</a:t>
                </a:r>
                <a:r>
                  <a:rPr lang="en-US" altLang="zh-CN" sz="2000" b="0" dirty="0">
                    <a:latin typeface="+mn-ea"/>
                  </a:rPr>
                  <a:t>each context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Sub>
                  </m:oMath>
                </a14:m>
                <a:r>
                  <a:rPr lang="en-US" altLang="zh-CN" sz="2000" b="0" dirty="0">
                    <a:latin typeface="Euclid Math One" panose="05050601010101010101" pitchFamily="18" charset="2"/>
                  </a:rPr>
                  <a:t> </a:t>
                </a:r>
                <a:r>
                  <a:rPr lang="en-US" altLang="zh-CN" sz="2000" dirty="0"/>
                  <a:t>is a word sequence </a:t>
                </a:r>
                <a14:m>
                  <m:oMath xmlns:m="http://schemas.openxmlformats.org/officeDocument/2006/math">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𝑚</m:t>
                            </m:r>
                          </m:sub>
                        </m:sSub>
                      </m:e>
                    </m:d>
                  </m:oMath>
                </a14:m>
                <a:r>
                  <a:rPr lang="en-US" altLang="zh-CN" sz="2000" b="0" dirty="0">
                    <a:latin typeface="Euclid Math One" panose="05050601010101010101" pitchFamily="18" charset="2"/>
                  </a:rPr>
                  <a:t> </a:t>
                </a:r>
                <a:r>
                  <a:rPr lang="en-US" altLang="zh-CN" sz="2000" b="0" dirty="0"/>
                  <a:t>where the special token **</a:t>
                </a:r>
                <a:r>
                  <a:rPr lang="en-US" altLang="zh-CN" sz="2000" b="0" i="1" dirty="0"/>
                  <a:t>blank</a:t>
                </a:r>
                <a:r>
                  <a:rPr lang="en-US" altLang="zh-CN" sz="2000" b="0" dirty="0"/>
                  <a:t>** is found.</a:t>
                </a:r>
              </a:p>
              <a:p>
                <a:endParaRPr lang="en-US" altLang="zh-CN" sz="2000" dirty="0">
                  <a:latin typeface="Euclid Math One" panose="05050601010101010101" pitchFamily="18" charset="2"/>
                </a:endParaRPr>
              </a:p>
              <a:p>
                <a14:m>
                  <m:oMath xmlns:m="http://schemas.openxmlformats.org/officeDocument/2006/math">
                    <m:r>
                      <a:rPr lang="zh-CN" altLang="en-US" sz="2000" b="0" i="1" smtClean="0">
                        <a:latin typeface="Cambria Math" panose="02040503050406030204" pitchFamily="18" charset="0"/>
                      </a:rPr>
                      <m:t>𝜀</m:t>
                    </m:r>
                  </m:oMath>
                </a14:m>
                <a:r>
                  <a:rPr lang="en-US" altLang="zh-CN" sz="2000" b="0" dirty="0">
                    <a:latin typeface="Euclid Math One" panose="05050601010101010101" pitchFamily="18" charset="2"/>
                  </a:rPr>
                  <a:t> </a:t>
                </a:r>
                <a:r>
                  <a:rPr lang="en-US" altLang="zh-CN" sz="2000" b="0" dirty="0"/>
                  <a:t>is the set of candidate entities.</a:t>
                </a:r>
              </a:p>
              <a:p>
                <a:endParaRPr lang="en-US" altLang="zh-CN" sz="2000" dirty="0">
                  <a:latin typeface="Euclid Math One" panose="05050601010101010101" pitchFamily="18" charset="2"/>
                </a:endParaRPr>
              </a:p>
              <a:p>
                <a:r>
                  <a:rPr lang="en-US" altLang="zh-CN" sz="2000" dirty="0"/>
                  <a:t>The task is defined as choosing the correct entity </a:t>
                </a:r>
                <a14:m>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𝑒</m:t>
                        </m:r>
                      </m:e>
                    </m:acc>
                    <m:r>
                      <a:rPr lang="en-US" altLang="zh-CN" sz="2000" i="1" smtClean="0">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𝜀</m:t>
                    </m:r>
                  </m:oMath>
                </a14:m>
                <a:r>
                  <a:rPr lang="en-US" altLang="zh-CN" sz="2000" b="0" dirty="0"/>
                  <a:t> to fill the blank slot</a:t>
                </a:r>
              </a:p>
              <a:p>
                <a:endParaRPr lang="en-US" altLang="zh-CN" sz="2000" dirty="0"/>
              </a:p>
              <a:p>
                <a:r>
                  <a:rPr lang="en-US" altLang="zh-CN" sz="2000" dirty="0"/>
                  <a:t>The model also has access to the lexical resource </a:t>
                </a:r>
                <a:r>
                  <a:rPr lang="en-US" altLang="zh-CN" sz="2000" dirty="0">
                    <a:latin typeface="Euclid Math One" panose="05050601010101010101" pitchFamily="18" charset="2"/>
                  </a:rPr>
                  <a:t>L </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𝑒</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𝜀</m:t>
                    </m:r>
                    <m:r>
                      <a:rPr lang="en-US" altLang="zh-CN" sz="2000" b="0" i="1" smtClean="0">
                        <a:latin typeface="Cambria Math" panose="02040503050406030204" pitchFamily="18" charset="0"/>
                      </a:rPr>
                      <m:t>}</m:t>
                    </m:r>
                  </m:oMath>
                </a14:m>
                <a:r>
                  <a:rPr lang="en-US" altLang="zh-CN" sz="2000" dirty="0"/>
                  <a:t> where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𝑒</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𝑒𝑘</m:t>
                        </m:r>
                      </m:sub>
                    </m:sSub>
                    <m:r>
                      <a:rPr lang="en-US" altLang="zh-CN" sz="2000" b="0" i="1" smtClean="0">
                        <a:latin typeface="Cambria Math" panose="02040503050406030204" pitchFamily="18" charset="0"/>
                      </a:rPr>
                      <m:t>)</m:t>
                    </m:r>
                  </m:oMath>
                </a14:m>
                <a:endParaRPr lang="en-US" altLang="zh-CN"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147903" y="1468386"/>
                <a:ext cx="8559039" cy="3970318"/>
              </a:xfrm>
              <a:prstGeom prst="rect">
                <a:avLst/>
              </a:prstGeom>
              <a:blipFill rotWithShape="0">
                <a:blip r:embed="rId4"/>
                <a:stretch>
                  <a:fillRect l="-1425" t="-1843" b="-614"/>
                </a:stretch>
              </a:blipFill>
            </p:spPr>
            <p:txBody>
              <a:bodyPr/>
              <a:lstStyle/>
              <a:p>
                <a:r>
                  <a:rPr lang="zh-CN" altLang="en-US">
                    <a:noFill/>
                  </a:rPr>
                  <a:t> </a:t>
                </a:r>
              </a:p>
            </p:txBody>
          </p:sp>
        </mc:Fallback>
      </mc:AlternateContent>
      <p:sp>
        <p:nvSpPr>
          <p:cNvPr id="2" name="文本框 1"/>
          <p:cNvSpPr txBox="1"/>
          <p:nvPr/>
        </p:nvSpPr>
        <p:spPr>
          <a:xfrm>
            <a:off x="5662748" y="2997925"/>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05915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4397229"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ARE ENTITY PREDICTION</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p:sp>
        <p:nvSpPr>
          <p:cNvPr id="11" name="文本框 10"/>
          <p:cNvSpPr txBox="1"/>
          <p:nvPr/>
        </p:nvSpPr>
        <p:spPr>
          <a:xfrm>
            <a:off x="2147903" y="1468386"/>
            <a:ext cx="8559039" cy="523220"/>
          </a:xfrm>
          <a:prstGeom prst="rect">
            <a:avLst/>
          </a:prstGeom>
          <a:noFill/>
        </p:spPr>
        <p:txBody>
          <a:bodyPr wrap="square" rtlCol="0">
            <a:spAutoFit/>
          </a:bodyPr>
          <a:lstStyle/>
          <a:p>
            <a:r>
              <a:rPr lang="en-US" altLang="zh-CN" sz="2800" b="1" dirty="0"/>
              <a:t>Task Definition</a:t>
            </a:r>
          </a:p>
        </p:txBody>
      </p:sp>
      <p:sp>
        <p:nvSpPr>
          <p:cNvPr id="2" name="文本框 1"/>
          <p:cNvSpPr txBox="1"/>
          <p:nvPr/>
        </p:nvSpPr>
        <p:spPr>
          <a:xfrm>
            <a:off x="5662748" y="2997925"/>
            <a:ext cx="65" cy="276999"/>
          </a:xfrm>
          <a:prstGeom prst="rect">
            <a:avLst/>
          </a:prstGeom>
          <a:noFill/>
        </p:spPr>
        <p:txBody>
          <a:bodyPr wrap="none" lIns="0" tIns="0" rIns="0" bIns="0" rtlCol="0">
            <a:spAutoFit/>
          </a:bodyPr>
          <a:lstStyle/>
          <a:p>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27" y="2037213"/>
            <a:ext cx="11419643" cy="4408142"/>
          </a:xfrm>
          <a:prstGeom prst="rect">
            <a:avLst/>
          </a:prstGeom>
        </p:spPr>
      </p:pic>
    </p:spTree>
    <p:extLst>
      <p:ext uri="{BB962C8B-B14F-4D97-AF65-F5344CB8AC3E}">
        <p14:creationId xmlns:p14="http://schemas.microsoft.com/office/powerpoint/2010/main" val="214974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6858000"/>
            <a:chOff x="961053" y="737118"/>
            <a:chExt cx="5226698" cy="5604588"/>
          </a:xfrm>
        </p:grpSpPr>
        <p:sp>
          <p:nvSpPr>
            <p:cNvPr id="14" name="平行四边形 13"/>
            <p:cNvSpPr/>
            <p:nvPr/>
          </p:nvSpPr>
          <p:spPr>
            <a:xfrm>
              <a:off x="961053" y="737118"/>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38808" y="824204"/>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121228" y="911290"/>
              <a:ext cx="5066523" cy="5430416"/>
            </a:xfrm>
            <a:prstGeom prst="parallelogram">
              <a:avLst/>
            </a:prstGeom>
            <a:solidFill>
              <a:schemeClr val="bg1">
                <a:alpha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7" name="直接连接符 16"/>
          <p:cNvCxnSpPr/>
          <p:nvPr/>
        </p:nvCxnSpPr>
        <p:spPr>
          <a:xfrm>
            <a:off x="2491273" y="1076807"/>
            <a:ext cx="8078571"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91273" y="430476"/>
            <a:ext cx="417896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rPr>
              <a:t>M</a:t>
            </a:r>
            <a:r>
              <a:rPr lang="en-US" altLang="zh-CN" sz="2400" b="1" dirty="0">
                <a:latin typeface="微软雅黑" panose="020B0503020204020204" pitchFamily="34" charset="-122"/>
                <a:ea typeface="微软雅黑" panose="020B0503020204020204" pitchFamily="34" charset="-122"/>
              </a:rPr>
              <a:t>ODEL ARCHITECTURES</a:t>
            </a:r>
            <a:endParaRPr lang="zh-CN" altLang="en-US" sz="3600" b="1"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839" y="484236"/>
            <a:ext cx="724001" cy="724001"/>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2147903" y="1468386"/>
                <a:ext cx="8559039" cy="1446550"/>
              </a:xfrm>
              <a:prstGeom prst="rect">
                <a:avLst/>
              </a:prstGeom>
              <a:noFill/>
            </p:spPr>
            <p:txBody>
              <a:bodyPr wrap="square" rtlCol="0">
                <a:spAutoFit/>
              </a:bodyPr>
              <a:lstStyle/>
              <a:p>
                <a:r>
                  <a:rPr lang="en-US" altLang="zh-CN" sz="2800" b="1" dirty="0"/>
                  <a:t>Double Encoder(D</a:t>
                </a:r>
                <a:r>
                  <a:rPr lang="en-US" altLang="zh-CN" sz="2400" b="1" dirty="0"/>
                  <a:t>OUB</a:t>
                </a:r>
                <a:r>
                  <a:rPr lang="en-US" altLang="zh-CN" sz="2800" b="1" dirty="0"/>
                  <a:t>E</a:t>
                </a:r>
                <a:r>
                  <a:rPr lang="en-US" altLang="zh-CN" sz="2400" b="1" dirty="0"/>
                  <a:t>NC</a:t>
                </a:r>
                <a:r>
                  <a:rPr lang="en-US" altLang="zh-CN" sz="2800" b="1" dirty="0"/>
                  <a:t>)</a:t>
                </a:r>
              </a:p>
              <a:p>
                <a:endParaRPr lang="en-US" altLang="zh-CN" sz="2000" b="1" dirty="0"/>
              </a:p>
              <a:p>
                <a:r>
                  <a:rPr lang="en-US" altLang="zh-CN" sz="2000" dirty="0"/>
                  <a:t>We denote the output of an RNN </a:t>
                </a:r>
                <a14:m>
                  <m:oMath xmlns:m="http://schemas.openxmlformats.org/officeDocument/2006/math">
                    <m:r>
                      <a:rPr lang="en-US" altLang="zh-CN" sz="2000" b="0" i="1" smtClean="0">
                        <a:latin typeface="Cambria Math" panose="02040503050406030204" pitchFamily="18" charset="0"/>
                      </a:rPr>
                      <m:t>𝑓</m:t>
                    </m:r>
                  </m:oMath>
                </a14:m>
                <a:r>
                  <a:rPr lang="en-US" altLang="zh-CN" sz="2000" dirty="0"/>
                  <a:t>operating on a sequence </a:t>
                </a:r>
                <a14:m>
                  <m:oMath xmlns:m="http://schemas.openxmlformats.org/officeDocument/2006/math">
                    <m:r>
                      <a:rPr lang="en-US" altLang="zh-CN" sz="2000" b="0" i="1" dirty="0" smtClean="0">
                        <a:latin typeface="Cambria Math" panose="02040503050406030204" pitchFamily="18" charset="0"/>
                      </a:rPr>
                      <m:t>𝑆</m:t>
                    </m:r>
                  </m:oMath>
                </a14:m>
                <a:r>
                  <a:rPr lang="en-US" altLang="zh-CN" sz="2000" dirty="0"/>
                  <a:t> as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𝑆</m:t>
                    </m:r>
                    <m:r>
                      <a:rPr lang="en-US" altLang="zh-CN" sz="2000" i="1" dirty="0" smtClean="0">
                        <a:latin typeface="Cambria Math" panose="02040503050406030204" pitchFamily="18" charset="0"/>
                      </a:rPr>
                      <m:t>)</m:t>
                    </m:r>
                  </m:oMath>
                </a14:m>
                <a:r>
                  <a:rPr lang="en-US" altLang="zh-CN" sz="2000" dirty="0"/>
                  <a:t>, and subscript the </a:t>
                </a:r>
                <a14:m>
                  <m:oMath xmlns:m="http://schemas.openxmlformats.org/officeDocument/2006/math">
                    <m:r>
                      <a:rPr lang="en-US" altLang="zh-CN" sz="2000" i="1" dirty="0" smtClean="0">
                        <a:latin typeface="Cambria Math" panose="02040503050406030204" pitchFamily="18" charset="0"/>
                      </a:rPr>
                      <m:t>𝑡</m:t>
                    </m:r>
                  </m:oMath>
                </a14:m>
                <a:r>
                  <a:rPr lang="en-US" altLang="zh-CN" sz="2000" dirty="0"/>
                  <a:t>-</a:t>
                </a:r>
                <a:r>
                  <a:rPr lang="en-US" altLang="zh-CN" sz="2000" dirty="0" err="1"/>
                  <a:t>th</a:t>
                </a:r>
                <a:r>
                  <a:rPr lang="en-US" altLang="zh-CN" sz="2000" dirty="0"/>
                  <a:t> hidden state as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oMath>
                </a14:m>
                <a:r>
                  <a:rPr lang="en-US" altLang="zh-CN" sz="2000" dirty="0"/>
                  <a:t>. </a:t>
                </a:r>
                <a:endParaRPr lang="en-US" altLang="zh-CN"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147903" y="1468386"/>
                <a:ext cx="8559039" cy="1446550"/>
              </a:xfrm>
              <a:prstGeom prst="rect">
                <a:avLst/>
              </a:prstGeom>
              <a:blipFill rotWithShape="0">
                <a:blip r:embed="rId4"/>
                <a:stretch>
                  <a:fillRect l="-1425" t="-5063" b="-6751"/>
                </a:stretch>
              </a:blipFill>
            </p:spPr>
            <p:txBody>
              <a:bodyPr/>
              <a:lstStyle/>
              <a:p>
                <a:r>
                  <a:rPr lang="zh-CN" altLang="en-US">
                    <a:noFill/>
                  </a:rPr>
                  <a:t> </a:t>
                </a:r>
              </a:p>
            </p:txBody>
          </p:sp>
        </mc:Fallback>
      </mc:AlternateContent>
      <p:sp>
        <p:nvSpPr>
          <p:cNvPr id="2" name="文本框 1"/>
          <p:cNvSpPr txBox="1"/>
          <p:nvPr/>
        </p:nvSpPr>
        <p:spPr>
          <a:xfrm>
            <a:off x="5662748" y="2997925"/>
            <a:ext cx="65" cy="276999"/>
          </a:xfrm>
          <a:prstGeom prst="rect">
            <a:avLst/>
          </a:prstGeom>
          <a:noFill/>
        </p:spPr>
        <p:txBody>
          <a:bodyPr wrap="none" lIns="0" tIns="0" rIns="0" bIns="0" rtlCol="0">
            <a:spAutoFit/>
          </a:bodyPr>
          <a:lstStyle/>
          <a:p>
            <a:endParaRPr lang="zh-CN" altLang="en-US"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903" y="3064541"/>
            <a:ext cx="8186565" cy="2211313"/>
          </a:xfrm>
          <a:prstGeom prst="rect">
            <a:avLst/>
          </a:prstGeom>
        </p:spPr>
      </p:pic>
    </p:spTree>
    <p:extLst>
      <p:ext uri="{BB962C8B-B14F-4D97-AF65-F5344CB8AC3E}">
        <p14:creationId xmlns:p14="http://schemas.microsoft.com/office/powerpoint/2010/main" val="2823412043"/>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3328</TotalTime>
  <Words>2478</Words>
  <Application>Microsoft Office PowerPoint</Application>
  <PresentationFormat>宽屏</PresentationFormat>
  <Paragraphs>172</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Euclid Math One</vt:lpstr>
      <vt:lpstr>等线</vt:lpstr>
      <vt:lpstr>微软雅黑</vt:lpstr>
      <vt:lpstr>Arial</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孙荐</dc:creator>
  <cp:keywords>第一PPT模板网：www.1ppt.com</cp:keywords>
  <cp:lastModifiedBy>Flint Zhao</cp:lastModifiedBy>
  <cp:revision>334</cp:revision>
  <dcterms:created xsi:type="dcterms:W3CDTF">2016-12-16T05:43:48Z</dcterms:created>
  <dcterms:modified xsi:type="dcterms:W3CDTF">2018-06-19T05:25:47Z</dcterms:modified>
  <cp:category>第一PPT模板网：www.1ppt.com</cp:category>
</cp:coreProperties>
</file>