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7" r:id="rId2"/>
    <p:sldId id="398" r:id="rId3"/>
    <p:sldId id="383" r:id="rId4"/>
    <p:sldId id="300" r:id="rId5"/>
    <p:sldId id="347" r:id="rId6"/>
    <p:sldId id="307" r:id="rId7"/>
    <p:sldId id="302" r:id="rId8"/>
    <p:sldId id="385" r:id="rId9"/>
    <p:sldId id="386" r:id="rId10"/>
    <p:sldId id="387" r:id="rId11"/>
    <p:sldId id="405" r:id="rId12"/>
    <p:sldId id="350" r:id="rId13"/>
    <p:sldId id="404" r:id="rId14"/>
    <p:sldId id="391" r:id="rId15"/>
    <p:sldId id="358" r:id="rId16"/>
    <p:sldId id="359" r:id="rId17"/>
    <p:sldId id="406" r:id="rId18"/>
    <p:sldId id="393" r:id="rId19"/>
    <p:sldId id="344" r:id="rId20"/>
    <p:sldId id="403" r:id="rId21"/>
    <p:sldId id="407" r:id="rId22"/>
    <p:sldId id="408" r:id="rId23"/>
    <p:sldId id="409" r:id="rId24"/>
    <p:sldId id="410" r:id="rId25"/>
    <p:sldId id="395" r:id="rId26"/>
    <p:sldId id="345" r:id="rId27"/>
    <p:sldId id="365" r:id="rId28"/>
    <p:sldId id="411" r:id="rId29"/>
    <p:sldId id="366" r:id="rId30"/>
    <p:sldId id="412" r:id="rId31"/>
    <p:sldId id="397" r:id="rId32"/>
    <p:sldId id="376" r:id="rId33"/>
    <p:sldId id="26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CECEC"/>
    <a:srgbClr val="1A92C2"/>
    <a:srgbClr val="0053A3"/>
    <a:srgbClr val="404040"/>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3" autoAdjust="0"/>
    <p:restoredTop sz="74234" autoAdjust="0"/>
  </p:normalViewPr>
  <p:slideViewPr>
    <p:cSldViewPr snapToGrid="0" showGuides="1">
      <p:cViewPr varScale="1">
        <p:scale>
          <a:sx n="55" d="100"/>
          <a:sy n="55" d="100"/>
        </p:scale>
        <p:origin x="1014" y="66"/>
      </p:cViewPr>
      <p:guideLst>
        <p:guide orient="horz" pos="2160"/>
        <p:guide pos="3840"/>
      </p:guideLst>
    </p:cSldViewPr>
  </p:slideViewPr>
  <p:notesTextViewPr>
    <p:cViewPr>
      <p:scale>
        <a:sx n="1" d="1"/>
        <a:sy n="1" d="1"/>
      </p:scale>
      <p:origin x="0" y="0"/>
    </p:cViewPr>
  </p:notesTextViewPr>
  <p:sorterViewPr>
    <p:cViewPr>
      <p:scale>
        <a:sx n="200" d="100"/>
        <a:sy n="200" d="100"/>
      </p:scale>
      <p:origin x="0" y="37752"/>
    </p:cViewPr>
  </p:sorterViewPr>
  <p:notesViewPr>
    <p:cSldViewPr snapToGrid="0">
      <p:cViewPr>
        <p:scale>
          <a:sx n="125" d="100"/>
          <a:sy n="125" d="100"/>
        </p:scale>
        <p:origin x="-3012" y="9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118559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163965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STC</a:t>
            </a:r>
            <a:r>
              <a:rPr lang="zh-CN" altLang="en-US" sz="1200" b="0" i="0" u="none" strike="noStrike" kern="1200" baseline="0" dirty="0" smtClean="0">
                <a:solidFill>
                  <a:schemeClr val="tx1"/>
                </a:solidFill>
                <a:latin typeface="+mn-lt"/>
                <a:ea typeface="+mn-ea"/>
                <a:cs typeface="+mn-cs"/>
              </a:rPr>
              <a:t>模型遵循这样一个假设：每一篇文章的每个词出现的次数可以</a:t>
            </a:r>
          </a:p>
          <a:p>
            <a:r>
              <a:rPr lang="zh-CN" altLang="en-US" sz="1200" b="0" i="0" u="none" strike="noStrike" kern="1200" baseline="0" dirty="0" smtClean="0">
                <a:solidFill>
                  <a:schemeClr val="tx1"/>
                </a:solidFill>
                <a:latin typeface="+mn-lt"/>
                <a:ea typeface="+mn-ea"/>
                <a:cs typeface="+mn-cs"/>
              </a:rPr>
              <a:t>被词编码和主题字典近似（或重构），具体表示就如这公式所示</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546082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STC</a:t>
            </a:r>
            <a:r>
              <a:rPr lang="zh-CN" altLang="en-US" sz="1200" b="0" i="0" u="none" strike="noStrike" kern="1200" baseline="0" dirty="0" smtClean="0">
                <a:solidFill>
                  <a:schemeClr val="tx1"/>
                </a:solidFill>
                <a:latin typeface="+mn-lt"/>
                <a:ea typeface="+mn-ea"/>
                <a:cs typeface="+mn-cs"/>
              </a:rPr>
              <a:t>同时还遵循这样一个约束：每一篇文档的词编码要近似于它的文档编码。因此得到了这样一个要优化的目标函数：</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优化函数满足如下约束：词编码文档编码都大于 等于</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，主题字典的每一行的和要满足加起来等于</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。第一项表示</a:t>
            </a:r>
          </a:p>
          <a:p>
            <a:r>
              <a:rPr lang="zh-CN" altLang="en-US" sz="1200" b="0" i="0" u="none" strike="noStrike" kern="1200" baseline="0" dirty="0" smtClean="0">
                <a:solidFill>
                  <a:schemeClr val="tx1"/>
                </a:solidFill>
                <a:latin typeface="+mn-lt"/>
                <a:ea typeface="+mn-ea"/>
                <a:cs typeface="+mn-cs"/>
              </a:rPr>
              <a:t>的就是重构误差，也就是词编码和字典近似词频之间的误差，这里误差函数选择的是负对数泊松分布，第二项是对</a:t>
            </a:r>
          </a:p>
          <a:p>
            <a:r>
              <a:rPr lang="zh-CN" altLang="en-US" sz="1200" b="0" i="0" u="none" strike="noStrike" kern="1200" baseline="0" dirty="0" smtClean="0">
                <a:solidFill>
                  <a:schemeClr val="tx1"/>
                </a:solidFill>
                <a:latin typeface="+mn-lt"/>
                <a:ea typeface="+mn-ea"/>
                <a:cs typeface="+mn-cs"/>
              </a:rPr>
              <a:t>文档编码加稀疏约束，第三项是约束每一篇文档的词编码近似于它的文档编码，最后一项是对词编码加稀疏约束。</a:t>
            </a:r>
          </a:p>
          <a:p>
            <a:r>
              <a:rPr lang="zh-CN" altLang="en-US" sz="1200" b="0" i="0" u="none" strike="noStrike" kern="1200" baseline="0" dirty="0" smtClean="0">
                <a:solidFill>
                  <a:schemeClr val="tx1"/>
                </a:solidFill>
                <a:latin typeface="+mn-lt"/>
                <a:ea typeface="+mn-ea"/>
                <a:cs typeface="+mn-cs"/>
              </a:rPr>
              <a:t>根据上面的目标函数，使用坐标下降法分别求三个未知变量</a:t>
            </a:r>
            <a:r>
              <a:rPr lang="en-US" altLang="zh-CN" sz="1200" b="0" i="0" u="none" strike="noStrike" kern="1200" baseline="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4293467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93607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114720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在块稀疏贝叶斯学习之前，我们首先引入 </a:t>
            </a:r>
            <a:r>
              <a:rPr lang="en-US" altLang="zh-CN" dirty="0" smtClean="0"/>
              <a:t>word </a:t>
            </a:r>
            <a:r>
              <a:rPr lang="en-US" altLang="zh-CN" dirty="0" err="1" smtClean="0"/>
              <a:t>embeddings</a:t>
            </a:r>
            <a:r>
              <a:rPr lang="en-US" altLang="zh-CN" dirty="0" smtClean="0"/>
              <a:t> </a:t>
            </a:r>
            <a:r>
              <a:rPr lang="zh-CN" altLang="en-US" dirty="0" smtClean="0"/>
              <a:t>和</a:t>
            </a:r>
            <a:r>
              <a:rPr lang="en-US" altLang="zh-CN" dirty="0" smtClean="0"/>
              <a:t>k –means</a:t>
            </a:r>
            <a:r>
              <a:rPr lang="zh-CN" altLang="en-US" dirty="0" smtClean="0"/>
              <a:t>进行块的划分，首先通过</a:t>
            </a:r>
            <a:r>
              <a:rPr lang="en-US" altLang="zh-CN" dirty="0" smtClean="0"/>
              <a:t>word </a:t>
            </a:r>
            <a:r>
              <a:rPr lang="en-US" altLang="zh-CN" dirty="0" err="1" smtClean="0"/>
              <a:t>embeddings</a:t>
            </a:r>
            <a:r>
              <a:rPr lang="zh-CN" altLang="en-US" dirty="0" smtClean="0"/>
              <a:t>将词表示成向量，进而通过 </a:t>
            </a:r>
            <a:r>
              <a:rPr lang="en-US" altLang="zh-CN" dirty="0" smtClean="0"/>
              <a:t>k-means</a:t>
            </a:r>
            <a:r>
              <a:rPr lang="zh-CN" altLang="en-US" dirty="0" smtClean="0"/>
              <a:t>算法将词向量进行聚类，使其最终可以归类划分成</a:t>
            </a:r>
            <a:r>
              <a:rPr lang="en-US" altLang="zh-CN" dirty="0" smtClean="0"/>
              <a:t>g </a:t>
            </a:r>
            <a:r>
              <a:rPr lang="zh-CN" altLang="en-US" dirty="0" smtClean="0"/>
              <a:t>块</a:t>
            </a:r>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766973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2693670"/>
              </a:xfrm>
            </p:spPr>
            <p:txBody>
              <a:bodyPr/>
              <a:lstStyle/>
              <a:p>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𝑘</m:t>
                        </m:r>
                      </m:sub>
                    </m:sSub>
                  </m:oMath>
                </a14:m>
                <a:r>
                  <a:rPr lang="zh-CN" altLang="en-US" sz="1200" b="0" i="0" kern="1200" dirty="0" smtClean="0">
                    <a:solidFill>
                      <a:schemeClr val="tx1"/>
                    </a:solidFill>
                    <a:effectLst/>
                    <a:latin typeface="+mn-lt"/>
                    <a:ea typeface="+mn-ea"/>
                    <a:cs typeface="+mn-cs"/>
                  </a:rPr>
                  <a:t> 根据之前的聚类结果进行划分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a:t>
                </a:r>
                <a:r>
                  <a:rPr lang="en-US" altLang="zh-CN" sz="1200" b="0" i="0" kern="1200" dirty="0" smtClean="0">
                    <a:solidFill>
                      <a:schemeClr val="tx1"/>
                    </a:solidFill>
                    <a:effectLst/>
                    <a:latin typeface="+mn-lt"/>
                    <a:ea typeface="+mn-ea"/>
                    <a:cs typeface="+mn-cs"/>
                  </a:rPr>
                  <a:t>g </a:t>
                </a:r>
                <a:r>
                  <a:rPr lang="zh-CN" altLang="en-US" sz="1200" b="0" i="0" kern="1200" dirty="0" smtClean="0">
                    <a:solidFill>
                      <a:schemeClr val="tx1"/>
                    </a:solidFill>
                    <a:effectLst/>
                    <a:latin typeface="+mn-lt"/>
                    <a:ea typeface="+mn-ea"/>
                    <a:cs typeface="+mn-cs"/>
                  </a:rPr>
                  <a:t>块的向量中，存在一些不为</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的向量组，</a:t>
                </a:r>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𝛾</m:t>
                        </m:r>
                      </m:e>
                      <m:sub>
                        <m:r>
                          <a:rPr lang="zh-CN" altLang="en-US" sz="1200" i="1" kern="1200">
                            <a:solidFill>
                              <a:schemeClr val="tx1"/>
                            </a:solidFill>
                            <a:latin typeface="Cambria Math" panose="02040503050406030204" pitchFamily="18" charset="0"/>
                            <a:ea typeface="+mn-ea"/>
                            <a:cs typeface="+mn-cs"/>
                          </a:rPr>
                          <m:t>𝑖</m:t>
                        </m:r>
                      </m:sub>
                    </m:sSub>
                    <m:r>
                      <a:rPr lang="zh-CN" altLang="en-US" sz="1200" i="0" kern="1200">
                        <a:solidFill>
                          <a:schemeClr val="tx1"/>
                        </a:solidFill>
                        <a:latin typeface="Cambria Math" panose="02040503050406030204" pitchFamily="18" charset="0"/>
                        <a:ea typeface="+mn-ea"/>
                        <a:cs typeface="+mn-cs"/>
                      </a:rPr>
                      <m:t>=0</m:t>
                    </m:r>
                    <m:r>
                      <a:rPr lang="zh-CN" altLang="en-US" sz="1200" i="1" kern="1200">
                        <a:solidFill>
                          <a:schemeClr val="tx1"/>
                        </a:solidFill>
                        <a:latin typeface="Cambria Math" panose="02040503050406030204" pitchFamily="18" charset="0"/>
                        <a:ea typeface="+mn-ea"/>
                        <a:cs typeface="+mn-cs"/>
                      </a:rPr>
                      <m:t>，</m:t>
                    </m:r>
                  </m:oMath>
                </a14:m>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a:t>
                </a:r>
                <a:r>
                  <a:rPr lang="en-US" altLang="zh-CN"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块变为</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，这样就能促进块上的稀疏度的表达</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Bi</a:t>
                </a:r>
                <a:r>
                  <a:rPr lang="zh-CN" altLang="en-US" sz="1200" kern="1200" dirty="0" smtClean="0">
                    <a:solidFill>
                      <a:schemeClr val="tx1"/>
                    </a:solidFill>
                    <a:effectLst/>
                    <a:latin typeface="+mn-lt"/>
                    <a:ea typeface="+mn-ea"/>
                    <a:cs typeface="+mn-cs"/>
                  </a:rPr>
                  <a:t>是由上面</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聚类的结果决定的</a:t>
                </a:r>
                <a:endParaRPr lang="en-US" altLang="zh-CN" sz="1200" kern="1200" dirty="0" smtClean="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a:xfrm>
                <a:off x="685800" y="4400550"/>
                <a:ext cx="5486400" cy="2693670"/>
              </a:xfrm>
            </p:spPr>
            <p:txBody>
              <a:bodyPr/>
              <a:lstStyle/>
              <a:p>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𝑘</a:t>
                </a:r>
                <a:r>
                  <a:rPr lang="zh-CN" altLang="en-US" sz="1200" b="0" i="0" kern="1200" dirty="0" smtClean="0">
                    <a:solidFill>
                      <a:schemeClr val="tx1"/>
                    </a:solidFill>
                    <a:effectLst/>
                    <a:latin typeface="+mn-lt"/>
                    <a:ea typeface="+mn-ea"/>
                    <a:cs typeface="+mn-cs"/>
                  </a:rPr>
                  <a:t> 根据之前的聚类结果进行划分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a:t>
                </a:r>
                <a:r>
                  <a:rPr lang="en-US" altLang="zh-CN" sz="1200" b="0" i="0" kern="1200" dirty="0" smtClean="0">
                    <a:solidFill>
                      <a:schemeClr val="tx1"/>
                    </a:solidFill>
                    <a:effectLst/>
                    <a:latin typeface="+mn-lt"/>
                    <a:ea typeface="+mn-ea"/>
                    <a:cs typeface="+mn-cs"/>
                  </a:rPr>
                  <a:t>g </a:t>
                </a:r>
                <a:r>
                  <a:rPr lang="zh-CN" altLang="en-US" sz="1200" b="0" i="0" kern="1200" dirty="0" smtClean="0">
                    <a:solidFill>
                      <a:schemeClr val="tx1"/>
                    </a:solidFill>
                    <a:effectLst/>
                    <a:latin typeface="+mn-lt"/>
                    <a:ea typeface="+mn-ea"/>
                    <a:cs typeface="+mn-cs"/>
                  </a:rPr>
                  <a:t>块的向量中，存在一些不为</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的向量组，</a:t>
                </a:r>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 </a:t>
                </a:r>
                <a:r>
                  <a:rPr lang="zh-CN" altLang="en-US" sz="1200" i="0" kern="1200">
                    <a:solidFill>
                      <a:schemeClr val="tx1"/>
                    </a:solidFill>
                    <a:latin typeface="+mn-lt"/>
                    <a:ea typeface="+mn-ea"/>
                    <a:cs typeface="+mn-cs"/>
                  </a:rPr>
                  <a:t>𝛾</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𝑖=0</a:t>
                </a:r>
                <a:r>
                  <a:rPr lang="zh-CN" altLang="en-US" sz="1200" i="0" kern="1200">
                    <a:solidFill>
                      <a:schemeClr val="tx1"/>
                    </a:solidFill>
                    <a:latin typeface="Cambria Math" panose="02040503050406030204" pitchFamily="18" charset="0"/>
                    <a:ea typeface="+mn-ea"/>
                    <a:cs typeface="+mn-cs"/>
                  </a:rPr>
                  <a:t>，</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a:t>
                </a:r>
                <a:r>
                  <a:rPr lang="en-US" altLang="zh-CN"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块变为</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，这样就能促进块上的稀疏度的表达</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Bi</a:t>
                </a:r>
                <a:r>
                  <a:rPr lang="zh-CN" altLang="en-US" sz="1200" kern="1200" dirty="0" smtClean="0">
                    <a:solidFill>
                      <a:schemeClr val="tx1"/>
                    </a:solidFill>
                    <a:effectLst/>
                    <a:latin typeface="+mn-lt"/>
                    <a:ea typeface="+mn-ea"/>
                    <a:cs typeface="+mn-cs"/>
                  </a:rPr>
                  <a:t>是由上面</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聚类的结果决定的</a:t>
                </a:r>
                <a:endParaRPr lang="en-US" altLang="zh-CN" sz="1200" kern="1200" dirty="0" smtClean="0">
                  <a:solidFill>
                    <a:schemeClr val="tx1"/>
                  </a:solidFill>
                  <a:effectLst/>
                  <a:latin typeface="+mn-lt"/>
                  <a:ea typeface="+mn-ea"/>
                  <a:cs typeface="+mn-cs"/>
                </a:endParaRPr>
              </a:p>
              <a:p>
                <a:endParaRPr lang="en-US" altLang="zh-CN"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1913626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91312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2872085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I </a:t>
            </a:r>
            <a:r>
              <a:rPr lang="zh-CN" altLang="en-US" dirty="0" smtClean="0"/>
              <a:t>为</a:t>
            </a:r>
            <a:r>
              <a:rPr lang="en-US" altLang="zh-CN" dirty="0" smtClean="0"/>
              <a:t>word </a:t>
            </a:r>
            <a:r>
              <a:rPr lang="zh-CN" altLang="en-US" dirty="0" smtClean="0"/>
              <a:t>的文档中出现</a:t>
            </a:r>
            <a:r>
              <a:rPr lang="en-US" altLang="zh-CN" dirty="0" smtClean="0"/>
              <a:t>word</a:t>
            </a:r>
            <a:r>
              <a:rPr lang="zh-CN" altLang="en-US" dirty="0" smtClean="0"/>
              <a:t>的索引的集合</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这个生成过程如下， 我们可以假设：</a:t>
            </a:r>
            <a:r>
              <a:rPr lang="en-US" altLang="zh-CN" dirty="0" smtClean="0"/>
              <a:t>1</a:t>
            </a:r>
            <a:r>
              <a:rPr lang="zh-CN" altLang="en-US" dirty="0" smtClean="0"/>
              <a:t>）词编码</a:t>
            </a:r>
            <a:r>
              <a:rPr lang="en-US" altLang="zh-CN" dirty="0" err="1" smtClean="0"/>
              <a:t>sk</a:t>
            </a:r>
            <a:r>
              <a:rPr lang="zh-CN" altLang="en-US" dirty="0" smtClean="0"/>
              <a:t>可以通过</a:t>
            </a:r>
            <a:r>
              <a:rPr lang="en-US" altLang="zh-CN" dirty="0" smtClean="0"/>
              <a:t>BSBL</a:t>
            </a:r>
            <a:r>
              <a:rPr lang="zh-CN" altLang="en-US" dirty="0" smtClean="0"/>
              <a:t>来学习，从而获取其中向量组构建内在结构信息</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）这个所观察到的 </a:t>
            </a:r>
            <a:r>
              <a:rPr lang="en-US" altLang="zh-CN" dirty="0" smtClean="0"/>
              <a:t>word count</a:t>
            </a:r>
            <a:r>
              <a:rPr lang="zh-CN" altLang="en-US" dirty="0" smtClean="0"/>
              <a:t> </a:t>
            </a:r>
            <a:r>
              <a:rPr lang="en-US" altLang="zh-CN" dirty="0" err="1" smtClean="0"/>
              <a:t>wn</a:t>
            </a:r>
            <a:r>
              <a:rPr lang="zh-CN" altLang="en-US" dirty="0" smtClean="0"/>
              <a:t>可以通过词向量和字典来获取，这些都是可以通过高斯函数来求解获得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188476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本文主要包括</a:t>
            </a:r>
            <a:r>
              <a:rPr lang="en-US" altLang="zh-CN" dirty="0" smtClean="0"/>
              <a:t>6</a:t>
            </a:r>
            <a:r>
              <a:rPr lang="zh-CN" altLang="en-US" dirty="0" smtClean="0"/>
              <a:t>个部分，分别是</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60497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188476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𝜃</m:t>
                    </m:r>
                  </m:oMath>
                </a14:m>
                <a:r>
                  <a:rPr lang="zh-CN" altLang="en-US" dirty="0" smtClean="0"/>
                  <a:t>可以表示所有的值，</a:t>
                </a:r>
                <a:r>
                  <a:rPr lang="en-US" altLang="zh-CN" dirty="0" smtClean="0"/>
                  <a:t>MAP</a:t>
                </a:r>
                <a:r>
                  <a:rPr lang="zh-CN" altLang="en-US" dirty="0" smtClean="0"/>
                  <a:t>最大后验估计</a:t>
                </a:r>
                <a:endParaRPr lang="zh-CN" altLang="en-US" dirty="0"/>
              </a:p>
            </p:txBody>
          </p:sp>
        </mc:Choice>
        <mc:Fallback xmlns="">
          <p:sp>
            <p:nvSpPr>
              <p:cNvPr id="3" name="备注占位符 2"/>
              <p:cNvSpPr>
                <a:spLocks noGrp="1"/>
              </p:cNvSpPr>
              <p:nvPr>
                <p:ph type="body" idx="1"/>
              </p:nvPr>
            </p:nvSpPr>
            <p:spPr/>
            <p:txBody>
              <a:bodyPr/>
              <a:lstStyle/>
              <a:p>
                <a:r>
                  <a:rPr lang="zh-CN" altLang="en-US" sz="1200" i="0" kern="1200" smtClean="0">
                    <a:solidFill>
                      <a:schemeClr val="tx1"/>
                    </a:solidFill>
                    <a:latin typeface="+mn-lt"/>
                    <a:ea typeface="+mn-ea"/>
                    <a:cs typeface="+mn-cs"/>
                  </a:rPr>
                  <a:t>𝜃</a:t>
                </a:r>
                <a:r>
                  <a:rPr lang="zh-CN" altLang="en-US" dirty="0" smtClean="0"/>
                  <a:t>可以表示所有的值，</a:t>
                </a:r>
                <a:r>
                  <a:rPr lang="en-US" altLang="zh-CN" dirty="0" smtClean="0"/>
                  <a:t>MAP</a:t>
                </a:r>
                <a:r>
                  <a:rPr lang="zh-CN" altLang="en-US" dirty="0" smtClean="0"/>
                  <a:t>最大后验估计</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3123473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337783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282690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86886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343589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26</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27</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701040" y="4400550"/>
            <a:ext cx="5471160" cy="4347210"/>
          </a:xfrm>
        </p:spPr>
        <p:txBody>
          <a:bodyPr/>
          <a:lstStyle/>
          <a:p>
            <a:pPr marL="228600" indent="-228600">
              <a:buAutoNum type="arabicPeriod"/>
            </a:pPr>
            <a:endParaRPr lang="en-US" altLang="zh-CN" sz="1000" dirty="0" smtClean="0">
              <a:solidFill>
                <a:srgbClr val="C0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28</a:t>
            </a:fld>
            <a:endParaRPr lang="zh-CN" altLang="en-US"/>
          </a:p>
        </p:txBody>
      </p:sp>
    </p:spTree>
    <p:extLst>
      <p:ext uri="{BB962C8B-B14F-4D97-AF65-F5344CB8AC3E}">
        <p14:creationId xmlns:p14="http://schemas.microsoft.com/office/powerpoint/2010/main" val="3825727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a:xfrm>
            <a:off x="701040" y="4400550"/>
            <a:ext cx="5471160" cy="4347210"/>
          </a:xfrm>
        </p:spPr>
        <p:txBody>
          <a:bodyPr/>
          <a:lstStyle/>
          <a:p>
            <a:pPr marL="228600" indent="-228600">
              <a:buAutoNum type="arabicPeriod"/>
            </a:pPr>
            <a:r>
              <a:rPr lang="en-US" altLang="zh-CN" sz="1000" dirty="0" smtClean="0">
                <a:solidFill>
                  <a:srgbClr val="C00000"/>
                </a:solidFill>
              </a:rPr>
              <a:t>Word code</a:t>
            </a:r>
            <a:r>
              <a:rPr lang="zh-CN" altLang="en-US" sz="1000" dirty="0" smtClean="0">
                <a:solidFill>
                  <a:srgbClr val="C00000"/>
                </a:solidFill>
              </a:rPr>
              <a:t>的稀疏度，由于</a:t>
            </a:r>
            <a:r>
              <a:rPr lang="en-US" altLang="zh-CN" sz="1000" dirty="0" smtClean="0">
                <a:solidFill>
                  <a:srgbClr val="C00000"/>
                </a:solidFill>
              </a:rPr>
              <a:t>baseline</a:t>
            </a:r>
            <a:r>
              <a:rPr lang="zh-CN" altLang="en-US" sz="1000" dirty="0" smtClean="0">
                <a:solidFill>
                  <a:srgbClr val="C00000"/>
                </a:solidFill>
              </a:rPr>
              <a:t>的</a:t>
            </a:r>
            <a:r>
              <a:rPr lang="en-US" altLang="zh-CN" sz="1000" dirty="0" smtClean="0">
                <a:solidFill>
                  <a:srgbClr val="C00000"/>
                </a:solidFill>
              </a:rPr>
              <a:t>GSTC</a:t>
            </a:r>
            <a:r>
              <a:rPr lang="zh-CN" altLang="en-US" sz="1000" dirty="0" smtClean="0">
                <a:solidFill>
                  <a:srgbClr val="C00000"/>
                </a:solidFill>
              </a:rPr>
              <a:t>没有词</a:t>
            </a:r>
            <a:r>
              <a:rPr lang="en-US" altLang="zh-CN" sz="1000" dirty="0" smtClean="0">
                <a:solidFill>
                  <a:srgbClr val="C00000"/>
                </a:solidFill>
              </a:rPr>
              <a:t>-</a:t>
            </a:r>
            <a:r>
              <a:rPr lang="zh-CN" altLang="en-US" sz="1000" dirty="0" smtClean="0">
                <a:solidFill>
                  <a:srgbClr val="C00000"/>
                </a:solidFill>
              </a:rPr>
              <a:t>级别的稀疏度，所以本文该实验就没有考虑进去， 从图中可以看出，</a:t>
            </a:r>
            <a:r>
              <a:rPr lang="en-US" altLang="zh-CN" sz="1000" dirty="0" smtClean="0">
                <a:solidFill>
                  <a:srgbClr val="C00000"/>
                </a:solidFill>
              </a:rPr>
              <a:t>LDA</a:t>
            </a:r>
            <a:r>
              <a:rPr lang="zh-CN" altLang="en-US" sz="1000" dirty="0" smtClean="0">
                <a:solidFill>
                  <a:srgbClr val="C00000"/>
                </a:solidFill>
              </a:rPr>
              <a:t>的词编码是非常稠密的，稀疏度比较差，同时，对于添加了</a:t>
            </a:r>
            <a:r>
              <a:rPr lang="en-US" altLang="zh-CN" sz="1000" dirty="0" smtClean="0">
                <a:solidFill>
                  <a:srgbClr val="C00000"/>
                </a:solidFill>
              </a:rPr>
              <a:t>l1-</a:t>
            </a:r>
            <a:r>
              <a:rPr lang="zh-CN" altLang="en-US" sz="1000" dirty="0" smtClean="0">
                <a:solidFill>
                  <a:srgbClr val="C00000"/>
                </a:solidFill>
              </a:rPr>
              <a:t>范式规则的</a:t>
            </a:r>
            <a:r>
              <a:rPr lang="en-US" altLang="zh-CN" sz="1000" dirty="0" smtClean="0">
                <a:solidFill>
                  <a:srgbClr val="C00000"/>
                </a:solidFill>
              </a:rPr>
              <a:t>STC</a:t>
            </a:r>
            <a:r>
              <a:rPr lang="zh-CN" altLang="en-US" sz="1000" dirty="0" smtClean="0">
                <a:solidFill>
                  <a:srgbClr val="C00000"/>
                </a:solidFill>
              </a:rPr>
              <a:t>取得了非常好的结果，但是综合来看本文的</a:t>
            </a:r>
            <a:r>
              <a:rPr lang="en-US" altLang="zh-CN" sz="1000" dirty="0" smtClean="0">
                <a:solidFill>
                  <a:srgbClr val="C00000"/>
                </a:solidFill>
              </a:rPr>
              <a:t>BLOCK-BSTC</a:t>
            </a:r>
            <a:r>
              <a:rPr lang="zh-CN" altLang="en-US" sz="1000" dirty="0" smtClean="0">
                <a:solidFill>
                  <a:srgbClr val="C00000"/>
                </a:solidFill>
              </a:rPr>
              <a:t>取得了最好的结果，这是因为引入了</a:t>
            </a:r>
            <a:r>
              <a:rPr lang="en-US" altLang="zh-CN" sz="1000" dirty="0" smtClean="0">
                <a:solidFill>
                  <a:srgbClr val="C00000"/>
                </a:solidFill>
              </a:rPr>
              <a:t>BSBL</a:t>
            </a:r>
            <a:r>
              <a:rPr lang="zh-CN" altLang="en-US" sz="1000" dirty="0" smtClean="0">
                <a:solidFill>
                  <a:srgbClr val="C00000"/>
                </a:solidFill>
              </a:rPr>
              <a:t>算法和</a:t>
            </a:r>
            <a:r>
              <a:rPr lang="en-US" altLang="zh-CN" sz="1000" dirty="0" err="1" smtClean="0">
                <a:solidFill>
                  <a:srgbClr val="C00000"/>
                </a:solidFill>
              </a:rPr>
              <a:t>wordembeddings</a:t>
            </a:r>
            <a:r>
              <a:rPr lang="zh-CN" altLang="en-US" sz="1000" dirty="0" smtClean="0">
                <a:solidFill>
                  <a:srgbClr val="C00000"/>
                </a:solidFill>
              </a:rPr>
              <a:t>词向量能够利用内在的块的关系来提高稀疏度，这种效果的提升往往会比添加传统</a:t>
            </a:r>
            <a:r>
              <a:rPr lang="en-US" altLang="zh-CN" sz="1000" dirty="0" smtClean="0">
                <a:solidFill>
                  <a:srgbClr val="C00000"/>
                </a:solidFill>
              </a:rPr>
              <a:t>lasso</a:t>
            </a:r>
            <a:r>
              <a:rPr lang="zh-CN" altLang="en-US" sz="1000" dirty="0" smtClean="0">
                <a:solidFill>
                  <a:srgbClr val="C00000"/>
                </a:solidFill>
              </a:rPr>
              <a:t>的</a:t>
            </a:r>
            <a:r>
              <a:rPr lang="en-US" altLang="zh-CN" sz="1000" dirty="0" smtClean="0">
                <a:solidFill>
                  <a:srgbClr val="C00000"/>
                </a:solidFill>
              </a:rPr>
              <a:t>STC</a:t>
            </a:r>
            <a:r>
              <a:rPr lang="zh-CN" altLang="en-US" sz="1000" dirty="0" smtClean="0">
                <a:solidFill>
                  <a:srgbClr val="C00000"/>
                </a:solidFill>
              </a:rPr>
              <a:t>效果好</a:t>
            </a:r>
            <a:endParaRPr lang="en-US" altLang="zh-CN" sz="1000" dirty="0" smtClean="0">
              <a:solidFill>
                <a:srgbClr val="C00000"/>
              </a:solidFill>
            </a:endParaRPr>
          </a:p>
          <a:p>
            <a:pPr marL="0" indent="0">
              <a:buNone/>
            </a:pPr>
            <a:r>
              <a:rPr lang="en-US" altLang="zh-CN" sz="1000" dirty="0" smtClean="0">
                <a:solidFill>
                  <a:srgbClr val="C00000"/>
                </a:solidFill>
              </a:rPr>
              <a:t>2.</a:t>
            </a:r>
            <a:r>
              <a:rPr lang="zh-CN" altLang="en-US" sz="1000" dirty="0" smtClean="0">
                <a:solidFill>
                  <a:srgbClr val="C00000"/>
                </a:solidFill>
              </a:rPr>
              <a:t>分类准确性：</a:t>
            </a:r>
            <a:r>
              <a:rPr lang="zh-CN" altLang="en-US" sz="1200" b="0" i="0" kern="1200" dirty="0" smtClean="0">
                <a:solidFill>
                  <a:schemeClr val="tx1"/>
                </a:solidFill>
                <a:effectLst/>
                <a:latin typeface="+mn-lt"/>
                <a:ea typeface="+mn-ea"/>
                <a:cs typeface="+mn-cs"/>
              </a:rPr>
              <a:t>我们使用</a:t>
            </a:r>
            <a:r>
              <a:rPr lang="en-US" altLang="zh-CN" sz="1200" b="0" i="0" kern="1200" dirty="0" smtClean="0">
                <a:solidFill>
                  <a:schemeClr val="tx1"/>
                </a:solidFill>
                <a:effectLst/>
                <a:latin typeface="+mn-lt"/>
                <a:ea typeface="+mn-ea"/>
                <a:cs typeface="+mn-cs"/>
              </a:rPr>
              <a:t>20-newsgroup</a:t>
            </a:r>
            <a:r>
              <a:rPr lang="zh-CN" altLang="en-US" sz="1200" b="0" i="0" kern="1200" dirty="0" smtClean="0">
                <a:solidFill>
                  <a:schemeClr val="tx1"/>
                </a:solidFill>
                <a:effectLst/>
                <a:latin typeface="+mn-lt"/>
                <a:ea typeface="+mn-ea"/>
                <a:cs typeface="+mn-cs"/>
              </a:rPr>
              <a:t>语料集训练出特征通过</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分类器来计算分类准确性，从图中我们可以看出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Block-BSTC</a:t>
            </a:r>
            <a:r>
              <a:rPr lang="zh-CN" altLang="en-US" sz="1200" b="0" i="0" kern="1200" dirty="0" smtClean="0">
                <a:solidFill>
                  <a:schemeClr val="tx1"/>
                </a:solidFill>
                <a:effectLst/>
                <a:latin typeface="+mn-lt"/>
                <a:ea typeface="+mn-ea"/>
                <a:cs typeface="+mn-cs"/>
              </a:rPr>
              <a:t>取得了非常好的结果，当主题数不断变大时，这种效果越来越显著， </a:t>
            </a:r>
            <a:r>
              <a:rPr lang="en-US" altLang="zh-CN" sz="1200" b="0" i="0" kern="1200" dirty="0" smtClean="0">
                <a:solidFill>
                  <a:schemeClr val="tx1"/>
                </a:solidFill>
                <a:effectLst/>
                <a:latin typeface="+mn-lt"/>
                <a:ea typeface="+mn-ea"/>
                <a:cs typeface="+mn-cs"/>
              </a:rPr>
              <a:t>2)LDA</a:t>
            </a:r>
            <a:r>
              <a:rPr lang="zh-CN" altLang="en-US" sz="1200" b="0" i="0" kern="1200" dirty="0" smtClean="0">
                <a:solidFill>
                  <a:schemeClr val="tx1"/>
                </a:solidFill>
                <a:effectLst/>
                <a:latin typeface="+mn-lt"/>
                <a:ea typeface="+mn-ea"/>
                <a:cs typeface="+mn-cs"/>
              </a:rPr>
              <a:t>在主题数小于</a:t>
            </a:r>
            <a:r>
              <a:rPr lang="en-US" altLang="zh-CN" sz="1200" b="0" i="0" kern="1200" dirty="0" smtClean="0">
                <a:solidFill>
                  <a:schemeClr val="tx1"/>
                </a:solidFill>
                <a:effectLst/>
                <a:latin typeface="+mn-lt"/>
                <a:ea typeface="+mn-ea"/>
                <a:cs typeface="+mn-cs"/>
              </a:rPr>
              <a:t>250</a:t>
            </a:r>
            <a:r>
              <a:rPr lang="zh-CN" altLang="en-US" sz="1200" b="0" i="0" kern="1200" dirty="0" smtClean="0">
                <a:solidFill>
                  <a:schemeClr val="tx1"/>
                </a:solidFill>
                <a:effectLst/>
                <a:latin typeface="+mn-lt"/>
                <a:ea typeface="+mn-ea"/>
                <a:cs typeface="+mn-cs"/>
              </a:rPr>
              <a:t>时候，效果非常明显，然而随着主题数的增加准确性不断下降。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）当主题数大于</a:t>
            </a:r>
            <a:r>
              <a:rPr lang="en-US" altLang="zh-CN" sz="1200" b="0" i="0" kern="1200" dirty="0" smtClean="0">
                <a:solidFill>
                  <a:schemeClr val="tx1"/>
                </a:solidFill>
                <a:effectLst/>
                <a:latin typeface="+mn-lt"/>
                <a:ea typeface="+mn-ea"/>
                <a:cs typeface="+mn-cs"/>
              </a:rPr>
              <a:t>350</a:t>
            </a:r>
            <a:r>
              <a:rPr lang="zh-CN" altLang="en-US" sz="1200" b="0" i="0" kern="1200" dirty="0" smtClean="0">
                <a:solidFill>
                  <a:schemeClr val="tx1"/>
                </a:solidFill>
                <a:effectLst/>
                <a:latin typeface="+mn-lt"/>
                <a:ea typeface="+mn-ea"/>
                <a:cs typeface="+mn-cs"/>
              </a:rPr>
              <a:t>时候，</a:t>
            </a:r>
            <a:r>
              <a:rPr lang="en-US" altLang="zh-CN" sz="1200" b="0" i="0" kern="1200" dirty="0" smtClean="0">
                <a:solidFill>
                  <a:schemeClr val="tx1"/>
                </a:solidFill>
                <a:effectLst/>
                <a:latin typeface="+mn-lt"/>
                <a:ea typeface="+mn-ea"/>
                <a:cs typeface="+mn-cs"/>
              </a:rPr>
              <a:t>STC</a:t>
            </a:r>
            <a:r>
              <a:rPr lang="zh-CN" altLang="en-US" sz="1200" b="0" i="0" kern="1200" dirty="0" smtClean="0">
                <a:solidFill>
                  <a:schemeClr val="tx1"/>
                </a:solidFill>
                <a:effectLst/>
                <a:latin typeface="+mn-lt"/>
                <a:ea typeface="+mn-ea"/>
                <a:cs typeface="+mn-cs"/>
              </a:rPr>
              <a:t>的分类准确性在下降，其中有可能是因为通过在添加规则控制稀疏度时候，当主题数增大时，</a:t>
            </a:r>
            <a:r>
              <a:rPr lang="en-US" altLang="zh-CN" sz="1200" b="0" i="0" kern="1200" dirty="0" smtClean="0">
                <a:solidFill>
                  <a:schemeClr val="tx1"/>
                </a:solidFill>
                <a:effectLst/>
                <a:latin typeface="+mn-lt"/>
                <a:ea typeface="+mn-ea"/>
                <a:cs typeface="+mn-cs"/>
              </a:rPr>
              <a:t>STC</a:t>
            </a:r>
            <a:r>
              <a:rPr lang="zh-CN" altLang="en-US" sz="1200" b="0" i="0" kern="1200" dirty="0" smtClean="0">
                <a:solidFill>
                  <a:schemeClr val="tx1"/>
                </a:solidFill>
                <a:effectLst/>
                <a:latin typeface="+mn-lt"/>
                <a:ea typeface="+mn-ea"/>
                <a:cs typeface="+mn-cs"/>
              </a:rPr>
              <a:t>的适应性可能会受到伤害导致效果变差。</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）最终，会发现我们算法会越来越好，特别是主题数变大时候，因为本文算法引入了</a:t>
            </a:r>
            <a:r>
              <a:rPr lang="en-US" altLang="zh-CN" sz="1200" b="0" i="0" kern="1200" dirty="0" smtClean="0">
                <a:solidFill>
                  <a:schemeClr val="tx1"/>
                </a:solidFill>
                <a:effectLst/>
                <a:latin typeface="+mn-lt"/>
                <a:ea typeface="+mn-ea"/>
                <a:cs typeface="+mn-cs"/>
              </a:rPr>
              <a:t>word </a:t>
            </a:r>
            <a:r>
              <a:rPr lang="en-US" altLang="zh-CN" sz="1200" b="0" i="0" kern="1200" dirty="0" err="1" smtClean="0">
                <a:solidFill>
                  <a:schemeClr val="tx1"/>
                </a:solidFill>
                <a:effectLst/>
                <a:latin typeface="+mn-lt"/>
                <a:ea typeface="+mn-ea"/>
                <a:cs typeface="+mn-cs"/>
              </a:rPr>
              <a:t>embeddings</a:t>
            </a:r>
            <a:r>
              <a:rPr lang="zh-CN" altLang="en-US" sz="1200" b="0" i="0" kern="1200" dirty="0" smtClean="0">
                <a:solidFill>
                  <a:schemeClr val="tx1"/>
                </a:solidFill>
                <a:effectLst/>
                <a:latin typeface="+mn-lt"/>
                <a:ea typeface="+mn-ea"/>
                <a:cs typeface="+mn-cs"/>
              </a:rPr>
              <a:t>词向量话后进行聚类和利用了文本中潜在的语义结构能够得到更好地低维表达</a:t>
            </a:r>
            <a:endParaRPr lang="en-US" altLang="zh-CN" sz="1000" dirty="0" smtClean="0">
              <a:solidFill>
                <a:srgbClr val="C0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29</a:t>
            </a:fld>
            <a:endParaRPr lang="zh-CN" altLang="en-US"/>
          </a:p>
        </p:txBody>
      </p:sp>
    </p:spTree>
    <p:extLst>
      <p:ext uri="{BB962C8B-B14F-4D97-AF65-F5344CB8AC3E}">
        <p14:creationId xmlns:p14="http://schemas.microsoft.com/office/powerpoint/2010/main" val="140944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2166633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30</a:t>
            </a:fld>
            <a:endParaRPr lang="zh-CN" altLang="en-US"/>
          </a:p>
        </p:txBody>
      </p:sp>
    </p:spTree>
    <p:extLst>
      <p:ext uri="{BB962C8B-B14F-4D97-AF65-F5344CB8AC3E}">
        <p14:creationId xmlns:p14="http://schemas.microsoft.com/office/powerpoint/2010/main" val="2760583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31</a:t>
            </a:fld>
            <a:endParaRPr lang="zh-CN" altLang="en-US"/>
          </a:p>
        </p:txBody>
      </p:sp>
    </p:spTree>
    <p:extLst>
      <p:ext uri="{BB962C8B-B14F-4D97-AF65-F5344CB8AC3E}">
        <p14:creationId xmlns:p14="http://schemas.microsoft.com/office/powerpoint/2010/main" val="807568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最后，我们对论文进行总结：</a:t>
            </a:r>
            <a:endParaRPr lang="zh-CN"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32</a:t>
            </a:fld>
            <a:endParaRPr lang="zh-CN" altLang="en-US"/>
          </a:p>
        </p:txBody>
      </p:sp>
    </p:spTree>
    <p:extLst>
      <p:ext uri="{BB962C8B-B14F-4D97-AF65-F5344CB8AC3E}">
        <p14:creationId xmlns:p14="http://schemas.microsoft.com/office/powerpoint/2010/main" val="738808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464DB0-CCE3-4363-801A-A01AADC6398D}" type="slidenum">
              <a:rPr lang="zh-CN" altLang="en-US" smtClean="0"/>
              <a:t>33</a:t>
            </a:fld>
            <a:endParaRPr lang="zh-CN" altLang="en-US"/>
          </a:p>
        </p:txBody>
      </p:sp>
    </p:spTree>
    <p:extLst>
      <p:ext uri="{BB962C8B-B14F-4D97-AF65-F5344CB8AC3E}">
        <p14:creationId xmlns:p14="http://schemas.microsoft.com/office/powerpoint/2010/main" val="178402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随着社交网络的快速发展，出现了大量有研究价值的文本</a:t>
            </a:r>
            <a:r>
              <a:rPr lang="zh-CN" altLang="en-US" sz="1200" kern="1200" dirty="0" smtClean="0">
                <a:solidFill>
                  <a:schemeClr val="tx1"/>
                </a:solidFill>
                <a:effectLst/>
                <a:latin typeface="+mn-lt"/>
                <a:ea typeface="+mn-ea"/>
                <a:cs typeface="+mn-cs"/>
              </a:rPr>
              <a:t>，从这些文本中挖掘出有价值的主题已经得到越来越多的学者的关注和研究，特别是新媒体时代，如何挖掘出诸如推特、微博的短文本的有价值信息已经成为日益讨论的话题，同时也是自然语言和数据挖掘领域的关键任务</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因而如何从文本中挖掘高效地出主题也是本文的研究意义所在</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82950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smtClean="0"/>
              <a:t>LDA</a:t>
            </a:r>
            <a:r>
              <a:rPr lang="zh-CN" altLang="en-US" dirty="0" smtClean="0"/>
              <a:t>为基础的概率主题模型</a:t>
            </a:r>
            <a:r>
              <a:rPr lang="zh-CN" altLang="en-US" sz="1200" b="1" i="0" kern="1200" dirty="0" smtClean="0">
                <a:solidFill>
                  <a:schemeClr val="tx1"/>
                </a:solidFill>
                <a:effectLst/>
                <a:latin typeface="+mn-lt"/>
                <a:ea typeface="+mn-ea"/>
                <a:cs typeface="+mn-cs"/>
              </a:rPr>
              <a:t>： 认为一篇文章的每个词是通过以“一定的概率选择了某个主题，并从这个主题中以一定概率选择某个词语”这样一个过程得到的。 那么这里每个词语出现的概率</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文档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词语”矩阵表示每个文档中每个单词的词频，即出现的概率；”主题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词语”矩阵表示每个主题中每个单词的出现概率；”文档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主题”矩阵表示每个文档中每个主题出现的概率。这个在长文本分析时候效果很明显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a:t>
            </a:r>
            <a:r>
              <a:rPr lang="en-US" altLang="zh-CN" sz="1200" b="0" i="0" kern="1200" dirty="0" smtClean="0">
                <a:solidFill>
                  <a:schemeClr val="tx1"/>
                </a:solidFill>
                <a:effectLst/>
                <a:latin typeface="+mn-lt"/>
                <a:ea typeface="+mn-ea"/>
                <a:cs typeface="+mn-cs"/>
              </a:rPr>
              <a:t>STC</a:t>
            </a:r>
            <a:r>
              <a:rPr lang="zh-CN" altLang="en-US" sz="1200" b="0" i="0" kern="1200" dirty="0" smtClean="0">
                <a:solidFill>
                  <a:schemeClr val="tx1"/>
                </a:solidFill>
                <a:effectLst/>
                <a:latin typeface="+mn-lt"/>
                <a:ea typeface="+mn-ea"/>
                <a:cs typeface="+mn-cs"/>
              </a:rPr>
              <a:t>为主的非概率稀疏主题模型主要基于稀疏编码的思想，将文章和词看作在主题空间的低维向量表示。</a:t>
            </a:r>
            <a:r>
              <a:rPr lang="en-US" altLang="zh-CN" sz="1200" b="0" i="0" kern="1200" dirty="0" smtClean="0">
                <a:solidFill>
                  <a:schemeClr val="tx1"/>
                </a:solidFill>
                <a:effectLst/>
                <a:latin typeface="+mn-lt"/>
                <a:ea typeface="+mn-ea"/>
                <a:cs typeface="+mn-cs"/>
              </a:rPr>
              <a:t>STC</a:t>
            </a:r>
            <a:r>
              <a:rPr lang="zh-CN" altLang="en-US" sz="1200" b="0" i="0" kern="1200" dirty="0" smtClean="0">
                <a:solidFill>
                  <a:schemeClr val="tx1"/>
                </a:solidFill>
                <a:effectLst/>
                <a:latin typeface="+mn-lt"/>
                <a:ea typeface="+mn-ea"/>
                <a:cs typeface="+mn-cs"/>
              </a:rPr>
              <a:t>认为每一篇文章的每个词出现词的次数可以被词编码和主题字典近似重构，同时，一篇文档的词编码要近似于它的所在文档的文档编码，通过坐标下降算法和字典学习方法可以有效推导出文档、词编码和主题字典。</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53084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47700" y="4400550"/>
            <a:ext cx="5486400" cy="1756410"/>
          </a:xfrm>
        </p:spPr>
        <p:txBody>
          <a:bodyPr/>
          <a:lstStyle/>
          <a:p>
            <a:r>
              <a:rPr lang="zh-CN" altLang="en-US" dirty="0" smtClean="0"/>
              <a:t>概率主题模型：主要是诸如微博、推特的短文本总体比较短，结构性差，口语化等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在大规模短文本挖掘任务中，内存和时间消耗比较</a:t>
            </a:r>
            <a:endParaRPr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98281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1675" y="117475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为了解决短文本挖掘的问题主要有两种解决方法：</a:t>
            </a:r>
            <a:r>
              <a:rPr lang="zh-CN" altLang="zh-CN" sz="1200" kern="1200" dirty="0" smtClean="0">
                <a:solidFill>
                  <a:schemeClr val="tx1"/>
                </a:solidFill>
                <a:effectLst/>
                <a:latin typeface="+mn-lt"/>
                <a:ea typeface="+mn-ea"/>
                <a:cs typeface="+mn-cs"/>
              </a:rPr>
              <a:t>第一种方法将辅助变量引入概率主题模型，例如</a:t>
            </a:r>
            <a:r>
              <a:rPr lang="en-US" altLang="zh-CN" sz="1200" kern="1200" dirty="0" smtClean="0">
                <a:solidFill>
                  <a:schemeClr val="tx1"/>
                </a:solidFill>
                <a:effectLst/>
                <a:latin typeface="+mn-lt"/>
                <a:ea typeface="+mn-ea"/>
                <a:cs typeface="+mn-cs"/>
              </a:rPr>
              <a:t>“Spike and Slab”</a:t>
            </a:r>
            <a:r>
              <a:rPr lang="zh-CN" altLang="zh-CN" sz="1200" kern="1200" dirty="0" smtClean="0">
                <a:solidFill>
                  <a:schemeClr val="tx1"/>
                </a:solidFill>
                <a:effectLst/>
                <a:latin typeface="+mn-lt"/>
                <a:ea typeface="+mn-ea"/>
                <a:cs typeface="+mn-cs"/>
              </a:rPr>
              <a:t>。对于第二种方式，在非概率主题模型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如矩阵分解和稀疏编码等非概率性主题模型中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通常会加入比如</a:t>
            </a:r>
            <a:r>
              <a:rPr lang="en-US" altLang="zh-CN" sz="1200" kern="1200" dirty="0" smtClean="0">
                <a:solidFill>
                  <a:schemeClr val="tx1"/>
                </a:solidFill>
                <a:effectLst/>
                <a:latin typeface="+mn-lt"/>
                <a:ea typeface="+mn-ea"/>
                <a:cs typeface="+mn-cs"/>
              </a:rPr>
              <a:t>lasso</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group lasso</a:t>
            </a:r>
            <a:r>
              <a:rPr lang="zh-CN" altLang="zh-CN" sz="1200" kern="1200" dirty="0" smtClean="0">
                <a:solidFill>
                  <a:schemeClr val="tx1"/>
                </a:solidFill>
                <a:effectLst/>
                <a:latin typeface="+mn-lt"/>
                <a:ea typeface="+mn-ea"/>
                <a:cs typeface="+mn-cs"/>
              </a:rPr>
              <a:t>和稀疏</a:t>
            </a:r>
            <a:r>
              <a:rPr lang="en-US" altLang="zh-CN" sz="1200" kern="1200" dirty="0" smtClean="0">
                <a:solidFill>
                  <a:schemeClr val="tx1"/>
                </a:solidFill>
                <a:effectLst/>
                <a:latin typeface="+mn-lt"/>
                <a:ea typeface="+mn-ea"/>
                <a:cs typeface="+mn-cs"/>
              </a:rPr>
              <a:t>group</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lasso</a:t>
            </a:r>
            <a:r>
              <a:rPr lang="zh-CN" altLang="zh-CN" sz="1200" kern="1200" dirty="0" smtClean="0">
                <a:solidFill>
                  <a:schemeClr val="tx1"/>
                </a:solidFill>
                <a:effectLst/>
                <a:latin typeface="+mn-lt"/>
                <a:ea typeface="+mn-ea"/>
                <a:cs typeface="+mn-cs"/>
              </a:rPr>
              <a:t>这样的</a:t>
            </a:r>
            <a:r>
              <a:rPr lang="zh-CN" altLang="en-US" sz="1200" kern="1200" dirty="0" smtClean="0">
                <a:solidFill>
                  <a:schemeClr val="tx1"/>
                </a:solidFill>
                <a:effectLst/>
                <a:latin typeface="+mn-lt"/>
                <a:ea typeface="+mn-ea"/>
                <a:cs typeface="+mn-cs"/>
              </a:rPr>
              <a:t>规则或</a:t>
            </a:r>
            <a:r>
              <a:rPr lang="zh-CN" altLang="zh-CN" sz="1200" kern="1200" dirty="0" smtClean="0">
                <a:solidFill>
                  <a:schemeClr val="tx1"/>
                </a:solidFill>
                <a:effectLst/>
                <a:latin typeface="+mn-lt"/>
                <a:ea typeface="+mn-ea"/>
                <a:cs typeface="+mn-cs"/>
              </a:rPr>
              <a:t>约束获取更好地稀疏度</a:t>
            </a:r>
            <a:r>
              <a:rPr lang="zh-CN" altLang="en-US" sz="1200" kern="1200" dirty="0" smtClean="0">
                <a:solidFill>
                  <a:schemeClr val="tx1"/>
                </a:solidFill>
                <a:effectLst/>
                <a:latin typeface="+mn-lt"/>
                <a:ea typeface="+mn-ea"/>
                <a:cs typeface="+mn-cs"/>
              </a:rPr>
              <a:t>表达从而</a:t>
            </a:r>
            <a:r>
              <a:rPr lang="zh-CN" altLang="zh-CN" sz="1200" kern="1200" dirty="0" smtClean="0">
                <a:solidFill>
                  <a:schemeClr val="tx1"/>
                </a:solidFill>
                <a:effectLst/>
                <a:latin typeface="+mn-lt"/>
                <a:ea typeface="+mn-ea"/>
                <a:cs typeface="+mn-cs"/>
              </a:rPr>
              <a:t>获取相应的潜在主题。这两种方法在构建低维度表达时都获得了良好的性能。然而，它们在获取潜在的表达的同时丢失了文本中相关的结构信息。</a:t>
            </a:r>
            <a:endParaRPr lang="en-US" altLang="zh-CN" sz="1200" kern="1200" dirty="0" smtClean="0">
              <a:solidFill>
                <a:schemeClr val="tx1"/>
              </a:solidFill>
              <a:effectLst/>
              <a:latin typeface="+mn-lt"/>
              <a:ea typeface="+mn-ea"/>
              <a:cs typeface="+mn-cs"/>
            </a:endParaRPr>
          </a:p>
          <a:p>
            <a:r>
              <a:rPr lang="zh-CN" altLang="en-US" dirty="0" smtClean="0"/>
              <a:t>而稀疏贝叶斯学习能够很好的学习文本中内的块关联信息，能够帮助现有算法提高效果</a:t>
            </a:r>
            <a:endParaRPr lang="en-US" altLang="zh-CN" dirty="0" smtClean="0"/>
          </a:p>
          <a:p>
            <a:r>
              <a:rPr lang="en-US" altLang="zh-CN" dirty="0" smtClean="0"/>
              <a:t>Word </a:t>
            </a:r>
            <a:r>
              <a:rPr lang="en-US" altLang="zh-CN" dirty="0" err="1" smtClean="0"/>
              <a:t>embedings</a:t>
            </a:r>
            <a:r>
              <a:rPr lang="zh-CN" altLang="en-US" dirty="0" smtClean="0"/>
              <a:t>能够很好的将词进行向量化从而有利于聚类</a:t>
            </a:r>
            <a:endParaRPr lang="en-US" altLang="zh-CN" dirty="0" smtClean="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2842001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
        <p:nvSpPr>
          <p:cNvPr id="5" name="备注占位符 4"/>
          <p:cNvSpPr>
            <a:spLocks noGrp="1"/>
          </p:cNvSpPr>
          <p:nvPr>
            <p:ph type="body" sz="quarter" idx="11"/>
          </p:nvPr>
        </p:nvSpPr>
        <p:spPr/>
        <p:txBody>
          <a:bodyPr/>
          <a:lstStyle/>
          <a:p>
            <a:r>
              <a:rPr lang="zh-CN" altLang="en-US" dirty="0" smtClean="0"/>
              <a:t>梯度下降学习和字典学习</a:t>
            </a:r>
            <a:endParaRPr lang="zh-CN" altLang="en-US" dirty="0"/>
          </a:p>
        </p:txBody>
      </p:sp>
    </p:spTree>
    <p:extLst>
      <p:ext uri="{BB962C8B-B14F-4D97-AF65-F5344CB8AC3E}">
        <p14:creationId xmlns:p14="http://schemas.microsoft.com/office/powerpoint/2010/main" val="147743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71264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xml"/><Relationship Id="rId7" Type="http://schemas.openxmlformats.org/officeDocument/2006/relationships/oleObject" Target="../embeddings/oleObject1.bin"/><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8.wmf"/><Relationship Id="rId4" Type="http://schemas.openxmlformats.org/officeDocument/2006/relationships/notesSlide" Target="../notesSlides/notesSlide11.xml"/><Relationship Id="rId9"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xml"/><Relationship Id="rId7" Type="http://schemas.openxmlformats.org/officeDocument/2006/relationships/oleObject" Target="../embeddings/oleObject3.bin"/><Relationship Id="rId12" Type="http://schemas.openxmlformats.org/officeDocument/2006/relationships/image" Target="../media/image14.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8.wmf"/><Relationship Id="rId4" Type="http://schemas.openxmlformats.org/officeDocument/2006/relationships/notesSlide" Target="../notesSlides/notesSlide12.xml"/><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0.xml"/><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21.xml"/><Relationship Id="rId7"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22.xml"/><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5.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a:t>
            </a:fld>
            <a:endParaRPr lang="zh-CN" altLang="en-US" dirty="0"/>
          </a:p>
        </p:txBody>
      </p:sp>
      <p:sp>
        <p:nvSpPr>
          <p:cNvPr id="23" name="矩形 22"/>
          <p:cNvSpPr/>
          <p:nvPr/>
        </p:nvSpPr>
        <p:spPr>
          <a:xfrm>
            <a:off x="-8388" y="2584141"/>
            <a:ext cx="12200389" cy="1526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0"/>
          <p:cNvSpPr txBox="1"/>
          <p:nvPr/>
        </p:nvSpPr>
        <p:spPr>
          <a:xfrm>
            <a:off x="2977797" y="2801103"/>
            <a:ext cx="8628108" cy="769441"/>
          </a:xfrm>
          <a:prstGeom prst="rect">
            <a:avLst/>
          </a:prstGeom>
          <a:noFill/>
        </p:spPr>
        <p:txBody>
          <a:bodyPr wrap="square" rtlCol="0">
            <a:spAutoFit/>
          </a:bodyPr>
          <a:lstStyle/>
          <a:p>
            <a:pPr algn="ctr"/>
            <a:r>
              <a:rPr lang="zh-CN" altLang="en-US" sz="4400" b="1" dirty="0" smtClean="0">
                <a:solidFill>
                  <a:schemeClr val="bg1"/>
                </a:solidFill>
              </a:rPr>
              <a:t>基于块稀疏贝叶斯学习的主题模型</a:t>
            </a:r>
            <a:endParaRPr lang="zh-CN" altLang="en-US" sz="4400" b="1" dirty="0">
              <a:solidFill>
                <a:schemeClr val="bg1"/>
              </a:solidFill>
            </a:endParaRPr>
          </a:p>
        </p:txBody>
      </p:sp>
      <p:sp>
        <p:nvSpPr>
          <p:cNvPr id="25" name="文本框 11"/>
          <p:cNvSpPr txBox="1"/>
          <p:nvPr/>
        </p:nvSpPr>
        <p:spPr>
          <a:xfrm>
            <a:off x="7241593" y="5860446"/>
            <a:ext cx="3060699" cy="369332"/>
          </a:xfrm>
          <a:prstGeom prst="rect">
            <a:avLst/>
          </a:prstGeom>
          <a:noFill/>
        </p:spPr>
        <p:txBody>
          <a:bodyPr wrap="square" rtlCol="0">
            <a:spAutoFit/>
          </a:bodyPr>
          <a:lstStyle/>
          <a:p>
            <a:r>
              <a:rPr lang="en-US" altLang="zh-CN" b="1" dirty="0" smtClean="0">
                <a:solidFill>
                  <a:srgbClr val="453D3A"/>
                </a:solidFill>
              </a:rPr>
              <a:t>2017</a:t>
            </a:r>
            <a:r>
              <a:rPr lang="zh-CN" altLang="en-US" b="1" dirty="0" smtClean="0">
                <a:solidFill>
                  <a:srgbClr val="453D3A"/>
                </a:solidFill>
              </a:rPr>
              <a:t>年</a:t>
            </a:r>
            <a:r>
              <a:rPr lang="en-US" altLang="zh-CN" b="1" dirty="0" smtClean="0">
                <a:solidFill>
                  <a:srgbClr val="453D3A"/>
                </a:solidFill>
              </a:rPr>
              <a:t>12</a:t>
            </a:r>
            <a:r>
              <a:rPr lang="zh-CN" altLang="en-US" b="1" dirty="0" smtClean="0">
                <a:solidFill>
                  <a:srgbClr val="453D3A"/>
                </a:solidFill>
              </a:rPr>
              <a:t>月</a:t>
            </a:r>
            <a:r>
              <a:rPr lang="en-US" altLang="zh-CN" b="1" dirty="0" smtClean="0">
                <a:solidFill>
                  <a:srgbClr val="453D3A"/>
                </a:solidFill>
              </a:rPr>
              <a:t>1</a:t>
            </a:r>
            <a:r>
              <a:rPr lang="zh-CN" altLang="en-US" b="1" dirty="0" smtClean="0">
                <a:solidFill>
                  <a:srgbClr val="453D3A"/>
                </a:solidFill>
              </a:rPr>
              <a:t>日</a:t>
            </a:r>
            <a:endParaRPr lang="zh-CN" altLang="en-US" b="1" dirty="0">
              <a:solidFill>
                <a:srgbClr val="453D3A"/>
              </a:solidFill>
            </a:endParaRPr>
          </a:p>
        </p:txBody>
      </p:sp>
      <p:sp>
        <p:nvSpPr>
          <p:cNvPr id="26" name="矩形 25"/>
          <p:cNvSpPr/>
          <p:nvPr/>
        </p:nvSpPr>
        <p:spPr>
          <a:xfrm>
            <a:off x="3860831" y="4987351"/>
            <a:ext cx="2758084" cy="4000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smtClean="0">
                <a:latin typeface="微软雅黑" panose="020B0503020204020204" pitchFamily="34" charset="-122"/>
                <a:ea typeface="微软雅黑" panose="020B0503020204020204" pitchFamily="34" charset="-122"/>
              </a:rPr>
              <a:t>答辩人：施洪亮</a:t>
            </a:r>
            <a:endParaRPr lang="zh-HK" altLang="en-US" sz="2000" b="1" spc="300" dirty="0">
              <a:latin typeface="微软雅黑" panose="020B0503020204020204" pitchFamily="34" charset="-122"/>
              <a:ea typeface="微软雅黑" panose="020B0503020204020204" pitchFamily="34" charset="-122"/>
            </a:endParaRPr>
          </a:p>
        </p:txBody>
      </p:sp>
      <p:sp>
        <p:nvSpPr>
          <p:cNvPr id="27" name="矩形 26"/>
          <p:cNvSpPr/>
          <p:nvPr/>
        </p:nvSpPr>
        <p:spPr>
          <a:xfrm>
            <a:off x="7241595" y="4985206"/>
            <a:ext cx="2758084" cy="4000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老师：彭 敏</a:t>
            </a:r>
            <a:endParaRPr lang="zh-HK" altLang="en-US" sz="2000" b="1" spc="300" dirty="0">
              <a:latin typeface="微软雅黑" panose="020B0503020204020204" pitchFamily="34" charset="-122"/>
              <a:ea typeface="微软雅黑" panose="020B0503020204020204" pitchFamily="34" charset="-122"/>
            </a:endParaRPr>
          </a:p>
        </p:txBody>
      </p:sp>
      <p:sp>
        <p:nvSpPr>
          <p:cNvPr id="28" name="矩形 27"/>
          <p:cNvSpPr/>
          <p:nvPr/>
        </p:nvSpPr>
        <p:spPr>
          <a:xfrm>
            <a:off x="-8391" y="0"/>
            <a:ext cx="12192000" cy="7466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          </a:t>
            </a:r>
            <a:r>
              <a:rPr lang="zh-CN" altLang="en-US" sz="2800" dirty="0" smtClean="0">
                <a:solidFill>
                  <a:schemeClr val="bg1"/>
                </a:solidFill>
              </a:rPr>
              <a:t>硕士论文开题答辩</a:t>
            </a:r>
            <a:endParaRPr lang="zh-CN" altLang="en-US" sz="2800" dirty="0">
              <a:solidFill>
                <a:schemeClr val="bg1"/>
              </a:solidFill>
            </a:endParaRPr>
          </a:p>
        </p:txBody>
      </p:sp>
      <p:sp>
        <p:nvSpPr>
          <p:cNvPr id="29" name="Freeform 5"/>
          <p:cNvSpPr>
            <a:spLocks noEditPoints="1"/>
          </p:cNvSpPr>
          <p:nvPr/>
        </p:nvSpPr>
        <p:spPr bwMode="auto">
          <a:xfrm>
            <a:off x="148981" y="128110"/>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7" y="2181189"/>
            <a:ext cx="2400089" cy="2400089"/>
          </a:xfrm>
          <a:prstGeom prst="rect">
            <a:avLst/>
          </a:prstGeom>
        </p:spPr>
      </p:pic>
    </p:spTree>
    <p:custDataLst>
      <p:tags r:id="rId1"/>
    </p:custDataLst>
    <p:extLst>
      <p:ext uri="{BB962C8B-B14F-4D97-AF65-F5344CB8AC3E}">
        <p14:creationId xmlns:p14="http://schemas.microsoft.com/office/powerpoint/2010/main" val="3532075947"/>
      </p:ext>
    </p:extLst>
  </p:cSld>
  <p:clrMapOvr>
    <a:masterClrMapping/>
  </p:clrMapOvr>
  <mc:AlternateContent xmlns:mc="http://schemas.openxmlformats.org/markup-compatibility/2006" xmlns:p14="http://schemas.microsoft.com/office/powerpoint/2010/main">
    <mc:Choice Requires="p14">
      <p:transition spd="slow" p14:dur="2000" advTm="14597"/>
    </mc:Choice>
    <mc:Fallback xmlns="">
      <p:transition spd="slow" advTm="14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120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16" presetClass="entr" presetSubtype="21"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5954640" y="3093490"/>
              <a:ext cx="6161160" cy="830995"/>
            </a:xfrm>
            <a:prstGeom prst="rect">
              <a:avLst/>
            </a:prstGeom>
            <a:noFill/>
          </p:spPr>
          <p:txBody>
            <a:bodyPr wrap="square" lIns="91438" tIns="45719" rIns="91438" bIns="45719" rtlCol="0">
              <a:spAutoFit/>
            </a:bodyPr>
            <a:lstStyle/>
            <a:p>
              <a:pPr algn="r"/>
              <a:r>
                <a:rPr lang="zh-CN" altLang="en-US" sz="4800" spc="600" dirty="0" smtClean="0">
                  <a:solidFill>
                    <a:schemeClr val="bg1"/>
                  </a:solidFill>
                  <a:latin typeface="微软雅黑" panose="020B0503020204020204" pitchFamily="34" charset="-122"/>
                  <a:ea typeface="微软雅黑" panose="020B0503020204020204" pitchFamily="34" charset="-122"/>
                </a:rPr>
                <a:t>  稀疏主题模型</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a:grpSpLocks/>
          </p:cNvGrpSpPr>
          <p:nvPr/>
        </p:nvGrpSpPr>
        <p:grpSpPr bwMode="auto">
          <a:xfrm>
            <a:off x="420330" y="2677329"/>
            <a:ext cx="1667553" cy="1661915"/>
            <a:chOff x="2848131" y="1860029"/>
            <a:chExt cx="3807502" cy="3807502"/>
          </a:xfrm>
        </p:grpSpPr>
        <p:grpSp>
          <p:nvGrpSpPr>
            <p:cNvPr id="19" name="组合 18"/>
            <p:cNvGrpSpPr>
              <a:grpSpLocks/>
            </p:cNvGrpSpPr>
            <p:nvPr/>
          </p:nvGrpSpPr>
          <p:grpSpPr bwMode="auto">
            <a:xfrm>
              <a:off x="2848131" y="1860029"/>
              <a:ext cx="3807502" cy="3807502"/>
              <a:chOff x="2848131" y="1860029"/>
              <a:chExt cx="3807502" cy="3807502"/>
            </a:xfrm>
          </p:grpSpPr>
          <p:sp>
            <p:nvSpPr>
              <p:cNvPr id="21" name="椭圆 2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22" name="椭圆 21"/>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20"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2</a:t>
              </a:r>
            </a:p>
          </p:txBody>
        </p:sp>
      </p:grpSp>
      <p:sp>
        <p:nvSpPr>
          <p:cNvPr id="23"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10</a:t>
            </a:fld>
            <a:endParaRPr lang="zh-CN" altLang="en-US"/>
          </a:p>
        </p:txBody>
      </p:sp>
    </p:spTree>
    <p:extLst>
      <p:ext uri="{BB962C8B-B14F-4D97-AF65-F5344CB8AC3E}">
        <p14:creationId xmlns:p14="http://schemas.microsoft.com/office/powerpoint/2010/main" val="3592499631"/>
      </p:ext>
    </p:extLst>
  </p:cSld>
  <p:clrMapOvr>
    <a:masterClrMapping/>
  </p:clrMapOvr>
  <mc:AlternateContent xmlns:mc="http://schemas.openxmlformats.org/markup-compatibility/2006" xmlns:p14="http://schemas.microsoft.com/office/powerpoint/2010/main">
    <mc:Choice Requires="p14">
      <p:transition spd="slow" p14:dur="2000" advTm="962"/>
    </mc:Choice>
    <mc:Fallback xmlns="">
      <p:transition spd="slow" advTm="9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5"/>
          <a:stretch>
            <a:fillRect/>
          </a:stretch>
        </p:blipFill>
        <p:spPr>
          <a:xfrm>
            <a:off x="1228561" y="3227053"/>
            <a:ext cx="5342989" cy="990753"/>
          </a:xfrm>
          <a:prstGeom prst="rect">
            <a:avLst/>
          </a:prstGeom>
        </p:spPr>
      </p:pic>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latin typeface="微软雅黑" panose="020B0503020204020204" pitchFamily="34" charset="-122"/>
              </a:rPr>
              <a:t>稀疏主题模型</a:t>
            </a:r>
            <a:r>
              <a:rPr lang="en-US" altLang="zh-CN" sz="2800" b="1" dirty="0" smtClean="0">
                <a:latin typeface="微软雅黑" panose="020B0503020204020204" pitchFamily="34" charset="-122"/>
              </a:rPr>
              <a:t>STC</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pic>
        <p:nvPicPr>
          <p:cNvPr id="2" name="图片 1"/>
          <p:cNvPicPr>
            <a:picLocks noChangeAspect="1"/>
          </p:cNvPicPr>
          <p:nvPr/>
        </p:nvPicPr>
        <p:blipFill>
          <a:blip r:embed="rId6"/>
          <a:stretch>
            <a:fillRect/>
          </a:stretch>
        </p:blipFill>
        <p:spPr>
          <a:xfrm>
            <a:off x="7078569" y="2417381"/>
            <a:ext cx="5134362" cy="1961263"/>
          </a:xfrm>
          <a:prstGeom prst="rect">
            <a:avLst/>
          </a:prstGeom>
        </p:spPr>
      </p:pic>
      <p:cxnSp>
        <p:nvCxnSpPr>
          <p:cNvPr id="8" name="直接箭头连接符 7"/>
          <p:cNvCxnSpPr/>
          <p:nvPr/>
        </p:nvCxnSpPr>
        <p:spPr>
          <a:xfrm flipH="1" flipV="1">
            <a:off x="2380297" y="2800057"/>
            <a:ext cx="247860" cy="85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11838" y="2350849"/>
            <a:ext cx="2588217" cy="369332"/>
          </a:xfrm>
          <a:prstGeom prst="rect">
            <a:avLst/>
          </a:prstGeom>
          <a:noFill/>
        </p:spPr>
        <p:txBody>
          <a:bodyPr wrap="square" rtlCol="0">
            <a:spAutoFit/>
          </a:bodyPr>
          <a:lstStyle/>
          <a:p>
            <a:r>
              <a:rPr lang="zh-CN" altLang="en-US" dirty="0" smtClean="0"/>
              <a:t>每篇文章</a:t>
            </a:r>
            <a:r>
              <a:rPr lang="en-US" altLang="zh-CN" dirty="0" smtClean="0"/>
              <a:t>d</a:t>
            </a:r>
            <a:r>
              <a:rPr lang="zh-CN" altLang="en-US" dirty="0" smtClean="0"/>
              <a:t>的词编码</a:t>
            </a:r>
            <a:endParaRPr lang="zh-CN" altLang="en-US" dirty="0"/>
          </a:p>
        </p:txBody>
      </p:sp>
      <p:sp>
        <p:nvSpPr>
          <p:cNvPr id="12" name="椭圆 11"/>
          <p:cNvSpPr/>
          <p:nvPr/>
        </p:nvSpPr>
        <p:spPr>
          <a:xfrm>
            <a:off x="2438719" y="3689475"/>
            <a:ext cx="410705" cy="2944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853397" y="3600246"/>
            <a:ext cx="410705" cy="343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4027752" y="2519363"/>
            <a:ext cx="368088" cy="921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22147" y="1884403"/>
            <a:ext cx="6511715" cy="369332"/>
          </a:xfrm>
          <a:prstGeom prst="rect">
            <a:avLst/>
          </a:prstGeom>
          <a:noFill/>
        </p:spPr>
        <p:txBody>
          <a:bodyPr wrap="square" rtlCol="0">
            <a:spAutoFit/>
          </a:bodyPr>
          <a:lstStyle/>
          <a:p>
            <a:r>
              <a:rPr lang="en-US" altLang="zh-CN" dirty="0" smtClean="0"/>
              <a:t>W</a:t>
            </a:r>
            <a:r>
              <a:rPr lang="zh-CN" altLang="en-US" dirty="0" smtClean="0"/>
              <a:t>表示每篇文章表示成向量，   每个词出现在</a:t>
            </a:r>
            <a:r>
              <a:rPr lang="zh-CN" altLang="en-US" dirty="0" smtClean="0"/>
              <a:t>这篇文章</a:t>
            </a:r>
            <a:r>
              <a:rPr lang="zh-CN" altLang="en-US" dirty="0" smtClean="0"/>
              <a:t>的次数</a:t>
            </a:r>
            <a:endParaRPr lang="zh-CN" altLang="en-US" dirty="0"/>
          </a:p>
        </p:txBody>
      </p:sp>
      <p:sp>
        <p:nvSpPr>
          <p:cNvPr id="29" name="椭圆 28"/>
          <p:cNvSpPr/>
          <p:nvPr/>
        </p:nvSpPr>
        <p:spPr>
          <a:xfrm>
            <a:off x="2935673" y="3600246"/>
            <a:ext cx="410705" cy="343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2908135" y="4217806"/>
            <a:ext cx="27538" cy="93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154262" y="5089758"/>
            <a:ext cx="2960176" cy="646331"/>
          </a:xfrm>
          <a:prstGeom prst="rect">
            <a:avLst/>
          </a:prstGeom>
          <a:noFill/>
        </p:spPr>
        <p:txBody>
          <a:bodyPr wrap="square" rtlCol="0">
            <a:spAutoFit/>
          </a:bodyPr>
          <a:lstStyle/>
          <a:p>
            <a:r>
              <a:rPr lang="zh-CN" altLang="en-US" dirty="0" smtClean="0"/>
              <a:t>学习一个全局的对所有文档都一样的主题字典</a:t>
            </a:r>
            <a:endParaRPr lang="zh-CN" altLang="en-US" dirty="0"/>
          </a:p>
        </p:txBody>
      </p:sp>
      <p:graphicFrame>
        <p:nvGraphicFramePr>
          <p:cNvPr id="35" name="对象 34"/>
          <p:cNvGraphicFramePr>
            <a:graphicFrameLocks noChangeAspect="1"/>
          </p:cNvGraphicFramePr>
          <p:nvPr/>
        </p:nvGraphicFramePr>
        <p:xfrm>
          <a:off x="4800600" y="2366963"/>
          <a:ext cx="101600" cy="152400"/>
        </p:xfrm>
        <a:graphic>
          <a:graphicData uri="http://schemas.openxmlformats.org/presentationml/2006/ole">
            <mc:AlternateContent xmlns:mc="http://schemas.openxmlformats.org/markup-compatibility/2006">
              <mc:Choice xmlns:v="urn:schemas-microsoft-com:vml" Requires="v">
                <p:oleObj spid="_x0000_s50370" name="Equation" r:id="rId7" imgW="101520" imgH="152280" progId="Equation.DSMT4">
                  <p:embed/>
                </p:oleObj>
              </mc:Choice>
              <mc:Fallback>
                <p:oleObj name="Equation" r:id="rId7" imgW="101520" imgH="152280" progId="Equation.DSMT4">
                  <p:embed/>
                  <p:pic>
                    <p:nvPicPr>
                      <p:cNvPr id="0" name=""/>
                      <p:cNvPicPr/>
                      <p:nvPr/>
                    </p:nvPicPr>
                    <p:blipFill>
                      <a:blip r:embed="rId8"/>
                      <a:stretch>
                        <a:fillRect/>
                      </a:stretch>
                    </p:blipFill>
                    <p:spPr>
                      <a:xfrm>
                        <a:off x="4800600" y="2366963"/>
                        <a:ext cx="101600" cy="152400"/>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4800600" y="2366963"/>
          <a:ext cx="101600" cy="152400"/>
        </p:xfrm>
        <a:graphic>
          <a:graphicData uri="http://schemas.openxmlformats.org/presentationml/2006/ole">
            <mc:AlternateContent xmlns:mc="http://schemas.openxmlformats.org/markup-compatibility/2006">
              <mc:Choice xmlns:v="urn:schemas-microsoft-com:vml" Requires="v">
                <p:oleObj spid="_x0000_s50371" name="Equation" r:id="rId9" imgW="101520" imgH="152280" progId="Equation.DSMT4">
                  <p:embed/>
                </p:oleObj>
              </mc:Choice>
              <mc:Fallback>
                <p:oleObj name="Equation" r:id="rId9" imgW="101520" imgH="152280" progId="Equation.DSMT4">
                  <p:embed/>
                  <p:pic>
                    <p:nvPicPr>
                      <p:cNvPr id="0" name=""/>
                      <p:cNvPicPr/>
                      <p:nvPr/>
                    </p:nvPicPr>
                    <p:blipFill>
                      <a:blip r:embed="rId10"/>
                      <a:stretch>
                        <a:fillRect/>
                      </a:stretch>
                    </p:blipFill>
                    <p:spPr>
                      <a:xfrm>
                        <a:off x="4800600" y="2366963"/>
                        <a:ext cx="101600" cy="152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矩形 13"/>
              <p:cNvSpPr/>
              <p:nvPr/>
            </p:nvSpPr>
            <p:spPr>
              <a:xfrm>
                <a:off x="6300001" y="1872483"/>
                <a:ext cx="543097"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oMath>
                </a14:m>
                <a:r>
                  <a:rPr lang="zh-CN" altLang="en-US" dirty="0" smtClean="0"/>
                  <a:t> </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300001" y="1872483"/>
                <a:ext cx="543097" cy="369332"/>
              </a:xfrm>
              <a:prstGeom prst="rect">
                <a:avLst/>
              </a:prstGeom>
              <a:blipFill rotWithShape="0">
                <a:blip r:embed="rId11"/>
                <a:stretch>
                  <a:fillRect/>
                </a:stretch>
              </a:blipFill>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2862938603"/>
      </p:ext>
    </p:extLst>
  </p:cSld>
  <p:clrMapOvr>
    <a:masterClrMapping/>
  </p:clrMapOvr>
  <mc:AlternateContent xmlns:mc="http://schemas.openxmlformats.org/markup-compatibility/2006" xmlns:p14="http://schemas.microsoft.com/office/powerpoint/2010/main">
    <mc:Choice Requires="p14">
      <p:transition spd="slow" p14:dur="2000" advTm="65656"/>
    </mc:Choice>
    <mc:Fallback xmlns="">
      <p:transition spd="slow" advTm="6565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5"/>
          <a:stretch>
            <a:fillRect/>
          </a:stretch>
        </p:blipFill>
        <p:spPr>
          <a:xfrm>
            <a:off x="722143" y="2429369"/>
            <a:ext cx="6090270" cy="1937286"/>
          </a:xfrm>
          <a:prstGeom prst="rect">
            <a:avLst/>
          </a:prstGeom>
        </p:spPr>
      </p:pic>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latin typeface="微软雅黑" panose="020B0503020204020204" pitchFamily="34" charset="-122"/>
              </a:rPr>
              <a:t>稀疏主题模型</a:t>
            </a:r>
            <a:r>
              <a:rPr lang="en-US" altLang="zh-CN" sz="2800" b="1" dirty="0" smtClean="0">
                <a:latin typeface="微软雅黑" panose="020B0503020204020204" pitchFamily="34" charset="-122"/>
              </a:rPr>
              <a:t>STC</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pic>
        <p:nvPicPr>
          <p:cNvPr id="2" name="图片 1"/>
          <p:cNvPicPr>
            <a:picLocks noChangeAspect="1"/>
          </p:cNvPicPr>
          <p:nvPr/>
        </p:nvPicPr>
        <p:blipFill>
          <a:blip r:embed="rId6"/>
          <a:stretch>
            <a:fillRect/>
          </a:stretch>
        </p:blipFill>
        <p:spPr>
          <a:xfrm>
            <a:off x="7078569" y="2417381"/>
            <a:ext cx="5134362" cy="1961263"/>
          </a:xfrm>
          <a:prstGeom prst="rect">
            <a:avLst/>
          </a:prstGeom>
        </p:spPr>
      </p:pic>
      <p:cxnSp>
        <p:nvCxnSpPr>
          <p:cNvPr id="8" name="直接箭头连接符 7"/>
          <p:cNvCxnSpPr/>
          <p:nvPr/>
        </p:nvCxnSpPr>
        <p:spPr>
          <a:xfrm flipH="1" flipV="1">
            <a:off x="2185257" y="1926854"/>
            <a:ext cx="263471" cy="39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6133" y="1339438"/>
            <a:ext cx="2588217" cy="369332"/>
          </a:xfrm>
          <a:prstGeom prst="rect">
            <a:avLst/>
          </a:prstGeom>
          <a:noFill/>
        </p:spPr>
        <p:txBody>
          <a:bodyPr wrap="square" rtlCol="0">
            <a:spAutoFit/>
          </a:bodyPr>
          <a:lstStyle/>
          <a:p>
            <a:r>
              <a:rPr lang="zh-CN" altLang="en-US" dirty="0" smtClean="0"/>
              <a:t>每篇文章</a:t>
            </a:r>
            <a:r>
              <a:rPr lang="en-US" altLang="zh-CN" dirty="0" smtClean="0"/>
              <a:t>d</a:t>
            </a:r>
            <a:r>
              <a:rPr lang="zh-CN" altLang="en-US" dirty="0" smtClean="0"/>
              <a:t>的词编码</a:t>
            </a:r>
            <a:endParaRPr lang="zh-CN" altLang="en-US" dirty="0"/>
          </a:p>
        </p:txBody>
      </p:sp>
      <p:sp>
        <p:nvSpPr>
          <p:cNvPr id="12" name="椭圆 11"/>
          <p:cNvSpPr/>
          <p:nvPr/>
        </p:nvSpPr>
        <p:spPr>
          <a:xfrm>
            <a:off x="2324740" y="2599051"/>
            <a:ext cx="410705" cy="2944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487478" y="2893517"/>
            <a:ext cx="410705" cy="343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2890387" y="2366963"/>
            <a:ext cx="472699" cy="5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22149" y="1884403"/>
            <a:ext cx="3667446" cy="369332"/>
          </a:xfrm>
          <a:prstGeom prst="rect">
            <a:avLst/>
          </a:prstGeom>
          <a:noFill/>
        </p:spPr>
        <p:txBody>
          <a:bodyPr wrap="square" rtlCol="0">
            <a:spAutoFit/>
          </a:bodyPr>
          <a:lstStyle/>
          <a:p>
            <a:r>
              <a:rPr lang="zh-CN" altLang="en-US" dirty="0" smtClean="0"/>
              <a:t>每篇文章表示成向量，出现的次数</a:t>
            </a:r>
            <a:endParaRPr lang="zh-CN" altLang="en-US" dirty="0"/>
          </a:p>
        </p:txBody>
      </p:sp>
      <p:sp>
        <p:nvSpPr>
          <p:cNvPr id="29" name="椭圆 28"/>
          <p:cNvSpPr/>
          <p:nvPr/>
        </p:nvSpPr>
        <p:spPr>
          <a:xfrm>
            <a:off x="2282125" y="3354211"/>
            <a:ext cx="410705" cy="343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2251127" y="3814905"/>
            <a:ext cx="278968" cy="96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46648" y="4894886"/>
            <a:ext cx="2960176" cy="646331"/>
          </a:xfrm>
          <a:prstGeom prst="rect">
            <a:avLst/>
          </a:prstGeom>
          <a:noFill/>
        </p:spPr>
        <p:txBody>
          <a:bodyPr wrap="square" rtlCol="0">
            <a:spAutoFit/>
          </a:bodyPr>
          <a:lstStyle/>
          <a:p>
            <a:r>
              <a:rPr lang="zh-CN" altLang="en-US" dirty="0" smtClean="0"/>
              <a:t>学习一个全局的对所有文档都一样的主题字典</a:t>
            </a:r>
            <a:endParaRPr lang="zh-CN" altLang="en-US" dirty="0"/>
          </a:p>
        </p:txBody>
      </p:sp>
      <p:sp>
        <p:nvSpPr>
          <p:cNvPr id="34" name="文本框 33"/>
          <p:cNvSpPr txBox="1"/>
          <p:nvPr/>
        </p:nvSpPr>
        <p:spPr>
          <a:xfrm>
            <a:off x="7575053" y="4533850"/>
            <a:ext cx="3239146" cy="369332"/>
          </a:xfrm>
          <a:prstGeom prst="rect">
            <a:avLst/>
          </a:prstGeom>
          <a:noFill/>
        </p:spPr>
        <p:txBody>
          <a:bodyPr wrap="square" rtlCol="0">
            <a:spAutoFit/>
          </a:bodyPr>
          <a:lstStyle/>
          <a:p>
            <a:r>
              <a:rPr lang="zh-CN" altLang="en-US" dirty="0" smtClean="0"/>
              <a:t>坐标下降法分别求出</a:t>
            </a:r>
            <a:r>
              <a:rPr lang="en-US" altLang="zh-CN" dirty="0" smtClean="0"/>
              <a:t>s</a:t>
            </a:r>
            <a:r>
              <a:rPr lang="zh-CN" altLang="en-US" dirty="0" smtClean="0"/>
              <a:t>，，</a:t>
            </a:r>
            <a:endParaRPr lang="zh-CN" altLang="en-US" dirty="0"/>
          </a:p>
        </p:txBody>
      </p:sp>
      <p:graphicFrame>
        <p:nvGraphicFramePr>
          <p:cNvPr id="35" name="对象 34"/>
          <p:cNvGraphicFramePr>
            <a:graphicFrameLocks noChangeAspect="1"/>
          </p:cNvGraphicFramePr>
          <p:nvPr>
            <p:extLst>
              <p:ext uri="{D42A27DB-BD31-4B8C-83A1-F6EECF244321}">
                <p14:modId xmlns:p14="http://schemas.microsoft.com/office/powerpoint/2010/main" val="861291931"/>
              </p:ext>
            </p:extLst>
          </p:nvPr>
        </p:nvGraphicFramePr>
        <p:xfrm>
          <a:off x="4800600" y="2366963"/>
          <a:ext cx="101600" cy="152400"/>
        </p:xfrm>
        <a:graphic>
          <a:graphicData uri="http://schemas.openxmlformats.org/presentationml/2006/ole">
            <mc:AlternateContent xmlns:mc="http://schemas.openxmlformats.org/markup-compatibility/2006">
              <mc:Choice xmlns:v="urn:schemas-microsoft-com:vml" Requires="v">
                <p:oleObj spid="_x0000_s35267" name="Equation" r:id="rId7" imgW="101520" imgH="152280" progId="Equation.DSMT4">
                  <p:embed/>
                </p:oleObj>
              </mc:Choice>
              <mc:Fallback>
                <p:oleObj name="Equation" r:id="rId7" imgW="101520" imgH="152280" progId="Equation.DSMT4">
                  <p:embed/>
                  <p:pic>
                    <p:nvPicPr>
                      <p:cNvPr id="0" name=""/>
                      <p:cNvPicPr/>
                      <p:nvPr/>
                    </p:nvPicPr>
                    <p:blipFill>
                      <a:blip r:embed="rId8"/>
                      <a:stretch>
                        <a:fillRect/>
                      </a:stretch>
                    </p:blipFill>
                    <p:spPr>
                      <a:xfrm>
                        <a:off x="4800600" y="2366963"/>
                        <a:ext cx="101600" cy="15240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37493068"/>
              </p:ext>
            </p:extLst>
          </p:nvPr>
        </p:nvGraphicFramePr>
        <p:xfrm>
          <a:off x="4800600" y="2366963"/>
          <a:ext cx="101600" cy="152400"/>
        </p:xfrm>
        <a:graphic>
          <a:graphicData uri="http://schemas.openxmlformats.org/presentationml/2006/ole">
            <mc:AlternateContent xmlns:mc="http://schemas.openxmlformats.org/markup-compatibility/2006">
              <mc:Choice xmlns:v="urn:schemas-microsoft-com:vml" Requires="v">
                <p:oleObj spid="_x0000_s35268" name="Equation" r:id="rId9" imgW="101520" imgH="152280" progId="Equation.DSMT4">
                  <p:embed/>
                </p:oleObj>
              </mc:Choice>
              <mc:Fallback>
                <p:oleObj name="Equation" r:id="rId9" imgW="101520" imgH="152280" progId="Equation.DSMT4">
                  <p:embed/>
                  <p:pic>
                    <p:nvPicPr>
                      <p:cNvPr id="0" name=""/>
                      <p:cNvPicPr/>
                      <p:nvPr/>
                    </p:nvPicPr>
                    <p:blipFill>
                      <a:blip r:embed="rId10"/>
                      <a:stretch>
                        <a:fillRect/>
                      </a:stretch>
                    </p:blipFill>
                    <p:spPr>
                      <a:xfrm>
                        <a:off x="4800600" y="2366963"/>
                        <a:ext cx="101600" cy="152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7" name="矩形 36"/>
              <p:cNvSpPr/>
              <p:nvPr/>
            </p:nvSpPr>
            <p:spPr>
              <a:xfrm>
                <a:off x="10388480" y="4533850"/>
                <a:ext cx="4128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𝛽</m:t>
                      </m:r>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10388480" y="4533850"/>
                <a:ext cx="412869" cy="369332"/>
              </a:xfrm>
              <a:prstGeom prst="rect">
                <a:avLst/>
              </a:prstGeom>
              <a:blipFill rotWithShape="0">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9933863" y="4539568"/>
                <a:ext cx="68724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r>
                        <a:rPr lang="en-US" altLang="zh-CN" b="0" i="1" smtClean="0">
                          <a:latin typeface="Cambria Math" panose="02040503050406030204" pitchFamily="18" charset="0"/>
                        </a:rPr>
                        <m:t> </m:t>
                      </m:r>
                      <m:r>
                        <a:rPr lang="zh-CN" altLang="en-US" i="1">
                          <a:latin typeface="Cambria Math" panose="02040503050406030204" pitchFamily="18" charset="0"/>
                        </a:rPr>
                        <m:t>和</m:t>
                      </m:r>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9933863" y="4539568"/>
                <a:ext cx="687245" cy="369332"/>
              </a:xfrm>
              <a:prstGeom prst="rect">
                <a:avLst/>
              </a:prstGeom>
              <a:blipFill rotWithShape="0">
                <a:blip r:embed="rId12"/>
                <a:stretch>
                  <a:fillRect b="-11667"/>
                </a:stretch>
              </a:blipFill>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3503323618"/>
      </p:ext>
    </p:extLst>
  </p:cSld>
  <p:clrMapOvr>
    <a:masterClrMapping/>
  </p:clrMapOvr>
  <mc:AlternateContent xmlns:mc="http://schemas.openxmlformats.org/markup-compatibility/2006" xmlns:p14="http://schemas.microsoft.com/office/powerpoint/2010/main">
    <mc:Choice Requires="p14">
      <p:transition spd="slow" p14:dur="2000" advTm="65656"/>
    </mc:Choice>
    <mc:Fallback xmlns="">
      <p:transition spd="slow" advTm="6565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latin typeface="微软雅黑" panose="020B0503020204020204" pitchFamily="34" charset="-122"/>
                <a:ea typeface="微软雅黑" panose="020B0503020204020204" pitchFamily="34" charset="-122"/>
              </a:rPr>
              <a:t>稀疏主题模型</a:t>
            </a:r>
            <a:endParaRPr lang="zh-CN" altLang="zh-CN" sz="3600" dirty="0">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a:solidFill>
                  <a:srgbClr val="FF0000"/>
                </a:solidFill>
                <a:latin typeface="微软雅黑" panose="020B0503020204020204" pitchFamily="34" charset="-122"/>
              </a:rPr>
              <a:t>块稀疏</a:t>
            </a:r>
            <a:r>
              <a:rPr lang="zh-CN" altLang="en-US" sz="3600" dirty="0" smtClean="0">
                <a:solidFill>
                  <a:srgbClr val="FF0000"/>
                </a:solidFill>
                <a:latin typeface="微软雅黑" panose="020B0503020204020204" pitchFamily="34" charset="-122"/>
              </a:rPr>
              <a:t>贝叶斯学习</a:t>
            </a:r>
            <a:endParaRPr lang="zh-CN" altLang="zh-CN" sz="3600" dirty="0">
              <a:solidFill>
                <a:srgbClr val="FF0000"/>
              </a:solidFill>
              <a:latin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054039" cy="1200329"/>
          </a:xfrm>
          <a:prstGeom prst="rect">
            <a:avLst/>
          </a:prstGeom>
        </p:spPr>
        <p:txBody>
          <a:bodyPr wrap="square">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Block-BSTC</a:t>
            </a:r>
            <a:r>
              <a:rPr lang="zh-CN" altLang="en-US" sz="3600" dirty="0" smtClean="0">
                <a:solidFill>
                  <a:schemeClr val="tx2"/>
                </a:solidFill>
                <a:latin typeface="微软雅黑" panose="020B0503020204020204" pitchFamily="34" charset="-122"/>
                <a:ea typeface="微软雅黑" panose="020B0503020204020204" pitchFamily="34" charset="-122"/>
              </a:rPr>
              <a:t>概率生成过程</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13</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074642891"/>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3735067" y="3085742"/>
              <a:ext cx="8456929" cy="830995"/>
            </a:xfrm>
            <a:prstGeom prst="rect">
              <a:avLst/>
            </a:prstGeom>
            <a:noFill/>
          </p:spPr>
          <p:txBody>
            <a:bodyPr wrap="square" lIns="91438" tIns="45719" rIns="91438" bIns="45719" rtlCol="0">
              <a:spAutoFit/>
            </a:bodyPr>
            <a:lstStyle/>
            <a:p>
              <a:pPr algn="r"/>
              <a:r>
                <a:rPr lang="zh-CN" altLang="en-US" sz="4800" spc="600" dirty="0" smtClean="0">
                  <a:solidFill>
                    <a:schemeClr val="bg1"/>
                  </a:solidFill>
                  <a:latin typeface="微软雅黑" panose="020B0503020204020204" pitchFamily="34" charset="-122"/>
                  <a:ea typeface="微软雅黑" panose="020B0503020204020204" pitchFamily="34" charset="-122"/>
                </a:rPr>
                <a:t>块稀疏贝叶斯学习</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3</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14</a:t>
            </a:fld>
            <a:endParaRPr lang="zh-CN" altLang="en-US"/>
          </a:p>
        </p:txBody>
      </p:sp>
    </p:spTree>
    <p:extLst>
      <p:ext uri="{BB962C8B-B14F-4D97-AF65-F5344CB8AC3E}">
        <p14:creationId xmlns:p14="http://schemas.microsoft.com/office/powerpoint/2010/main" val="3643590644"/>
      </p:ext>
    </p:extLst>
  </p:cSld>
  <p:clrMapOvr>
    <a:masterClrMapping/>
  </p:clrMapOvr>
  <mc:AlternateContent xmlns:mc="http://schemas.openxmlformats.org/markup-compatibility/2006" xmlns:p14="http://schemas.microsoft.com/office/powerpoint/2010/main">
    <mc:Choice Requires="p14">
      <p:transition spd="slow" p14:dur="2000" advTm="2874"/>
    </mc:Choice>
    <mc:Fallback xmlns="">
      <p:transition spd="slow" advTm="28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smtClean="0">
                <a:latin typeface="微软雅黑" panose="020B0503020204020204" pitchFamily="34" charset="-122"/>
              </a:rPr>
              <a:t>Word </a:t>
            </a:r>
            <a:r>
              <a:rPr lang="en-US" altLang="zh-CN" sz="2800" b="1" dirty="0" err="1" smtClean="0">
                <a:latin typeface="微软雅黑" panose="020B0503020204020204" pitchFamily="34" charset="-122"/>
              </a:rPr>
              <a:t>Embeddings</a:t>
            </a:r>
            <a:r>
              <a:rPr lang="en-US" altLang="zh-CN" sz="2800" b="1" dirty="0" smtClean="0">
                <a:latin typeface="微软雅黑" panose="020B0503020204020204" pitchFamily="34" charset="-122"/>
              </a:rPr>
              <a:t> </a:t>
            </a:r>
            <a:r>
              <a:rPr lang="zh-CN" altLang="en-US" sz="2800" b="1" dirty="0" smtClean="0">
                <a:latin typeface="微软雅黑" panose="020B0503020204020204" pitchFamily="34" charset="-122"/>
              </a:rPr>
              <a:t>块的划分</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pic>
        <p:nvPicPr>
          <p:cNvPr id="10" name="图片 9"/>
          <p:cNvPicPr>
            <a:picLocks noChangeAspect="1"/>
          </p:cNvPicPr>
          <p:nvPr/>
        </p:nvPicPr>
        <p:blipFill>
          <a:blip r:embed="rId4"/>
          <a:stretch>
            <a:fillRect/>
          </a:stretch>
        </p:blipFill>
        <p:spPr>
          <a:xfrm>
            <a:off x="7343775" y="1042987"/>
            <a:ext cx="4152900" cy="4810125"/>
          </a:xfrm>
          <a:prstGeom prst="rect">
            <a:avLst/>
          </a:prstGeom>
        </p:spPr>
      </p:pic>
      <p:pic>
        <p:nvPicPr>
          <p:cNvPr id="12" name="图片 11"/>
          <p:cNvPicPr>
            <a:picLocks noChangeAspect="1"/>
          </p:cNvPicPr>
          <p:nvPr/>
        </p:nvPicPr>
        <p:blipFill>
          <a:blip r:embed="rId5"/>
          <a:stretch>
            <a:fillRect/>
          </a:stretch>
        </p:blipFill>
        <p:spPr>
          <a:xfrm>
            <a:off x="831476" y="2007628"/>
            <a:ext cx="1852332" cy="542925"/>
          </a:xfrm>
          <a:prstGeom prst="rect">
            <a:avLst/>
          </a:prstGeom>
        </p:spPr>
      </p:pic>
      <p:sp>
        <p:nvSpPr>
          <p:cNvPr id="15" name="文本框 14"/>
          <p:cNvSpPr txBox="1"/>
          <p:nvPr/>
        </p:nvSpPr>
        <p:spPr>
          <a:xfrm>
            <a:off x="4281489" y="2089660"/>
            <a:ext cx="2686050" cy="369332"/>
          </a:xfrm>
          <a:prstGeom prst="rect">
            <a:avLst/>
          </a:prstGeom>
          <a:noFill/>
        </p:spPr>
        <p:txBody>
          <a:bodyPr wrap="square" rtlCol="0">
            <a:spAutoFit/>
          </a:bodyPr>
          <a:lstStyle/>
          <a:p>
            <a:r>
              <a:rPr lang="en-US" altLang="zh-CN" dirty="0"/>
              <a:t>w</a:t>
            </a:r>
            <a:r>
              <a:rPr lang="en-US" altLang="zh-CN" dirty="0" smtClean="0"/>
              <a:t>ord  -&gt; vector</a:t>
            </a:r>
            <a:endParaRPr lang="zh-CN" altLang="en-US" dirty="0"/>
          </a:p>
        </p:txBody>
      </p:sp>
      <p:pic>
        <p:nvPicPr>
          <p:cNvPr id="16" name="图片 15"/>
          <p:cNvPicPr>
            <a:picLocks noChangeAspect="1"/>
          </p:cNvPicPr>
          <p:nvPr/>
        </p:nvPicPr>
        <p:blipFill>
          <a:blip r:embed="rId6"/>
          <a:stretch>
            <a:fillRect/>
          </a:stretch>
        </p:blipFill>
        <p:spPr>
          <a:xfrm>
            <a:off x="831476" y="3747297"/>
            <a:ext cx="4485324" cy="1943101"/>
          </a:xfrm>
          <a:prstGeom prst="rect">
            <a:avLst/>
          </a:prstGeom>
        </p:spPr>
      </p:pic>
      <p:sp>
        <p:nvSpPr>
          <p:cNvPr id="17" name="文本框 16"/>
          <p:cNvSpPr txBox="1"/>
          <p:nvPr/>
        </p:nvSpPr>
        <p:spPr>
          <a:xfrm>
            <a:off x="893617" y="1334285"/>
            <a:ext cx="2584916" cy="369332"/>
          </a:xfrm>
          <a:prstGeom prst="rect">
            <a:avLst/>
          </a:prstGeom>
          <a:noFill/>
        </p:spPr>
        <p:txBody>
          <a:bodyPr wrap="square" rtlCol="0">
            <a:spAutoFit/>
          </a:bodyPr>
          <a:lstStyle/>
          <a:p>
            <a:r>
              <a:rPr lang="en-US" altLang="zh-CN" dirty="0" smtClean="0">
                <a:latin typeface="+mn-ea"/>
              </a:rPr>
              <a:t>Word </a:t>
            </a:r>
            <a:r>
              <a:rPr lang="en-US" altLang="zh-CN" dirty="0" err="1" smtClean="0">
                <a:latin typeface="+mn-ea"/>
              </a:rPr>
              <a:t>embeddings</a:t>
            </a:r>
            <a:r>
              <a:rPr lang="en-US" altLang="zh-CN" dirty="0" smtClean="0">
                <a:latin typeface="+mn-ea"/>
              </a:rPr>
              <a:t>:</a:t>
            </a:r>
            <a:endParaRPr lang="zh-CN" altLang="en-US" dirty="0">
              <a:latin typeface="+mn-ea"/>
            </a:endParaRPr>
          </a:p>
        </p:txBody>
      </p:sp>
      <p:sp>
        <p:nvSpPr>
          <p:cNvPr id="18" name="文本框 17"/>
          <p:cNvSpPr txBox="1"/>
          <p:nvPr/>
        </p:nvSpPr>
        <p:spPr>
          <a:xfrm>
            <a:off x="919249" y="3175953"/>
            <a:ext cx="2559284" cy="369332"/>
          </a:xfrm>
          <a:prstGeom prst="rect">
            <a:avLst/>
          </a:prstGeom>
          <a:noFill/>
        </p:spPr>
        <p:txBody>
          <a:bodyPr wrap="square" rtlCol="0">
            <a:spAutoFit/>
          </a:bodyPr>
          <a:lstStyle/>
          <a:p>
            <a:r>
              <a:rPr lang="en-US" altLang="zh-CN" dirty="0" smtClean="0">
                <a:latin typeface="+mn-ea"/>
              </a:rPr>
              <a:t>K-means</a:t>
            </a:r>
            <a:r>
              <a:rPr lang="zh-CN" altLang="en-US" dirty="0" smtClean="0">
                <a:latin typeface="+mn-ea"/>
              </a:rPr>
              <a:t>聚类：</a:t>
            </a:r>
            <a:endParaRPr lang="zh-CN" altLang="en-US" dirty="0">
              <a:latin typeface="+mn-ea"/>
            </a:endParaRPr>
          </a:p>
        </p:txBody>
      </p:sp>
      <p:sp>
        <p:nvSpPr>
          <p:cNvPr id="19" name="右箭头 18"/>
          <p:cNvSpPr/>
          <p:nvPr/>
        </p:nvSpPr>
        <p:spPr>
          <a:xfrm>
            <a:off x="3060044" y="2105260"/>
            <a:ext cx="836979" cy="243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93078300"/>
      </p:ext>
    </p:extLst>
  </p:cSld>
  <p:clrMapOvr>
    <a:masterClrMapping/>
  </p:clrMapOvr>
  <mc:AlternateContent xmlns:mc="http://schemas.openxmlformats.org/markup-compatibility/2006" xmlns:p14="http://schemas.microsoft.com/office/powerpoint/2010/main">
    <mc:Choice Requires="p14">
      <p:transition spd="slow" p14:dur="2000" advTm="65599"/>
    </mc:Choice>
    <mc:Fallback xmlns="">
      <p:transition spd="slow" advTm="655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块稀疏贝叶斯学习</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grpSp>
        <p:nvGrpSpPr>
          <p:cNvPr id="2" name="组合 1"/>
          <p:cNvGrpSpPr/>
          <p:nvPr/>
        </p:nvGrpSpPr>
        <p:grpSpPr>
          <a:xfrm>
            <a:off x="695325" y="1013863"/>
            <a:ext cx="6108147" cy="461665"/>
            <a:chOff x="695325" y="1013859"/>
            <a:chExt cx="10814504" cy="461665"/>
          </a:xfrm>
        </p:grpSpPr>
        <p:sp>
          <p:nvSpPr>
            <p:cNvPr id="7" name="矩形 6"/>
            <p:cNvSpPr/>
            <p:nvPr/>
          </p:nvSpPr>
          <p:spPr>
            <a:xfrm>
              <a:off x="695325" y="1013859"/>
              <a:ext cx="3150484" cy="461665"/>
            </a:xfrm>
            <a:prstGeom prst="rect">
              <a:avLst/>
            </a:prstGeom>
            <a:solidFill>
              <a:schemeClr val="accent1"/>
            </a:solidFill>
          </p:spPr>
          <p:txBody>
            <a:bodyPr wrap="square">
              <a:spAutoFit/>
            </a:bodyPr>
            <a:lstStyle/>
            <a:p>
              <a:r>
                <a:rPr lang="zh-CN" altLang="en-US" sz="2400" dirty="0" smtClean="0">
                  <a:solidFill>
                    <a:schemeClr val="bg1"/>
                  </a:solidFill>
                </a:rPr>
                <a:t>学习规则</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4"/>
          <a:stretch>
            <a:fillRect/>
          </a:stretch>
        </p:blipFill>
        <p:spPr>
          <a:xfrm>
            <a:off x="927799" y="2324466"/>
            <a:ext cx="4226053" cy="91468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927799" y="1770839"/>
                <a:ext cx="1634615"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smtClean="0"/>
                  <a:t>划分成 </a:t>
                </a:r>
                <a:r>
                  <a:rPr lang="en-US" altLang="zh-CN" dirty="0" smtClean="0"/>
                  <a:t>g </a:t>
                </a:r>
                <a:r>
                  <a:rPr lang="zh-CN" altLang="en-US" dirty="0" smtClean="0"/>
                  <a:t>块</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927799" y="1770839"/>
                <a:ext cx="1634615" cy="369332"/>
              </a:xfrm>
              <a:prstGeom prst="rect">
                <a:avLst/>
              </a:prstGeom>
              <a:blipFill rotWithShape="0">
                <a:blip r:embed="rId5"/>
                <a:stretch>
                  <a:fillRect t="-9836" r="-2612" b="-24590"/>
                </a:stretch>
              </a:blipFill>
            </p:spPr>
            <p:txBody>
              <a:bodyPr/>
              <a:lstStyle/>
              <a:p>
                <a:r>
                  <a:rPr lang="zh-CN" altLang="en-US">
                    <a:noFill/>
                  </a:rPr>
                  <a:t> </a:t>
                </a:r>
              </a:p>
            </p:txBody>
          </p:sp>
        </mc:Fallback>
      </mc:AlternateContent>
      <p:pic>
        <p:nvPicPr>
          <p:cNvPr id="17" name="图片 16"/>
          <p:cNvPicPr>
            <a:picLocks noChangeAspect="1"/>
          </p:cNvPicPr>
          <p:nvPr/>
        </p:nvPicPr>
        <p:blipFill>
          <a:blip r:embed="rId6"/>
          <a:stretch>
            <a:fillRect/>
          </a:stretch>
        </p:blipFill>
        <p:spPr>
          <a:xfrm>
            <a:off x="924145" y="4088083"/>
            <a:ext cx="3276537" cy="585950"/>
          </a:xfrm>
          <a:prstGeom prst="rect">
            <a:avLst/>
          </a:prstGeom>
        </p:spPr>
      </p:pic>
      <p:sp>
        <p:nvSpPr>
          <p:cNvPr id="19" name="文本框 18"/>
          <p:cNvSpPr txBox="1"/>
          <p:nvPr/>
        </p:nvSpPr>
        <p:spPr>
          <a:xfrm>
            <a:off x="924145" y="3564610"/>
            <a:ext cx="4229707" cy="369332"/>
          </a:xfrm>
          <a:prstGeom prst="rect">
            <a:avLst/>
          </a:prstGeom>
          <a:noFill/>
        </p:spPr>
        <p:txBody>
          <a:bodyPr wrap="square" rtlCol="0">
            <a:spAutoFit/>
          </a:bodyPr>
          <a:lstStyle/>
          <a:p>
            <a:r>
              <a:rPr lang="zh-CN" altLang="en-US" dirty="0" smtClean="0"/>
              <a:t>每一块</a:t>
            </a:r>
            <a:r>
              <a:rPr lang="en-US" altLang="zh-CN" dirty="0" smtClean="0"/>
              <a:t>                 </a:t>
            </a:r>
            <a:r>
              <a:rPr lang="zh-CN" altLang="en-US" dirty="0" smtClean="0"/>
              <a:t>服从高斯分布：</a:t>
            </a:r>
            <a:endParaRPr lang="zh-CN" altLang="en-US" dirty="0"/>
          </a:p>
        </p:txBody>
      </p:sp>
      <mc:AlternateContent xmlns:mc="http://schemas.openxmlformats.org/markup-compatibility/2006" xmlns:a14="http://schemas.microsoft.com/office/drawing/2010/main">
        <mc:Choice Requires="a14">
          <p:sp>
            <p:nvSpPr>
              <p:cNvPr id="20" name="矩形 19"/>
              <p:cNvSpPr/>
              <p:nvPr/>
            </p:nvSpPr>
            <p:spPr>
              <a:xfrm>
                <a:off x="1637589" y="3559672"/>
                <a:ext cx="1401409"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𝑖𝑘</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en-US" altLang="zh-CN" b="0" i="0" smtClean="0">
                              <a:latin typeface="Cambria Math" panose="02040503050406030204" pitchFamily="18" charset="0"/>
                            </a:rPr>
                            <m:t> </m:t>
                          </m:r>
                          <m:r>
                            <a:rPr lang="zh-CN" altLang="en-US" i="0">
                              <a:latin typeface="Cambria Math" panose="02040503050406030204" pitchFamily="18" charset="0"/>
                            </a:rPr>
                            <m:t>1</m:t>
                          </m:r>
                        </m:sup>
                      </m:sSup>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637589" y="3559672"/>
                <a:ext cx="1401409" cy="374270"/>
              </a:xfrm>
              <a:prstGeom prst="rect">
                <a:avLst/>
              </a:prstGeom>
              <a:blipFill rotWithShape="0">
                <a:blip r:embed="rId7"/>
                <a:stretch>
                  <a:fillRect b="-3279"/>
                </a:stretch>
              </a:blipFill>
            </p:spPr>
            <p:txBody>
              <a:bodyPr/>
              <a:lstStyle/>
              <a:p>
                <a:r>
                  <a:rPr lang="zh-CN" altLang="en-US">
                    <a:noFill/>
                  </a:rPr>
                  <a:t> </a:t>
                </a:r>
              </a:p>
            </p:txBody>
          </p:sp>
        </mc:Fallback>
      </mc:AlternateContent>
      <p:sp>
        <p:nvSpPr>
          <p:cNvPr id="21" name="文本框 20"/>
          <p:cNvSpPr txBox="1"/>
          <p:nvPr/>
        </p:nvSpPr>
        <p:spPr>
          <a:xfrm>
            <a:off x="1162373" y="4828174"/>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947154" y="4663585"/>
                <a:ext cx="1527598" cy="370743"/>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这里</m:t>
                        </m:r>
                        <m:r>
                          <a:rPr lang="zh-CN" altLang="en-US" i="1">
                            <a:latin typeface="Cambria Math" panose="02040503050406030204" pitchFamily="18" charset="0"/>
                          </a:rPr>
                          <m:t>𝛾</m:t>
                        </m:r>
                      </m:e>
                      <m:sub>
                        <m:r>
                          <a:rPr lang="zh-CN" altLang="en-US" i="1">
                            <a:latin typeface="Cambria Math" panose="02040503050406030204" pitchFamily="18" charset="0"/>
                          </a:rPr>
                          <m:t>𝑖</m:t>
                        </m:r>
                      </m:sub>
                    </m:sSub>
                  </m:oMath>
                </a14:m>
                <a:r>
                  <a:rPr lang="zh-CN" altLang="en-US" dirty="0" smtClean="0"/>
                  <a:t>是控制</a:t>
                </a:r>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947154" y="4663585"/>
                <a:ext cx="1527598" cy="370743"/>
              </a:xfrm>
              <a:prstGeom prst="rect">
                <a:avLst/>
              </a:prstGeom>
              <a:blipFill rotWithShape="0">
                <a:blip r:embed="rId8"/>
                <a:stretch>
                  <a:fillRect l="-1594" t="-8197" r="-318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2474752" y="4663585"/>
                <a:ext cx="2540311"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𝑖𝑘</m:t>
                        </m:r>
                      </m:sub>
                    </m:sSub>
                  </m:oMath>
                </a14:m>
                <a:r>
                  <a:rPr lang="zh-CN" altLang="en-US" dirty="0" smtClean="0"/>
                  <a:t>稀疏度的非负参数，</a:t>
                </a:r>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2474752" y="4663585"/>
                <a:ext cx="2540311" cy="369332"/>
              </a:xfrm>
              <a:prstGeom prst="rect">
                <a:avLst/>
              </a:prstGeom>
              <a:blipFill rotWithShape="0">
                <a:blip r:embed="rId9"/>
                <a:stretch>
                  <a:fillRect t="-8197" r="-143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5015063" y="4638570"/>
                <a:ext cx="5008294" cy="374270"/>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p>
                    </m:sSup>
                  </m:oMath>
                </a14:m>
                <a:r>
                  <a:rPr lang="zh-CN" altLang="en-US" dirty="0" smtClean="0"/>
                  <a:t>，非负矩阵，表达</a:t>
                </a:r>
                <a:r>
                  <a:rPr lang="en-US" altLang="zh-CN" dirty="0" err="1" smtClean="0"/>
                  <a:t>i-th</a:t>
                </a:r>
                <a:r>
                  <a:rPr lang="en-US" altLang="zh-CN" dirty="0"/>
                  <a:t> </a:t>
                </a:r>
                <a:r>
                  <a:rPr lang="zh-CN" altLang="en-US" dirty="0" smtClean="0"/>
                  <a:t>块的内在关系</a:t>
                </a:r>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5015063" y="4638570"/>
                <a:ext cx="5008294" cy="374270"/>
              </a:xfrm>
              <a:prstGeom prst="rect">
                <a:avLst/>
              </a:prstGeom>
              <a:blipFill rotWithShape="0">
                <a:blip r:embed="rId10"/>
                <a:stretch>
                  <a:fillRect t="-9836" r="-365" b="-2623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43329385"/>
      </p:ext>
    </p:extLst>
  </p:cSld>
  <p:clrMapOvr>
    <a:masterClrMapping/>
  </p:clrMapOvr>
  <mc:AlternateContent xmlns:mc="http://schemas.openxmlformats.org/markup-compatibility/2006" xmlns:p14="http://schemas.microsoft.com/office/powerpoint/2010/main">
    <mc:Choice Requires="p14">
      <p:transition spd="slow" p14:dur="2000" advTm="10838"/>
    </mc:Choice>
    <mc:Fallback xmlns="">
      <p:transition spd="slow" advTm="108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latin typeface="微软雅黑" panose="020B0503020204020204" pitchFamily="34" charset="-122"/>
                <a:ea typeface="微软雅黑" panose="020B0503020204020204" pitchFamily="34" charset="-122"/>
              </a:rPr>
              <a:t>稀疏主题模型</a:t>
            </a:r>
            <a:endParaRPr lang="zh-CN" altLang="zh-CN" sz="3600" dirty="0">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a:latin typeface="微软雅黑" panose="020B0503020204020204" pitchFamily="34" charset="-122"/>
              </a:rPr>
              <a:t>块稀疏</a:t>
            </a:r>
            <a:r>
              <a:rPr lang="zh-CN" altLang="en-US" sz="3600" dirty="0" smtClean="0">
                <a:latin typeface="微软雅黑" panose="020B0503020204020204" pitchFamily="34" charset="-122"/>
              </a:rPr>
              <a:t>贝叶斯学习</a:t>
            </a:r>
            <a:endParaRPr lang="zh-CN" altLang="zh-CN" sz="3600" dirty="0">
              <a:latin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9"/>
            <a:ext cx="4807175" cy="1200329"/>
          </a:xfrm>
          <a:prstGeom prst="rect">
            <a:avLst/>
          </a:prstGeom>
        </p:spPr>
        <p:txBody>
          <a:bodyPr wrap="square">
            <a:spAutoFit/>
          </a:bodyPr>
          <a:lstStyle/>
          <a:p>
            <a:r>
              <a:rPr lang="en-US" altLang="zh-CN" sz="3600" dirty="0" smtClean="0">
                <a:solidFill>
                  <a:srgbClr val="FF0000"/>
                </a:solidFill>
                <a:latin typeface="微软雅黑" panose="020B0503020204020204" pitchFamily="34" charset="-122"/>
                <a:ea typeface="微软雅黑" panose="020B0503020204020204" pitchFamily="34" charset="-122"/>
              </a:rPr>
              <a:t>Block-BSTC</a:t>
            </a:r>
            <a:r>
              <a:rPr lang="zh-CN" altLang="en-US" sz="3600" dirty="0" smtClean="0">
                <a:solidFill>
                  <a:srgbClr val="FF0000"/>
                </a:solidFill>
                <a:latin typeface="微软雅黑" panose="020B0503020204020204" pitchFamily="34" charset="-122"/>
                <a:ea typeface="微软雅黑" panose="020B0503020204020204" pitchFamily="34" charset="-122"/>
              </a:rPr>
              <a:t>概率生成求解过程</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17</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3550781845"/>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8" name="文本框 41"/>
            <p:cNvSpPr txBox="1"/>
            <p:nvPr/>
          </p:nvSpPr>
          <p:spPr>
            <a:xfrm>
              <a:off x="2262061" y="3093490"/>
              <a:ext cx="9777543" cy="830995"/>
            </a:xfrm>
            <a:prstGeom prst="rect">
              <a:avLst/>
            </a:prstGeom>
            <a:noFill/>
          </p:spPr>
          <p:txBody>
            <a:bodyPr wrap="none" lIns="91438" tIns="45719" rIns="91438" bIns="45719" rtlCol="0">
              <a:spAutoFit/>
            </a:bodyPr>
            <a:lstStyle/>
            <a:p>
              <a:pPr algn="r"/>
              <a:r>
                <a:rPr lang="en-US" altLang="zh-CN" sz="4800" spc="600" dirty="0" smtClean="0">
                  <a:solidFill>
                    <a:schemeClr val="bg1"/>
                  </a:solidFill>
                  <a:latin typeface="微软雅黑" panose="020B0503020204020204" pitchFamily="34" charset="-122"/>
                  <a:ea typeface="微软雅黑" panose="020B0503020204020204" pitchFamily="34" charset="-122"/>
                </a:rPr>
                <a:t>Block-BSTC</a:t>
              </a:r>
              <a:r>
                <a:rPr lang="zh-CN" altLang="en-US" sz="4800" spc="600" dirty="0" smtClean="0">
                  <a:solidFill>
                    <a:schemeClr val="bg1"/>
                  </a:solidFill>
                  <a:latin typeface="微软雅黑" panose="020B0503020204020204" pitchFamily="34" charset="-122"/>
                  <a:ea typeface="微软雅黑" panose="020B0503020204020204" pitchFamily="34" charset="-122"/>
                </a:rPr>
                <a:t>概率生成求解过程</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4</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18</a:t>
            </a:fld>
            <a:endParaRPr lang="zh-CN" altLang="en-US"/>
          </a:p>
        </p:txBody>
      </p:sp>
    </p:spTree>
    <p:extLst>
      <p:ext uri="{BB962C8B-B14F-4D97-AF65-F5344CB8AC3E}">
        <p14:creationId xmlns:p14="http://schemas.microsoft.com/office/powerpoint/2010/main" val="1407272550"/>
      </p:ext>
    </p:extLst>
  </p:cSld>
  <p:clrMapOvr>
    <a:masterClrMapping/>
  </p:clrMapOvr>
  <mc:AlternateContent xmlns:mc="http://schemas.openxmlformats.org/markup-compatibility/2006" xmlns:p14="http://schemas.microsoft.com/office/powerpoint/2010/main">
    <mc:Choice Requires="p14">
      <p:transition spd="slow" p14:dur="2000" advTm="901"/>
    </mc:Choice>
    <mc:Fallback xmlns="">
      <p:transition spd="slow" advTm="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smtClean="0"/>
              <a:t>Block-BSTC</a:t>
            </a:r>
            <a:r>
              <a:rPr lang="zh-CN" altLang="en-US" sz="2800" b="1" dirty="0" smtClean="0"/>
              <a:t>概率生成求解过程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grpSp>
        <p:nvGrpSpPr>
          <p:cNvPr id="2" name="组合 1"/>
          <p:cNvGrpSpPr/>
          <p:nvPr/>
        </p:nvGrpSpPr>
        <p:grpSpPr>
          <a:xfrm>
            <a:off x="695325" y="980303"/>
            <a:ext cx="10814504" cy="436498"/>
            <a:chOff x="695325" y="1039026"/>
            <a:chExt cx="10814504" cy="436498"/>
          </a:xfrm>
        </p:grpSpPr>
        <p:sp>
          <p:nvSpPr>
            <p:cNvPr id="7" name="矩形 6"/>
            <p:cNvSpPr/>
            <p:nvPr/>
          </p:nvSpPr>
          <p:spPr>
            <a:xfrm>
              <a:off x="695325" y="1039026"/>
              <a:ext cx="1210588" cy="400110"/>
            </a:xfrm>
            <a:prstGeom prst="rect">
              <a:avLst/>
            </a:prstGeom>
            <a:solidFill>
              <a:schemeClr val="accent1"/>
            </a:solidFill>
          </p:spPr>
          <p:txBody>
            <a:bodyPr wrap="none">
              <a:spAutoFit/>
            </a:bodyPr>
            <a:lstStyle/>
            <a:p>
              <a:r>
                <a:rPr lang="zh-CN" altLang="en-US" sz="2000" dirty="0" smtClean="0">
                  <a:solidFill>
                    <a:schemeClr val="bg1"/>
                  </a:solidFill>
                </a:rPr>
                <a:t>生成过程</a:t>
              </a:r>
              <a:endParaRPr lang="zh-CN" altLang="en-US" sz="20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p:nvPicPr>
        <p:blipFill>
          <a:blip r:embed="rId4"/>
          <a:stretch>
            <a:fillRect/>
          </a:stretch>
        </p:blipFill>
        <p:spPr>
          <a:xfrm>
            <a:off x="6893799" y="2219842"/>
            <a:ext cx="4833934" cy="1691277"/>
          </a:xfrm>
          <a:prstGeom prst="rect">
            <a:avLst/>
          </a:prstGeom>
        </p:spPr>
      </p:pic>
      <p:pic>
        <p:nvPicPr>
          <p:cNvPr id="17" name="图片 16"/>
          <p:cNvPicPr>
            <a:picLocks noChangeAspect="1"/>
          </p:cNvPicPr>
          <p:nvPr/>
        </p:nvPicPr>
        <p:blipFill>
          <a:blip r:embed="rId5"/>
          <a:stretch>
            <a:fillRect/>
          </a:stretch>
        </p:blipFill>
        <p:spPr>
          <a:xfrm>
            <a:off x="695324" y="1859601"/>
            <a:ext cx="5033967" cy="821606"/>
          </a:xfrm>
          <a:prstGeom prst="rect">
            <a:avLst/>
          </a:prstGeom>
        </p:spPr>
      </p:pic>
      <p:pic>
        <p:nvPicPr>
          <p:cNvPr id="18" name="图片 17"/>
          <p:cNvPicPr>
            <a:picLocks noChangeAspect="1"/>
          </p:cNvPicPr>
          <p:nvPr/>
        </p:nvPicPr>
        <p:blipFill>
          <a:blip r:embed="rId6"/>
          <a:stretch>
            <a:fillRect/>
          </a:stretch>
        </p:blipFill>
        <p:spPr>
          <a:xfrm>
            <a:off x="586836" y="2920685"/>
            <a:ext cx="5407762" cy="1618475"/>
          </a:xfrm>
          <a:prstGeom prst="rect">
            <a:avLst/>
          </a:prstGeom>
        </p:spPr>
      </p:pic>
    </p:spTree>
    <p:custDataLst>
      <p:tags r:id="rId1"/>
    </p:custDataLst>
    <p:extLst>
      <p:ext uri="{BB962C8B-B14F-4D97-AF65-F5344CB8AC3E}">
        <p14:creationId xmlns:p14="http://schemas.microsoft.com/office/powerpoint/2010/main" val="882158800"/>
      </p:ext>
    </p:extLst>
  </p:cSld>
  <p:clrMapOvr>
    <a:masterClrMapping/>
  </p:clrMapOvr>
  <mc:AlternateContent xmlns:mc="http://schemas.openxmlformats.org/markup-compatibility/2006" xmlns:p14="http://schemas.microsoft.com/office/powerpoint/2010/main">
    <mc:Choice Requires="p14">
      <p:transition spd="slow" p14:dur="2000" advTm="2158"/>
    </mc:Choice>
    <mc:Fallback xmlns="">
      <p:transition spd="slow" advTm="2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rgbClr val="FF0000"/>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solidFill>
                  <a:schemeClr val="tx2"/>
                </a:solidFill>
                <a:latin typeface="微软雅黑" panose="020B0503020204020204" pitchFamily="34" charset="-122"/>
                <a:ea typeface="微软雅黑" panose="020B0503020204020204" pitchFamily="34" charset="-122"/>
              </a:rPr>
              <a:t>稀疏主题模型</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smtClean="0">
                <a:solidFill>
                  <a:schemeClr val="tx2"/>
                </a:solidFill>
                <a:latin typeface="微软雅黑" panose="020B0503020204020204" pitchFamily="34" charset="-122"/>
                <a:ea typeface="微软雅黑" panose="020B0503020204020204" pitchFamily="34" charset="-122"/>
              </a:rPr>
              <a:t>块稀疏贝叶斯学习</a:t>
            </a:r>
            <a:endParaRPr lang="zh-CN" altLang="zh-CN" sz="3600" dirty="0">
              <a:solidFill>
                <a:schemeClr val="tx2"/>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807175" cy="1200329"/>
          </a:xfrm>
          <a:prstGeom prst="rect">
            <a:avLst/>
          </a:prstGeom>
        </p:spPr>
        <p:txBody>
          <a:bodyPr wrap="square">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Block-BSTC</a:t>
            </a:r>
            <a:r>
              <a:rPr lang="zh-CN" altLang="en-US" sz="3600" dirty="0" smtClean="0">
                <a:solidFill>
                  <a:schemeClr val="tx2"/>
                </a:solidFill>
                <a:latin typeface="微软雅黑" panose="020B0503020204020204" pitchFamily="34" charset="-122"/>
                <a:ea typeface="微软雅黑" panose="020B0503020204020204" pitchFamily="34" charset="-122"/>
              </a:rPr>
              <a:t>概率生成求解过程</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a:t>
            </a:fld>
            <a:endParaRPr lang="zh-CN" altLang="en-US"/>
          </a:p>
        </p:txBody>
      </p:sp>
      <p:sp>
        <p:nvSpPr>
          <p:cNvPr id="37" name="矩形 36"/>
          <p:cNvSpPr/>
          <p:nvPr/>
        </p:nvSpPr>
        <p:spPr>
          <a:xfrm>
            <a:off x="-133894"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50302433"/>
      </p:ext>
    </p:extLst>
  </p:cSld>
  <p:clrMapOvr>
    <a:masterClrMapping/>
  </p:clrMapOvr>
  <mc:AlternateContent xmlns:mc="http://schemas.openxmlformats.org/markup-compatibility/2006" xmlns:p14="http://schemas.microsoft.com/office/powerpoint/2010/main">
    <mc:Choice Requires="p14">
      <p:transition spd="slow" p14:dur="2000" advTm="9865"/>
    </mc:Choice>
    <mc:Fallback xmlns="">
      <p:transition spd="slow" advTm="98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Block-BSTC</a:t>
            </a:r>
            <a:r>
              <a:rPr lang="zh-CN" altLang="en-US" sz="2800" b="1" dirty="0" smtClean="0"/>
              <a:t>概率</a:t>
            </a:r>
            <a:r>
              <a:rPr lang="zh-CN" altLang="en-US" sz="2800" b="1" dirty="0"/>
              <a:t>生成求解过程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grpSp>
        <p:nvGrpSpPr>
          <p:cNvPr id="16" name="组合 15"/>
          <p:cNvGrpSpPr/>
          <p:nvPr/>
        </p:nvGrpSpPr>
        <p:grpSpPr>
          <a:xfrm>
            <a:off x="785155" y="1345892"/>
            <a:ext cx="10814504" cy="453276"/>
            <a:chOff x="695325" y="3926227"/>
            <a:chExt cx="10814504" cy="453276"/>
          </a:xfrm>
        </p:grpSpPr>
        <p:sp>
          <p:nvSpPr>
            <p:cNvPr id="17" name="矩形 16"/>
            <p:cNvSpPr/>
            <p:nvPr/>
          </p:nvSpPr>
          <p:spPr>
            <a:xfrm>
              <a:off x="695325" y="3926227"/>
              <a:ext cx="1210588" cy="400110"/>
            </a:xfrm>
            <a:prstGeom prst="rect">
              <a:avLst/>
            </a:prstGeom>
            <a:solidFill>
              <a:schemeClr val="accent1"/>
            </a:solidFill>
          </p:spPr>
          <p:txBody>
            <a:bodyPr wrap="none">
              <a:spAutoFit/>
            </a:bodyPr>
            <a:lstStyle/>
            <a:p>
              <a:r>
                <a:rPr lang="zh-CN" altLang="en-US" sz="2000" dirty="0" smtClean="0">
                  <a:solidFill>
                    <a:schemeClr val="bg1"/>
                  </a:solidFill>
                </a:rPr>
                <a:t>求解过程</a:t>
              </a:r>
              <a:endParaRPr lang="zh-CN" altLang="en-US" sz="2000" dirty="0">
                <a:solidFill>
                  <a:schemeClr val="bg1"/>
                </a:solidFill>
              </a:endParaRPr>
            </a:p>
          </p:txBody>
        </p:sp>
        <p:cxnSp>
          <p:nvCxnSpPr>
            <p:cNvPr id="18" name="直接连接符 17"/>
            <p:cNvCxnSpPr/>
            <p:nvPr/>
          </p:nvCxnSpPr>
          <p:spPr>
            <a:xfrm>
              <a:off x="695325" y="4379503"/>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4"/>
          <a:stretch>
            <a:fillRect/>
          </a:stretch>
        </p:blipFill>
        <p:spPr>
          <a:xfrm>
            <a:off x="5018835" y="2622178"/>
            <a:ext cx="4352474" cy="566989"/>
          </a:xfrm>
          <a:prstGeom prst="rect">
            <a:avLst/>
          </a:prstGeom>
        </p:spPr>
      </p:pic>
      <p:sp>
        <p:nvSpPr>
          <p:cNvPr id="3" name="文本框 2"/>
          <p:cNvSpPr txBox="1"/>
          <p:nvPr/>
        </p:nvSpPr>
        <p:spPr>
          <a:xfrm>
            <a:off x="914400" y="2053389"/>
            <a:ext cx="1844842" cy="369332"/>
          </a:xfrm>
          <a:prstGeom prst="rect">
            <a:avLst/>
          </a:prstGeom>
          <a:noFill/>
        </p:spPr>
        <p:txBody>
          <a:bodyPr wrap="square" rtlCol="0">
            <a:spAutoFit/>
          </a:bodyPr>
          <a:lstStyle/>
          <a:p>
            <a:r>
              <a:rPr lang="zh-CN" altLang="en-US" dirty="0" smtClean="0"/>
              <a:t>对于求解值</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2292022" y="2053389"/>
                <a:ext cx="589457"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smtClean="0"/>
                  <a:t> </a:t>
                </a:r>
                <a:r>
                  <a:rPr lang="en-US" altLang="zh-CN" dirty="0" smtClean="0"/>
                  <a:t>:</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292022" y="2053389"/>
                <a:ext cx="589457" cy="369332"/>
              </a:xfrm>
              <a:prstGeom prst="rect">
                <a:avLst/>
              </a:prstGeom>
              <a:blipFill rotWithShape="0">
                <a:blip r:embed="rId5"/>
                <a:stretch>
                  <a:fillRect t="-10000" r="-7216" b="-26667"/>
                </a:stretch>
              </a:blipFill>
            </p:spPr>
            <p:txBody>
              <a:bodyPr/>
              <a:lstStyle/>
              <a:p>
                <a:r>
                  <a:rPr lang="zh-CN" altLang="en-US">
                    <a:noFill/>
                  </a:rPr>
                  <a:t> </a:t>
                </a:r>
              </a:p>
            </p:txBody>
          </p:sp>
        </mc:Fallback>
      </mc:AlternateContent>
      <p:sp>
        <p:nvSpPr>
          <p:cNvPr id="7" name="文本框 6"/>
          <p:cNvSpPr txBox="1"/>
          <p:nvPr/>
        </p:nvSpPr>
        <p:spPr>
          <a:xfrm>
            <a:off x="929831" y="3400926"/>
            <a:ext cx="1065912" cy="369332"/>
          </a:xfrm>
          <a:prstGeom prst="rect">
            <a:avLst/>
          </a:prstGeom>
          <a:noFill/>
        </p:spPr>
        <p:txBody>
          <a:bodyPr wrap="square" rtlCol="0">
            <a:spAutoFit/>
          </a:bodyPr>
          <a:lstStyle/>
          <a:p>
            <a:r>
              <a:rPr lang="zh-CN" altLang="en-US" dirty="0" smtClean="0"/>
              <a:t>其中：</a:t>
            </a:r>
            <a:endParaRPr lang="zh-CN" altLang="en-US" dirty="0"/>
          </a:p>
        </p:txBody>
      </p:sp>
      <p:pic>
        <p:nvPicPr>
          <p:cNvPr id="8" name="图片 7"/>
          <p:cNvPicPr>
            <a:picLocks noChangeAspect="1"/>
          </p:cNvPicPr>
          <p:nvPr/>
        </p:nvPicPr>
        <p:blipFill>
          <a:blip r:embed="rId6"/>
          <a:stretch>
            <a:fillRect/>
          </a:stretch>
        </p:blipFill>
        <p:spPr>
          <a:xfrm>
            <a:off x="1144258" y="3948034"/>
            <a:ext cx="3411699" cy="1160827"/>
          </a:xfrm>
          <a:prstGeom prst="rect">
            <a:avLst/>
          </a:prstGeom>
        </p:spPr>
      </p:pic>
      <p:pic>
        <p:nvPicPr>
          <p:cNvPr id="9" name="图片 8"/>
          <p:cNvPicPr>
            <a:picLocks noChangeAspect="1"/>
          </p:cNvPicPr>
          <p:nvPr/>
        </p:nvPicPr>
        <p:blipFill>
          <a:blip r:embed="rId7"/>
          <a:stretch>
            <a:fillRect/>
          </a:stretch>
        </p:blipFill>
        <p:spPr>
          <a:xfrm>
            <a:off x="1195743" y="5108861"/>
            <a:ext cx="2654007" cy="551482"/>
          </a:xfrm>
          <a:prstGeom prst="rect">
            <a:avLst/>
          </a:prstGeom>
        </p:spPr>
      </p:pic>
      <p:pic>
        <p:nvPicPr>
          <p:cNvPr id="12" name="图片 11"/>
          <p:cNvPicPr>
            <a:picLocks noChangeAspect="1"/>
          </p:cNvPicPr>
          <p:nvPr/>
        </p:nvPicPr>
        <p:blipFill>
          <a:blip r:embed="rId8"/>
          <a:stretch>
            <a:fillRect/>
          </a:stretch>
        </p:blipFill>
        <p:spPr>
          <a:xfrm>
            <a:off x="1144258" y="2654251"/>
            <a:ext cx="2756978" cy="502845"/>
          </a:xfrm>
          <a:prstGeom prst="rect">
            <a:avLst/>
          </a:prstGeom>
        </p:spPr>
      </p:pic>
      <p:cxnSp>
        <p:nvCxnSpPr>
          <p:cNvPr id="14" name="直接箭头连接符 13"/>
          <p:cNvCxnSpPr>
            <a:stCxn id="12" idx="3"/>
          </p:cNvCxnSpPr>
          <p:nvPr/>
        </p:nvCxnSpPr>
        <p:spPr>
          <a:xfrm flipV="1">
            <a:off x="3901236" y="2905673"/>
            <a:ext cx="903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27"/>
              <p:cNvSpPr/>
              <p:nvPr/>
            </p:nvSpPr>
            <p:spPr>
              <a:xfrm>
                <a:off x="8139753" y="4528447"/>
                <a:ext cx="1231556" cy="403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sub>
                              </m:sSub>
                            </m:e>
                          </m:d>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𝑔</m:t>
                          </m:r>
                        </m:sup>
                      </m:sSubSup>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8139753" y="4528447"/>
                <a:ext cx="1231556" cy="403893"/>
              </a:xfrm>
              <a:prstGeom prst="rect">
                <a:avLst/>
              </a:prstGeom>
              <a:blipFill rotWithShape="0">
                <a:blip r:embed="rId9"/>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7869903" y="4560052"/>
                <a:ext cx="539700" cy="369332"/>
              </a:xfrm>
              <a:prstGeom prst="rect">
                <a:avLst/>
              </a:prstGeom>
            </p:spPr>
            <p:txBody>
              <a:bodyPr wrap="square">
                <a:spAutoFit/>
              </a:bodyPr>
              <a:lstStyle/>
              <a:p>
                <a14:m>
                  <m:oMath xmlns:m="http://schemas.openxmlformats.org/officeDocument/2006/math">
                    <m:r>
                      <a:rPr lang="zh-CN" altLang="en-US" i="1">
                        <a:latin typeface="Cambria Math" panose="02040503050406030204" pitchFamily="18" charset="0"/>
                      </a:rPr>
                      <m:t>𝜆</m:t>
                    </m:r>
                  </m:oMath>
                </a14:m>
                <a:r>
                  <a:rPr lang="zh-CN" altLang="en-US" dirty="0" smtClean="0"/>
                  <a:t>，</a:t>
                </a:r>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7869903" y="4560052"/>
                <a:ext cx="539700" cy="369332"/>
              </a:xfrm>
              <a:prstGeom prst="rect">
                <a:avLst/>
              </a:prstGeom>
              <a:blipFill rotWithShape="0">
                <a:blip r:embed="rId10"/>
                <a:stretch>
                  <a:fillRect t="-8197" r="-7865" b="-24590"/>
                </a:stretch>
              </a:blipFill>
            </p:spPr>
            <p:txBody>
              <a:bodyPr/>
              <a:lstStyle/>
              <a:p>
                <a:r>
                  <a:rPr lang="zh-CN" altLang="en-US">
                    <a:noFill/>
                  </a:rPr>
                  <a:t> </a:t>
                </a:r>
              </a:p>
            </p:txBody>
          </p:sp>
        </mc:Fallback>
      </mc:AlternateContent>
      <p:sp>
        <p:nvSpPr>
          <p:cNvPr id="21" name="文本框 20"/>
          <p:cNvSpPr txBox="1"/>
          <p:nvPr/>
        </p:nvSpPr>
        <p:spPr>
          <a:xfrm>
            <a:off x="7195072" y="4560052"/>
            <a:ext cx="674831" cy="369332"/>
          </a:xfrm>
          <a:prstGeom prst="rect">
            <a:avLst/>
          </a:prstGeom>
          <a:noFill/>
        </p:spPr>
        <p:txBody>
          <a:bodyPr wrap="square" rtlCol="0">
            <a:spAutoFit/>
          </a:bodyPr>
          <a:lstStyle/>
          <a:p>
            <a:r>
              <a:rPr lang="zh-CN" altLang="en-US" dirty="0" smtClean="0"/>
              <a:t>求解</a:t>
            </a:r>
            <a:endParaRPr lang="zh-CN" altLang="en-US" dirty="0"/>
          </a:p>
        </p:txBody>
      </p:sp>
      <p:cxnSp>
        <p:nvCxnSpPr>
          <p:cNvPr id="26" name="直接箭头连接符 25"/>
          <p:cNvCxnSpPr/>
          <p:nvPr/>
        </p:nvCxnSpPr>
        <p:spPr>
          <a:xfrm>
            <a:off x="8409603" y="3189167"/>
            <a:ext cx="0" cy="106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44147"/>
      </p:ext>
    </p:extLst>
  </p:cSld>
  <p:clrMapOvr>
    <a:masterClrMapping/>
  </p:clrMapOvr>
  <mc:AlternateContent xmlns:mc="http://schemas.openxmlformats.org/markup-compatibility/2006" xmlns:p14="http://schemas.microsoft.com/office/powerpoint/2010/main">
    <mc:Choice Requires="p14">
      <p:transition spd="slow" p14:dur="2000" advTm="11231"/>
    </mc:Choice>
    <mc:Fallback xmlns="">
      <p:transition spd="slow" advTm="11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28" grpId="0"/>
      <p:bldP spid="29"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Block-BSTC</a:t>
            </a:r>
            <a:r>
              <a:rPr lang="zh-CN" altLang="en-US" sz="2800" b="1" dirty="0" smtClean="0"/>
              <a:t>概率</a:t>
            </a:r>
            <a:r>
              <a:rPr lang="zh-CN" altLang="en-US" sz="2800" b="1" dirty="0"/>
              <a:t>生成求解过程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605093" y="2521003"/>
            <a:ext cx="1390650" cy="365125"/>
          </a:xfrm>
        </p:spPr>
        <p:txBody>
          <a:bodyPr/>
          <a:lstStyle/>
          <a:p>
            <a:fld id="{51D91E7F-84B6-4064-9D4E-CC7D244BCA04}" type="slidenum">
              <a:rPr lang="zh-CN" altLang="en-US" smtClean="0"/>
              <a:pPr/>
              <a:t>21</a:t>
            </a:fld>
            <a:endParaRPr lang="zh-CN" altLang="en-US" dirty="0"/>
          </a:p>
        </p:txBody>
      </p:sp>
      <p:grpSp>
        <p:nvGrpSpPr>
          <p:cNvPr id="16" name="组合 15"/>
          <p:cNvGrpSpPr/>
          <p:nvPr/>
        </p:nvGrpSpPr>
        <p:grpSpPr>
          <a:xfrm>
            <a:off x="785155" y="1345892"/>
            <a:ext cx="10814504" cy="453276"/>
            <a:chOff x="695325" y="3926227"/>
            <a:chExt cx="10814504" cy="453276"/>
          </a:xfrm>
        </p:grpSpPr>
        <p:sp>
          <p:nvSpPr>
            <p:cNvPr id="17" name="矩形 16"/>
            <p:cNvSpPr/>
            <p:nvPr/>
          </p:nvSpPr>
          <p:spPr>
            <a:xfrm>
              <a:off x="695325" y="3926227"/>
              <a:ext cx="1210588" cy="400110"/>
            </a:xfrm>
            <a:prstGeom prst="rect">
              <a:avLst/>
            </a:prstGeom>
            <a:solidFill>
              <a:schemeClr val="accent1"/>
            </a:solidFill>
          </p:spPr>
          <p:txBody>
            <a:bodyPr wrap="none">
              <a:spAutoFit/>
            </a:bodyPr>
            <a:lstStyle/>
            <a:p>
              <a:r>
                <a:rPr lang="zh-CN" altLang="en-US" sz="2000" dirty="0" smtClean="0">
                  <a:solidFill>
                    <a:schemeClr val="bg1"/>
                  </a:solidFill>
                </a:rPr>
                <a:t>求解过程</a:t>
              </a:r>
              <a:endParaRPr lang="zh-CN" altLang="en-US" sz="2000" dirty="0">
                <a:solidFill>
                  <a:schemeClr val="bg1"/>
                </a:solidFill>
              </a:endParaRPr>
            </a:p>
          </p:txBody>
        </p:sp>
        <p:cxnSp>
          <p:nvCxnSpPr>
            <p:cNvPr id="18" name="直接连接符 17"/>
            <p:cNvCxnSpPr/>
            <p:nvPr/>
          </p:nvCxnSpPr>
          <p:spPr>
            <a:xfrm>
              <a:off x="695325" y="4379503"/>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926076" y="2464787"/>
            <a:ext cx="6416366" cy="382775"/>
          </a:xfrm>
          <a:prstGeom prst="rect">
            <a:avLst/>
          </a:prstGeom>
          <a:noFill/>
        </p:spPr>
        <p:txBody>
          <a:bodyPr wrap="square" rtlCol="0">
            <a:spAutoFit/>
          </a:bodyPr>
          <a:lstStyle/>
          <a:p>
            <a:r>
              <a:rPr lang="zh-CN" altLang="en-US" dirty="0" smtClean="0"/>
              <a:t>根据得到</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1995743" y="2478230"/>
                <a:ext cx="539700" cy="369332"/>
              </a:xfrm>
              <a:prstGeom prst="rect">
                <a:avLst/>
              </a:prstGeom>
            </p:spPr>
            <p:txBody>
              <a:bodyPr wrap="square">
                <a:spAutoFit/>
              </a:bodyPr>
              <a:lstStyle/>
              <a:p>
                <a14:m>
                  <m:oMath xmlns:m="http://schemas.openxmlformats.org/officeDocument/2006/math">
                    <m:r>
                      <a:rPr lang="zh-CN" altLang="en-US" i="1">
                        <a:latin typeface="Cambria Math" panose="02040503050406030204" pitchFamily="18" charset="0"/>
                      </a:rPr>
                      <m:t>𝜆</m:t>
                    </m:r>
                  </m:oMath>
                </a14:m>
                <a:r>
                  <a:rPr lang="zh-CN" altLang="en-US" dirty="0" smtClean="0"/>
                  <a:t>，</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995743" y="2478230"/>
                <a:ext cx="539700" cy="369332"/>
              </a:xfrm>
              <a:prstGeom prst="rect">
                <a:avLst/>
              </a:prstGeom>
              <a:blipFill rotWithShape="0">
                <a:blip r:embed="rId4"/>
                <a:stretch>
                  <a:fillRect t="-10000" r="-898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373554" y="2443669"/>
                <a:ext cx="1231556" cy="403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sub>
                              </m:sSub>
                            </m:e>
                          </m:d>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𝑔</m:t>
                          </m:r>
                        </m:sup>
                      </m:sSub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2373554" y="2443669"/>
                <a:ext cx="1231556" cy="403893"/>
              </a:xfrm>
              <a:prstGeom prst="rect">
                <a:avLst/>
              </a:prstGeom>
              <a:blipFill rotWithShape="0">
                <a:blip r:embed="rId5"/>
                <a:stretch>
                  <a:fillRect b="-4545"/>
                </a:stretch>
              </a:blipFill>
            </p:spPr>
            <p:txBody>
              <a:bodyPr/>
              <a:lstStyle/>
              <a:p>
                <a:r>
                  <a:rPr lang="zh-CN" altLang="en-US">
                    <a:noFill/>
                  </a:rPr>
                  <a:t> </a:t>
                </a:r>
              </a:p>
            </p:txBody>
          </p:sp>
        </mc:Fallback>
      </mc:AlternateContent>
      <p:sp>
        <p:nvSpPr>
          <p:cNvPr id="15" name="文本框 14"/>
          <p:cNvSpPr txBox="1"/>
          <p:nvPr/>
        </p:nvSpPr>
        <p:spPr>
          <a:xfrm>
            <a:off x="926324" y="2995705"/>
            <a:ext cx="2340244" cy="369332"/>
          </a:xfrm>
          <a:prstGeom prst="rect">
            <a:avLst/>
          </a:prstGeom>
          <a:noFill/>
        </p:spPr>
        <p:txBody>
          <a:bodyPr wrap="square" rtlCol="0">
            <a:spAutoFit/>
          </a:bodyPr>
          <a:lstStyle/>
          <a:p>
            <a:r>
              <a:rPr lang="zh-CN" altLang="en-US" dirty="0" smtClean="0"/>
              <a:t>得到损失函数：</a:t>
            </a:r>
            <a:endParaRPr lang="zh-CN" altLang="en-US" dirty="0"/>
          </a:p>
        </p:txBody>
      </p:sp>
      <p:pic>
        <p:nvPicPr>
          <p:cNvPr id="19" name="图片 18"/>
          <p:cNvPicPr>
            <a:picLocks noChangeAspect="1"/>
          </p:cNvPicPr>
          <p:nvPr/>
        </p:nvPicPr>
        <p:blipFill>
          <a:blip r:embed="rId6"/>
          <a:stretch>
            <a:fillRect/>
          </a:stretch>
        </p:blipFill>
        <p:spPr>
          <a:xfrm>
            <a:off x="785155" y="3513180"/>
            <a:ext cx="4700080" cy="1012325"/>
          </a:xfrm>
          <a:prstGeom prst="rect">
            <a:avLst/>
          </a:prstGeom>
        </p:spPr>
      </p:pic>
      <p:sp>
        <p:nvSpPr>
          <p:cNvPr id="20" name="文本框 19"/>
          <p:cNvSpPr txBox="1"/>
          <p:nvPr/>
        </p:nvSpPr>
        <p:spPr>
          <a:xfrm>
            <a:off x="1084881" y="4664990"/>
            <a:ext cx="910862" cy="369332"/>
          </a:xfrm>
          <a:prstGeom prst="rect">
            <a:avLst/>
          </a:prstGeom>
          <a:noFill/>
        </p:spPr>
        <p:txBody>
          <a:bodyPr wrap="square" rtlCol="0">
            <a:spAutoFit/>
          </a:bodyPr>
          <a:lstStyle/>
          <a:p>
            <a:r>
              <a:rPr lang="zh-CN" altLang="en-US" dirty="0" smtClean="0"/>
              <a:t>其中：</a:t>
            </a:r>
            <a:endParaRPr lang="zh-CN" altLang="en-US" dirty="0"/>
          </a:p>
        </p:txBody>
      </p:sp>
      <p:pic>
        <p:nvPicPr>
          <p:cNvPr id="21" name="图片 20"/>
          <p:cNvPicPr>
            <a:picLocks noChangeAspect="1"/>
          </p:cNvPicPr>
          <p:nvPr/>
        </p:nvPicPr>
        <p:blipFill>
          <a:blip r:embed="rId7"/>
          <a:stretch>
            <a:fillRect/>
          </a:stretch>
        </p:blipFill>
        <p:spPr>
          <a:xfrm>
            <a:off x="2096446" y="4619381"/>
            <a:ext cx="1594012" cy="508435"/>
          </a:xfrm>
          <a:prstGeom prst="rect">
            <a:avLst/>
          </a:prstGeom>
        </p:spPr>
      </p:pic>
      <p:cxnSp>
        <p:nvCxnSpPr>
          <p:cNvPr id="23" name="直接箭头连接符 22"/>
          <p:cNvCxnSpPr/>
          <p:nvPr/>
        </p:nvCxnSpPr>
        <p:spPr>
          <a:xfrm flipV="1">
            <a:off x="5811864" y="3874576"/>
            <a:ext cx="1530578" cy="1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655827" y="3646949"/>
            <a:ext cx="2960176" cy="369332"/>
          </a:xfrm>
          <a:prstGeom prst="rect">
            <a:avLst/>
          </a:prstGeom>
          <a:noFill/>
        </p:spPr>
        <p:txBody>
          <a:bodyPr wrap="square" rtlCol="0">
            <a:spAutoFit/>
          </a:bodyPr>
          <a:lstStyle/>
          <a:p>
            <a:r>
              <a:rPr lang="zh-CN" altLang="en-US" dirty="0" smtClean="0"/>
              <a:t>从中我们可以推理</a:t>
            </a:r>
            <a:endParaRPr lang="zh-CN" altLang="en-US" dirty="0"/>
          </a:p>
        </p:txBody>
      </p:sp>
      <mc:AlternateContent xmlns:mc="http://schemas.openxmlformats.org/markup-compatibility/2006" xmlns:a14="http://schemas.microsoft.com/office/drawing/2010/main">
        <mc:Choice Requires="a14">
          <p:sp>
            <p:nvSpPr>
              <p:cNvPr id="25" name="矩形 24"/>
              <p:cNvSpPr/>
              <p:nvPr/>
            </p:nvSpPr>
            <p:spPr>
              <a:xfrm>
                <a:off x="9526278" y="3629576"/>
                <a:ext cx="797847"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smtClean="0"/>
                  <a:t> 和 </a:t>
                </a:r>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9526278" y="3629576"/>
                <a:ext cx="797847" cy="369332"/>
              </a:xfrm>
              <a:prstGeom prst="rect">
                <a:avLst/>
              </a:prstGeom>
              <a:blipFill rotWithShape="0">
                <a:blip r:embed="rId8"/>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0246574" y="3612203"/>
                <a:ext cx="5082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𝑘</m:t>
                          </m:r>
                        </m:sub>
                      </m:sSub>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0246574" y="3612203"/>
                <a:ext cx="508281" cy="369332"/>
              </a:xfrm>
              <a:prstGeom prst="rect">
                <a:avLst/>
              </a:prstGeom>
              <a:blipFill rotWithShape="0">
                <a:blip r:embed="rId9"/>
                <a:stretch>
                  <a:fillRect b="-16667"/>
                </a:stretch>
              </a:blipFill>
            </p:spPr>
            <p:txBody>
              <a:bodyPr/>
              <a:lstStyle/>
              <a:p>
                <a:r>
                  <a:rPr lang="zh-CN" altLang="en-US">
                    <a:noFill/>
                  </a:rPr>
                  <a:t> </a:t>
                </a:r>
              </a:p>
            </p:txBody>
          </p:sp>
        </mc:Fallback>
      </mc:AlternateContent>
      <p:cxnSp>
        <p:nvCxnSpPr>
          <p:cNvPr id="28" name="直接箭头连接符 27"/>
          <p:cNvCxnSpPr/>
          <p:nvPr/>
        </p:nvCxnSpPr>
        <p:spPr>
          <a:xfrm>
            <a:off x="3967566" y="4561573"/>
            <a:ext cx="0" cy="112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134259" y="5127816"/>
            <a:ext cx="1677605" cy="369332"/>
          </a:xfrm>
          <a:prstGeom prst="rect">
            <a:avLst/>
          </a:prstGeom>
          <a:noFill/>
        </p:spPr>
        <p:txBody>
          <a:bodyPr wrap="square" rtlCol="0">
            <a:spAutoFit/>
          </a:bodyPr>
          <a:lstStyle/>
          <a:p>
            <a:r>
              <a:rPr lang="en-US" altLang="zh-CN" dirty="0" smtClean="0"/>
              <a:t>MAP</a:t>
            </a:r>
            <a:endParaRPr lang="zh-CN" altLang="en-US" dirty="0"/>
          </a:p>
        </p:txBody>
      </p:sp>
      <p:pic>
        <p:nvPicPr>
          <p:cNvPr id="32" name="图片 31"/>
          <p:cNvPicPr>
            <a:picLocks noChangeAspect="1"/>
          </p:cNvPicPr>
          <p:nvPr/>
        </p:nvPicPr>
        <p:blipFill>
          <a:blip r:embed="rId10"/>
          <a:stretch>
            <a:fillRect/>
          </a:stretch>
        </p:blipFill>
        <p:spPr>
          <a:xfrm>
            <a:off x="926076" y="5777003"/>
            <a:ext cx="4054449" cy="660857"/>
          </a:xfrm>
          <a:prstGeom prst="rect">
            <a:avLst/>
          </a:prstGeom>
        </p:spPr>
      </p:pic>
      <p:cxnSp>
        <p:nvCxnSpPr>
          <p:cNvPr id="35" name="直接箭头连接符 34"/>
          <p:cNvCxnSpPr/>
          <p:nvPr/>
        </p:nvCxnSpPr>
        <p:spPr>
          <a:xfrm flipV="1">
            <a:off x="5485235" y="6090834"/>
            <a:ext cx="1473504" cy="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p:cNvSpPr/>
              <p:nvPr/>
            </p:nvSpPr>
            <p:spPr>
              <a:xfrm>
                <a:off x="7152324" y="5865966"/>
                <a:ext cx="3233578" cy="369332"/>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𝑇𝑦𝑝𝑒</m:t>
                    </m:r>
                    <m:r>
                      <a:rPr lang="zh-CN" altLang="en-US" i="0">
                        <a:latin typeface="Cambria Math" panose="02040503050406030204" pitchFamily="18" charset="0"/>
                      </a:rPr>
                      <m:t>Ⅱ</m:t>
                    </m:r>
                    <m:r>
                      <a:rPr lang="zh-CN" altLang="en-US" i="1" smtClean="0">
                        <a:latin typeface="Cambria Math" panose="02040503050406030204" pitchFamily="18" charset="0"/>
                      </a:rPr>
                      <m:t>极大</m:t>
                    </m:r>
                  </m:oMath>
                </a14:m>
                <a:r>
                  <a:rPr lang="zh-CN" altLang="en-US" dirty="0" smtClean="0"/>
                  <a:t>似然估计法去获取</a:t>
                </a:r>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7152324" y="5865966"/>
                <a:ext cx="3233578" cy="369332"/>
              </a:xfrm>
              <a:prstGeom prst="rect">
                <a:avLst/>
              </a:prstGeom>
              <a:blipFill rotWithShape="0">
                <a:blip r:embed="rId11"/>
                <a:stretch>
                  <a:fillRect l="-377" t="-8197" r="-1130" b="-245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318142232"/>
      </p:ext>
    </p:extLst>
  </p:cSld>
  <p:clrMapOvr>
    <a:masterClrMapping/>
  </p:clrMapOvr>
  <mc:AlternateContent xmlns:mc="http://schemas.openxmlformats.org/markup-compatibility/2006" xmlns:p14="http://schemas.microsoft.com/office/powerpoint/2010/main">
    <mc:Choice Requires="p14">
      <p:transition spd="slow" p14:dur="2000" advTm="11231"/>
    </mc:Choice>
    <mc:Fallback xmlns="">
      <p:transition spd="slow" advTm="11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3" grpId="0"/>
      <p:bldP spid="15" grpId="0"/>
      <p:bldP spid="20" grpId="0"/>
      <p:bldP spid="24" grpId="0"/>
      <p:bldP spid="25" grpId="0"/>
      <p:bldP spid="26" grpId="0"/>
      <p:bldP spid="31"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Block-BSTC</a:t>
            </a:r>
            <a:r>
              <a:rPr lang="zh-CN" altLang="en-US" sz="2800" b="1" dirty="0" smtClean="0"/>
              <a:t>概率</a:t>
            </a:r>
            <a:r>
              <a:rPr lang="zh-CN" altLang="en-US" sz="2800" b="1" dirty="0"/>
              <a:t>生成求解过程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grpSp>
        <p:nvGrpSpPr>
          <p:cNvPr id="16" name="组合 15"/>
          <p:cNvGrpSpPr/>
          <p:nvPr/>
        </p:nvGrpSpPr>
        <p:grpSpPr>
          <a:xfrm>
            <a:off x="785155" y="1345892"/>
            <a:ext cx="10814504" cy="453276"/>
            <a:chOff x="695325" y="3926227"/>
            <a:chExt cx="10814504" cy="453276"/>
          </a:xfrm>
        </p:grpSpPr>
        <p:sp>
          <p:nvSpPr>
            <p:cNvPr id="17" name="矩形 16"/>
            <p:cNvSpPr/>
            <p:nvPr/>
          </p:nvSpPr>
          <p:spPr>
            <a:xfrm>
              <a:off x="695325" y="3926227"/>
              <a:ext cx="1210588" cy="400110"/>
            </a:xfrm>
            <a:prstGeom prst="rect">
              <a:avLst/>
            </a:prstGeom>
            <a:solidFill>
              <a:schemeClr val="accent1"/>
            </a:solidFill>
          </p:spPr>
          <p:txBody>
            <a:bodyPr wrap="none">
              <a:spAutoFit/>
            </a:bodyPr>
            <a:lstStyle/>
            <a:p>
              <a:r>
                <a:rPr lang="zh-CN" altLang="en-US" sz="2000" dirty="0" smtClean="0">
                  <a:solidFill>
                    <a:schemeClr val="bg1"/>
                  </a:solidFill>
                </a:rPr>
                <a:t>求解过程</a:t>
              </a:r>
              <a:endParaRPr lang="zh-CN" altLang="en-US" sz="2000" dirty="0">
                <a:solidFill>
                  <a:schemeClr val="bg1"/>
                </a:solidFill>
              </a:endParaRPr>
            </a:p>
          </p:txBody>
        </p:sp>
        <p:cxnSp>
          <p:nvCxnSpPr>
            <p:cNvPr id="18" name="直接连接符 17"/>
            <p:cNvCxnSpPr/>
            <p:nvPr/>
          </p:nvCxnSpPr>
          <p:spPr>
            <a:xfrm>
              <a:off x="695325" y="4379503"/>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785154" y="2549620"/>
            <a:ext cx="4127807" cy="369332"/>
          </a:xfrm>
          <a:prstGeom prst="rect">
            <a:avLst/>
          </a:prstGeom>
          <a:noFill/>
        </p:spPr>
        <p:txBody>
          <a:bodyPr wrap="square" rtlCol="0">
            <a:spAutoFit/>
          </a:bodyPr>
          <a:lstStyle/>
          <a:p>
            <a:r>
              <a:rPr lang="zh-CN" altLang="en-US" dirty="0" smtClean="0"/>
              <a:t>同时，进而根据</a:t>
            </a:r>
            <a:r>
              <a:rPr lang="en-US" altLang="zh-CN" dirty="0" smtClean="0"/>
              <a:t>EM</a:t>
            </a:r>
            <a:r>
              <a:rPr lang="zh-CN" altLang="en-US" dirty="0" smtClean="0"/>
              <a:t>算法推导学习规则</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4654932" y="2504852"/>
                <a:ext cx="686022"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oMath>
                </a14:m>
                <a:r>
                  <a:rPr lang="zh-CN" altLang="en-US" dirty="0" smtClean="0"/>
                  <a:t> 和</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654932" y="2504852"/>
                <a:ext cx="686022" cy="369332"/>
              </a:xfrm>
              <a:prstGeom prst="rect">
                <a:avLst/>
              </a:prstGeom>
              <a:blipFill rotWithShape="0">
                <a:blip r:embed="rId4"/>
                <a:stretch>
                  <a:fillRect t="-10000" r="-714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340954" y="2560021"/>
                <a:ext cx="1775614" cy="369332"/>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𝜆</m:t>
                    </m:r>
                  </m:oMath>
                </a14:m>
                <a:r>
                  <a:rPr lang="zh-CN" altLang="en-US" dirty="0" smtClean="0"/>
                  <a:t>， 公式如下：</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340954" y="2560021"/>
                <a:ext cx="1775614" cy="369332"/>
              </a:xfrm>
              <a:prstGeom prst="rect">
                <a:avLst/>
              </a:prstGeom>
              <a:blipFill rotWithShape="0">
                <a:blip r:embed="rId5"/>
                <a:stretch>
                  <a:fillRect t="-9836" r="-3093" b="-24590"/>
                </a:stretch>
              </a:blipFill>
            </p:spPr>
            <p:txBody>
              <a:bodyPr/>
              <a:lstStyle/>
              <a:p>
                <a:r>
                  <a:rPr lang="zh-CN" altLang="en-US">
                    <a:noFill/>
                  </a:rPr>
                  <a:t> </a:t>
                </a:r>
              </a:p>
            </p:txBody>
          </p:sp>
        </mc:Fallback>
      </mc:AlternateContent>
      <p:pic>
        <p:nvPicPr>
          <p:cNvPr id="15" name="图片 14"/>
          <p:cNvPicPr>
            <a:picLocks noChangeAspect="1"/>
          </p:cNvPicPr>
          <p:nvPr/>
        </p:nvPicPr>
        <p:blipFill>
          <a:blip r:embed="rId6"/>
          <a:stretch>
            <a:fillRect/>
          </a:stretch>
        </p:blipFill>
        <p:spPr>
          <a:xfrm>
            <a:off x="1206041" y="3136001"/>
            <a:ext cx="3706921" cy="1537686"/>
          </a:xfrm>
          <a:prstGeom prst="rect">
            <a:avLst/>
          </a:prstGeom>
        </p:spPr>
      </p:pic>
      <mc:AlternateContent xmlns:mc="http://schemas.openxmlformats.org/markup-compatibility/2006" xmlns:a14="http://schemas.microsoft.com/office/drawing/2010/main">
        <mc:Choice Requires="a14">
          <p:sp>
            <p:nvSpPr>
              <p:cNvPr id="19" name="矩形 18"/>
              <p:cNvSpPr/>
              <p:nvPr/>
            </p:nvSpPr>
            <p:spPr>
              <a:xfrm>
                <a:off x="1330689" y="4890737"/>
                <a:ext cx="2222981" cy="391582"/>
              </a:xfrm>
              <a:prstGeom prst="rect">
                <a:avLst/>
              </a:prstGeom>
            </p:spPr>
            <p:txBody>
              <a:bodyPr wrap="none">
                <a:spAutoFit/>
              </a:bodyPr>
              <a:lstStyle/>
              <a:p>
                <a14:m>
                  <m:oMath xmlns:m="http://schemas.openxmlformats.org/officeDocument/2006/math">
                    <m:sSubSup>
                      <m:sSubSupPr>
                        <m:ctrlPr>
                          <a:rPr lang="zh-CN" altLang="en-US" i="1" smtClean="0">
                            <a:latin typeface="Cambria Math" panose="02040503050406030204" pitchFamily="18" charset="0"/>
                          </a:rPr>
                        </m:ctrlPr>
                      </m:sSubSupPr>
                      <m:e>
                        <m:r>
                          <a:rPr lang="zh-CN" altLang="en-US" i="1" smtClean="0">
                            <a:latin typeface="Cambria Math" panose="02040503050406030204" pitchFamily="18" charset="0"/>
                          </a:rPr>
                          <m:t>其中</m:t>
                        </m:r>
                        <m:r>
                          <a:rPr lang="en-US" altLang="zh-CN" b="0" i="1" smtClean="0">
                            <a:latin typeface="Cambria Math" panose="02040503050406030204" pitchFamily="18" charset="0"/>
                          </a:rPr>
                          <m:t> </m:t>
                        </m:r>
                        <m:r>
                          <a:rPr lang="zh-CN" altLang="en-US" i="1">
                            <a:latin typeface="Cambria Math" panose="02040503050406030204" pitchFamily="18" charset="0"/>
                          </a:rPr>
                          <m:t>𝜇</m:t>
                        </m:r>
                      </m:e>
                      <m:sub>
                        <m:r>
                          <a:rPr lang="zh-CN" altLang="en-US" i="1">
                            <a:latin typeface="Cambria Math" panose="02040503050406030204" pitchFamily="18" charset="0"/>
                          </a:rPr>
                          <m:t>𝑘</m:t>
                        </m:r>
                      </m:sub>
                      <m:sup>
                        <m:r>
                          <a:rPr lang="zh-CN" altLang="en-US" i="1">
                            <a:latin typeface="Cambria Math" panose="02040503050406030204" pitchFamily="18" charset="0"/>
                          </a:rPr>
                          <m:t>𝑖</m:t>
                        </m:r>
                      </m:sup>
                    </m:sSub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×1</m:t>
                        </m:r>
                      </m:sup>
                    </m:sSup>
                  </m:oMath>
                </a14:m>
                <a:r>
                  <a:rPr lang="zh-CN" altLang="en-US" dirty="0" smtClean="0"/>
                  <a:t>表示</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1330689" y="4890737"/>
                <a:ext cx="2222981" cy="391582"/>
              </a:xfrm>
              <a:prstGeom prst="rect">
                <a:avLst/>
              </a:prstGeom>
              <a:blipFill rotWithShape="0">
                <a:blip r:embed="rId7"/>
                <a:stretch>
                  <a:fillRect l="-822" t="-3077" r="-1644" b="-2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414199" y="4890736"/>
                <a:ext cx="1824602"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oMath>
                </a14:m>
                <a:r>
                  <a:rPr lang="zh-CN" altLang="en-US" dirty="0" smtClean="0"/>
                  <a:t> 中第</a:t>
                </a:r>
                <a:r>
                  <a:rPr lang="en-US" altLang="zh-CN" dirty="0"/>
                  <a:t> </a:t>
                </a:r>
                <a:r>
                  <a:rPr lang="en-US" altLang="zh-CN" dirty="0" err="1" smtClean="0"/>
                  <a:t>i</a:t>
                </a:r>
                <a:r>
                  <a:rPr lang="en-US" altLang="zh-CN" dirty="0" smtClean="0"/>
                  <a:t> </a:t>
                </a:r>
                <a:r>
                  <a:rPr lang="zh-CN" altLang="en-US" dirty="0" smtClean="0"/>
                  <a:t>块， </a:t>
                </a:r>
                <a:r>
                  <a:rPr lang="en-US" altLang="zh-CN"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414199" y="4890736"/>
                <a:ext cx="1824602" cy="369332"/>
              </a:xfrm>
              <a:prstGeom prst="rect">
                <a:avLst/>
              </a:prstGeom>
              <a:blipFill rotWithShape="0">
                <a:blip r:embed="rId8"/>
                <a:stretch>
                  <a:fillRect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936507" y="4868485"/>
                <a:ext cx="1863011" cy="391582"/>
              </a:xfrm>
              <a:prstGeom prst="rect">
                <a:avLst/>
              </a:prstGeom>
            </p:spPr>
            <p:txBody>
              <a:bodyPr wrap="none">
                <a:spAutoFit/>
              </a:bodyPr>
              <a:lstStyle/>
              <a:p>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𝛴</m:t>
                        </m:r>
                      </m:e>
                      <m:sub>
                        <m:r>
                          <a:rPr lang="zh-CN" altLang="en-US" i="1">
                            <a:latin typeface="Cambria Math" panose="02040503050406030204" pitchFamily="18" charset="0"/>
                          </a:rPr>
                          <m:t>𝑘</m:t>
                        </m:r>
                      </m:sub>
                      <m:sup>
                        <m:r>
                          <a:rPr lang="zh-CN" altLang="en-US" i="1">
                            <a:latin typeface="Cambria Math" panose="02040503050406030204" pitchFamily="18" charset="0"/>
                          </a:rPr>
                          <m:t>𝑖</m:t>
                        </m:r>
                      </m:sup>
                    </m:sSub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p>
                    </m:sSup>
                  </m:oMath>
                </a14:m>
                <a:r>
                  <a:rPr lang="zh-CN" altLang="en-US" dirty="0" smtClean="0"/>
                  <a:t> 表示</a:t>
                </a:r>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4936507" y="4868485"/>
                <a:ext cx="1863011" cy="391582"/>
              </a:xfrm>
              <a:prstGeom prst="rect">
                <a:avLst/>
              </a:prstGeom>
              <a:blipFill rotWithShape="0">
                <a:blip r:embed="rId9"/>
                <a:stretch>
                  <a:fillRect t="-4688" r="-1967"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708768" y="4868484"/>
                <a:ext cx="2587760"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𝑘</m:t>
                        </m:r>
                      </m:sub>
                    </m:sSub>
                  </m:oMath>
                </a14:m>
                <a:r>
                  <a:rPr lang="zh-CN" altLang="en-US" dirty="0" smtClean="0"/>
                  <a:t> 中第 </a:t>
                </a:r>
                <a:r>
                  <a:rPr lang="en-US" altLang="zh-CN" dirty="0" err="1"/>
                  <a:t>i</a:t>
                </a:r>
                <a:r>
                  <a:rPr lang="en-US" altLang="zh-CN" dirty="0" smtClean="0"/>
                  <a:t> </a:t>
                </a:r>
                <a:r>
                  <a:rPr lang="zh-CN" altLang="en-US" dirty="0" smtClean="0"/>
                  <a:t>个主对角线块</a:t>
                </a:r>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6708768" y="4868484"/>
                <a:ext cx="2587760" cy="369332"/>
              </a:xfrm>
              <a:prstGeom prst="rect">
                <a:avLst/>
              </a:prstGeom>
              <a:blipFill rotWithShape="0">
                <a:blip r:embed="rId10"/>
                <a:stretch>
                  <a:fillRect t="-11667" r="-1651" b="-26667"/>
                </a:stretch>
              </a:blipFill>
            </p:spPr>
            <p:txBody>
              <a:bodyPr/>
              <a:lstStyle/>
              <a:p>
                <a:r>
                  <a:rPr lang="zh-CN" altLang="en-US">
                    <a:noFill/>
                  </a:rPr>
                  <a:t> </a:t>
                </a:r>
              </a:p>
            </p:txBody>
          </p:sp>
        </mc:Fallback>
      </mc:AlternateContent>
      <p:sp>
        <p:nvSpPr>
          <p:cNvPr id="23" name="文本框 22"/>
          <p:cNvSpPr txBox="1"/>
          <p:nvPr/>
        </p:nvSpPr>
        <p:spPr>
          <a:xfrm>
            <a:off x="1390449" y="5685885"/>
            <a:ext cx="2466396" cy="369332"/>
          </a:xfrm>
          <a:prstGeom prst="rect">
            <a:avLst/>
          </a:prstGeom>
          <a:noFill/>
        </p:spPr>
        <p:txBody>
          <a:bodyPr wrap="square" rtlCol="0">
            <a:spAutoFit/>
          </a:bodyPr>
          <a:lstStyle/>
          <a:p>
            <a:r>
              <a:rPr lang="zh-CN" altLang="en-US" dirty="0" smtClean="0"/>
              <a:t>将</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1692099" y="5663633"/>
                <a:ext cx="3591817" cy="369332"/>
              </a:xfrm>
              <a:prstGeom prst="rect">
                <a:avLst/>
              </a:prstGeom>
            </p:spPr>
            <p:txBody>
              <a:bodyPr wrap="none">
                <a:spAutoFit/>
              </a:bodyPr>
              <a:lstStyle/>
              <a:p>
                <a14:m>
                  <m:oMath xmlns:m="http://schemas.openxmlformats.org/officeDocument/2006/math">
                    <m:r>
                      <a:rPr lang="zh-CN" altLang="en-US" i="1" smtClean="0">
                        <a:latin typeface="Cambria Math" panose="02040503050406030204" pitchFamily="18" charset="0"/>
                      </a:rPr>
                      <m:t>𝜆</m:t>
                    </m:r>
                    <m:r>
                      <a:rPr lang="en-US" altLang="zh-CN" b="0" i="1" smtClean="0">
                        <a:latin typeface="Cambria Math" panose="02040503050406030204" pitchFamily="18" charset="0"/>
                      </a:rPr>
                      <m:t> </m:t>
                    </m:r>
                  </m:oMath>
                </a14:m>
                <a:r>
                  <a:rPr lang="zh-CN" altLang="en-US" dirty="0" smtClean="0"/>
                  <a:t>赋予固定的小的值，就可以获得</a:t>
                </a:r>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1692099" y="5663633"/>
                <a:ext cx="3591817" cy="369332"/>
              </a:xfrm>
              <a:prstGeom prst="rect">
                <a:avLst/>
              </a:prstGeom>
              <a:blipFill rotWithShape="0">
                <a:blip r:embed="rId11"/>
                <a:stretch>
                  <a:fillRect t="-8197" r="-101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152979" y="5663633"/>
                <a:ext cx="865173"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smtClean="0"/>
                  <a:t>的值</a:t>
                </a:r>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5152979" y="5663633"/>
                <a:ext cx="865173" cy="369332"/>
              </a:xfrm>
              <a:prstGeom prst="rect">
                <a:avLst/>
              </a:prstGeom>
              <a:blipFill rotWithShape="0">
                <a:blip r:embed="rId12"/>
                <a:stretch>
                  <a:fillRect t="-8197" r="-6338" b="-245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64887694"/>
      </p:ext>
    </p:extLst>
  </p:cSld>
  <p:clrMapOvr>
    <a:masterClrMapping/>
  </p:clrMapOvr>
  <mc:AlternateContent xmlns:mc="http://schemas.openxmlformats.org/markup-compatibility/2006" xmlns:p14="http://schemas.microsoft.com/office/powerpoint/2010/main">
    <mc:Choice Requires="p14">
      <p:transition spd="slow" p14:dur="2000" advTm="11231"/>
    </mc:Choice>
    <mc:Fallback xmlns="">
      <p:transition spd="slow" advTm="11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9" grpId="0"/>
      <p:bldP spid="20" grpId="0"/>
      <p:bldP spid="21" grpId="0"/>
      <p:bldP spid="22" grpId="0"/>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en-US" altLang="zh-CN" sz="2800" b="1" dirty="0"/>
              <a:t>Block-BSTC</a:t>
            </a:r>
            <a:r>
              <a:rPr lang="zh-CN" altLang="en-US" sz="2800" b="1" dirty="0" smtClean="0"/>
              <a:t>概率</a:t>
            </a:r>
            <a:r>
              <a:rPr lang="zh-CN" altLang="en-US" sz="2800" b="1" dirty="0"/>
              <a:t>生成求解过程</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grpSp>
        <p:nvGrpSpPr>
          <p:cNvPr id="16" name="组合 15"/>
          <p:cNvGrpSpPr/>
          <p:nvPr/>
        </p:nvGrpSpPr>
        <p:grpSpPr>
          <a:xfrm>
            <a:off x="785155" y="1345892"/>
            <a:ext cx="10814504" cy="453276"/>
            <a:chOff x="695325" y="3926227"/>
            <a:chExt cx="10814504" cy="453276"/>
          </a:xfrm>
        </p:grpSpPr>
        <p:sp>
          <p:nvSpPr>
            <p:cNvPr id="17" name="矩形 16"/>
            <p:cNvSpPr/>
            <p:nvPr/>
          </p:nvSpPr>
          <p:spPr>
            <a:xfrm>
              <a:off x="695325" y="3926227"/>
              <a:ext cx="1210588" cy="400110"/>
            </a:xfrm>
            <a:prstGeom prst="rect">
              <a:avLst/>
            </a:prstGeom>
            <a:solidFill>
              <a:schemeClr val="accent1"/>
            </a:solidFill>
          </p:spPr>
          <p:txBody>
            <a:bodyPr wrap="none">
              <a:spAutoFit/>
            </a:bodyPr>
            <a:lstStyle/>
            <a:p>
              <a:r>
                <a:rPr lang="zh-CN" altLang="en-US" sz="2000" dirty="0" smtClean="0">
                  <a:solidFill>
                    <a:schemeClr val="bg1"/>
                  </a:solidFill>
                </a:rPr>
                <a:t>求解过程</a:t>
              </a:r>
              <a:endParaRPr lang="zh-CN" altLang="en-US" sz="2000" dirty="0">
                <a:solidFill>
                  <a:schemeClr val="bg1"/>
                </a:solidFill>
              </a:endParaRPr>
            </a:p>
          </p:txBody>
        </p:sp>
        <p:cxnSp>
          <p:nvCxnSpPr>
            <p:cNvPr id="18" name="直接连接符 17"/>
            <p:cNvCxnSpPr/>
            <p:nvPr/>
          </p:nvCxnSpPr>
          <p:spPr>
            <a:xfrm>
              <a:off x="695325" y="4379503"/>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914400" y="2053389"/>
            <a:ext cx="1844842" cy="369332"/>
          </a:xfrm>
          <a:prstGeom prst="rect">
            <a:avLst/>
          </a:prstGeom>
          <a:noFill/>
        </p:spPr>
        <p:txBody>
          <a:bodyPr wrap="square" rtlCol="0">
            <a:spAutoFit/>
          </a:bodyPr>
          <a:lstStyle/>
          <a:p>
            <a:r>
              <a:rPr lang="zh-CN" altLang="en-US" dirty="0" smtClean="0"/>
              <a:t>对于求解值</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2106767" y="2053389"/>
                <a:ext cx="7341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𝑘</m:t>
                          </m:r>
                          <m:r>
                            <a:rPr lang="zh-CN" altLang="en-US" i="1" smtClean="0">
                              <a:latin typeface="Cambria Math" panose="02040503050406030204" pitchFamily="18" charset="0"/>
                            </a:rPr>
                            <m:t>：</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106767" y="2053389"/>
                <a:ext cx="734175" cy="369332"/>
              </a:xfrm>
              <a:prstGeom prst="rect">
                <a:avLst/>
              </a:prstGeom>
              <a:blipFill rotWithShape="0">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545281" y="2792803"/>
                <a:ext cx="2752333" cy="369332"/>
              </a:xfrm>
              <a:prstGeom prst="rect">
                <a:avLst/>
              </a:prstGeom>
              <a:noFill/>
            </p:spPr>
            <p:txBody>
              <a:bodyPr wrap="square" rtlCol="0">
                <a:spAutoFit/>
              </a:bodyPr>
              <a:lstStyle/>
              <a:p>
                <a:r>
                  <a:rPr lang="zh-CN" altLang="en-US" dirty="0" smtClean="0"/>
                  <a:t>采用字典学习法来获取</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𝑘</m:t>
                        </m:r>
                        <m:r>
                          <a:rPr lang="en-US" altLang="zh-CN" i="1">
                            <a:latin typeface="Cambria Math" panose="02040503050406030204" pitchFamily="18" charset="0"/>
                          </a:rPr>
                          <m:t> </m:t>
                        </m:r>
                      </m:sub>
                    </m:sSub>
                  </m:oMath>
                </a14:m>
                <a:r>
                  <a:rPr lang="zh-CN" altLang="en-US" dirty="0" smtClean="0"/>
                  <a:t>，</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545281" y="2792803"/>
                <a:ext cx="2752333" cy="369332"/>
              </a:xfrm>
              <a:prstGeom prst="rect">
                <a:avLst/>
              </a:prstGeom>
              <a:blipFill rotWithShape="0">
                <a:blip r:embed="rId5"/>
                <a:stretch>
                  <a:fillRect l="-1996" t="-8197" r="-9978" b="-24590"/>
                </a:stretch>
              </a:blipFill>
            </p:spPr>
            <p:txBody>
              <a:bodyPr/>
              <a:lstStyle/>
              <a:p>
                <a:r>
                  <a:rPr lang="zh-CN" altLang="en-US">
                    <a:noFill/>
                  </a:rPr>
                  <a:t> </a:t>
                </a:r>
              </a:p>
            </p:txBody>
          </p:sp>
        </mc:Fallback>
      </mc:AlternateContent>
      <p:sp>
        <p:nvSpPr>
          <p:cNvPr id="13" name="矩形 12"/>
          <p:cNvSpPr/>
          <p:nvPr/>
        </p:nvSpPr>
        <p:spPr>
          <a:xfrm>
            <a:off x="7385536" y="2750963"/>
            <a:ext cx="3877985" cy="369332"/>
          </a:xfrm>
          <a:prstGeom prst="rect">
            <a:avLst/>
          </a:prstGeom>
        </p:spPr>
        <p:txBody>
          <a:bodyPr wrap="none">
            <a:spAutoFit/>
          </a:bodyPr>
          <a:lstStyle/>
          <a:p>
            <a:r>
              <a:rPr lang="zh-CN" altLang="en-US" dirty="0" smtClean="0"/>
              <a:t>例如，可以通过投影梯度下降法不断</a:t>
            </a:r>
            <a:endParaRPr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1287909" y="3341514"/>
                <a:ext cx="3565600" cy="646395"/>
              </a:xfrm>
              <a:prstGeom prst="rect">
                <a:avLst/>
              </a:prstGeom>
              <a:noFill/>
            </p:spPr>
            <p:txBody>
              <a:bodyPr wrap="square" rtlCol="0">
                <a:spAutoFit/>
              </a:bodyPr>
              <a:lstStyle/>
              <a:p>
                <a:r>
                  <a:rPr lang="zh-CN" altLang="en-US" dirty="0"/>
                  <a:t>缩小高斯分布的值</a:t>
                </a:r>
                <a:r>
                  <a:rPr lang="zh-CN" altLang="en-US" dirty="0" smtClean="0"/>
                  <a:t>来</a:t>
                </a:r>
                <a:r>
                  <a:rPr lang="zh-CN" altLang="en-US" dirty="0"/>
                  <a:t>优化</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𝑘</m:t>
                        </m:r>
                        <m:r>
                          <a:rPr lang="en-US" altLang="zh-CN" i="1">
                            <a:latin typeface="Cambria Math" panose="02040503050406030204" pitchFamily="18" charset="0"/>
                          </a:rPr>
                          <m:t> </m:t>
                        </m:r>
                      </m:sub>
                    </m:sSub>
                    <m:r>
                      <a:rPr lang="zh-CN" altLang="en-US" i="1">
                        <a:latin typeface="Cambria Math" panose="02040503050406030204" pitchFamily="18" charset="0"/>
                      </a:rPr>
                      <m:t>的值</m:t>
                    </m:r>
                  </m:oMath>
                </a14:m>
                <a:endParaRPr lang="zh-CN" altLang="en-US"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287909" y="3341514"/>
                <a:ext cx="3565600" cy="646395"/>
              </a:xfrm>
              <a:prstGeom prst="rect">
                <a:avLst/>
              </a:prstGeom>
              <a:blipFill rotWithShape="0">
                <a:blip r:embed="rId6"/>
                <a:stretch>
                  <a:fillRect l="-1368"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287909" y="2734285"/>
                <a:ext cx="3404330" cy="369332"/>
              </a:xfrm>
              <a:prstGeom prst="rect">
                <a:avLst/>
              </a:prstGeom>
            </p:spPr>
            <p:txBody>
              <a:bodyPr wrap="none">
                <a:spAutoFit/>
              </a:bodyPr>
              <a:lstStyle/>
              <a:p>
                <a:r>
                  <a:rPr lang="zh-CN" altLang="en-US" dirty="0"/>
                  <a:t>在得到所有文档的词编码</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r>
                      <a:rPr lang="zh-CN" altLang="en-US" i="1">
                        <a:latin typeface="Cambria Math" panose="02040503050406030204" pitchFamily="18" charset="0"/>
                      </a:rPr>
                      <m:t>后</m:t>
                    </m:r>
                  </m:oMath>
                </a14:m>
                <a:r>
                  <a:rPr lang="zh-CN" altLang="en-US" dirty="0" smtClean="0"/>
                  <a:t>，</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1287909" y="2734285"/>
                <a:ext cx="3404330" cy="369332"/>
              </a:xfrm>
              <a:prstGeom prst="rect">
                <a:avLst/>
              </a:prstGeom>
              <a:blipFill rotWithShape="0">
                <a:blip r:embed="rId7"/>
                <a:stretch>
                  <a:fillRect l="-1431" t="-10000" r="-1073" b="-2666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53308112"/>
      </p:ext>
    </p:extLst>
  </p:cSld>
  <p:clrMapOvr>
    <a:masterClrMapping/>
  </p:clrMapOvr>
  <mc:AlternateContent xmlns:mc="http://schemas.openxmlformats.org/markup-compatibility/2006" xmlns:p14="http://schemas.microsoft.com/office/powerpoint/2010/main">
    <mc:Choice Requires="p14">
      <p:transition spd="slow" p14:dur="2000" advTm="11231"/>
    </mc:Choice>
    <mc:Fallback xmlns="">
      <p:transition spd="slow" advTm="11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rgbClr val="FF0000"/>
                </a:solidFill>
                <a:latin typeface="微软雅黑" panose="020B0503020204020204" pitchFamily="34" charset="-122"/>
                <a:ea typeface="微软雅黑" panose="020B0503020204020204" pitchFamily="34" charset="-122"/>
              </a:rPr>
              <a:t>实验</a:t>
            </a:r>
            <a:r>
              <a:rPr lang="zh-CN" altLang="en-US" sz="3600" dirty="0" smtClean="0">
                <a:solidFill>
                  <a:srgbClr val="FF0000"/>
                </a:solidFill>
                <a:latin typeface="微软雅黑" panose="020B0503020204020204" pitchFamily="34" charset="-122"/>
                <a:ea typeface="微软雅黑" panose="020B0503020204020204" pitchFamily="34" charset="-122"/>
              </a:rPr>
              <a:t>结果与分析</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latin typeface="微软雅黑" panose="020B0503020204020204" pitchFamily="34" charset="-122"/>
                <a:ea typeface="微软雅黑" panose="020B0503020204020204" pitchFamily="34" charset="-122"/>
              </a:rPr>
              <a:t>稀疏主题模型</a:t>
            </a:r>
            <a:endParaRPr lang="zh-CN" altLang="zh-CN" sz="3600" dirty="0">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a:latin typeface="微软雅黑" panose="020B0503020204020204" pitchFamily="34" charset="-122"/>
              </a:rPr>
              <a:t>块稀疏</a:t>
            </a:r>
            <a:r>
              <a:rPr lang="zh-CN" altLang="en-US" sz="3600" dirty="0" smtClean="0">
                <a:latin typeface="微软雅黑" panose="020B0503020204020204" pitchFamily="34" charset="-122"/>
              </a:rPr>
              <a:t>贝叶斯学习</a:t>
            </a:r>
            <a:endParaRPr lang="zh-CN" altLang="zh-CN" sz="3600" dirty="0">
              <a:latin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9"/>
            <a:ext cx="4807175" cy="1200329"/>
          </a:xfrm>
          <a:prstGeom prst="rect">
            <a:avLst/>
          </a:prstGeom>
        </p:spPr>
        <p:txBody>
          <a:bodyPr wrap="square">
            <a:spAutoFit/>
          </a:bodyPr>
          <a:lstStyle/>
          <a:p>
            <a:r>
              <a:rPr lang="en-US" altLang="zh-CN" sz="3600" dirty="0" smtClean="0">
                <a:latin typeface="微软雅黑" panose="020B0503020204020204" pitchFamily="34" charset="-122"/>
                <a:ea typeface="微软雅黑" panose="020B0503020204020204" pitchFamily="34" charset="-122"/>
              </a:rPr>
              <a:t>Block-BSTC</a:t>
            </a:r>
            <a:r>
              <a:rPr lang="zh-CN" altLang="en-US" sz="3600" dirty="0" smtClean="0">
                <a:latin typeface="微软雅黑" panose="020B0503020204020204" pitchFamily="34" charset="-122"/>
                <a:ea typeface="微软雅黑" panose="020B0503020204020204" pitchFamily="34" charset="-122"/>
              </a:rPr>
              <a:t>概率生成求解过程</a:t>
            </a:r>
            <a:endParaRPr lang="zh-CN" altLang="en-US" sz="3600" dirty="0">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24</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725581051"/>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grpSp>
        <p:nvGrpSpPr>
          <p:cNvPr id="6" name="组 3"/>
          <p:cNvGrpSpPr/>
          <p:nvPr/>
        </p:nvGrpSpPr>
        <p:grpSpPr>
          <a:xfrm>
            <a:off x="-21098"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7159854" y="3075150"/>
              <a:ext cx="5032143"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实验</a:t>
              </a:r>
              <a:r>
                <a:rPr lang="zh-CN" altLang="en-US" sz="4800" spc="600" dirty="0" smtClean="0">
                  <a:solidFill>
                    <a:schemeClr val="bg1"/>
                  </a:solidFill>
                  <a:latin typeface="微软雅黑" panose="020B0503020204020204" pitchFamily="34" charset="-122"/>
                  <a:ea typeface="微软雅黑" panose="020B0503020204020204" pitchFamily="34" charset="-122"/>
                </a:rPr>
                <a:t>结果与分析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5</a:t>
              </a: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25</a:t>
            </a:fld>
            <a:endParaRPr lang="zh-CN" altLang="en-US"/>
          </a:p>
        </p:txBody>
      </p:sp>
    </p:spTree>
    <p:extLst>
      <p:ext uri="{BB962C8B-B14F-4D97-AF65-F5344CB8AC3E}">
        <p14:creationId xmlns:p14="http://schemas.microsoft.com/office/powerpoint/2010/main" val="728171721"/>
      </p:ext>
    </p:extLst>
  </p:cSld>
  <p:clrMapOvr>
    <a:masterClrMapping/>
  </p:clrMapOvr>
  <mc:AlternateContent xmlns:mc="http://schemas.openxmlformats.org/markup-compatibility/2006" xmlns:p14="http://schemas.microsoft.com/office/powerpoint/2010/main">
    <mc:Choice Requires="p14">
      <p:transition spd="slow" p14:dur="2000" advTm="1045"/>
    </mc:Choice>
    <mc:Fallback xmlns="">
      <p:transition spd="slow" advTm="1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t>实验</a:t>
            </a:r>
            <a:r>
              <a:rPr lang="zh-CN" altLang="en-US" sz="2800" b="1" dirty="0" smtClean="0"/>
              <a:t>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1723549" cy="461665"/>
            </a:xfrm>
            <a:prstGeom prst="rect">
              <a:avLst/>
            </a:prstGeom>
            <a:solidFill>
              <a:schemeClr val="accent1"/>
            </a:solidFill>
          </p:spPr>
          <p:txBody>
            <a:bodyPr wrap="none">
              <a:spAutoFit/>
            </a:bodyPr>
            <a:lstStyle/>
            <a:p>
              <a:r>
                <a:rPr lang="zh-CN" altLang="en-US" sz="2400" dirty="0">
                  <a:solidFill>
                    <a:schemeClr val="bg1"/>
                  </a:solidFill>
                </a:rPr>
                <a:t>数据</a:t>
              </a:r>
              <a:r>
                <a:rPr lang="zh-CN" altLang="en-US" sz="2400" dirty="0" smtClean="0">
                  <a:solidFill>
                    <a:schemeClr val="bg1"/>
                  </a:solidFill>
                </a:rPr>
                <a:t>集介绍</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7" y="1475524"/>
            <a:ext cx="10801351" cy="338554"/>
          </a:xfrm>
          <a:prstGeom prst="rect">
            <a:avLst/>
          </a:prstGeom>
        </p:spPr>
        <p:txBody>
          <a:bodyPr wrap="square">
            <a:spAutoFit/>
          </a:bodyPr>
          <a:lstStyle/>
          <a:p>
            <a:r>
              <a:rPr lang="en-US" altLang="zh-CN" sz="1600" dirty="0" smtClean="0"/>
              <a:t>20-Newsgroup,</a:t>
            </a:r>
            <a:r>
              <a:rPr lang="zh-CN" altLang="en-US" sz="1600" dirty="0"/>
              <a:t> 总共</a:t>
            </a:r>
            <a:r>
              <a:rPr lang="en-US" altLang="zh-CN" sz="1600" dirty="0" smtClean="0"/>
              <a:t>18875</a:t>
            </a:r>
            <a:r>
              <a:rPr lang="zh-CN" altLang="en-US" sz="1600" dirty="0"/>
              <a:t>个帖子，包含</a:t>
            </a:r>
            <a:r>
              <a:rPr lang="en-US" altLang="zh-CN" sz="1600" dirty="0"/>
              <a:t>20</a:t>
            </a:r>
            <a:r>
              <a:rPr lang="zh-CN" altLang="en-US" sz="1600" dirty="0"/>
              <a:t>个类别，包含</a:t>
            </a:r>
            <a:r>
              <a:rPr lang="en-US" altLang="zh-CN" sz="1600" dirty="0"/>
              <a:t>60698</a:t>
            </a:r>
            <a:r>
              <a:rPr lang="zh-CN" altLang="en-US" sz="1600" dirty="0"/>
              <a:t>个唯一单词</a:t>
            </a:r>
            <a:endParaRPr lang="zh-CN" altLang="zh-CN" sz="1600" dirty="0"/>
          </a:p>
        </p:txBody>
      </p:sp>
      <p:grpSp>
        <p:nvGrpSpPr>
          <p:cNvPr id="9" name="组合 8"/>
          <p:cNvGrpSpPr/>
          <p:nvPr/>
        </p:nvGrpSpPr>
        <p:grpSpPr>
          <a:xfrm>
            <a:off x="655601" y="3540372"/>
            <a:ext cx="10814504" cy="461665"/>
            <a:chOff x="695325" y="1013859"/>
            <a:chExt cx="10814504" cy="461665"/>
          </a:xfrm>
        </p:grpSpPr>
        <p:sp>
          <p:nvSpPr>
            <p:cNvPr id="10" name="矩形 9"/>
            <p:cNvSpPr/>
            <p:nvPr/>
          </p:nvSpPr>
          <p:spPr>
            <a:xfrm>
              <a:off x="695325" y="1013859"/>
              <a:ext cx="2031325" cy="461665"/>
            </a:xfrm>
            <a:prstGeom prst="rect">
              <a:avLst/>
            </a:prstGeom>
            <a:solidFill>
              <a:schemeClr val="accent1"/>
            </a:solidFill>
          </p:spPr>
          <p:txBody>
            <a:bodyPr wrap="none">
              <a:spAutoFit/>
            </a:bodyPr>
            <a:lstStyle/>
            <a:p>
              <a:r>
                <a:rPr lang="zh-CN" altLang="en-US" sz="2400" dirty="0" smtClean="0">
                  <a:solidFill>
                    <a:schemeClr val="bg1"/>
                  </a:solidFill>
                </a:rPr>
                <a:t>实验环境介绍</a:t>
              </a:r>
              <a:endParaRPr lang="zh-CN" altLang="en-US" sz="2400" b="1" dirty="0">
                <a:solidFill>
                  <a:schemeClr val="bg1"/>
                </a:solidFill>
              </a:endParaRPr>
            </a:p>
          </p:txBody>
        </p:sp>
        <p:cxnSp>
          <p:nvCxnSpPr>
            <p:cNvPr id="12" name="直接连接符 11"/>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695325" y="4032453"/>
            <a:ext cx="7612982" cy="369332"/>
          </a:xfrm>
          <a:prstGeom prst="rect">
            <a:avLst/>
          </a:prstGeom>
        </p:spPr>
        <p:txBody>
          <a:bodyPr wrap="none">
            <a:spAutoFit/>
          </a:bodyPr>
          <a:lstStyle/>
          <a:p>
            <a:r>
              <a:rPr lang="en-US" altLang="zh-CN" dirty="0" smtClean="0">
                <a:solidFill>
                  <a:srgbClr val="2E3033"/>
                </a:solidFill>
                <a:latin typeface="Arial" panose="020B0604020202020204" pitchFamily="34" charset="0"/>
              </a:rPr>
              <a:t>3.20 GHz Intel </a:t>
            </a:r>
            <a:r>
              <a:rPr lang="zh-CN" altLang="en-US" dirty="0" smtClean="0">
                <a:solidFill>
                  <a:srgbClr val="2E3033"/>
                </a:solidFill>
                <a:latin typeface="Arial" panose="020B0604020202020204" pitchFamily="34" charset="0"/>
              </a:rPr>
              <a:t>处理器，</a:t>
            </a:r>
            <a:r>
              <a:rPr lang="en-US" altLang="zh-CN" dirty="0"/>
              <a:t> i5-340 CPU </a:t>
            </a:r>
            <a:r>
              <a:rPr lang="zh-CN" altLang="en-US" dirty="0"/>
              <a:t>和</a:t>
            </a:r>
            <a:r>
              <a:rPr lang="en-US" altLang="zh-CN" dirty="0" smtClean="0"/>
              <a:t> </a:t>
            </a:r>
            <a:r>
              <a:rPr lang="en-US" altLang="zh-CN" dirty="0"/>
              <a:t>8GB </a:t>
            </a:r>
            <a:r>
              <a:rPr lang="zh-CN" altLang="en-US" dirty="0" smtClean="0"/>
              <a:t>内存， 编译环境 </a:t>
            </a:r>
            <a:r>
              <a:rPr lang="en-US" altLang="zh-CN" dirty="0" err="1" smtClean="0"/>
              <a:t>MatLab</a:t>
            </a:r>
            <a:endParaRPr lang="zh-CN" altLang="en-US" dirty="0"/>
          </a:p>
        </p:txBody>
      </p:sp>
    </p:spTree>
    <p:extLst>
      <p:ext uri="{BB962C8B-B14F-4D97-AF65-F5344CB8AC3E}">
        <p14:creationId xmlns:p14="http://schemas.microsoft.com/office/powerpoint/2010/main" val="1807831461"/>
      </p:ext>
    </p:extLst>
  </p:cSld>
  <p:clrMapOvr>
    <a:masterClrMapping/>
  </p:clrMapOvr>
  <mc:AlternateContent xmlns:mc="http://schemas.openxmlformats.org/markup-compatibility/2006" xmlns:p14="http://schemas.microsoft.com/office/powerpoint/2010/main">
    <mc:Choice Requires="p14">
      <p:transition spd="slow" p14:dur="2000" advTm="1749"/>
    </mc:Choice>
    <mc:Fallback xmlns="">
      <p:transition spd="slow" advTm="1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t>推荐</a:t>
            </a:r>
            <a:r>
              <a:rPr lang="zh-CN" altLang="en-US" sz="2800" b="1" dirty="0" smtClean="0"/>
              <a:t>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1415772" cy="461665"/>
            </a:xfrm>
            <a:prstGeom prst="rect">
              <a:avLst/>
            </a:prstGeom>
            <a:solidFill>
              <a:schemeClr val="accent1"/>
            </a:solidFill>
          </p:spPr>
          <p:txBody>
            <a:bodyPr wrap="none">
              <a:spAutoFit/>
            </a:bodyPr>
            <a:lstStyle/>
            <a:p>
              <a:r>
                <a:rPr lang="zh-CN" altLang="en-US" sz="2400" dirty="0">
                  <a:solidFill>
                    <a:schemeClr val="bg1"/>
                  </a:solidFill>
                </a:rPr>
                <a:t>对比方法</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5" name="表格 4"/>
          <p:cNvGraphicFramePr>
            <a:graphicFrameLocks noGrp="1"/>
          </p:cNvGraphicFramePr>
          <p:nvPr>
            <p:extLst>
              <p:ext uri="{D42A27DB-BD31-4B8C-83A1-F6EECF244321}">
                <p14:modId xmlns:p14="http://schemas.microsoft.com/office/powerpoint/2010/main" val="191417813"/>
              </p:ext>
            </p:extLst>
          </p:nvPr>
        </p:nvGraphicFramePr>
        <p:xfrm>
          <a:off x="695324" y="1937188"/>
          <a:ext cx="9890614" cy="2089688"/>
        </p:xfrm>
        <a:graphic>
          <a:graphicData uri="http://schemas.openxmlformats.org/drawingml/2006/table">
            <a:tbl>
              <a:tblPr firstRow="1" bandRow="1">
                <a:tableStyleId>{5C22544A-7EE6-4342-B048-85BDC9FD1C3A}</a:tableStyleId>
              </a:tblPr>
              <a:tblGrid>
                <a:gridCol w="1710872"/>
                <a:gridCol w="8179742"/>
              </a:tblGrid>
              <a:tr h="522422">
                <a:tc>
                  <a:txBody>
                    <a:bodyPr/>
                    <a:lstStyle/>
                    <a:p>
                      <a:r>
                        <a:rPr lang="zh-CN" altLang="en-US" dirty="0" smtClean="0"/>
                        <a:t>方法</a:t>
                      </a:r>
                      <a:endParaRPr lang="zh-CN" altLang="en-US" dirty="0"/>
                    </a:p>
                  </a:txBody>
                  <a:tcPr/>
                </a:tc>
                <a:tc>
                  <a:txBody>
                    <a:bodyPr/>
                    <a:lstStyle/>
                    <a:p>
                      <a:r>
                        <a:rPr lang="zh-CN" altLang="en-US" dirty="0" smtClean="0"/>
                        <a:t>描述</a:t>
                      </a:r>
                      <a:endParaRPr lang="zh-CN" altLang="en-US" dirty="0"/>
                    </a:p>
                  </a:txBody>
                  <a:tcPr/>
                </a:tc>
              </a:tr>
              <a:tr h="522422">
                <a:tc>
                  <a:txBody>
                    <a:bodyPr/>
                    <a:lstStyle/>
                    <a:p>
                      <a:r>
                        <a:rPr lang="en-US" altLang="zh-CN" dirty="0" smtClean="0"/>
                        <a:t>LDA</a:t>
                      </a:r>
                      <a:endParaRPr lang="zh-CN" altLang="en-US" dirty="0"/>
                    </a:p>
                  </a:txBody>
                  <a:tcPr/>
                </a:tc>
                <a:tc>
                  <a:txBody>
                    <a:bodyPr/>
                    <a:lstStyle/>
                    <a:p>
                      <a:r>
                        <a:rPr lang="zh-CN" altLang="en-US" dirty="0" smtClean="0"/>
                        <a:t>一种经典的概率主题模型，可以通过引入</a:t>
                      </a:r>
                      <a:r>
                        <a:rPr lang="en-US" altLang="zh-CN" dirty="0" err="1" smtClean="0"/>
                        <a:t>Dirichlet</a:t>
                      </a:r>
                      <a:r>
                        <a:rPr lang="en-US" altLang="zh-CN" dirty="0" smtClean="0"/>
                        <a:t> prior</a:t>
                      </a:r>
                      <a:r>
                        <a:rPr lang="zh-CN" altLang="en-US" smtClean="0"/>
                        <a:t>来</a:t>
                      </a:r>
                      <a:r>
                        <a:rPr lang="zh-CN" altLang="en-US" smtClean="0"/>
                        <a:t>解决稀疏度</a:t>
                      </a:r>
                      <a:r>
                        <a:rPr lang="zh-CN" altLang="en-US" dirty="0" smtClean="0"/>
                        <a:t>问题</a:t>
                      </a:r>
                      <a:endParaRPr lang="zh-CN" altLang="en-US" dirty="0"/>
                    </a:p>
                  </a:txBody>
                  <a:tcPr/>
                </a:tc>
              </a:tr>
              <a:tr h="522422">
                <a:tc>
                  <a:txBody>
                    <a:bodyPr/>
                    <a:lstStyle/>
                    <a:p>
                      <a:r>
                        <a:rPr lang="en-US" altLang="zh-CN" dirty="0" smtClean="0"/>
                        <a:t>STC</a:t>
                      </a:r>
                      <a:endParaRPr lang="zh-CN" altLang="en-US" dirty="0"/>
                    </a:p>
                  </a:txBody>
                  <a:tcPr/>
                </a:tc>
                <a:tc>
                  <a:txBody>
                    <a:bodyPr/>
                    <a:lstStyle/>
                    <a:p>
                      <a:r>
                        <a:rPr lang="zh-CN" altLang="en-US" dirty="0" smtClean="0"/>
                        <a:t>一种能够学习得到稀疏词编码和文档编码的非概率主题模型</a:t>
                      </a:r>
                      <a:endParaRPr lang="zh-CN" altLang="en-US" dirty="0"/>
                    </a:p>
                  </a:txBody>
                  <a:tcPr/>
                </a:tc>
              </a:tr>
              <a:tr h="522422">
                <a:tc>
                  <a:txBody>
                    <a:bodyPr/>
                    <a:lstStyle/>
                    <a:p>
                      <a:r>
                        <a:rPr lang="en-US" altLang="zh-CN" dirty="0" smtClean="0"/>
                        <a:t>GSTC</a:t>
                      </a:r>
                      <a:endParaRPr lang="zh-CN" altLang="en-US" dirty="0"/>
                    </a:p>
                  </a:txBody>
                  <a:tcPr/>
                </a:tc>
                <a:tc>
                  <a:txBody>
                    <a:bodyPr/>
                    <a:lstStyle/>
                    <a:p>
                      <a:r>
                        <a:rPr lang="zh-CN" altLang="en-US" dirty="0" smtClean="0"/>
                        <a:t>一种通过添加</a:t>
                      </a:r>
                      <a:r>
                        <a:rPr lang="en-US" altLang="zh-CN" dirty="0" smtClean="0"/>
                        <a:t>group lasso</a:t>
                      </a:r>
                      <a:r>
                        <a:rPr lang="zh-CN" altLang="en-US" dirty="0" smtClean="0"/>
                        <a:t>规则来控制稀疏度的概率主题模型</a:t>
                      </a:r>
                      <a:endParaRPr lang="zh-CN" altLang="en-US" dirty="0"/>
                    </a:p>
                  </a:txBody>
                  <a:tcPr/>
                </a:tc>
              </a:tr>
            </a:tbl>
          </a:graphicData>
        </a:graphic>
      </p:graphicFrame>
    </p:spTree>
    <p:extLst>
      <p:ext uri="{BB962C8B-B14F-4D97-AF65-F5344CB8AC3E}">
        <p14:creationId xmlns:p14="http://schemas.microsoft.com/office/powerpoint/2010/main" val="1100107911"/>
      </p:ext>
    </p:extLst>
  </p:cSld>
  <p:clrMapOvr>
    <a:masterClrMapping/>
  </p:clrMapOvr>
  <mc:AlternateContent xmlns:mc="http://schemas.openxmlformats.org/markup-compatibility/2006" xmlns:p14="http://schemas.microsoft.com/office/powerpoint/2010/main">
    <mc:Choice Requires="p14">
      <p:transition spd="slow" p14:dur="2000" advTm="53765"/>
    </mc:Choice>
    <mc:Fallback xmlns="">
      <p:transition spd="slow" advTm="53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推荐算法实验结果与分析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2031325" cy="461665"/>
            </a:xfrm>
            <a:prstGeom prst="rect">
              <a:avLst/>
            </a:prstGeom>
            <a:solidFill>
              <a:schemeClr val="accent1"/>
            </a:solidFill>
          </p:spPr>
          <p:txBody>
            <a:bodyPr wrap="none">
              <a:spAutoFit/>
            </a:bodyPr>
            <a:lstStyle/>
            <a:p>
              <a:r>
                <a:rPr lang="zh-CN" altLang="en-US" sz="2400" dirty="0">
                  <a:solidFill>
                    <a:schemeClr val="bg1"/>
                  </a:solidFill>
                </a:rPr>
                <a:t>实验结果</a:t>
              </a:r>
              <a:r>
                <a:rPr lang="zh-CN" altLang="en-US" sz="2400" dirty="0" smtClean="0">
                  <a:solidFill>
                    <a:schemeClr val="bg1"/>
                  </a:solidFill>
                </a:rPr>
                <a:t>分析</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578227" y="1855694"/>
            <a:ext cx="4521311" cy="369332"/>
          </a:xfrm>
          <a:prstGeom prst="rect">
            <a:avLst/>
          </a:prstGeom>
          <a:noFill/>
        </p:spPr>
        <p:txBody>
          <a:bodyPr wrap="square" rtlCol="0">
            <a:spAutoFit/>
          </a:bodyPr>
          <a:lstStyle/>
          <a:p>
            <a:pPr marL="285750" lvl="0" indent="-285750">
              <a:buFont typeface="Wingdings" panose="05000000000000000000" pitchFamily="2" charset="2"/>
              <a:buChar char="n"/>
            </a:pPr>
            <a:r>
              <a:rPr lang="en-US" altLang="zh-CN" dirty="0"/>
              <a:t>6 </a:t>
            </a:r>
            <a:r>
              <a:rPr lang="zh-CN" altLang="en-US" dirty="0" smtClean="0"/>
              <a:t>类随机学到的主题列表</a:t>
            </a:r>
            <a:endParaRPr lang="zh-CN" altLang="zh-CN" dirty="0"/>
          </a:p>
        </p:txBody>
      </p:sp>
      <p:pic>
        <p:nvPicPr>
          <p:cNvPr id="9" name="图片 8"/>
          <p:cNvPicPr>
            <a:picLocks noChangeAspect="1"/>
          </p:cNvPicPr>
          <p:nvPr/>
        </p:nvPicPr>
        <p:blipFill>
          <a:blip r:embed="rId4"/>
          <a:stretch>
            <a:fillRect/>
          </a:stretch>
        </p:blipFill>
        <p:spPr>
          <a:xfrm>
            <a:off x="879231" y="2256628"/>
            <a:ext cx="8510954" cy="3358788"/>
          </a:xfrm>
          <a:prstGeom prst="rect">
            <a:avLst/>
          </a:prstGeom>
        </p:spPr>
      </p:pic>
      <p:sp>
        <p:nvSpPr>
          <p:cNvPr id="10" name="文本框 9"/>
          <p:cNvSpPr txBox="1"/>
          <p:nvPr/>
        </p:nvSpPr>
        <p:spPr>
          <a:xfrm>
            <a:off x="1055077" y="5615415"/>
            <a:ext cx="7789985" cy="646331"/>
          </a:xfrm>
          <a:prstGeom prst="rect">
            <a:avLst/>
          </a:prstGeom>
          <a:noFill/>
        </p:spPr>
        <p:txBody>
          <a:bodyPr wrap="square" rtlCol="0">
            <a:spAutoFit/>
          </a:bodyPr>
          <a:lstStyle/>
          <a:p>
            <a:r>
              <a:rPr lang="zh-CN" altLang="en-US" dirty="0" smtClean="0"/>
              <a:t>列表可以显示出，学习到的主题都是比较清晰和有意义的，比如</a:t>
            </a:r>
            <a:r>
              <a:rPr lang="en-US" altLang="zh-CN" i="1" dirty="0" err="1"/>
              <a:t>edu</a:t>
            </a:r>
            <a:r>
              <a:rPr lang="en-US" altLang="zh-CN" i="1" dirty="0"/>
              <a:t>, talks, fees, resources, project, </a:t>
            </a:r>
            <a:r>
              <a:rPr lang="en-US" altLang="zh-CN" i="1" dirty="0" smtClean="0"/>
              <a:t>maintained</a:t>
            </a:r>
            <a:r>
              <a:rPr lang="zh-CN" altLang="en-US" dirty="0" smtClean="0"/>
              <a:t>在</a:t>
            </a:r>
            <a:r>
              <a:rPr lang="en-US" altLang="zh-CN" dirty="0" smtClean="0"/>
              <a:t>topics</a:t>
            </a:r>
            <a:r>
              <a:rPr lang="zh-CN" altLang="en-US" dirty="0" smtClean="0"/>
              <a:t>中表达的是有关教育的</a:t>
            </a:r>
            <a:endParaRPr lang="zh-CN" altLang="en-US" dirty="0"/>
          </a:p>
        </p:txBody>
      </p:sp>
    </p:spTree>
    <p:custDataLst>
      <p:tags r:id="rId1"/>
    </p:custDataLst>
    <p:extLst>
      <p:ext uri="{BB962C8B-B14F-4D97-AF65-F5344CB8AC3E}">
        <p14:creationId xmlns:p14="http://schemas.microsoft.com/office/powerpoint/2010/main" val="3027069973"/>
      </p:ext>
    </p:extLst>
  </p:cSld>
  <p:clrMapOvr>
    <a:masterClrMapping/>
  </p:clrMapOvr>
  <mc:AlternateContent xmlns:mc="http://schemas.openxmlformats.org/markup-compatibility/2006" xmlns:p14="http://schemas.microsoft.com/office/powerpoint/2010/main">
    <mc:Choice Requires="p14">
      <p:transition spd="slow" p14:dur="2000" advTm="163485"/>
    </mc:Choice>
    <mc:Fallback xmlns="">
      <p:transition spd="slow" advTm="163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smtClean="0"/>
              <a:t>推荐算法实验结果与分析</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grpSp>
        <p:nvGrpSpPr>
          <p:cNvPr id="2" name="组合 1"/>
          <p:cNvGrpSpPr/>
          <p:nvPr/>
        </p:nvGrpSpPr>
        <p:grpSpPr>
          <a:xfrm>
            <a:off x="695325" y="1013860"/>
            <a:ext cx="10814504" cy="461665"/>
            <a:chOff x="695325" y="1013859"/>
            <a:chExt cx="10814504" cy="461665"/>
          </a:xfrm>
        </p:grpSpPr>
        <p:sp>
          <p:nvSpPr>
            <p:cNvPr id="7" name="矩形 6"/>
            <p:cNvSpPr/>
            <p:nvPr/>
          </p:nvSpPr>
          <p:spPr>
            <a:xfrm>
              <a:off x="695325" y="1013859"/>
              <a:ext cx="2031325" cy="461665"/>
            </a:xfrm>
            <a:prstGeom prst="rect">
              <a:avLst/>
            </a:prstGeom>
            <a:solidFill>
              <a:schemeClr val="accent1"/>
            </a:solidFill>
          </p:spPr>
          <p:txBody>
            <a:bodyPr wrap="none">
              <a:spAutoFit/>
            </a:bodyPr>
            <a:lstStyle/>
            <a:p>
              <a:r>
                <a:rPr lang="zh-CN" altLang="en-US" sz="2400" dirty="0">
                  <a:solidFill>
                    <a:schemeClr val="bg1"/>
                  </a:solidFill>
                </a:rPr>
                <a:t>实验结果</a:t>
              </a:r>
              <a:r>
                <a:rPr lang="zh-CN" altLang="en-US" sz="2400" dirty="0" smtClean="0">
                  <a:solidFill>
                    <a:schemeClr val="bg1"/>
                  </a:solidFill>
                </a:rPr>
                <a:t>分析</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578227" y="1855694"/>
            <a:ext cx="2998695" cy="369332"/>
          </a:xfrm>
          <a:prstGeom prst="rect">
            <a:avLst/>
          </a:prstGeom>
          <a:noFill/>
        </p:spPr>
        <p:txBody>
          <a:bodyPr wrap="square" rtlCol="0">
            <a:spAutoFit/>
          </a:bodyPr>
          <a:lstStyle/>
          <a:p>
            <a:pPr marL="285750" lvl="0" indent="-285750">
              <a:buFont typeface="Wingdings" panose="05000000000000000000" pitchFamily="2" charset="2"/>
              <a:buChar char="n"/>
            </a:pPr>
            <a:r>
              <a:rPr lang="en-US" altLang="zh-CN" dirty="0" smtClean="0"/>
              <a:t>Word code</a:t>
            </a:r>
            <a:r>
              <a:rPr lang="zh-CN" altLang="en-US" dirty="0" smtClean="0"/>
              <a:t>的稀疏度</a:t>
            </a:r>
            <a:endParaRPr lang="zh-CN" altLang="zh-CN" dirty="0"/>
          </a:p>
        </p:txBody>
      </p:sp>
      <p:sp>
        <p:nvSpPr>
          <p:cNvPr id="12" name="TextBox 11"/>
          <p:cNvSpPr txBox="1"/>
          <p:nvPr/>
        </p:nvSpPr>
        <p:spPr>
          <a:xfrm>
            <a:off x="6798151" y="1968090"/>
            <a:ext cx="2998695" cy="369332"/>
          </a:xfrm>
          <a:prstGeom prst="rect">
            <a:avLst/>
          </a:prstGeom>
          <a:noFill/>
        </p:spPr>
        <p:txBody>
          <a:bodyPr wrap="square" rtlCol="0">
            <a:spAutoFit/>
          </a:bodyPr>
          <a:lstStyle/>
          <a:p>
            <a:pPr marL="285750" lvl="0" indent="-285750">
              <a:buFont typeface="Wingdings" panose="05000000000000000000" pitchFamily="2" charset="2"/>
              <a:buChar char="n"/>
            </a:pPr>
            <a:r>
              <a:rPr lang="zh-CN" altLang="en-US" dirty="0" smtClean="0"/>
              <a:t>分类准确性</a:t>
            </a:r>
            <a:endParaRPr lang="zh-CN" altLang="zh-CN" dirty="0"/>
          </a:p>
        </p:txBody>
      </p:sp>
      <p:pic>
        <p:nvPicPr>
          <p:cNvPr id="5" name="图片 4"/>
          <p:cNvPicPr>
            <a:picLocks noChangeAspect="1"/>
          </p:cNvPicPr>
          <p:nvPr/>
        </p:nvPicPr>
        <p:blipFill>
          <a:blip r:embed="rId4"/>
          <a:stretch>
            <a:fillRect/>
          </a:stretch>
        </p:blipFill>
        <p:spPr>
          <a:xfrm>
            <a:off x="578227" y="2337422"/>
            <a:ext cx="4041699" cy="3594128"/>
          </a:xfrm>
          <a:prstGeom prst="rect">
            <a:avLst/>
          </a:prstGeom>
        </p:spPr>
      </p:pic>
      <p:pic>
        <p:nvPicPr>
          <p:cNvPr id="8" name="图片 7"/>
          <p:cNvPicPr>
            <a:picLocks noChangeAspect="1"/>
          </p:cNvPicPr>
          <p:nvPr/>
        </p:nvPicPr>
        <p:blipFill>
          <a:blip r:embed="rId5"/>
          <a:stretch>
            <a:fillRect/>
          </a:stretch>
        </p:blipFill>
        <p:spPr>
          <a:xfrm>
            <a:off x="6348091" y="2337422"/>
            <a:ext cx="4004778" cy="3430616"/>
          </a:xfrm>
          <a:prstGeom prst="rect">
            <a:avLst/>
          </a:prstGeom>
        </p:spPr>
      </p:pic>
    </p:spTree>
    <p:custDataLst>
      <p:tags r:id="rId1"/>
    </p:custDataLst>
    <p:extLst>
      <p:ext uri="{BB962C8B-B14F-4D97-AF65-F5344CB8AC3E}">
        <p14:creationId xmlns:p14="http://schemas.microsoft.com/office/powerpoint/2010/main" val="1100107911"/>
      </p:ext>
    </p:extLst>
  </p:cSld>
  <p:clrMapOvr>
    <a:masterClrMapping/>
  </p:clrMapOvr>
  <mc:AlternateContent xmlns:mc="http://schemas.openxmlformats.org/markup-compatibility/2006" xmlns:p14="http://schemas.microsoft.com/office/powerpoint/2010/main">
    <mc:Choice Requires="p14">
      <p:transition spd="slow" p14:dur="2000" advTm="163485"/>
    </mc:Choice>
    <mc:Fallback xmlns="">
      <p:transition spd="slow" advTm="163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grpSp>
        <p:nvGrpSpPr>
          <p:cNvPr id="6" name="组 3"/>
          <p:cNvGrpSpPr/>
          <p:nvPr/>
        </p:nvGrpSpPr>
        <p:grpSpPr>
          <a:xfrm>
            <a:off x="-21099"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880231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20330"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smtClean="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1</a:t>
              </a:r>
              <a:endPar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endParaRPr>
            </a:p>
          </p:txBody>
        </p:sp>
      </p:grpSp>
      <p:sp>
        <p:nvSpPr>
          <p:cNvPr id="35" name="灯片编号占位符 5"/>
          <p:cNvSpPr txBox="1">
            <a:spLocks/>
          </p:cNvSpPr>
          <p:nvPr/>
        </p:nvSpPr>
        <p:spPr>
          <a:xfrm>
            <a:off x="9448801"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a:t>
            </a:fld>
            <a:endParaRPr lang="zh-CN" altLang="en-US" dirty="0"/>
          </a:p>
        </p:txBody>
      </p:sp>
    </p:spTree>
    <p:extLst>
      <p:ext uri="{BB962C8B-B14F-4D97-AF65-F5344CB8AC3E}">
        <p14:creationId xmlns:p14="http://schemas.microsoft.com/office/powerpoint/2010/main" val="4080094555"/>
      </p:ext>
    </p:extLst>
  </p:cSld>
  <p:clrMapOvr>
    <a:masterClrMapping/>
  </p:clrMapOvr>
  <mc:AlternateContent xmlns:mc="http://schemas.openxmlformats.org/markup-compatibility/2006" xmlns:p14="http://schemas.microsoft.com/office/powerpoint/2010/main">
    <mc:Choice Requires="p14">
      <p:transition spd="slow" p14:dur="2000" advTm="836"/>
    </mc:Choice>
    <mc:Fallback xmlns="">
      <p:transition spd="slow" advTm="8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latin typeface="微软雅黑" panose="020B0503020204020204" pitchFamily="34" charset="-122"/>
                <a:ea typeface="微软雅黑" panose="020B0503020204020204" pitchFamily="34" charset="-122"/>
              </a:rPr>
              <a:t>实验</a:t>
            </a:r>
            <a:r>
              <a:rPr lang="zh-CN" altLang="en-US" sz="3600" dirty="0" smtClean="0">
                <a:latin typeface="微软雅黑" panose="020B0503020204020204" pitchFamily="34" charset="-122"/>
                <a:ea typeface="微软雅黑" panose="020B0503020204020204" pitchFamily="34" charset="-122"/>
              </a:rPr>
              <a:t>结果与分析</a:t>
            </a:r>
            <a:endParaRPr lang="zh-CN" altLang="en-US" sz="3600" dirty="0">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latin typeface="微软雅黑" panose="020B0503020204020204" pitchFamily="34" charset="-122"/>
                <a:ea typeface="微软雅黑" panose="020B0503020204020204" pitchFamily="34" charset="-122"/>
              </a:rPr>
              <a:t>稀疏主题模型</a:t>
            </a:r>
            <a:endParaRPr lang="zh-CN" altLang="zh-CN" sz="3600" dirty="0">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a:latin typeface="微软雅黑" panose="020B0503020204020204" pitchFamily="34" charset="-122"/>
              </a:rPr>
              <a:t>块稀疏</a:t>
            </a:r>
            <a:r>
              <a:rPr lang="zh-CN" altLang="en-US" sz="3600" dirty="0" smtClean="0">
                <a:latin typeface="微软雅黑" panose="020B0503020204020204" pitchFamily="34" charset="-122"/>
              </a:rPr>
              <a:t>贝叶斯学习</a:t>
            </a:r>
            <a:endParaRPr lang="zh-CN" altLang="zh-CN" sz="3600" dirty="0">
              <a:latin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rgbClr val="FF0000"/>
                </a:solidFill>
                <a:latin typeface="微软雅黑" panose="020B0503020204020204" pitchFamily="34" charset="-122"/>
                <a:ea typeface="微软雅黑" panose="020B0503020204020204" pitchFamily="34" charset="-122"/>
              </a:rPr>
              <a:t>研究总结</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9"/>
            <a:ext cx="4807175" cy="1200329"/>
          </a:xfrm>
          <a:prstGeom prst="rect">
            <a:avLst/>
          </a:prstGeom>
        </p:spPr>
        <p:txBody>
          <a:bodyPr wrap="square">
            <a:spAutoFit/>
          </a:bodyPr>
          <a:lstStyle/>
          <a:p>
            <a:r>
              <a:rPr lang="en-US" altLang="zh-CN" sz="3600" dirty="0" smtClean="0">
                <a:latin typeface="微软雅黑" panose="020B0503020204020204" pitchFamily="34" charset="-122"/>
                <a:ea typeface="微软雅黑" panose="020B0503020204020204" pitchFamily="34" charset="-122"/>
              </a:rPr>
              <a:t>Block-BSTC</a:t>
            </a:r>
            <a:r>
              <a:rPr lang="zh-CN" altLang="en-US" sz="3600" dirty="0" smtClean="0">
                <a:latin typeface="微软雅黑" panose="020B0503020204020204" pitchFamily="34" charset="-122"/>
                <a:ea typeface="微软雅黑" panose="020B0503020204020204" pitchFamily="34" charset="-122"/>
              </a:rPr>
              <a:t>概率生成求解过程</a:t>
            </a:r>
            <a:endParaRPr lang="zh-CN" altLang="en-US" sz="3600" dirty="0">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30</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3209681381"/>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grpSp>
        <p:nvGrpSpPr>
          <p:cNvPr id="6" name="组 3"/>
          <p:cNvGrpSpPr/>
          <p:nvPr/>
        </p:nvGrpSpPr>
        <p:grpSpPr>
          <a:xfrm>
            <a:off x="9746" y="2858493"/>
            <a:ext cx="12213103" cy="1285286"/>
            <a:chOff x="-21102" y="2858492"/>
            <a:chExt cx="12213102" cy="1285286"/>
          </a:xfrm>
        </p:grpSpPr>
        <p:sp>
          <p:nvSpPr>
            <p:cNvPr id="7" name="矩形 6"/>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1"/>
            <p:cNvSpPr txBox="1"/>
            <p:nvPr/>
          </p:nvSpPr>
          <p:spPr>
            <a:xfrm>
              <a:off x="9206500" y="3102772"/>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研究总结</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9" name="组 2"/>
            <p:cNvGrpSpPr/>
            <p:nvPr/>
          </p:nvGrpSpPr>
          <p:grpSpPr>
            <a:xfrm>
              <a:off x="-21102" y="2858492"/>
              <a:ext cx="242777" cy="1285286"/>
              <a:chOff x="-21102" y="2858492"/>
              <a:chExt cx="242777" cy="1285286"/>
            </a:xfrm>
          </p:grpSpPr>
          <p:sp>
            <p:nvSpPr>
              <p:cNvPr id="10" name="圆角矩形 9"/>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p:cNvGrpSpPr>
            <a:grpSpLocks/>
          </p:cNvGrpSpPr>
          <p:nvPr/>
        </p:nvGrpSpPr>
        <p:grpSpPr bwMode="auto">
          <a:xfrm>
            <a:off x="451177" y="2677329"/>
            <a:ext cx="1667553" cy="1661915"/>
            <a:chOff x="2848131" y="1860029"/>
            <a:chExt cx="3807502" cy="3807502"/>
          </a:xfrm>
        </p:grpSpPr>
        <p:grpSp>
          <p:nvGrpSpPr>
            <p:cNvPr id="31" name="组合 30"/>
            <p:cNvGrpSpPr>
              <a:grpSpLocks/>
            </p:cNvGrpSpPr>
            <p:nvPr/>
          </p:nvGrpSpPr>
          <p:grpSpPr bwMode="auto">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solidFill>
                  <a:schemeClr val="accent5">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椭圆 3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grpSp>
        <p:sp>
          <p:nvSpPr>
            <p:cNvPr id="32" name="文本框 91"/>
            <p:cNvSpPr txBox="1">
              <a:spLocks noChangeArrowheads="1"/>
            </p:cNvSpPr>
            <p:nvPr/>
          </p:nvSpPr>
          <p:spPr bwMode="auto">
            <a:xfrm>
              <a:off x="3871850" y="2411659"/>
              <a:ext cx="1740986" cy="2749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r>
                <a:rPr lang="en-US" altLang="zh-CN" sz="7200" dirty="0">
                  <a:solidFill>
                    <a:schemeClr val="tx1">
                      <a:lumMod val="95000"/>
                      <a:lumOff val="5000"/>
                    </a:schemeClr>
                  </a:solidFill>
                  <a:latin typeface="Aharoni" panose="02010803020104030203" pitchFamily="2" charset="-79"/>
                  <a:ea typeface="微软雅黑" pitchFamily="34" charset="-122"/>
                  <a:cs typeface="Aharoni" panose="02010803020104030203" pitchFamily="2" charset="-79"/>
                </a:rPr>
                <a:t>6</a:t>
              </a:r>
            </a:p>
          </p:txBody>
        </p:sp>
      </p:grpSp>
      <p:sp>
        <p:nvSpPr>
          <p:cNvPr id="35" name="灯片编号占位符 5"/>
          <p:cNvSpPr txBox="1">
            <a:spLocks/>
          </p:cNvSpPr>
          <p:nvPr/>
        </p:nvSpPr>
        <p:spPr>
          <a:xfrm>
            <a:off x="9479648" y="6391982"/>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31</a:t>
            </a:fld>
            <a:endParaRPr lang="zh-CN" altLang="en-US"/>
          </a:p>
        </p:txBody>
      </p:sp>
    </p:spTree>
    <p:custDataLst>
      <p:tags r:id="rId1"/>
    </p:custDataLst>
    <p:extLst>
      <p:ext uri="{BB962C8B-B14F-4D97-AF65-F5344CB8AC3E}">
        <p14:creationId xmlns:p14="http://schemas.microsoft.com/office/powerpoint/2010/main" val="8644037"/>
      </p:ext>
    </p:extLst>
  </p:cSld>
  <p:clrMapOvr>
    <a:masterClrMapping/>
  </p:clrMapOvr>
  <mc:AlternateContent xmlns:mc="http://schemas.openxmlformats.org/markup-compatibility/2006" xmlns:p14="http://schemas.microsoft.com/office/powerpoint/2010/main">
    <mc:Choice Requires="p14">
      <p:transition spd="slow" p14:dur="2000" advTm="4340"/>
    </mc:Choice>
    <mc:Fallback xmlns="">
      <p:transition spd="slow" advTm="43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7"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32</a:t>
            </a:fld>
            <a:endParaRPr lang="zh-CN" altLang="en-US" dirty="0"/>
          </a:p>
        </p:txBody>
      </p:sp>
      <p:sp>
        <p:nvSpPr>
          <p:cNvPr id="10" name="椭圆 9"/>
          <p:cNvSpPr/>
          <p:nvPr/>
        </p:nvSpPr>
        <p:spPr>
          <a:xfrm>
            <a:off x="738867" y="1060359"/>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01</a:t>
            </a:r>
            <a:endParaRPr lang="zh-CN" altLang="en-US" sz="2400" b="1" dirty="0">
              <a:latin typeface="+mn-ea"/>
            </a:endParaRPr>
          </a:p>
        </p:txBody>
      </p:sp>
      <p:sp>
        <p:nvSpPr>
          <p:cNvPr id="17" name="矩形 16"/>
          <p:cNvSpPr/>
          <p:nvPr/>
        </p:nvSpPr>
        <p:spPr>
          <a:xfrm>
            <a:off x="1695134" y="1166045"/>
            <a:ext cx="9900104" cy="830997"/>
          </a:xfrm>
          <a:prstGeom prst="rect">
            <a:avLst/>
          </a:prstGeom>
        </p:spPr>
        <p:txBody>
          <a:bodyPr wrap="square">
            <a:spAutoFit/>
          </a:bodyPr>
          <a:lstStyle/>
          <a:p>
            <a:r>
              <a:rPr lang="zh-CN" altLang="zh-CN" sz="2400" dirty="0">
                <a:latin typeface="+mn-ea"/>
              </a:rPr>
              <a:t>首先</a:t>
            </a:r>
            <a:r>
              <a:rPr lang="zh-CN" altLang="zh-CN" sz="2400" dirty="0" smtClean="0">
                <a:latin typeface="+mn-ea"/>
              </a:rPr>
              <a:t>，</a:t>
            </a:r>
            <a:r>
              <a:rPr lang="zh-CN" altLang="en-US" sz="2400" dirty="0" smtClean="0">
                <a:latin typeface="+mn-ea"/>
              </a:rPr>
              <a:t>本文利用了</a:t>
            </a:r>
            <a:r>
              <a:rPr lang="en-US" altLang="zh-CN" sz="2400" dirty="0" smtClean="0">
                <a:latin typeface="+mn-ea"/>
              </a:rPr>
              <a:t>word </a:t>
            </a:r>
            <a:r>
              <a:rPr lang="en-US" altLang="zh-CN" sz="2400" dirty="0" err="1" smtClean="0">
                <a:latin typeface="+mn-ea"/>
              </a:rPr>
              <a:t>embeddings</a:t>
            </a:r>
            <a:r>
              <a:rPr lang="zh-CN" altLang="en-US" sz="2400" dirty="0" smtClean="0">
                <a:latin typeface="+mn-ea"/>
              </a:rPr>
              <a:t>引入词向量化，能够很好的进行聚类从而有利于</a:t>
            </a:r>
            <a:r>
              <a:rPr lang="en-US" altLang="zh-CN" sz="2400" dirty="0" smtClean="0">
                <a:latin typeface="+mn-ea"/>
              </a:rPr>
              <a:t>BSBL</a:t>
            </a:r>
            <a:r>
              <a:rPr lang="zh-CN" altLang="en-US" sz="2400" dirty="0" smtClean="0">
                <a:latin typeface="+mn-ea"/>
              </a:rPr>
              <a:t>算法的块的划分</a:t>
            </a:r>
            <a:endParaRPr lang="zh-CN" altLang="zh-CN" sz="2400" dirty="0">
              <a:latin typeface="+mn-ea"/>
            </a:endParaRPr>
          </a:p>
        </p:txBody>
      </p:sp>
      <p:sp>
        <p:nvSpPr>
          <p:cNvPr id="13" name="椭圆 12"/>
          <p:cNvSpPr/>
          <p:nvPr/>
        </p:nvSpPr>
        <p:spPr>
          <a:xfrm>
            <a:off x="816340" y="3093850"/>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02</a:t>
            </a:r>
            <a:endParaRPr lang="zh-CN" altLang="en-US" sz="2400" b="1" dirty="0">
              <a:latin typeface="+mn-ea"/>
            </a:endParaRPr>
          </a:p>
        </p:txBody>
      </p:sp>
      <p:sp>
        <p:nvSpPr>
          <p:cNvPr id="22" name="矩形 21"/>
          <p:cNvSpPr/>
          <p:nvPr/>
        </p:nvSpPr>
        <p:spPr>
          <a:xfrm>
            <a:off x="1807586" y="3338036"/>
            <a:ext cx="9900104" cy="830997"/>
          </a:xfrm>
          <a:prstGeom prst="rect">
            <a:avLst/>
          </a:prstGeom>
        </p:spPr>
        <p:txBody>
          <a:bodyPr wrap="square">
            <a:spAutoFit/>
          </a:bodyPr>
          <a:lstStyle/>
          <a:p>
            <a:r>
              <a:rPr lang="zh-CN" altLang="en-US" sz="2400" dirty="0" smtClean="0">
                <a:latin typeface="+mn-ea"/>
              </a:rPr>
              <a:t>其次，本文利用了</a:t>
            </a:r>
            <a:r>
              <a:rPr lang="en-US" altLang="zh-CN" sz="2400" dirty="0" smtClean="0">
                <a:latin typeface="+mn-ea"/>
              </a:rPr>
              <a:t>BSBL</a:t>
            </a:r>
            <a:r>
              <a:rPr lang="zh-CN" altLang="en-US" sz="2400" dirty="0" smtClean="0">
                <a:latin typeface="+mn-ea"/>
              </a:rPr>
              <a:t>算法来挖掘构建内在块结构信息，从而能够很好的控制稀疏度</a:t>
            </a:r>
            <a:endParaRPr lang="zh-CN" altLang="zh-CN" sz="2400" dirty="0">
              <a:latin typeface="+mn-ea"/>
            </a:endParaRPr>
          </a:p>
        </p:txBody>
      </p:sp>
      <p:sp>
        <p:nvSpPr>
          <p:cNvPr id="14" name="椭圆 13"/>
          <p:cNvSpPr/>
          <p:nvPr/>
        </p:nvSpPr>
        <p:spPr>
          <a:xfrm>
            <a:off x="816340" y="4738963"/>
            <a:ext cx="857704" cy="8577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mn-ea"/>
              </a:rPr>
              <a:t>03</a:t>
            </a:r>
            <a:endParaRPr lang="zh-CN" altLang="en-US" sz="2400" b="1" dirty="0">
              <a:latin typeface="+mn-ea"/>
            </a:endParaRPr>
          </a:p>
        </p:txBody>
      </p:sp>
      <p:sp>
        <p:nvSpPr>
          <p:cNvPr id="25" name="矩形 24"/>
          <p:cNvSpPr/>
          <p:nvPr/>
        </p:nvSpPr>
        <p:spPr>
          <a:xfrm>
            <a:off x="1807586" y="4844650"/>
            <a:ext cx="9900104" cy="830997"/>
          </a:xfrm>
          <a:prstGeom prst="rect">
            <a:avLst/>
          </a:prstGeom>
        </p:spPr>
        <p:txBody>
          <a:bodyPr wrap="square">
            <a:spAutoFit/>
          </a:bodyPr>
          <a:lstStyle/>
          <a:p>
            <a:r>
              <a:rPr lang="zh-CN" altLang="zh-CN" sz="2400" dirty="0" smtClean="0">
                <a:latin typeface="+mn-ea"/>
              </a:rPr>
              <a:t>最后，</a:t>
            </a:r>
            <a:r>
              <a:rPr lang="zh-CN" altLang="en-US" sz="2400" dirty="0" smtClean="0">
                <a:latin typeface="+mn-ea"/>
              </a:rPr>
              <a:t>本文实验表明</a:t>
            </a:r>
            <a:r>
              <a:rPr lang="en-US" altLang="zh-CN" sz="2400" dirty="0" smtClean="0">
                <a:latin typeface="+mn-ea"/>
              </a:rPr>
              <a:t>Block-BSTC</a:t>
            </a:r>
            <a:r>
              <a:rPr lang="zh-CN" altLang="en-US" sz="2400" dirty="0" smtClean="0">
                <a:latin typeface="+mn-ea"/>
              </a:rPr>
              <a:t>在</a:t>
            </a:r>
            <a:r>
              <a:rPr lang="en-US" altLang="zh-CN" sz="2400" dirty="0" smtClean="0">
                <a:latin typeface="+mn-ea"/>
              </a:rPr>
              <a:t>word codes</a:t>
            </a:r>
            <a:r>
              <a:rPr lang="zh-CN" altLang="en-US" sz="2400" dirty="0" smtClean="0">
                <a:latin typeface="+mn-ea"/>
              </a:rPr>
              <a:t>上取得了很好的稀疏度，同时，</a:t>
            </a:r>
            <a:r>
              <a:rPr lang="zh-CN" altLang="en-US" sz="2400" smtClean="0">
                <a:latin typeface="+mn-ea"/>
              </a:rPr>
              <a:t>它能够在分类准确性取得很好的结果</a:t>
            </a:r>
            <a:endParaRPr lang="zh-CN" altLang="zh-CN" sz="2400" dirty="0">
              <a:latin typeface="+mn-ea"/>
            </a:endParaRPr>
          </a:p>
        </p:txBody>
      </p:sp>
    </p:spTree>
    <p:custDataLst>
      <p:tags r:id="rId1"/>
    </p:custDataLst>
    <p:extLst>
      <p:ext uri="{BB962C8B-B14F-4D97-AF65-F5344CB8AC3E}">
        <p14:creationId xmlns:p14="http://schemas.microsoft.com/office/powerpoint/2010/main" val="918693844"/>
      </p:ext>
    </p:extLst>
  </p:cSld>
  <p:clrMapOvr>
    <a:masterClrMapping/>
  </p:clrMapOvr>
  <mc:AlternateContent xmlns:mc="http://schemas.openxmlformats.org/markup-compatibility/2006" xmlns:p14="http://schemas.microsoft.com/office/powerpoint/2010/main">
    <mc:Choice Requires="p14">
      <p:transition spd="slow" p14:dur="2000" advTm="85407"/>
    </mc:Choice>
    <mc:Fallback xmlns="">
      <p:transition spd="slow" advTm="854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P spid="13" grpId="0" animBg="1"/>
      <p:bldP spid="22" grpId="0"/>
      <p:bldP spid="14" grpId="0" animBg="1"/>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7" y="549275"/>
            <a:ext cx="10801351"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3860831" y="4987351"/>
            <a:ext cx="2758084" cy="40005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000" b="1" spc="300" dirty="0" smtClean="0">
                <a:latin typeface="微软雅黑" panose="020B0503020204020204" pitchFamily="34" charset="-122"/>
                <a:ea typeface="微软雅黑" panose="020B0503020204020204" pitchFamily="34" charset="-122"/>
              </a:rPr>
              <a:t>答辩人：施洪亮</a:t>
            </a:r>
            <a:endParaRPr lang="zh-HK" altLang="en-US" sz="2000" b="1" spc="300" dirty="0">
              <a:latin typeface="微软雅黑" panose="020B0503020204020204" pitchFamily="34" charset="-122"/>
              <a:ea typeface="微软雅黑" panose="020B0503020204020204" pitchFamily="34" charset="-122"/>
            </a:endParaRPr>
          </a:p>
        </p:txBody>
      </p:sp>
      <p:sp>
        <p:nvSpPr>
          <p:cNvPr id="5" name="矩形 4"/>
          <p:cNvSpPr/>
          <p:nvPr/>
        </p:nvSpPr>
        <p:spPr>
          <a:xfrm>
            <a:off x="7241595" y="4985206"/>
            <a:ext cx="2758084" cy="40005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老师：彭 敏</a:t>
            </a:r>
            <a:endParaRPr lang="zh-HK" altLang="en-US" sz="2000" b="1" spc="3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11713" y="3336795"/>
            <a:ext cx="984641" cy="461665"/>
          </a:xfrm>
          <a:prstGeom prst="rect">
            <a:avLst/>
          </a:prstGeom>
          <a:noFill/>
        </p:spPr>
        <p:txBody>
          <a:bodyPr wrap="square" rtlCol="0">
            <a:spAutoFit/>
          </a:bodyPr>
          <a:lstStyle/>
          <a:p>
            <a:r>
              <a:rPr lang="zh-CN" altLang="en-US" sz="2400" dirty="0" smtClean="0">
                <a:solidFill>
                  <a:srgbClr val="ECECEC"/>
                </a:solidFill>
              </a:rPr>
              <a:t>谢 谢</a:t>
            </a:r>
            <a:endParaRPr lang="zh-CN" altLang="en-US" sz="2400" dirty="0">
              <a:solidFill>
                <a:srgbClr val="ECECEC"/>
              </a:solidFill>
            </a:endParaRPr>
          </a:p>
        </p:txBody>
      </p:sp>
      <p:sp>
        <p:nvSpPr>
          <p:cNvPr id="2" name="文本框 1"/>
          <p:cNvSpPr txBox="1"/>
          <p:nvPr/>
        </p:nvSpPr>
        <p:spPr>
          <a:xfrm>
            <a:off x="2860325" y="1547445"/>
            <a:ext cx="7139354" cy="584775"/>
          </a:xfrm>
          <a:prstGeom prst="rect">
            <a:avLst/>
          </a:prstGeom>
          <a:noFill/>
        </p:spPr>
        <p:txBody>
          <a:bodyPr wrap="square" rtlCol="0">
            <a:spAutoFit/>
          </a:bodyPr>
          <a:lstStyle/>
          <a:p>
            <a:r>
              <a:rPr lang="zh-CN" altLang="en-US" sz="3200" dirty="0" smtClean="0">
                <a:solidFill>
                  <a:srgbClr val="FFFFFF"/>
                </a:solidFill>
              </a:rPr>
              <a:t>感谢彭老师和谢博士论文的大力指导</a:t>
            </a:r>
            <a:endParaRPr lang="zh-CN" altLang="en-US" sz="3200" dirty="0">
              <a:solidFill>
                <a:srgbClr val="FFFFFF"/>
              </a:solidFill>
            </a:endParaRPr>
          </a:p>
        </p:txBody>
      </p:sp>
      <p:sp>
        <p:nvSpPr>
          <p:cNvPr id="6" name="文本框 5"/>
          <p:cNvSpPr txBox="1"/>
          <p:nvPr/>
        </p:nvSpPr>
        <p:spPr>
          <a:xfrm>
            <a:off x="4301120" y="2391470"/>
            <a:ext cx="2940475" cy="523220"/>
          </a:xfrm>
          <a:prstGeom prst="rect">
            <a:avLst/>
          </a:prstGeom>
          <a:noFill/>
        </p:spPr>
        <p:txBody>
          <a:bodyPr wrap="square" rtlCol="0">
            <a:spAutoFit/>
          </a:bodyPr>
          <a:lstStyle/>
          <a:p>
            <a:r>
              <a:rPr lang="zh-CN" altLang="en-US" sz="2800" dirty="0" smtClean="0">
                <a:solidFill>
                  <a:srgbClr val="FFFFFF"/>
                </a:solidFill>
              </a:rPr>
              <a:t>感谢大家的聆听</a:t>
            </a:r>
            <a:endParaRPr lang="zh-CN" altLang="en-US" sz="2800" dirty="0">
              <a:solidFill>
                <a:srgbClr val="FFFFFF"/>
              </a:solidFill>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研究意义</a:t>
            </a:r>
            <a:endParaRPr lang="zh-CN" altLang="en-US" sz="2400" b="1" dirty="0">
              <a:solidFill>
                <a:srgbClr val="0053A3"/>
              </a:solidFill>
              <a:latin typeface="微软雅黑" panose="020B0503020204020204" pitchFamily="34" charset="-122"/>
            </a:endParaRPr>
          </a:p>
        </p:txBody>
      </p:sp>
      <p:sp>
        <p:nvSpPr>
          <p:cNvPr id="2" name="TextBox 1"/>
          <p:cNvSpPr txBox="1"/>
          <p:nvPr/>
        </p:nvSpPr>
        <p:spPr>
          <a:xfrm>
            <a:off x="2650921" y="5340639"/>
            <a:ext cx="2346258" cy="523220"/>
          </a:xfrm>
          <a:prstGeom prst="rect">
            <a:avLst/>
          </a:prstGeom>
          <a:noFill/>
        </p:spPr>
        <p:txBody>
          <a:bodyPr wrap="square" rtlCol="0">
            <a:spAutoFit/>
          </a:bodyPr>
          <a:lstStyle/>
          <a:p>
            <a:r>
              <a:rPr lang="zh-CN" altLang="en-US" sz="2800" dirty="0" smtClean="0">
                <a:solidFill>
                  <a:srgbClr val="FF0000"/>
                </a:solidFill>
              </a:rPr>
              <a:t>文本主题？</a:t>
            </a:r>
            <a:endParaRPr lang="zh-CN" altLang="en-US" sz="2800" dirty="0">
              <a:solidFill>
                <a:srgbClr val="FF0000"/>
              </a:solidFill>
            </a:endParaRPr>
          </a:p>
        </p:txBody>
      </p:sp>
      <p:sp>
        <p:nvSpPr>
          <p:cNvPr id="3" name="TextBox 2"/>
          <p:cNvSpPr txBox="1"/>
          <p:nvPr/>
        </p:nvSpPr>
        <p:spPr>
          <a:xfrm>
            <a:off x="6530223" y="5340639"/>
            <a:ext cx="2978093" cy="523220"/>
          </a:xfrm>
          <a:prstGeom prst="rect">
            <a:avLst/>
          </a:prstGeom>
          <a:noFill/>
        </p:spPr>
        <p:txBody>
          <a:bodyPr wrap="square" rtlCol="0">
            <a:spAutoFit/>
          </a:bodyPr>
          <a:lstStyle/>
          <a:p>
            <a:r>
              <a:rPr lang="zh-CN" altLang="en-US" sz="2800" dirty="0" smtClean="0">
                <a:solidFill>
                  <a:srgbClr val="FF0000"/>
                </a:solidFill>
              </a:rPr>
              <a:t>主题模型</a:t>
            </a:r>
            <a:endParaRPr lang="zh-CN" altLang="en-US" sz="2800" dirty="0">
              <a:solidFill>
                <a:srgbClr val="FF0000"/>
              </a:solidFill>
            </a:endParaRPr>
          </a:p>
        </p:txBody>
      </p:sp>
      <p:sp>
        <p:nvSpPr>
          <p:cNvPr id="5" name="右箭头 4"/>
          <p:cNvSpPr/>
          <p:nvPr/>
        </p:nvSpPr>
        <p:spPr>
          <a:xfrm>
            <a:off x="4997179" y="5340639"/>
            <a:ext cx="1216403" cy="44050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633" y="1448670"/>
            <a:ext cx="7622683" cy="3355149"/>
          </a:xfrm>
          <a:prstGeom prst="rect">
            <a:avLst/>
          </a:prstGeom>
        </p:spPr>
      </p:pic>
    </p:spTree>
    <p:custDataLst>
      <p:tags r:id="rId1"/>
    </p:custDataLst>
    <p:extLst>
      <p:ext uri="{BB962C8B-B14F-4D97-AF65-F5344CB8AC3E}">
        <p14:creationId xmlns:p14="http://schemas.microsoft.com/office/powerpoint/2010/main" val="3254358928"/>
      </p:ext>
    </p:extLst>
  </p:cSld>
  <p:clrMapOvr>
    <a:masterClrMapping/>
  </p:clrMapOvr>
  <mc:AlternateContent xmlns:mc="http://schemas.openxmlformats.org/markup-compatibility/2006" xmlns:p14="http://schemas.microsoft.com/office/powerpoint/2010/main">
    <mc:Choice Requires="p14">
      <p:transition spd="slow" p14:dur="2000" advTm="23865"/>
    </mc:Choice>
    <mc:Fallback xmlns="">
      <p:transition spd="slow" advTm="238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15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 grpId="0"/>
      <p:bldP spid="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研究意义</a:t>
            </a:r>
            <a:endParaRPr lang="zh-CN" altLang="en-US" sz="2400" b="1" dirty="0">
              <a:solidFill>
                <a:srgbClr val="0053A3"/>
              </a:solidFill>
              <a:latin typeface="微软雅黑" panose="020B0503020204020204" pitchFamily="34" charset="-122"/>
            </a:endParaRPr>
          </a:p>
        </p:txBody>
      </p:sp>
      <p:sp>
        <p:nvSpPr>
          <p:cNvPr id="2" name="TextBox 1"/>
          <p:cNvSpPr txBox="1"/>
          <p:nvPr/>
        </p:nvSpPr>
        <p:spPr>
          <a:xfrm>
            <a:off x="904783" y="1613391"/>
            <a:ext cx="3641459"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FF0000"/>
                </a:solidFill>
              </a:rPr>
              <a:t>基于概率的主题模型</a:t>
            </a:r>
            <a:endParaRPr lang="en-US" altLang="zh-CN" dirty="0">
              <a:solidFill>
                <a:srgbClr val="FF0000"/>
              </a:solidFill>
            </a:endParaRPr>
          </a:p>
        </p:txBody>
      </p:sp>
      <p:sp>
        <p:nvSpPr>
          <p:cNvPr id="14" name="TextBox 1"/>
          <p:cNvSpPr txBox="1"/>
          <p:nvPr/>
        </p:nvSpPr>
        <p:spPr>
          <a:xfrm>
            <a:off x="1017091" y="4186724"/>
            <a:ext cx="3641459"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FF0000"/>
                </a:solidFill>
              </a:rPr>
              <a:t>基于非概率的主题模型</a:t>
            </a:r>
            <a:endParaRPr lang="en-US" altLang="zh-CN" dirty="0">
              <a:solidFill>
                <a:srgbClr val="FF0000"/>
              </a:solidFill>
            </a:endParaRPr>
          </a:p>
        </p:txBody>
      </p:sp>
      <p:pic>
        <p:nvPicPr>
          <p:cNvPr id="6" name="图片 5"/>
          <p:cNvPicPr>
            <a:picLocks noChangeAspect="1"/>
          </p:cNvPicPr>
          <p:nvPr/>
        </p:nvPicPr>
        <p:blipFill>
          <a:blip r:embed="rId3"/>
          <a:stretch>
            <a:fillRect/>
          </a:stretch>
        </p:blipFill>
        <p:spPr>
          <a:xfrm>
            <a:off x="667450" y="2487650"/>
            <a:ext cx="4835883" cy="949817"/>
          </a:xfrm>
          <a:prstGeom prst="rect">
            <a:avLst/>
          </a:prstGeom>
        </p:spPr>
      </p:pic>
      <p:pic>
        <p:nvPicPr>
          <p:cNvPr id="7" name="图片 6"/>
          <p:cNvPicPr>
            <a:picLocks noChangeAspect="1"/>
          </p:cNvPicPr>
          <p:nvPr/>
        </p:nvPicPr>
        <p:blipFill>
          <a:blip r:embed="rId4"/>
          <a:stretch>
            <a:fillRect/>
          </a:stretch>
        </p:blipFill>
        <p:spPr>
          <a:xfrm>
            <a:off x="6191157" y="2205320"/>
            <a:ext cx="5667375" cy="1514475"/>
          </a:xfrm>
          <a:prstGeom prst="rect">
            <a:avLst/>
          </a:prstGeom>
        </p:spPr>
      </p:pic>
      <p:cxnSp>
        <p:nvCxnSpPr>
          <p:cNvPr id="9" name="直接箭头连接符 8"/>
          <p:cNvCxnSpPr/>
          <p:nvPr/>
        </p:nvCxnSpPr>
        <p:spPr>
          <a:xfrm>
            <a:off x="5283199" y="2962557"/>
            <a:ext cx="1185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5"/>
          <a:stretch>
            <a:fillRect/>
          </a:stretch>
        </p:blipFill>
        <p:spPr>
          <a:xfrm>
            <a:off x="5696975" y="4011153"/>
            <a:ext cx="5789317" cy="2576847"/>
          </a:xfrm>
          <a:prstGeom prst="rect">
            <a:avLst/>
          </a:prstGeom>
        </p:spPr>
      </p:pic>
    </p:spTree>
    <p:extLst>
      <p:ext uri="{BB962C8B-B14F-4D97-AF65-F5344CB8AC3E}">
        <p14:creationId xmlns:p14="http://schemas.microsoft.com/office/powerpoint/2010/main" val="3573226637"/>
      </p:ext>
    </p:extLst>
  </p:cSld>
  <p:clrMapOvr>
    <a:masterClrMapping/>
  </p:clrMapOvr>
  <mc:AlternateContent xmlns:mc="http://schemas.openxmlformats.org/markup-compatibility/2006" xmlns:p14="http://schemas.microsoft.com/office/powerpoint/2010/main">
    <mc:Choice Requires="p14">
      <p:transition spd="slow" p14:dur="2000" advTm="23365"/>
    </mc:Choice>
    <mc:Fallback xmlns="">
      <p:transition spd="slow" advTm="233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12" name="矩形 11"/>
          <p:cNvSpPr/>
          <p:nvPr/>
        </p:nvSpPr>
        <p:spPr>
          <a:xfrm>
            <a:off x="790484" y="2340971"/>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6" name="文本框 10"/>
          <p:cNvSpPr txBox="1"/>
          <p:nvPr/>
        </p:nvSpPr>
        <p:spPr>
          <a:xfrm>
            <a:off x="790482" y="987006"/>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面临的挑战</a:t>
            </a:r>
            <a:endParaRPr lang="zh-CN" altLang="en-US" sz="2400" b="1" dirty="0">
              <a:solidFill>
                <a:srgbClr val="0053A3"/>
              </a:solidFill>
              <a:latin typeface="微软雅黑" panose="020B0503020204020204" pitchFamily="34" charset="-122"/>
            </a:endParaRPr>
          </a:p>
        </p:txBody>
      </p:sp>
      <p:sp>
        <p:nvSpPr>
          <p:cNvPr id="19" name="TextBox 2063"/>
          <p:cNvSpPr txBox="1"/>
          <p:nvPr/>
        </p:nvSpPr>
        <p:spPr>
          <a:xfrm>
            <a:off x="1270899" y="1978538"/>
            <a:ext cx="1212812" cy="461665"/>
          </a:xfrm>
          <a:prstGeom prst="rect">
            <a:avLst/>
          </a:prstGeom>
          <a:no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冷</a:t>
            </a:r>
            <a:r>
              <a:rPr lang="zh-CN" altLang="en-US" sz="2400" b="1" dirty="0" smtClean="0">
                <a:solidFill>
                  <a:schemeClr val="bg1"/>
                </a:solidFill>
                <a:latin typeface="微软雅黑" panose="020B0503020204020204" pitchFamily="34" charset="-122"/>
                <a:ea typeface="微软雅黑" panose="020B0503020204020204" pitchFamily="34" charset="-122"/>
              </a:rPr>
              <a:t>启</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614664" y="1905857"/>
            <a:ext cx="4824861" cy="3299500"/>
            <a:chOff x="1276508" y="1381860"/>
            <a:chExt cx="5015233" cy="3963239"/>
          </a:xfrm>
        </p:grpSpPr>
        <p:sp>
          <p:nvSpPr>
            <p:cNvPr id="22" name="矩形 21"/>
            <p:cNvSpPr/>
            <p:nvPr/>
          </p:nvSpPr>
          <p:spPr>
            <a:xfrm>
              <a:off x="1285644" y="2104682"/>
              <a:ext cx="5006097"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6508" y="1381860"/>
              <a:ext cx="1960279" cy="729130"/>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非概率主题模型</a:t>
              </a:r>
              <a:endParaRPr lang="zh-CN" altLang="en-US" dirty="0"/>
            </a:p>
          </p:txBody>
        </p:sp>
      </p:grpSp>
      <p:sp>
        <p:nvSpPr>
          <p:cNvPr id="25" name="矩形 24"/>
          <p:cNvSpPr/>
          <p:nvPr/>
        </p:nvSpPr>
        <p:spPr>
          <a:xfrm>
            <a:off x="917581" y="2807804"/>
            <a:ext cx="4597395" cy="1938992"/>
          </a:xfrm>
          <a:prstGeom prst="rect">
            <a:avLst/>
          </a:prstGeom>
        </p:spPr>
        <p:txBody>
          <a:bodyPr wrap="square">
            <a:spAutoFit/>
          </a:bodyPr>
          <a:lstStyle/>
          <a:p>
            <a:pPr>
              <a:lnSpc>
                <a:spcPct val="150000"/>
              </a:lnSpc>
              <a:defRPr/>
            </a:pPr>
            <a:r>
              <a:rPr lang="zh-CN" altLang="en-US" sz="2000" dirty="0">
                <a:latin typeface="+mn-ea"/>
              </a:rPr>
              <a:t> </a:t>
            </a:r>
            <a:r>
              <a:rPr lang="zh-CN" altLang="en-US" sz="2000" dirty="0" smtClean="0">
                <a:latin typeface="+mn-ea"/>
              </a:rPr>
              <a:t>   在短文本分析中表现欠缺，</a:t>
            </a:r>
            <a:r>
              <a:rPr lang="zh-CN" altLang="en-US" sz="2000" dirty="0"/>
              <a:t>它们</a:t>
            </a:r>
            <a:r>
              <a:rPr lang="zh-CN" altLang="en-US" sz="2000" dirty="0" smtClean="0"/>
              <a:t>通过</a:t>
            </a:r>
            <a:r>
              <a:rPr lang="zh-CN" altLang="en-US" sz="2000" dirty="0"/>
              <a:t>隐式捕获</a:t>
            </a:r>
            <a:r>
              <a:rPr lang="zh-CN" altLang="en-US" sz="2000" dirty="0" smtClean="0"/>
              <a:t>文档</a:t>
            </a:r>
            <a:r>
              <a:rPr lang="en-US" altLang="zh-CN" sz="2000" dirty="0"/>
              <a:t>-</a:t>
            </a:r>
            <a:r>
              <a:rPr lang="zh-CN" altLang="en-US" sz="2000" dirty="0" smtClean="0"/>
              <a:t>单词级别的共现信息</a:t>
            </a:r>
            <a:r>
              <a:rPr lang="zh-CN" altLang="en-US" sz="2000" dirty="0"/>
              <a:t>来学习潜在</a:t>
            </a:r>
            <a:r>
              <a:rPr lang="zh-CN" altLang="en-US" sz="2000" dirty="0" smtClean="0"/>
              <a:t>的主题表达，而这种</a:t>
            </a:r>
            <a:r>
              <a:rPr lang="zh-CN" altLang="en-US" sz="2000" dirty="0"/>
              <a:t>信息在短文本中很少见</a:t>
            </a:r>
            <a:endParaRPr lang="en-US" altLang="zh-CN" sz="2000" dirty="0">
              <a:latin typeface="+mn-ea"/>
            </a:endParaRPr>
          </a:p>
        </p:txBody>
      </p:sp>
      <p:grpSp>
        <p:nvGrpSpPr>
          <p:cNvPr id="29" name="组合 28"/>
          <p:cNvGrpSpPr/>
          <p:nvPr/>
        </p:nvGrpSpPr>
        <p:grpSpPr>
          <a:xfrm>
            <a:off x="909189" y="1905857"/>
            <a:ext cx="4910586" cy="3299500"/>
            <a:chOff x="1276508" y="1381860"/>
            <a:chExt cx="5015233" cy="3963239"/>
          </a:xfrm>
        </p:grpSpPr>
        <p:sp>
          <p:nvSpPr>
            <p:cNvPr id="30" name="矩形 29"/>
            <p:cNvSpPr/>
            <p:nvPr/>
          </p:nvSpPr>
          <p:spPr>
            <a:xfrm>
              <a:off x="1285644" y="2104682"/>
              <a:ext cx="5006097"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276508" y="1381860"/>
              <a:ext cx="1781137" cy="729130"/>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概率主题模型</a:t>
              </a:r>
              <a:endParaRPr lang="zh-CN" altLang="en-US" dirty="0"/>
            </a:p>
          </p:txBody>
        </p:sp>
      </p:grpSp>
      <p:sp>
        <p:nvSpPr>
          <p:cNvPr id="32" name="矩形 31"/>
          <p:cNvSpPr/>
          <p:nvPr/>
        </p:nvSpPr>
        <p:spPr>
          <a:xfrm>
            <a:off x="6689731" y="2886995"/>
            <a:ext cx="4597395" cy="961289"/>
          </a:xfrm>
          <a:prstGeom prst="rect">
            <a:avLst/>
          </a:prstGeom>
        </p:spPr>
        <p:txBody>
          <a:bodyPr wrap="square">
            <a:spAutoFit/>
          </a:bodyPr>
          <a:lstStyle/>
          <a:p>
            <a:pPr>
              <a:lnSpc>
                <a:spcPct val="150000"/>
              </a:lnSpc>
              <a:defRPr/>
            </a:pPr>
            <a:r>
              <a:rPr lang="zh-CN" altLang="en-US" sz="2000" dirty="0" smtClean="0"/>
              <a:t>未考虑稀疏相关性先验信息，很难高效地构建后验式的稀疏性表达</a:t>
            </a:r>
            <a:endParaRPr lang="en-US" altLang="zh-CN" sz="2000" dirty="0">
              <a:latin typeface="+mn-ea"/>
            </a:endParaRPr>
          </a:p>
        </p:txBody>
      </p:sp>
    </p:spTree>
    <p:custDataLst>
      <p:tags r:id="rId1"/>
    </p:custDataLst>
    <p:extLst>
      <p:ext uri="{BB962C8B-B14F-4D97-AF65-F5344CB8AC3E}">
        <p14:creationId xmlns:p14="http://schemas.microsoft.com/office/powerpoint/2010/main" val="3655188444"/>
      </p:ext>
    </p:extLst>
  </p:cSld>
  <p:clrMapOvr>
    <a:masterClrMapping/>
  </p:clrMapOvr>
  <mc:AlternateContent xmlns:mc="http://schemas.openxmlformats.org/markup-compatibility/2006" xmlns:p14="http://schemas.microsoft.com/office/powerpoint/2010/main">
    <mc:Choice Requires="p14">
      <p:transition spd="slow" p14:dur="2000" advTm="19000"/>
    </mc:Choice>
    <mc:Fallback xmlns="">
      <p:transition spd="slow" advTm="19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12" name="矩形 11"/>
          <p:cNvSpPr/>
          <p:nvPr/>
        </p:nvSpPr>
        <p:spPr>
          <a:xfrm>
            <a:off x="790484" y="1875394"/>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0" name="文本框 10"/>
          <p:cNvSpPr txBox="1"/>
          <p:nvPr/>
        </p:nvSpPr>
        <p:spPr>
          <a:xfrm>
            <a:off x="695325"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17" name="文本框 10"/>
          <p:cNvSpPr txBox="1"/>
          <p:nvPr/>
        </p:nvSpPr>
        <p:spPr>
          <a:xfrm>
            <a:off x="778996" y="1038872"/>
            <a:ext cx="540067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smtClean="0">
                <a:solidFill>
                  <a:srgbClr val="0053A3"/>
                </a:solidFill>
                <a:latin typeface="微软雅黑" panose="020B0503020204020204" pitchFamily="34" charset="-122"/>
              </a:rPr>
              <a:t>研究现状</a:t>
            </a:r>
            <a:endParaRPr lang="zh-CN" altLang="en-US" sz="2400" b="1" dirty="0">
              <a:solidFill>
                <a:srgbClr val="0053A3"/>
              </a:solidFill>
              <a:latin typeface="微软雅黑" panose="020B0503020204020204" pitchFamily="34" charset="-122"/>
            </a:endParaRPr>
          </a:p>
        </p:txBody>
      </p:sp>
      <p:sp>
        <p:nvSpPr>
          <p:cNvPr id="44" name="TextBox 43"/>
          <p:cNvSpPr txBox="1"/>
          <p:nvPr/>
        </p:nvSpPr>
        <p:spPr>
          <a:xfrm>
            <a:off x="1547855" y="1765336"/>
            <a:ext cx="5814580"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Topic Model</a:t>
            </a:r>
          </a:p>
        </p:txBody>
      </p:sp>
      <p:sp>
        <p:nvSpPr>
          <p:cNvPr id="15" name="TextBox 14"/>
          <p:cNvSpPr txBox="1"/>
          <p:nvPr/>
        </p:nvSpPr>
        <p:spPr>
          <a:xfrm>
            <a:off x="1028130" y="2647727"/>
            <a:ext cx="3215999" cy="461665"/>
          </a:xfrm>
          <a:prstGeom prst="rect">
            <a:avLst/>
          </a:prstGeom>
          <a:noFill/>
        </p:spPr>
        <p:txBody>
          <a:bodyPr wrap="square" rtlCol="0">
            <a:spAutoFit/>
          </a:bodyPr>
          <a:lstStyle/>
          <a:p>
            <a:pPr marL="742950" lvl="1" indent="-285750">
              <a:buFont typeface="Arial" panose="020B0604020202020204" pitchFamily="34" charset="0"/>
              <a:buChar char="•"/>
            </a:pPr>
            <a:r>
              <a:rPr lang="zh-CN" altLang="en-US" sz="2400" dirty="0" smtClean="0"/>
              <a:t>稀疏贝叶斯学习</a:t>
            </a:r>
            <a:endParaRPr lang="en-US" altLang="zh-CN" sz="2400" dirty="0" smtClean="0"/>
          </a:p>
        </p:txBody>
      </p:sp>
      <p:sp>
        <p:nvSpPr>
          <p:cNvPr id="16" name="TextBox 15"/>
          <p:cNvSpPr txBox="1"/>
          <p:nvPr/>
        </p:nvSpPr>
        <p:spPr>
          <a:xfrm>
            <a:off x="1522787" y="3645108"/>
            <a:ext cx="3423132"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Word </a:t>
            </a:r>
            <a:r>
              <a:rPr lang="en-US" altLang="zh-CN" sz="2400" dirty="0" err="1" smtClean="0"/>
              <a:t>Embeddings</a:t>
            </a:r>
            <a:endParaRPr lang="en-US" altLang="zh-CN" sz="2400" dirty="0" smtClean="0"/>
          </a:p>
        </p:txBody>
      </p:sp>
      <p:cxnSp>
        <p:nvCxnSpPr>
          <p:cNvPr id="3" name="直接箭头连接符 2"/>
          <p:cNvCxnSpPr/>
          <p:nvPr/>
        </p:nvCxnSpPr>
        <p:spPr>
          <a:xfrm>
            <a:off x="5216068" y="2883903"/>
            <a:ext cx="1759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004770" y="2614057"/>
            <a:ext cx="4984625" cy="523220"/>
          </a:xfrm>
          <a:prstGeom prst="rect">
            <a:avLst/>
          </a:prstGeom>
          <a:noFill/>
        </p:spPr>
        <p:txBody>
          <a:bodyPr wrap="square" rtlCol="0">
            <a:spAutoFit/>
          </a:bodyPr>
          <a:lstStyle/>
          <a:p>
            <a:r>
              <a:rPr lang="zh-CN" altLang="en-US" sz="2800" dirty="0">
                <a:solidFill>
                  <a:srgbClr val="FF0000"/>
                </a:solidFill>
              </a:rPr>
              <a:t>基于</a:t>
            </a:r>
            <a:r>
              <a:rPr lang="zh-CN" altLang="en-US" sz="2800" dirty="0" smtClean="0">
                <a:solidFill>
                  <a:srgbClr val="FF0000"/>
                </a:solidFill>
              </a:rPr>
              <a:t>块稀疏贝叶斯的主题模型</a:t>
            </a:r>
            <a:endParaRPr lang="zh-CN" altLang="en-US" sz="2800" dirty="0">
              <a:solidFill>
                <a:srgbClr val="FF0000"/>
              </a:solidFill>
            </a:endParaRPr>
          </a:p>
        </p:txBody>
      </p:sp>
      <p:sp>
        <p:nvSpPr>
          <p:cNvPr id="7" name="文本框 6"/>
          <p:cNvSpPr txBox="1"/>
          <p:nvPr/>
        </p:nvSpPr>
        <p:spPr>
          <a:xfrm>
            <a:off x="8097548" y="3414276"/>
            <a:ext cx="2799067" cy="461665"/>
          </a:xfrm>
          <a:prstGeom prst="rect">
            <a:avLst/>
          </a:prstGeom>
          <a:noFill/>
        </p:spPr>
        <p:txBody>
          <a:bodyPr wrap="square" rtlCol="0">
            <a:spAutoFit/>
          </a:bodyPr>
          <a:lstStyle/>
          <a:p>
            <a:r>
              <a:rPr lang="en-US" altLang="zh-CN" sz="2400" dirty="0" smtClean="0">
                <a:solidFill>
                  <a:srgbClr val="FF0000"/>
                </a:solidFill>
              </a:rPr>
              <a:t>(Block-BSTC)</a:t>
            </a:r>
            <a:endParaRPr lang="zh-CN" altLang="en-US" sz="2400" dirty="0">
              <a:solidFill>
                <a:srgbClr val="FF0000"/>
              </a:solidFill>
            </a:endParaRPr>
          </a:p>
        </p:txBody>
      </p:sp>
    </p:spTree>
    <p:custDataLst>
      <p:tags r:id="rId1"/>
    </p:custDataLst>
    <p:extLst>
      <p:ext uri="{BB962C8B-B14F-4D97-AF65-F5344CB8AC3E}">
        <p14:creationId xmlns:p14="http://schemas.microsoft.com/office/powerpoint/2010/main" val="494239063"/>
      </p:ext>
    </p:extLst>
  </p:cSld>
  <p:clrMapOvr>
    <a:masterClrMapping/>
  </p:clrMapOvr>
  <mc:AlternateContent xmlns:mc="http://schemas.openxmlformats.org/markup-compatibility/2006" xmlns:p14="http://schemas.microsoft.com/office/powerpoint/2010/main">
    <mc:Choice Requires="p14">
      <p:transition spd="slow" p14:dur="2000" advTm="71014"/>
    </mc:Choice>
    <mc:Fallback xmlns="">
      <p:transition spd="slow" advTm="710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5" grpId="0"/>
      <p:bldP spid="16"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sp>
        <p:nvSpPr>
          <p:cNvPr id="6" name="矩形 5"/>
          <p:cNvSpPr/>
          <p:nvPr/>
        </p:nvSpPr>
        <p:spPr>
          <a:xfrm>
            <a:off x="3314700" y="252859"/>
            <a:ext cx="8877303"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 name="文本框 44"/>
          <p:cNvSpPr txBox="1"/>
          <p:nvPr/>
        </p:nvSpPr>
        <p:spPr>
          <a:xfrm>
            <a:off x="647716" y="155645"/>
            <a:ext cx="2339094" cy="646327"/>
          </a:xfrm>
          <a:prstGeom prst="rect">
            <a:avLst/>
          </a:prstGeom>
          <a:noFill/>
        </p:spPr>
        <p:txBody>
          <a:bodyPr wrap="none" lIns="91436" tIns="45718" rIns="91436" bIns="45718" rtlCol="0">
            <a:spAutoFit/>
          </a:bodyPr>
          <a:lstStyle/>
          <a:p>
            <a:r>
              <a:rPr lang="zh-CN" altLang="en-US" sz="3600" spc="600" dirty="0">
                <a:solidFill>
                  <a:schemeClr val="tx2"/>
                </a:solidFill>
                <a:latin typeface="微软雅黑" panose="020B0503020204020204" pitchFamily="34" charset="-122"/>
                <a:ea typeface="微软雅黑" panose="020B0503020204020204" pitchFamily="34" charset="-122"/>
              </a:rPr>
              <a:t>研究背景</a:t>
            </a:r>
          </a:p>
        </p:txBody>
      </p:sp>
      <p:sp>
        <p:nvSpPr>
          <p:cNvPr id="9" name="矩形 8"/>
          <p:cNvSpPr/>
          <p:nvPr/>
        </p:nvSpPr>
        <p:spPr>
          <a:xfrm>
            <a:off x="990603" y="1025685"/>
            <a:ext cx="2920999" cy="584771"/>
          </a:xfrm>
          <a:prstGeom prst="rect">
            <a:avLst/>
          </a:prstGeom>
        </p:spPr>
        <p:txBody>
          <a:bodyPr wrap="square" lIns="91436" tIns="45718" rIns="91436" bIns="45718">
            <a:spAutoFit/>
          </a:bodyPr>
          <a:lstStyle/>
          <a:p>
            <a:pPr marL="457200" indent="-457200">
              <a:buFont typeface="Wingdings" panose="05000000000000000000" pitchFamily="2" charset="2"/>
              <a:buChar char="n"/>
            </a:pPr>
            <a:r>
              <a:rPr lang="zh-CN" altLang="en-US" sz="3200" dirty="0" smtClean="0">
                <a:solidFill>
                  <a:srgbClr val="0070C0"/>
                </a:solidFill>
                <a:latin typeface="黑体" panose="02010609060101010101" pitchFamily="49" charset="-122"/>
                <a:ea typeface="黑体" panose="02010609060101010101" pitchFamily="49" charset="-122"/>
              </a:rPr>
              <a:t>本文方法</a:t>
            </a:r>
            <a:endParaRPr lang="en-US" altLang="zh-CN" sz="3200" dirty="0">
              <a:solidFill>
                <a:srgbClr val="0070C0"/>
              </a:solidFill>
              <a:latin typeface="黑体" panose="02010609060101010101" pitchFamily="49" charset="-122"/>
              <a:ea typeface="黑体" panose="02010609060101010101" pitchFamily="49" charset="-122"/>
            </a:endParaRPr>
          </a:p>
        </p:txBody>
      </p:sp>
      <p:sp>
        <p:nvSpPr>
          <p:cNvPr id="25" name="TextBox 40"/>
          <p:cNvSpPr txBox="1">
            <a:spLocks noChangeArrowheads="1"/>
          </p:cNvSpPr>
          <p:nvPr/>
        </p:nvSpPr>
        <p:spPr bwMode="auto">
          <a:xfrm>
            <a:off x="346157" y="1159876"/>
            <a:ext cx="428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en-US" altLang="zh-CN" sz="2800" dirty="0" smtClean="0">
                <a:solidFill>
                  <a:schemeClr val="bg1"/>
                </a:solidFill>
                <a:latin typeface="Bodoni MT Condensed" pitchFamily="18" charset="0"/>
                <a:ea typeface="微软雅黑" pitchFamily="34" charset="-122"/>
              </a:rPr>
              <a:t>04</a:t>
            </a:r>
            <a:endParaRPr lang="zh-CN" altLang="en-US" sz="1200" dirty="0">
              <a:solidFill>
                <a:schemeClr val="bg1"/>
              </a:solidFill>
              <a:latin typeface="Bodoni MT Condensed" pitchFamily="18" charset="0"/>
              <a:ea typeface="微软雅黑" pitchFamily="34" charset="-122"/>
            </a:endParaRPr>
          </a:p>
        </p:txBody>
      </p:sp>
      <p:sp>
        <p:nvSpPr>
          <p:cNvPr id="26" name="Rectangle 2"/>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矩形 26"/>
          <p:cNvSpPr/>
          <p:nvPr/>
        </p:nvSpPr>
        <p:spPr>
          <a:xfrm>
            <a:off x="1559442" y="2886363"/>
            <a:ext cx="4461904" cy="461665"/>
          </a:xfrm>
          <a:prstGeom prst="rect">
            <a:avLst/>
          </a:prstGeom>
        </p:spPr>
        <p:txBody>
          <a:bodyPr wrap="square">
            <a:spAutoFit/>
          </a:bodyPr>
          <a:lstStyle/>
          <a:p>
            <a:pPr lvl="0" algn="r"/>
            <a:r>
              <a:rPr lang="en-US" altLang="zh-CN" sz="2400" dirty="0" smtClean="0">
                <a:solidFill>
                  <a:schemeClr val="accent1">
                    <a:lumMod val="50000"/>
                  </a:schemeClr>
                </a:solidFill>
              </a:rPr>
              <a:t>K-means</a:t>
            </a:r>
            <a:r>
              <a:rPr lang="zh-CN" altLang="en-US" sz="2400" dirty="0" smtClean="0">
                <a:solidFill>
                  <a:schemeClr val="accent1">
                    <a:lumMod val="50000"/>
                  </a:schemeClr>
                </a:solidFill>
              </a:rPr>
              <a:t>聚类划分成不同的组</a:t>
            </a:r>
            <a:endParaRPr lang="zh-CN" altLang="zh-CN" sz="2400" dirty="0">
              <a:solidFill>
                <a:schemeClr val="accent1">
                  <a:lumMod val="50000"/>
                </a:schemeClr>
              </a:solidFill>
            </a:endParaRPr>
          </a:p>
        </p:txBody>
      </p:sp>
      <p:sp>
        <p:nvSpPr>
          <p:cNvPr id="28" name="矩形 27"/>
          <p:cNvSpPr/>
          <p:nvPr/>
        </p:nvSpPr>
        <p:spPr>
          <a:xfrm>
            <a:off x="1208560" y="2019081"/>
            <a:ext cx="4968769" cy="461665"/>
          </a:xfrm>
          <a:prstGeom prst="rect">
            <a:avLst/>
          </a:prstGeom>
        </p:spPr>
        <p:txBody>
          <a:bodyPr wrap="square">
            <a:spAutoFit/>
          </a:bodyPr>
          <a:lstStyle/>
          <a:p>
            <a:pPr lvl="0" algn="r"/>
            <a:r>
              <a:rPr lang="en-US" altLang="zh-CN" sz="2400" dirty="0" smtClean="0">
                <a:solidFill>
                  <a:schemeClr val="accent1">
                    <a:lumMod val="50000"/>
                  </a:schemeClr>
                </a:solidFill>
              </a:rPr>
              <a:t>Word </a:t>
            </a:r>
            <a:r>
              <a:rPr lang="en-US" altLang="zh-CN" sz="2400" dirty="0" err="1" smtClean="0">
                <a:solidFill>
                  <a:schemeClr val="accent1">
                    <a:lumMod val="50000"/>
                  </a:schemeClr>
                </a:solidFill>
              </a:rPr>
              <a:t>embeddings</a:t>
            </a:r>
            <a:r>
              <a:rPr lang="zh-CN" altLang="en-US" sz="2400" dirty="0" smtClean="0">
                <a:solidFill>
                  <a:schemeClr val="accent1">
                    <a:lumMod val="50000"/>
                  </a:schemeClr>
                </a:solidFill>
              </a:rPr>
              <a:t>将词向量化</a:t>
            </a:r>
            <a:endParaRPr lang="zh-CN" altLang="zh-CN" sz="2400" dirty="0">
              <a:solidFill>
                <a:schemeClr val="accent1">
                  <a:lumMod val="50000"/>
                </a:schemeClr>
              </a:solidFill>
            </a:endParaRPr>
          </a:p>
        </p:txBody>
      </p:sp>
      <p:sp>
        <p:nvSpPr>
          <p:cNvPr id="29" name="矩形 28"/>
          <p:cNvSpPr/>
          <p:nvPr/>
        </p:nvSpPr>
        <p:spPr>
          <a:xfrm>
            <a:off x="1559441" y="4499791"/>
            <a:ext cx="4500000" cy="461665"/>
          </a:xfrm>
          <a:prstGeom prst="rect">
            <a:avLst/>
          </a:prstGeom>
        </p:spPr>
        <p:txBody>
          <a:bodyPr wrap="square">
            <a:spAutoFit/>
          </a:bodyPr>
          <a:lstStyle/>
          <a:p>
            <a:pPr lvl="0" algn="r"/>
            <a:r>
              <a:rPr lang="zh-CN" altLang="en-US" sz="2400" dirty="0" smtClean="0">
                <a:solidFill>
                  <a:schemeClr val="accent1">
                    <a:lumMod val="50000"/>
                  </a:schemeClr>
                </a:solidFill>
              </a:rPr>
              <a:t>利用块结构信息结合</a:t>
            </a:r>
            <a:r>
              <a:rPr lang="en-US" altLang="zh-CN" sz="2400" dirty="0" smtClean="0">
                <a:solidFill>
                  <a:schemeClr val="accent1">
                    <a:lumMod val="50000"/>
                  </a:schemeClr>
                </a:solidFill>
              </a:rPr>
              <a:t>STC</a:t>
            </a:r>
            <a:r>
              <a:rPr lang="zh-CN" altLang="en-US" sz="2400" dirty="0" smtClean="0">
                <a:solidFill>
                  <a:schemeClr val="accent1">
                    <a:lumMod val="50000"/>
                  </a:schemeClr>
                </a:solidFill>
              </a:rPr>
              <a:t>学习</a:t>
            </a:r>
            <a:endParaRPr lang="zh-CN" altLang="zh-CN" sz="2400" dirty="0">
              <a:solidFill>
                <a:schemeClr val="accent1">
                  <a:lumMod val="50000"/>
                </a:schemeClr>
              </a:solidFill>
            </a:endParaRPr>
          </a:p>
        </p:txBody>
      </p:sp>
      <p:sp>
        <p:nvSpPr>
          <p:cNvPr id="30" name="矩形 29"/>
          <p:cNvSpPr/>
          <p:nvPr/>
        </p:nvSpPr>
        <p:spPr>
          <a:xfrm>
            <a:off x="1246365" y="5356503"/>
            <a:ext cx="4774978" cy="461665"/>
          </a:xfrm>
          <a:prstGeom prst="rect">
            <a:avLst/>
          </a:prstGeom>
        </p:spPr>
        <p:txBody>
          <a:bodyPr wrap="square">
            <a:spAutoFit/>
          </a:bodyPr>
          <a:lstStyle/>
          <a:p>
            <a:pPr lvl="0" algn="r"/>
            <a:r>
              <a:rPr lang="zh-CN" altLang="en-US" sz="2400" dirty="0" smtClean="0">
                <a:solidFill>
                  <a:schemeClr val="accent1">
                    <a:lumMod val="50000"/>
                  </a:schemeClr>
                </a:solidFill>
              </a:rPr>
              <a:t>获取文档编码、词编码、主题字典</a:t>
            </a:r>
            <a:endParaRPr lang="zh-CN" altLang="zh-CN" sz="2400" dirty="0">
              <a:solidFill>
                <a:schemeClr val="accent1">
                  <a:lumMod val="50000"/>
                </a:schemeClr>
              </a:solidFill>
            </a:endParaRPr>
          </a:p>
        </p:txBody>
      </p:sp>
      <p:cxnSp>
        <p:nvCxnSpPr>
          <p:cNvPr id="31" name="直接连接符 30"/>
          <p:cNvCxnSpPr/>
          <p:nvPr/>
        </p:nvCxnSpPr>
        <p:spPr>
          <a:xfrm>
            <a:off x="1130300" y="2635793"/>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208560" y="3484846"/>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3" name="直接连接符 32"/>
          <p:cNvCxnSpPr/>
          <p:nvPr/>
        </p:nvCxnSpPr>
        <p:spPr>
          <a:xfrm>
            <a:off x="1143000" y="5125440"/>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34" name="直接连接符 33"/>
          <p:cNvCxnSpPr/>
          <p:nvPr/>
        </p:nvCxnSpPr>
        <p:spPr>
          <a:xfrm>
            <a:off x="1079501" y="6141440"/>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35" name="等腰三角形 34"/>
          <p:cNvSpPr/>
          <p:nvPr/>
        </p:nvSpPr>
        <p:spPr bwMode="auto">
          <a:xfrm rot="16200000">
            <a:off x="6339719" y="2114054"/>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6" name="等腰三角形 35"/>
          <p:cNvSpPr/>
          <p:nvPr/>
        </p:nvSpPr>
        <p:spPr bwMode="auto">
          <a:xfrm rot="16200000">
            <a:off x="6327019" y="2904987"/>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7" name="等腰三角形 36"/>
          <p:cNvSpPr/>
          <p:nvPr/>
        </p:nvSpPr>
        <p:spPr bwMode="auto">
          <a:xfrm rot="16200000">
            <a:off x="6344736" y="4521310"/>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8" name="等腰三角形 37"/>
          <p:cNvSpPr/>
          <p:nvPr/>
        </p:nvSpPr>
        <p:spPr bwMode="auto">
          <a:xfrm rot="16200000">
            <a:off x="6315006" y="5516287"/>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9" name="Rectangle 61"/>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灯片编号占位符 10"/>
          <p:cNvSpPr txBox="1">
            <a:spLocks/>
          </p:cNvSpPr>
          <p:nvPr/>
        </p:nvSpPr>
        <p:spPr>
          <a:xfrm>
            <a:off x="9448800" y="6477004"/>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8</a:t>
            </a:fld>
            <a:endParaRPr lang="zh-CN" altLang="en-US" dirty="0"/>
          </a:p>
        </p:txBody>
      </p:sp>
      <p:cxnSp>
        <p:nvCxnSpPr>
          <p:cNvPr id="62" name="直接连接符 61"/>
          <p:cNvCxnSpPr/>
          <p:nvPr/>
        </p:nvCxnSpPr>
        <p:spPr>
          <a:xfrm>
            <a:off x="1043997" y="4398143"/>
            <a:ext cx="5568987" cy="0"/>
          </a:xfrm>
          <a:prstGeom prst="line">
            <a:avLst/>
          </a:prstGeom>
          <a:effectLst>
            <a:outerShdw blurRad="50800" dist="38100" algn="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63" name="等腰三角形 62"/>
          <p:cNvSpPr/>
          <p:nvPr/>
        </p:nvSpPr>
        <p:spPr bwMode="auto">
          <a:xfrm rot="16200000">
            <a:off x="6302856" y="3760381"/>
            <a:ext cx="400050" cy="344487"/>
          </a:xfrm>
          <a:prstGeom prst="triangle">
            <a:avLst/>
          </a:prstGeom>
          <a:solidFill>
            <a:schemeClr val="accent6">
              <a:lumMod val="75000"/>
            </a:schemeClr>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64" name="矩形 63"/>
          <p:cNvSpPr/>
          <p:nvPr/>
        </p:nvSpPr>
        <p:spPr>
          <a:xfrm>
            <a:off x="1246365" y="3683344"/>
            <a:ext cx="5096422" cy="461665"/>
          </a:xfrm>
          <a:prstGeom prst="rect">
            <a:avLst/>
          </a:prstGeom>
        </p:spPr>
        <p:txBody>
          <a:bodyPr wrap="square">
            <a:spAutoFit/>
          </a:bodyPr>
          <a:lstStyle/>
          <a:p>
            <a:pPr lvl="0" algn="r"/>
            <a:r>
              <a:rPr lang="zh-CN" altLang="en-US" sz="2400" dirty="0" smtClean="0">
                <a:solidFill>
                  <a:schemeClr val="accent1">
                    <a:lumMod val="50000"/>
                  </a:schemeClr>
                </a:solidFill>
              </a:rPr>
              <a:t>块稀疏贝叶斯学习</a:t>
            </a:r>
            <a:r>
              <a:rPr lang="en-US" altLang="zh-CN" sz="2400" dirty="0" smtClean="0">
                <a:solidFill>
                  <a:schemeClr val="accent1">
                    <a:lumMod val="50000"/>
                  </a:schemeClr>
                </a:solidFill>
              </a:rPr>
              <a:t>BSBL</a:t>
            </a:r>
            <a:r>
              <a:rPr lang="zh-CN" altLang="en-US" sz="2400" dirty="0" smtClean="0">
                <a:solidFill>
                  <a:schemeClr val="accent1">
                    <a:lumMod val="50000"/>
                  </a:schemeClr>
                </a:solidFill>
              </a:rPr>
              <a:t>构建块结构</a:t>
            </a:r>
            <a:endParaRPr lang="zh-CN" altLang="zh-CN" sz="2400" dirty="0">
              <a:solidFill>
                <a:schemeClr val="accent1">
                  <a:lumMod val="50000"/>
                </a:schemeClr>
              </a:solidFill>
            </a:endParaRPr>
          </a:p>
        </p:txBody>
      </p:sp>
      <p:pic>
        <p:nvPicPr>
          <p:cNvPr id="3" name="图片 2"/>
          <p:cNvPicPr>
            <a:picLocks noChangeAspect="1"/>
          </p:cNvPicPr>
          <p:nvPr/>
        </p:nvPicPr>
        <p:blipFill>
          <a:blip r:embed="rId4"/>
          <a:stretch>
            <a:fillRect/>
          </a:stretch>
        </p:blipFill>
        <p:spPr>
          <a:xfrm>
            <a:off x="7026299" y="3380174"/>
            <a:ext cx="4769391" cy="1745266"/>
          </a:xfrm>
          <a:prstGeom prst="rect">
            <a:avLst/>
          </a:prstGeom>
        </p:spPr>
      </p:pic>
    </p:spTree>
    <p:custDataLst>
      <p:tags r:id="rId1"/>
    </p:custDataLst>
    <p:extLst>
      <p:ext uri="{BB962C8B-B14F-4D97-AF65-F5344CB8AC3E}">
        <p14:creationId xmlns:p14="http://schemas.microsoft.com/office/powerpoint/2010/main" val="2916150352"/>
      </p:ext>
    </p:extLst>
  </p:cSld>
  <p:clrMapOvr>
    <a:masterClrMapping/>
  </p:clrMapOvr>
  <mc:AlternateContent xmlns:mc="http://schemas.openxmlformats.org/markup-compatibility/2006" xmlns:p14="http://schemas.microsoft.com/office/powerpoint/2010/main">
    <mc:Choice Requires="p14">
      <p:transition spd="slow" p14:dur="2000" advTm="23085"/>
    </mc:Choice>
    <mc:Fallback xmlns="">
      <p:transition spd="slow" advTm="230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par>
                                <p:cTn id="16" presetID="16" presetClass="entr" presetSubtype="21"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Vertical)">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inVertical)">
                                      <p:cBhvr>
                                        <p:cTn id="23" dur="500"/>
                                        <p:tgtEl>
                                          <p:spTgt spid="3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par>
                                <p:cTn id="27" presetID="16" presetClass="entr" presetSubtype="21"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arn(inVertical)">
                                      <p:cBhvr>
                                        <p:cTn id="34" dur="500"/>
                                        <p:tgtEl>
                                          <p:spTgt spid="6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arn(inVertical)">
                                      <p:cBhvr>
                                        <p:cTn id="37" dur="500"/>
                                        <p:tgtEl>
                                          <p:spTgt spid="64"/>
                                        </p:tgtEl>
                                      </p:cBhvr>
                                    </p:animEffect>
                                  </p:childTnLst>
                                </p:cTn>
                              </p:par>
                              <p:par>
                                <p:cTn id="38" presetID="16" presetClass="entr" presetSubtype="21"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arn(inVertical)">
                                      <p:cBhvr>
                                        <p:cTn id="45" dur="500"/>
                                        <p:tgtEl>
                                          <p:spTgt spid="3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par>
                                <p:cTn id="49" presetID="16" presetClass="entr" presetSubtype="2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arn(inVertical)">
                                      <p:cBhvr>
                                        <p:cTn id="56" dur="500"/>
                                        <p:tgtEl>
                                          <p:spTgt spid="30"/>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arn(inVertical)">
                                      <p:cBhvr>
                                        <p:cTn id="59" dur="500"/>
                                        <p:tgtEl>
                                          <p:spTgt spid="38"/>
                                        </p:tgtEl>
                                      </p:cBhvr>
                                    </p:animEffect>
                                  </p:childTnLst>
                                </p:cTn>
                              </p:par>
                              <p:par>
                                <p:cTn id="60" presetID="16" presetClass="entr" presetSubtype="21"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arn(inVertic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8" grpId="0"/>
      <p:bldP spid="29" grpId="0"/>
      <p:bldP spid="30" grpId="0"/>
      <p:bldP spid="35" grpId="0" animBg="1"/>
      <p:bldP spid="36" grpId="0" animBg="1"/>
      <p:bldP spid="37" grpId="0" animBg="1"/>
      <p:bldP spid="38" grpId="0" animBg="1"/>
      <p:bldP spid="63"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12" name="矩形 11"/>
          <p:cNvSpPr/>
          <p:nvPr/>
        </p:nvSpPr>
        <p:spPr>
          <a:xfrm>
            <a:off x="790484" y="1883783"/>
            <a:ext cx="198394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ONE</a:t>
            </a:r>
          </a:p>
        </p:txBody>
      </p:sp>
      <p:sp>
        <p:nvSpPr>
          <p:cNvPr id="13" name="矩形 12"/>
          <p:cNvSpPr/>
          <p:nvPr/>
        </p:nvSpPr>
        <p:spPr>
          <a:xfrm>
            <a:off x="4658550" y="1883782"/>
            <a:ext cx="2076851"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TWO</a:t>
            </a:r>
          </a:p>
        </p:txBody>
      </p:sp>
      <p:sp>
        <p:nvSpPr>
          <p:cNvPr id="14" name="矩形 13"/>
          <p:cNvSpPr/>
          <p:nvPr/>
        </p:nvSpPr>
        <p:spPr>
          <a:xfrm>
            <a:off x="8526616"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p>
        </p:txBody>
      </p:sp>
      <p:cxnSp>
        <p:nvCxnSpPr>
          <p:cNvPr id="6" name="直接连接符 5"/>
          <p:cNvCxnSpPr/>
          <p:nvPr/>
        </p:nvCxnSpPr>
        <p:spPr>
          <a:xfrm flipH="1">
            <a:off x="6763950" y="1090873"/>
            <a:ext cx="3" cy="5767133"/>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38455" y="1"/>
            <a:ext cx="0" cy="5643645"/>
          </a:xfrm>
          <a:prstGeom prst="line">
            <a:avLst/>
          </a:prstGeom>
          <a:ln w="12700">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19"/>
          <p:cNvSpPr txBox="1"/>
          <p:nvPr/>
        </p:nvSpPr>
        <p:spPr>
          <a:xfrm>
            <a:off x="113078" y="245329"/>
            <a:ext cx="1031043" cy="4519883"/>
          </a:xfrm>
          <a:prstGeom prst="rect">
            <a:avLst/>
          </a:prstGeom>
          <a:noFill/>
        </p:spPr>
        <p:txBody>
          <a:bodyPr vert="eaVert" wrap="square" lIns="91436" tIns="45718" rIns="91436" bIns="45718" rtlCol="0">
            <a:spAutoFit/>
          </a:bodyPr>
          <a:lstStyle/>
          <a:p>
            <a:r>
              <a:rPr lang="zh-CN" altLang="en-US" sz="5500" dirty="0" smtClean="0">
                <a:solidFill>
                  <a:schemeClr val="bg1"/>
                </a:solidFill>
                <a:latin typeface="Eras Light ITC" panose="020B0402030504020804" pitchFamily="34" charset="0"/>
              </a:rPr>
              <a:t>答辩提纲</a:t>
            </a:r>
            <a:endParaRPr lang="zh-CN" altLang="en-US" sz="5500" dirty="0">
              <a:solidFill>
                <a:schemeClr val="bg1"/>
              </a:solidFill>
              <a:latin typeface="Eras Light ITC" panose="020B0402030504020804" pitchFamily="34" charset="0"/>
            </a:endParaRPr>
          </a:p>
        </p:txBody>
      </p:sp>
      <p:sp>
        <p:nvSpPr>
          <p:cNvPr id="9" name="文本框 86"/>
          <p:cNvSpPr txBox="1"/>
          <p:nvPr/>
        </p:nvSpPr>
        <p:spPr>
          <a:xfrm>
            <a:off x="3543463" y="782940"/>
            <a:ext cx="2031317" cy="646327"/>
          </a:xfrm>
          <a:prstGeom prst="rect">
            <a:avLst/>
          </a:prstGeom>
          <a:noFill/>
        </p:spPr>
        <p:txBody>
          <a:bodyPr wrap="none" lIns="91436" tIns="45718" rIns="91436" bIns="45718" rtlCol="0">
            <a:spAutoFit/>
          </a:bodyPr>
          <a:lstStyle/>
          <a:p>
            <a:pPr algn="r"/>
            <a:r>
              <a:rPr lang="zh-CN" altLang="en-US" sz="3600" dirty="0">
                <a:solidFill>
                  <a:schemeClr val="tx2"/>
                </a:solidFill>
                <a:latin typeface="微软雅黑" panose="020B0503020204020204" pitchFamily="34" charset="-122"/>
                <a:ea typeface="微软雅黑" panose="020B0503020204020204" pitchFamily="34" charset="-122"/>
              </a:rPr>
              <a:t>研究背景</a:t>
            </a:r>
          </a:p>
        </p:txBody>
      </p:sp>
      <p:sp>
        <p:nvSpPr>
          <p:cNvPr id="10" name="文本框 87"/>
          <p:cNvSpPr txBox="1"/>
          <p:nvPr/>
        </p:nvSpPr>
        <p:spPr>
          <a:xfrm>
            <a:off x="1676402" y="3934660"/>
            <a:ext cx="3928823" cy="646327"/>
          </a:xfrm>
          <a:prstGeom prst="rect">
            <a:avLst/>
          </a:prstGeom>
          <a:noFill/>
        </p:spPr>
        <p:txBody>
          <a:bodyPr wrap="square" lIns="91436" tIns="45718" rIns="91436" bIns="45718" rtlCol="0">
            <a:spAutoFit/>
          </a:bodyPr>
          <a:lstStyle/>
          <a:p>
            <a:pPr algn="r"/>
            <a:r>
              <a:rPr lang="zh-CN" altLang="en-US" sz="3600" dirty="0">
                <a:solidFill>
                  <a:schemeClr val="tx2">
                    <a:lumMod val="75000"/>
                  </a:schemeClr>
                </a:solidFill>
                <a:latin typeface="微软雅黑" panose="020B0503020204020204" pitchFamily="34" charset="-122"/>
                <a:ea typeface="微软雅黑" panose="020B0503020204020204" pitchFamily="34" charset="-122"/>
              </a:rPr>
              <a:t>实验</a:t>
            </a:r>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结果与分析</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1" name="文本框 88"/>
          <p:cNvSpPr txBox="1"/>
          <p:nvPr/>
        </p:nvSpPr>
        <p:spPr>
          <a:xfrm>
            <a:off x="7376160" y="1444018"/>
            <a:ext cx="4183208" cy="646327"/>
          </a:xfrm>
          <a:prstGeom prst="rect">
            <a:avLst/>
          </a:prstGeom>
          <a:noFill/>
        </p:spPr>
        <p:txBody>
          <a:bodyPr wrap="square" lIns="91436" tIns="45718" rIns="91436" bIns="45718" rtlCol="0">
            <a:spAutoFit/>
          </a:bodyPr>
          <a:lstStyle/>
          <a:p>
            <a:pPr lvl="0"/>
            <a:r>
              <a:rPr lang="zh-CN" altLang="en-US" sz="3600" dirty="0" smtClean="0">
                <a:solidFill>
                  <a:srgbClr val="FF0000"/>
                </a:solidFill>
                <a:latin typeface="微软雅黑" panose="020B0503020204020204" pitchFamily="34" charset="-122"/>
                <a:ea typeface="微软雅黑" panose="020B0503020204020204" pitchFamily="34" charset="-122"/>
              </a:rPr>
              <a:t>稀疏主题模型</a:t>
            </a:r>
            <a:endParaRPr lang="zh-CN" altLang="zh-CN" sz="3600" dirty="0">
              <a:solidFill>
                <a:srgbClr val="FF0000"/>
              </a:solidFill>
              <a:latin typeface="微软雅黑" panose="020B0503020204020204" pitchFamily="34" charset="-122"/>
              <a:ea typeface="微软雅黑" panose="020B0503020204020204" pitchFamily="34" charset="-122"/>
            </a:endParaRPr>
          </a:p>
        </p:txBody>
      </p:sp>
      <p:sp>
        <p:nvSpPr>
          <p:cNvPr id="15" name="文本框 90"/>
          <p:cNvSpPr txBox="1"/>
          <p:nvPr/>
        </p:nvSpPr>
        <p:spPr>
          <a:xfrm>
            <a:off x="1333472" y="2259338"/>
            <a:ext cx="4339107" cy="646327"/>
          </a:xfrm>
          <a:prstGeom prst="rect">
            <a:avLst/>
          </a:prstGeom>
          <a:noFill/>
        </p:spPr>
        <p:txBody>
          <a:bodyPr wrap="square" lIns="91436" tIns="45718" rIns="91436" bIns="45718" rtlCol="0">
            <a:spAutoFit/>
          </a:bodyPr>
          <a:lstStyle/>
          <a:p>
            <a:pPr algn="r"/>
            <a:r>
              <a:rPr lang="zh-CN" altLang="en-US" sz="3600" dirty="0">
                <a:solidFill>
                  <a:schemeClr val="tx2"/>
                </a:solidFill>
                <a:latin typeface="微软雅黑" panose="020B0503020204020204" pitchFamily="34" charset="-122"/>
              </a:rPr>
              <a:t>块稀疏</a:t>
            </a:r>
            <a:r>
              <a:rPr lang="zh-CN" altLang="en-US" sz="3600" dirty="0" smtClean="0">
                <a:solidFill>
                  <a:schemeClr val="tx2"/>
                </a:solidFill>
                <a:latin typeface="微软雅黑" panose="020B0503020204020204" pitchFamily="34" charset="-122"/>
              </a:rPr>
              <a:t>贝叶斯学习</a:t>
            </a:r>
            <a:endParaRPr lang="zh-CN" altLang="zh-CN" sz="3600" dirty="0">
              <a:solidFill>
                <a:schemeClr val="tx2"/>
              </a:solidFill>
              <a:latin typeface="微软雅黑" panose="020B0503020204020204" pitchFamily="34" charset="-122"/>
            </a:endParaRPr>
          </a:p>
        </p:txBody>
      </p:sp>
      <p:sp>
        <p:nvSpPr>
          <p:cNvPr id="16" name="文本框 91"/>
          <p:cNvSpPr txBox="1"/>
          <p:nvPr/>
        </p:nvSpPr>
        <p:spPr>
          <a:xfrm>
            <a:off x="7452371" y="4833402"/>
            <a:ext cx="3986492" cy="646327"/>
          </a:xfrm>
          <a:prstGeom prst="rect">
            <a:avLst/>
          </a:prstGeom>
          <a:noFill/>
        </p:spPr>
        <p:txBody>
          <a:bodyPr wrap="square" lIns="91436" tIns="45718" rIns="91436" bIns="45718" rtlCol="0">
            <a:spAutoFit/>
          </a:bodyPr>
          <a:lstStyle/>
          <a:p>
            <a:r>
              <a:rPr lang="zh-CN" altLang="en-US" sz="3600" dirty="0" smtClean="0">
                <a:solidFill>
                  <a:schemeClr val="tx2">
                    <a:lumMod val="75000"/>
                  </a:schemeClr>
                </a:solidFill>
                <a:latin typeface="微软雅黑" panose="020B0503020204020204" pitchFamily="34" charset="-122"/>
                <a:ea typeface="微软雅黑" panose="020B0503020204020204" pitchFamily="34" charset="-122"/>
              </a:rPr>
              <a:t>研究总结</a:t>
            </a:r>
            <a:endParaRPr lang="zh-CN" altLang="en-US" sz="3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5734791" y="763268"/>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1</a:t>
            </a:r>
            <a:endParaRPr lang="zh-CN" altLang="en-US" sz="3600" dirty="0">
              <a:solidFill>
                <a:schemeClr val="tx1">
                  <a:lumMod val="95000"/>
                  <a:lumOff val="5000"/>
                </a:schemeClr>
              </a:solidFill>
              <a:latin typeface="Cambria Math" panose="02040503050406030204" pitchFamily="18" charset="0"/>
            </a:endParaRPr>
          </a:p>
        </p:txBody>
      </p:sp>
      <p:sp>
        <p:nvSpPr>
          <p:cNvPr id="30" name="椭圆 29"/>
          <p:cNvSpPr/>
          <p:nvPr/>
        </p:nvSpPr>
        <p:spPr>
          <a:xfrm>
            <a:off x="5739508" y="2295516"/>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3</a:t>
            </a:r>
            <a:endParaRPr lang="zh-CN" altLang="en-US" sz="3600" dirty="0">
              <a:solidFill>
                <a:schemeClr val="tx1">
                  <a:lumMod val="95000"/>
                  <a:lumOff val="5000"/>
                </a:schemeClr>
              </a:solidFill>
              <a:latin typeface="Cambria Math" panose="02040503050406030204" pitchFamily="18" charset="0"/>
            </a:endParaRPr>
          </a:p>
        </p:txBody>
      </p:sp>
      <p:sp>
        <p:nvSpPr>
          <p:cNvPr id="31" name="椭圆 30"/>
          <p:cNvSpPr/>
          <p:nvPr/>
        </p:nvSpPr>
        <p:spPr>
          <a:xfrm>
            <a:off x="5733536" y="3918119"/>
            <a:ext cx="607328" cy="609811"/>
          </a:xfrm>
          <a:prstGeom prst="ellipse">
            <a:avLst/>
          </a:prstGeom>
          <a:gradFill flip="none" rotWithShape="1">
            <a:gsLst>
              <a:gs pos="0">
                <a:srgbClr val="E6E6E6"/>
              </a:gs>
              <a:gs pos="100000">
                <a:schemeClr val="bg1"/>
              </a:gs>
            </a:gsLst>
            <a:lin ang="2700000" scaled="1"/>
            <a:tileRect/>
          </a:gradFill>
          <a:ln w="1905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5</a:t>
            </a:r>
            <a:endParaRPr lang="zh-CN" altLang="en-US" sz="3600" dirty="0">
              <a:solidFill>
                <a:schemeClr val="tx1">
                  <a:lumMod val="95000"/>
                  <a:lumOff val="5000"/>
                </a:schemeClr>
              </a:solidFill>
              <a:latin typeface="Cambria Math" panose="02040503050406030204" pitchFamily="18" charset="0"/>
            </a:endParaRPr>
          </a:p>
        </p:txBody>
      </p:sp>
      <p:sp>
        <p:nvSpPr>
          <p:cNvPr id="32" name="椭圆 31"/>
          <p:cNvSpPr/>
          <p:nvPr/>
        </p:nvSpPr>
        <p:spPr>
          <a:xfrm>
            <a:off x="6472988" y="1473294"/>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2</a:t>
            </a:r>
            <a:endParaRPr lang="zh-CN" altLang="en-US" sz="3600" dirty="0">
              <a:solidFill>
                <a:schemeClr val="tx1">
                  <a:lumMod val="95000"/>
                  <a:lumOff val="5000"/>
                </a:schemeClr>
              </a:solidFill>
              <a:latin typeface="Cambria Math" panose="02040503050406030204" pitchFamily="18" charset="0"/>
            </a:endParaRPr>
          </a:p>
        </p:txBody>
      </p:sp>
      <p:sp>
        <p:nvSpPr>
          <p:cNvPr id="33" name="椭圆 32"/>
          <p:cNvSpPr/>
          <p:nvPr/>
        </p:nvSpPr>
        <p:spPr>
          <a:xfrm>
            <a:off x="6469119" y="3081009"/>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4</a:t>
            </a:r>
            <a:endParaRPr lang="zh-CN" altLang="en-US" sz="3600" dirty="0">
              <a:solidFill>
                <a:schemeClr val="tx1">
                  <a:lumMod val="95000"/>
                  <a:lumOff val="5000"/>
                </a:schemeClr>
              </a:solidFill>
              <a:latin typeface="Cambria Math" panose="02040503050406030204" pitchFamily="18" charset="0"/>
            </a:endParaRPr>
          </a:p>
        </p:txBody>
      </p:sp>
      <p:sp>
        <p:nvSpPr>
          <p:cNvPr id="34" name="椭圆 33"/>
          <p:cNvSpPr/>
          <p:nvPr/>
        </p:nvSpPr>
        <p:spPr>
          <a:xfrm>
            <a:off x="6473819" y="4760221"/>
            <a:ext cx="607328" cy="609811"/>
          </a:xfrm>
          <a:prstGeom prst="ellipse">
            <a:avLst/>
          </a:prstGeom>
          <a:gradFill flip="none" rotWithShape="1">
            <a:gsLst>
              <a:gs pos="0">
                <a:srgbClr val="E6E6E6"/>
              </a:gs>
              <a:gs pos="100000">
                <a:schemeClr val="bg1"/>
              </a:gs>
            </a:gsLst>
            <a:lin ang="2700000" scaled="1"/>
            <a:tileRect/>
          </a:gradFill>
          <a:ln w="19050">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95000"/>
                    <a:lumOff val="5000"/>
                  </a:schemeClr>
                </a:solidFill>
                <a:latin typeface="Cambria Math" panose="02040503050406030204" pitchFamily="18" charset="0"/>
                <a:ea typeface="Cambria Math" panose="02040503050406030204" pitchFamily="18" charset="0"/>
              </a:rPr>
              <a:t>6</a:t>
            </a:r>
            <a:endParaRPr lang="zh-CN" altLang="en-US" sz="3600" dirty="0">
              <a:solidFill>
                <a:schemeClr val="tx1">
                  <a:lumMod val="95000"/>
                  <a:lumOff val="5000"/>
                </a:schemeClr>
              </a:solidFill>
              <a:latin typeface="Cambria Math" panose="02040503050406030204" pitchFamily="18" charset="0"/>
            </a:endParaRPr>
          </a:p>
        </p:txBody>
      </p:sp>
      <p:sp>
        <p:nvSpPr>
          <p:cNvPr id="35" name="矩形 34"/>
          <p:cNvSpPr/>
          <p:nvPr/>
        </p:nvSpPr>
        <p:spPr>
          <a:xfrm>
            <a:off x="7384825" y="3105868"/>
            <a:ext cx="4803990" cy="1200329"/>
          </a:xfrm>
          <a:prstGeom prst="rect">
            <a:avLst/>
          </a:prstGeom>
        </p:spPr>
        <p:txBody>
          <a:bodyPr wrap="square">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Block-BSTC</a:t>
            </a:r>
            <a:r>
              <a:rPr lang="zh-CN" altLang="en-US" sz="3600" dirty="0" smtClean="0">
                <a:solidFill>
                  <a:schemeClr val="tx2"/>
                </a:solidFill>
                <a:latin typeface="微软雅黑" panose="020B0503020204020204" pitchFamily="34" charset="-122"/>
                <a:ea typeface="微软雅黑" panose="020B0503020204020204" pitchFamily="34" charset="-122"/>
              </a:rPr>
              <a:t>概率生成求解过程</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36" name="灯片编号占位符 12"/>
          <p:cNvSpPr txBox="1">
            <a:spLocks/>
          </p:cNvSpPr>
          <p:nvPr/>
        </p:nvSpPr>
        <p:spPr>
          <a:xfrm>
            <a:off x="9445615" y="6391275"/>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F8D02-9041-4C59-BC62-13DE0E5C6713}" type="slidenum">
              <a:rPr lang="zh-CN" altLang="en-US" smtClean="0"/>
              <a:pPr/>
              <a:t>9</a:t>
            </a:fld>
            <a:endParaRPr lang="zh-CN" altLang="en-US"/>
          </a:p>
        </p:txBody>
      </p:sp>
      <p:sp>
        <p:nvSpPr>
          <p:cNvPr id="37" name="矩形 36"/>
          <p:cNvSpPr/>
          <p:nvPr/>
        </p:nvSpPr>
        <p:spPr>
          <a:xfrm>
            <a:off x="0" y="0"/>
            <a:ext cx="1553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6"/>
          <p:cNvSpPr txBox="1"/>
          <p:nvPr/>
        </p:nvSpPr>
        <p:spPr>
          <a:xfrm>
            <a:off x="85062" y="2263587"/>
            <a:ext cx="1163348" cy="1938992"/>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968384962"/>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7"/>
</p:tagLst>
</file>

<file path=ppt/tags/tag10.xml><?xml version="1.0" encoding="utf-8"?>
<p:tagLst xmlns:a="http://schemas.openxmlformats.org/drawingml/2006/main" xmlns:r="http://schemas.openxmlformats.org/officeDocument/2006/relationships" xmlns:p="http://schemas.openxmlformats.org/presentationml/2006/main">
  <p:tag name="TIMING" val="|0.3|0.5"/>
</p:tagLst>
</file>

<file path=ppt/tags/tag11.xml><?xml version="1.0" encoding="utf-8"?>
<p:tagLst xmlns:a="http://schemas.openxmlformats.org/drawingml/2006/main" xmlns:r="http://schemas.openxmlformats.org/officeDocument/2006/relationships" xmlns:p="http://schemas.openxmlformats.org/presentationml/2006/main">
  <p:tag name="TIMING" val="|0.7|6.9"/>
</p:tagLst>
</file>

<file path=ppt/tags/tag12.xml><?xml version="1.0" encoding="utf-8"?>
<p:tagLst xmlns:a="http://schemas.openxmlformats.org/drawingml/2006/main" xmlns:r="http://schemas.openxmlformats.org/officeDocument/2006/relationships" xmlns:p="http://schemas.openxmlformats.org/presentationml/2006/main">
  <p:tag name="TIMING" val="|0.7|6.9"/>
</p:tagLst>
</file>

<file path=ppt/tags/tag13.xml><?xml version="1.0" encoding="utf-8"?>
<p:tagLst xmlns:a="http://schemas.openxmlformats.org/drawingml/2006/main" xmlns:r="http://schemas.openxmlformats.org/officeDocument/2006/relationships" xmlns:p="http://schemas.openxmlformats.org/presentationml/2006/main">
  <p:tag name="TIMING" val="|0.7|6.9"/>
</p:tagLst>
</file>

<file path=ppt/tags/tag14.xml><?xml version="1.0" encoding="utf-8"?>
<p:tagLst xmlns:a="http://schemas.openxmlformats.org/drawingml/2006/main" xmlns:r="http://schemas.openxmlformats.org/officeDocument/2006/relationships" xmlns:p="http://schemas.openxmlformats.org/presentationml/2006/main">
  <p:tag name="TIMING" val="|0.7|6.9"/>
</p:tagLst>
</file>

<file path=ppt/tags/tag15.xml><?xml version="1.0" encoding="utf-8"?>
<p:tagLst xmlns:a="http://schemas.openxmlformats.org/drawingml/2006/main" xmlns:r="http://schemas.openxmlformats.org/officeDocument/2006/relationships" xmlns:p="http://schemas.openxmlformats.org/presentationml/2006/main">
  <p:tag name="TIMING" val="|20.9|139.4|1.3"/>
</p:tagLst>
</file>

<file path=ppt/tags/tag16.xml><?xml version="1.0" encoding="utf-8"?>
<p:tagLst xmlns:a="http://schemas.openxmlformats.org/drawingml/2006/main" xmlns:r="http://schemas.openxmlformats.org/officeDocument/2006/relationships" xmlns:p="http://schemas.openxmlformats.org/presentationml/2006/main">
  <p:tag name="TIMING" val="|20.9|139.4|1.3"/>
</p:tagLst>
</file>

<file path=ppt/tags/tag17.xml><?xml version="1.0" encoding="utf-8"?>
<p:tagLst xmlns:a="http://schemas.openxmlformats.org/drawingml/2006/main" xmlns:r="http://schemas.openxmlformats.org/officeDocument/2006/relationships" xmlns:p="http://schemas.openxmlformats.org/presentationml/2006/main">
  <p:tag name="TIMING" val="|0.5"/>
</p:tagLst>
</file>

<file path=ppt/tags/tag18.xml><?xml version="1.0" encoding="utf-8"?>
<p:tagLst xmlns:a="http://schemas.openxmlformats.org/drawingml/2006/main" xmlns:r="http://schemas.openxmlformats.org/officeDocument/2006/relationships" xmlns:p="http://schemas.openxmlformats.org/presentationml/2006/main">
  <p:tag name="TIMING" val="|0.8|16.1|21.2|29.2"/>
</p:tagLst>
</file>

<file path=ppt/tags/tag2.xml><?xml version="1.0" encoding="utf-8"?>
<p:tagLst xmlns:a="http://schemas.openxmlformats.org/drawingml/2006/main" xmlns:r="http://schemas.openxmlformats.org/officeDocument/2006/relationships" xmlns:p="http://schemas.openxmlformats.org/presentationml/2006/main">
  <p:tag name="TIMING" val="|7.4|6.8"/>
</p:tagLst>
</file>

<file path=ppt/tags/tag3.xml><?xml version="1.0" encoding="utf-8"?>
<p:tagLst xmlns:a="http://schemas.openxmlformats.org/drawingml/2006/main" xmlns:r="http://schemas.openxmlformats.org/officeDocument/2006/relationships" xmlns:p="http://schemas.openxmlformats.org/presentationml/2006/main">
  <p:tag name="TIMING" val="|0.9|4.7"/>
</p:tagLst>
</file>

<file path=ppt/tags/tag4.xml><?xml version="1.0" encoding="utf-8"?>
<p:tagLst xmlns:a="http://schemas.openxmlformats.org/drawingml/2006/main" xmlns:r="http://schemas.openxmlformats.org/officeDocument/2006/relationships" xmlns:p="http://schemas.openxmlformats.org/presentationml/2006/main">
  <p:tag name="TIMING" val="|7.5|11.1|3.3|0.6|9.4|26.4"/>
</p:tagLst>
</file>

<file path=ppt/tags/tag5.xml><?xml version="1.0" encoding="utf-8"?>
<p:tagLst xmlns:a="http://schemas.openxmlformats.org/drawingml/2006/main" xmlns:r="http://schemas.openxmlformats.org/officeDocument/2006/relationships" xmlns:p="http://schemas.openxmlformats.org/presentationml/2006/main">
  <p:tag name="TIMING" val="|5.3|2.7|5.5|5.3|3.1"/>
</p:tagLst>
</file>

<file path=ppt/tags/tag6.xml><?xml version="1.0" encoding="utf-8"?>
<p:tagLst xmlns:a="http://schemas.openxmlformats.org/drawingml/2006/main" xmlns:r="http://schemas.openxmlformats.org/officeDocument/2006/relationships" xmlns:p="http://schemas.openxmlformats.org/presentationml/2006/main">
  <p:tag name="TIMING" val="|1.2|11.4|14.4|21.7"/>
</p:tagLst>
</file>

<file path=ppt/tags/tag7.xml><?xml version="1.0" encoding="utf-8"?>
<p:tagLst xmlns:a="http://schemas.openxmlformats.org/drawingml/2006/main" xmlns:r="http://schemas.openxmlformats.org/officeDocument/2006/relationships" xmlns:p="http://schemas.openxmlformats.org/presentationml/2006/main">
  <p:tag name="TIMING" val="|1.2|11.4|14.4|21.7"/>
</p:tagLst>
</file>

<file path=ppt/tags/tag8.xml><?xml version="1.0" encoding="utf-8"?>
<p:tagLst xmlns:a="http://schemas.openxmlformats.org/drawingml/2006/main" xmlns:r="http://schemas.openxmlformats.org/officeDocument/2006/relationships" xmlns:p="http://schemas.openxmlformats.org/presentationml/2006/main">
  <p:tag name="TIMING" val="|1.1|63.4"/>
</p:tagLst>
</file>

<file path=ppt/tags/tag9.xml><?xml version="1.0" encoding="utf-8"?>
<p:tagLst xmlns:a="http://schemas.openxmlformats.org/drawingml/2006/main" xmlns:r="http://schemas.openxmlformats.org/officeDocument/2006/relationships" xmlns:p="http://schemas.openxmlformats.org/presentationml/2006/main">
  <p:tag name="TIMING" val="|76.2|0.8"/>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6172</TotalTime>
  <Words>2397</Words>
  <Application>Microsoft Office PowerPoint</Application>
  <PresentationFormat>宽屏</PresentationFormat>
  <Paragraphs>371</Paragraphs>
  <Slides>33</Slides>
  <Notes>33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9" baseType="lpstr">
      <vt:lpstr>Aharoni</vt:lpstr>
      <vt:lpstr>黑体</vt:lpstr>
      <vt:lpstr>华文楷体</vt:lpstr>
      <vt:lpstr>宋体</vt:lpstr>
      <vt:lpstr>微软雅黑</vt:lpstr>
      <vt:lpstr>Arial</vt:lpstr>
      <vt:lpstr>Bodoni MT Condensed</vt:lpstr>
      <vt:lpstr>Calibri</vt:lpstr>
      <vt:lpstr>Cambria Math</vt:lpstr>
      <vt:lpstr>Consolas</vt:lpstr>
      <vt:lpstr>Eras Light ITC</vt:lpstr>
      <vt:lpstr>Times New Roman</vt:lpstr>
      <vt:lpstr>Verdana</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hongliang</cp:lastModifiedBy>
  <cp:revision>849</cp:revision>
  <dcterms:created xsi:type="dcterms:W3CDTF">2015-10-24T01:57:14Z</dcterms:created>
  <dcterms:modified xsi:type="dcterms:W3CDTF">2017-12-04T01:10:51Z</dcterms:modified>
  <cp:category>第一PPT模板网-WWW.1PPT.COM</cp:category>
</cp:coreProperties>
</file>