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 id="2147483680" r:id="rId4"/>
    <p:sldMasterId id="2147483690" r:id="rId5"/>
  </p:sldMasterIdLst>
  <p:notesMasterIdLst>
    <p:notesMasterId r:id="rId14"/>
  </p:notesMasterIdLst>
  <p:sldIdLst>
    <p:sldId id="256" r:id="rId6"/>
    <p:sldId id="258" r:id="rId7"/>
    <p:sldId id="273" r:id="rId8"/>
    <p:sldId id="257" r:id="rId9"/>
    <p:sldId id="274" r:id="rId10"/>
    <p:sldId id="265" r:id="rId11"/>
    <p:sldId id="275"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415" autoAdjust="0"/>
  </p:normalViewPr>
  <p:slideViewPr>
    <p:cSldViewPr snapToGrid="0">
      <p:cViewPr varScale="1">
        <p:scale>
          <a:sx n="81" d="100"/>
          <a:sy n="81" d="100"/>
        </p:scale>
        <p:origin x="17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A71D1-5DC1-488C-A12F-5C9BA3387CD9}"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AB443-D262-47EC-B31D-F35E9CF63397}" type="slidenum">
              <a:rPr lang="zh-CN" altLang="en-US" smtClean="0"/>
              <a:t>‹#›</a:t>
            </a:fld>
            <a:endParaRPr lang="zh-CN" altLang="en-US"/>
          </a:p>
        </p:txBody>
      </p:sp>
    </p:spTree>
    <p:extLst>
      <p:ext uri="{BB962C8B-B14F-4D97-AF65-F5344CB8AC3E}">
        <p14:creationId xmlns:p14="http://schemas.microsoft.com/office/powerpoint/2010/main" val="186029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a:solidFill>
                  <a:prstClr val="black"/>
                </a:solidFill>
              </a:rPr>
              <a:pPr/>
              <a:t>1</a:t>
            </a:fld>
            <a:endParaRPr lang="id-ID">
              <a:solidFill>
                <a:prstClr val="black"/>
              </a:solidFill>
            </a:endParaRPr>
          </a:p>
        </p:txBody>
      </p:sp>
    </p:spTree>
    <p:extLst>
      <p:ext uri="{BB962C8B-B14F-4D97-AF65-F5344CB8AC3E}">
        <p14:creationId xmlns:p14="http://schemas.microsoft.com/office/powerpoint/2010/main" val="86991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C4A975CF-ECE3-4B69-BB20-4BB18D97BC00}" type="slidenum">
              <a:rPr lang="id-ID">
                <a:solidFill>
                  <a:prstClr val="black"/>
                </a:solidFill>
              </a:rPr>
              <a:pPr/>
              <a:t>2</a:t>
            </a:fld>
            <a:endParaRPr lang="id-ID">
              <a:solidFill>
                <a:prstClr val="black"/>
              </a:solidFill>
            </a:endParaRPr>
          </a:p>
        </p:txBody>
      </p:sp>
    </p:spTree>
    <p:extLst>
      <p:ext uri="{BB962C8B-B14F-4D97-AF65-F5344CB8AC3E}">
        <p14:creationId xmlns:p14="http://schemas.microsoft.com/office/powerpoint/2010/main" val="320956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A975CF-ECE3-4B69-BB20-4BB18D97BC00}" type="slidenum">
              <a:rPr lang="id-ID" smtClean="0"/>
              <a:t>3</a:t>
            </a:fld>
            <a:endParaRPr lang="id-ID"/>
          </a:p>
        </p:txBody>
      </p:sp>
    </p:spTree>
    <p:extLst>
      <p:ext uri="{BB962C8B-B14F-4D97-AF65-F5344CB8AC3E}">
        <p14:creationId xmlns:p14="http://schemas.microsoft.com/office/powerpoint/2010/main" val="235413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随着互联网的迅猛发展，人们逐渐</a:t>
            </a:r>
            <a:r>
              <a:rPr lang="zh-CN" altLang="en-US" sz="1200" kern="1200" dirty="0">
                <a:solidFill>
                  <a:schemeClr val="tx1"/>
                </a:solidFill>
                <a:effectLst/>
                <a:latin typeface="+mn-lt"/>
                <a:ea typeface="+mn-ea"/>
                <a:cs typeface="+mn-cs"/>
              </a:rPr>
              <a:t>形成</a:t>
            </a:r>
            <a:r>
              <a:rPr lang="zh-CN" altLang="zh-CN" sz="1200" kern="1200" dirty="0">
                <a:solidFill>
                  <a:schemeClr val="tx1"/>
                </a:solidFill>
                <a:effectLst/>
                <a:latin typeface="+mn-lt"/>
                <a:ea typeface="+mn-ea"/>
                <a:cs typeface="+mn-cs"/>
              </a:rPr>
              <a:t>从互联网上主动地获取知识的学习模式。而互联网中爆炸式的信息增长给人们快速而准确地获取需要的信息以及信息更新带来了巨大的挑战。</a:t>
            </a:r>
            <a:r>
              <a:rPr lang="zh-CN" altLang="en-US" sz="1200" kern="1200" dirty="0">
                <a:solidFill>
                  <a:schemeClr val="tx1"/>
                </a:solidFill>
                <a:effectLst/>
                <a:latin typeface="+mn-lt"/>
                <a:ea typeface="+mn-ea"/>
                <a:cs typeface="+mn-cs"/>
              </a:rPr>
              <a:t>海量信息带来的信息过载问题使人们无法快速完成对文本的深层次理解和总结归纳。因此，</a:t>
            </a:r>
            <a:r>
              <a:rPr lang="zh-CN" altLang="zh-CN" sz="1200" kern="1200" dirty="0">
                <a:solidFill>
                  <a:schemeClr val="tx1"/>
                </a:solidFill>
                <a:effectLst/>
                <a:latin typeface="+mn-lt"/>
                <a:ea typeface="+mn-ea"/>
                <a:cs typeface="+mn-cs"/>
              </a:rPr>
              <a:t>深层次的文本分析工具成为了当前自然语言处理相关研究中的重要研究点</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实体关系提取是信息抽取领域中较为重要的课题之一，它旨在以三元组的形式抽取句子中已标注实体对之间的关系。与文本分类和文本聚类这些技术相比，实体关系提取任务的粒度更小，主要从句子信息中挖掘出语义信息，为构建知识图谱等后续工作做准备。除此之外，实体关系提取在篇章理解和机器翻译方面都有重要的应用，是一门重要的基础技术。</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那么，实体关系提取任务中又有哪些难以攻克的问题呢？  </a:t>
            </a:r>
            <a:r>
              <a:rPr lang="zh-CN" altLang="zh-CN" sz="1200" kern="1200" dirty="0">
                <a:solidFill>
                  <a:schemeClr val="tx1"/>
                </a:solidFill>
                <a:effectLst/>
                <a:latin typeface="+mn-lt"/>
                <a:ea typeface="+mn-ea"/>
                <a:cs typeface="+mn-cs"/>
              </a:rPr>
              <a:t>训练数据集的短缺一直是有监督实体关系提取任务中一个比较棘手的问题</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常用的有监督学习方法都需要大量的训练数据集来训练模型，以便达到更好的拟合效果。而训练数据集的构建需要大量的人工标注工作，并且要求一定的专业领域知识。</a:t>
            </a:r>
            <a:r>
              <a:rPr lang="zh-CN" altLang="en-US" sz="1200" kern="1200" dirty="0">
                <a:solidFill>
                  <a:schemeClr val="tx1"/>
                </a:solidFill>
                <a:effectLst/>
                <a:latin typeface="+mn-lt"/>
                <a:ea typeface="+mn-ea"/>
                <a:cs typeface="+mn-cs"/>
              </a:rPr>
              <a:t>因此人们开始寻找自动生成大规模有标注数据集的方法。</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远程监督</a:t>
            </a:r>
            <a:r>
              <a:rPr lang="zh-CN" altLang="zh-CN" sz="1200" kern="1200" dirty="0">
                <a:solidFill>
                  <a:schemeClr val="tx1"/>
                </a:solidFill>
                <a:effectLst/>
                <a:latin typeface="+mn-lt"/>
                <a:ea typeface="+mn-ea"/>
                <a:cs typeface="+mn-cs"/>
              </a:rPr>
              <a:t>可以根据少量外部知识自动地生成大量的标注数据。它基于以下假设，即语料库中所有包含同一实体对的句子表示了实体对在外部知识中同样的关系。</a:t>
            </a:r>
            <a:r>
              <a:rPr lang="zh-CN" altLang="en-US" sz="1200" kern="1200" dirty="0">
                <a:solidFill>
                  <a:schemeClr val="tx1"/>
                </a:solidFill>
                <a:effectLst/>
                <a:latin typeface="+mn-lt"/>
                <a:ea typeface="+mn-ea"/>
                <a:cs typeface="+mn-cs"/>
              </a:rPr>
              <a:t>例如，所有包含奥巴马和美国实体对的句子，根据外部知识库，都会标注成为是。。总统的关系。</a:t>
            </a:r>
            <a:r>
              <a:rPr lang="zh-CN" altLang="zh-CN" sz="1200" kern="1200" dirty="0">
                <a:solidFill>
                  <a:schemeClr val="tx1"/>
                </a:solidFill>
                <a:effectLst/>
                <a:latin typeface="+mn-lt"/>
                <a:ea typeface="+mn-ea"/>
                <a:cs typeface="+mn-cs"/>
              </a:rPr>
              <a:t>因此，可以通过外部知识库直接对齐大量语料来构建标注数据</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但是，方法假设过于严格而引入了大量噪音。首先，含有同样实体对的句子不一定表示了同样的实体关系，</a:t>
            </a:r>
            <a:r>
              <a:rPr lang="zh-CN" altLang="en-US" sz="1200" kern="1200" dirty="0">
                <a:solidFill>
                  <a:schemeClr val="tx1"/>
                </a:solidFill>
                <a:effectLst/>
                <a:latin typeface="+mn-lt"/>
                <a:ea typeface="+mn-ea"/>
                <a:cs typeface="+mn-cs"/>
              </a:rPr>
              <a:t>有</a:t>
            </a:r>
            <a:r>
              <a:rPr lang="zh-CN" altLang="zh-CN" sz="1200" kern="1200" dirty="0">
                <a:solidFill>
                  <a:schemeClr val="tx1"/>
                </a:solidFill>
                <a:effectLst/>
                <a:latin typeface="+mn-lt"/>
                <a:ea typeface="+mn-ea"/>
                <a:cs typeface="+mn-cs"/>
              </a:rPr>
              <a:t>文献指出，基于该假设生成的标注数据集中有</a:t>
            </a:r>
            <a:r>
              <a:rPr lang="en-US" altLang="zh-CN" sz="1200" kern="1200" dirty="0">
                <a:solidFill>
                  <a:schemeClr val="tx1"/>
                </a:solidFill>
                <a:effectLst/>
                <a:latin typeface="+mn-lt"/>
                <a:ea typeface="+mn-ea"/>
                <a:cs typeface="+mn-cs"/>
              </a:rPr>
              <a:t>31%</a:t>
            </a:r>
            <a:r>
              <a:rPr lang="zh-CN" altLang="zh-CN" sz="1200" kern="1200" dirty="0">
                <a:solidFill>
                  <a:schemeClr val="tx1"/>
                </a:solidFill>
                <a:effectLst/>
                <a:latin typeface="+mn-lt"/>
                <a:ea typeface="+mn-ea"/>
                <a:cs typeface="+mn-cs"/>
              </a:rPr>
              <a:t>的数据都被标注了错误关系。其次，未在外部知识库中出现的实体对会被直接划分为没有关系，而实际上由于外部知识库的高度不完全性以及现实世界中知识的广泛性，语料库中有大量的实体对因为未出现在知识库中而错误地被标注为没有关系。</a:t>
            </a:r>
            <a:r>
              <a:rPr lang="zh-CN" altLang="en-US" sz="1200" kern="1200" dirty="0">
                <a:solidFill>
                  <a:schemeClr val="tx1"/>
                </a:solidFill>
                <a:effectLst/>
                <a:latin typeface="+mn-lt"/>
                <a:ea typeface="+mn-ea"/>
                <a:cs typeface="+mn-cs"/>
              </a:rPr>
              <a:t>如何解决远程监督方法假设带来的这两个问题成为了远程监督方法研究中的热点。</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深度学习的出现和发展为实体关系提取任务中特征抽取提供了一种新的可能。</a:t>
            </a:r>
            <a:r>
              <a:rPr lang="zh-CN" altLang="en-US" sz="1200" kern="1200" dirty="0">
                <a:solidFill>
                  <a:schemeClr val="tx1"/>
                </a:solidFill>
                <a:effectLst/>
                <a:latin typeface="+mn-lt"/>
                <a:ea typeface="+mn-ea"/>
                <a:cs typeface="+mn-cs"/>
              </a:rPr>
              <a:t>深度学习在自然语言处理，语音识别和计算机视觉方面已经取得了巨大的成功，展示了</a:t>
            </a:r>
            <a:r>
              <a:rPr lang="zh-CN" altLang="zh-CN" sz="1200" kern="1200" dirty="0">
                <a:solidFill>
                  <a:schemeClr val="tx1"/>
                </a:solidFill>
                <a:effectLst/>
                <a:latin typeface="+mn-lt"/>
                <a:ea typeface="+mn-ea"/>
                <a:cs typeface="+mn-cs"/>
              </a:rPr>
              <a:t>深度学习自动抽取的特征相比于传统人工构造特征在各类任务中的有效性</a:t>
            </a:r>
            <a:r>
              <a:rPr lang="zh-CN" altLang="en-US" sz="1200" kern="1200" dirty="0">
                <a:solidFill>
                  <a:schemeClr val="tx1"/>
                </a:solidFill>
                <a:effectLst/>
                <a:latin typeface="+mn-lt"/>
                <a:ea typeface="+mn-ea"/>
                <a:cs typeface="+mn-cs"/>
              </a:rPr>
              <a:t>。同时也涌现了许多实体关系提取任务与深度学习相结合的模型。</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AFAB443-D262-47EC-B31D-F35E9CF63397}" type="slidenum">
              <a:rPr lang="zh-CN" altLang="en-US" smtClean="0"/>
              <a:t>4</a:t>
            </a:fld>
            <a:endParaRPr lang="zh-CN" altLang="en-US"/>
          </a:p>
        </p:txBody>
      </p:sp>
    </p:spTree>
    <p:extLst>
      <p:ext uri="{BB962C8B-B14F-4D97-AF65-F5344CB8AC3E}">
        <p14:creationId xmlns:p14="http://schemas.microsoft.com/office/powerpoint/2010/main" val="36726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a:solidFill>
                  <a:prstClr val="black"/>
                </a:solidFill>
              </a:rPr>
              <a:pPr/>
              <a:t>5</a:t>
            </a:fld>
            <a:endParaRPr lang="id-ID">
              <a:solidFill>
                <a:prstClr val="black"/>
              </a:solidFill>
            </a:endParaRPr>
          </a:p>
        </p:txBody>
      </p:sp>
    </p:spTree>
    <p:extLst>
      <p:ext uri="{BB962C8B-B14F-4D97-AF65-F5344CB8AC3E}">
        <p14:creationId xmlns:p14="http://schemas.microsoft.com/office/powerpoint/2010/main" val="426989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传统有监督实体关系提取方法主要可以分为基于特征和基于核</a:t>
            </a:r>
            <a:r>
              <a:rPr lang="zh-CN" altLang="en-US" sz="1200" kern="1200" dirty="0">
                <a:solidFill>
                  <a:schemeClr val="tx1"/>
                </a:solidFill>
                <a:effectLst/>
                <a:latin typeface="+mn-lt"/>
                <a:ea typeface="+mn-ea"/>
                <a:cs typeface="+mn-cs"/>
              </a:rPr>
              <a:t>信息</a:t>
            </a:r>
            <a:r>
              <a:rPr lang="zh-CN" altLang="zh-CN" sz="1200" kern="1200" dirty="0">
                <a:solidFill>
                  <a:schemeClr val="tx1"/>
                </a:solidFill>
                <a:effectLst/>
                <a:latin typeface="+mn-lt"/>
                <a:ea typeface="+mn-ea"/>
                <a:cs typeface="+mn-cs"/>
              </a:rPr>
              <a:t>的两种方法。这两类方法都需要使用底层的自然语言处理</a:t>
            </a:r>
            <a:r>
              <a:rPr lang="zh-CN" altLang="en-US" sz="1200" kern="1200" dirty="0">
                <a:solidFill>
                  <a:schemeClr val="tx1"/>
                </a:solidFill>
                <a:effectLst/>
                <a:latin typeface="+mn-lt"/>
                <a:ea typeface="+mn-ea"/>
                <a:cs typeface="+mn-cs"/>
              </a:rPr>
              <a:t>技术</a:t>
            </a:r>
            <a:r>
              <a:rPr lang="zh-CN" altLang="zh-CN" sz="1200" kern="1200" dirty="0">
                <a:solidFill>
                  <a:schemeClr val="tx1"/>
                </a:solidFill>
                <a:effectLst/>
                <a:latin typeface="+mn-lt"/>
                <a:ea typeface="+mn-ea"/>
                <a:cs typeface="+mn-cs"/>
              </a:rPr>
              <a:t>来提取特征或者人工构造核信息，因此对底层特征提取的准确率要求较高。除此之外，人工构造特征并不能完全</a:t>
            </a:r>
            <a:r>
              <a:rPr lang="zh-CN" altLang="en-US" sz="1200" kern="1200" dirty="0">
                <a:solidFill>
                  <a:schemeClr val="tx1"/>
                </a:solidFill>
                <a:effectLst/>
                <a:latin typeface="+mn-lt"/>
                <a:ea typeface="+mn-ea"/>
                <a:cs typeface="+mn-cs"/>
              </a:rPr>
              <a:t>获得</a:t>
            </a:r>
            <a:r>
              <a:rPr lang="zh-CN" altLang="zh-CN" sz="1200" kern="1200" dirty="0">
                <a:solidFill>
                  <a:schemeClr val="tx1"/>
                </a:solidFill>
                <a:effectLst/>
                <a:latin typeface="+mn-lt"/>
                <a:ea typeface="+mn-ea"/>
                <a:cs typeface="+mn-cs"/>
              </a:rPr>
              <a:t>实体关系提取任务所需要的语义信息，模型的表现严重依赖于人工经验。</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a:t>
            </a:r>
            <a:r>
              <a:rPr lang="zh-CN" altLang="zh-CN" sz="1200" kern="1200" dirty="0">
                <a:solidFill>
                  <a:schemeClr val="tx1"/>
                </a:solidFill>
                <a:effectLst/>
                <a:latin typeface="+mn-lt"/>
                <a:ea typeface="+mn-ea"/>
                <a:cs typeface="+mn-cs"/>
              </a:rPr>
              <a:t>基于深度学习中的有监督实体关系提取方法将实体关系提取任务建模为多标签分类问题，旨在将每一个带有实体对的句子分类到多个关系类别标签中。</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2013</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Liu</a:t>
            </a:r>
            <a:r>
              <a:rPr lang="zh-CN" altLang="zh-CN" sz="1200" kern="1200" dirty="0">
                <a:solidFill>
                  <a:schemeClr val="tx1"/>
                </a:solidFill>
                <a:effectLst/>
                <a:latin typeface="+mn-lt"/>
                <a:ea typeface="+mn-ea"/>
                <a:cs typeface="+mn-cs"/>
              </a:rPr>
              <a:t>等人可能是最早提出通过卷积神经网络自动地学习特征来替代人工特征的选取</a:t>
            </a:r>
            <a:r>
              <a:rPr lang="en-US" altLang="zh-CN" sz="1200" kern="1200" baseline="300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，并基于生成的表达训练分类器，提取新的实体关系。</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接着，</a:t>
            </a:r>
            <a:r>
              <a:rPr lang="en-US" altLang="zh-CN" sz="1200" kern="1200" dirty="0">
                <a:solidFill>
                  <a:schemeClr val="tx1"/>
                </a:solidFill>
                <a:effectLst/>
                <a:latin typeface="+mn-lt"/>
                <a:ea typeface="+mn-ea"/>
                <a:cs typeface="+mn-cs"/>
              </a:rPr>
              <a:t>Zeng</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年也提出了基于卷积神经网络的实体关系提取框架</a:t>
            </a:r>
            <a:r>
              <a:rPr lang="en-US" altLang="zh-CN" sz="1200" kern="1200" baseline="30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。与之前工作不同的是，</a:t>
            </a:r>
            <a:r>
              <a:rPr lang="en-US" altLang="zh-CN" sz="1200" kern="1200" dirty="0">
                <a:solidFill>
                  <a:schemeClr val="tx1"/>
                </a:solidFill>
                <a:effectLst/>
                <a:latin typeface="+mn-lt"/>
                <a:ea typeface="+mn-ea"/>
                <a:cs typeface="+mn-cs"/>
              </a:rPr>
              <a:t>Zeng</a:t>
            </a:r>
            <a:r>
              <a:rPr lang="zh-CN" altLang="zh-CN" sz="1200" kern="1200" dirty="0">
                <a:solidFill>
                  <a:schemeClr val="tx1"/>
                </a:solidFill>
                <a:effectLst/>
                <a:latin typeface="+mn-lt"/>
                <a:ea typeface="+mn-ea"/>
                <a:cs typeface="+mn-cs"/>
              </a:rPr>
              <a:t>使用的是在大量未标注语料上预先训练的词向量和实体信息，并且首先引入了位置信息编码，以及在卷积层之后加入了最大池化层。</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在此基础上，</a:t>
            </a:r>
            <a:r>
              <a:rPr lang="zh-CN" altLang="en-US" sz="1200" kern="1200" dirty="0">
                <a:solidFill>
                  <a:schemeClr val="tx1"/>
                </a:solidFill>
                <a:effectLst/>
                <a:latin typeface="+mn-lt"/>
                <a:ea typeface="+mn-ea"/>
                <a:cs typeface="+mn-cs"/>
              </a:rPr>
              <a:t>又有学者</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年提出了多窗口的卷积神经网络模型</a:t>
            </a:r>
            <a:r>
              <a:rPr lang="en-US" altLang="zh-CN" sz="1200" kern="1200" baseline="300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。该方法已经完全剔除了词性等外部信息对实体关系提取任务的干扰，完全使用卷积来自动地学习需要的特征。至此，基于有监督深度学习模型的实体关系提取方法已经较为成熟。</a:t>
            </a:r>
          </a:p>
          <a:p>
            <a:endParaRPr lang="en-US" altLang="zh-CN" dirty="0"/>
          </a:p>
          <a:p>
            <a:r>
              <a:rPr lang="zh-CN" altLang="en-US" sz="1200" kern="1200" dirty="0">
                <a:solidFill>
                  <a:schemeClr val="tx1"/>
                </a:solidFill>
                <a:effectLst/>
                <a:latin typeface="+mn-lt"/>
                <a:ea typeface="+mn-ea"/>
                <a:cs typeface="+mn-cs"/>
              </a:rPr>
              <a:t>在远程监督方法中，首先由</a:t>
            </a:r>
            <a:r>
              <a:rPr lang="en-US" altLang="zh-CN" sz="1200" kern="1200" dirty="0" err="1">
                <a:solidFill>
                  <a:schemeClr val="tx1"/>
                </a:solidFill>
                <a:effectLst/>
                <a:latin typeface="+mn-lt"/>
                <a:ea typeface="+mn-ea"/>
                <a:cs typeface="+mn-cs"/>
              </a:rPr>
              <a:t>Mintz</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年提出了远程监督方法来自动地生成大量带标注的数据集</a:t>
            </a:r>
            <a:r>
              <a:rPr lang="zh-CN" altLang="en-US" sz="1200" kern="1200" dirty="0">
                <a:solidFill>
                  <a:schemeClr val="tx1"/>
                </a:solidFill>
                <a:effectLst/>
                <a:latin typeface="+mn-lt"/>
                <a:ea typeface="+mn-ea"/>
                <a:cs typeface="+mn-cs"/>
              </a:rPr>
              <a:t>，即前部分所述的假设。</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为了解决</a:t>
            </a:r>
            <a:r>
              <a:rPr lang="zh-CN" altLang="en-US" sz="1200" kern="1200" dirty="0">
                <a:solidFill>
                  <a:schemeClr val="tx1"/>
                </a:solidFill>
                <a:effectLst/>
                <a:latin typeface="+mn-lt"/>
                <a:ea typeface="+mn-ea"/>
                <a:cs typeface="+mn-cs"/>
              </a:rPr>
              <a:t>过强假设带来的</a:t>
            </a:r>
            <a:r>
              <a:rPr lang="zh-CN" altLang="zh-CN" sz="1200" kern="1200" dirty="0">
                <a:solidFill>
                  <a:schemeClr val="tx1"/>
                </a:solidFill>
                <a:effectLst/>
                <a:latin typeface="+mn-lt"/>
                <a:ea typeface="+mn-ea"/>
                <a:cs typeface="+mn-cs"/>
              </a:rPr>
              <a:t>问题，</a:t>
            </a:r>
            <a:r>
              <a:rPr lang="en-US" altLang="zh-CN" sz="1200" kern="1200" dirty="0">
                <a:solidFill>
                  <a:schemeClr val="tx1"/>
                </a:solidFill>
                <a:effectLst/>
                <a:latin typeface="+mn-lt"/>
                <a:ea typeface="+mn-ea"/>
                <a:cs typeface="+mn-cs"/>
              </a:rPr>
              <a:t>Riedel</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2010</a:t>
            </a:r>
            <a:r>
              <a:rPr lang="zh-CN" altLang="zh-CN" sz="1200" kern="1200" dirty="0">
                <a:solidFill>
                  <a:schemeClr val="tx1"/>
                </a:solidFill>
                <a:effectLst/>
                <a:latin typeface="+mn-lt"/>
                <a:ea typeface="+mn-ea"/>
                <a:cs typeface="+mn-cs"/>
              </a:rPr>
              <a:t>年通过多实例学习问题</a:t>
            </a:r>
            <a:r>
              <a:rPr lang="en-US" altLang="zh-CN" sz="1200" kern="1200" dirty="0">
                <a:solidFill>
                  <a:schemeClr val="tx1"/>
                </a:solidFill>
                <a:effectLst/>
                <a:latin typeface="+mn-lt"/>
                <a:ea typeface="+mn-ea"/>
                <a:cs typeface="+mn-cs"/>
              </a:rPr>
              <a:t>MIL</a:t>
            </a:r>
            <a:r>
              <a:rPr lang="zh-CN" altLang="zh-CN" sz="1200" kern="1200" dirty="0">
                <a:solidFill>
                  <a:schemeClr val="tx1"/>
                </a:solidFill>
                <a:effectLst/>
                <a:latin typeface="+mn-lt"/>
                <a:ea typeface="+mn-ea"/>
                <a:cs typeface="+mn-cs"/>
              </a:rPr>
              <a:t>来容忍训练集中的噪音</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Surdeanu</a:t>
            </a:r>
            <a:r>
              <a:rPr lang="zh-CN" altLang="zh-CN" sz="1200" kern="1200" dirty="0">
                <a:solidFill>
                  <a:schemeClr val="tx1"/>
                </a:solidFill>
                <a:effectLst/>
                <a:latin typeface="+mn-lt"/>
                <a:ea typeface="+mn-ea"/>
                <a:cs typeface="+mn-cs"/>
              </a:rPr>
              <a:t>于</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年提出的多实例多标签模型</a:t>
            </a:r>
            <a:r>
              <a:rPr lang="en-US" altLang="zh-CN" sz="1200" kern="1200" dirty="0">
                <a:solidFill>
                  <a:schemeClr val="tx1"/>
                </a:solidFill>
                <a:effectLst/>
                <a:latin typeface="+mn-lt"/>
                <a:ea typeface="+mn-ea"/>
                <a:cs typeface="+mn-cs"/>
              </a:rPr>
              <a:t>MIML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Multi-instance Multi-label</a:t>
            </a:r>
            <a:r>
              <a:rPr lang="zh-CN" altLang="zh-CN" sz="1200" kern="1200" dirty="0">
                <a:solidFill>
                  <a:schemeClr val="tx1"/>
                </a:solidFill>
                <a:effectLst/>
                <a:latin typeface="+mn-lt"/>
                <a:ea typeface="+mn-ea"/>
                <a:cs typeface="+mn-cs"/>
              </a:rPr>
              <a:t>）</a:t>
            </a:r>
            <a:r>
              <a:rPr lang="en-US" altLang="zh-CN" sz="1200" kern="1200" baseline="300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进一步改进了远程监督的假设基础，允许关系指称表达多个关系，提高了模型在实体关系提取任务的表现。</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而基于深度学习的远程监督方法在</a:t>
            </a:r>
            <a:r>
              <a:rPr lang="en-US" altLang="zh-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年开始逐渐兴起。</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Zeng</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2015</a:t>
            </a:r>
            <a:r>
              <a:rPr lang="zh-CN" altLang="zh-CN" sz="1200" kern="1200" dirty="0">
                <a:solidFill>
                  <a:schemeClr val="tx1"/>
                </a:solidFill>
                <a:effectLst/>
                <a:latin typeface="+mn-lt"/>
                <a:ea typeface="+mn-ea"/>
                <a:cs typeface="+mn-cs"/>
              </a:rPr>
              <a:t>年根据远程监督产生的数据集建立了分段神经网络模型P</a:t>
            </a:r>
            <a:r>
              <a:rPr lang="en-US" altLang="zh-CN" sz="1200" kern="1200" dirty="0">
                <a:solidFill>
                  <a:schemeClr val="tx1"/>
                </a:solidFill>
                <a:effectLst/>
                <a:latin typeface="+mn-lt"/>
                <a:ea typeface="+mn-ea"/>
                <a:cs typeface="+mn-cs"/>
              </a:rPr>
              <a:t>CNN</a:t>
            </a:r>
            <a:endParaRPr lang="en-US" altLang="zh-CN" sz="1200" kern="1200" baseline="300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Lin</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年提出了实例注意力模型</a:t>
            </a:r>
            <a:r>
              <a:rPr lang="en-US" altLang="zh-CN" sz="1200" kern="1200" baseline="30000" dirty="0">
                <a:solidFill>
                  <a:schemeClr val="tx1"/>
                </a:solidFill>
                <a:effectLst/>
                <a:latin typeface="+mn-lt"/>
                <a:ea typeface="+mn-ea"/>
                <a:cs typeface="+mn-cs"/>
              </a:rPr>
              <a:t>[9]</a:t>
            </a:r>
            <a:r>
              <a:rPr lang="en-US" altLang="zh-CN" sz="1200" kern="1200" baseline="0" dirty="0">
                <a:solidFill>
                  <a:schemeClr val="tx1"/>
                </a:solidFill>
                <a:effectLst/>
                <a:latin typeface="+mn-lt"/>
                <a:ea typeface="+mn-ea"/>
                <a:cs typeface="+mn-cs"/>
              </a:rPr>
              <a:t>PCNN+ATT</a:t>
            </a:r>
            <a:r>
              <a:rPr lang="zh-CN" altLang="en-US" sz="1200" kern="1200" baseline="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模型维护了一个关于所有句子实例的注意力向量，包含了每个句子表达了某关系的可能性权值</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Jiang</a:t>
            </a:r>
            <a:r>
              <a:rPr lang="zh-CN" altLang="zh-CN" sz="1200" kern="1200" dirty="0">
                <a:solidFill>
                  <a:schemeClr val="tx1"/>
                </a:solidFill>
                <a:effectLst/>
                <a:latin typeface="+mn-lt"/>
                <a:ea typeface="+mn-ea"/>
                <a:cs typeface="+mn-cs"/>
              </a:rPr>
              <a:t>等人在</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年进一步引入多文本的最大池化层，并使用多标签模型而不是单标签模型进行建模</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这些模型对待错误标签数据的措施均为通过注意力等机制逐步减小错误标签的影响，使扩充数据集中大部分正确的标签来主导关系提取任务。这带来一个问题，即在测试时，与被忽略的错误标签相近的输入，因为在训练时忽略了错误标签的影响，没有充分地学习，因此有可能仍然无法得到正确的结果。</a:t>
            </a:r>
            <a:endParaRPr lang="zh-CN" altLang="en-US" dirty="0"/>
          </a:p>
        </p:txBody>
      </p:sp>
      <p:sp>
        <p:nvSpPr>
          <p:cNvPr id="4" name="灯片编号占位符 3"/>
          <p:cNvSpPr>
            <a:spLocks noGrp="1"/>
          </p:cNvSpPr>
          <p:nvPr>
            <p:ph type="sldNum" sz="quarter" idx="10"/>
          </p:nvPr>
        </p:nvSpPr>
        <p:spPr/>
        <p:txBody>
          <a:bodyPr/>
          <a:lstStyle/>
          <a:p>
            <a:fld id="{4AFAB443-D262-47EC-B31D-F35E9CF63397}" type="slidenum">
              <a:rPr lang="zh-CN" altLang="en-US" smtClean="0"/>
              <a:t>6</a:t>
            </a:fld>
            <a:endParaRPr lang="zh-CN" altLang="en-US"/>
          </a:p>
        </p:txBody>
      </p:sp>
    </p:spTree>
    <p:extLst>
      <p:ext uri="{BB962C8B-B14F-4D97-AF65-F5344CB8AC3E}">
        <p14:creationId xmlns:p14="http://schemas.microsoft.com/office/powerpoint/2010/main" val="236271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975CF-ECE3-4B69-BB20-4BB18D97BC00}" type="slidenum">
              <a:rPr lang="id-ID">
                <a:solidFill>
                  <a:prstClr val="black"/>
                </a:solidFill>
              </a:rPr>
              <a:pPr/>
              <a:t>7</a:t>
            </a:fld>
            <a:endParaRPr lang="id-ID">
              <a:solidFill>
                <a:prstClr val="black"/>
              </a:solidFill>
            </a:endParaRPr>
          </a:p>
        </p:txBody>
      </p:sp>
    </p:spTree>
    <p:extLst>
      <p:ext uri="{BB962C8B-B14F-4D97-AF65-F5344CB8AC3E}">
        <p14:creationId xmlns:p14="http://schemas.microsoft.com/office/powerpoint/2010/main" val="216710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针对实体关系提取中远程监督方法的基本假设中的不足予以改进，从语义的角度出发，将原本的简单匹配模式改进成为</a:t>
            </a:r>
            <a:r>
              <a:rPr lang="zh-CN" altLang="en-US" sz="1200" kern="1200" dirty="0">
                <a:solidFill>
                  <a:schemeClr val="tx1"/>
                </a:solidFill>
                <a:effectLst/>
                <a:latin typeface="+mn-lt"/>
                <a:ea typeface="+mn-ea"/>
                <a:cs typeface="+mn-cs"/>
              </a:rPr>
              <a:t>语义</a:t>
            </a:r>
            <a:r>
              <a:rPr lang="zh-CN" altLang="zh-CN" sz="1200" kern="1200" dirty="0">
                <a:solidFill>
                  <a:schemeClr val="tx1"/>
                </a:solidFill>
                <a:effectLst/>
                <a:latin typeface="+mn-lt"/>
                <a:ea typeface="+mn-ea"/>
                <a:cs typeface="+mn-cs"/>
              </a:rPr>
              <a:t>相似度匹配模式，并基于此结合相关的深度学习模型有效提取关系指称的语义信息，同时将其用于训练基于深度学习的分类器并进一步提取实体关系，完成基于神经网络的半监督大规模实体关系提取。</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我们改进的假设为：，，，  这意味着我们可以利用句子的语义信息对远程监督方法作改进。因此我们建模如右图所示。图中，</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个语义中心</a:t>
            </a:r>
            <a:r>
              <a:rPr lang="en-US" altLang="zh-CN" sz="1200" kern="1200" dirty="0" err="1">
                <a:solidFill>
                  <a:schemeClr val="tx1"/>
                </a:solidFill>
                <a:effectLst/>
                <a:latin typeface="+mn-lt"/>
                <a:ea typeface="+mn-ea"/>
                <a:cs typeface="+mn-cs"/>
              </a:rPr>
              <a:t>Tk</a:t>
            </a:r>
            <a:r>
              <a:rPr lang="zh-CN" altLang="en-US" sz="1200" kern="1200" dirty="0">
                <a:solidFill>
                  <a:schemeClr val="tx1"/>
                </a:solidFill>
                <a:effectLst/>
                <a:latin typeface="+mn-lt"/>
                <a:ea typeface="+mn-ea"/>
                <a:cs typeface="+mn-cs"/>
              </a:rPr>
              <a:t>表示我们把语义空间分为</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种语义关系，而</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个语义中心</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关系标签转换矩阵</a:t>
            </a:r>
            <a:r>
              <a:rPr lang="en-US" altLang="zh-CN" sz="1200" kern="1200" dirty="0">
                <a:solidFill>
                  <a:schemeClr val="tx1"/>
                </a:solidFill>
                <a:effectLst/>
                <a:latin typeface="+mn-lt"/>
                <a:ea typeface="+mn-ea"/>
                <a:cs typeface="+mn-cs"/>
              </a:rPr>
              <a:t>Mk</a:t>
            </a:r>
            <a:r>
              <a:rPr lang="zh-CN" altLang="en-US" sz="1200" kern="1200" dirty="0">
                <a:solidFill>
                  <a:schemeClr val="tx1"/>
                </a:solidFill>
                <a:effectLst/>
                <a:latin typeface="+mn-lt"/>
                <a:ea typeface="+mn-ea"/>
                <a:cs typeface="+mn-cs"/>
              </a:rPr>
              <a:t>表示每个语义中心到实体关系的映射。</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首先将句子和句子的位置编码表示成向量，通过一个</a:t>
            </a:r>
            <a:r>
              <a:rPr lang="en-US" altLang="zh-CN" sz="1200" kern="1200" dirty="0">
                <a:solidFill>
                  <a:schemeClr val="tx1"/>
                </a:solidFill>
                <a:effectLst/>
                <a:latin typeface="+mn-lt"/>
                <a:ea typeface="+mn-ea"/>
                <a:cs typeface="+mn-cs"/>
              </a:rPr>
              <a:t>PCNN</a:t>
            </a:r>
            <a:r>
              <a:rPr lang="en-US" altLang="zh-CN" sz="1200" kern="1200" baseline="0" dirty="0">
                <a:solidFill>
                  <a:schemeClr val="tx1"/>
                </a:solidFill>
                <a:effectLst/>
                <a:latin typeface="+mn-lt"/>
                <a:ea typeface="+mn-ea"/>
                <a:cs typeface="+mn-cs"/>
              </a:rPr>
              <a:t> </a:t>
            </a:r>
            <a:r>
              <a:rPr lang="zh-CN" altLang="en-US" sz="1200" kern="1200" baseline="0" dirty="0">
                <a:solidFill>
                  <a:schemeClr val="tx1"/>
                </a:solidFill>
                <a:effectLst/>
                <a:latin typeface="+mn-lt"/>
                <a:ea typeface="+mn-ea"/>
                <a:cs typeface="+mn-cs"/>
              </a:rPr>
              <a:t>分段卷积神经网络来提取句子的特征表示</a:t>
            </a:r>
            <a:r>
              <a:rPr lang="en-US" altLang="zh-CN" sz="1200" kern="1200" baseline="0" dirty="0">
                <a:solidFill>
                  <a:schemeClr val="tx1"/>
                </a:solidFill>
                <a:effectLst/>
                <a:latin typeface="+mn-lt"/>
                <a:ea typeface="+mn-ea"/>
                <a:cs typeface="+mn-cs"/>
              </a:rPr>
              <a:t>X</a:t>
            </a:r>
            <a:r>
              <a:rPr lang="zh-CN" altLang="en-US" sz="1200" kern="1200" baseline="0" dirty="0">
                <a:solidFill>
                  <a:schemeClr val="tx1"/>
                </a:solidFill>
                <a:effectLst/>
                <a:latin typeface="+mn-lt"/>
                <a:ea typeface="+mn-ea"/>
                <a:cs typeface="+mn-cs"/>
              </a:rPr>
              <a:t>，将此特征表示</a:t>
            </a:r>
            <a:r>
              <a:rPr lang="en-US" altLang="zh-CN" sz="1200" kern="1200" baseline="0" dirty="0">
                <a:solidFill>
                  <a:schemeClr val="tx1"/>
                </a:solidFill>
                <a:effectLst/>
                <a:latin typeface="+mn-lt"/>
                <a:ea typeface="+mn-ea"/>
                <a:cs typeface="+mn-cs"/>
              </a:rPr>
              <a:t>X</a:t>
            </a:r>
            <a:r>
              <a:rPr lang="zh-CN" altLang="en-US" sz="1200" kern="1200" baseline="0" dirty="0">
                <a:solidFill>
                  <a:schemeClr val="tx1"/>
                </a:solidFill>
                <a:effectLst/>
                <a:latin typeface="+mn-lt"/>
                <a:ea typeface="+mn-ea"/>
                <a:cs typeface="+mn-cs"/>
              </a:rPr>
              <a:t>与</a:t>
            </a:r>
            <a:r>
              <a:rPr lang="en-US" altLang="zh-CN" sz="1200" kern="1200" baseline="0" dirty="0">
                <a:solidFill>
                  <a:schemeClr val="tx1"/>
                </a:solidFill>
                <a:effectLst/>
                <a:latin typeface="+mn-lt"/>
                <a:ea typeface="+mn-ea"/>
                <a:cs typeface="+mn-cs"/>
              </a:rPr>
              <a:t>K</a:t>
            </a:r>
            <a:r>
              <a:rPr lang="zh-CN" altLang="en-US" sz="1200" kern="1200" baseline="0" dirty="0">
                <a:solidFill>
                  <a:schemeClr val="tx1"/>
                </a:solidFill>
                <a:effectLst/>
                <a:latin typeface="+mn-lt"/>
                <a:ea typeface="+mn-ea"/>
                <a:cs typeface="+mn-cs"/>
              </a:rPr>
              <a:t>个语义中心</a:t>
            </a:r>
            <a:r>
              <a:rPr lang="en-US" altLang="zh-CN" sz="1200" kern="1200" baseline="0" dirty="0" err="1">
                <a:solidFill>
                  <a:schemeClr val="tx1"/>
                </a:solidFill>
                <a:effectLst/>
                <a:latin typeface="+mn-lt"/>
                <a:ea typeface="+mn-ea"/>
                <a:cs typeface="+mn-cs"/>
              </a:rPr>
              <a:t>Tk</a:t>
            </a:r>
            <a:r>
              <a:rPr lang="zh-CN" altLang="en-US" sz="1200" kern="1200" baseline="0" dirty="0">
                <a:solidFill>
                  <a:schemeClr val="tx1"/>
                </a:solidFill>
                <a:effectLst/>
                <a:latin typeface="+mn-lt"/>
                <a:ea typeface="+mn-ea"/>
                <a:cs typeface="+mn-cs"/>
              </a:rPr>
              <a:t>向量分别相乘得到句子与每个语义中心的距离，可以通过选取距离最近的语义中心或者是平均的语义中心，来与距离相乘得到句子的语义表示</a:t>
            </a:r>
            <a:r>
              <a:rPr lang="en-US" altLang="zh-CN" sz="1200" kern="1200" baseline="0" dirty="0" err="1">
                <a:solidFill>
                  <a:schemeClr val="tx1"/>
                </a:solidFill>
                <a:effectLst/>
                <a:latin typeface="+mn-lt"/>
                <a:ea typeface="+mn-ea"/>
                <a:cs typeface="+mn-cs"/>
              </a:rPr>
              <a:t>Zx</a:t>
            </a:r>
            <a:r>
              <a:rPr lang="zh-CN" altLang="en-US" sz="1200" kern="1200" baseline="0" dirty="0">
                <a:solidFill>
                  <a:schemeClr val="tx1"/>
                </a:solidFill>
                <a:effectLst/>
                <a:latin typeface="+mn-lt"/>
                <a:ea typeface="+mn-ea"/>
                <a:cs typeface="+mn-cs"/>
              </a:rPr>
              <a:t>，如果是选取最近的语义中心，则将语义表示</a:t>
            </a:r>
            <a:r>
              <a:rPr lang="en-US" altLang="zh-CN" sz="1200" kern="1200" baseline="0" dirty="0">
                <a:solidFill>
                  <a:schemeClr val="tx1"/>
                </a:solidFill>
                <a:effectLst/>
                <a:latin typeface="+mn-lt"/>
                <a:ea typeface="+mn-ea"/>
                <a:cs typeface="+mn-cs"/>
              </a:rPr>
              <a:t>ZX</a:t>
            </a:r>
            <a:r>
              <a:rPr lang="zh-CN" altLang="en-US" sz="1200" kern="1200" baseline="0" dirty="0">
                <a:solidFill>
                  <a:schemeClr val="tx1"/>
                </a:solidFill>
                <a:effectLst/>
                <a:latin typeface="+mn-lt"/>
                <a:ea typeface="+mn-ea"/>
                <a:cs typeface="+mn-cs"/>
              </a:rPr>
              <a:t>与该语义中心的语义</a:t>
            </a:r>
            <a:r>
              <a:rPr lang="en-US" altLang="zh-CN" sz="1200" kern="1200" baseline="0" dirty="0">
                <a:solidFill>
                  <a:schemeClr val="tx1"/>
                </a:solidFill>
                <a:effectLst/>
                <a:latin typeface="+mn-lt"/>
                <a:ea typeface="+mn-ea"/>
                <a:cs typeface="+mn-cs"/>
              </a:rPr>
              <a:t>-</a:t>
            </a:r>
            <a:r>
              <a:rPr lang="zh-CN" altLang="en-US" sz="1200" kern="1200" baseline="0" dirty="0">
                <a:solidFill>
                  <a:schemeClr val="tx1"/>
                </a:solidFill>
                <a:effectLst/>
                <a:latin typeface="+mn-lt"/>
                <a:ea typeface="+mn-ea"/>
                <a:cs typeface="+mn-cs"/>
              </a:rPr>
              <a:t>关系标签转换矩阵</a:t>
            </a:r>
            <a:r>
              <a:rPr lang="en-US" altLang="zh-CN" sz="1200" kern="1200" baseline="0" dirty="0">
                <a:solidFill>
                  <a:schemeClr val="tx1"/>
                </a:solidFill>
                <a:effectLst/>
                <a:latin typeface="+mn-lt"/>
                <a:ea typeface="+mn-ea"/>
                <a:cs typeface="+mn-cs"/>
              </a:rPr>
              <a:t>Mk</a:t>
            </a:r>
            <a:r>
              <a:rPr lang="zh-CN" altLang="en-US" sz="1200" kern="1200" baseline="0" dirty="0">
                <a:solidFill>
                  <a:schemeClr val="tx1"/>
                </a:solidFill>
                <a:effectLst/>
                <a:latin typeface="+mn-lt"/>
                <a:ea typeface="+mn-ea"/>
                <a:cs typeface="+mn-cs"/>
              </a:rPr>
              <a:t>相乘，得到最后的关系标签向量。如果是选取语义中心的平均，则同样取语义表示</a:t>
            </a:r>
            <a:r>
              <a:rPr lang="en-US" altLang="zh-CN" sz="1200" kern="1200" baseline="0" dirty="0">
                <a:solidFill>
                  <a:schemeClr val="tx1"/>
                </a:solidFill>
                <a:effectLst/>
                <a:latin typeface="+mn-lt"/>
                <a:ea typeface="+mn-ea"/>
                <a:cs typeface="+mn-cs"/>
              </a:rPr>
              <a:t>ZX</a:t>
            </a:r>
            <a:r>
              <a:rPr lang="zh-CN" altLang="en-US" sz="1200" kern="1200" baseline="0" dirty="0">
                <a:solidFill>
                  <a:schemeClr val="tx1"/>
                </a:solidFill>
                <a:effectLst/>
                <a:latin typeface="+mn-lt"/>
                <a:ea typeface="+mn-ea"/>
                <a:cs typeface="+mn-cs"/>
              </a:rPr>
              <a:t>与每个转换矩阵</a:t>
            </a:r>
            <a:r>
              <a:rPr lang="en-US" altLang="zh-CN" sz="1200" kern="1200" baseline="0" dirty="0">
                <a:solidFill>
                  <a:schemeClr val="tx1"/>
                </a:solidFill>
                <a:effectLst/>
                <a:latin typeface="+mn-lt"/>
                <a:ea typeface="+mn-ea"/>
                <a:cs typeface="+mn-cs"/>
              </a:rPr>
              <a:t>MK</a:t>
            </a:r>
            <a:r>
              <a:rPr lang="zh-CN" altLang="en-US" sz="1200" kern="1200" baseline="0" dirty="0">
                <a:solidFill>
                  <a:schemeClr val="tx1"/>
                </a:solidFill>
                <a:effectLst/>
                <a:latin typeface="+mn-lt"/>
                <a:ea typeface="+mn-ea"/>
                <a:cs typeface="+mn-cs"/>
              </a:rPr>
              <a:t>相乘的平均，得到最后的关系标签向量。模型反向传播学习语义中心</a:t>
            </a:r>
            <a:r>
              <a:rPr lang="en-US" altLang="zh-CN" sz="1200" kern="1200" baseline="0" dirty="0">
                <a:solidFill>
                  <a:schemeClr val="tx1"/>
                </a:solidFill>
                <a:effectLst/>
                <a:latin typeface="+mn-lt"/>
                <a:ea typeface="+mn-ea"/>
                <a:cs typeface="+mn-cs"/>
              </a:rPr>
              <a:t>-</a:t>
            </a:r>
            <a:r>
              <a:rPr lang="zh-CN" altLang="en-US" sz="1200" kern="1200" baseline="0" dirty="0">
                <a:solidFill>
                  <a:schemeClr val="tx1"/>
                </a:solidFill>
                <a:effectLst/>
                <a:latin typeface="+mn-lt"/>
                <a:ea typeface="+mn-ea"/>
                <a:cs typeface="+mn-cs"/>
              </a:rPr>
              <a:t>关系标签转化矩阵</a:t>
            </a:r>
            <a:r>
              <a:rPr lang="en-US" altLang="zh-CN" sz="1200" kern="1200" baseline="0" dirty="0">
                <a:solidFill>
                  <a:schemeClr val="tx1"/>
                </a:solidFill>
                <a:effectLst/>
                <a:latin typeface="+mn-lt"/>
                <a:ea typeface="+mn-ea"/>
                <a:cs typeface="+mn-cs"/>
              </a:rPr>
              <a:t>Mk</a:t>
            </a:r>
            <a:r>
              <a:rPr lang="zh-CN" altLang="en-US" sz="1200" kern="1200" baseline="0" dirty="0">
                <a:solidFill>
                  <a:schemeClr val="tx1"/>
                </a:solidFill>
                <a:effectLst/>
                <a:latin typeface="+mn-lt"/>
                <a:ea typeface="+mn-ea"/>
                <a:cs typeface="+mn-cs"/>
              </a:rPr>
              <a:t>，语义中心</a:t>
            </a:r>
            <a:r>
              <a:rPr lang="en-US" altLang="zh-CN" sz="1200" kern="1200" baseline="0" dirty="0" err="1">
                <a:solidFill>
                  <a:schemeClr val="tx1"/>
                </a:solidFill>
                <a:effectLst/>
                <a:latin typeface="+mn-lt"/>
                <a:ea typeface="+mn-ea"/>
                <a:cs typeface="+mn-cs"/>
              </a:rPr>
              <a:t>Tk</a:t>
            </a:r>
            <a:r>
              <a:rPr lang="zh-CN" altLang="en-US" sz="1200" kern="1200" baseline="0" dirty="0">
                <a:solidFill>
                  <a:schemeClr val="tx1"/>
                </a:solidFill>
                <a:effectLst/>
                <a:latin typeface="+mn-lt"/>
                <a:ea typeface="+mn-ea"/>
                <a:cs typeface="+mn-cs"/>
              </a:rPr>
              <a:t>和</a:t>
            </a:r>
            <a:r>
              <a:rPr lang="en-US" altLang="zh-CN" sz="1200" kern="1200" baseline="0" dirty="0">
                <a:solidFill>
                  <a:schemeClr val="tx1"/>
                </a:solidFill>
                <a:effectLst/>
                <a:latin typeface="+mn-lt"/>
                <a:ea typeface="+mn-ea"/>
                <a:cs typeface="+mn-cs"/>
              </a:rPr>
              <a:t>PCNN</a:t>
            </a:r>
            <a:r>
              <a:rPr lang="zh-CN" altLang="en-US" sz="1200" kern="1200" baseline="0" dirty="0">
                <a:solidFill>
                  <a:schemeClr val="tx1"/>
                </a:solidFill>
                <a:effectLst/>
                <a:latin typeface="+mn-lt"/>
                <a:ea typeface="+mn-ea"/>
                <a:cs typeface="+mn-cs"/>
              </a:rPr>
              <a:t>模型。与之前的方法不同的是，错误标签有可能会因为与语义中心的距离被重分配到正确的标签中去，使得在测试时，与错误标签相近的测试用例可能被划分到正确的标签。而之前的工作是通过逐渐忽略错误标签而消除错误标签带来的影响。因此我们可以认为我们利用到了所有输入信息来训练网络。除此之外，通过改进假设的语义距离也可以有效地解决漏标注问题。通过与其语义相近的其他数据来协助产生漏标注数据的实体关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AFAB443-D262-47EC-B31D-F35E9CF63397}" type="slidenum">
              <a:rPr lang="zh-CN" altLang="en-US" smtClean="0"/>
              <a:t>8</a:t>
            </a:fld>
            <a:endParaRPr lang="zh-CN" altLang="en-US"/>
          </a:p>
        </p:txBody>
      </p:sp>
    </p:spTree>
    <p:extLst>
      <p:ext uri="{BB962C8B-B14F-4D97-AF65-F5344CB8AC3E}">
        <p14:creationId xmlns:p14="http://schemas.microsoft.com/office/powerpoint/2010/main" val="106347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0782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19855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684701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defTabSz="609585" fontAlgn="base">
              <a:spcBef>
                <a:spcPct val="0"/>
              </a:spcBef>
              <a:spcAft>
                <a:spcPct val="0"/>
              </a:spcAft>
              <a:defRPr/>
            </a:pPr>
            <a:fld id="{06AB8C3C-CB58-43CA-9025-7AD145B85B46}" type="datetime1">
              <a:rPr lang="zh-CN" altLang="en-US" smtClean="0">
                <a:solidFill>
                  <a:srgbClr val="4B4D4F"/>
                </a:solidFill>
              </a:rPr>
              <a:pPr defTabSz="609585" fontAlgn="base">
                <a:spcBef>
                  <a:spcPct val="0"/>
                </a:spcBef>
                <a:spcAft>
                  <a:spcPct val="0"/>
                </a:spcAft>
                <a:defRPr/>
              </a:pPr>
              <a:t>2018/6/19</a:t>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pPr>
                <a:defRPr/>
              </a:pPr>
              <a:t>‹#›</a:t>
            </a:fld>
            <a:endParaRPr lang="zh-CN" altLang="en-US">
              <a:solidFill>
                <a:srgbClr val="4B4D4F">
                  <a:tint val="75000"/>
                </a:srgbClr>
              </a:solidFill>
            </a:endParaRPr>
          </a:p>
        </p:txBody>
      </p:sp>
    </p:spTree>
    <p:extLst>
      <p:ext uri="{BB962C8B-B14F-4D97-AF65-F5344CB8AC3E}">
        <p14:creationId xmlns:p14="http://schemas.microsoft.com/office/powerpoint/2010/main" val="3691298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00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17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pPr fontAlgn="base">
                <a:spcBef>
                  <a:spcPct val="0"/>
                </a:spcBef>
                <a:spcAft>
                  <a:spcPct val="0"/>
                </a:spcAft>
                <a:defRPr/>
              </a:pPr>
              <a:t>2018/6/19</a:t>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17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17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pPr>
                <a:defRPr/>
              </a:pPr>
              <a:t>‹#›</a:t>
            </a:fld>
            <a:endParaRPr lang="zh-CN" altLang="en-US" sz="2400">
              <a:solidFill>
                <a:srgbClr val="4B4D4F"/>
              </a:solidFill>
            </a:endParaRPr>
          </a:p>
        </p:txBody>
      </p:sp>
    </p:spTree>
    <p:extLst>
      <p:ext uri="{BB962C8B-B14F-4D97-AF65-F5344CB8AC3E}">
        <p14:creationId xmlns:p14="http://schemas.microsoft.com/office/powerpoint/2010/main" val="195772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3748264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2181118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1479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530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95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016632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094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defTabSz="609585" fontAlgn="base">
              <a:spcBef>
                <a:spcPct val="0"/>
              </a:spcBef>
              <a:spcAft>
                <a:spcPct val="0"/>
              </a:spcAft>
              <a:defRPr/>
            </a:pPr>
            <a:fld id="{06AB8C3C-CB58-43CA-9025-7AD145B85B46}" type="datetime1">
              <a:rPr lang="zh-CN" altLang="en-US" smtClean="0">
                <a:solidFill>
                  <a:srgbClr val="4B4D4F"/>
                </a:solidFill>
              </a:rPr>
              <a:pPr defTabSz="609585" fontAlgn="base">
                <a:spcBef>
                  <a:spcPct val="0"/>
                </a:spcBef>
                <a:spcAft>
                  <a:spcPct val="0"/>
                </a:spcAft>
                <a:defRPr/>
              </a:pPr>
              <a:t>2018/6/19</a:t>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pPr>
                <a:defRPr/>
              </a:pPr>
              <a:t>‹#›</a:t>
            </a:fld>
            <a:endParaRPr lang="zh-CN" altLang="en-US">
              <a:solidFill>
                <a:srgbClr val="4B4D4F">
                  <a:tint val="75000"/>
                </a:srgbClr>
              </a:solidFill>
            </a:endParaRPr>
          </a:p>
        </p:txBody>
      </p:sp>
    </p:spTree>
    <p:extLst>
      <p:ext uri="{BB962C8B-B14F-4D97-AF65-F5344CB8AC3E}">
        <p14:creationId xmlns:p14="http://schemas.microsoft.com/office/powerpoint/2010/main" val="4285932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3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17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pPr fontAlgn="base">
                <a:spcBef>
                  <a:spcPct val="0"/>
                </a:spcBef>
                <a:spcAft>
                  <a:spcPct val="0"/>
                </a:spcAft>
                <a:defRPr/>
              </a:pPr>
              <a:t>2018/6/19</a:t>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17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17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pPr>
                <a:defRPr/>
              </a:pPr>
              <a:t>‹#›</a:t>
            </a:fld>
            <a:endParaRPr lang="zh-CN" altLang="en-US" sz="2400">
              <a:solidFill>
                <a:srgbClr val="4B4D4F"/>
              </a:solidFill>
            </a:endParaRPr>
          </a:p>
        </p:txBody>
      </p:sp>
    </p:spTree>
    <p:extLst>
      <p:ext uri="{BB962C8B-B14F-4D97-AF65-F5344CB8AC3E}">
        <p14:creationId xmlns:p14="http://schemas.microsoft.com/office/powerpoint/2010/main" val="427688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3034120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530193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42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015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275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83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094762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defTabSz="609585" fontAlgn="base">
              <a:spcBef>
                <a:spcPct val="0"/>
              </a:spcBef>
              <a:spcAft>
                <a:spcPct val="0"/>
              </a:spcAft>
              <a:defRPr/>
            </a:pPr>
            <a:fld id="{06AB8C3C-CB58-43CA-9025-7AD145B85B46}" type="datetime1">
              <a:rPr lang="zh-CN" altLang="en-US" smtClean="0">
                <a:solidFill>
                  <a:srgbClr val="4B4D4F"/>
                </a:solidFill>
              </a:rPr>
              <a:pPr defTabSz="609585" fontAlgn="base">
                <a:spcBef>
                  <a:spcPct val="0"/>
                </a:spcBef>
                <a:spcAft>
                  <a:spcPct val="0"/>
                </a:spcAft>
                <a:defRPr/>
              </a:pPr>
              <a:t>2018/6/19</a:t>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pPr>
                <a:defRPr/>
              </a:pPr>
              <a:t>‹#›</a:t>
            </a:fld>
            <a:endParaRPr lang="zh-CN" altLang="en-US">
              <a:solidFill>
                <a:srgbClr val="4B4D4F">
                  <a:tint val="75000"/>
                </a:srgbClr>
              </a:solidFill>
            </a:endParaRPr>
          </a:p>
        </p:txBody>
      </p:sp>
    </p:spTree>
    <p:extLst>
      <p:ext uri="{BB962C8B-B14F-4D97-AF65-F5344CB8AC3E}">
        <p14:creationId xmlns:p14="http://schemas.microsoft.com/office/powerpoint/2010/main" val="338624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45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17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pPr fontAlgn="base">
                <a:spcBef>
                  <a:spcPct val="0"/>
                </a:spcBef>
                <a:spcAft>
                  <a:spcPct val="0"/>
                </a:spcAft>
                <a:defRPr/>
              </a:pPr>
              <a:t>2018/6/19</a:t>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17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17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pPr>
                <a:defRPr/>
              </a:pPr>
              <a:t>‹#›</a:t>
            </a:fld>
            <a:endParaRPr lang="zh-CN" altLang="en-US" sz="2400">
              <a:solidFill>
                <a:srgbClr val="4B4D4F"/>
              </a:solidFill>
            </a:endParaRPr>
          </a:p>
        </p:txBody>
      </p:sp>
    </p:spTree>
    <p:extLst>
      <p:ext uri="{BB962C8B-B14F-4D97-AF65-F5344CB8AC3E}">
        <p14:creationId xmlns:p14="http://schemas.microsoft.com/office/powerpoint/2010/main" val="1125507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3111166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1355385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19150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383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643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400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p:spPr>
        <p:txBody>
          <a:bodyPr vert="horz" wrap="square" lIns="91440" tIns="45720" rIns="91440" bIns="45720" numCol="1" anchor="t" anchorCtr="0" compatLnSpc="1">
            <a:prstTxWarp prst="textNoShape">
              <a:avLst/>
            </a:prstTxWarp>
          </a:bodyPr>
          <a:lstStyle>
            <a:lvl1pPr eaLnBrk="1" hangingPunct="1">
              <a:defRPr smtClean="0">
                <a:ea typeface="宋体" panose="02010600030101010101" pitchFamily="2" charset="-122"/>
              </a:defRPr>
            </a:lvl1pPr>
          </a:lstStyle>
          <a:p>
            <a:pPr defTabSz="609585" fontAlgn="base">
              <a:spcBef>
                <a:spcPct val="0"/>
              </a:spcBef>
              <a:spcAft>
                <a:spcPct val="0"/>
              </a:spcAft>
              <a:defRPr/>
            </a:pPr>
            <a:fld id="{06AB8C3C-CB58-43CA-9025-7AD145B85B46}" type="datetime1">
              <a:rPr lang="zh-CN" altLang="en-US" smtClean="0">
                <a:solidFill>
                  <a:srgbClr val="4B4D4F"/>
                </a:solidFill>
              </a:rPr>
              <a:pPr defTabSz="609585" fontAlgn="base">
                <a:spcBef>
                  <a:spcPct val="0"/>
                </a:spcBef>
                <a:spcAft>
                  <a:spcPct val="0"/>
                </a:spcAft>
                <a:defRPr/>
              </a:pPr>
              <a:t>2018/6/19</a:t>
            </a:fld>
            <a:endParaRPr lang="zh-CN" altLang="en-US">
              <a:solidFill>
                <a:srgbClr val="4B4D4F"/>
              </a:solidFill>
            </a:endParaRPr>
          </a:p>
        </p:txBody>
      </p:sp>
      <p:sp>
        <p:nvSpPr>
          <p:cNvPr id="3" name="Footer Placeholder 2"/>
          <p:cNvSpPr>
            <a:spLocks noGrp="1"/>
          </p:cNvSpPr>
          <p:nvPr>
            <p:ph type="ftr" sz="quarter" idx="11"/>
          </p:nvPr>
        </p:nvSpPr>
        <p:spPr/>
        <p:txBody>
          <a:bodyPr/>
          <a:lstStyle>
            <a:lvl1pPr>
              <a:defRPr/>
            </a:lvl1pPr>
          </a:lstStyle>
          <a:p>
            <a:pPr>
              <a:defRPr/>
            </a:pPr>
            <a:endParaRPr lang="zh-CN" altLang="en-US">
              <a:solidFill>
                <a:srgbClr val="4B4D4F">
                  <a:tint val="75000"/>
                </a:srgbClr>
              </a:solidFill>
            </a:endParaRPr>
          </a:p>
        </p:txBody>
      </p:sp>
      <p:sp>
        <p:nvSpPr>
          <p:cNvPr id="4" name="Slide Number Placeholder 3"/>
          <p:cNvSpPr>
            <a:spLocks noGrp="1"/>
          </p:cNvSpPr>
          <p:nvPr>
            <p:ph type="sldNum" sz="quarter" idx="12"/>
          </p:nvPr>
        </p:nvSpPr>
        <p:spPr/>
        <p:txBody>
          <a:bodyPr/>
          <a:lstStyle>
            <a:lvl1pPr>
              <a:defRPr smtClean="0"/>
            </a:lvl1pPr>
          </a:lstStyle>
          <a:p>
            <a:pPr>
              <a:defRPr/>
            </a:pPr>
            <a:fld id="{E1EE1A14-67C4-44F6-B266-6D4410088BB5}" type="slidenum">
              <a:rPr lang="zh-CN" altLang="en-US">
                <a:solidFill>
                  <a:srgbClr val="4B4D4F">
                    <a:tint val="75000"/>
                  </a:srgbClr>
                </a:solidFill>
              </a:rPr>
              <a:pPr>
                <a:defRPr/>
              </a:pPr>
              <a:t>‹#›</a:t>
            </a:fld>
            <a:endParaRPr lang="zh-CN" altLang="en-US">
              <a:solidFill>
                <a:srgbClr val="4B4D4F">
                  <a:tint val="75000"/>
                </a:srgbClr>
              </a:solidFill>
            </a:endParaRPr>
          </a:p>
        </p:txBody>
      </p:sp>
    </p:spTree>
    <p:extLst>
      <p:ext uri="{BB962C8B-B14F-4D97-AF65-F5344CB8AC3E}">
        <p14:creationId xmlns:p14="http://schemas.microsoft.com/office/powerpoint/2010/main" val="193626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324452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6841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noProof="1"/>
              <a:t>单击此处编辑母版标题样式</a:t>
            </a:r>
          </a:p>
        </p:txBody>
      </p:sp>
      <p:sp>
        <p:nvSpPr>
          <p:cNvPr id="3" name="日期占位符 2"/>
          <p:cNvSpPr>
            <a:spLocks noGrp="1"/>
          </p:cNvSpPr>
          <p:nvPr>
            <p:ph type="dt" sz="half" idx="10"/>
          </p:nvPr>
        </p:nvSpPr>
        <p:spPr bwMode="auto">
          <a:xfrm>
            <a:off x="838200" y="6356351"/>
            <a:ext cx="2743200" cy="366183"/>
          </a:xfrm>
          <a:prstGeom prst="rect">
            <a:avLst/>
          </a:prstGeom>
          <a:ln>
            <a:miter lim="800000"/>
          </a:ln>
        </p:spPr>
        <p:txBody>
          <a:bodyPr vert="horz" wrap="square" lIns="91440" tIns="45720" rIns="91440" bIns="45720" numCol="1" anchor="ctr" anchorCtr="0" compatLnSpc="1"/>
          <a:lstStyle>
            <a:lvl1pPr defTabSz="1219170" eaLnBrk="1" hangingPunct="1">
              <a:buFont typeface="Arial" panose="020B0604020202020204" pitchFamily="34" charset="0"/>
              <a:buNone/>
              <a:defRPr>
                <a:latin typeface="+mn-lt"/>
                <a:ea typeface="宋体" panose="02010600030101010101" pitchFamily="2" charset="-122"/>
              </a:defRPr>
            </a:lvl1pPr>
          </a:lstStyle>
          <a:p>
            <a:pPr fontAlgn="base">
              <a:spcBef>
                <a:spcPct val="0"/>
              </a:spcBef>
              <a:spcAft>
                <a:spcPct val="0"/>
              </a:spcAft>
              <a:defRPr/>
            </a:pPr>
            <a:fld id="{6CCAC394-BC7E-46DE-9298-F1E194B8BF6E}" type="datetime1">
              <a:rPr lang="zh-CN" altLang="en-US">
                <a:solidFill>
                  <a:srgbClr val="4B4D4F"/>
                </a:solidFill>
              </a:rPr>
              <a:pPr fontAlgn="base">
                <a:spcBef>
                  <a:spcPct val="0"/>
                </a:spcBef>
                <a:spcAft>
                  <a:spcPct val="0"/>
                </a:spcAft>
                <a:defRPr/>
              </a:pPr>
              <a:t>2018/6/19</a:t>
            </a:fld>
            <a:endParaRPr lang="zh-CN" altLang="en-US">
              <a:solidFill>
                <a:srgbClr val="4B4D4F"/>
              </a:solidFill>
            </a:endParaRPr>
          </a:p>
        </p:txBody>
      </p:sp>
      <p:sp>
        <p:nvSpPr>
          <p:cNvPr id="4" name="页脚占位符 3"/>
          <p:cNvSpPr>
            <a:spLocks noGrp="1"/>
          </p:cNvSpPr>
          <p:nvPr>
            <p:ph type="ftr" sz="quarter" idx="11"/>
          </p:nvPr>
        </p:nvSpPr>
        <p:spPr bwMode="auto">
          <a:ln>
            <a:miter lim="800000"/>
          </a:ln>
        </p:spPr>
        <p:txBody>
          <a:bodyPr wrap="square" numCol="1" anchorCtr="0" compatLnSpc="1"/>
          <a:lstStyle>
            <a:lvl1pPr defTabSz="1219170" fontAlgn="base">
              <a:buFont typeface="Arial" panose="020B0604020202020204" pitchFamily="34" charset="0"/>
              <a:buNone/>
              <a:defRPr noProof="0">
                <a:latin typeface="微软雅黑" panose="020B0503020204020204" pitchFamily="34" charset="-122"/>
                <a:ea typeface="宋体" panose="02010600030101010101" pitchFamily="2" charset="-122"/>
                <a:cs typeface="微软雅黑" panose="020B0503020204020204" pitchFamily="34" charset="-122"/>
              </a:defRPr>
            </a:lvl1pPr>
          </a:lstStyle>
          <a:p>
            <a:pPr>
              <a:defRPr/>
            </a:pPr>
            <a:endParaRPr lang="zh-CN" altLang="zh-CN">
              <a:solidFill>
                <a:srgbClr val="4B4D4F">
                  <a:tint val="75000"/>
                </a:srgbClr>
              </a:solidFill>
            </a:endParaRPr>
          </a:p>
        </p:txBody>
      </p:sp>
      <p:sp>
        <p:nvSpPr>
          <p:cNvPr id="5" name="灯片编号占位符 4"/>
          <p:cNvSpPr>
            <a:spLocks noGrp="1"/>
          </p:cNvSpPr>
          <p:nvPr>
            <p:ph type="sldNum" sz="quarter" idx="12"/>
          </p:nvPr>
        </p:nvSpPr>
        <p:spPr bwMode="auto">
          <a:ln>
            <a:miter lim="800000"/>
          </a:ln>
        </p:spPr>
        <p:txBody>
          <a:bodyPr wrap="square" numCol="1" anchorCtr="0" compatLnSpc="1"/>
          <a:lstStyle>
            <a:lvl1pPr defTabSz="1219170" fontAlgn="base">
              <a:buFont typeface="Arial" panose="020B0604020202020204" pitchFamily="34" charset="0"/>
              <a:buNone/>
              <a:defRPr noProof="0">
                <a:ea typeface="宋体" panose="02010600030101010101" pitchFamily="2" charset="-122"/>
              </a:defRPr>
            </a:lvl1pPr>
          </a:lstStyle>
          <a:p>
            <a:pPr>
              <a:defRPr/>
            </a:pPr>
            <a:fld id="{BEF3D62E-5CD7-4F7F-8888-54F689243974}" type="slidenum">
              <a:rPr lang="zh-CN" altLang="en-US">
                <a:solidFill>
                  <a:srgbClr val="4B4D4F">
                    <a:tint val="75000"/>
                  </a:srgbClr>
                </a:solidFill>
              </a:rPr>
              <a:pPr>
                <a:defRPr/>
              </a:pPr>
              <a:t>‹#›</a:t>
            </a:fld>
            <a:endParaRPr lang="zh-CN" altLang="en-US" sz="2400">
              <a:solidFill>
                <a:srgbClr val="4B4D4F"/>
              </a:solidFill>
            </a:endParaRPr>
          </a:p>
        </p:txBody>
      </p:sp>
    </p:spTree>
    <p:extLst>
      <p:ext uri="{BB962C8B-B14F-4D97-AF65-F5344CB8AC3E}">
        <p14:creationId xmlns:p14="http://schemas.microsoft.com/office/powerpoint/2010/main" val="3414270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609600" y="1176867"/>
            <a:ext cx="10941051" cy="454025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924985" y="1449918"/>
            <a:ext cx="10342033" cy="3958167"/>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1583019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2679700" y="-378884"/>
            <a:ext cx="6800851" cy="5600701"/>
          </a:xfrm>
          <a:prstGeom prst="rect">
            <a:avLst/>
          </a:prstGeom>
          <a:solidFill>
            <a:schemeClr val="bg1">
              <a:alpha val="70000"/>
            </a:schemeClr>
          </a:solid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
        <p:nvSpPr>
          <p:cNvPr id="4" name="矩形 3"/>
          <p:cNvSpPr/>
          <p:nvPr userDrawn="1"/>
        </p:nvSpPr>
        <p:spPr>
          <a:xfrm>
            <a:off x="2952751" y="-378884"/>
            <a:ext cx="6286500" cy="5346701"/>
          </a:xfrm>
          <a:prstGeom prst="rect">
            <a:avLst/>
          </a:prstGeom>
          <a:solidFill>
            <a:srgbClr val="40404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85" fontAlgn="base">
              <a:spcBef>
                <a:spcPct val="0"/>
              </a:spcBef>
              <a:spcAft>
                <a:spcPct val="0"/>
              </a:spcAft>
              <a:defRPr/>
            </a:pPr>
            <a:endParaRPr lang="zh-CN" altLang="en-US" sz="2400">
              <a:solidFill>
                <a:srgbClr val="FFFFFF"/>
              </a:solidFill>
            </a:endParaRPr>
          </a:p>
        </p:txBody>
      </p:sp>
    </p:spTree>
    <p:extLst>
      <p:ext uri="{BB962C8B-B14F-4D97-AF65-F5344CB8AC3E}">
        <p14:creationId xmlns:p14="http://schemas.microsoft.com/office/powerpoint/2010/main" val="312362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占位符 2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1245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6912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031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ull Image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676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91879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67741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125361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67236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21EB27B-E58D-4A24-B784-FC657D17B93B}"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416752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theme" Target="../theme/theme5.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EB27B-E58D-4A24-B784-FC657D17B93B}"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694AD-67AF-4F59-9F24-F78FD55916C6}" type="slidenum">
              <a:rPr lang="zh-CN" altLang="en-US" smtClean="0"/>
              <a:t>‹#›</a:t>
            </a:fld>
            <a:endParaRPr lang="zh-CN" altLang="en-US"/>
          </a:p>
        </p:txBody>
      </p:sp>
    </p:spTree>
    <p:extLst>
      <p:ext uri="{BB962C8B-B14F-4D97-AF65-F5344CB8AC3E}">
        <p14:creationId xmlns:p14="http://schemas.microsoft.com/office/powerpoint/2010/main" val="299284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fld id="{EDEEEA86-D96A-44CA-9EE4-84298454D8D7}" type="slidenum">
              <a:rPr lang="zh-CN" altLang="en-US" smtClean="0">
                <a:solidFill>
                  <a:srgbClr val="4B4D4F">
                    <a:tint val="75000"/>
                  </a:srgbClr>
                </a:solidFill>
              </a:rPr>
              <a:pPr defTabSz="609585">
                <a:spcBef>
                  <a:spcPct val="0"/>
                </a:spcBef>
                <a:spcAft>
                  <a:spcPct val="0"/>
                </a:spcAft>
                <a:defRPr/>
              </a:pPr>
              <a:t>‹#›</a:t>
            </a:fld>
            <a:endParaRPr lang="zh-CN" altLang="en-US">
              <a:solidFill>
                <a:srgbClr val="4B4D4F">
                  <a:tint val="75000"/>
                </a:srgbClr>
              </a:solidFill>
            </a:endParaRPr>
          </a:p>
        </p:txBody>
      </p:sp>
    </p:spTree>
    <p:extLst>
      <p:ext uri="{BB962C8B-B14F-4D97-AF65-F5344CB8AC3E}">
        <p14:creationId xmlns:p14="http://schemas.microsoft.com/office/powerpoint/2010/main" val="1921492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377"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585"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170"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754"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339"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594" indent="-228594" algn="l" defTabSz="914377"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fld id="{EDEEEA86-D96A-44CA-9EE4-84298454D8D7}" type="slidenum">
              <a:rPr lang="zh-CN" altLang="en-US" smtClean="0">
                <a:solidFill>
                  <a:srgbClr val="4B4D4F">
                    <a:tint val="75000"/>
                  </a:srgbClr>
                </a:solidFill>
              </a:rPr>
              <a:pPr defTabSz="609585">
                <a:spcBef>
                  <a:spcPct val="0"/>
                </a:spcBef>
                <a:spcAft>
                  <a:spcPct val="0"/>
                </a:spcAft>
                <a:defRPr/>
              </a:pPr>
              <a:t>‹#›</a:t>
            </a:fld>
            <a:endParaRPr lang="zh-CN" altLang="en-US">
              <a:solidFill>
                <a:srgbClr val="4B4D4F">
                  <a:tint val="75000"/>
                </a:srgbClr>
              </a:solidFill>
            </a:endParaRPr>
          </a:p>
        </p:txBody>
      </p:sp>
    </p:spTree>
    <p:extLst>
      <p:ext uri="{BB962C8B-B14F-4D97-AF65-F5344CB8AC3E}">
        <p14:creationId xmlns:p14="http://schemas.microsoft.com/office/powerpoint/2010/main" val="390731484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914377"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585"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170"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754"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339"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594" indent="-228594" algn="l" defTabSz="914377"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fld id="{EDEEEA86-D96A-44CA-9EE4-84298454D8D7}" type="slidenum">
              <a:rPr lang="zh-CN" altLang="en-US" smtClean="0">
                <a:solidFill>
                  <a:srgbClr val="4B4D4F">
                    <a:tint val="75000"/>
                  </a:srgbClr>
                </a:solidFill>
              </a:rPr>
              <a:pPr defTabSz="609585">
                <a:spcBef>
                  <a:spcPct val="0"/>
                </a:spcBef>
                <a:spcAft>
                  <a:spcPct val="0"/>
                </a:spcAft>
                <a:defRPr/>
              </a:pPr>
              <a:t>‹#›</a:t>
            </a:fld>
            <a:endParaRPr lang="zh-CN" altLang="en-US">
              <a:solidFill>
                <a:srgbClr val="4B4D4F">
                  <a:tint val="75000"/>
                </a:srgbClr>
              </a:solidFill>
            </a:endParaRPr>
          </a:p>
        </p:txBody>
      </p:sp>
    </p:spTree>
    <p:extLst>
      <p:ext uri="{BB962C8B-B14F-4D97-AF65-F5344CB8AC3E}">
        <p14:creationId xmlns:p14="http://schemas.microsoft.com/office/powerpoint/2010/main" val="161122868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914377"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585"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170"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754"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339"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594" indent="-228594" algn="l" defTabSz="914377"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endParaRPr lang="zh-CN" altLang="en-US">
              <a:solidFill>
                <a:srgbClr val="4B4D4F">
                  <a:tint val="75000"/>
                </a:srgbClr>
              </a:solidFill>
            </a:endParaRPr>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eaLnBrk="1" fontAlgn="auto" hangingPunct="1">
              <a:defRPr sz="1200" noProof="1" smtClean="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defTabSz="609585">
              <a:spcBef>
                <a:spcPct val="0"/>
              </a:spcBef>
              <a:spcAft>
                <a:spcPct val="0"/>
              </a:spcAft>
              <a:defRPr/>
            </a:pPr>
            <a:fld id="{EDEEEA86-D96A-44CA-9EE4-84298454D8D7}" type="slidenum">
              <a:rPr lang="zh-CN" altLang="en-US" smtClean="0">
                <a:solidFill>
                  <a:srgbClr val="4B4D4F">
                    <a:tint val="75000"/>
                  </a:srgbClr>
                </a:solidFill>
              </a:rPr>
              <a:pPr defTabSz="609585">
                <a:spcBef>
                  <a:spcPct val="0"/>
                </a:spcBef>
                <a:spcAft>
                  <a:spcPct val="0"/>
                </a:spcAft>
                <a:defRPr/>
              </a:pPr>
              <a:t>‹#›</a:t>
            </a:fld>
            <a:endParaRPr lang="zh-CN" altLang="en-US">
              <a:solidFill>
                <a:srgbClr val="4B4D4F">
                  <a:tint val="75000"/>
                </a:srgbClr>
              </a:solidFill>
            </a:endParaRPr>
          </a:p>
        </p:txBody>
      </p:sp>
    </p:spTree>
    <p:extLst>
      <p:ext uri="{BB962C8B-B14F-4D97-AF65-F5344CB8AC3E}">
        <p14:creationId xmlns:p14="http://schemas.microsoft.com/office/powerpoint/2010/main" val="31923137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377" rtl="0" eaLnBrk="0" fontAlgn="base" hangingPunct="0">
        <a:lnSpc>
          <a:spcPct val="90000"/>
        </a:lnSpc>
        <a:spcBef>
          <a:spcPct val="0"/>
        </a:spcBef>
        <a:spcAft>
          <a:spcPct val="0"/>
        </a:spcAft>
        <a:defRPr sz="3200" b="1" kern="1200">
          <a:solidFill>
            <a:srgbClr val="AC411D"/>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2pPr>
      <a:lvl3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3pPr>
      <a:lvl4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4pPr>
      <a:lvl5pPr algn="l" defTabSz="914377" rtl="0" eaLnBrk="0" fontAlgn="base" hangingPunct="0">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5pPr>
      <a:lvl6pPr marL="609585"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6pPr>
      <a:lvl7pPr marL="1219170"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7pPr>
      <a:lvl8pPr marL="1828754"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8pPr>
      <a:lvl9pPr marL="2438339" algn="l" defTabSz="914377" rtl="0" fontAlgn="base">
        <a:lnSpc>
          <a:spcPct val="90000"/>
        </a:lnSpc>
        <a:spcBef>
          <a:spcPct val="0"/>
        </a:spcBef>
        <a:spcAft>
          <a:spcPct val="0"/>
        </a:spcAft>
        <a:defRPr sz="3200" b="1">
          <a:solidFill>
            <a:srgbClr val="AC411D"/>
          </a:solidFill>
          <a:latin typeface="微软雅黑" panose="020B0503020204020204" pitchFamily="34" charset="-122"/>
          <a:ea typeface="微软雅黑" panose="020B0503020204020204" pitchFamily="34" charset="-122"/>
        </a:defRPr>
      </a:lvl9pPr>
    </p:titleStyle>
    <p:bodyStyle>
      <a:lvl1pPr marL="228594" indent="-228594" algn="l" defTabSz="914377" rtl="0" eaLnBrk="0" fontAlgn="base" hangingPunct="0">
        <a:lnSpc>
          <a:spcPct val="90000"/>
        </a:lnSpc>
        <a:spcBef>
          <a:spcPts val="1000"/>
        </a:spcBef>
        <a:spcAft>
          <a:spcPct val="0"/>
        </a:spcAft>
        <a:buClr>
          <a:schemeClr val="accent1"/>
        </a:buClr>
        <a:buSzPct val="70000"/>
        <a:buFont typeface="Wingdings 2" panose="05020102010507070707" pitchFamily="18" charset="2"/>
        <a:buChar char="±"/>
        <a:defRPr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783" indent="-228594" algn="l" defTabSz="914377" rtl="0" eaLnBrk="0" fontAlgn="base" hangingPunct="0">
        <a:lnSpc>
          <a:spcPct val="90000"/>
        </a:lnSpc>
        <a:spcBef>
          <a:spcPts val="500"/>
        </a:spcBef>
        <a:spcAft>
          <a:spcPct val="0"/>
        </a:spcAft>
        <a:buFont typeface="Arial" panose="020B0604020202020204" pitchFamily="34" charset="0"/>
        <a:buChar char="•"/>
        <a:defRPr sz="2000"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2971"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160"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349" indent="-228594" algn="l" defTabSz="914377" rtl="0" eaLnBrk="0" fontAlgn="base" hangingPunct="0">
        <a:lnSpc>
          <a:spcPct val="90000"/>
        </a:lnSpc>
        <a:spcBef>
          <a:spcPts val="500"/>
        </a:spcBef>
        <a:spcAft>
          <a:spcPct val="0"/>
        </a:spcAft>
        <a:buFont typeface="Arial" panose="020B0604020202020204" pitchFamily="34" charset="0"/>
        <a:buChar char="•"/>
        <a:defRPr sz="1733" kern="12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537"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7748"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Drawing.vsdx"/><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3" name="PA_矩形 2"/>
          <p:cNvSpPr/>
          <p:nvPr>
            <p:custDataLst>
              <p:tags r:id="rId1"/>
            </p:custDataLst>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endParaRPr lang="zh-CN" altLang="en-US" sz="2400">
              <a:solidFill>
                <a:srgbClr val="FFFFFF"/>
              </a:solidFill>
            </a:endParaRPr>
          </a:p>
        </p:txBody>
      </p:sp>
      <p:sp>
        <p:nvSpPr>
          <p:cNvPr id="18" name="PA_文本框 2"/>
          <p:cNvSpPr txBox="1"/>
          <p:nvPr>
            <p:custDataLst>
              <p:tags r:id="rId2"/>
            </p:custDataLst>
          </p:nvPr>
        </p:nvSpPr>
        <p:spPr>
          <a:xfrm>
            <a:off x="5537201" y="2173696"/>
            <a:ext cx="5802144" cy="2308324"/>
          </a:xfrm>
          <a:prstGeom prst="rect">
            <a:avLst/>
          </a:prstGeom>
          <a:noFill/>
        </p:spPr>
        <p:txBody>
          <a:bodyPr wrap="square" rtlCol="0">
            <a:spAutoFit/>
          </a:bodyPr>
          <a:lstStyle/>
          <a:p>
            <a:r>
              <a:rPr lang="zh-CN" altLang="zh-CN" sz="4800" b="1" dirty="0"/>
              <a:t>基于改进语义假设的半监督深度实体关系提取方法的研究</a:t>
            </a:r>
          </a:p>
        </p:txBody>
      </p:sp>
      <p:sp>
        <p:nvSpPr>
          <p:cNvPr id="22" name="PA_文本框 62"/>
          <p:cNvSpPr txBox="1"/>
          <p:nvPr>
            <p:custDataLst>
              <p:tags r:id="rId3"/>
            </p:custDataLst>
          </p:nvPr>
        </p:nvSpPr>
        <p:spPr>
          <a:xfrm>
            <a:off x="5537201" y="4620961"/>
            <a:ext cx="5802145" cy="230832"/>
          </a:xfrm>
          <a:prstGeom prst="rect">
            <a:avLst/>
          </a:prstGeom>
          <a:noFill/>
          <a:effectLst/>
        </p:spPr>
        <p:txBody>
          <a:bodyPr wrap="square" rtlCol="0">
            <a:spAutoFit/>
          </a:bodyPr>
          <a:lstStyle/>
          <a:p>
            <a:pPr algn="r" defTabSz="609585" eaLnBrk="0" fontAlgn="base" hangingPunct="0">
              <a:spcBef>
                <a:spcPct val="0"/>
              </a:spcBef>
              <a:spcAft>
                <a:spcPct val="0"/>
              </a:spcAft>
            </a:pPr>
            <a:r>
              <a:rPr lang="en-US" altLang="zh-CN"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2017</a:t>
            </a:r>
            <a:r>
              <a:rPr lang="zh-CN" altLang="en-US"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年</a:t>
            </a:r>
            <a:r>
              <a:rPr lang="en-US" altLang="zh-CN"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12</a:t>
            </a:r>
            <a:r>
              <a:rPr lang="zh-CN" altLang="en-US"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月</a:t>
            </a:r>
            <a:r>
              <a:rPr lang="en-US" altLang="zh-CN"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4</a:t>
            </a:r>
            <a:r>
              <a:rPr lang="zh-CN" altLang="en-US"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rPr>
              <a:t>日 杨绍雄</a:t>
            </a:r>
            <a:endParaRPr lang="en-US" altLang="zh-CN" sz="900" dirty="0">
              <a:solidFill>
                <a:srgbClr val="4B4D4F">
                  <a:lumMod val="75000"/>
                </a:srgbClr>
              </a:solidFill>
              <a:latin typeface="Adobe Gothic Std B" panose="020B0800000000000000" pitchFamily="34" charset="-128"/>
              <a:ea typeface="Adobe Gothic Std B" panose="020B0800000000000000" pitchFamily="34" charset="-128"/>
              <a:cs typeface="Arial Unicode MS" panose="020B0604020202020204" pitchFamily="34" charset="-122"/>
            </a:endParaRPr>
          </a:p>
        </p:txBody>
      </p:sp>
      <p:sp>
        <p:nvSpPr>
          <p:cNvPr id="24" name="PA_任意多边形 72"/>
          <p:cNvSpPr>
            <a:spLocks noEditPoints="1"/>
          </p:cNvSpPr>
          <p:nvPr>
            <p:custDataLst>
              <p:tags r:id="rId4"/>
            </p:custDataLst>
          </p:nvPr>
        </p:nvSpPr>
        <p:spPr bwMode="auto">
          <a:xfrm>
            <a:off x="338717" y="1654920"/>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585" eaLnBrk="0" fontAlgn="base" hangingPunct="0">
              <a:spcBef>
                <a:spcPct val="0"/>
              </a:spcBef>
              <a:spcAft>
                <a:spcPct val="0"/>
              </a:spcAft>
            </a:pPr>
            <a:endParaRPr lang="id-ID" sz="2400">
              <a:solidFill>
                <a:srgbClr val="4B4D4F"/>
              </a:solidFill>
              <a:latin typeface="微软雅黑"/>
            </a:endParaRPr>
          </a:p>
        </p:txBody>
      </p:sp>
      <p:cxnSp>
        <p:nvCxnSpPr>
          <p:cNvPr id="5" name="直接连接符 4"/>
          <p:cNvCxnSpPr/>
          <p:nvPr/>
        </p:nvCxnSpPr>
        <p:spPr>
          <a:xfrm flipH="1">
            <a:off x="10579101" y="4435409"/>
            <a:ext cx="571500" cy="0"/>
          </a:xfrm>
          <a:prstGeom prst="line">
            <a:avLst/>
          </a:prstGeom>
          <a:ln w="381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7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750"/>
                                        <p:tgtEl>
                                          <p:spTgt spid="24"/>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anim calcmode="lin" valueType="num">
                                      <p:cBhvr>
                                        <p:cTn id="16" dur="1000" fill="hold"/>
                                        <p:tgtEl>
                                          <p:spTgt spid="18"/>
                                        </p:tgtEl>
                                        <p:attrNameLst>
                                          <p:attrName>ppt_x</p:attrName>
                                        </p:attrNameLst>
                                      </p:cBhvr>
                                      <p:tavLst>
                                        <p:tav tm="0">
                                          <p:val>
                                            <p:strVal val="#ppt_x"/>
                                          </p:val>
                                        </p:tav>
                                        <p:tav tm="100000">
                                          <p:val>
                                            <p:strVal val="#ppt_x"/>
                                          </p:val>
                                        </p:tav>
                                      </p:tavLst>
                                    </p:anim>
                                    <p:anim calcmode="lin" valueType="num">
                                      <p:cBhvr>
                                        <p:cTn id="17" dur="1000" fill="hold"/>
                                        <p:tgtEl>
                                          <p:spTgt spid="18"/>
                                        </p:tgtEl>
                                        <p:attrNameLst>
                                          <p:attrName>ppt_y</p:attrName>
                                        </p:attrNameLst>
                                      </p:cBhvr>
                                      <p:tavLst>
                                        <p:tav tm="0">
                                          <p:val>
                                            <p:strVal val="#ppt_y+.1"/>
                                          </p:val>
                                        </p:tav>
                                        <p:tav tm="100000">
                                          <p:val>
                                            <p:strVal val="#ppt_y"/>
                                          </p:val>
                                        </p:tav>
                                      </p:tavLst>
                                    </p:anim>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22"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56" name="矩形 55"/>
          <p:cNvSpPr/>
          <p:nvPr/>
        </p:nvSpPr>
        <p:spPr>
          <a:xfrm>
            <a:off x="1" y="1211286"/>
            <a:ext cx="52197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endParaRPr lang="zh-CN" altLang="en-US" sz="2400">
              <a:solidFill>
                <a:srgbClr val="FFFFFF"/>
              </a:solidFill>
            </a:endParaRPr>
          </a:p>
        </p:txBody>
      </p:sp>
      <p:sp>
        <p:nvSpPr>
          <p:cNvPr id="66" name="Oval 4"/>
          <p:cNvSpPr/>
          <p:nvPr/>
        </p:nvSpPr>
        <p:spPr>
          <a:xfrm>
            <a:off x="1250027" y="1955655"/>
            <a:ext cx="2905131" cy="2905131"/>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endParaRPr lang="id-ID" sz="7200" dirty="0">
              <a:solidFill>
                <a:srgbClr val="FFFFFF"/>
              </a:solidFill>
              <a:latin typeface="造字工房悦圆演示版常规体" pitchFamily="50" charset="-122"/>
              <a:ea typeface="造字工房悦圆演示版常规体" pitchFamily="50" charset="-122"/>
            </a:endParaRPr>
          </a:p>
        </p:txBody>
      </p:sp>
      <p:sp>
        <p:nvSpPr>
          <p:cNvPr id="59" name="Freeform 72"/>
          <p:cNvSpPr>
            <a:spLocks noEditPoints="1"/>
          </p:cNvSpPr>
          <p:nvPr/>
        </p:nvSpPr>
        <p:spPr bwMode="auto">
          <a:xfrm>
            <a:off x="338717" y="1654920"/>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585" eaLnBrk="0" fontAlgn="base" hangingPunct="0">
              <a:spcBef>
                <a:spcPct val="0"/>
              </a:spcBef>
              <a:spcAft>
                <a:spcPct val="0"/>
              </a:spcAft>
            </a:pPr>
            <a:endParaRPr lang="id-ID" sz="2400">
              <a:solidFill>
                <a:srgbClr val="4B4D4F"/>
              </a:solidFill>
              <a:latin typeface="微软雅黑"/>
            </a:endParaRPr>
          </a:p>
        </p:txBody>
      </p:sp>
      <p:sp>
        <p:nvSpPr>
          <p:cNvPr id="47" name="TextBox 13"/>
          <p:cNvSpPr txBox="1"/>
          <p:nvPr/>
        </p:nvSpPr>
        <p:spPr>
          <a:xfrm>
            <a:off x="2487074" y="3064019"/>
            <a:ext cx="184730" cy="830997"/>
          </a:xfrm>
          <a:prstGeom prst="rect">
            <a:avLst/>
          </a:prstGeom>
          <a:noFill/>
        </p:spPr>
        <p:txBody>
          <a:bodyPr wrap="none" rtlCol="0">
            <a:spAutoFit/>
          </a:bodyPr>
          <a:lstStyle/>
          <a:p>
            <a:pPr algn="ctr" defTabSz="609585" eaLnBrk="0" fontAlgn="base" hangingPunct="0">
              <a:spcBef>
                <a:spcPct val="0"/>
              </a:spcBef>
              <a:spcAft>
                <a:spcPct val="0"/>
              </a:spcAft>
            </a:pPr>
            <a:endParaRPr lang="id-ID" sz="4800" b="1" spc="300" dirty="0">
              <a:solidFill>
                <a:srgbClr val="FFFFFF"/>
              </a:solidFill>
              <a:latin typeface="Chiller" panose="04020404031007020602" pitchFamily="82" charset="0"/>
            </a:endParaRPr>
          </a:p>
        </p:txBody>
      </p:sp>
      <p:sp>
        <p:nvSpPr>
          <p:cNvPr id="57" name="TextBox 1"/>
          <p:cNvSpPr txBox="1"/>
          <p:nvPr/>
        </p:nvSpPr>
        <p:spPr>
          <a:xfrm>
            <a:off x="1475632" y="2602353"/>
            <a:ext cx="2453920" cy="923330"/>
          </a:xfrm>
          <a:prstGeom prst="rect">
            <a:avLst/>
          </a:prstGeom>
          <a:noFill/>
        </p:spPr>
        <p:txBody>
          <a:bodyPr wrap="square" rtlCol="0">
            <a:spAutoFit/>
          </a:bodyPr>
          <a:lstStyle/>
          <a:p>
            <a:pPr algn="ctr" defTabSz="609585" eaLnBrk="0" fontAlgn="base" hangingPunct="0">
              <a:spcBef>
                <a:spcPct val="0"/>
              </a:spcBef>
              <a:spcAft>
                <a:spcPct val="0"/>
              </a:spcAft>
            </a:pPr>
            <a:r>
              <a:rPr lang="zh-CN" altLang="en-US" sz="5400" b="1" dirty="0">
                <a:solidFill>
                  <a:srgbClr val="4B4D4F">
                    <a:lumMod val="75000"/>
                  </a:srgbClr>
                </a:solidFill>
                <a:latin typeface="微软雅黑"/>
              </a:rPr>
              <a:t>目录</a:t>
            </a:r>
            <a:endParaRPr lang="en-US" altLang="zh-CN" sz="5400" b="1" dirty="0">
              <a:solidFill>
                <a:srgbClr val="4B4D4F">
                  <a:lumMod val="75000"/>
                </a:srgbClr>
              </a:solidFill>
              <a:latin typeface="微软雅黑"/>
            </a:endParaRPr>
          </a:p>
        </p:txBody>
      </p:sp>
      <p:sp>
        <p:nvSpPr>
          <p:cNvPr id="58" name="矩形 57"/>
          <p:cNvSpPr/>
          <p:nvPr/>
        </p:nvSpPr>
        <p:spPr>
          <a:xfrm>
            <a:off x="1485356" y="3475054"/>
            <a:ext cx="2491708" cy="646331"/>
          </a:xfrm>
          <a:prstGeom prst="rect">
            <a:avLst/>
          </a:prstGeom>
        </p:spPr>
        <p:txBody>
          <a:bodyPr wrap="none">
            <a:spAutoFit/>
          </a:bodyPr>
          <a:lstStyle/>
          <a:p>
            <a:pPr algn="ctr" defTabSz="609585" eaLnBrk="0" fontAlgn="base" hangingPunct="0">
              <a:spcBef>
                <a:spcPct val="0"/>
              </a:spcBef>
              <a:spcAft>
                <a:spcPct val="0"/>
              </a:spcAft>
            </a:pPr>
            <a:r>
              <a:rPr lang="en-US" altLang="zh-CN" sz="3600" b="1" dirty="0">
                <a:solidFill>
                  <a:srgbClr val="4B4D4F">
                    <a:lumMod val="75000"/>
                  </a:srgbClr>
                </a:solidFill>
                <a:latin typeface="微软雅黑"/>
              </a:rPr>
              <a:t>CONTENT</a:t>
            </a:r>
          </a:p>
        </p:txBody>
      </p:sp>
      <p:grpSp>
        <p:nvGrpSpPr>
          <p:cNvPr id="42" name="组合 41"/>
          <p:cNvGrpSpPr/>
          <p:nvPr/>
        </p:nvGrpSpPr>
        <p:grpSpPr>
          <a:xfrm>
            <a:off x="6685646" y="1899197"/>
            <a:ext cx="546214" cy="532748"/>
            <a:chOff x="4883212" y="1193637"/>
            <a:chExt cx="409660" cy="399561"/>
          </a:xfrm>
          <a:effectLst>
            <a:outerShdw blurRad="50800" dist="38100" dir="5400000" algn="t" rotWithShape="0">
              <a:prstClr val="black">
                <a:alpha val="40000"/>
              </a:prstClr>
            </a:outerShdw>
          </a:effectLst>
        </p:grpSpPr>
        <p:sp>
          <p:nvSpPr>
            <p:cNvPr id="81" name="椭圆 80"/>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defRPr/>
              </a:pPr>
              <a:endParaRPr lang="zh-CN" altLang="en-US" sz="1800">
                <a:solidFill>
                  <a:srgbClr val="4B4D4F">
                    <a:lumMod val="75000"/>
                  </a:srgbClr>
                </a:solidFill>
              </a:endParaRPr>
            </a:p>
          </p:txBody>
        </p:sp>
        <p:sp>
          <p:nvSpPr>
            <p:cNvPr id="82" name="文本框 13"/>
            <p:cNvSpPr txBox="1"/>
            <p:nvPr/>
          </p:nvSpPr>
          <p:spPr>
            <a:xfrm>
              <a:off x="4883212" y="1193637"/>
              <a:ext cx="372939" cy="377074"/>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ltLang="zh-CN" sz="2667" dirty="0">
                  <a:solidFill>
                    <a:srgbClr val="4B4D4F">
                      <a:lumMod val="75000"/>
                    </a:srgbClr>
                  </a:solidFill>
                  <a:latin typeface="Impact" panose="020B0806030902050204" pitchFamily="34" charset="0"/>
                  <a:ea typeface="Impact Label" panose="02000000000000000000" pitchFamily="2" charset="0"/>
                </a:rPr>
                <a:t>01</a:t>
              </a:r>
              <a:endParaRPr lang="zh-CN" altLang="en-US" sz="2667" dirty="0">
                <a:solidFill>
                  <a:srgbClr val="4B4D4F">
                    <a:lumMod val="75000"/>
                  </a:srgbClr>
                </a:solidFill>
                <a:latin typeface="Impact" panose="020B0806030902050204" pitchFamily="34" charset="0"/>
                <a:ea typeface="Impact Label" panose="02000000000000000000" pitchFamily="2" charset="0"/>
              </a:endParaRPr>
            </a:p>
          </p:txBody>
        </p:sp>
      </p:grpSp>
      <p:grpSp>
        <p:nvGrpSpPr>
          <p:cNvPr id="43" name="组合 42"/>
          <p:cNvGrpSpPr/>
          <p:nvPr/>
        </p:nvGrpSpPr>
        <p:grpSpPr>
          <a:xfrm>
            <a:off x="6666047" y="3099771"/>
            <a:ext cx="546100" cy="533401"/>
            <a:chOff x="4883212" y="1193637"/>
            <a:chExt cx="409497" cy="400110"/>
          </a:xfrm>
        </p:grpSpPr>
        <p:sp>
          <p:nvSpPr>
            <p:cNvPr id="79" name="椭圆 78"/>
            <p:cNvSpPr/>
            <p:nvPr/>
          </p:nvSpPr>
          <p:spPr>
            <a:xfrm>
              <a:off x="4894322" y="1193637"/>
              <a:ext cx="398387" cy="40011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defRPr/>
              </a:pPr>
              <a:endParaRPr lang="zh-CN" altLang="en-US" sz="1800">
                <a:solidFill>
                  <a:srgbClr val="4B4D4F">
                    <a:lumMod val="75000"/>
                  </a:srgbClr>
                </a:solidFill>
              </a:endParaRPr>
            </a:p>
          </p:txBody>
        </p:sp>
        <p:sp>
          <p:nvSpPr>
            <p:cNvPr id="80" name="文本框 16"/>
            <p:cNvSpPr txBox="1"/>
            <p:nvPr/>
          </p:nvSpPr>
          <p:spPr>
            <a:xfrm>
              <a:off x="4883212" y="1193637"/>
              <a:ext cx="404120" cy="377131"/>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pPr>
              <a:r>
                <a:rPr lang="en-US" altLang="zh-CN" sz="2667" dirty="0">
                  <a:solidFill>
                    <a:srgbClr val="4B4D4F">
                      <a:lumMod val="75000"/>
                    </a:srgbClr>
                  </a:solidFill>
                  <a:latin typeface="Impact" panose="020B0806030902050204" pitchFamily="34" charset="0"/>
                  <a:ea typeface="宋体" panose="02010600030101010101" pitchFamily="2" charset="-122"/>
                </a:rPr>
                <a:t>02</a:t>
              </a:r>
              <a:endParaRPr lang="zh-CN" altLang="en-US" sz="2667" dirty="0">
                <a:solidFill>
                  <a:srgbClr val="4B4D4F">
                    <a:lumMod val="75000"/>
                  </a:srgbClr>
                </a:solidFill>
                <a:latin typeface="Impact" panose="020B0806030902050204" pitchFamily="34" charset="0"/>
                <a:ea typeface="宋体" panose="02010600030101010101" pitchFamily="2" charset="-122"/>
              </a:endParaRPr>
            </a:p>
          </p:txBody>
        </p:sp>
      </p:grpSp>
      <p:grpSp>
        <p:nvGrpSpPr>
          <p:cNvPr id="50" name="组合 49"/>
          <p:cNvGrpSpPr/>
          <p:nvPr/>
        </p:nvGrpSpPr>
        <p:grpSpPr>
          <a:xfrm>
            <a:off x="6659996" y="4301994"/>
            <a:ext cx="548548" cy="532748"/>
            <a:chOff x="4883212" y="1193637"/>
            <a:chExt cx="411411" cy="399561"/>
          </a:xfrm>
          <a:effectLst>
            <a:outerShdw blurRad="50800" dist="38100" dir="5400000" algn="t" rotWithShape="0">
              <a:prstClr val="black">
                <a:alpha val="40000"/>
              </a:prstClr>
            </a:outerShdw>
          </a:effectLst>
        </p:grpSpPr>
        <p:sp>
          <p:nvSpPr>
            <p:cNvPr id="77" name="椭圆 76"/>
            <p:cNvSpPr/>
            <p:nvPr/>
          </p:nvSpPr>
          <p:spPr>
            <a:xfrm>
              <a:off x="4893861" y="1194187"/>
              <a:ext cx="399011" cy="3990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defRPr/>
              </a:pPr>
              <a:endParaRPr lang="zh-CN" altLang="en-US" sz="1800">
                <a:solidFill>
                  <a:srgbClr val="4B4D4F">
                    <a:lumMod val="75000"/>
                  </a:srgbClr>
                </a:solidFill>
              </a:endParaRPr>
            </a:p>
          </p:txBody>
        </p:sp>
        <p:sp>
          <p:nvSpPr>
            <p:cNvPr id="78" name="文本框 19"/>
            <p:cNvSpPr txBox="1"/>
            <p:nvPr/>
          </p:nvSpPr>
          <p:spPr>
            <a:xfrm>
              <a:off x="4883212" y="1193637"/>
              <a:ext cx="411411" cy="377074"/>
            </a:xfrm>
            <a:prstGeom prst="rect">
              <a:avLst/>
            </a:prstGeom>
            <a:noFill/>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ltLang="zh-CN" sz="2667">
                  <a:solidFill>
                    <a:srgbClr val="4B4D4F">
                      <a:lumMod val="75000"/>
                    </a:srgbClr>
                  </a:solidFill>
                  <a:latin typeface="Impact" panose="020B0806030902050204" pitchFamily="34" charset="0"/>
                  <a:ea typeface="Impact Label" panose="02000000000000000000" pitchFamily="2" charset="0"/>
                </a:rPr>
                <a:t>03</a:t>
              </a:r>
              <a:endParaRPr lang="zh-CN" altLang="en-US" sz="2667">
                <a:solidFill>
                  <a:srgbClr val="4B4D4F">
                    <a:lumMod val="75000"/>
                  </a:srgbClr>
                </a:solidFill>
                <a:latin typeface="Impact" panose="020B0806030902050204" pitchFamily="34" charset="0"/>
                <a:ea typeface="Impact Label" panose="02000000000000000000" pitchFamily="2" charset="0"/>
              </a:endParaRPr>
            </a:p>
          </p:txBody>
        </p:sp>
      </p:grpSp>
      <p:sp>
        <p:nvSpPr>
          <p:cNvPr id="71" name="文本框 8"/>
          <p:cNvSpPr txBox="1"/>
          <p:nvPr/>
        </p:nvSpPr>
        <p:spPr>
          <a:xfrm>
            <a:off x="7524100" y="1955655"/>
            <a:ext cx="1281120" cy="42056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pPr>
            <a:r>
              <a:rPr lang="zh-CN" altLang="en-US" sz="2133" b="1" dirty="0">
                <a:solidFill>
                  <a:srgbClr val="F3E483"/>
                </a:solidFill>
                <a:latin typeface="微软雅黑" panose="020B0503020204020204" pitchFamily="34" charset="-122"/>
              </a:rPr>
              <a:t>研究背景</a:t>
            </a:r>
          </a:p>
        </p:txBody>
      </p:sp>
      <p:sp>
        <p:nvSpPr>
          <p:cNvPr id="72" name="文本框 8"/>
          <p:cNvSpPr txBox="1"/>
          <p:nvPr/>
        </p:nvSpPr>
        <p:spPr>
          <a:xfrm>
            <a:off x="7524100" y="3156189"/>
            <a:ext cx="2209448" cy="420564"/>
          </a:xfrm>
          <a:prstGeom prst="rect">
            <a:avLst/>
          </a:prstGeom>
          <a:noFill/>
          <a:ln w="9525">
            <a:noFill/>
          </a:ln>
        </p:spPr>
        <p:txBody>
          <a:bodyPr wrap="squar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pPr>
            <a:r>
              <a:rPr lang="zh-CN" altLang="en-US" sz="2133" b="1" dirty="0">
                <a:solidFill>
                  <a:schemeClr val="accent5">
                    <a:lumMod val="60000"/>
                    <a:lumOff val="40000"/>
                  </a:schemeClr>
                </a:solidFill>
                <a:latin typeface="微软雅黑" panose="020B0503020204020204" pitchFamily="34" charset="-122"/>
              </a:rPr>
              <a:t>国内外研究现状</a:t>
            </a:r>
          </a:p>
        </p:txBody>
      </p:sp>
      <p:sp>
        <p:nvSpPr>
          <p:cNvPr id="73" name="文本框 8"/>
          <p:cNvSpPr txBox="1"/>
          <p:nvPr/>
        </p:nvSpPr>
        <p:spPr>
          <a:xfrm>
            <a:off x="7524100" y="4381384"/>
            <a:ext cx="1281120" cy="420564"/>
          </a:xfrm>
          <a:prstGeom prst="rect">
            <a:avLst/>
          </a:prstGeom>
          <a:noFill/>
          <a:ln w="9525">
            <a:noFill/>
          </a:ln>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pPr>
            <a:r>
              <a:rPr lang="zh-CN" altLang="en-US" sz="2133" b="1" dirty="0">
                <a:solidFill>
                  <a:srgbClr val="F3E483"/>
                </a:solidFill>
                <a:latin typeface="微软雅黑" panose="020B0503020204020204" pitchFamily="34" charset="-122"/>
              </a:rPr>
              <a:t>研究方案</a:t>
            </a:r>
          </a:p>
        </p:txBody>
      </p:sp>
    </p:spTree>
    <p:extLst>
      <p:ext uri="{BB962C8B-B14F-4D97-AF65-F5344CB8AC3E}">
        <p14:creationId xmlns:p14="http://schemas.microsoft.com/office/powerpoint/2010/main" val="38545496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750"/>
                                        <p:tgtEl>
                                          <p:spTgt spid="59"/>
                                        </p:tgtEl>
                                      </p:cBhvr>
                                    </p:animEffect>
                                  </p:childTnLst>
                                </p:cTn>
                              </p:par>
                            </p:childTnLst>
                          </p:cTn>
                        </p:par>
                        <p:par>
                          <p:cTn id="12" fill="hold">
                            <p:stCondLst>
                              <p:cond delay="1500"/>
                            </p:stCondLst>
                            <p:childTnLst>
                              <p:par>
                                <p:cTn id="13" presetID="21" presetClass="entr" presetSubtype="2"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heel(2)">
                                      <p:cBhvr>
                                        <p:cTn id="15" dur="2000"/>
                                        <p:tgtEl>
                                          <p:spTgt spid="6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6" grpId="0" animBg="1"/>
      <p:bldP spid="59" grpId="0" animBg="1"/>
      <p:bldP spid="57" grpId="0"/>
      <p:bldP spid="58" grpId="0"/>
      <p:bldP spid="71" grpId="0"/>
      <p:bldP spid="72" grpId="0"/>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3" name="矩形 22"/>
          <p:cNvSpPr/>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Freeform 72"/>
          <p:cNvSpPr>
            <a:spLocks noEditPoints="1"/>
          </p:cNvSpPr>
          <p:nvPr/>
        </p:nvSpPr>
        <p:spPr bwMode="auto">
          <a:xfrm>
            <a:off x="3331296" y="1595545"/>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endParaRPr lang="id-ID" sz="2400">
              <a:latin typeface="+mn-ea"/>
            </a:endParaRPr>
          </a:p>
        </p:txBody>
      </p:sp>
      <p:sp>
        <p:nvSpPr>
          <p:cNvPr id="18" name="Oval 4"/>
          <p:cNvSpPr/>
          <p:nvPr/>
        </p:nvSpPr>
        <p:spPr>
          <a:xfrm>
            <a:off x="5152287" y="1791741"/>
            <a:ext cx="1887427" cy="1887427"/>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lumMod val="75000"/>
                  </a:schemeClr>
                </a:solidFill>
                <a:latin typeface="ITC Avant Garde Std Md" panose="020B0602020202020204" pitchFamily="34" charset="0"/>
                <a:ea typeface="造字工房悦圆演示版常规体" pitchFamily="50" charset="-122"/>
              </a:rPr>
              <a:t>01</a:t>
            </a:r>
            <a:endParaRPr lang="id-ID" sz="7200" dirty="0">
              <a:solidFill>
                <a:schemeClr val="tx1">
                  <a:lumMod val="75000"/>
                </a:scheme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3593168" y="3760851"/>
            <a:ext cx="4910381" cy="72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a:defRPr/>
            </a:pPr>
            <a:r>
              <a:rPr lang="zh-CN" altLang="en-US" sz="3200" b="1" dirty="0">
                <a:solidFill>
                  <a:schemeClr val="tx1">
                    <a:lumMod val="75000"/>
                  </a:schemeClr>
                </a:solidFill>
                <a:latin typeface="Raleway Regular"/>
                <a:cs typeface="Raleway Regular"/>
              </a:rPr>
              <a:t>研究背景</a:t>
            </a:r>
            <a:endParaRPr lang="es-ES" sz="3200" b="1" dirty="0">
              <a:solidFill>
                <a:schemeClr val="tx1">
                  <a:lumMod val="75000"/>
                </a:schemeClr>
              </a:solidFill>
              <a:latin typeface="Raleway Regular"/>
              <a:cs typeface="Raleway Regular"/>
            </a:endParaRPr>
          </a:p>
        </p:txBody>
      </p:sp>
    </p:spTree>
    <p:extLst>
      <p:ext uri="{BB962C8B-B14F-4D97-AF65-F5344CB8AC3E}">
        <p14:creationId xmlns:p14="http://schemas.microsoft.com/office/powerpoint/2010/main" val="3366110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 name="圆角矩形 47"/>
          <p:cNvSpPr/>
          <p:nvPr/>
        </p:nvSpPr>
        <p:spPr>
          <a:xfrm>
            <a:off x="284688" y="1676502"/>
            <a:ext cx="3414184" cy="1485107"/>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10" name="矩形 9"/>
          <p:cNvSpPr/>
          <p:nvPr/>
        </p:nvSpPr>
        <p:spPr>
          <a:xfrm>
            <a:off x="3414184" y="0"/>
            <a:ext cx="6246283" cy="103293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grpSp>
        <p:nvGrpSpPr>
          <p:cNvPr id="8" name="组 7"/>
          <p:cNvGrpSpPr/>
          <p:nvPr/>
        </p:nvGrpSpPr>
        <p:grpSpPr>
          <a:xfrm>
            <a:off x="566421" y="1"/>
            <a:ext cx="2998047" cy="103124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998583"/>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585">
                <a:lnSpc>
                  <a:spcPct val="130000"/>
                </a:lnSpc>
                <a:spcBef>
                  <a:spcPct val="0"/>
                </a:spcBef>
                <a:spcAft>
                  <a:spcPct val="0"/>
                </a:spcAft>
                <a:defRPr/>
              </a:pPr>
              <a:r>
                <a:rPr kumimoji="1" lang="en-US" altLang="zh-CN" sz="3733" noProof="1">
                  <a:latin typeface="微软雅黑" panose="020B0503020204020204" pitchFamily="34" charset="-122"/>
                  <a:cs typeface="微软雅黑" panose="020B0503020204020204" pitchFamily="34" charset="-122"/>
                  <a:sym typeface="+mn-ea"/>
                </a:rPr>
                <a:t>PART</a:t>
              </a:r>
              <a:r>
                <a:rPr kumimoji="1" lang="zh-CN" altLang="en-US" sz="3733" noProof="1">
                  <a:latin typeface="微软雅黑" panose="020B0503020204020204" pitchFamily="34" charset="-122"/>
                  <a:cs typeface="微软雅黑" panose="020B0503020204020204" pitchFamily="34" charset="-122"/>
                  <a:sym typeface="+mn-ea"/>
                </a:rPr>
                <a:t> </a:t>
              </a:r>
              <a:r>
                <a:rPr kumimoji="1" lang="en-US" altLang="zh-CN" sz="3733" noProof="1">
                  <a:latin typeface="微软雅黑" panose="020B0503020204020204" pitchFamily="34" charset="-122"/>
                  <a:cs typeface="微软雅黑" panose="020B0503020204020204" pitchFamily="34" charset="-122"/>
                  <a:sym typeface="+mn-ea"/>
                </a:rPr>
                <a:t>1</a:t>
              </a:r>
              <a:endParaRPr kumimoji="1" lang="en-US" altLang="zh-CN" sz="3733" noProof="1">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3459682" y="36177"/>
            <a:ext cx="2101857" cy="7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585" fontAlgn="base">
              <a:lnSpc>
                <a:spcPct val="130000"/>
              </a:lnSpc>
              <a:spcBef>
                <a:spcPct val="0"/>
              </a:spcBef>
              <a:spcAft>
                <a:spcPct val="0"/>
              </a:spcAft>
            </a:pPr>
            <a:r>
              <a:rPr lang="zh-CN" altLang="en-US" sz="3733" dirty="0">
                <a:solidFill>
                  <a:schemeClr val="bg2"/>
                </a:solidFill>
                <a:latin typeface="微软雅黑" panose="020B0503020204020204" pitchFamily="34" charset="-122"/>
              </a:rPr>
              <a:t>研究背景</a:t>
            </a:r>
          </a:p>
        </p:txBody>
      </p:sp>
      <p:sp>
        <p:nvSpPr>
          <p:cNvPr id="31" name="圆角矩形 30"/>
          <p:cNvSpPr/>
          <p:nvPr/>
        </p:nvSpPr>
        <p:spPr>
          <a:xfrm>
            <a:off x="3829577" y="2297349"/>
            <a:ext cx="1731962" cy="132556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2" name="圆角矩形 31"/>
          <p:cNvSpPr/>
          <p:nvPr/>
        </p:nvSpPr>
        <p:spPr>
          <a:xfrm>
            <a:off x="5853639" y="2297349"/>
            <a:ext cx="1731963" cy="1325563"/>
          </a:xfrm>
          <a:prstGeom prst="roundRect">
            <a:avLst>
              <a:gd name="adj" fmla="val 13382"/>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3" name="圆角矩形 32"/>
          <p:cNvSpPr/>
          <p:nvPr/>
        </p:nvSpPr>
        <p:spPr>
          <a:xfrm>
            <a:off x="5853639" y="3846749"/>
            <a:ext cx="1731963" cy="1325563"/>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4" name="圆角矩形 33"/>
          <p:cNvSpPr/>
          <p:nvPr/>
        </p:nvSpPr>
        <p:spPr>
          <a:xfrm>
            <a:off x="3829577" y="3846749"/>
            <a:ext cx="1731962" cy="1325563"/>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5" name="椭圆 34"/>
          <p:cNvSpPr/>
          <p:nvPr/>
        </p:nvSpPr>
        <p:spPr>
          <a:xfrm>
            <a:off x="5075764" y="3119674"/>
            <a:ext cx="1263650" cy="12620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nvGrpSpPr>
          <p:cNvPr id="36" name="组合 14"/>
          <p:cNvGrpSpPr>
            <a:grpSpLocks/>
          </p:cNvGrpSpPr>
          <p:nvPr/>
        </p:nvGrpSpPr>
        <p:grpSpPr bwMode="auto">
          <a:xfrm>
            <a:off x="5464702" y="3400662"/>
            <a:ext cx="485775" cy="454025"/>
            <a:chOff x="406401" y="500063"/>
            <a:chExt cx="663575" cy="620712"/>
          </a:xfrm>
        </p:grpSpPr>
        <p:sp>
          <p:nvSpPr>
            <p:cNvPr id="37" name="Freeform 5"/>
            <p:cNvSpPr/>
            <p:nvPr/>
          </p:nvSpPr>
          <p:spPr bwMode="auto">
            <a:xfrm>
              <a:off x="818425" y="528276"/>
              <a:ext cx="164809" cy="223544"/>
            </a:xfrm>
            <a:custGeom>
              <a:avLst/>
              <a:gdLst>
                <a:gd name="T0" fmla="*/ 73 w 123"/>
                <a:gd name="T1" fmla="*/ 2 h 166"/>
                <a:gd name="T2" fmla="*/ 4 w 123"/>
                <a:gd name="T3" fmla="*/ 29 h 166"/>
                <a:gd name="T4" fmla="*/ 1 w 123"/>
                <a:gd name="T5" fmla="*/ 35 h 166"/>
                <a:gd name="T6" fmla="*/ 34 w 123"/>
                <a:gd name="T7" fmla="*/ 161 h 166"/>
                <a:gd name="T8" fmla="*/ 40 w 123"/>
                <a:gd name="T9" fmla="*/ 165 h 166"/>
                <a:gd name="T10" fmla="*/ 115 w 123"/>
                <a:gd name="T11" fmla="*/ 149 h 166"/>
                <a:gd name="T12" fmla="*/ 120 w 123"/>
                <a:gd name="T13" fmla="*/ 137 h 166"/>
                <a:gd name="T14" fmla="*/ 93 w 123"/>
                <a:gd name="T15" fmla="*/ 75 h 166"/>
                <a:gd name="T16" fmla="*/ 84 w 123"/>
                <a:gd name="T17" fmla="*/ 10 h 166"/>
                <a:gd name="T18" fmla="*/ 73 w 123"/>
                <a:gd name="T19" fmla="*/ 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66">
                  <a:moveTo>
                    <a:pt x="73" y="2"/>
                  </a:moveTo>
                  <a:cubicBezTo>
                    <a:pt x="4" y="29"/>
                    <a:pt x="4" y="29"/>
                    <a:pt x="4" y="29"/>
                  </a:cubicBezTo>
                  <a:cubicBezTo>
                    <a:pt x="1" y="30"/>
                    <a:pt x="0" y="33"/>
                    <a:pt x="1" y="35"/>
                  </a:cubicBezTo>
                  <a:cubicBezTo>
                    <a:pt x="7" y="56"/>
                    <a:pt x="29" y="140"/>
                    <a:pt x="34" y="161"/>
                  </a:cubicBezTo>
                  <a:cubicBezTo>
                    <a:pt x="35" y="164"/>
                    <a:pt x="37" y="166"/>
                    <a:pt x="40" y="165"/>
                  </a:cubicBezTo>
                  <a:cubicBezTo>
                    <a:pt x="115" y="149"/>
                    <a:pt x="115" y="149"/>
                    <a:pt x="115" y="149"/>
                  </a:cubicBezTo>
                  <a:cubicBezTo>
                    <a:pt x="121" y="148"/>
                    <a:pt x="123" y="142"/>
                    <a:pt x="120" y="137"/>
                  </a:cubicBezTo>
                  <a:cubicBezTo>
                    <a:pt x="108" y="119"/>
                    <a:pt x="99" y="97"/>
                    <a:pt x="93" y="75"/>
                  </a:cubicBezTo>
                  <a:cubicBezTo>
                    <a:pt x="85" y="50"/>
                    <a:pt x="84" y="24"/>
                    <a:pt x="84" y="10"/>
                  </a:cubicBezTo>
                  <a:cubicBezTo>
                    <a:pt x="85" y="4"/>
                    <a:pt x="79" y="0"/>
                    <a:pt x="73" y="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8" name="Freeform 6"/>
            <p:cNvSpPr/>
            <p:nvPr/>
          </p:nvSpPr>
          <p:spPr bwMode="auto">
            <a:xfrm>
              <a:off x="963717" y="500063"/>
              <a:ext cx="106259" cy="227883"/>
            </a:xfrm>
            <a:custGeom>
              <a:avLst/>
              <a:gdLst>
                <a:gd name="T0" fmla="*/ 33 w 79"/>
                <a:gd name="T1" fmla="*/ 7 h 171"/>
                <a:gd name="T2" fmla="*/ 14 w 79"/>
                <a:gd name="T3" fmla="*/ 6 h 171"/>
                <a:gd name="T4" fmla="*/ 11 w 79"/>
                <a:gd name="T5" fmla="*/ 90 h 171"/>
                <a:gd name="T6" fmla="*/ 34 w 79"/>
                <a:gd name="T7" fmla="*/ 141 h 171"/>
                <a:gd name="T8" fmla="*/ 73 w 79"/>
                <a:gd name="T9" fmla="*/ 148 h 171"/>
                <a:gd name="T10" fmla="*/ 70 w 79"/>
                <a:gd name="T11" fmla="*/ 73 h 171"/>
                <a:gd name="T12" fmla="*/ 33 w 79"/>
                <a:gd name="T13" fmla="*/ 7 h 171"/>
              </a:gdLst>
              <a:ahLst/>
              <a:cxnLst>
                <a:cxn ang="0">
                  <a:pos x="T0" y="T1"/>
                </a:cxn>
                <a:cxn ang="0">
                  <a:pos x="T2" y="T3"/>
                </a:cxn>
                <a:cxn ang="0">
                  <a:pos x="T4" y="T5"/>
                </a:cxn>
                <a:cxn ang="0">
                  <a:pos x="T6" y="T7"/>
                </a:cxn>
                <a:cxn ang="0">
                  <a:pos x="T8" y="T9"/>
                </a:cxn>
                <a:cxn ang="0">
                  <a:pos x="T10" y="T11"/>
                </a:cxn>
                <a:cxn ang="0">
                  <a:pos x="T12" y="T13"/>
                </a:cxn>
              </a:cxnLst>
              <a:rect l="0" t="0" r="r" b="b"/>
              <a:pathLst>
                <a:path w="79" h="171">
                  <a:moveTo>
                    <a:pt x="33" y="7"/>
                  </a:moveTo>
                  <a:cubicBezTo>
                    <a:pt x="28" y="3"/>
                    <a:pt x="20" y="0"/>
                    <a:pt x="14" y="6"/>
                  </a:cubicBezTo>
                  <a:cubicBezTo>
                    <a:pt x="2" y="16"/>
                    <a:pt x="0" y="51"/>
                    <a:pt x="11" y="90"/>
                  </a:cubicBezTo>
                  <a:cubicBezTo>
                    <a:pt x="16" y="108"/>
                    <a:pt x="23" y="126"/>
                    <a:pt x="34" y="141"/>
                  </a:cubicBezTo>
                  <a:cubicBezTo>
                    <a:pt x="43" y="154"/>
                    <a:pt x="64" y="171"/>
                    <a:pt x="73" y="148"/>
                  </a:cubicBezTo>
                  <a:cubicBezTo>
                    <a:pt x="79" y="132"/>
                    <a:pt x="78" y="104"/>
                    <a:pt x="70" y="73"/>
                  </a:cubicBezTo>
                  <a:cubicBezTo>
                    <a:pt x="61" y="42"/>
                    <a:pt x="47" y="17"/>
                    <a:pt x="33" y="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39" name="Freeform 7"/>
            <p:cNvSpPr/>
            <p:nvPr/>
          </p:nvSpPr>
          <p:spPr bwMode="auto">
            <a:xfrm>
              <a:off x="406401" y="665007"/>
              <a:ext cx="199506" cy="171455"/>
            </a:xfrm>
            <a:custGeom>
              <a:avLst/>
              <a:gdLst>
                <a:gd name="T0" fmla="*/ 37 w 149"/>
                <a:gd name="T1" fmla="*/ 125 h 128"/>
                <a:gd name="T2" fmla="*/ 145 w 149"/>
                <a:gd name="T3" fmla="*/ 103 h 128"/>
                <a:gd name="T4" fmla="*/ 148 w 149"/>
                <a:gd name="T5" fmla="*/ 98 h 128"/>
                <a:gd name="T6" fmla="*/ 124 w 149"/>
                <a:gd name="T7" fmla="*/ 4 h 128"/>
                <a:gd name="T8" fmla="*/ 118 w 149"/>
                <a:gd name="T9" fmla="*/ 1 h 128"/>
                <a:gd name="T10" fmla="*/ 13 w 149"/>
                <a:gd name="T11" fmla="*/ 41 h 128"/>
                <a:gd name="T12" fmla="*/ 6 w 149"/>
                <a:gd name="T13" fmla="*/ 88 h 128"/>
                <a:gd name="T14" fmla="*/ 37 w 149"/>
                <a:gd name="T15" fmla="*/ 12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28">
                  <a:moveTo>
                    <a:pt x="37" y="125"/>
                  </a:moveTo>
                  <a:cubicBezTo>
                    <a:pt x="145" y="103"/>
                    <a:pt x="145" y="103"/>
                    <a:pt x="145" y="103"/>
                  </a:cubicBezTo>
                  <a:cubicBezTo>
                    <a:pt x="148" y="102"/>
                    <a:pt x="149" y="100"/>
                    <a:pt x="148" y="98"/>
                  </a:cubicBezTo>
                  <a:cubicBezTo>
                    <a:pt x="144" y="81"/>
                    <a:pt x="129" y="21"/>
                    <a:pt x="124" y="4"/>
                  </a:cubicBezTo>
                  <a:cubicBezTo>
                    <a:pt x="124" y="2"/>
                    <a:pt x="121" y="0"/>
                    <a:pt x="118" y="1"/>
                  </a:cubicBezTo>
                  <a:cubicBezTo>
                    <a:pt x="13" y="41"/>
                    <a:pt x="13" y="41"/>
                    <a:pt x="13" y="41"/>
                  </a:cubicBezTo>
                  <a:cubicBezTo>
                    <a:pt x="3" y="44"/>
                    <a:pt x="0" y="65"/>
                    <a:pt x="6" y="88"/>
                  </a:cubicBezTo>
                  <a:cubicBezTo>
                    <a:pt x="12" y="112"/>
                    <a:pt x="27" y="128"/>
                    <a:pt x="37" y="12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sp>
          <p:nvSpPr>
            <p:cNvPr id="40" name="Freeform 8"/>
            <p:cNvSpPr/>
            <p:nvPr/>
          </p:nvSpPr>
          <p:spPr bwMode="auto">
            <a:xfrm>
              <a:off x="516996" y="567342"/>
              <a:ext cx="425035" cy="553433"/>
            </a:xfrm>
            <a:custGeom>
              <a:avLst/>
              <a:gdLst>
                <a:gd name="T0" fmla="*/ 282 w 319"/>
                <a:gd name="T1" fmla="*/ 404 h 413"/>
                <a:gd name="T2" fmla="*/ 311 w 319"/>
                <a:gd name="T3" fmla="*/ 404 h 413"/>
                <a:gd name="T4" fmla="*/ 311 w 319"/>
                <a:gd name="T5" fmla="*/ 375 h 413"/>
                <a:gd name="T6" fmla="*/ 189 w 319"/>
                <a:gd name="T7" fmla="*/ 254 h 413"/>
                <a:gd name="T8" fmla="*/ 177 w 319"/>
                <a:gd name="T9" fmla="*/ 225 h 413"/>
                <a:gd name="T10" fmla="*/ 177 w 319"/>
                <a:gd name="T11" fmla="*/ 185 h 413"/>
                <a:gd name="T12" fmla="*/ 187 w 319"/>
                <a:gd name="T13" fmla="*/ 173 h 413"/>
                <a:gd name="T14" fmla="*/ 210 w 319"/>
                <a:gd name="T15" fmla="*/ 169 h 413"/>
                <a:gd name="T16" fmla="*/ 229 w 319"/>
                <a:gd name="T17" fmla="*/ 139 h 413"/>
                <a:gd name="T18" fmla="*/ 198 w 319"/>
                <a:gd name="T19" fmla="*/ 20 h 413"/>
                <a:gd name="T20" fmla="*/ 195 w 319"/>
                <a:gd name="T21" fmla="*/ 13 h 413"/>
                <a:gd name="T22" fmla="*/ 166 w 319"/>
                <a:gd name="T23" fmla="*/ 4 h 413"/>
                <a:gd name="T24" fmla="*/ 78 w 319"/>
                <a:gd name="T25" fmla="*/ 39 h 413"/>
                <a:gd name="T26" fmla="*/ 64 w 319"/>
                <a:gd name="T27" fmla="*/ 67 h 413"/>
                <a:gd name="T28" fmla="*/ 89 w 319"/>
                <a:gd name="T29" fmla="*/ 167 h 413"/>
                <a:gd name="T30" fmla="*/ 113 w 319"/>
                <a:gd name="T31" fmla="*/ 186 h 413"/>
                <a:gd name="T32" fmla="*/ 127 w 319"/>
                <a:gd name="T33" fmla="*/ 184 h 413"/>
                <a:gd name="T34" fmla="*/ 141 w 319"/>
                <a:gd name="T35" fmla="*/ 196 h 413"/>
                <a:gd name="T36" fmla="*/ 141 w 319"/>
                <a:gd name="T37" fmla="*/ 226 h 413"/>
                <a:gd name="T38" fmla="*/ 129 w 319"/>
                <a:gd name="T39" fmla="*/ 255 h 413"/>
                <a:gd name="T40" fmla="*/ 8 w 319"/>
                <a:gd name="T41" fmla="*/ 376 h 413"/>
                <a:gd name="T42" fmla="*/ 8 w 319"/>
                <a:gd name="T43" fmla="*/ 405 h 413"/>
                <a:gd name="T44" fmla="*/ 37 w 319"/>
                <a:gd name="T45" fmla="*/ 405 h 413"/>
                <a:gd name="T46" fmla="*/ 121 w 319"/>
                <a:gd name="T47" fmla="*/ 321 h 413"/>
                <a:gd name="T48" fmla="*/ 141 w 319"/>
                <a:gd name="T49" fmla="*/ 329 h 413"/>
                <a:gd name="T50" fmla="*/ 141 w 319"/>
                <a:gd name="T51" fmla="*/ 389 h 413"/>
                <a:gd name="T52" fmla="*/ 142 w 319"/>
                <a:gd name="T53" fmla="*/ 394 h 413"/>
                <a:gd name="T54" fmla="*/ 177 w 319"/>
                <a:gd name="T55" fmla="*/ 394 h 413"/>
                <a:gd name="T56" fmla="*/ 178 w 319"/>
                <a:gd name="T57" fmla="*/ 389 h 413"/>
                <a:gd name="T58" fmla="*/ 178 w 319"/>
                <a:gd name="T59" fmla="*/ 329 h 413"/>
                <a:gd name="T60" fmla="*/ 199 w 319"/>
                <a:gd name="T61" fmla="*/ 321 h 413"/>
                <a:gd name="T62" fmla="*/ 282 w 319"/>
                <a:gd name="T63" fmla="*/ 404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9" h="413">
                  <a:moveTo>
                    <a:pt x="282" y="404"/>
                  </a:moveTo>
                  <a:cubicBezTo>
                    <a:pt x="289" y="411"/>
                    <a:pt x="303" y="411"/>
                    <a:pt x="311" y="404"/>
                  </a:cubicBezTo>
                  <a:cubicBezTo>
                    <a:pt x="319" y="396"/>
                    <a:pt x="319" y="383"/>
                    <a:pt x="311" y="375"/>
                  </a:cubicBezTo>
                  <a:cubicBezTo>
                    <a:pt x="189" y="254"/>
                    <a:pt x="189" y="254"/>
                    <a:pt x="189" y="254"/>
                  </a:cubicBezTo>
                  <a:cubicBezTo>
                    <a:pt x="181" y="246"/>
                    <a:pt x="177" y="236"/>
                    <a:pt x="177" y="225"/>
                  </a:cubicBezTo>
                  <a:cubicBezTo>
                    <a:pt x="177" y="185"/>
                    <a:pt x="177" y="185"/>
                    <a:pt x="177" y="185"/>
                  </a:cubicBezTo>
                  <a:cubicBezTo>
                    <a:pt x="177" y="179"/>
                    <a:pt x="182" y="174"/>
                    <a:pt x="187" y="173"/>
                  </a:cubicBezTo>
                  <a:cubicBezTo>
                    <a:pt x="210" y="169"/>
                    <a:pt x="210" y="169"/>
                    <a:pt x="210" y="169"/>
                  </a:cubicBezTo>
                  <a:cubicBezTo>
                    <a:pt x="223" y="167"/>
                    <a:pt x="233" y="152"/>
                    <a:pt x="229" y="139"/>
                  </a:cubicBezTo>
                  <a:cubicBezTo>
                    <a:pt x="198" y="20"/>
                    <a:pt x="198" y="20"/>
                    <a:pt x="198" y="20"/>
                  </a:cubicBezTo>
                  <a:cubicBezTo>
                    <a:pt x="197" y="18"/>
                    <a:pt x="197" y="15"/>
                    <a:pt x="195" y="13"/>
                  </a:cubicBezTo>
                  <a:cubicBezTo>
                    <a:pt x="189" y="4"/>
                    <a:pt x="176" y="0"/>
                    <a:pt x="166" y="4"/>
                  </a:cubicBezTo>
                  <a:cubicBezTo>
                    <a:pt x="78" y="39"/>
                    <a:pt x="78" y="39"/>
                    <a:pt x="78" y="39"/>
                  </a:cubicBezTo>
                  <a:cubicBezTo>
                    <a:pt x="67" y="43"/>
                    <a:pt x="61" y="56"/>
                    <a:pt x="64" y="67"/>
                  </a:cubicBezTo>
                  <a:cubicBezTo>
                    <a:pt x="89" y="167"/>
                    <a:pt x="89" y="167"/>
                    <a:pt x="89" y="167"/>
                  </a:cubicBezTo>
                  <a:cubicBezTo>
                    <a:pt x="92" y="178"/>
                    <a:pt x="102" y="186"/>
                    <a:pt x="113" y="186"/>
                  </a:cubicBezTo>
                  <a:cubicBezTo>
                    <a:pt x="114" y="186"/>
                    <a:pt x="120" y="185"/>
                    <a:pt x="127" y="184"/>
                  </a:cubicBezTo>
                  <a:cubicBezTo>
                    <a:pt x="134" y="183"/>
                    <a:pt x="141" y="188"/>
                    <a:pt x="141" y="196"/>
                  </a:cubicBezTo>
                  <a:cubicBezTo>
                    <a:pt x="141" y="226"/>
                    <a:pt x="141" y="226"/>
                    <a:pt x="141" y="226"/>
                  </a:cubicBezTo>
                  <a:cubicBezTo>
                    <a:pt x="141" y="237"/>
                    <a:pt x="137" y="247"/>
                    <a:pt x="129" y="255"/>
                  </a:cubicBezTo>
                  <a:cubicBezTo>
                    <a:pt x="8" y="376"/>
                    <a:pt x="8" y="376"/>
                    <a:pt x="8" y="376"/>
                  </a:cubicBezTo>
                  <a:cubicBezTo>
                    <a:pt x="0" y="384"/>
                    <a:pt x="0" y="397"/>
                    <a:pt x="8" y="405"/>
                  </a:cubicBezTo>
                  <a:cubicBezTo>
                    <a:pt x="16" y="412"/>
                    <a:pt x="29" y="413"/>
                    <a:pt x="37" y="405"/>
                  </a:cubicBezTo>
                  <a:cubicBezTo>
                    <a:pt x="121" y="321"/>
                    <a:pt x="121" y="321"/>
                    <a:pt x="121" y="321"/>
                  </a:cubicBezTo>
                  <a:cubicBezTo>
                    <a:pt x="128" y="313"/>
                    <a:pt x="141" y="319"/>
                    <a:pt x="141" y="329"/>
                  </a:cubicBezTo>
                  <a:cubicBezTo>
                    <a:pt x="141" y="389"/>
                    <a:pt x="141" y="389"/>
                    <a:pt x="141" y="389"/>
                  </a:cubicBezTo>
                  <a:cubicBezTo>
                    <a:pt x="141" y="391"/>
                    <a:pt x="141" y="392"/>
                    <a:pt x="142" y="394"/>
                  </a:cubicBezTo>
                  <a:cubicBezTo>
                    <a:pt x="146" y="412"/>
                    <a:pt x="173" y="412"/>
                    <a:pt x="177" y="394"/>
                  </a:cubicBezTo>
                  <a:cubicBezTo>
                    <a:pt x="178" y="392"/>
                    <a:pt x="178" y="391"/>
                    <a:pt x="178" y="389"/>
                  </a:cubicBezTo>
                  <a:cubicBezTo>
                    <a:pt x="178" y="329"/>
                    <a:pt x="178" y="329"/>
                    <a:pt x="178" y="329"/>
                  </a:cubicBezTo>
                  <a:cubicBezTo>
                    <a:pt x="178" y="319"/>
                    <a:pt x="191" y="313"/>
                    <a:pt x="199" y="321"/>
                  </a:cubicBezTo>
                  <a:cubicBezTo>
                    <a:pt x="198" y="320"/>
                    <a:pt x="282" y="404"/>
                    <a:pt x="282" y="40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pPr eaLnBrk="1" fontAlgn="auto" hangingPunct="1">
                <a:defRPr/>
              </a:pPr>
              <a:endParaRPr lang="zh-CN" altLang="en-US" sz="1350" noProof="1">
                <a:latin typeface="微软雅黑" panose="020B0503020204020204" pitchFamily="34" charset="-122"/>
                <a:cs typeface="微软雅黑" panose="020B0503020204020204" pitchFamily="34" charset="-122"/>
              </a:endParaRPr>
            </a:p>
          </p:txBody>
        </p:sp>
      </p:grpSp>
      <p:sp>
        <p:nvSpPr>
          <p:cNvPr id="41" name="矩形 40"/>
          <p:cNvSpPr/>
          <p:nvPr/>
        </p:nvSpPr>
        <p:spPr>
          <a:xfrm>
            <a:off x="5095883" y="3914967"/>
            <a:ext cx="1223412" cy="300082"/>
          </a:xfrm>
          <a:prstGeom prst="rect">
            <a:avLst/>
          </a:prstGeom>
        </p:spPr>
        <p:txBody>
          <a:bodyPr wrap="none">
            <a:spAutoFit/>
          </a:bodyPr>
          <a:lstStyle/>
          <a:p>
            <a:pPr eaLnBrk="1" fontAlgn="auto" hangingPunct="1">
              <a:defRPr/>
            </a:pPr>
            <a:r>
              <a:rPr lang="zh-CN" altLang="en-US" sz="1350" noProof="1">
                <a:latin typeface="微软雅黑" panose="020B0503020204020204" pitchFamily="34" charset="-122"/>
                <a:cs typeface="微软雅黑" panose="020B0503020204020204" pitchFamily="34" charset="-122"/>
              </a:rPr>
              <a:t>实体关系提取</a:t>
            </a:r>
          </a:p>
        </p:txBody>
      </p:sp>
      <p:sp>
        <p:nvSpPr>
          <p:cNvPr id="42" name="文本框 20"/>
          <p:cNvSpPr txBox="1">
            <a:spLocks noChangeArrowheads="1"/>
          </p:cNvSpPr>
          <p:nvPr/>
        </p:nvSpPr>
        <p:spPr bwMode="auto">
          <a:xfrm>
            <a:off x="4140727" y="2729297"/>
            <a:ext cx="1109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dirty="0">
                <a:solidFill>
                  <a:schemeClr val="bg1"/>
                </a:solidFill>
                <a:latin typeface="微软雅黑" panose="020B0503020204020204" pitchFamily="34" charset="-122"/>
              </a:rPr>
              <a:t>为什么</a:t>
            </a:r>
          </a:p>
        </p:txBody>
      </p:sp>
      <p:sp>
        <p:nvSpPr>
          <p:cNvPr id="43" name="文本框 21"/>
          <p:cNvSpPr txBox="1">
            <a:spLocks noChangeArrowheads="1"/>
          </p:cNvSpPr>
          <p:nvPr/>
        </p:nvSpPr>
        <p:spPr bwMode="auto">
          <a:xfrm>
            <a:off x="6164788" y="2729297"/>
            <a:ext cx="1109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dirty="0">
                <a:latin typeface="微软雅黑" panose="020B0503020204020204" pitchFamily="34" charset="-122"/>
              </a:rPr>
              <a:t>是什么</a:t>
            </a:r>
          </a:p>
        </p:txBody>
      </p:sp>
      <p:sp>
        <p:nvSpPr>
          <p:cNvPr id="44" name="文本框 22"/>
          <p:cNvSpPr txBox="1">
            <a:spLocks noChangeArrowheads="1"/>
          </p:cNvSpPr>
          <p:nvPr/>
        </p:nvSpPr>
        <p:spPr bwMode="auto">
          <a:xfrm>
            <a:off x="3937460" y="4310449"/>
            <a:ext cx="15272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dirty="0">
                <a:latin typeface="微软雅黑" panose="020B0503020204020204" pitchFamily="34" charset="-122"/>
              </a:rPr>
              <a:t>问题在哪</a:t>
            </a:r>
          </a:p>
        </p:txBody>
      </p:sp>
      <p:sp>
        <p:nvSpPr>
          <p:cNvPr id="45" name="文本框 23"/>
          <p:cNvSpPr txBox="1">
            <a:spLocks noChangeArrowheads="1"/>
          </p:cNvSpPr>
          <p:nvPr/>
        </p:nvSpPr>
        <p:spPr bwMode="auto">
          <a:xfrm>
            <a:off x="6164788" y="4161427"/>
            <a:ext cx="11096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dirty="0">
                <a:solidFill>
                  <a:schemeClr val="bg1"/>
                </a:solidFill>
                <a:latin typeface="微软雅黑" panose="020B0503020204020204" pitchFamily="34" charset="-122"/>
              </a:rPr>
              <a:t>发展与结合</a:t>
            </a:r>
          </a:p>
        </p:txBody>
      </p:sp>
      <p:sp>
        <p:nvSpPr>
          <p:cNvPr id="9" name="文本框 8"/>
          <p:cNvSpPr txBox="1"/>
          <p:nvPr/>
        </p:nvSpPr>
        <p:spPr>
          <a:xfrm>
            <a:off x="1049781" y="1928017"/>
            <a:ext cx="2031325" cy="369332"/>
          </a:xfrm>
          <a:prstGeom prst="rect">
            <a:avLst/>
          </a:prstGeom>
          <a:noFill/>
        </p:spPr>
        <p:txBody>
          <a:bodyPr wrap="none" rtlCol="0">
            <a:spAutoFit/>
          </a:bodyPr>
          <a:lstStyle/>
          <a:p>
            <a:r>
              <a:rPr lang="zh-CN" altLang="zh-CN" dirty="0">
                <a:solidFill>
                  <a:schemeClr val="bg2"/>
                </a:solidFill>
              </a:rPr>
              <a:t>爆炸式的信息增长</a:t>
            </a:r>
            <a:endParaRPr lang="zh-CN" altLang="en-US" dirty="0">
              <a:solidFill>
                <a:schemeClr val="bg2"/>
              </a:solidFill>
            </a:endParaRPr>
          </a:p>
        </p:txBody>
      </p:sp>
      <p:sp>
        <p:nvSpPr>
          <p:cNvPr id="14" name="文本框 13"/>
          <p:cNvSpPr txBox="1"/>
          <p:nvPr/>
        </p:nvSpPr>
        <p:spPr>
          <a:xfrm>
            <a:off x="799494" y="2528181"/>
            <a:ext cx="2492990" cy="369332"/>
          </a:xfrm>
          <a:prstGeom prst="rect">
            <a:avLst/>
          </a:prstGeom>
          <a:noFill/>
        </p:spPr>
        <p:txBody>
          <a:bodyPr wrap="none" rtlCol="0">
            <a:spAutoFit/>
          </a:bodyPr>
          <a:lstStyle/>
          <a:p>
            <a:r>
              <a:rPr lang="zh-CN" altLang="zh-CN" dirty="0">
                <a:solidFill>
                  <a:schemeClr val="bg2"/>
                </a:solidFill>
              </a:rPr>
              <a:t>信息过载</a:t>
            </a:r>
            <a:r>
              <a:rPr lang="zh-CN" altLang="en-US" dirty="0">
                <a:solidFill>
                  <a:schemeClr val="bg2"/>
                </a:solidFill>
              </a:rPr>
              <a:t>、</a:t>
            </a:r>
            <a:r>
              <a:rPr lang="zh-CN" altLang="zh-CN" dirty="0">
                <a:solidFill>
                  <a:schemeClr val="bg2"/>
                </a:solidFill>
              </a:rPr>
              <a:t>深层次理解</a:t>
            </a:r>
            <a:endParaRPr lang="zh-CN" altLang="en-US" dirty="0">
              <a:solidFill>
                <a:schemeClr val="bg2"/>
              </a:solidFill>
            </a:endParaRPr>
          </a:p>
        </p:txBody>
      </p:sp>
      <p:sp>
        <p:nvSpPr>
          <p:cNvPr id="49" name="圆角矩形 48"/>
          <p:cNvSpPr/>
          <p:nvPr/>
        </p:nvSpPr>
        <p:spPr>
          <a:xfrm>
            <a:off x="7741108" y="1777059"/>
            <a:ext cx="3397344" cy="1384550"/>
          </a:xfrm>
          <a:prstGeom prst="roundRect">
            <a:avLst>
              <a:gd name="adj" fmla="val 13382"/>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solidFill>
                  <a:schemeClr val="tx1"/>
                </a:solidFill>
                <a:latin typeface="微软雅黑" panose="020B0503020204020204" pitchFamily="34" charset="-122"/>
                <a:cs typeface="微软雅黑" panose="020B0503020204020204" pitchFamily="34" charset="-122"/>
              </a:rPr>
              <a:t>三元组、实体对</a:t>
            </a:r>
          </a:p>
        </p:txBody>
      </p:sp>
      <p:sp>
        <p:nvSpPr>
          <p:cNvPr id="50" name="圆角矩形 49"/>
          <p:cNvSpPr/>
          <p:nvPr/>
        </p:nvSpPr>
        <p:spPr>
          <a:xfrm>
            <a:off x="262069" y="4215049"/>
            <a:ext cx="3436803" cy="1344757"/>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solidFill>
                  <a:schemeClr val="tx1"/>
                </a:solidFill>
                <a:latin typeface="微软雅黑" panose="020B0503020204020204" pitchFamily="34" charset="-122"/>
                <a:cs typeface="微软雅黑" panose="020B0503020204020204" pitchFamily="34" charset="-122"/>
              </a:rPr>
              <a:t>训练数据集的短缺</a:t>
            </a:r>
            <a:endParaRPr lang="en-US" altLang="zh-CN" noProof="1">
              <a:solidFill>
                <a:schemeClr val="tx1"/>
              </a:solidFill>
              <a:latin typeface="微软雅黑" panose="020B0503020204020204" pitchFamily="34" charset="-122"/>
              <a:cs typeface="微软雅黑" panose="020B0503020204020204" pitchFamily="34" charset="-122"/>
            </a:endParaRPr>
          </a:p>
          <a:p>
            <a:pPr algn="ctr" eaLnBrk="1" fontAlgn="auto" hangingPunct="1">
              <a:defRPr/>
            </a:pPr>
            <a:endParaRPr lang="en-US" altLang="zh-CN" noProof="1">
              <a:solidFill>
                <a:schemeClr val="tx1"/>
              </a:solidFill>
              <a:latin typeface="微软雅黑" panose="020B0503020204020204" pitchFamily="34" charset="-122"/>
              <a:cs typeface="微软雅黑" panose="020B0503020204020204" pitchFamily="34" charset="-122"/>
            </a:endParaRPr>
          </a:p>
          <a:p>
            <a:pPr algn="ctr" eaLnBrk="1" fontAlgn="auto" hangingPunct="1">
              <a:defRPr/>
            </a:pPr>
            <a:r>
              <a:rPr lang="zh-CN" altLang="en-US" noProof="1">
                <a:solidFill>
                  <a:schemeClr val="tx1"/>
                </a:solidFill>
                <a:latin typeface="微软雅黑" panose="020B0503020204020204" pitchFamily="34" charset="-122"/>
                <a:cs typeface="微软雅黑" panose="020B0503020204020204" pitchFamily="34" charset="-122"/>
              </a:rPr>
              <a:t>远程监督方法及其问题</a:t>
            </a:r>
          </a:p>
        </p:txBody>
      </p:sp>
      <p:sp>
        <p:nvSpPr>
          <p:cNvPr id="51" name="圆角矩形 50"/>
          <p:cNvSpPr/>
          <p:nvPr/>
        </p:nvSpPr>
        <p:spPr>
          <a:xfrm>
            <a:off x="7741108" y="4161427"/>
            <a:ext cx="3397344" cy="1398379"/>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solidFill>
                  <a:schemeClr val="bg2"/>
                </a:solidFill>
                <a:latin typeface="微软雅黑" panose="020B0503020204020204" pitchFamily="34" charset="-122"/>
                <a:cs typeface="微软雅黑" panose="020B0503020204020204" pitchFamily="34" charset="-122"/>
              </a:rPr>
              <a:t>深度学习的出现</a:t>
            </a:r>
          </a:p>
        </p:txBody>
      </p:sp>
    </p:spTree>
    <p:custDataLst>
      <p:tags r:id="rId1"/>
    </p:custDataLst>
    <p:extLst>
      <p:ext uri="{BB962C8B-B14F-4D97-AF65-F5344CB8AC3E}">
        <p14:creationId xmlns:p14="http://schemas.microsoft.com/office/powerpoint/2010/main" val="1087004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31" grpId="0" animBg="1"/>
      <p:bldP spid="32" grpId="0" animBg="1"/>
      <p:bldP spid="33" grpId="0" animBg="1"/>
      <p:bldP spid="34" grpId="0" animBg="1"/>
      <p:bldP spid="35" grpId="0" animBg="1"/>
      <p:bldP spid="41" grpId="0"/>
      <p:bldP spid="42" grpId="0"/>
      <p:bldP spid="43" grpId="0"/>
      <p:bldP spid="44" grpId="0"/>
      <p:bldP spid="45" grpId="0"/>
      <p:bldP spid="9" grpId="0"/>
      <p:bldP spid="14" grpId="0"/>
      <p:bldP spid="49" grpId="0" animBg="1"/>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
        <p:cNvGrpSpPr/>
        <p:nvPr/>
      </p:nvGrpSpPr>
      <p:grpSpPr>
        <a:xfrm>
          <a:off x="0" y="0"/>
          <a:ext cx="0" cy="0"/>
          <a:chOff x="0" y="0"/>
          <a:chExt cx="0" cy="0"/>
        </a:xfrm>
      </p:grpSpPr>
      <p:sp>
        <p:nvSpPr>
          <p:cNvPr id="23" name="矩形 22"/>
          <p:cNvSpPr/>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endParaRPr lang="zh-CN" altLang="en-US" sz="2400">
              <a:solidFill>
                <a:srgbClr val="FFFFFF"/>
              </a:solidFill>
            </a:endParaRPr>
          </a:p>
        </p:txBody>
      </p:sp>
      <p:sp>
        <p:nvSpPr>
          <p:cNvPr id="24" name="Freeform 72"/>
          <p:cNvSpPr>
            <a:spLocks noEditPoints="1"/>
          </p:cNvSpPr>
          <p:nvPr/>
        </p:nvSpPr>
        <p:spPr bwMode="auto">
          <a:xfrm>
            <a:off x="3331296" y="1595545"/>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585" eaLnBrk="0" fontAlgn="base" hangingPunct="0">
              <a:spcBef>
                <a:spcPct val="0"/>
              </a:spcBef>
              <a:spcAft>
                <a:spcPct val="0"/>
              </a:spcAft>
            </a:pPr>
            <a:endParaRPr lang="id-ID" sz="2400">
              <a:solidFill>
                <a:srgbClr val="4B4D4F"/>
              </a:solidFill>
              <a:latin typeface="微软雅黑"/>
            </a:endParaRPr>
          </a:p>
        </p:txBody>
      </p:sp>
      <p:sp>
        <p:nvSpPr>
          <p:cNvPr id="18" name="Oval 4"/>
          <p:cNvSpPr/>
          <p:nvPr/>
        </p:nvSpPr>
        <p:spPr>
          <a:xfrm>
            <a:off x="5152287" y="1791741"/>
            <a:ext cx="1887427" cy="1887427"/>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r>
              <a:rPr lang="en-US" sz="7200" dirty="0">
                <a:solidFill>
                  <a:srgbClr val="4B4D4F">
                    <a:lumMod val="75000"/>
                  </a:srgbClr>
                </a:solidFill>
                <a:latin typeface="ITC Avant Garde Std Md" panose="020B0602020202020204" pitchFamily="34" charset="0"/>
                <a:ea typeface="造字工房悦圆演示版常规体" pitchFamily="50" charset="-122"/>
              </a:rPr>
              <a:t>02</a:t>
            </a:r>
            <a:endParaRPr lang="id-ID" sz="7200" dirty="0">
              <a:solidFill>
                <a:srgbClr val="4B4D4F">
                  <a:lumMod val="75000"/>
                </a:srgb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3593168" y="3760851"/>
            <a:ext cx="4910381" cy="72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609585" eaLnBrk="0" fontAlgn="base" hangingPunct="0">
              <a:spcBef>
                <a:spcPct val="0"/>
              </a:spcBef>
              <a:spcAft>
                <a:spcPct val="0"/>
              </a:spcAft>
              <a:defRPr/>
            </a:pPr>
            <a:r>
              <a:rPr lang="zh-CN" altLang="en-US" sz="3200" b="1" dirty="0">
                <a:solidFill>
                  <a:srgbClr val="4B4D4F">
                    <a:lumMod val="75000"/>
                  </a:srgbClr>
                </a:solidFill>
                <a:latin typeface="Raleway Regular"/>
                <a:cs typeface="Raleway Regular"/>
              </a:rPr>
              <a:t>国内外研究现状</a:t>
            </a:r>
            <a:endParaRPr lang="es-ES" sz="3200" b="1" dirty="0">
              <a:solidFill>
                <a:srgbClr val="4B4D4F">
                  <a:lumMod val="75000"/>
                </a:srgbClr>
              </a:solidFill>
              <a:latin typeface="Raleway Regular"/>
              <a:cs typeface="Raleway Regular"/>
            </a:endParaRPr>
          </a:p>
        </p:txBody>
      </p:sp>
    </p:spTree>
    <p:extLst>
      <p:ext uri="{BB962C8B-B14F-4D97-AF65-F5344CB8AC3E}">
        <p14:creationId xmlns:p14="http://schemas.microsoft.com/office/powerpoint/2010/main" val="9516444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3414184" y="0"/>
            <a:ext cx="6246283" cy="103293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grpSp>
        <p:nvGrpSpPr>
          <p:cNvPr id="8" name="组 7"/>
          <p:cNvGrpSpPr/>
          <p:nvPr/>
        </p:nvGrpSpPr>
        <p:grpSpPr>
          <a:xfrm>
            <a:off x="566421" y="1"/>
            <a:ext cx="2998047" cy="103124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998583"/>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585">
                <a:lnSpc>
                  <a:spcPct val="130000"/>
                </a:lnSpc>
                <a:spcBef>
                  <a:spcPct val="0"/>
                </a:spcBef>
                <a:spcAft>
                  <a:spcPct val="0"/>
                </a:spcAft>
                <a:defRPr/>
              </a:pPr>
              <a:r>
                <a:rPr kumimoji="1" lang="en-US" altLang="zh-CN" sz="3733" noProof="1">
                  <a:solidFill>
                    <a:srgbClr val="4B4D4F"/>
                  </a:solidFill>
                  <a:latin typeface="微软雅黑" panose="020B0503020204020204" pitchFamily="34" charset="-122"/>
                  <a:cs typeface="微软雅黑" panose="020B0503020204020204" pitchFamily="34" charset="-122"/>
                  <a:sym typeface="+mn-ea"/>
                </a:rPr>
                <a:t>PART</a:t>
              </a:r>
              <a:r>
                <a:rPr kumimoji="1" lang="zh-CN" altLang="en-US" sz="3733" noProof="1">
                  <a:solidFill>
                    <a:srgbClr val="4B4D4F"/>
                  </a:solidFill>
                  <a:latin typeface="微软雅黑" panose="020B0503020204020204" pitchFamily="34" charset="-122"/>
                  <a:cs typeface="微软雅黑" panose="020B0503020204020204" pitchFamily="34" charset="-122"/>
                  <a:sym typeface="+mn-ea"/>
                </a:rPr>
                <a:t> </a:t>
              </a:r>
              <a:r>
                <a:rPr kumimoji="1" lang="en-US" altLang="zh-CN" sz="3733" noProof="1">
                  <a:solidFill>
                    <a:srgbClr val="4B4D4F"/>
                  </a:solidFill>
                  <a:latin typeface="微软雅黑" panose="020B0503020204020204" pitchFamily="34" charset="-122"/>
                  <a:cs typeface="微软雅黑" panose="020B0503020204020204" pitchFamily="34" charset="-122"/>
                  <a:sym typeface="+mn-ea"/>
                </a:rPr>
                <a:t>2</a:t>
              </a:r>
              <a:endParaRPr kumimoji="1" lang="en-US" altLang="zh-CN" sz="3733" noProof="1">
                <a:solidFill>
                  <a:srgbClr val="4B4D4F"/>
                </a:solidFill>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3445934" y="95251"/>
            <a:ext cx="3539752" cy="7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585" fontAlgn="base">
              <a:lnSpc>
                <a:spcPct val="130000"/>
              </a:lnSpc>
              <a:spcBef>
                <a:spcPct val="0"/>
              </a:spcBef>
              <a:spcAft>
                <a:spcPct val="0"/>
              </a:spcAft>
            </a:pPr>
            <a:r>
              <a:rPr lang="zh-CN" altLang="en-US" sz="3733" dirty="0">
                <a:solidFill>
                  <a:schemeClr val="bg2"/>
                </a:solidFill>
                <a:latin typeface="微软雅黑" panose="020B0503020204020204" pitchFamily="34" charset="-122"/>
              </a:rPr>
              <a:t>国内外研究现状</a:t>
            </a:r>
          </a:p>
        </p:txBody>
      </p:sp>
      <p:sp>
        <p:nvSpPr>
          <p:cNvPr id="16" name="圆角矩形 15"/>
          <p:cNvSpPr/>
          <p:nvPr/>
        </p:nvSpPr>
        <p:spPr>
          <a:xfrm>
            <a:off x="2197935" y="1981854"/>
            <a:ext cx="3698470" cy="2048725"/>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400" dirty="0">
                <a:solidFill>
                  <a:schemeClr val="tx2"/>
                </a:solidFill>
              </a:rPr>
              <a:t>基于特征和基于核</a:t>
            </a:r>
            <a:r>
              <a:rPr lang="zh-CN" altLang="en-US" sz="2400" dirty="0">
                <a:solidFill>
                  <a:schemeClr val="tx2"/>
                </a:solidFill>
              </a:rPr>
              <a:t>信息</a:t>
            </a:r>
            <a:endParaRPr lang="zh-CN" altLang="en-US" sz="2400" noProof="1">
              <a:solidFill>
                <a:schemeClr val="tx2"/>
              </a:solidFill>
              <a:latin typeface="微软雅黑" panose="020B0503020204020204" pitchFamily="34" charset="-122"/>
              <a:cs typeface="微软雅黑" panose="020B0503020204020204" pitchFamily="34" charset="-122"/>
            </a:endParaRPr>
          </a:p>
        </p:txBody>
      </p:sp>
      <p:sp>
        <p:nvSpPr>
          <p:cNvPr id="17" name="圆角矩形 16"/>
          <p:cNvSpPr/>
          <p:nvPr/>
        </p:nvSpPr>
        <p:spPr>
          <a:xfrm>
            <a:off x="2197935" y="4613416"/>
            <a:ext cx="3698470" cy="2048725"/>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400" dirty="0">
                <a:solidFill>
                  <a:schemeClr val="tx2"/>
                </a:solidFill>
              </a:rPr>
              <a:t>多标签分类问题</a:t>
            </a:r>
            <a:endParaRPr lang="en-US" altLang="zh-CN" sz="2400" dirty="0">
              <a:solidFill>
                <a:schemeClr val="tx2"/>
              </a:solidFill>
            </a:endParaRPr>
          </a:p>
          <a:p>
            <a:pPr algn="ctr">
              <a:defRPr/>
            </a:pPr>
            <a:r>
              <a:rPr lang="zh-CN" altLang="zh-CN" sz="2400" dirty="0">
                <a:solidFill>
                  <a:schemeClr val="tx2"/>
                </a:solidFill>
              </a:rPr>
              <a:t>卷积神经网络</a:t>
            </a:r>
            <a:endParaRPr lang="zh-CN" altLang="en-US" sz="2400" noProof="1">
              <a:solidFill>
                <a:schemeClr val="tx2"/>
              </a:solidFill>
              <a:latin typeface="微软雅黑" panose="020B0503020204020204" pitchFamily="34" charset="-122"/>
              <a:cs typeface="微软雅黑" panose="020B0503020204020204" pitchFamily="34" charset="-122"/>
            </a:endParaRPr>
          </a:p>
        </p:txBody>
      </p:sp>
      <p:sp>
        <p:nvSpPr>
          <p:cNvPr id="20" name="圆角矩形 19"/>
          <p:cNvSpPr/>
          <p:nvPr/>
        </p:nvSpPr>
        <p:spPr>
          <a:xfrm>
            <a:off x="7114841" y="1981853"/>
            <a:ext cx="3698470" cy="2048725"/>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sz="2400" noProof="1">
                <a:solidFill>
                  <a:schemeClr val="tx2"/>
                </a:solidFill>
                <a:latin typeface="微软雅黑" panose="020B0503020204020204" pitchFamily="34" charset="-122"/>
                <a:cs typeface="微软雅黑" panose="020B0503020204020204" pitchFamily="34" charset="-122"/>
              </a:rPr>
              <a:t>原始假设</a:t>
            </a:r>
            <a:endParaRPr lang="en-US" altLang="zh-CN" sz="2400" noProof="1">
              <a:solidFill>
                <a:schemeClr val="tx2"/>
              </a:solidFill>
              <a:latin typeface="微软雅黑" panose="020B0503020204020204" pitchFamily="34" charset="-122"/>
              <a:cs typeface="微软雅黑" panose="020B0503020204020204" pitchFamily="34" charset="-122"/>
            </a:endParaRPr>
          </a:p>
          <a:p>
            <a:pPr algn="ctr">
              <a:defRPr/>
            </a:pPr>
            <a:r>
              <a:rPr lang="zh-CN" altLang="zh-CN" sz="2400" dirty="0">
                <a:solidFill>
                  <a:schemeClr val="tx2"/>
                </a:solidFill>
              </a:rPr>
              <a:t>多实例学习</a:t>
            </a:r>
            <a:r>
              <a:rPr lang="en-US" altLang="zh-CN" sz="2400" dirty="0">
                <a:solidFill>
                  <a:schemeClr val="tx2"/>
                </a:solidFill>
              </a:rPr>
              <a:t>MIL</a:t>
            </a:r>
          </a:p>
          <a:p>
            <a:pPr algn="ctr">
              <a:defRPr/>
            </a:pPr>
            <a:r>
              <a:rPr lang="zh-CN" altLang="zh-CN" sz="2400" dirty="0">
                <a:solidFill>
                  <a:schemeClr val="tx2"/>
                </a:solidFill>
              </a:rPr>
              <a:t>多实例多标签模型</a:t>
            </a:r>
            <a:r>
              <a:rPr lang="en-US" altLang="zh-CN" sz="2400" dirty="0">
                <a:solidFill>
                  <a:schemeClr val="tx2"/>
                </a:solidFill>
              </a:rPr>
              <a:t>MIML</a:t>
            </a:r>
            <a:endParaRPr lang="zh-CN" altLang="en-US" sz="2400" noProof="1">
              <a:solidFill>
                <a:schemeClr val="tx2"/>
              </a:solidFill>
              <a:latin typeface="微软雅黑" panose="020B0503020204020204" pitchFamily="34" charset="-122"/>
              <a:cs typeface="微软雅黑" panose="020B0503020204020204" pitchFamily="34" charset="-122"/>
            </a:endParaRPr>
          </a:p>
        </p:txBody>
      </p:sp>
      <p:sp>
        <p:nvSpPr>
          <p:cNvPr id="21" name="圆角矩形 20"/>
          <p:cNvSpPr/>
          <p:nvPr/>
        </p:nvSpPr>
        <p:spPr>
          <a:xfrm>
            <a:off x="7114841" y="4613416"/>
            <a:ext cx="3698470" cy="2048725"/>
          </a:xfrm>
          <a:prstGeom prst="roundRect">
            <a:avLst>
              <a:gd name="adj" fmla="val 13382"/>
            </a:avLst>
          </a:prstGeom>
          <a:solidFill>
            <a:srgbClr val="F5E1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zh-CN" sz="2400" dirty="0">
                <a:solidFill>
                  <a:schemeClr val="tx2"/>
                </a:solidFill>
              </a:rPr>
              <a:t>分段神经网络模型</a:t>
            </a:r>
            <a:r>
              <a:rPr lang="en-US" altLang="zh-CN" sz="2400" dirty="0">
                <a:solidFill>
                  <a:schemeClr val="tx2"/>
                </a:solidFill>
              </a:rPr>
              <a:t>PCNN</a:t>
            </a:r>
          </a:p>
          <a:p>
            <a:pPr algn="ctr">
              <a:defRPr/>
            </a:pPr>
            <a:r>
              <a:rPr lang="en-US" altLang="zh-CN" sz="2400" noProof="1">
                <a:solidFill>
                  <a:schemeClr val="tx2"/>
                </a:solidFill>
                <a:latin typeface="微软雅黑" panose="020B0503020204020204" pitchFamily="34" charset="-122"/>
                <a:cs typeface="微软雅黑" panose="020B0503020204020204" pitchFamily="34" charset="-122"/>
              </a:rPr>
              <a:t>PCNN+ATT</a:t>
            </a:r>
          </a:p>
          <a:p>
            <a:pPr algn="ctr">
              <a:defRPr/>
            </a:pPr>
            <a:r>
              <a:rPr lang="en-US" altLang="zh-CN" sz="2400" noProof="1">
                <a:solidFill>
                  <a:schemeClr val="tx2"/>
                </a:solidFill>
                <a:latin typeface="微软雅黑" panose="020B0503020204020204" pitchFamily="34" charset="-122"/>
                <a:cs typeface="微软雅黑" panose="020B0503020204020204" pitchFamily="34" charset="-122"/>
              </a:rPr>
              <a:t>PCNN+ATT+ML</a:t>
            </a:r>
            <a:endParaRPr lang="zh-CN" altLang="en-US" sz="2400" noProof="1">
              <a:solidFill>
                <a:schemeClr val="tx2"/>
              </a:solidFill>
              <a:latin typeface="微软雅黑" panose="020B0503020204020204" pitchFamily="34" charset="-122"/>
              <a:cs typeface="微软雅黑" panose="020B0503020204020204" pitchFamily="34" charset="-122"/>
            </a:endParaRPr>
          </a:p>
        </p:txBody>
      </p:sp>
      <p:sp>
        <p:nvSpPr>
          <p:cNvPr id="22" name="圆角矩形 21"/>
          <p:cNvSpPr/>
          <p:nvPr/>
        </p:nvSpPr>
        <p:spPr>
          <a:xfrm>
            <a:off x="3181189" y="1227294"/>
            <a:ext cx="1731962" cy="493220"/>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latin typeface="微软雅黑" panose="020B0503020204020204" pitchFamily="34" charset="-122"/>
                <a:cs typeface="微软雅黑" panose="020B0503020204020204" pitchFamily="34" charset="-122"/>
              </a:rPr>
              <a:t>有监督方法</a:t>
            </a:r>
          </a:p>
        </p:txBody>
      </p:sp>
      <p:sp>
        <p:nvSpPr>
          <p:cNvPr id="23" name="圆角矩形 22"/>
          <p:cNvSpPr/>
          <p:nvPr/>
        </p:nvSpPr>
        <p:spPr>
          <a:xfrm>
            <a:off x="8098095" y="1227294"/>
            <a:ext cx="1731962" cy="493220"/>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latin typeface="微软雅黑" panose="020B0503020204020204" pitchFamily="34" charset="-122"/>
                <a:cs typeface="微软雅黑" panose="020B0503020204020204" pitchFamily="34" charset="-122"/>
              </a:rPr>
              <a:t>远程监督方法</a:t>
            </a:r>
          </a:p>
        </p:txBody>
      </p:sp>
      <p:sp>
        <p:nvSpPr>
          <p:cNvPr id="24" name="圆角矩形 23"/>
          <p:cNvSpPr/>
          <p:nvPr/>
        </p:nvSpPr>
        <p:spPr>
          <a:xfrm>
            <a:off x="254595" y="2759605"/>
            <a:ext cx="1731962" cy="493220"/>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latin typeface="微软雅黑" panose="020B0503020204020204" pitchFamily="34" charset="-122"/>
                <a:cs typeface="微软雅黑" panose="020B0503020204020204" pitchFamily="34" charset="-122"/>
              </a:rPr>
              <a:t>传统方法</a:t>
            </a:r>
          </a:p>
        </p:txBody>
      </p:sp>
      <p:sp>
        <p:nvSpPr>
          <p:cNvPr id="25" name="圆角矩形 24"/>
          <p:cNvSpPr/>
          <p:nvPr/>
        </p:nvSpPr>
        <p:spPr>
          <a:xfrm>
            <a:off x="254595" y="5391168"/>
            <a:ext cx="1731962" cy="493220"/>
          </a:xfrm>
          <a:prstGeom prst="roundRect">
            <a:avLst>
              <a:gd name="adj" fmla="val 13382"/>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zh-CN" altLang="en-US" noProof="1">
                <a:latin typeface="微软雅黑" panose="020B0503020204020204" pitchFamily="34" charset="-122"/>
                <a:cs typeface="微软雅黑" panose="020B0503020204020204" pitchFamily="34" charset="-122"/>
              </a:rPr>
              <a:t>深度学习方法</a:t>
            </a:r>
          </a:p>
        </p:txBody>
      </p:sp>
      <p:grpSp>
        <p:nvGrpSpPr>
          <p:cNvPr id="26" name="组 7"/>
          <p:cNvGrpSpPr/>
          <p:nvPr/>
        </p:nvGrpSpPr>
        <p:grpSpPr>
          <a:xfrm>
            <a:off x="6455062" y="1985219"/>
            <a:ext cx="153319" cy="4680288"/>
            <a:chOff x="782065" y="0"/>
            <a:chExt cx="2248535" cy="1343608"/>
          </a:xfrm>
          <a:solidFill>
            <a:schemeClr val="bg1">
              <a:lumMod val="75000"/>
            </a:schemeClr>
          </a:solidFill>
        </p:grpSpPr>
        <p:sp>
          <p:nvSpPr>
            <p:cNvPr id="27" name="矩形 26"/>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28" name="矩形 27"/>
            <p:cNvSpPr/>
            <p:nvPr/>
          </p:nvSpPr>
          <p:spPr>
            <a:xfrm>
              <a:off x="782065" y="71755"/>
              <a:ext cx="2248535" cy="274655"/>
            </a:xfrm>
            <a:prstGeom prst="rect">
              <a:avLst/>
            </a:prstGeom>
            <a:grpFill/>
            <a:extLst/>
          </p:spPr>
          <p:txBody>
            <a:bodyPr>
              <a:spAutoFit/>
            </a:bodyPr>
            <a:lstStyle/>
            <a:p>
              <a:pPr algn="ctr" defTabSz="609585">
                <a:lnSpc>
                  <a:spcPct val="130000"/>
                </a:lnSpc>
                <a:spcBef>
                  <a:spcPct val="0"/>
                </a:spcBef>
                <a:spcAft>
                  <a:spcPct val="0"/>
                </a:spcAft>
                <a:defRPr/>
              </a:pPr>
              <a:endParaRPr kumimoji="1" lang="en-US" altLang="zh-CN" sz="3733" noProof="1">
                <a:solidFill>
                  <a:srgbClr val="FFFFFF"/>
                </a:solidFill>
                <a:latin typeface="微软雅黑" panose="020B0503020204020204" pitchFamily="34" charset="-122"/>
                <a:cs typeface="微软雅黑" panose="020B0503020204020204" pitchFamily="34" charset="-122"/>
              </a:endParaRPr>
            </a:p>
          </p:txBody>
        </p:sp>
      </p:grpSp>
      <p:grpSp>
        <p:nvGrpSpPr>
          <p:cNvPr id="29" name="组 7"/>
          <p:cNvGrpSpPr/>
          <p:nvPr/>
        </p:nvGrpSpPr>
        <p:grpSpPr>
          <a:xfrm>
            <a:off x="2197935" y="4246275"/>
            <a:ext cx="8615376" cy="855113"/>
            <a:chOff x="-6992787" y="71755"/>
            <a:chExt cx="17157658" cy="14787211"/>
          </a:xfrm>
          <a:solidFill>
            <a:srgbClr val="F5E168"/>
          </a:solidFill>
        </p:grpSpPr>
        <p:sp>
          <p:nvSpPr>
            <p:cNvPr id="30" name="矩形 29"/>
            <p:cNvSpPr/>
            <p:nvPr/>
          </p:nvSpPr>
          <p:spPr>
            <a:xfrm>
              <a:off x="-6992787" y="320233"/>
              <a:ext cx="17157658" cy="223833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chemeClr val="bg1">
                    <a:lumMod val="65000"/>
                  </a:schemeClr>
                </a:solidFill>
                <a:latin typeface="微软雅黑" panose="020B0503020204020204" pitchFamily="34" charset="-122"/>
                <a:cs typeface="微软雅黑" panose="020B0503020204020204" pitchFamily="34" charset="-122"/>
              </a:endParaRPr>
            </a:p>
          </p:txBody>
        </p:sp>
        <p:sp>
          <p:nvSpPr>
            <p:cNvPr id="31" name="矩形 30"/>
            <p:cNvSpPr/>
            <p:nvPr/>
          </p:nvSpPr>
          <p:spPr>
            <a:xfrm>
              <a:off x="782065" y="71755"/>
              <a:ext cx="2248535" cy="14787211"/>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585">
                <a:lnSpc>
                  <a:spcPct val="130000"/>
                </a:lnSpc>
                <a:spcBef>
                  <a:spcPct val="0"/>
                </a:spcBef>
                <a:spcAft>
                  <a:spcPct val="0"/>
                </a:spcAft>
                <a:defRPr/>
              </a:pPr>
              <a:endParaRPr kumimoji="1" lang="en-US" altLang="zh-CN" sz="3733" noProof="1">
                <a:solidFill>
                  <a:schemeClr val="bg1">
                    <a:lumMod val="65000"/>
                  </a:schemeClr>
                </a:solidFill>
                <a:latin typeface="微软雅黑" panose="020B0503020204020204" pitchFamily="34" charset="-122"/>
                <a:cs typeface="微软雅黑" panose="020B0503020204020204" pitchFamily="34" charset="-122"/>
              </a:endParaRPr>
            </a:p>
          </p:txBody>
        </p:sp>
      </p:grpSp>
    </p:spTree>
    <p:custDataLst>
      <p:tags r:id="rId1"/>
    </p:custDataLst>
    <p:extLst>
      <p:ext uri="{BB962C8B-B14F-4D97-AF65-F5344CB8AC3E}">
        <p14:creationId xmlns:p14="http://schemas.microsoft.com/office/powerpoint/2010/main" val="17017810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矩形 22"/>
          <p:cNvSpPr/>
          <p:nvPr/>
        </p:nvSpPr>
        <p:spPr>
          <a:xfrm>
            <a:off x="0" y="1211286"/>
            <a:ext cx="12192000" cy="4393871"/>
          </a:xfrm>
          <a:prstGeom prst="rect">
            <a:avLst/>
          </a:prstGeom>
          <a:solidFill>
            <a:srgbClr val="F3E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endParaRPr lang="zh-CN" altLang="en-US" sz="2400">
              <a:solidFill>
                <a:srgbClr val="FFFFFF"/>
              </a:solidFill>
            </a:endParaRPr>
          </a:p>
        </p:txBody>
      </p:sp>
      <p:sp>
        <p:nvSpPr>
          <p:cNvPr id="24" name="Freeform 72"/>
          <p:cNvSpPr>
            <a:spLocks noEditPoints="1"/>
          </p:cNvSpPr>
          <p:nvPr/>
        </p:nvSpPr>
        <p:spPr bwMode="auto">
          <a:xfrm>
            <a:off x="3331296" y="1595545"/>
            <a:ext cx="5082827" cy="3609473"/>
          </a:xfrm>
          <a:custGeom>
            <a:avLst/>
            <a:gdLst>
              <a:gd name="T0" fmla="*/ 1287 w 1323"/>
              <a:gd name="T1" fmla="*/ 453 h 938"/>
              <a:gd name="T2" fmla="*/ 1274 w 1323"/>
              <a:gd name="T3" fmla="*/ 447 h 938"/>
              <a:gd name="T4" fmla="*/ 1080 w 1323"/>
              <a:gd name="T5" fmla="*/ 427 h 938"/>
              <a:gd name="T6" fmla="*/ 1084 w 1323"/>
              <a:gd name="T7" fmla="*/ 193 h 938"/>
              <a:gd name="T8" fmla="*/ 1242 w 1323"/>
              <a:gd name="T9" fmla="*/ 26 h 938"/>
              <a:gd name="T10" fmla="*/ 1238 w 1323"/>
              <a:gd name="T11" fmla="*/ 17 h 938"/>
              <a:gd name="T12" fmla="*/ 1073 w 1323"/>
              <a:gd name="T13" fmla="*/ 177 h 938"/>
              <a:gd name="T14" fmla="*/ 500 w 1323"/>
              <a:gd name="T15" fmla="*/ 12 h 938"/>
              <a:gd name="T16" fmla="*/ 1073 w 1323"/>
              <a:gd name="T17" fmla="*/ 413 h 938"/>
              <a:gd name="T18" fmla="*/ 770 w 1323"/>
              <a:gd name="T19" fmla="*/ 261 h 938"/>
              <a:gd name="T20" fmla="*/ 520 w 1323"/>
              <a:gd name="T21" fmla="*/ 148 h 938"/>
              <a:gd name="T22" fmla="*/ 543 w 1323"/>
              <a:gd name="T23" fmla="*/ 111 h 938"/>
              <a:gd name="T24" fmla="*/ 530 w 1323"/>
              <a:gd name="T25" fmla="*/ 99 h 938"/>
              <a:gd name="T26" fmla="*/ 226 w 1323"/>
              <a:gd name="T27" fmla="*/ 143 h 938"/>
              <a:gd name="T28" fmla="*/ 0 w 1323"/>
              <a:gd name="T29" fmla="*/ 308 h 938"/>
              <a:gd name="T30" fmla="*/ 6 w 1323"/>
              <a:gd name="T31" fmla="*/ 444 h 938"/>
              <a:gd name="T32" fmla="*/ 244 w 1323"/>
              <a:gd name="T33" fmla="*/ 475 h 938"/>
              <a:gd name="T34" fmla="*/ 467 w 1323"/>
              <a:gd name="T35" fmla="*/ 831 h 938"/>
              <a:gd name="T36" fmla="*/ 562 w 1323"/>
              <a:gd name="T37" fmla="*/ 651 h 938"/>
              <a:gd name="T38" fmla="*/ 810 w 1323"/>
              <a:gd name="T39" fmla="*/ 730 h 938"/>
              <a:gd name="T40" fmla="*/ 661 w 1323"/>
              <a:gd name="T41" fmla="*/ 937 h 938"/>
              <a:gd name="T42" fmla="*/ 1318 w 1323"/>
              <a:gd name="T43" fmla="*/ 934 h 938"/>
              <a:gd name="T44" fmla="*/ 1283 w 1323"/>
              <a:gd name="T45" fmla="*/ 453 h 938"/>
              <a:gd name="T46" fmla="*/ 1275 w 1323"/>
              <a:gd name="T47" fmla="*/ 448 h 938"/>
              <a:gd name="T48" fmla="*/ 1175 w 1323"/>
              <a:gd name="T49" fmla="*/ 797 h 938"/>
              <a:gd name="T50" fmla="*/ 1275 w 1323"/>
              <a:gd name="T51" fmla="*/ 448 h 938"/>
              <a:gd name="T52" fmla="*/ 774 w 1323"/>
              <a:gd name="T53" fmla="*/ 278 h 938"/>
              <a:gd name="T54" fmla="*/ 454 w 1323"/>
              <a:gd name="T55" fmla="*/ 494 h 938"/>
              <a:gd name="T56" fmla="*/ 573 w 1323"/>
              <a:gd name="T57" fmla="*/ 617 h 938"/>
              <a:gd name="T58" fmla="*/ 595 w 1323"/>
              <a:gd name="T59" fmla="*/ 580 h 938"/>
              <a:gd name="T60" fmla="*/ 659 w 1323"/>
              <a:gd name="T61" fmla="*/ 472 h 938"/>
              <a:gd name="T62" fmla="*/ 633 w 1323"/>
              <a:gd name="T63" fmla="*/ 607 h 938"/>
              <a:gd name="T64" fmla="*/ 596 w 1323"/>
              <a:gd name="T65" fmla="*/ 581 h 938"/>
              <a:gd name="T66" fmla="*/ 1075 w 1323"/>
              <a:gd name="T67" fmla="*/ 423 h 938"/>
              <a:gd name="T68" fmla="*/ 1078 w 1323"/>
              <a:gd name="T69" fmla="*/ 427 h 938"/>
              <a:gd name="T70" fmla="*/ 811 w 1323"/>
              <a:gd name="T71" fmla="*/ 726 h 938"/>
              <a:gd name="T72" fmla="*/ 525 w 1323"/>
              <a:gd name="T73" fmla="*/ 15 h 938"/>
              <a:gd name="T74" fmla="*/ 1084 w 1323"/>
              <a:gd name="T75" fmla="*/ 403 h 938"/>
              <a:gd name="T76" fmla="*/ 1072 w 1323"/>
              <a:gd name="T77" fmla="*/ 416 h 938"/>
              <a:gd name="T78" fmla="*/ 781 w 1323"/>
              <a:gd name="T79" fmla="*/ 280 h 938"/>
              <a:gd name="T80" fmla="*/ 543 w 1323"/>
              <a:gd name="T81" fmla="*/ 155 h 938"/>
              <a:gd name="T82" fmla="*/ 550 w 1323"/>
              <a:gd name="T83" fmla="*/ 350 h 938"/>
              <a:gd name="T84" fmla="*/ 533 w 1323"/>
              <a:gd name="T85" fmla="*/ 161 h 938"/>
              <a:gd name="T86" fmla="*/ 154 w 1323"/>
              <a:gd name="T87" fmla="*/ 247 h 938"/>
              <a:gd name="T88" fmla="*/ 250 w 1323"/>
              <a:gd name="T89" fmla="*/ 135 h 938"/>
              <a:gd name="T90" fmla="*/ 151 w 1323"/>
              <a:gd name="T91" fmla="*/ 248 h 938"/>
              <a:gd name="T92" fmla="*/ 150 w 1323"/>
              <a:gd name="T93" fmla="*/ 250 h 938"/>
              <a:gd name="T94" fmla="*/ 152 w 1323"/>
              <a:gd name="T95" fmla="*/ 249 h 938"/>
              <a:gd name="T96" fmla="*/ 251 w 1323"/>
              <a:gd name="T97" fmla="*/ 452 h 938"/>
              <a:gd name="T98" fmla="*/ 472 w 1323"/>
              <a:gd name="T99" fmla="*/ 806 h 938"/>
              <a:gd name="T100" fmla="*/ 255 w 1323"/>
              <a:gd name="T101" fmla="*/ 468 h 938"/>
              <a:gd name="T102" fmla="*/ 549 w 1323"/>
              <a:gd name="T103" fmla="*/ 638 h 938"/>
              <a:gd name="T104" fmla="*/ 569 w 1323"/>
              <a:gd name="T105" fmla="*/ 627 h 938"/>
              <a:gd name="T106" fmla="*/ 593 w 1323"/>
              <a:gd name="T107" fmla="*/ 626 h 938"/>
              <a:gd name="T108" fmla="*/ 593 w 1323"/>
              <a:gd name="T109" fmla="*/ 626 h 938"/>
              <a:gd name="T110" fmla="*/ 833 w 1323"/>
              <a:gd name="T111" fmla="*/ 740 h 938"/>
              <a:gd name="T112" fmla="*/ 834 w 1323"/>
              <a:gd name="T113" fmla="*/ 738 h 938"/>
              <a:gd name="T114" fmla="*/ 1196 w 1323"/>
              <a:gd name="T115" fmla="*/ 80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23" h="938">
                <a:moveTo>
                  <a:pt x="1320" y="937"/>
                </a:moveTo>
                <a:cubicBezTo>
                  <a:pt x="1323" y="937"/>
                  <a:pt x="1323" y="937"/>
                  <a:pt x="1323" y="937"/>
                </a:cubicBezTo>
                <a:cubicBezTo>
                  <a:pt x="1320" y="935"/>
                  <a:pt x="1320" y="935"/>
                  <a:pt x="1320" y="935"/>
                </a:cubicBezTo>
                <a:cubicBezTo>
                  <a:pt x="1287" y="453"/>
                  <a:pt x="1287" y="453"/>
                  <a:pt x="1287" y="453"/>
                </a:cubicBezTo>
                <a:cubicBezTo>
                  <a:pt x="1293" y="453"/>
                  <a:pt x="1298" y="447"/>
                  <a:pt x="1298" y="441"/>
                </a:cubicBezTo>
                <a:cubicBezTo>
                  <a:pt x="1298" y="434"/>
                  <a:pt x="1292" y="428"/>
                  <a:pt x="1285" y="428"/>
                </a:cubicBezTo>
                <a:cubicBezTo>
                  <a:pt x="1278" y="428"/>
                  <a:pt x="1272" y="434"/>
                  <a:pt x="1272" y="441"/>
                </a:cubicBezTo>
                <a:cubicBezTo>
                  <a:pt x="1272" y="443"/>
                  <a:pt x="1273" y="445"/>
                  <a:pt x="1274" y="447"/>
                </a:cubicBezTo>
                <a:cubicBezTo>
                  <a:pt x="833" y="727"/>
                  <a:pt x="833" y="727"/>
                  <a:pt x="833" y="727"/>
                </a:cubicBezTo>
                <a:cubicBezTo>
                  <a:pt x="832" y="726"/>
                  <a:pt x="832" y="725"/>
                  <a:pt x="831" y="725"/>
                </a:cubicBezTo>
                <a:cubicBezTo>
                  <a:pt x="837" y="717"/>
                  <a:pt x="837" y="717"/>
                  <a:pt x="837" y="717"/>
                </a:cubicBezTo>
                <a:cubicBezTo>
                  <a:pt x="1080" y="427"/>
                  <a:pt x="1080" y="427"/>
                  <a:pt x="1080" y="427"/>
                </a:cubicBezTo>
                <a:cubicBezTo>
                  <a:pt x="1081" y="428"/>
                  <a:pt x="1083" y="429"/>
                  <a:pt x="1085" y="429"/>
                </a:cubicBezTo>
                <a:cubicBezTo>
                  <a:pt x="1092" y="429"/>
                  <a:pt x="1098" y="423"/>
                  <a:pt x="1098" y="416"/>
                </a:cubicBezTo>
                <a:cubicBezTo>
                  <a:pt x="1098" y="409"/>
                  <a:pt x="1093" y="403"/>
                  <a:pt x="1086" y="403"/>
                </a:cubicBezTo>
                <a:cubicBezTo>
                  <a:pt x="1084" y="193"/>
                  <a:pt x="1084" y="193"/>
                  <a:pt x="1084" y="193"/>
                </a:cubicBezTo>
                <a:cubicBezTo>
                  <a:pt x="1084" y="193"/>
                  <a:pt x="1085" y="193"/>
                  <a:pt x="1085" y="193"/>
                </a:cubicBezTo>
                <a:cubicBezTo>
                  <a:pt x="1092" y="193"/>
                  <a:pt x="1098" y="187"/>
                  <a:pt x="1098" y="180"/>
                </a:cubicBezTo>
                <a:cubicBezTo>
                  <a:pt x="1098" y="177"/>
                  <a:pt x="1096" y="173"/>
                  <a:pt x="1094" y="171"/>
                </a:cubicBezTo>
                <a:cubicBezTo>
                  <a:pt x="1242" y="26"/>
                  <a:pt x="1242" y="26"/>
                  <a:pt x="1242" y="26"/>
                </a:cubicBezTo>
                <a:cubicBezTo>
                  <a:pt x="1244" y="28"/>
                  <a:pt x="1247" y="29"/>
                  <a:pt x="1250" y="29"/>
                </a:cubicBezTo>
                <a:cubicBezTo>
                  <a:pt x="1257" y="29"/>
                  <a:pt x="1263" y="24"/>
                  <a:pt x="1263" y="17"/>
                </a:cubicBezTo>
                <a:cubicBezTo>
                  <a:pt x="1263" y="10"/>
                  <a:pt x="1257" y="4"/>
                  <a:pt x="1250" y="4"/>
                </a:cubicBezTo>
                <a:cubicBezTo>
                  <a:pt x="1243" y="4"/>
                  <a:pt x="1238" y="10"/>
                  <a:pt x="1238" y="17"/>
                </a:cubicBezTo>
                <a:cubicBezTo>
                  <a:pt x="1238" y="20"/>
                  <a:pt x="1239" y="23"/>
                  <a:pt x="1241" y="25"/>
                </a:cubicBezTo>
                <a:cubicBezTo>
                  <a:pt x="1093" y="170"/>
                  <a:pt x="1093" y="170"/>
                  <a:pt x="1093" y="170"/>
                </a:cubicBezTo>
                <a:cubicBezTo>
                  <a:pt x="1090" y="168"/>
                  <a:pt x="1088" y="168"/>
                  <a:pt x="1085" y="168"/>
                </a:cubicBezTo>
                <a:cubicBezTo>
                  <a:pt x="1079" y="168"/>
                  <a:pt x="1075" y="171"/>
                  <a:pt x="1073" y="177"/>
                </a:cubicBezTo>
                <a:cubicBezTo>
                  <a:pt x="525" y="14"/>
                  <a:pt x="525" y="14"/>
                  <a:pt x="525" y="14"/>
                </a:cubicBezTo>
                <a:cubicBezTo>
                  <a:pt x="525" y="13"/>
                  <a:pt x="525" y="13"/>
                  <a:pt x="525" y="12"/>
                </a:cubicBezTo>
                <a:cubicBezTo>
                  <a:pt x="525" y="5"/>
                  <a:pt x="520" y="0"/>
                  <a:pt x="512" y="0"/>
                </a:cubicBezTo>
                <a:cubicBezTo>
                  <a:pt x="505" y="0"/>
                  <a:pt x="500" y="5"/>
                  <a:pt x="500" y="12"/>
                </a:cubicBezTo>
                <a:cubicBezTo>
                  <a:pt x="500" y="19"/>
                  <a:pt x="505" y="25"/>
                  <a:pt x="512" y="25"/>
                </a:cubicBezTo>
                <a:cubicBezTo>
                  <a:pt x="517" y="25"/>
                  <a:pt x="522" y="22"/>
                  <a:pt x="524" y="18"/>
                </a:cubicBezTo>
                <a:cubicBezTo>
                  <a:pt x="1073" y="412"/>
                  <a:pt x="1073" y="412"/>
                  <a:pt x="1073" y="412"/>
                </a:cubicBezTo>
                <a:cubicBezTo>
                  <a:pt x="1073" y="412"/>
                  <a:pt x="1073" y="412"/>
                  <a:pt x="1073" y="413"/>
                </a:cubicBezTo>
                <a:cubicBezTo>
                  <a:pt x="793" y="272"/>
                  <a:pt x="793" y="272"/>
                  <a:pt x="793" y="272"/>
                </a:cubicBezTo>
                <a:cubicBezTo>
                  <a:pt x="793" y="271"/>
                  <a:pt x="794" y="269"/>
                  <a:pt x="794" y="267"/>
                </a:cubicBezTo>
                <a:cubicBezTo>
                  <a:pt x="794" y="260"/>
                  <a:pt x="788" y="255"/>
                  <a:pt x="781" y="255"/>
                </a:cubicBezTo>
                <a:cubicBezTo>
                  <a:pt x="776" y="255"/>
                  <a:pt x="772" y="257"/>
                  <a:pt x="770" y="261"/>
                </a:cubicBezTo>
                <a:cubicBezTo>
                  <a:pt x="544" y="153"/>
                  <a:pt x="544" y="153"/>
                  <a:pt x="544" y="153"/>
                </a:cubicBezTo>
                <a:cubicBezTo>
                  <a:pt x="545" y="152"/>
                  <a:pt x="546" y="150"/>
                  <a:pt x="546" y="148"/>
                </a:cubicBezTo>
                <a:cubicBezTo>
                  <a:pt x="546" y="141"/>
                  <a:pt x="540" y="135"/>
                  <a:pt x="533" y="135"/>
                </a:cubicBezTo>
                <a:cubicBezTo>
                  <a:pt x="526" y="135"/>
                  <a:pt x="520" y="141"/>
                  <a:pt x="520" y="148"/>
                </a:cubicBezTo>
                <a:cubicBezTo>
                  <a:pt x="520" y="151"/>
                  <a:pt x="521" y="153"/>
                  <a:pt x="523" y="155"/>
                </a:cubicBezTo>
                <a:cubicBezTo>
                  <a:pt x="258" y="446"/>
                  <a:pt x="258" y="446"/>
                  <a:pt x="258" y="446"/>
                </a:cubicBezTo>
                <a:cubicBezTo>
                  <a:pt x="535" y="108"/>
                  <a:pt x="535" y="108"/>
                  <a:pt x="535" y="108"/>
                </a:cubicBezTo>
                <a:cubicBezTo>
                  <a:pt x="537" y="110"/>
                  <a:pt x="540" y="111"/>
                  <a:pt x="543" y="111"/>
                </a:cubicBezTo>
                <a:cubicBezTo>
                  <a:pt x="550" y="111"/>
                  <a:pt x="556" y="105"/>
                  <a:pt x="556" y="98"/>
                </a:cubicBezTo>
                <a:cubicBezTo>
                  <a:pt x="556" y="91"/>
                  <a:pt x="550" y="86"/>
                  <a:pt x="543" y="86"/>
                </a:cubicBezTo>
                <a:cubicBezTo>
                  <a:pt x="536" y="86"/>
                  <a:pt x="530" y="91"/>
                  <a:pt x="530" y="98"/>
                </a:cubicBezTo>
                <a:cubicBezTo>
                  <a:pt x="530" y="99"/>
                  <a:pt x="530" y="99"/>
                  <a:pt x="530" y="99"/>
                </a:cubicBezTo>
                <a:cubicBezTo>
                  <a:pt x="250" y="134"/>
                  <a:pt x="250" y="134"/>
                  <a:pt x="250" y="134"/>
                </a:cubicBezTo>
                <a:cubicBezTo>
                  <a:pt x="249" y="128"/>
                  <a:pt x="243" y="123"/>
                  <a:pt x="237" y="123"/>
                </a:cubicBezTo>
                <a:cubicBezTo>
                  <a:pt x="230" y="123"/>
                  <a:pt x="224" y="129"/>
                  <a:pt x="224" y="136"/>
                </a:cubicBezTo>
                <a:cubicBezTo>
                  <a:pt x="224" y="139"/>
                  <a:pt x="225" y="141"/>
                  <a:pt x="226" y="143"/>
                </a:cubicBezTo>
                <a:cubicBezTo>
                  <a:pt x="5" y="304"/>
                  <a:pt x="5" y="304"/>
                  <a:pt x="5" y="304"/>
                </a:cubicBezTo>
                <a:cubicBezTo>
                  <a:pt x="3" y="305"/>
                  <a:pt x="3" y="305"/>
                  <a:pt x="3" y="305"/>
                </a:cubicBezTo>
                <a:cubicBezTo>
                  <a:pt x="4" y="305"/>
                  <a:pt x="4" y="305"/>
                  <a:pt x="4" y="305"/>
                </a:cubicBezTo>
                <a:cubicBezTo>
                  <a:pt x="0" y="308"/>
                  <a:pt x="0" y="308"/>
                  <a:pt x="0" y="308"/>
                </a:cubicBezTo>
                <a:cubicBezTo>
                  <a:pt x="5" y="306"/>
                  <a:pt x="5" y="306"/>
                  <a:pt x="5" y="306"/>
                </a:cubicBezTo>
                <a:cubicBezTo>
                  <a:pt x="74" y="351"/>
                  <a:pt x="74" y="351"/>
                  <a:pt x="74" y="351"/>
                </a:cubicBezTo>
                <a:cubicBezTo>
                  <a:pt x="4" y="443"/>
                  <a:pt x="4" y="443"/>
                  <a:pt x="4" y="443"/>
                </a:cubicBezTo>
                <a:cubicBezTo>
                  <a:pt x="6" y="444"/>
                  <a:pt x="6" y="444"/>
                  <a:pt x="6" y="444"/>
                </a:cubicBezTo>
                <a:cubicBezTo>
                  <a:pt x="75" y="352"/>
                  <a:pt x="75" y="352"/>
                  <a:pt x="75" y="352"/>
                </a:cubicBezTo>
                <a:cubicBezTo>
                  <a:pt x="233" y="455"/>
                  <a:pt x="233" y="455"/>
                  <a:pt x="233" y="455"/>
                </a:cubicBezTo>
                <a:cubicBezTo>
                  <a:pt x="232" y="457"/>
                  <a:pt x="231" y="460"/>
                  <a:pt x="231" y="462"/>
                </a:cubicBezTo>
                <a:cubicBezTo>
                  <a:pt x="231" y="469"/>
                  <a:pt x="237" y="475"/>
                  <a:pt x="244" y="475"/>
                </a:cubicBezTo>
                <a:cubicBezTo>
                  <a:pt x="246" y="475"/>
                  <a:pt x="248" y="474"/>
                  <a:pt x="250" y="473"/>
                </a:cubicBezTo>
                <a:cubicBezTo>
                  <a:pt x="460" y="808"/>
                  <a:pt x="460" y="808"/>
                  <a:pt x="460" y="808"/>
                </a:cubicBezTo>
                <a:cubicBezTo>
                  <a:pt x="456" y="810"/>
                  <a:pt x="454" y="814"/>
                  <a:pt x="454" y="818"/>
                </a:cubicBezTo>
                <a:cubicBezTo>
                  <a:pt x="454" y="825"/>
                  <a:pt x="460" y="831"/>
                  <a:pt x="467" y="831"/>
                </a:cubicBezTo>
                <a:cubicBezTo>
                  <a:pt x="474" y="831"/>
                  <a:pt x="480" y="825"/>
                  <a:pt x="480" y="818"/>
                </a:cubicBezTo>
                <a:cubicBezTo>
                  <a:pt x="480" y="813"/>
                  <a:pt x="477" y="809"/>
                  <a:pt x="474" y="807"/>
                </a:cubicBezTo>
                <a:cubicBezTo>
                  <a:pt x="556" y="650"/>
                  <a:pt x="556" y="650"/>
                  <a:pt x="556" y="650"/>
                </a:cubicBezTo>
                <a:cubicBezTo>
                  <a:pt x="558" y="650"/>
                  <a:pt x="560" y="651"/>
                  <a:pt x="562" y="651"/>
                </a:cubicBezTo>
                <a:cubicBezTo>
                  <a:pt x="569" y="651"/>
                  <a:pt x="574" y="645"/>
                  <a:pt x="574" y="638"/>
                </a:cubicBezTo>
                <a:cubicBezTo>
                  <a:pt x="574" y="637"/>
                  <a:pt x="574" y="635"/>
                  <a:pt x="574" y="634"/>
                </a:cubicBezTo>
                <a:cubicBezTo>
                  <a:pt x="591" y="627"/>
                  <a:pt x="591" y="627"/>
                  <a:pt x="591" y="627"/>
                </a:cubicBezTo>
                <a:cubicBezTo>
                  <a:pt x="810" y="730"/>
                  <a:pt x="810" y="730"/>
                  <a:pt x="810" y="730"/>
                </a:cubicBezTo>
                <a:cubicBezTo>
                  <a:pt x="809" y="731"/>
                  <a:pt x="809" y="732"/>
                  <a:pt x="809" y="733"/>
                </a:cubicBezTo>
                <a:cubicBezTo>
                  <a:pt x="809" y="737"/>
                  <a:pt x="811" y="741"/>
                  <a:pt x="814" y="743"/>
                </a:cubicBezTo>
                <a:cubicBezTo>
                  <a:pt x="662" y="936"/>
                  <a:pt x="662" y="936"/>
                  <a:pt x="662" y="936"/>
                </a:cubicBezTo>
                <a:cubicBezTo>
                  <a:pt x="661" y="937"/>
                  <a:pt x="661" y="937"/>
                  <a:pt x="661" y="937"/>
                </a:cubicBezTo>
                <a:cubicBezTo>
                  <a:pt x="1319" y="937"/>
                  <a:pt x="1319" y="937"/>
                  <a:pt x="1319" y="937"/>
                </a:cubicBezTo>
                <a:cubicBezTo>
                  <a:pt x="1320" y="938"/>
                  <a:pt x="1320" y="938"/>
                  <a:pt x="1320" y="938"/>
                </a:cubicBezTo>
                <a:lnTo>
                  <a:pt x="1320" y="937"/>
                </a:lnTo>
                <a:close/>
                <a:moveTo>
                  <a:pt x="1318" y="934"/>
                </a:moveTo>
                <a:cubicBezTo>
                  <a:pt x="1197" y="808"/>
                  <a:pt x="1197" y="808"/>
                  <a:pt x="1197" y="808"/>
                </a:cubicBezTo>
                <a:cubicBezTo>
                  <a:pt x="1199" y="806"/>
                  <a:pt x="1200" y="803"/>
                  <a:pt x="1200" y="800"/>
                </a:cubicBezTo>
                <a:cubicBezTo>
                  <a:pt x="1200" y="795"/>
                  <a:pt x="1197" y="790"/>
                  <a:pt x="1192" y="788"/>
                </a:cubicBezTo>
                <a:cubicBezTo>
                  <a:pt x="1283" y="453"/>
                  <a:pt x="1283" y="453"/>
                  <a:pt x="1283" y="453"/>
                </a:cubicBezTo>
                <a:cubicBezTo>
                  <a:pt x="1283" y="454"/>
                  <a:pt x="1284" y="454"/>
                  <a:pt x="1285" y="454"/>
                </a:cubicBezTo>
                <a:cubicBezTo>
                  <a:pt x="1285" y="454"/>
                  <a:pt x="1285" y="454"/>
                  <a:pt x="1285" y="454"/>
                </a:cubicBezTo>
                <a:lnTo>
                  <a:pt x="1318" y="934"/>
                </a:lnTo>
                <a:close/>
                <a:moveTo>
                  <a:pt x="1275" y="448"/>
                </a:moveTo>
                <a:cubicBezTo>
                  <a:pt x="1276" y="451"/>
                  <a:pt x="1278" y="452"/>
                  <a:pt x="1281" y="453"/>
                </a:cubicBezTo>
                <a:cubicBezTo>
                  <a:pt x="1190" y="788"/>
                  <a:pt x="1190" y="788"/>
                  <a:pt x="1190" y="788"/>
                </a:cubicBezTo>
                <a:cubicBezTo>
                  <a:pt x="1189" y="787"/>
                  <a:pt x="1188" y="787"/>
                  <a:pt x="1187" y="787"/>
                </a:cubicBezTo>
                <a:cubicBezTo>
                  <a:pt x="1181" y="787"/>
                  <a:pt x="1176" y="791"/>
                  <a:pt x="1175" y="797"/>
                </a:cubicBezTo>
                <a:cubicBezTo>
                  <a:pt x="834" y="736"/>
                  <a:pt x="834" y="736"/>
                  <a:pt x="834" y="736"/>
                </a:cubicBezTo>
                <a:cubicBezTo>
                  <a:pt x="835" y="735"/>
                  <a:pt x="835" y="734"/>
                  <a:pt x="835" y="733"/>
                </a:cubicBezTo>
                <a:cubicBezTo>
                  <a:pt x="835" y="731"/>
                  <a:pt x="834" y="730"/>
                  <a:pt x="834" y="728"/>
                </a:cubicBezTo>
                <a:lnTo>
                  <a:pt x="1275" y="448"/>
                </a:lnTo>
                <a:close/>
                <a:moveTo>
                  <a:pt x="256" y="459"/>
                </a:moveTo>
                <a:cubicBezTo>
                  <a:pt x="552" y="351"/>
                  <a:pt x="552" y="351"/>
                  <a:pt x="552" y="351"/>
                </a:cubicBezTo>
                <a:cubicBezTo>
                  <a:pt x="769" y="272"/>
                  <a:pt x="769" y="272"/>
                  <a:pt x="769" y="272"/>
                </a:cubicBezTo>
                <a:cubicBezTo>
                  <a:pt x="770" y="275"/>
                  <a:pt x="772" y="277"/>
                  <a:pt x="774" y="278"/>
                </a:cubicBezTo>
                <a:cubicBezTo>
                  <a:pt x="660" y="470"/>
                  <a:pt x="660" y="470"/>
                  <a:pt x="660" y="470"/>
                </a:cubicBezTo>
                <a:cubicBezTo>
                  <a:pt x="480" y="492"/>
                  <a:pt x="480" y="492"/>
                  <a:pt x="480" y="492"/>
                </a:cubicBezTo>
                <a:cubicBezTo>
                  <a:pt x="479" y="486"/>
                  <a:pt x="473" y="481"/>
                  <a:pt x="467" y="481"/>
                </a:cubicBezTo>
                <a:cubicBezTo>
                  <a:pt x="460" y="481"/>
                  <a:pt x="454" y="487"/>
                  <a:pt x="454" y="494"/>
                </a:cubicBezTo>
                <a:cubicBezTo>
                  <a:pt x="454" y="501"/>
                  <a:pt x="460" y="507"/>
                  <a:pt x="467" y="507"/>
                </a:cubicBezTo>
                <a:cubicBezTo>
                  <a:pt x="471" y="507"/>
                  <a:pt x="475" y="505"/>
                  <a:pt x="477" y="502"/>
                </a:cubicBezTo>
                <a:cubicBezTo>
                  <a:pt x="594" y="581"/>
                  <a:pt x="594" y="581"/>
                  <a:pt x="594" y="581"/>
                </a:cubicBezTo>
                <a:cubicBezTo>
                  <a:pt x="573" y="617"/>
                  <a:pt x="573" y="617"/>
                  <a:pt x="573" y="617"/>
                </a:cubicBezTo>
                <a:cubicBezTo>
                  <a:pt x="256" y="467"/>
                  <a:pt x="256" y="467"/>
                  <a:pt x="256" y="467"/>
                </a:cubicBezTo>
                <a:cubicBezTo>
                  <a:pt x="256" y="465"/>
                  <a:pt x="257" y="464"/>
                  <a:pt x="257" y="462"/>
                </a:cubicBezTo>
                <a:cubicBezTo>
                  <a:pt x="257" y="461"/>
                  <a:pt x="256" y="460"/>
                  <a:pt x="256" y="459"/>
                </a:cubicBezTo>
                <a:close/>
                <a:moveTo>
                  <a:pt x="595" y="580"/>
                </a:moveTo>
                <a:cubicBezTo>
                  <a:pt x="478" y="501"/>
                  <a:pt x="478" y="501"/>
                  <a:pt x="478" y="501"/>
                </a:cubicBezTo>
                <a:cubicBezTo>
                  <a:pt x="479" y="499"/>
                  <a:pt x="480" y="496"/>
                  <a:pt x="480" y="494"/>
                </a:cubicBezTo>
                <a:cubicBezTo>
                  <a:pt x="480" y="494"/>
                  <a:pt x="480" y="494"/>
                  <a:pt x="480" y="493"/>
                </a:cubicBezTo>
                <a:cubicBezTo>
                  <a:pt x="659" y="472"/>
                  <a:pt x="659" y="472"/>
                  <a:pt x="659" y="472"/>
                </a:cubicBezTo>
                <a:cubicBezTo>
                  <a:pt x="631" y="519"/>
                  <a:pt x="631" y="519"/>
                  <a:pt x="631" y="519"/>
                </a:cubicBezTo>
                <a:lnTo>
                  <a:pt x="595" y="580"/>
                </a:lnTo>
                <a:close/>
                <a:moveTo>
                  <a:pt x="596" y="582"/>
                </a:moveTo>
                <a:cubicBezTo>
                  <a:pt x="633" y="607"/>
                  <a:pt x="633" y="607"/>
                  <a:pt x="633" y="607"/>
                </a:cubicBezTo>
                <a:cubicBezTo>
                  <a:pt x="591" y="625"/>
                  <a:pt x="591" y="625"/>
                  <a:pt x="591" y="625"/>
                </a:cubicBezTo>
                <a:cubicBezTo>
                  <a:pt x="575" y="617"/>
                  <a:pt x="575" y="617"/>
                  <a:pt x="575" y="617"/>
                </a:cubicBezTo>
                <a:lnTo>
                  <a:pt x="596" y="582"/>
                </a:lnTo>
                <a:close/>
                <a:moveTo>
                  <a:pt x="596" y="581"/>
                </a:moveTo>
                <a:cubicBezTo>
                  <a:pt x="634" y="517"/>
                  <a:pt x="634" y="517"/>
                  <a:pt x="634" y="517"/>
                </a:cubicBezTo>
                <a:cubicBezTo>
                  <a:pt x="661" y="471"/>
                  <a:pt x="661" y="471"/>
                  <a:pt x="661" y="471"/>
                </a:cubicBezTo>
                <a:cubicBezTo>
                  <a:pt x="1074" y="422"/>
                  <a:pt x="1074" y="422"/>
                  <a:pt x="1074" y="422"/>
                </a:cubicBezTo>
                <a:cubicBezTo>
                  <a:pt x="1074" y="422"/>
                  <a:pt x="1074" y="423"/>
                  <a:pt x="1075" y="423"/>
                </a:cubicBezTo>
                <a:cubicBezTo>
                  <a:pt x="635" y="607"/>
                  <a:pt x="635" y="607"/>
                  <a:pt x="635" y="607"/>
                </a:cubicBezTo>
                <a:lnTo>
                  <a:pt x="596" y="581"/>
                </a:lnTo>
                <a:close/>
                <a:moveTo>
                  <a:pt x="1076" y="424"/>
                </a:moveTo>
                <a:cubicBezTo>
                  <a:pt x="1076" y="425"/>
                  <a:pt x="1077" y="426"/>
                  <a:pt x="1078" y="427"/>
                </a:cubicBezTo>
                <a:cubicBezTo>
                  <a:pt x="839" y="713"/>
                  <a:pt x="839" y="713"/>
                  <a:pt x="839" y="713"/>
                </a:cubicBezTo>
                <a:cubicBezTo>
                  <a:pt x="830" y="724"/>
                  <a:pt x="830" y="724"/>
                  <a:pt x="830" y="724"/>
                </a:cubicBezTo>
                <a:cubicBezTo>
                  <a:pt x="828" y="722"/>
                  <a:pt x="825" y="720"/>
                  <a:pt x="822" y="720"/>
                </a:cubicBezTo>
                <a:cubicBezTo>
                  <a:pt x="817" y="720"/>
                  <a:pt x="813" y="723"/>
                  <a:pt x="811" y="726"/>
                </a:cubicBezTo>
                <a:cubicBezTo>
                  <a:pt x="636" y="608"/>
                  <a:pt x="636" y="608"/>
                  <a:pt x="636" y="608"/>
                </a:cubicBezTo>
                <a:lnTo>
                  <a:pt x="1076" y="424"/>
                </a:lnTo>
                <a:close/>
                <a:moveTo>
                  <a:pt x="524" y="17"/>
                </a:moveTo>
                <a:cubicBezTo>
                  <a:pt x="525" y="16"/>
                  <a:pt x="525" y="16"/>
                  <a:pt x="525" y="15"/>
                </a:cubicBezTo>
                <a:cubicBezTo>
                  <a:pt x="1073" y="178"/>
                  <a:pt x="1073" y="178"/>
                  <a:pt x="1073" y="178"/>
                </a:cubicBezTo>
                <a:cubicBezTo>
                  <a:pt x="1073" y="179"/>
                  <a:pt x="1072" y="180"/>
                  <a:pt x="1072" y="180"/>
                </a:cubicBezTo>
                <a:cubicBezTo>
                  <a:pt x="1072" y="186"/>
                  <a:pt x="1077" y="191"/>
                  <a:pt x="1082" y="193"/>
                </a:cubicBezTo>
                <a:cubicBezTo>
                  <a:pt x="1084" y="403"/>
                  <a:pt x="1084" y="403"/>
                  <a:pt x="1084" y="403"/>
                </a:cubicBezTo>
                <a:cubicBezTo>
                  <a:pt x="1080" y="403"/>
                  <a:pt x="1076" y="406"/>
                  <a:pt x="1074" y="410"/>
                </a:cubicBezTo>
                <a:lnTo>
                  <a:pt x="524" y="17"/>
                </a:lnTo>
                <a:close/>
                <a:moveTo>
                  <a:pt x="1073" y="414"/>
                </a:moveTo>
                <a:cubicBezTo>
                  <a:pt x="1073" y="415"/>
                  <a:pt x="1072" y="415"/>
                  <a:pt x="1072" y="416"/>
                </a:cubicBezTo>
                <a:cubicBezTo>
                  <a:pt x="1072" y="417"/>
                  <a:pt x="1073" y="419"/>
                  <a:pt x="1073" y="420"/>
                </a:cubicBezTo>
                <a:cubicBezTo>
                  <a:pt x="662" y="470"/>
                  <a:pt x="662" y="470"/>
                  <a:pt x="662" y="470"/>
                </a:cubicBezTo>
                <a:cubicBezTo>
                  <a:pt x="775" y="279"/>
                  <a:pt x="775" y="279"/>
                  <a:pt x="775" y="279"/>
                </a:cubicBezTo>
                <a:cubicBezTo>
                  <a:pt x="777" y="280"/>
                  <a:pt x="779" y="280"/>
                  <a:pt x="781" y="280"/>
                </a:cubicBezTo>
                <a:cubicBezTo>
                  <a:pt x="786" y="280"/>
                  <a:pt x="790" y="278"/>
                  <a:pt x="792" y="274"/>
                </a:cubicBezTo>
                <a:lnTo>
                  <a:pt x="1073" y="414"/>
                </a:lnTo>
                <a:close/>
                <a:moveTo>
                  <a:pt x="533" y="161"/>
                </a:moveTo>
                <a:cubicBezTo>
                  <a:pt x="537" y="161"/>
                  <a:pt x="541" y="158"/>
                  <a:pt x="543" y="155"/>
                </a:cubicBezTo>
                <a:cubicBezTo>
                  <a:pt x="769" y="263"/>
                  <a:pt x="769" y="263"/>
                  <a:pt x="769" y="263"/>
                </a:cubicBezTo>
                <a:cubicBezTo>
                  <a:pt x="768" y="264"/>
                  <a:pt x="768" y="266"/>
                  <a:pt x="768" y="267"/>
                </a:cubicBezTo>
                <a:cubicBezTo>
                  <a:pt x="768" y="269"/>
                  <a:pt x="768" y="270"/>
                  <a:pt x="769" y="271"/>
                </a:cubicBezTo>
                <a:cubicBezTo>
                  <a:pt x="550" y="350"/>
                  <a:pt x="550" y="350"/>
                  <a:pt x="550" y="350"/>
                </a:cubicBezTo>
                <a:cubicBezTo>
                  <a:pt x="255" y="457"/>
                  <a:pt x="255" y="457"/>
                  <a:pt x="255" y="457"/>
                </a:cubicBezTo>
                <a:cubicBezTo>
                  <a:pt x="255" y="456"/>
                  <a:pt x="254" y="454"/>
                  <a:pt x="253" y="453"/>
                </a:cubicBezTo>
                <a:cubicBezTo>
                  <a:pt x="524" y="157"/>
                  <a:pt x="524" y="157"/>
                  <a:pt x="524" y="157"/>
                </a:cubicBezTo>
                <a:cubicBezTo>
                  <a:pt x="526" y="159"/>
                  <a:pt x="529" y="161"/>
                  <a:pt x="533" y="161"/>
                </a:cubicBezTo>
                <a:close/>
                <a:moveTo>
                  <a:pt x="530" y="101"/>
                </a:moveTo>
                <a:cubicBezTo>
                  <a:pt x="530" y="101"/>
                  <a:pt x="531" y="102"/>
                  <a:pt x="531" y="102"/>
                </a:cubicBezTo>
                <a:cubicBezTo>
                  <a:pt x="316" y="185"/>
                  <a:pt x="316" y="185"/>
                  <a:pt x="316" y="185"/>
                </a:cubicBezTo>
                <a:cubicBezTo>
                  <a:pt x="154" y="247"/>
                  <a:pt x="154" y="247"/>
                  <a:pt x="154" y="247"/>
                </a:cubicBezTo>
                <a:cubicBezTo>
                  <a:pt x="230" y="147"/>
                  <a:pt x="230" y="147"/>
                  <a:pt x="230" y="147"/>
                </a:cubicBezTo>
                <a:cubicBezTo>
                  <a:pt x="232" y="148"/>
                  <a:pt x="234" y="149"/>
                  <a:pt x="237" y="149"/>
                </a:cubicBezTo>
                <a:cubicBezTo>
                  <a:pt x="244" y="149"/>
                  <a:pt x="250" y="143"/>
                  <a:pt x="250" y="136"/>
                </a:cubicBezTo>
                <a:cubicBezTo>
                  <a:pt x="250" y="136"/>
                  <a:pt x="250" y="135"/>
                  <a:pt x="250" y="135"/>
                </a:cubicBezTo>
                <a:lnTo>
                  <a:pt x="530" y="101"/>
                </a:lnTo>
                <a:close/>
                <a:moveTo>
                  <a:pt x="227" y="144"/>
                </a:moveTo>
                <a:cubicBezTo>
                  <a:pt x="228" y="145"/>
                  <a:pt x="228" y="145"/>
                  <a:pt x="229" y="146"/>
                </a:cubicBezTo>
                <a:cubicBezTo>
                  <a:pt x="151" y="248"/>
                  <a:pt x="151" y="248"/>
                  <a:pt x="151" y="248"/>
                </a:cubicBezTo>
                <a:cubicBezTo>
                  <a:pt x="11" y="302"/>
                  <a:pt x="11" y="302"/>
                  <a:pt x="11" y="302"/>
                </a:cubicBezTo>
                <a:lnTo>
                  <a:pt x="227" y="144"/>
                </a:lnTo>
                <a:close/>
                <a:moveTo>
                  <a:pt x="7" y="305"/>
                </a:moveTo>
                <a:cubicBezTo>
                  <a:pt x="150" y="250"/>
                  <a:pt x="150" y="250"/>
                  <a:pt x="150" y="250"/>
                </a:cubicBezTo>
                <a:cubicBezTo>
                  <a:pt x="75" y="350"/>
                  <a:pt x="75" y="350"/>
                  <a:pt x="75" y="350"/>
                </a:cubicBezTo>
                <a:lnTo>
                  <a:pt x="7" y="305"/>
                </a:lnTo>
                <a:close/>
                <a:moveTo>
                  <a:pt x="76" y="351"/>
                </a:moveTo>
                <a:cubicBezTo>
                  <a:pt x="152" y="249"/>
                  <a:pt x="152" y="249"/>
                  <a:pt x="152" y="249"/>
                </a:cubicBezTo>
                <a:cubicBezTo>
                  <a:pt x="320" y="185"/>
                  <a:pt x="320" y="185"/>
                  <a:pt x="320" y="185"/>
                </a:cubicBezTo>
                <a:cubicBezTo>
                  <a:pt x="531" y="104"/>
                  <a:pt x="531" y="104"/>
                  <a:pt x="531" y="104"/>
                </a:cubicBezTo>
                <a:cubicBezTo>
                  <a:pt x="532" y="105"/>
                  <a:pt x="533" y="106"/>
                  <a:pt x="534" y="107"/>
                </a:cubicBezTo>
                <a:cubicBezTo>
                  <a:pt x="251" y="452"/>
                  <a:pt x="251" y="452"/>
                  <a:pt x="251" y="452"/>
                </a:cubicBezTo>
                <a:cubicBezTo>
                  <a:pt x="249" y="450"/>
                  <a:pt x="247" y="449"/>
                  <a:pt x="244" y="449"/>
                </a:cubicBezTo>
                <a:cubicBezTo>
                  <a:pt x="240" y="449"/>
                  <a:pt x="236" y="451"/>
                  <a:pt x="234" y="454"/>
                </a:cubicBezTo>
                <a:lnTo>
                  <a:pt x="76" y="351"/>
                </a:lnTo>
                <a:close/>
                <a:moveTo>
                  <a:pt x="472" y="806"/>
                </a:moveTo>
                <a:cubicBezTo>
                  <a:pt x="471" y="806"/>
                  <a:pt x="469" y="805"/>
                  <a:pt x="467" y="805"/>
                </a:cubicBezTo>
                <a:cubicBezTo>
                  <a:pt x="465" y="805"/>
                  <a:pt x="463" y="806"/>
                  <a:pt x="461" y="807"/>
                </a:cubicBezTo>
                <a:cubicBezTo>
                  <a:pt x="251" y="472"/>
                  <a:pt x="251" y="472"/>
                  <a:pt x="251" y="472"/>
                </a:cubicBezTo>
                <a:cubicBezTo>
                  <a:pt x="253" y="471"/>
                  <a:pt x="254" y="470"/>
                  <a:pt x="255" y="468"/>
                </a:cubicBezTo>
                <a:cubicBezTo>
                  <a:pt x="573" y="618"/>
                  <a:pt x="573" y="618"/>
                  <a:pt x="573" y="618"/>
                </a:cubicBezTo>
                <a:cubicBezTo>
                  <a:pt x="567" y="627"/>
                  <a:pt x="567" y="627"/>
                  <a:pt x="567" y="627"/>
                </a:cubicBezTo>
                <a:cubicBezTo>
                  <a:pt x="566" y="626"/>
                  <a:pt x="564" y="625"/>
                  <a:pt x="562" y="625"/>
                </a:cubicBezTo>
                <a:cubicBezTo>
                  <a:pt x="555" y="625"/>
                  <a:pt x="549" y="631"/>
                  <a:pt x="549" y="638"/>
                </a:cubicBezTo>
                <a:cubicBezTo>
                  <a:pt x="549" y="643"/>
                  <a:pt x="551" y="647"/>
                  <a:pt x="555" y="649"/>
                </a:cubicBezTo>
                <a:lnTo>
                  <a:pt x="472" y="806"/>
                </a:lnTo>
                <a:close/>
                <a:moveTo>
                  <a:pt x="573" y="632"/>
                </a:moveTo>
                <a:cubicBezTo>
                  <a:pt x="572" y="630"/>
                  <a:pt x="571" y="629"/>
                  <a:pt x="569" y="627"/>
                </a:cubicBezTo>
                <a:cubicBezTo>
                  <a:pt x="574" y="619"/>
                  <a:pt x="574" y="619"/>
                  <a:pt x="574" y="619"/>
                </a:cubicBezTo>
                <a:cubicBezTo>
                  <a:pt x="589" y="626"/>
                  <a:pt x="589" y="626"/>
                  <a:pt x="589" y="626"/>
                </a:cubicBezTo>
                <a:lnTo>
                  <a:pt x="573" y="632"/>
                </a:lnTo>
                <a:close/>
                <a:moveTo>
                  <a:pt x="593" y="626"/>
                </a:moveTo>
                <a:cubicBezTo>
                  <a:pt x="634" y="608"/>
                  <a:pt x="634" y="608"/>
                  <a:pt x="634" y="608"/>
                </a:cubicBezTo>
                <a:cubicBezTo>
                  <a:pt x="810" y="728"/>
                  <a:pt x="810" y="728"/>
                  <a:pt x="810" y="728"/>
                </a:cubicBezTo>
                <a:cubicBezTo>
                  <a:pt x="810" y="728"/>
                  <a:pt x="810" y="728"/>
                  <a:pt x="810" y="728"/>
                </a:cubicBezTo>
                <a:lnTo>
                  <a:pt x="593" y="626"/>
                </a:lnTo>
                <a:close/>
                <a:moveTo>
                  <a:pt x="664" y="935"/>
                </a:moveTo>
                <a:cubicBezTo>
                  <a:pt x="815" y="744"/>
                  <a:pt x="815" y="744"/>
                  <a:pt x="815" y="744"/>
                </a:cubicBezTo>
                <a:cubicBezTo>
                  <a:pt x="817" y="745"/>
                  <a:pt x="819" y="746"/>
                  <a:pt x="822" y="746"/>
                </a:cubicBezTo>
                <a:cubicBezTo>
                  <a:pt x="827" y="746"/>
                  <a:pt x="831" y="744"/>
                  <a:pt x="833" y="740"/>
                </a:cubicBezTo>
                <a:cubicBezTo>
                  <a:pt x="1315" y="935"/>
                  <a:pt x="1315" y="935"/>
                  <a:pt x="1315" y="935"/>
                </a:cubicBezTo>
                <a:lnTo>
                  <a:pt x="664" y="935"/>
                </a:lnTo>
                <a:close/>
                <a:moveTo>
                  <a:pt x="833" y="739"/>
                </a:moveTo>
                <a:cubicBezTo>
                  <a:pt x="834" y="738"/>
                  <a:pt x="834" y="738"/>
                  <a:pt x="834" y="738"/>
                </a:cubicBezTo>
                <a:cubicBezTo>
                  <a:pt x="1175" y="798"/>
                  <a:pt x="1175" y="798"/>
                  <a:pt x="1175" y="798"/>
                </a:cubicBezTo>
                <a:cubicBezTo>
                  <a:pt x="1175" y="799"/>
                  <a:pt x="1174" y="799"/>
                  <a:pt x="1174" y="800"/>
                </a:cubicBezTo>
                <a:cubicBezTo>
                  <a:pt x="1174" y="807"/>
                  <a:pt x="1180" y="813"/>
                  <a:pt x="1187" y="813"/>
                </a:cubicBezTo>
                <a:cubicBezTo>
                  <a:pt x="1191" y="813"/>
                  <a:pt x="1193" y="812"/>
                  <a:pt x="1196" y="809"/>
                </a:cubicBezTo>
                <a:cubicBezTo>
                  <a:pt x="1316" y="934"/>
                  <a:pt x="1316" y="934"/>
                  <a:pt x="1316" y="934"/>
                </a:cubicBezTo>
                <a:lnTo>
                  <a:pt x="833" y="739"/>
                </a:lnTo>
                <a:close/>
              </a:path>
            </a:pathLst>
          </a:custGeom>
          <a:solidFill>
            <a:schemeClr val="tx1">
              <a:lumMod val="75000"/>
              <a:alpha val="45000"/>
            </a:schemeClr>
          </a:solidFill>
          <a:ln>
            <a:noFill/>
          </a:ln>
        </p:spPr>
        <p:txBody>
          <a:bodyPr vert="horz" wrap="square" lIns="91440" tIns="45720" rIns="91440" bIns="45720" numCol="1" anchor="t" anchorCtr="0" compatLnSpc="1"/>
          <a:lstStyle/>
          <a:p>
            <a:pPr defTabSz="609585" eaLnBrk="0" fontAlgn="base" hangingPunct="0">
              <a:spcBef>
                <a:spcPct val="0"/>
              </a:spcBef>
              <a:spcAft>
                <a:spcPct val="0"/>
              </a:spcAft>
            </a:pPr>
            <a:endParaRPr lang="id-ID" sz="2400">
              <a:solidFill>
                <a:srgbClr val="4B4D4F"/>
              </a:solidFill>
              <a:latin typeface="微软雅黑"/>
            </a:endParaRPr>
          </a:p>
        </p:txBody>
      </p:sp>
      <p:sp>
        <p:nvSpPr>
          <p:cNvPr id="18" name="Oval 4"/>
          <p:cNvSpPr/>
          <p:nvPr/>
        </p:nvSpPr>
        <p:spPr>
          <a:xfrm>
            <a:off x="5152287" y="1791741"/>
            <a:ext cx="1887427" cy="1887427"/>
          </a:xfrm>
          <a:prstGeom prst="ellipse">
            <a:avLst/>
          </a:prstGeom>
          <a:solidFill>
            <a:schemeClr val="bg1">
              <a:alpha val="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0" fontAlgn="base" hangingPunct="0">
              <a:spcBef>
                <a:spcPct val="0"/>
              </a:spcBef>
              <a:spcAft>
                <a:spcPct val="0"/>
              </a:spcAft>
            </a:pPr>
            <a:r>
              <a:rPr lang="en-US" sz="7200" dirty="0">
                <a:solidFill>
                  <a:srgbClr val="4B4D4F">
                    <a:lumMod val="75000"/>
                  </a:srgbClr>
                </a:solidFill>
                <a:latin typeface="ITC Avant Garde Std Md" panose="020B0602020202020204" pitchFamily="34" charset="0"/>
                <a:ea typeface="造字工房悦圆演示版常规体" pitchFamily="50" charset="-122"/>
              </a:rPr>
              <a:t>03</a:t>
            </a:r>
            <a:endParaRPr lang="id-ID" sz="7200" dirty="0">
              <a:solidFill>
                <a:srgbClr val="4B4D4F">
                  <a:lumMod val="75000"/>
                </a:srgbClr>
              </a:solidFill>
              <a:latin typeface="ITC Avant Garde Std Md" panose="020B0602020202020204" pitchFamily="34" charset="0"/>
              <a:ea typeface="造字工房悦圆演示版常规体" pitchFamily="50" charset="-122"/>
            </a:endParaRPr>
          </a:p>
        </p:txBody>
      </p:sp>
      <p:sp>
        <p:nvSpPr>
          <p:cNvPr id="20" name="AutoShape 2"/>
          <p:cNvSpPr/>
          <p:nvPr/>
        </p:nvSpPr>
        <p:spPr bwMode="auto">
          <a:xfrm>
            <a:off x="3593168" y="3760851"/>
            <a:ext cx="4910381" cy="723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1" tIns="19051" rIns="19051" bIns="19051" anchor="ctr"/>
          <a:lstStyle/>
          <a:p>
            <a:pPr algn="ctr" defTabSz="609585" eaLnBrk="0" fontAlgn="base" hangingPunct="0">
              <a:spcBef>
                <a:spcPct val="0"/>
              </a:spcBef>
              <a:spcAft>
                <a:spcPct val="0"/>
              </a:spcAft>
              <a:defRPr/>
            </a:pPr>
            <a:r>
              <a:rPr lang="zh-CN" altLang="en-US" sz="3200" b="1" dirty="0">
                <a:solidFill>
                  <a:srgbClr val="4B4D4F">
                    <a:lumMod val="75000"/>
                  </a:srgbClr>
                </a:solidFill>
                <a:latin typeface="Raleway Regular"/>
                <a:cs typeface="Raleway Regular"/>
              </a:rPr>
              <a:t>研究方案</a:t>
            </a:r>
            <a:endParaRPr lang="es-ES" sz="3200" b="1" dirty="0">
              <a:solidFill>
                <a:srgbClr val="4B4D4F">
                  <a:lumMod val="75000"/>
                </a:srgbClr>
              </a:solidFill>
              <a:latin typeface="Raleway Regular"/>
              <a:cs typeface="Raleway Regular"/>
            </a:endParaRPr>
          </a:p>
        </p:txBody>
      </p:sp>
    </p:spTree>
    <p:extLst>
      <p:ext uri="{BB962C8B-B14F-4D97-AF65-F5344CB8AC3E}">
        <p14:creationId xmlns:p14="http://schemas.microsoft.com/office/powerpoint/2010/main" val="2420923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2)">
                                      <p:cBhvr>
                                        <p:cTn id="7" dur="2000"/>
                                        <p:tgtEl>
                                          <p:spTgt spid="18"/>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18" grpId="0" animBg="1"/>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3414184" y="0"/>
            <a:ext cx="7908812" cy="1032933"/>
          </a:xfrm>
          <a:prstGeom prst="rect">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grpSp>
        <p:nvGrpSpPr>
          <p:cNvPr id="8" name="组 7"/>
          <p:cNvGrpSpPr/>
          <p:nvPr/>
        </p:nvGrpSpPr>
        <p:grpSpPr>
          <a:xfrm>
            <a:off x="566421" y="1"/>
            <a:ext cx="2998047" cy="1031240"/>
            <a:chOff x="782065" y="0"/>
            <a:chExt cx="2248535" cy="1343608"/>
          </a:xfrm>
          <a:solidFill>
            <a:srgbClr val="F5E168"/>
          </a:solidFill>
        </p:grpSpPr>
        <p:sp>
          <p:nvSpPr>
            <p:cNvPr id="6" name="矩形 5"/>
            <p:cNvSpPr/>
            <p:nvPr/>
          </p:nvSpPr>
          <p:spPr>
            <a:xfrm>
              <a:off x="787145" y="0"/>
              <a:ext cx="2120044" cy="134360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spcBef>
                  <a:spcPct val="0"/>
                </a:spcBef>
                <a:spcAft>
                  <a:spcPct val="0"/>
                </a:spcAft>
                <a:defRPr/>
              </a:pPr>
              <a:endParaRPr kumimoji="1" lang="zh-CN" altLang="en-US" sz="2400" noProof="1">
                <a:solidFill>
                  <a:srgbClr val="FFFFFF"/>
                </a:solidFill>
                <a:latin typeface="微软雅黑" panose="020B0503020204020204" pitchFamily="34" charset="-122"/>
                <a:cs typeface="微软雅黑" panose="020B0503020204020204" pitchFamily="34" charset="-122"/>
              </a:endParaRPr>
            </a:p>
          </p:txBody>
        </p:sp>
        <p:sp>
          <p:nvSpPr>
            <p:cNvPr id="7" name="矩形 6"/>
            <p:cNvSpPr/>
            <p:nvPr/>
          </p:nvSpPr>
          <p:spPr>
            <a:xfrm>
              <a:off x="782065" y="71755"/>
              <a:ext cx="2248535" cy="998583"/>
            </a:xfrm>
            <a:prstGeom prst="rect">
              <a:avLst/>
            </a:prstGeom>
            <a:noFill/>
            <a:extLst>
              <a:ext uri="{909E8E84-426E-40DD-AFC4-6F175D3DCCD1}">
                <a14:hiddenFill xmlns:a14="http://schemas.microsoft.com/office/drawing/2010/main">
                  <a:grpFill/>
                </a14:hiddenFill>
              </a:ext>
            </a:extLst>
          </p:spPr>
          <p:txBody>
            <a:bodyPr>
              <a:spAutoFit/>
            </a:bodyPr>
            <a:lstStyle/>
            <a:p>
              <a:pPr algn="ctr" defTabSz="609585">
                <a:lnSpc>
                  <a:spcPct val="130000"/>
                </a:lnSpc>
                <a:spcBef>
                  <a:spcPct val="0"/>
                </a:spcBef>
                <a:spcAft>
                  <a:spcPct val="0"/>
                </a:spcAft>
                <a:defRPr/>
              </a:pPr>
              <a:r>
                <a:rPr kumimoji="1" lang="en-US" altLang="zh-CN" sz="3733" noProof="1">
                  <a:solidFill>
                    <a:srgbClr val="4B4D4F"/>
                  </a:solidFill>
                  <a:latin typeface="微软雅黑" panose="020B0503020204020204" pitchFamily="34" charset="-122"/>
                  <a:cs typeface="微软雅黑" panose="020B0503020204020204" pitchFamily="34" charset="-122"/>
                  <a:sym typeface="+mn-ea"/>
                </a:rPr>
                <a:t>PART</a:t>
              </a:r>
              <a:r>
                <a:rPr kumimoji="1" lang="zh-CN" altLang="en-US" sz="3733" noProof="1">
                  <a:solidFill>
                    <a:srgbClr val="4B4D4F"/>
                  </a:solidFill>
                  <a:latin typeface="微软雅黑" panose="020B0503020204020204" pitchFamily="34" charset="-122"/>
                  <a:cs typeface="微软雅黑" panose="020B0503020204020204" pitchFamily="34" charset="-122"/>
                  <a:sym typeface="+mn-ea"/>
                </a:rPr>
                <a:t> </a:t>
              </a:r>
              <a:r>
                <a:rPr kumimoji="1" lang="en-US" altLang="zh-CN" sz="3733" noProof="1">
                  <a:solidFill>
                    <a:srgbClr val="4B4D4F"/>
                  </a:solidFill>
                  <a:latin typeface="微软雅黑" panose="020B0503020204020204" pitchFamily="34" charset="-122"/>
                  <a:cs typeface="微软雅黑" panose="020B0503020204020204" pitchFamily="34" charset="-122"/>
                  <a:sym typeface="+mn-ea"/>
                </a:rPr>
                <a:t>3</a:t>
              </a:r>
              <a:endParaRPr kumimoji="1" lang="en-US" altLang="zh-CN" sz="3733" noProof="1">
                <a:solidFill>
                  <a:srgbClr val="4B4D4F"/>
                </a:solidFill>
                <a:latin typeface="微软雅黑" panose="020B0503020204020204" pitchFamily="34" charset="-122"/>
                <a:cs typeface="微软雅黑" panose="020B0503020204020204" pitchFamily="34" charset="-122"/>
              </a:endParaRPr>
            </a:p>
          </p:txBody>
        </p:sp>
      </p:grpSp>
      <p:sp>
        <p:nvSpPr>
          <p:cNvPr id="13320" name="文本框 8"/>
          <p:cNvSpPr txBox="1">
            <a:spLocks noChangeArrowheads="1"/>
          </p:cNvSpPr>
          <p:nvPr/>
        </p:nvSpPr>
        <p:spPr bwMode="auto">
          <a:xfrm>
            <a:off x="3445934" y="95251"/>
            <a:ext cx="2101857" cy="7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defTabSz="609585" fontAlgn="base">
              <a:lnSpc>
                <a:spcPct val="130000"/>
              </a:lnSpc>
              <a:spcBef>
                <a:spcPct val="0"/>
              </a:spcBef>
              <a:spcAft>
                <a:spcPct val="0"/>
              </a:spcAft>
            </a:pPr>
            <a:r>
              <a:rPr lang="zh-CN" altLang="en-US" sz="3733" dirty="0">
                <a:solidFill>
                  <a:schemeClr val="bg1"/>
                </a:solidFill>
                <a:latin typeface="微软雅黑" panose="020B0503020204020204" pitchFamily="34" charset="-122"/>
              </a:rPr>
              <a:t>研究方案</a:t>
            </a:r>
          </a:p>
        </p:txBody>
      </p:sp>
      <p:sp>
        <p:nvSpPr>
          <p:cNvPr id="2" name="文本框 1"/>
          <p:cNvSpPr txBox="1"/>
          <p:nvPr/>
        </p:nvSpPr>
        <p:spPr>
          <a:xfrm>
            <a:off x="214095" y="1200803"/>
            <a:ext cx="2565200" cy="923330"/>
          </a:xfrm>
          <a:prstGeom prst="rect">
            <a:avLst/>
          </a:prstGeom>
          <a:noFill/>
        </p:spPr>
        <p:txBody>
          <a:bodyPr wrap="square" rtlCol="0">
            <a:spAutoFit/>
          </a:bodyPr>
          <a:lstStyle/>
          <a:p>
            <a:r>
              <a:rPr lang="zh-CN" altLang="en-US" dirty="0"/>
              <a:t>改进假设：表达同一关系的句子在语义上更加相近。</a:t>
            </a:r>
          </a:p>
        </p:txBody>
      </p:sp>
      <p:graphicFrame>
        <p:nvGraphicFramePr>
          <p:cNvPr id="5" name="对象 4"/>
          <p:cNvGraphicFramePr>
            <a:graphicFrameLocks noChangeAspect="1"/>
          </p:cNvGraphicFramePr>
          <p:nvPr>
            <p:extLst>
              <p:ext uri="{D42A27DB-BD31-4B8C-83A1-F6EECF244321}">
                <p14:modId xmlns:p14="http://schemas.microsoft.com/office/powerpoint/2010/main" val="2580033323"/>
              </p:ext>
            </p:extLst>
          </p:nvPr>
        </p:nvGraphicFramePr>
        <p:xfrm>
          <a:off x="3399920" y="1126492"/>
          <a:ext cx="8425397" cy="5645618"/>
        </p:xfrm>
        <a:graphic>
          <a:graphicData uri="http://schemas.openxmlformats.org/presentationml/2006/ole">
            <mc:AlternateContent xmlns:mc="http://schemas.openxmlformats.org/markup-compatibility/2006">
              <mc:Choice xmlns:v="urn:schemas-microsoft-com:vml" Requires="v">
                <p:oleObj spid="_x0000_s2081" name="Visio" r:id="rId5" imgW="9324875" imgH="6248349" progId="Visio.Drawing.15">
                  <p:embed/>
                </p:oleObj>
              </mc:Choice>
              <mc:Fallback>
                <p:oleObj name="Visio" r:id="rId5" imgW="9324875" imgH="6248349" progId="Visio.Drawing.15">
                  <p:embed/>
                  <p:pic>
                    <p:nvPicPr>
                      <p:cNvPr id="0" name=""/>
                      <p:cNvPicPr/>
                      <p:nvPr/>
                    </p:nvPicPr>
                    <p:blipFill>
                      <a:blip r:embed="rId6"/>
                      <a:stretch>
                        <a:fillRect/>
                      </a:stretch>
                    </p:blipFill>
                    <p:spPr>
                      <a:xfrm>
                        <a:off x="3399920" y="1126492"/>
                        <a:ext cx="8425397" cy="564561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矩形 15"/>
              <p:cNvSpPr/>
              <p:nvPr/>
            </p:nvSpPr>
            <p:spPr>
              <a:xfrm>
                <a:off x="8648477" y="5794465"/>
                <a:ext cx="21957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𝑇</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rPr>
                        <m:t>)</m:t>
                      </m:r>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8648477" y="5794465"/>
                <a:ext cx="2195794" cy="369332"/>
              </a:xfrm>
              <a:prstGeom prst="rect">
                <a:avLst/>
              </a:prstGeom>
              <a:blipFill rotWithShape="0">
                <a:blip r:embed="rId7"/>
                <a:stretch>
                  <a:fillRect b="-15000"/>
                </a:stretch>
              </a:blipFill>
            </p:spPr>
            <p:txBody>
              <a:bodyPr/>
              <a:lstStyle/>
              <a:p>
                <a:r>
                  <a:rPr lang="zh-CN" altLang="en-US">
                    <a:noFill/>
                  </a:rPr>
                  <a:t> </a:t>
                </a:r>
              </a:p>
            </p:txBody>
          </p:sp>
        </mc:Fallback>
      </mc:AlternateContent>
    </p:spTree>
    <p:custDataLst>
      <p:tags r:id="rId2"/>
    </p:custDataLst>
    <p:extLst>
      <p:ext uri="{BB962C8B-B14F-4D97-AF65-F5344CB8AC3E}">
        <p14:creationId xmlns:p14="http://schemas.microsoft.com/office/powerpoint/2010/main" val="36163756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106">
      <a:dk1>
        <a:srgbClr val="4B4D4F"/>
      </a:dk1>
      <a:lt1>
        <a:srgbClr val="FFFFFF"/>
      </a:lt1>
      <a:dk2>
        <a:srgbClr val="3D3F41"/>
      </a:dk2>
      <a:lt2>
        <a:srgbClr val="FFFFFF"/>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1753</Words>
  <Application>Microsoft Office PowerPoint</Application>
  <PresentationFormat>宽屏</PresentationFormat>
  <Paragraphs>88</Paragraphs>
  <Slides>8</Slides>
  <Notes>8</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1</vt:i4>
      </vt:variant>
      <vt:variant>
        <vt:lpstr>幻灯片标题</vt:lpstr>
      </vt:variant>
      <vt:variant>
        <vt:i4>8</vt:i4>
      </vt:variant>
    </vt:vector>
  </HeadingPairs>
  <TitlesOfParts>
    <vt:vector size="29" baseType="lpstr">
      <vt:lpstr>Adobe Gothic Std B</vt:lpstr>
      <vt:lpstr>Arial Unicode MS</vt:lpstr>
      <vt:lpstr>Impact Label</vt:lpstr>
      <vt:lpstr>ITC Avant Garde Std Md</vt:lpstr>
      <vt:lpstr>Raleway Regular</vt:lpstr>
      <vt:lpstr>宋体</vt:lpstr>
      <vt:lpstr>微软雅黑</vt:lpstr>
      <vt:lpstr>造字工房悦圆演示版常规体</vt:lpstr>
      <vt:lpstr>Arial</vt:lpstr>
      <vt:lpstr>Calibri</vt:lpstr>
      <vt:lpstr>Calibri Light</vt:lpstr>
      <vt:lpstr>Cambria Math</vt:lpstr>
      <vt:lpstr>Chiller</vt:lpstr>
      <vt:lpstr>Impact</vt:lpstr>
      <vt:lpstr>Wingdings 2</vt:lpstr>
      <vt:lpstr>Office 主题</vt:lpstr>
      <vt:lpstr>第一PPT，www.1ppt.com</vt:lpstr>
      <vt:lpstr>1_第一PPT，www.1ppt.com</vt:lpstr>
      <vt:lpstr>2_第一PPT，www.1ppt.com</vt:lpstr>
      <vt:lpstr>3_第一PPT，www.1ppt.com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ysx</dc:creator>
  <cp:lastModifiedBy>Flint Zhao</cp:lastModifiedBy>
  <cp:revision>62</cp:revision>
  <dcterms:created xsi:type="dcterms:W3CDTF">2017-05-03T06:13:31Z</dcterms:created>
  <dcterms:modified xsi:type="dcterms:W3CDTF">2018-06-19T05:33:21Z</dcterms:modified>
</cp:coreProperties>
</file>