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57" r:id="rId4"/>
    <p:sldId id="293" r:id="rId5"/>
    <p:sldId id="261" r:id="rId6"/>
    <p:sldId id="262" r:id="rId7"/>
    <p:sldId id="292" r:id="rId8"/>
    <p:sldId id="264" r:id="rId9"/>
    <p:sldId id="283" r:id="rId10"/>
  </p:sldIdLst>
  <p:sldSz cx="12192000" cy="6858000"/>
  <p:notesSz cx="6858000" cy="9144000"/>
  <p:defaultTextStyle>
    <a:defPPr>
      <a:defRPr lang="zh-CN"/>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597"/>
    <a:srgbClr val="A2A2A2"/>
    <a:srgbClr val="EBE9DC"/>
    <a:srgbClr val="540000"/>
    <a:srgbClr val="AD1C21"/>
    <a:srgbClr val="7B1216"/>
    <a:srgbClr val="BAB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autoAdjust="0"/>
    <p:restoredTop sz="77130" autoAdjust="0"/>
  </p:normalViewPr>
  <p:slideViewPr>
    <p:cSldViewPr snapToGrid="0">
      <p:cViewPr varScale="1">
        <p:scale>
          <a:sx n="88" d="100"/>
          <a:sy n="88" d="100"/>
        </p:scale>
        <p:origin x="1476"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83AA3F-A82B-43BF-B18C-5608A05C57EB}" type="datetimeFigureOut">
              <a:rPr lang="zh-CN" altLang="en-US" smtClean="0"/>
              <a:t>2017/12/3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30F0D-1A5A-4EA2-B28F-0EC912CB6BA5}" type="slidenum">
              <a:rPr lang="zh-CN" altLang="en-US" smtClean="0"/>
              <a:t>‹#›</a:t>
            </a:fld>
            <a:endParaRPr lang="zh-CN" altLang="en-US"/>
          </a:p>
        </p:txBody>
      </p:sp>
    </p:spTree>
    <p:extLst>
      <p:ext uri="{BB962C8B-B14F-4D97-AF65-F5344CB8AC3E}">
        <p14:creationId xmlns:p14="http://schemas.microsoft.com/office/powerpoint/2010/main" val="637815863"/>
      </p:ext>
    </p:extLst>
  </p:cSld>
  <p:clrMap bg1="lt1" tx1="dk1" bg2="lt2" tx2="dk2" accent1="accent1" accent2="accent2" accent3="accent3" accent4="accent4" accent5="accent5" accent6="accent6" hlink="hlink" folHlink="folHlink"/>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之间国内外主要的工作重点在于对模型结构的探索，大多数工作都在</a:t>
            </a:r>
            <a:r>
              <a:rPr lang="en-US" altLang="zh-CN" sz="1200" kern="1200" dirty="0" err="1">
                <a:solidFill>
                  <a:schemeClr val="tx1"/>
                </a:solidFill>
                <a:effectLst/>
                <a:latin typeface="+mn-lt"/>
                <a:ea typeface="+mn-ea"/>
                <a:cs typeface="+mn-cs"/>
              </a:rPr>
              <a:t>SQuAD</a:t>
            </a:r>
            <a:r>
              <a:rPr lang="zh-CN" altLang="en-US" sz="1200" kern="1200" dirty="0">
                <a:solidFill>
                  <a:schemeClr val="tx1"/>
                </a:solidFill>
                <a:effectLst/>
                <a:latin typeface="+mn-lt"/>
                <a:ea typeface="+mn-ea"/>
                <a:cs typeface="+mn-cs"/>
              </a:rPr>
              <a:t>数据集上进行，给定（文章，问题）三元组，研究者设计了各种各样的模型结构来预测问题的答案。</a:t>
            </a:r>
            <a:endParaRPr lang="en-US" altLang="zh-CN" sz="1200" kern="1200" dirty="0">
              <a:solidFill>
                <a:schemeClr val="tx1"/>
              </a:solidFill>
              <a:effectLst/>
              <a:latin typeface="+mn-lt"/>
              <a:ea typeface="+mn-ea"/>
              <a:cs typeface="+mn-cs"/>
            </a:endParaRPr>
          </a:p>
          <a:p>
            <a:pPr marL="0" marR="0" lvl="0" indent="0" algn="l" defTabSz="914354"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）按照注意力机制的方向进行分类；（</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）按照推理的轮数进行分类。</a:t>
            </a:r>
          </a:p>
          <a:p>
            <a:r>
              <a:rPr lang="zh-CN" altLang="zh-CN" sz="1200" kern="1200" dirty="0">
                <a:solidFill>
                  <a:schemeClr val="tx1"/>
                </a:solidFill>
                <a:effectLst/>
                <a:latin typeface="+mn-lt"/>
                <a:ea typeface="+mn-ea"/>
                <a:cs typeface="+mn-cs"/>
              </a:rPr>
              <a:t>根据注意力机制的方向分类可以分为单向注意力模型、双向注意力模型和自匹配模型。</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单向注意力模型通过注意力机制对问题形成一个问题摘要向量，从而将问题和文章中的每个词进行匹配，得到文章中答案出现位置的信息。</a:t>
            </a:r>
            <a:endParaRPr lang="en-US" altLang="zh-CN" sz="1200" kern="1200" dirty="0">
              <a:solidFill>
                <a:schemeClr val="tx1"/>
              </a:solidFill>
              <a:effectLst/>
              <a:latin typeface="+mn-lt"/>
              <a:ea typeface="+mn-ea"/>
              <a:cs typeface="+mn-cs"/>
            </a:endParaRPr>
          </a:p>
          <a:p>
            <a:pPr marL="0" marR="0" lvl="0" indent="0" algn="l" defTabSz="914354"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双向注意力模型通过双向的注意力机制计算文章中每个词和问题中每个词的匹配矩阵，匹配矩阵常常包含词与词之间的相似度信息。</a:t>
            </a:r>
            <a:r>
              <a:rPr lang="zh-CN" altLang="en-US" sz="1200" kern="1200" dirty="0">
                <a:solidFill>
                  <a:schemeClr val="tx1"/>
                </a:solidFill>
                <a:effectLst/>
                <a:latin typeface="+mn-lt"/>
                <a:ea typeface="+mn-ea"/>
                <a:cs typeface="+mn-cs"/>
              </a:rPr>
              <a:t>利用匹配矩阵</a:t>
            </a:r>
            <a:r>
              <a:rPr lang="zh-CN" altLang="zh-CN" sz="1200" kern="1200" dirty="0">
                <a:solidFill>
                  <a:schemeClr val="tx1"/>
                </a:solidFill>
                <a:effectLst/>
                <a:latin typeface="+mn-lt"/>
                <a:ea typeface="+mn-ea"/>
                <a:cs typeface="+mn-cs"/>
              </a:rPr>
              <a:t>得到文章中答案出现位置的信息。</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自匹配模型将序列和序列自我匹配，使用自匹配来改善文章的表示。</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单轮推理模型使用单向注意力或者双向注意力去得到答案的相关文本，这些模型的结构都比较浅层，通常只包含一层的交互层</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多轮推理模型通过维持一个结合当前推理步骤和之前的推理结果的记忆状态，模拟人类为了增进对文章的理解，反复阅读文章和问题的行为</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问题生成尝试将</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数据集上训练的模型迁移到</a:t>
            </a:r>
            <a:r>
              <a:rPr lang="en-US" altLang="zh-CN" sz="1200" kern="1200" dirty="0">
                <a:solidFill>
                  <a:schemeClr val="tx1"/>
                </a:solidFill>
                <a:effectLst/>
                <a:latin typeface="+mn-lt"/>
                <a:ea typeface="+mn-ea"/>
                <a:cs typeface="+mn-cs"/>
              </a:rPr>
              <a:t>B</a:t>
            </a:r>
            <a:r>
              <a:rPr lang="zh-CN" altLang="en-US" sz="1200" kern="1200" dirty="0">
                <a:solidFill>
                  <a:schemeClr val="tx1"/>
                </a:solidFill>
                <a:effectLst/>
                <a:latin typeface="+mn-lt"/>
                <a:ea typeface="+mn-ea"/>
                <a:cs typeface="+mn-cs"/>
              </a:rPr>
              <a:t>数据集，从而解决</a:t>
            </a:r>
            <a:r>
              <a:rPr lang="en-US" altLang="zh-CN" sz="1200" kern="1200" dirty="0">
                <a:solidFill>
                  <a:schemeClr val="tx1"/>
                </a:solidFill>
                <a:effectLst/>
                <a:latin typeface="+mn-lt"/>
                <a:ea typeface="+mn-ea"/>
                <a:cs typeface="+mn-cs"/>
              </a:rPr>
              <a:t>B</a:t>
            </a:r>
            <a:r>
              <a:rPr lang="zh-CN" altLang="en-US" sz="1200" kern="1200" dirty="0">
                <a:solidFill>
                  <a:schemeClr val="tx1"/>
                </a:solidFill>
                <a:effectLst/>
                <a:latin typeface="+mn-lt"/>
                <a:ea typeface="+mn-ea"/>
                <a:cs typeface="+mn-cs"/>
              </a:rPr>
              <a:t>数据集上的阅读理解问题，具体做法如上</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然而，目前还很少有工作探索将常识知识引入到阅读理解系统中去，</a:t>
            </a:r>
            <a:r>
              <a:rPr lang="en-US" altLang="zh-CN" sz="1200" kern="1200" dirty="0" err="1">
                <a:solidFill>
                  <a:schemeClr val="tx1"/>
                </a:solidFill>
                <a:effectLst/>
                <a:latin typeface="+mn-lt"/>
                <a:ea typeface="+mn-ea"/>
                <a:cs typeface="+mn-cs"/>
              </a:rPr>
              <a:t>RocStories</a:t>
            </a:r>
            <a:r>
              <a:rPr lang="zh-CN" altLang="en-US" sz="1200" kern="1200" dirty="0">
                <a:solidFill>
                  <a:schemeClr val="tx1"/>
                </a:solidFill>
                <a:effectLst/>
                <a:latin typeface="+mn-lt"/>
                <a:ea typeface="+mn-ea"/>
                <a:cs typeface="+mn-cs"/>
              </a:rPr>
              <a:t>数据集关注如何将常识知识引入到阅读理解系统中去，因此非常适合本课题的研究。</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目前在</a:t>
            </a:r>
            <a:r>
              <a:rPr lang="en-US" altLang="zh-CN" sz="1200" kern="1200" dirty="0" err="1">
                <a:solidFill>
                  <a:schemeClr val="tx1"/>
                </a:solidFill>
                <a:effectLst/>
                <a:latin typeface="+mn-lt"/>
                <a:ea typeface="+mn-ea"/>
                <a:cs typeface="+mn-cs"/>
              </a:rPr>
              <a:t>RocStories</a:t>
            </a:r>
            <a:r>
              <a:rPr lang="zh-CN" altLang="en-US" sz="1200" kern="1200" dirty="0">
                <a:solidFill>
                  <a:schemeClr val="tx1"/>
                </a:solidFill>
                <a:effectLst/>
                <a:latin typeface="+mn-lt"/>
                <a:ea typeface="+mn-ea"/>
                <a:cs typeface="+mn-cs"/>
              </a:rPr>
              <a:t>上引入常识的方法主要是使用无监督的方法抽取一些知识，例如事件描述知识，实体语义知识，情感耦合知识等，将这些知识构造出一个规则库，使用规则库中的规则来进行答案的选择，这种方法更接近传统的机器阅读理解方法，误差会在抽取规则的过程中积累，从而影响最终的模型准确率</a:t>
            </a:r>
            <a:endParaRPr lang="zh-CN" altLang="en-US" dirty="0"/>
          </a:p>
        </p:txBody>
      </p:sp>
      <p:sp>
        <p:nvSpPr>
          <p:cNvPr id="4" name="灯片编号占位符 3"/>
          <p:cNvSpPr>
            <a:spLocks noGrp="1"/>
          </p:cNvSpPr>
          <p:nvPr>
            <p:ph type="sldNum" sz="quarter" idx="10"/>
          </p:nvPr>
        </p:nvSpPr>
        <p:spPr/>
        <p:txBody>
          <a:bodyPr/>
          <a:lstStyle/>
          <a:p>
            <a:fld id="{CB530F0D-1A5A-4EA2-B28F-0EC912CB6BA5}" type="slidenum">
              <a:rPr lang="zh-CN" altLang="en-US" smtClean="0"/>
              <a:t>4</a:t>
            </a:fld>
            <a:endParaRPr lang="zh-CN" altLang="en-US"/>
          </a:p>
        </p:txBody>
      </p:sp>
    </p:spTree>
    <p:extLst>
      <p:ext uri="{BB962C8B-B14F-4D97-AF65-F5344CB8AC3E}">
        <p14:creationId xmlns:p14="http://schemas.microsoft.com/office/powerpoint/2010/main" val="1995070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下面是这个数据集的一个例子</a:t>
            </a:r>
            <a:endParaRPr lang="en-US" altLang="zh-CN" dirty="0"/>
          </a:p>
          <a:p>
            <a:pPr marL="0" marR="0" lvl="0" indent="0" algn="l" defTabSz="914354"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上面展示的训练样本中，文章内容是</a:t>
            </a:r>
            <a:r>
              <a:rPr lang="en-US" altLang="zh-CN" sz="1200" kern="1200" dirty="0" err="1">
                <a:solidFill>
                  <a:schemeClr val="tx1"/>
                </a:solidFill>
                <a:effectLst/>
                <a:latin typeface="+mn-lt"/>
                <a:ea typeface="+mn-ea"/>
                <a:cs typeface="+mn-cs"/>
              </a:rPr>
              <a:t>billy</a:t>
            </a:r>
            <a:r>
              <a:rPr lang="zh-CN" altLang="en-US" sz="1200" kern="1200" dirty="0">
                <a:solidFill>
                  <a:schemeClr val="tx1"/>
                </a:solidFill>
                <a:effectLst/>
                <a:latin typeface="+mn-lt"/>
                <a:ea typeface="+mn-ea"/>
                <a:cs typeface="+mn-cs"/>
              </a:rPr>
              <a:t>的车高速公路上坏了，最近的修车站要花</a:t>
            </a:r>
            <a:r>
              <a:rPr lang="en-US" altLang="zh-CN" sz="1200" kern="1200" dirty="0">
                <a:solidFill>
                  <a:schemeClr val="tx1"/>
                </a:solidFill>
                <a:effectLst/>
                <a:latin typeface="+mn-lt"/>
                <a:ea typeface="+mn-ea"/>
                <a:cs typeface="+mn-cs"/>
              </a:rPr>
              <a:t>300</a:t>
            </a:r>
            <a:r>
              <a:rPr lang="zh-CN" altLang="en-US" sz="1200" kern="1200" dirty="0">
                <a:solidFill>
                  <a:schemeClr val="tx1"/>
                </a:solidFill>
                <a:effectLst/>
                <a:latin typeface="+mn-lt"/>
                <a:ea typeface="+mn-ea"/>
                <a:cs typeface="+mn-cs"/>
              </a:rPr>
              <a:t>美元，他打电话叫朋友来给他修车，花了</a:t>
            </a:r>
            <a:r>
              <a:rPr lang="en-US" altLang="zh-CN" sz="1200" kern="1200" dirty="0">
                <a:solidFill>
                  <a:schemeClr val="tx1"/>
                </a:solidFill>
                <a:effectLst/>
                <a:latin typeface="+mn-lt"/>
                <a:ea typeface="+mn-ea"/>
                <a:cs typeface="+mn-cs"/>
              </a:rPr>
              <a:t>100</a:t>
            </a:r>
            <a:r>
              <a:rPr lang="zh-CN" altLang="en-US" sz="1200" kern="1200" dirty="0">
                <a:solidFill>
                  <a:schemeClr val="tx1"/>
                </a:solidFill>
                <a:effectLst/>
                <a:latin typeface="+mn-lt"/>
                <a:ea typeface="+mn-ea"/>
                <a:cs typeface="+mn-cs"/>
              </a:rPr>
              <a:t>美元，推理的句子是</a:t>
            </a:r>
            <a:r>
              <a:rPr lang="en-US" altLang="zh-CN" sz="1200" kern="1200" dirty="0" err="1">
                <a:solidFill>
                  <a:schemeClr val="tx1"/>
                </a:solidFill>
                <a:effectLst/>
                <a:latin typeface="+mn-lt"/>
                <a:ea typeface="+mn-ea"/>
                <a:cs typeface="+mn-cs"/>
              </a:rPr>
              <a:t>billy</a:t>
            </a:r>
            <a:r>
              <a:rPr lang="zh-CN" altLang="en-US" sz="1200" kern="1200" dirty="0">
                <a:solidFill>
                  <a:schemeClr val="tx1"/>
                </a:solidFill>
                <a:effectLst/>
                <a:latin typeface="+mn-lt"/>
                <a:ea typeface="+mn-ea"/>
                <a:cs typeface="+mn-cs"/>
              </a:rPr>
              <a:t>修好了车开心的开走了。其中隐含的知识是修车花的钱越少越开心。</a:t>
            </a:r>
            <a:endParaRPr lang="en-US"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maxine</a:t>
            </a:r>
            <a:r>
              <a:rPr lang="zh-CN" altLang="en-US" sz="1200" kern="1200" dirty="0">
                <a:solidFill>
                  <a:schemeClr val="tx1"/>
                </a:solidFill>
                <a:effectLst/>
                <a:latin typeface="+mn-lt"/>
                <a:ea typeface="+mn-ea"/>
                <a:cs typeface="+mn-cs"/>
              </a:rPr>
              <a:t>不喜欢刮腿毛，因为她不喜欢使用剃毛刀的感觉，有一天她有一个约会，需要穿裙子，她把腿毛给剃了。正确的推理结果是，下次她去做激光脱毛了。其中隐含的知识是，</a:t>
            </a:r>
            <a:r>
              <a:rPr lang="en-US" altLang="zh-CN" sz="1200" kern="1200" dirty="0" err="1">
                <a:solidFill>
                  <a:schemeClr val="tx1"/>
                </a:solidFill>
                <a:effectLst/>
                <a:latin typeface="+mn-lt"/>
                <a:ea typeface="+mn-ea"/>
                <a:cs typeface="+mn-cs"/>
              </a:rPr>
              <a:t>maxine</a:t>
            </a:r>
            <a:r>
              <a:rPr lang="zh-CN" altLang="en-US" sz="1200" kern="1200" dirty="0">
                <a:solidFill>
                  <a:schemeClr val="tx1"/>
                </a:solidFill>
                <a:effectLst/>
                <a:latin typeface="+mn-lt"/>
                <a:ea typeface="+mn-ea"/>
                <a:cs typeface="+mn-cs"/>
              </a:rPr>
              <a:t>去做剃毛是为了穿裙子，既然穿了裙子，她就肯定会去约会了，所以备选项</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显示是错的</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这两个例子一个是要发现花钱少和情感的关系，一个是要发现剃毛和穿裙子的关系，展示了解决该数据集中的问题需要具备常识去推理。</a:t>
            </a:r>
            <a:endParaRPr lang="zh-CN" altLang="en-US" dirty="0"/>
          </a:p>
        </p:txBody>
      </p:sp>
      <p:sp>
        <p:nvSpPr>
          <p:cNvPr id="4" name="灯片编号占位符 3"/>
          <p:cNvSpPr>
            <a:spLocks noGrp="1"/>
          </p:cNvSpPr>
          <p:nvPr>
            <p:ph type="sldNum" sz="quarter" idx="10"/>
          </p:nvPr>
        </p:nvSpPr>
        <p:spPr/>
        <p:txBody>
          <a:bodyPr/>
          <a:lstStyle/>
          <a:p>
            <a:fld id="{CB530F0D-1A5A-4EA2-B28F-0EC912CB6BA5}" type="slidenum">
              <a:rPr lang="zh-CN" altLang="en-US" smtClean="0"/>
              <a:t>5</a:t>
            </a:fld>
            <a:endParaRPr lang="zh-CN" altLang="en-US"/>
          </a:p>
        </p:txBody>
      </p:sp>
    </p:spTree>
    <p:extLst>
      <p:ext uri="{BB962C8B-B14F-4D97-AF65-F5344CB8AC3E}">
        <p14:creationId xmlns:p14="http://schemas.microsoft.com/office/powerpoint/2010/main" val="451105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SQuAD</a:t>
            </a:r>
            <a:r>
              <a:rPr lang="zh-CN" altLang="en-US" dirty="0"/>
              <a:t>是一个阅读理解数据集，包含了大量的回答问题所需要的显示知识，即要回答的问题的答案都显式的包含在文章中，</a:t>
            </a:r>
            <a:r>
              <a:rPr lang="en-US" altLang="zh-CN" dirty="0"/>
              <a:t>SNLI</a:t>
            </a:r>
            <a:r>
              <a:rPr lang="zh-CN" altLang="en-US" dirty="0"/>
              <a:t>和</a:t>
            </a:r>
            <a:r>
              <a:rPr lang="en-US" altLang="zh-CN" dirty="0" err="1"/>
              <a:t>MultiNLI</a:t>
            </a:r>
            <a:r>
              <a:rPr lang="zh-CN" altLang="en-US" dirty="0"/>
              <a:t>是一个自然语言推断数据集，包含了大量在通用领域推理的知识，使用这两个领域作为</a:t>
            </a:r>
            <a:r>
              <a:rPr lang="en-US" altLang="zh-CN" dirty="0"/>
              <a:t>source domain</a:t>
            </a:r>
            <a:r>
              <a:rPr lang="zh-CN" altLang="en-US" dirty="0"/>
              <a:t>，设计迁移学习的方法，将这两个领域上训练好的模型迁移到</a:t>
            </a:r>
            <a:r>
              <a:rPr lang="en-US" altLang="zh-CN" dirty="0"/>
              <a:t>target domain </a:t>
            </a:r>
            <a:r>
              <a:rPr lang="en-US" altLang="zh-CN" dirty="0" err="1"/>
              <a:t>RocStories</a:t>
            </a:r>
            <a:r>
              <a:rPr lang="zh-CN" altLang="en-US" dirty="0"/>
              <a:t>上去，进而解决</a:t>
            </a:r>
            <a:r>
              <a:rPr lang="en-US" altLang="zh-CN" dirty="0" err="1"/>
              <a:t>Rocstories</a:t>
            </a:r>
            <a:r>
              <a:rPr lang="zh-CN" altLang="en-US" dirty="0"/>
              <a:t>数据集上缺乏常识的问题，本文的研究内容如下</a:t>
            </a:r>
          </a:p>
        </p:txBody>
      </p:sp>
      <p:sp>
        <p:nvSpPr>
          <p:cNvPr id="4" name="灯片编号占位符 3"/>
          <p:cNvSpPr>
            <a:spLocks noGrp="1"/>
          </p:cNvSpPr>
          <p:nvPr>
            <p:ph type="sldNum" sz="quarter" idx="10"/>
          </p:nvPr>
        </p:nvSpPr>
        <p:spPr/>
        <p:txBody>
          <a:bodyPr/>
          <a:lstStyle/>
          <a:p>
            <a:fld id="{CB530F0D-1A5A-4EA2-B28F-0EC912CB6BA5}" type="slidenum">
              <a:rPr lang="zh-CN" altLang="en-US" smtClean="0"/>
              <a:t>6</a:t>
            </a:fld>
            <a:endParaRPr lang="zh-CN" altLang="en-US"/>
          </a:p>
        </p:txBody>
      </p:sp>
    </p:spTree>
    <p:extLst>
      <p:ext uri="{BB962C8B-B14F-4D97-AF65-F5344CB8AC3E}">
        <p14:creationId xmlns:p14="http://schemas.microsoft.com/office/powerpoint/2010/main" val="633572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530F0D-1A5A-4EA2-B28F-0EC912CB6BA5}" type="slidenum">
              <a:rPr lang="zh-CN" altLang="en-US" smtClean="0"/>
              <a:t>7</a:t>
            </a:fld>
            <a:endParaRPr lang="zh-CN" altLang="en-US"/>
          </a:p>
        </p:txBody>
      </p:sp>
    </p:spTree>
    <p:extLst>
      <p:ext uri="{BB962C8B-B14F-4D97-AF65-F5344CB8AC3E}">
        <p14:creationId xmlns:p14="http://schemas.microsoft.com/office/powerpoint/2010/main" val="1636489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530F0D-1A5A-4EA2-B28F-0EC912CB6BA5}" type="slidenum">
              <a:rPr lang="zh-CN" altLang="en-US" smtClean="0"/>
              <a:t>8</a:t>
            </a:fld>
            <a:endParaRPr lang="zh-CN" altLang="en-US"/>
          </a:p>
        </p:txBody>
      </p:sp>
    </p:spTree>
    <p:extLst>
      <p:ext uri="{BB962C8B-B14F-4D97-AF65-F5344CB8AC3E}">
        <p14:creationId xmlns:p14="http://schemas.microsoft.com/office/powerpoint/2010/main" val="1419457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178" indent="0" algn="ctr">
              <a:buNone/>
              <a:defRPr sz="2000"/>
            </a:lvl2pPr>
            <a:lvl3pPr marL="914354" indent="0" algn="ctr">
              <a:buNone/>
              <a:defRPr sz="19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2017/12/3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3406263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2017/12/3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1327615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9"/>
            <a:ext cx="2628900" cy="581183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3" y="365129"/>
            <a:ext cx="7734300" cy="581183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2017/12/3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3232358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2017/12/3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1201548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3"/>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78" indent="0">
              <a:buNone/>
              <a:defRPr sz="2000">
                <a:solidFill>
                  <a:schemeClr val="tx1">
                    <a:tint val="75000"/>
                  </a:schemeClr>
                </a:solidFill>
              </a:defRPr>
            </a:lvl2pPr>
            <a:lvl3pPr marL="914354" indent="0">
              <a:buNone/>
              <a:defRPr sz="19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2017/12/3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3213329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1AB7A37-B852-49AB-B2E2-96296AB21F67}" type="datetimeFigureOut">
              <a:rPr lang="zh-CN" altLang="en-US" smtClean="0"/>
              <a:t>2017/12/3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4096849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3" y="1681163"/>
            <a:ext cx="5183188" cy="823912"/>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3"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1AB7A37-B852-49AB-B2E2-96296AB21F67}" type="datetimeFigureOut">
              <a:rPr lang="zh-CN" altLang="en-US" smtClean="0"/>
              <a:t>2017/12/3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661982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1AB7A37-B852-49AB-B2E2-96296AB21F67}" type="datetimeFigureOut">
              <a:rPr lang="zh-CN" altLang="en-US" smtClean="0"/>
              <a:t>2017/12/3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3755036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AB7A37-B852-49AB-B2E2-96296AB21F67}" type="datetimeFigureOut">
              <a:rPr lang="zh-CN" altLang="en-US" smtClean="0"/>
              <a:t>2017/12/3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3217321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30"/>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178" indent="0">
              <a:buNone/>
              <a:defRPr sz="1500"/>
            </a:lvl2pPr>
            <a:lvl3pPr marL="914354" indent="0">
              <a:buNone/>
              <a:defRPr sz="1200"/>
            </a:lvl3pPr>
            <a:lvl4pPr marL="1371532" indent="0">
              <a:buNone/>
              <a:defRPr sz="1100"/>
            </a:lvl4pPr>
            <a:lvl5pPr marL="1828709" indent="0">
              <a:buNone/>
              <a:defRPr sz="1100"/>
            </a:lvl5pPr>
            <a:lvl6pPr marL="2285886" indent="0">
              <a:buNone/>
              <a:defRPr sz="1100"/>
            </a:lvl6pPr>
            <a:lvl7pPr marL="2743062" indent="0">
              <a:buNone/>
              <a:defRPr sz="1100"/>
            </a:lvl7pPr>
            <a:lvl8pPr marL="3200240" indent="0">
              <a:buNone/>
              <a:defRPr sz="1100"/>
            </a:lvl8pPr>
            <a:lvl9pPr marL="3657418"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1AB7A37-B852-49AB-B2E2-96296AB21F67}" type="datetimeFigureOut">
              <a:rPr lang="zh-CN" altLang="en-US" smtClean="0"/>
              <a:t>2017/12/3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3452543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30"/>
            <a:ext cx="6172200" cy="4873625"/>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endParaRPr lang="zh-CN" altLang="en-US"/>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178" indent="0">
              <a:buNone/>
              <a:defRPr sz="1500"/>
            </a:lvl2pPr>
            <a:lvl3pPr marL="914354" indent="0">
              <a:buNone/>
              <a:defRPr sz="1200"/>
            </a:lvl3pPr>
            <a:lvl4pPr marL="1371532" indent="0">
              <a:buNone/>
              <a:defRPr sz="1100"/>
            </a:lvl4pPr>
            <a:lvl5pPr marL="1828709" indent="0">
              <a:buNone/>
              <a:defRPr sz="1100"/>
            </a:lvl5pPr>
            <a:lvl6pPr marL="2285886" indent="0">
              <a:buNone/>
              <a:defRPr sz="1100"/>
            </a:lvl6pPr>
            <a:lvl7pPr marL="2743062" indent="0">
              <a:buNone/>
              <a:defRPr sz="1100"/>
            </a:lvl7pPr>
            <a:lvl8pPr marL="3200240" indent="0">
              <a:buNone/>
              <a:defRPr sz="1100"/>
            </a:lvl8pPr>
            <a:lvl9pPr marL="3657418"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1AB7A37-B852-49AB-B2E2-96296AB21F67}" type="datetimeFigureOut">
              <a:rPr lang="zh-CN" altLang="en-US" smtClean="0"/>
              <a:t>2017/12/3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2141893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p:spPr>
        <p:txBody>
          <a:bodyPr vert="horz" lIns="91436" tIns="45718" rIns="91436" bIns="45718"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9"/>
          </a:xfrm>
          <a:prstGeom prst="rect">
            <a:avLst/>
          </a:prstGeom>
        </p:spPr>
        <p:txBody>
          <a:bodyPr vert="horz" lIns="91436" tIns="45718" rIns="91436" bIns="4571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4"/>
            <a:ext cx="2743200" cy="365125"/>
          </a:xfrm>
          <a:prstGeom prst="rect">
            <a:avLst/>
          </a:prstGeom>
        </p:spPr>
        <p:txBody>
          <a:bodyPr vert="horz" lIns="91436" tIns="45718" rIns="91436" bIns="45718" rtlCol="0" anchor="ctr"/>
          <a:lstStyle>
            <a:lvl1pPr algn="l">
              <a:defRPr sz="1200">
                <a:solidFill>
                  <a:schemeClr val="tx1">
                    <a:tint val="75000"/>
                  </a:schemeClr>
                </a:solidFill>
              </a:defRPr>
            </a:lvl1pPr>
          </a:lstStyle>
          <a:p>
            <a:fld id="{71AB7A37-B852-49AB-B2E2-96296AB21F67}" type="datetimeFigureOut">
              <a:rPr lang="zh-CN" altLang="en-US" smtClean="0"/>
              <a:t>2017/12/3</a:t>
            </a:fld>
            <a:endParaRPr lang="zh-CN" altLang="en-US"/>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36" tIns="45718" rIns="91436" bIns="45718" rtlCol="0" anchor="ctr"/>
          <a:lstStyle>
            <a:lvl1pPr algn="r">
              <a:defRPr sz="1200">
                <a:solidFill>
                  <a:schemeClr val="tx1">
                    <a:tint val="75000"/>
                  </a:schemeClr>
                </a:solidFill>
              </a:defRPr>
            </a:lvl1p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2538138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8551" y="4672006"/>
            <a:ext cx="12192000" cy="123425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61" name="组合 60"/>
          <p:cNvGrpSpPr/>
          <p:nvPr/>
        </p:nvGrpSpPr>
        <p:grpSpPr>
          <a:xfrm rot="16200000">
            <a:off x="11436486" y="5106096"/>
            <a:ext cx="1271471" cy="363349"/>
            <a:chOff x="6507038" y="462977"/>
            <a:chExt cx="2430800" cy="471379"/>
          </a:xfrm>
        </p:grpSpPr>
        <p:grpSp>
          <p:nvGrpSpPr>
            <p:cNvPr id="62" name="组合 61"/>
            <p:cNvGrpSpPr/>
            <p:nvPr/>
          </p:nvGrpSpPr>
          <p:grpSpPr>
            <a:xfrm flipV="1">
              <a:off x="6507038" y="462977"/>
              <a:ext cx="1917435" cy="471379"/>
              <a:chOff x="810775" y="1533962"/>
              <a:chExt cx="7782374" cy="1913206"/>
            </a:xfrm>
          </p:grpSpPr>
          <p:sp>
            <p:nvSpPr>
              <p:cNvPr id="64" name="圆角矩形 63"/>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圆角矩形 64"/>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66"/>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圆角矩形 62"/>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2770456" y="6130007"/>
            <a:ext cx="6373543" cy="415536"/>
            <a:chOff x="7671279" y="5791368"/>
            <a:chExt cx="4711509" cy="418937"/>
          </a:xfrm>
        </p:grpSpPr>
        <p:sp>
          <p:nvSpPr>
            <p:cNvPr id="42" name="文本框 41"/>
            <p:cNvSpPr txBox="1"/>
            <p:nvPr/>
          </p:nvSpPr>
          <p:spPr>
            <a:xfrm>
              <a:off x="7671279" y="5806920"/>
              <a:ext cx="1723029" cy="403385"/>
            </a:xfrm>
            <a:prstGeom prst="rect">
              <a:avLst/>
            </a:prstGeom>
            <a:noFill/>
          </p:spPr>
          <p:txBody>
            <a:bodyPr wrap="none" rtlCol="0">
              <a:spAutoFit/>
            </a:bodyPr>
            <a:lstStyle/>
            <a:p>
              <a:pPr algn="r"/>
              <a:r>
                <a:rPr lang="zh-CN" altLang="en-US" sz="2000" dirty="0">
                  <a:solidFill>
                    <a:srgbClr val="A2A2A2"/>
                  </a:solidFill>
                  <a:latin typeface="微软雅黑" panose="020B0503020204020204" pitchFamily="34" charset="-122"/>
                  <a:ea typeface="微软雅黑" panose="020B0503020204020204" pitchFamily="34" charset="-122"/>
                </a:rPr>
                <a:t>答辩人：韩玮光</a:t>
              </a:r>
              <a:endParaRPr lang="en-US" altLang="zh-CN" sz="2000" dirty="0">
                <a:solidFill>
                  <a:srgbClr val="A2A2A2"/>
                </a:solidFill>
                <a:latin typeface="微软雅黑" panose="020B0503020204020204" pitchFamily="34" charset="-122"/>
                <a:ea typeface="微软雅黑" panose="020B0503020204020204" pitchFamily="34" charset="-122"/>
              </a:endParaRPr>
            </a:p>
          </p:txBody>
        </p:sp>
        <p:sp>
          <p:nvSpPr>
            <p:cNvPr id="43" name="矩形 42"/>
            <p:cNvSpPr/>
            <p:nvPr/>
          </p:nvSpPr>
          <p:spPr>
            <a:xfrm>
              <a:off x="10752009" y="5791368"/>
              <a:ext cx="1630779" cy="403385"/>
            </a:xfrm>
            <a:prstGeom prst="rect">
              <a:avLst/>
            </a:prstGeom>
          </p:spPr>
          <p:txBody>
            <a:bodyPr wrap="none">
              <a:spAutoFit/>
            </a:bodyPr>
            <a:lstStyle/>
            <a:p>
              <a:pPr algn="r"/>
              <a:r>
                <a:rPr lang="zh-CN" altLang="en-US" sz="2000" dirty="0">
                  <a:solidFill>
                    <a:srgbClr val="A2A2A2"/>
                  </a:solidFill>
                  <a:latin typeface="微软雅黑" panose="020B0503020204020204" pitchFamily="34" charset="-122"/>
                  <a:ea typeface="微软雅黑" panose="020B0503020204020204" pitchFamily="34" charset="-122"/>
                </a:rPr>
                <a:t>   指导老师：彭敏</a:t>
              </a:r>
              <a:endParaRPr lang="en-US" altLang="zh-CN" sz="2000" dirty="0">
                <a:solidFill>
                  <a:srgbClr val="A2A2A2"/>
                </a:solidFill>
                <a:latin typeface="微软雅黑" panose="020B0503020204020204" pitchFamily="34" charset="-122"/>
                <a:ea typeface="微软雅黑" panose="020B0503020204020204" pitchFamily="34" charset="-122"/>
              </a:endParaRPr>
            </a:p>
          </p:txBody>
        </p:sp>
      </p:grpSp>
      <p:sp>
        <p:nvSpPr>
          <p:cNvPr id="44" name="文本框 43"/>
          <p:cNvSpPr txBox="1"/>
          <p:nvPr/>
        </p:nvSpPr>
        <p:spPr>
          <a:xfrm>
            <a:off x="2783117" y="3840029"/>
            <a:ext cx="7332434" cy="461661"/>
          </a:xfrm>
          <a:prstGeom prst="rect">
            <a:avLst/>
          </a:prstGeom>
          <a:noFill/>
        </p:spPr>
        <p:txBody>
          <a:bodyPr wrap="square" lIns="91436" tIns="45718" rIns="91436" bIns="45718" rtlCol="0">
            <a:spAutoFit/>
          </a:bodyPr>
          <a:lstStyle/>
          <a:p>
            <a:r>
              <a:rPr lang="en-US" altLang="zh-CN" sz="2400" b="1" spc="600" dirty="0">
                <a:solidFill>
                  <a:schemeClr val="accent1">
                    <a:lumMod val="50000"/>
                    <a:alpha val="78000"/>
                  </a:schemeClr>
                </a:solidFill>
                <a:latin typeface="Georgia" pitchFamily="18" charset="0"/>
                <a:cs typeface="Segoe UI Semilight" panose="020B0402040204020203" pitchFamily="34" charset="0"/>
              </a:rPr>
              <a:t>The Graduation Thesis Defense</a:t>
            </a:r>
            <a:endParaRPr lang="zh-CN" altLang="en-US" sz="2400" b="1" spc="600" dirty="0">
              <a:solidFill>
                <a:schemeClr val="accent1">
                  <a:lumMod val="50000"/>
                  <a:alpha val="78000"/>
                </a:schemeClr>
              </a:solidFill>
              <a:latin typeface="Georgia" pitchFamily="18" charset="0"/>
              <a:cs typeface="Segoe UI Semilight" panose="020B0402040204020203" pitchFamily="34" charset="0"/>
            </a:endParaRPr>
          </a:p>
        </p:txBody>
      </p:sp>
      <p:sp>
        <p:nvSpPr>
          <p:cNvPr id="48" name="文本框 47"/>
          <p:cNvSpPr txBox="1"/>
          <p:nvPr/>
        </p:nvSpPr>
        <p:spPr>
          <a:xfrm>
            <a:off x="291704" y="2089133"/>
            <a:ext cx="11469803" cy="769439"/>
          </a:xfrm>
          <a:prstGeom prst="rect">
            <a:avLst/>
          </a:prstGeom>
          <a:noFill/>
        </p:spPr>
        <p:txBody>
          <a:bodyPr wrap="none" lIns="91438" tIns="45719" rIns="91438" bIns="45719" rtlCol="0">
            <a:spAutoFit/>
          </a:bodyPr>
          <a:lstStyle/>
          <a:p>
            <a:pPr algn="ctr"/>
            <a:r>
              <a:rPr lang="zh-CN" altLang="en-US" sz="4400" dirty="0">
                <a:ln w="0"/>
                <a:solidFill>
                  <a:schemeClr val="accent1">
                    <a:lumMod val="50000"/>
                  </a:schemeClr>
                </a:solidFill>
                <a:latin typeface="微软雅黑" panose="020B0503020204020204" pitchFamily="34" charset="-122"/>
              </a:rPr>
              <a:t>基于深度学习的引入常识的机器阅读理解系统</a:t>
            </a:r>
            <a:endParaRPr lang="zh-CN" altLang="en-US" sz="4400" dirty="0">
              <a:ln w="0"/>
              <a:solidFill>
                <a:schemeClr val="accent1">
                  <a:lumMod val="50000"/>
                </a:schemeClr>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1905002" y="5037725"/>
            <a:ext cx="7719707" cy="584771"/>
          </a:xfrm>
          <a:prstGeom prst="rect">
            <a:avLst/>
          </a:prstGeom>
          <a:noFill/>
        </p:spPr>
        <p:txBody>
          <a:bodyPr wrap="square" lIns="91436" tIns="45718" rIns="91436" bIns="45718"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武汉大学 计算机学院             </a:t>
            </a:r>
            <a:r>
              <a:rPr lang="en-US" altLang="zh-CN" sz="32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 </a:t>
            </a:r>
            <a:endParaRPr lang="zh-CN" altLang="en-US" sz="32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57" name="圆角矩形 56"/>
          <p:cNvSpPr/>
          <p:nvPr/>
        </p:nvSpPr>
        <p:spPr>
          <a:xfrm rot="16200000" flipV="1">
            <a:off x="10447005" y="4634620"/>
            <a:ext cx="1282079" cy="130015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6" name="Freeform 96"/>
          <p:cNvSpPr>
            <a:spLocks/>
          </p:cNvSpPr>
          <p:nvPr/>
        </p:nvSpPr>
        <p:spPr bwMode="auto">
          <a:xfrm>
            <a:off x="10716634" y="4926395"/>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36" tIns="45718" rIns="91436" bIns="45718" numCol="1" anchor="t" anchorCtr="0" compatLnSpc="1">
            <a:prstTxWarp prst="textNoShape">
              <a:avLst/>
            </a:prstTxWarp>
          </a:bodyPr>
          <a:lstStyle/>
          <a:p>
            <a:endParaRPr lang="zh-CN" altLang="en-US">
              <a:solidFill>
                <a:srgbClr val="AD1C21"/>
              </a:solidFill>
            </a:endParaRPr>
          </a:p>
        </p:txBody>
      </p:sp>
    </p:spTree>
    <p:extLst>
      <p:ext uri="{BB962C8B-B14F-4D97-AF65-F5344CB8AC3E}">
        <p14:creationId xmlns:p14="http://schemas.microsoft.com/office/powerpoint/2010/main" val="89253122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3" name="直接连接符 82"/>
          <p:cNvCxnSpPr/>
          <p:nvPr/>
        </p:nvCxnSpPr>
        <p:spPr>
          <a:xfrm flipH="1">
            <a:off x="6763951" y="1365189"/>
            <a:ext cx="1" cy="54928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6038455" y="1"/>
            <a:ext cx="0" cy="5643645"/>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rot="5400000">
            <a:off x="-2741855" y="2736811"/>
            <a:ext cx="6818603" cy="134499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grpSp>
        <p:nvGrpSpPr>
          <p:cNvPr id="15" name="组 14"/>
          <p:cNvGrpSpPr/>
          <p:nvPr/>
        </p:nvGrpSpPr>
        <p:grpSpPr>
          <a:xfrm>
            <a:off x="-22300" y="6654793"/>
            <a:ext cx="1271471" cy="203211"/>
            <a:chOff x="-22302" y="6654791"/>
            <a:chExt cx="1271471" cy="203210"/>
          </a:xfrm>
        </p:grpSpPr>
        <p:sp>
          <p:nvSpPr>
            <p:cNvPr id="9" name="圆角矩形 8"/>
            <p:cNvSpPr/>
            <p:nvPr/>
          </p:nvSpPr>
          <p:spPr>
            <a:xfrm flipV="1">
              <a:off x="240276"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flipV="1">
              <a:off x="-22302"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flipV="1">
              <a:off x="755838"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flipV="1">
              <a:off x="493260"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1024362"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113076" y="245329"/>
            <a:ext cx="1031043" cy="4519883"/>
          </a:xfrm>
          <a:prstGeom prst="rect">
            <a:avLst/>
          </a:prstGeom>
          <a:noFill/>
        </p:spPr>
        <p:txBody>
          <a:bodyPr vert="eaVert" wrap="square" lIns="91436" tIns="45718" rIns="91436" bIns="45718" rtlCol="0">
            <a:spAutoFit/>
          </a:bodyPr>
          <a:lstStyle/>
          <a:p>
            <a:r>
              <a:rPr lang="en-US" altLang="zh-CN" sz="5500" dirty="0">
                <a:solidFill>
                  <a:schemeClr val="bg1"/>
                </a:solidFill>
                <a:latin typeface="Eras Light ITC" panose="020B0402030504020804" pitchFamily="34" charset="0"/>
              </a:rPr>
              <a:t>CONTENTS</a:t>
            </a:r>
            <a:endParaRPr lang="zh-CN" altLang="en-US" sz="5500" dirty="0">
              <a:solidFill>
                <a:schemeClr val="bg1"/>
              </a:solidFill>
              <a:latin typeface="Eras Light ITC" panose="020B0402030504020804" pitchFamily="34" charset="0"/>
            </a:endParaRPr>
          </a:p>
        </p:txBody>
      </p:sp>
      <p:sp>
        <p:nvSpPr>
          <p:cNvPr id="73" name="圆角矩形 72"/>
          <p:cNvSpPr/>
          <p:nvPr/>
        </p:nvSpPr>
        <p:spPr>
          <a:xfrm rot="10800000" flipV="1">
            <a:off x="5796314" y="1705946"/>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74" name="圆角矩形 73"/>
          <p:cNvSpPr/>
          <p:nvPr/>
        </p:nvSpPr>
        <p:spPr>
          <a:xfrm rot="10800000" flipV="1">
            <a:off x="6521813" y="2313515"/>
            <a:ext cx="484287" cy="49111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75" name="圆角矩形 74"/>
          <p:cNvSpPr/>
          <p:nvPr/>
        </p:nvSpPr>
        <p:spPr>
          <a:xfrm rot="10800000" flipV="1">
            <a:off x="5797245" y="2976883"/>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76" name="圆角矩形 75"/>
          <p:cNvSpPr/>
          <p:nvPr/>
        </p:nvSpPr>
        <p:spPr>
          <a:xfrm rot="10800000" flipV="1">
            <a:off x="6521813" y="3583515"/>
            <a:ext cx="484287" cy="49111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77" name="圆角矩形 76"/>
          <p:cNvSpPr/>
          <p:nvPr/>
        </p:nvSpPr>
        <p:spPr>
          <a:xfrm rot="10800000" flipV="1">
            <a:off x="5797245" y="4246883"/>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78" name="圆角矩形 77"/>
          <p:cNvSpPr/>
          <p:nvPr/>
        </p:nvSpPr>
        <p:spPr>
          <a:xfrm rot="10800000" flipV="1">
            <a:off x="6521813" y="4853514"/>
            <a:ext cx="484287" cy="49111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6</a:t>
            </a:r>
            <a:endParaRPr lang="zh-CN" altLang="en-US" sz="3600" dirty="0"/>
          </a:p>
        </p:txBody>
      </p:sp>
      <p:sp>
        <p:nvSpPr>
          <p:cNvPr id="87" name="文本框 86"/>
          <p:cNvSpPr txBox="1"/>
          <p:nvPr/>
        </p:nvSpPr>
        <p:spPr>
          <a:xfrm>
            <a:off x="1863534" y="1564949"/>
            <a:ext cx="3416312" cy="646327"/>
          </a:xfrm>
          <a:prstGeom prst="rect">
            <a:avLst/>
          </a:prstGeom>
          <a:noFill/>
        </p:spPr>
        <p:txBody>
          <a:bodyPr wrap="none" lIns="91436" tIns="45718" rIns="91436" bIns="45718" rtlCol="0">
            <a:spAutoFit/>
          </a:bodyPr>
          <a:lstStyle/>
          <a:p>
            <a:r>
              <a:rPr lang="zh-CN" altLang="en-US" sz="3600" dirty="0">
                <a:solidFill>
                  <a:schemeClr val="tx2"/>
                </a:solidFill>
                <a:latin typeface="微软雅黑" panose="020B0503020204020204" pitchFamily="34" charset="-122"/>
                <a:ea typeface="微软雅黑" panose="020B0503020204020204" pitchFamily="34" charset="-122"/>
              </a:rPr>
              <a:t>选题背景和意义</a:t>
            </a:r>
          </a:p>
        </p:txBody>
      </p:sp>
      <p:sp>
        <p:nvSpPr>
          <p:cNvPr id="88" name="文本框 87"/>
          <p:cNvSpPr txBox="1"/>
          <p:nvPr/>
        </p:nvSpPr>
        <p:spPr>
          <a:xfrm>
            <a:off x="7676173" y="2197403"/>
            <a:ext cx="2954647" cy="646327"/>
          </a:xfrm>
          <a:prstGeom prst="rect">
            <a:avLst/>
          </a:prstGeom>
          <a:noFill/>
        </p:spPr>
        <p:txBody>
          <a:bodyPr wrap="none" lIns="91436" tIns="45718" rIns="91436" bIns="45718" rtlCol="0">
            <a:spAutoFit/>
          </a:bodyPr>
          <a:lstStyle/>
          <a:p>
            <a:r>
              <a:rPr lang="zh-CN" altLang="en-US" sz="3600" dirty="0">
                <a:solidFill>
                  <a:schemeClr val="tx2"/>
                </a:solidFill>
                <a:latin typeface="微软雅黑" panose="020B0503020204020204" pitchFamily="34" charset="-122"/>
                <a:ea typeface="微软雅黑" panose="020B0503020204020204" pitchFamily="34" charset="-122"/>
              </a:rPr>
              <a:t>研究内容简介</a:t>
            </a:r>
          </a:p>
        </p:txBody>
      </p:sp>
      <p:sp>
        <p:nvSpPr>
          <p:cNvPr id="89" name="文本框 88"/>
          <p:cNvSpPr txBox="1"/>
          <p:nvPr/>
        </p:nvSpPr>
        <p:spPr>
          <a:xfrm>
            <a:off x="3248529" y="2839539"/>
            <a:ext cx="2031317" cy="646327"/>
          </a:xfrm>
          <a:prstGeom prst="rect">
            <a:avLst/>
          </a:prstGeom>
          <a:noFill/>
        </p:spPr>
        <p:txBody>
          <a:bodyPr wrap="none" lIns="91436" tIns="45718" rIns="91436" bIns="45718" rtlCol="0">
            <a:spAutoFit/>
          </a:bodyPr>
          <a:lstStyle/>
          <a:p>
            <a:r>
              <a:rPr lang="zh-CN" altLang="en-US" sz="3600" dirty="0">
                <a:solidFill>
                  <a:schemeClr val="tx2"/>
                </a:solidFill>
                <a:latin typeface="微软雅黑" panose="020B0503020204020204" pitchFamily="34" charset="-122"/>
                <a:ea typeface="微软雅黑" panose="020B0503020204020204" pitchFamily="34" charset="-122"/>
              </a:rPr>
              <a:t>研究现状</a:t>
            </a:r>
          </a:p>
        </p:txBody>
      </p:sp>
      <p:sp>
        <p:nvSpPr>
          <p:cNvPr id="90" name="文本框 89"/>
          <p:cNvSpPr txBox="1"/>
          <p:nvPr/>
        </p:nvSpPr>
        <p:spPr>
          <a:xfrm>
            <a:off x="7676173" y="3467403"/>
            <a:ext cx="3877977" cy="646327"/>
          </a:xfrm>
          <a:prstGeom prst="rect">
            <a:avLst/>
          </a:prstGeom>
          <a:noFill/>
        </p:spPr>
        <p:txBody>
          <a:bodyPr wrap="none" lIns="91436" tIns="45718" rIns="91436" bIns="45718" rtlCol="0">
            <a:spAutoFit/>
          </a:bodyPr>
          <a:lstStyle/>
          <a:p>
            <a:r>
              <a:rPr lang="zh-CN" altLang="en-US" sz="3600" dirty="0">
                <a:solidFill>
                  <a:schemeClr val="tx2"/>
                </a:solidFill>
                <a:latin typeface="微软雅黑" panose="020B0503020204020204" pitchFamily="34" charset="-122"/>
                <a:ea typeface="微软雅黑" panose="020B0503020204020204" pitchFamily="34" charset="-122"/>
              </a:rPr>
              <a:t>难点与创新点分析</a:t>
            </a:r>
          </a:p>
        </p:txBody>
      </p:sp>
      <p:sp>
        <p:nvSpPr>
          <p:cNvPr id="91" name="文本框 90"/>
          <p:cNvSpPr txBox="1"/>
          <p:nvPr/>
        </p:nvSpPr>
        <p:spPr>
          <a:xfrm>
            <a:off x="3248529" y="4109539"/>
            <a:ext cx="2031317" cy="646327"/>
          </a:xfrm>
          <a:prstGeom prst="rect">
            <a:avLst/>
          </a:prstGeom>
          <a:noFill/>
        </p:spPr>
        <p:txBody>
          <a:bodyPr wrap="none" lIns="91436" tIns="45718" rIns="91436" bIns="45718" rtlCol="0">
            <a:spAutoFit/>
          </a:bodyPr>
          <a:lstStyle/>
          <a:p>
            <a:r>
              <a:rPr lang="zh-CN" altLang="en-US" sz="3600" dirty="0">
                <a:solidFill>
                  <a:schemeClr val="tx2"/>
                </a:solidFill>
                <a:latin typeface="微软雅黑" panose="020B0503020204020204" pitchFamily="34" charset="-122"/>
                <a:ea typeface="微软雅黑" panose="020B0503020204020204" pitchFamily="34" charset="-122"/>
              </a:rPr>
              <a:t>预期目标</a:t>
            </a:r>
          </a:p>
        </p:txBody>
      </p:sp>
      <p:sp>
        <p:nvSpPr>
          <p:cNvPr id="92" name="文本框 91"/>
          <p:cNvSpPr txBox="1"/>
          <p:nvPr/>
        </p:nvSpPr>
        <p:spPr>
          <a:xfrm>
            <a:off x="7676173" y="4737403"/>
            <a:ext cx="2954647" cy="646327"/>
          </a:xfrm>
          <a:prstGeom prst="rect">
            <a:avLst/>
          </a:prstGeom>
          <a:noFill/>
        </p:spPr>
        <p:txBody>
          <a:bodyPr wrap="none" lIns="91436" tIns="45718" rIns="91436" bIns="45718" rtlCol="0">
            <a:spAutoFit/>
          </a:bodyPr>
          <a:lstStyle/>
          <a:p>
            <a:r>
              <a:rPr lang="zh-CN" altLang="en-US" sz="3600" dirty="0">
                <a:solidFill>
                  <a:schemeClr val="tx2"/>
                </a:solidFill>
                <a:latin typeface="微软雅黑" panose="020B0503020204020204" pitchFamily="34" charset="-122"/>
                <a:ea typeface="微软雅黑" panose="020B0503020204020204" pitchFamily="34" charset="-122"/>
              </a:rPr>
              <a:t>论文进度安排</a:t>
            </a:r>
          </a:p>
        </p:txBody>
      </p:sp>
      <p:grpSp>
        <p:nvGrpSpPr>
          <p:cNvPr id="3" name="组 2"/>
          <p:cNvGrpSpPr/>
          <p:nvPr/>
        </p:nvGrpSpPr>
        <p:grpSpPr>
          <a:xfrm>
            <a:off x="11454107" y="252859"/>
            <a:ext cx="737892" cy="484288"/>
            <a:chOff x="11454105" y="252856"/>
            <a:chExt cx="737892" cy="484288"/>
          </a:xfrm>
        </p:grpSpPr>
        <p:grpSp>
          <p:nvGrpSpPr>
            <p:cNvPr id="2" name="组 1"/>
            <p:cNvGrpSpPr/>
            <p:nvPr/>
          </p:nvGrpSpPr>
          <p:grpSpPr>
            <a:xfrm>
              <a:off x="12039604" y="252856"/>
              <a:ext cx="152393" cy="484287"/>
              <a:chOff x="12039604" y="252856"/>
              <a:chExt cx="152393" cy="484287"/>
            </a:xfrm>
          </p:grpSpPr>
          <p:sp>
            <p:nvSpPr>
              <p:cNvPr id="96" name="圆角矩形 95"/>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圆角矩形 96"/>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圆角矩形 97"/>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圆角矩形 98"/>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圆角矩形 94"/>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0" name="组合 99"/>
            <p:cNvGrpSpPr/>
            <p:nvPr/>
          </p:nvGrpSpPr>
          <p:grpSpPr>
            <a:xfrm>
              <a:off x="11454105" y="252857"/>
              <a:ext cx="491115" cy="484287"/>
              <a:chOff x="1528923" y="220268"/>
              <a:chExt cx="1284096" cy="1266241"/>
            </a:xfrm>
          </p:grpSpPr>
          <p:sp>
            <p:nvSpPr>
              <p:cNvPr id="101" name="圆角矩形 100"/>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Freeform 96"/>
              <p:cNvSpPr>
                <a:spLocks/>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AD1C21"/>
                  </a:solidFill>
                </a:endParaRPr>
              </a:p>
            </p:txBody>
          </p:sp>
        </p:grpSp>
      </p:grpSp>
    </p:spTree>
    <p:extLst>
      <p:ext uri="{BB962C8B-B14F-4D97-AF65-F5344CB8AC3E}">
        <p14:creationId xmlns:p14="http://schemas.microsoft.com/office/powerpoint/2010/main" val="167503386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70D1D163-BBF6-4695-AECC-CE8E5277B2FA}"/>
              </a:ext>
            </a:extLst>
          </p:cNvPr>
          <p:cNvGrpSpPr/>
          <p:nvPr/>
        </p:nvGrpSpPr>
        <p:grpSpPr>
          <a:xfrm>
            <a:off x="-5667" y="1812509"/>
            <a:ext cx="12197665" cy="4170219"/>
            <a:chOff x="-5667" y="1812509"/>
            <a:chExt cx="12197665" cy="4170219"/>
          </a:xfrm>
        </p:grpSpPr>
        <p:sp>
          <p:nvSpPr>
            <p:cNvPr id="56" name="圆角矩形 55"/>
            <p:cNvSpPr/>
            <p:nvPr/>
          </p:nvSpPr>
          <p:spPr>
            <a:xfrm>
              <a:off x="-5667" y="1812509"/>
              <a:ext cx="12197665" cy="4170219"/>
            </a:xfrm>
            <a:prstGeom prst="roundRect">
              <a:avLst>
                <a:gd name="adj" fmla="val 0"/>
              </a:avLst>
            </a:pr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57" name="矩形 56"/>
            <p:cNvSpPr/>
            <p:nvPr/>
          </p:nvSpPr>
          <p:spPr>
            <a:xfrm>
              <a:off x="4426791" y="3312943"/>
              <a:ext cx="2598371" cy="1772791"/>
            </a:xfrm>
            <a:prstGeom prst="rect">
              <a:avLst/>
            </a:prstGeom>
          </p:spPr>
          <p:txBody>
            <a:bodyPr wrap="square" lIns="91438" tIns="45719" rIns="91438" bIns="45719">
              <a:spAutoFit/>
            </a:bodyPr>
            <a:lstStyle/>
            <a:p>
              <a:pPr>
                <a:lnSpc>
                  <a:spcPct val="130000"/>
                </a:lnSpc>
              </a:pPr>
              <a:r>
                <a:rPr lang="zh-CN" altLang="en-US" sz="1400" dirty="0">
                  <a:solidFill>
                    <a:schemeClr val="bg2">
                      <a:lumMod val="50000"/>
                    </a:schemeClr>
                  </a:solidFill>
                  <a:latin typeface="微软雅黑" panose="020B0503020204020204" pitchFamily="34" charset="-122"/>
                </a:rPr>
                <a:t>传统的机器阅读理解任务是采用分拆任务的方法将其分解成问题分析、篇章分析、关键句抽取等一些步骤，这种方法容易造成级联误差的积累，很难取得较好的效果。</a:t>
              </a:r>
              <a:endParaRPr lang="en-US" altLang="zh-CN" sz="14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40" name="直接连接符 39"/>
            <p:cNvCxnSpPr>
              <a:cxnSpLocks/>
            </p:cNvCxnSpPr>
            <p:nvPr/>
          </p:nvCxnSpPr>
          <p:spPr>
            <a:xfrm>
              <a:off x="4424130" y="4189968"/>
              <a:ext cx="2481495" cy="1628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grpSp>
      <p:sp>
        <p:nvSpPr>
          <p:cNvPr id="41" name="矩形 40"/>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4" name="圆角矩形 43"/>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45" name="文本框 44"/>
          <p:cNvSpPr txBox="1"/>
          <p:nvPr/>
        </p:nvSpPr>
        <p:spPr>
          <a:xfrm>
            <a:off x="647719" y="267582"/>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选题背景</a:t>
            </a:r>
          </a:p>
        </p:txBody>
      </p:sp>
      <p:sp>
        <p:nvSpPr>
          <p:cNvPr id="46" name="矩形 45"/>
          <p:cNvSpPr/>
          <p:nvPr/>
        </p:nvSpPr>
        <p:spPr>
          <a:xfrm>
            <a:off x="2515019" y="325001"/>
            <a:ext cx="3375403"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BACKGROUNDS</a:t>
            </a:r>
          </a:p>
        </p:txBody>
      </p:sp>
      <p:grpSp>
        <p:nvGrpSpPr>
          <p:cNvPr id="43" name="组 42"/>
          <p:cNvGrpSpPr/>
          <p:nvPr/>
        </p:nvGrpSpPr>
        <p:grpSpPr>
          <a:xfrm>
            <a:off x="11454107" y="252859"/>
            <a:ext cx="737892" cy="484288"/>
            <a:chOff x="11454105" y="252856"/>
            <a:chExt cx="737892" cy="484288"/>
          </a:xfrm>
        </p:grpSpPr>
        <p:grpSp>
          <p:nvGrpSpPr>
            <p:cNvPr id="50" name="组 49"/>
            <p:cNvGrpSpPr/>
            <p:nvPr/>
          </p:nvGrpSpPr>
          <p:grpSpPr>
            <a:xfrm>
              <a:off x="12039604" y="252856"/>
              <a:ext cx="152393" cy="484287"/>
              <a:chOff x="12039604" y="252856"/>
              <a:chExt cx="152393" cy="484287"/>
            </a:xfrm>
          </p:grpSpPr>
          <p:sp>
            <p:nvSpPr>
              <p:cNvPr id="54" name="圆角矩形 5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圆角矩形 7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圆角矩形 7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99"/>
            <p:cNvGrpSpPr/>
            <p:nvPr/>
          </p:nvGrpSpPr>
          <p:grpSpPr>
            <a:xfrm>
              <a:off x="11454105" y="252857"/>
              <a:ext cx="491115" cy="484287"/>
              <a:chOff x="1528923" y="220268"/>
              <a:chExt cx="1284096" cy="1266241"/>
            </a:xfrm>
          </p:grpSpPr>
          <p:sp>
            <p:nvSpPr>
              <p:cNvPr id="52" name="圆角矩形 5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Freeform 96"/>
              <p:cNvSpPr>
                <a:spLocks/>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AD1C21"/>
                  </a:solidFill>
                </a:endParaRPr>
              </a:p>
            </p:txBody>
          </p:sp>
        </p:grpSp>
      </p:grpSp>
      <p:sp>
        <p:nvSpPr>
          <p:cNvPr id="34" name="圆角矩形 33"/>
          <p:cNvSpPr/>
          <p:nvPr/>
        </p:nvSpPr>
        <p:spPr>
          <a:xfrm rot="10800000" flipV="1">
            <a:off x="609109" y="2898030"/>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35" name="文本框 24"/>
          <p:cNvSpPr txBox="1"/>
          <p:nvPr/>
        </p:nvSpPr>
        <p:spPr>
          <a:xfrm>
            <a:off x="1033475" y="2866331"/>
            <a:ext cx="2441690" cy="412419"/>
          </a:xfrm>
          <a:prstGeom prst="rect">
            <a:avLst/>
          </a:prstGeom>
          <a:noFill/>
        </p:spPr>
        <p:txBody>
          <a:bodyPr wrap="none" lIns="91438" tIns="45719" rIns="91438" bIns="45719" rtlCol="0">
            <a:spAutoFit/>
          </a:bodyPr>
          <a:lstStyle/>
          <a:p>
            <a:pPr>
              <a:lnSpc>
                <a:spcPct val="130000"/>
              </a:lnSpc>
            </a:pPr>
            <a:r>
              <a:rPr lang="zh-CN" altLang="en-US" sz="1600" dirty="0">
                <a:solidFill>
                  <a:schemeClr val="tx2"/>
                </a:solidFill>
                <a:latin typeface="微软雅黑" panose="020B0503020204020204" pitchFamily="34" charset="-122"/>
                <a:ea typeface="微软雅黑" panose="020B0503020204020204" pitchFamily="34" charset="-122"/>
              </a:rPr>
              <a:t>快速检索用户感兴趣内容</a:t>
            </a:r>
          </a:p>
        </p:txBody>
      </p:sp>
      <p:grpSp>
        <p:nvGrpSpPr>
          <p:cNvPr id="3" name="组合 2">
            <a:extLst>
              <a:ext uri="{FF2B5EF4-FFF2-40B4-BE49-F238E27FC236}">
                <a16:creationId xmlns:a16="http://schemas.microsoft.com/office/drawing/2014/main" id="{B2D9A089-41B0-44D1-89AB-B85DBAAFA68A}"/>
              </a:ext>
            </a:extLst>
          </p:cNvPr>
          <p:cNvGrpSpPr/>
          <p:nvPr/>
        </p:nvGrpSpPr>
        <p:grpSpPr>
          <a:xfrm>
            <a:off x="910968" y="3312943"/>
            <a:ext cx="2397220" cy="1772791"/>
            <a:chOff x="1590418" y="3312943"/>
            <a:chExt cx="2397220" cy="1772791"/>
          </a:xfrm>
        </p:grpSpPr>
        <p:cxnSp>
          <p:nvCxnSpPr>
            <p:cNvPr id="36" name="直接连接符 35"/>
            <p:cNvCxnSpPr>
              <a:cxnSpLocks/>
            </p:cNvCxnSpPr>
            <p:nvPr/>
          </p:nvCxnSpPr>
          <p:spPr>
            <a:xfrm>
              <a:off x="1628831" y="4178266"/>
              <a:ext cx="2215846" cy="4899"/>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590418" y="3312943"/>
              <a:ext cx="2397220" cy="1772791"/>
            </a:xfrm>
            <a:prstGeom prst="rect">
              <a:avLst/>
            </a:prstGeom>
          </p:spPr>
          <p:txBody>
            <a:bodyPr wrap="square" lIns="91438" tIns="45719" rIns="91438" bIns="45719">
              <a:spAutoFit/>
            </a:bodyPr>
            <a:lstStyle/>
            <a:p>
              <a:pPr>
                <a:lnSpc>
                  <a:spcPct val="130000"/>
                </a:lnSpc>
              </a:pPr>
              <a:r>
                <a:rPr lang="zh-CN" altLang="en-US" sz="1400" dirty="0">
                  <a:solidFill>
                    <a:schemeClr val="bg2">
                      <a:lumMod val="50000"/>
                    </a:schemeClr>
                  </a:solidFill>
                  <a:latin typeface="微软雅黑" panose="020B0503020204020204" pitchFamily="34" charset="-122"/>
                  <a:ea typeface="微软雅黑" panose="020B0503020204020204" pitchFamily="34" charset="-122"/>
                </a:rPr>
                <a:t>网络信息资源过载，例如新闻、社交媒体消息、搜索引擎的返回内容等。传统的搜索引擎直接返回和用户查询相关联的网页，用户需要自己去寻找感兴趣的内容</a:t>
              </a:r>
              <a:endParaRPr lang="en-US" altLang="zh-CN" sz="1400" dirty="0">
                <a:solidFill>
                  <a:schemeClr val="bg2">
                    <a:lumMod val="50000"/>
                  </a:schemeClr>
                </a:solidFill>
                <a:latin typeface="微软雅黑" panose="020B0503020204020204" pitchFamily="34" charset="-122"/>
                <a:ea typeface="微软雅黑" panose="020B0503020204020204" pitchFamily="34" charset="-122"/>
              </a:endParaRPr>
            </a:p>
          </p:txBody>
        </p:sp>
      </p:grpSp>
      <p:sp>
        <p:nvSpPr>
          <p:cNvPr id="38" name="圆角矩形 37"/>
          <p:cNvSpPr/>
          <p:nvPr/>
        </p:nvSpPr>
        <p:spPr>
          <a:xfrm rot="10800000" flipV="1">
            <a:off x="4128911" y="2898030"/>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39" name="文本框 29"/>
          <p:cNvSpPr txBox="1"/>
          <p:nvPr/>
        </p:nvSpPr>
        <p:spPr>
          <a:xfrm>
            <a:off x="4535535" y="2897336"/>
            <a:ext cx="2441690" cy="412419"/>
          </a:xfrm>
          <a:prstGeom prst="rect">
            <a:avLst/>
          </a:prstGeom>
          <a:noFill/>
        </p:spPr>
        <p:txBody>
          <a:bodyPr wrap="none" lIns="91438" tIns="45719" rIns="91438" bIns="45719" rtlCol="0">
            <a:spAutoFit/>
          </a:bodyPr>
          <a:lstStyle/>
          <a:p>
            <a:pPr>
              <a:lnSpc>
                <a:spcPct val="130000"/>
              </a:lnSpc>
            </a:pPr>
            <a:r>
              <a:rPr lang="zh-CN" altLang="en-US" sz="1600" dirty="0">
                <a:solidFill>
                  <a:schemeClr val="tx2"/>
                </a:solidFill>
                <a:latin typeface="微软雅黑" panose="020B0503020204020204" pitchFamily="34" charset="-122"/>
                <a:ea typeface="微软雅黑" panose="020B0503020204020204" pitchFamily="34" charset="-122"/>
              </a:rPr>
              <a:t>传统的方法容易积累误差</a:t>
            </a:r>
          </a:p>
        </p:txBody>
      </p:sp>
      <p:sp>
        <p:nvSpPr>
          <p:cNvPr id="58" name="圆角矩形 57"/>
          <p:cNvSpPr/>
          <p:nvPr/>
        </p:nvSpPr>
        <p:spPr>
          <a:xfrm rot="10800000" flipV="1">
            <a:off x="7839213" y="2898030"/>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59" name="文本框 33"/>
          <p:cNvSpPr txBox="1"/>
          <p:nvPr/>
        </p:nvSpPr>
        <p:spPr>
          <a:xfrm>
            <a:off x="8263579" y="2866331"/>
            <a:ext cx="3672796" cy="412419"/>
          </a:xfrm>
          <a:prstGeom prst="rect">
            <a:avLst/>
          </a:prstGeom>
          <a:noFill/>
        </p:spPr>
        <p:txBody>
          <a:bodyPr wrap="none" lIns="91438" tIns="45719" rIns="91438" bIns="45719" rtlCol="0">
            <a:spAutoFit/>
          </a:bodyPr>
          <a:lstStyle/>
          <a:p>
            <a:pPr>
              <a:lnSpc>
                <a:spcPct val="130000"/>
              </a:lnSpc>
            </a:pPr>
            <a:r>
              <a:rPr lang="zh-CN" altLang="en-US" sz="1600" dirty="0">
                <a:solidFill>
                  <a:schemeClr val="tx2"/>
                </a:solidFill>
                <a:latin typeface="微软雅黑" panose="020B0503020204020204" pitchFamily="34" charset="-122"/>
                <a:ea typeface="微软雅黑" panose="020B0503020204020204" pitchFamily="34" charset="-122"/>
              </a:rPr>
              <a:t>基于深度学习的方法难以引入外部知识</a:t>
            </a:r>
          </a:p>
        </p:txBody>
      </p:sp>
      <p:grpSp>
        <p:nvGrpSpPr>
          <p:cNvPr id="10" name="组合 9">
            <a:extLst>
              <a:ext uri="{FF2B5EF4-FFF2-40B4-BE49-F238E27FC236}">
                <a16:creationId xmlns:a16="http://schemas.microsoft.com/office/drawing/2014/main" id="{4604592C-2AEF-4729-93C8-7ECDDFEE41C6}"/>
              </a:ext>
            </a:extLst>
          </p:cNvPr>
          <p:cNvGrpSpPr/>
          <p:nvPr/>
        </p:nvGrpSpPr>
        <p:grpSpPr>
          <a:xfrm>
            <a:off x="8401051" y="3342910"/>
            <a:ext cx="3196418" cy="1772791"/>
            <a:chOff x="8401051" y="3342910"/>
            <a:chExt cx="3196418" cy="1772791"/>
          </a:xfrm>
        </p:grpSpPr>
        <p:sp>
          <p:nvSpPr>
            <p:cNvPr id="61" name="矩形 60"/>
            <p:cNvSpPr/>
            <p:nvPr/>
          </p:nvSpPr>
          <p:spPr>
            <a:xfrm>
              <a:off x="8401051" y="3342910"/>
              <a:ext cx="3196418" cy="1772791"/>
            </a:xfrm>
            <a:prstGeom prst="rect">
              <a:avLst/>
            </a:prstGeom>
          </p:spPr>
          <p:txBody>
            <a:bodyPr wrap="square" lIns="91438" tIns="45719" rIns="91438" bIns="45719">
              <a:spAutoFit/>
            </a:bodyPr>
            <a:lstStyle/>
            <a:p>
              <a:pPr>
                <a:lnSpc>
                  <a:spcPct val="130000"/>
                </a:lnSpc>
              </a:pPr>
              <a:r>
                <a:rPr lang="zh-CN" altLang="en-US" sz="1400" dirty="0">
                  <a:solidFill>
                    <a:schemeClr val="bg2">
                      <a:lumMod val="50000"/>
                    </a:schemeClr>
                  </a:solidFill>
                  <a:latin typeface="微软雅黑" panose="020B0503020204020204" pitchFamily="34" charset="-122"/>
                </a:rPr>
                <a:t>目前基于深度学习的方法在</a:t>
              </a:r>
              <a:r>
                <a:rPr lang="en-US" altLang="zh-CN" sz="1400" dirty="0">
                  <a:solidFill>
                    <a:schemeClr val="bg2">
                      <a:lumMod val="50000"/>
                    </a:schemeClr>
                  </a:solidFill>
                  <a:latin typeface="微软雅黑" panose="020B0503020204020204" pitchFamily="34" charset="-122"/>
                </a:rPr>
                <a:t>CNN/Daily Mail</a:t>
              </a:r>
              <a:r>
                <a:rPr lang="zh-CN" altLang="en-US" sz="1400" dirty="0">
                  <a:solidFill>
                    <a:schemeClr val="bg2">
                      <a:lumMod val="50000"/>
                    </a:schemeClr>
                  </a:solidFill>
                  <a:latin typeface="微软雅黑" panose="020B0503020204020204" pitchFamily="34" charset="-122"/>
                </a:rPr>
                <a:t>数据集、</a:t>
              </a:r>
              <a:r>
                <a:rPr lang="en-US" altLang="zh-CN" sz="1400" dirty="0">
                  <a:solidFill>
                    <a:schemeClr val="bg2">
                      <a:lumMod val="50000"/>
                    </a:schemeClr>
                  </a:solidFill>
                  <a:latin typeface="微软雅黑" panose="020B0503020204020204" pitchFamily="34" charset="-122"/>
                </a:rPr>
                <a:t>Children Book Test</a:t>
              </a:r>
              <a:r>
                <a:rPr lang="zh-CN" altLang="en-US" sz="1400" dirty="0">
                  <a:solidFill>
                    <a:schemeClr val="bg2">
                      <a:lumMod val="50000"/>
                    </a:schemeClr>
                  </a:solidFill>
                  <a:latin typeface="微软雅黑" panose="020B0503020204020204" pitchFamily="34" charset="-122"/>
                </a:rPr>
                <a:t>数据集和</a:t>
              </a:r>
              <a:r>
                <a:rPr lang="en-US" altLang="zh-CN" sz="1400" dirty="0" err="1">
                  <a:solidFill>
                    <a:schemeClr val="bg2">
                      <a:lumMod val="50000"/>
                    </a:schemeClr>
                  </a:solidFill>
                  <a:latin typeface="微软雅黑" panose="020B0503020204020204" pitchFamily="34" charset="-122"/>
                </a:rPr>
                <a:t>SQuAD</a:t>
              </a:r>
              <a:r>
                <a:rPr lang="zh-CN" altLang="en-US" sz="1400" dirty="0">
                  <a:solidFill>
                    <a:schemeClr val="bg2">
                      <a:lumMod val="50000"/>
                    </a:schemeClr>
                  </a:solidFill>
                  <a:latin typeface="微软雅黑" panose="020B0503020204020204" pitchFamily="34" charset="-122"/>
                </a:rPr>
                <a:t>数据集上都已取得了接近人类的效果，然而解决上述数据集中机器阅读理解的问题只需要文章中显示的给出的信息。</a:t>
              </a:r>
              <a:endParaRPr lang="en-US" altLang="zh-CN" sz="14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60" name="直接连接符 59"/>
            <p:cNvCxnSpPr>
              <a:cxnSpLocks/>
            </p:cNvCxnSpPr>
            <p:nvPr/>
          </p:nvCxnSpPr>
          <p:spPr>
            <a:xfrm>
              <a:off x="8443009" y="4206248"/>
              <a:ext cx="2955241" cy="19389"/>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12323854"/>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文本框 374"/>
          <p:cNvSpPr txBox="1"/>
          <p:nvPr/>
        </p:nvSpPr>
        <p:spPr>
          <a:xfrm>
            <a:off x="540291" y="1177472"/>
            <a:ext cx="2646870" cy="525653"/>
          </a:xfrm>
          <a:prstGeom prst="rect">
            <a:avLst/>
          </a:prstGeom>
          <a:noFill/>
        </p:spPr>
        <p:txBody>
          <a:bodyPr wrap="none" lIns="91436" tIns="45718" rIns="91436" bIns="45718" rtlCol="0">
            <a:spAutoFit/>
          </a:bodyPr>
          <a:lstStyle/>
          <a:p>
            <a:pPr>
              <a:lnSpc>
                <a:spcPct val="130000"/>
              </a:lnSpc>
            </a:pPr>
            <a:r>
              <a:rPr lang="zh-CN" altLang="en-US" sz="2400" dirty="0">
                <a:solidFill>
                  <a:schemeClr val="tx2"/>
                </a:solidFill>
                <a:latin typeface="微软雅黑" panose="020B0503020204020204" pitchFamily="34" charset="-122"/>
              </a:rPr>
              <a:t>注意力机制的方向</a:t>
            </a:r>
            <a:endParaRPr lang="zh-CN" altLang="en-US" sz="2400" dirty="0">
              <a:solidFill>
                <a:schemeClr val="tx2"/>
              </a:solidFill>
              <a:latin typeface="微软雅黑" panose="020B0503020204020204" pitchFamily="34" charset="-122"/>
              <a:ea typeface="微软雅黑" panose="020B0503020204020204" pitchFamily="34" charset="-122"/>
            </a:endParaRPr>
          </a:p>
        </p:txBody>
      </p:sp>
      <p:cxnSp>
        <p:nvCxnSpPr>
          <p:cNvPr id="376" name="直接连接符 375"/>
          <p:cNvCxnSpPr/>
          <p:nvPr/>
        </p:nvCxnSpPr>
        <p:spPr>
          <a:xfrm>
            <a:off x="620875" y="1711316"/>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80" name="文本框 379"/>
          <p:cNvSpPr txBox="1"/>
          <p:nvPr/>
        </p:nvSpPr>
        <p:spPr>
          <a:xfrm>
            <a:off x="540291" y="2707239"/>
            <a:ext cx="1723541" cy="525653"/>
          </a:xfrm>
          <a:prstGeom prst="rect">
            <a:avLst/>
          </a:prstGeom>
          <a:noFill/>
        </p:spPr>
        <p:txBody>
          <a:bodyPr wrap="none" lIns="91436" tIns="45718" rIns="91436" bIns="45718" rtlCol="0">
            <a:spAutoFit/>
          </a:bodyPr>
          <a:lstStyle/>
          <a:p>
            <a:pPr>
              <a:lnSpc>
                <a:spcPct val="130000"/>
              </a:lnSpc>
            </a:pPr>
            <a:r>
              <a:rPr lang="zh-CN" altLang="en-US" sz="2400" dirty="0">
                <a:solidFill>
                  <a:schemeClr val="tx2"/>
                </a:solidFill>
                <a:latin typeface="微软雅黑" panose="020B0503020204020204" pitchFamily="34" charset="-122"/>
              </a:rPr>
              <a:t>推理的轮数</a:t>
            </a:r>
            <a:endParaRPr lang="zh-CN" altLang="en-US" sz="2400" dirty="0">
              <a:solidFill>
                <a:schemeClr val="tx2"/>
              </a:solidFill>
              <a:latin typeface="微软雅黑" panose="020B0503020204020204" pitchFamily="34" charset="-122"/>
              <a:ea typeface="微软雅黑" panose="020B0503020204020204" pitchFamily="34" charset="-122"/>
            </a:endParaRPr>
          </a:p>
        </p:txBody>
      </p:sp>
      <p:cxnSp>
        <p:nvCxnSpPr>
          <p:cNvPr id="381" name="直接连接符 380"/>
          <p:cNvCxnSpPr/>
          <p:nvPr/>
        </p:nvCxnSpPr>
        <p:spPr>
          <a:xfrm>
            <a:off x="620875" y="3227829"/>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82" name="矩形 381"/>
          <p:cNvSpPr/>
          <p:nvPr/>
        </p:nvSpPr>
        <p:spPr>
          <a:xfrm>
            <a:off x="532500" y="1697366"/>
            <a:ext cx="4732189" cy="1052592"/>
          </a:xfrm>
          <a:prstGeom prst="rect">
            <a:avLst/>
          </a:prstGeom>
        </p:spPr>
        <p:txBody>
          <a:bodyPr wrap="square" lIns="91436" tIns="45718" rIns="91436" bIns="45718">
            <a:spAutoFit/>
          </a:bodyPr>
          <a:lstStyle/>
          <a:p>
            <a:pPr marL="285750" indent="-285750">
              <a:lnSpc>
                <a:spcPct val="130000"/>
              </a:lnSpc>
              <a:buFont typeface="Arial" panose="020B0604020202020204" pitchFamily="34" charset="0"/>
              <a:buChar char="•"/>
            </a:pPr>
            <a:r>
              <a:rPr lang="zh-CN" altLang="en-US" sz="1600" dirty="0">
                <a:solidFill>
                  <a:schemeClr val="bg2">
                    <a:lumMod val="50000"/>
                  </a:schemeClr>
                </a:solidFill>
                <a:latin typeface="微软雅黑" panose="020B0503020204020204" pitchFamily="34" charset="-122"/>
              </a:rPr>
              <a:t>单向注意力模型</a:t>
            </a:r>
            <a:endParaRPr lang="en-US" altLang="zh-CN" sz="1600" dirty="0">
              <a:solidFill>
                <a:schemeClr val="bg2">
                  <a:lumMod val="50000"/>
                </a:schemeClr>
              </a:solidFill>
              <a:latin typeface="微软雅黑" panose="020B0503020204020204" pitchFamily="34" charset="-122"/>
            </a:endParaRPr>
          </a:p>
          <a:p>
            <a:pPr marL="285750" indent="-285750">
              <a:lnSpc>
                <a:spcPct val="130000"/>
              </a:lnSpc>
              <a:buFont typeface="Arial" panose="020B0604020202020204" pitchFamily="34" charset="0"/>
              <a:buChar char="•"/>
            </a:pPr>
            <a:r>
              <a:rPr lang="zh-CN" altLang="en-US" sz="1600" dirty="0">
                <a:solidFill>
                  <a:schemeClr val="bg2">
                    <a:lumMod val="50000"/>
                  </a:schemeClr>
                </a:solidFill>
                <a:latin typeface="微软雅黑" panose="020B0503020204020204" pitchFamily="34" charset="-122"/>
              </a:rPr>
              <a:t>双向注意力模型</a:t>
            </a:r>
            <a:endParaRPr lang="en-US" altLang="zh-CN" sz="1600" dirty="0">
              <a:solidFill>
                <a:schemeClr val="bg2">
                  <a:lumMod val="50000"/>
                </a:schemeClr>
              </a:solidFill>
              <a:latin typeface="微软雅黑" panose="020B0503020204020204" pitchFamily="34" charset="-122"/>
            </a:endParaRPr>
          </a:p>
          <a:p>
            <a:pPr marL="285750" indent="-285750">
              <a:lnSpc>
                <a:spcPct val="130000"/>
              </a:lnSpc>
              <a:buFont typeface="Arial" panose="020B0604020202020204" pitchFamily="34" charset="0"/>
              <a:buChar char="•"/>
            </a:pPr>
            <a:r>
              <a:rPr lang="zh-CN" altLang="en-US" sz="1600" dirty="0">
                <a:solidFill>
                  <a:schemeClr val="bg2">
                    <a:lumMod val="50000"/>
                  </a:schemeClr>
                </a:solidFill>
                <a:latin typeface="微软雅黑" panose="020B0503020204020204" pitchFamily="34" charset="-122"/>
              </a:rPr>
              <a:t>自匹配模型</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83" name="矩形 382"/>
          <p:cNvSpPr/>
          <p:nvPr/>
        </p:nvSpPr>
        <p:spPr>
          <a:xfrm>
            <a:off x="463728" y="3199483"/>
            <a:ext cx="4732189" cy="732504"/>
          </a:xfrm>
          <a:prstGeom prst="rect">
            <a:avLst/>
          </a:prstGeom>
        </p:spPr>
        <p:txBody>
          <a:bodyPr wrap="square" lIns="91436" tIns="45718" rIns="91436" bIns="45718">
            <a:spAutoFit/>
          </a:bodyPr>
          <a:lstStyle/>
          <a:p>
            <a:pPr marL="285750" indent="-285750">
              <a:lnSpc>
                <a:spcPct val="130000"/>
              </a:lnSpc>
              <a:buFont typeface="Arial" panose="020B0604020202020204" pitchFamily="34" charset="0"/>
              <a:buChar char="•"/>
            </a:pPr>
            <a:r>
              <a:rPr lang="zh-CN" altLang="en-US" sz="1600" dirty="0">
                <a:solidFill>
                  <a:schemeClr val="bg2">
                    <a:lumMod val="50000"/>
                  </a:schemeClr>
                </a:solidFill>
                <a:latin typeface="微软雅黑" panose="020B0503020204020204" pitchFamily="34" charset="-122"/>
              </a:rPr>
              <a:t>单轮推理</a:t>
            </a:r>
            <a:endParaRPr lang="en-US" altLang="zh-CN" sz="1600" dirty="0">
              <a:solidFill>
                <a:schemeClr val="bg2">
                  <a:lumMod val="50000"/>
                </a:schemeClr>
              </a:solidFill>
              <a:latin typeface="微软雅黑" panose="020B0503020204020204" pitchFamily="34" charset="-122"/>
            </a:endParaRPr>
          </a:p>
          <a:p>
            <a:pPr marL="285750" indent="-285750">
              <a:lnSpc>
                <a:spcPct val="130000"/>
              </a:lnSpc>
              <a:buFont typeface="Arial" panose="020B0604020202020204" pitchFamily="34" charset="0"/>
              <a:buChar char="•"/>
            </a:pPr>
            <a:r>
              <a:rPr lang="zh-CN" altLang="en-US" sz="1600" dirty="0">
                <a:solidFill>
                  <a:schemeClr val="bg2">
                    <a:lumMod val="50000"/>
                  </a:schemeClr>
                </a:solidFill>
                <a:latin typeface="微软雅黑" panose="020B0503020204020204" pitchFamily="34" charset="-122"/>
              </a:rPr>
              <a:t>多轮推理</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94" name="矩形 393"/>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5" name="圆角矩形 394"/>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396" name="文本框 395"/>
          <p:cNvSpPr txBox="1"/>
          <p:nvPr/>
        </p:nvSpPr>
        <p:spPr>
          <a:xfrm>
            <a:off x="647719" y="267582"/>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研究现状</a:t>
            </a:r>
          </a:p>
        </p:txBody>
      </p:sp>
      <p:sp>
        <p:nvSpPr>
          <p:cNvPr id="397" name="矩形 396"/>
          <p:cNvSpPr/>
          <p:nvPr/>
        </p:nvSpPr>
        <p:spPr>
          <a:xfrm>
            <a:off x="2509151" y="325001"/>
            <a:ext cx="2796591"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SITUATION</a:t>
            </a:r>
          </a:p>
        </p:txBody>
      </p:sp>
      <p:grpSp>
        <p:nvGrpSpPr>
          <p:cNvPr id="399" name="组 398"/>
          <p:cNvGrpSpPr/>
          <p:nvPr/>
        </p:nvGrpSpPr>
        <p:grpSpPr>
          <a:xfrm>
            <a:off x="11454107" y="252859"/>
            <a:ext cx="737892" cy="484288"/>
            <a:chOff x="11454105" y="252856"/>
            <a:chExt cx="737892" cy="484288"/>
          </a:xfrm>
        </p:grpSpPr>
        <p:grpSp>
          <p:nvGrpSpPr>
            <p:cNvPr id="401"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2" name="组合 99"/>
            <p:cNvGrpSpPr/>
            <p:nvPr/>
          </p:nvGrpSpPr>
          <p:grpSpPr>
            <a:xfrm>
              <a:off x="11454105" y="252857"/>
              <a:ext cx="491115" cy="484287"/>
              <a:chOff x="1528923" y="220268"/>
              <a:chExt cx="1284096" cy="1266241"/>
            </a:xfrm>
          </p:grpSpPr>
          <p:sp>
            <p:nvSpPr>
              <p:cNvPr id="403" name="圆角矩形 40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4" name="Freeform 96"/>
              <p:cNvSpPr>
                <a:spLocks/>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AD1C21"/>
                  </a:solidFill>
                </a:endParaRPr>
              </a:p>
            </p:txBody>
          </p:sp>
        </p:grpSp>
      </p:grpSp>
      <p:sp>
        <p:nvSpPr>
          <p:cNvPr id="377" name="文本框 376">
            <a:extLst>
              <a:ext uri="{FF2B5EF4-FFF2-40B4-BE49-F238E27FC236}">
                <a16:creationId xmlns:a16="http://schemas.microsoft.com/office/drawing/2014/main" id="{57C52136-E55E-4870-8B32-E3F046DFC422}"/>
              </a:ext>
            </a:extLst>
          </p:cNvPr>
          <p:cNvSpPr txBox="1"/>
          <p:nvPr/>
        </p:nvSpPr>
        <p:spPr>
          <a:xfrm>
            <a:off x="553317" y="4046845"/>
            <a:ext cx="1415764" cy="572460"/>
          </a:xfrm>
          <a:prstGeom prst="rect">
            <a:avLst/>
          </a:prstGeom>
          <a:noFill/>
        </p:spPr>
        <p:txBody>
          <a:bodyPr wrap="none" lIns="91436" tIns="45718" rIns="91436" bIns="45718" rtlCol="0">
            <a:spAutoFit/>
          </a:bodyPr>
          <a:lstStyle/>
          <a:p>
            <a:pPr>
              <a:lnSpc>
                <a:spcPct val="130000"/>
              </a:lnSpc>
            </a:pPr>
            <a:r>
              <a:rPr lang="zh-CN" altLang="en-US" sz="2400" dirty="0">
                <a:solidFill>
                  <a:schemeClr val="tx2"/>
                </a:solidFill>
                <a:latin typeface="微软雅黑" panose="020B0503020204020204" pitchFamily="34" charset="-122"/>
              </a:rPr>
              <a:t>问题生成</a:t>
            </a:r>
            <a:endParaRPr lang="zh-CN" altLang="en-US" sz="2400" dirty="0">
              <a:solidFill>
                <a:schemeClr val="tx2"/>
              </a:solidFill>
              <a:latin typeface="微软雅黑" panose="020B0503020204020204" pitchFamily="34" charset="-122"/>
              <a:ea typeface="微软雅黑" panose="020B0503020204020204" pitchFamily="34" charset="-122"/>
            </a:endParaRPr>
          </a:p>
        </p:txBody>
      </p:sp>
      <p:cxnSp>
        <p:nvCxnSpPr>
          <p:cNvPr id="378" name="直接连接符 377">
            <a:extLst>
              <a:ext uri="{FF2B5EF4-FFF2-40B4-BE49-F238E27FC236}">
                <a16:creationId xmlns:a16="http://schemas.microsoft.com/office/drawing/2014/main" id="{1C490C2C-31EB-40C9-8959-671EFE1B7C01}"/>
              </a:ext>
            </a:extLst>
          </p:cNvPr>
          <p:cNvCxnSpPr/>
          <p:nvPr/>
        </p:nvCxnSpPr>
        <p:spPr>
          <a:xfrm>
            <a:off x="633901" y="4567435"/>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79" name="矩形 378">
            <a:extLst>
              <a:ext uri="{FF2B5EF4-FFF2-40B4-BE49-F238E27FC236}">
                <a16:creationId xmlns:a16="http://schemas.microsoft.com/office/drawing/2014/main" id="{EFB18AEC-BD9B-475A-8950-ADB3B26D7C12}"/>
              </a:ext>
            </a:extLst>
          </p:cNvPr>
          <p:cNvSpPr/>
          <p:nvPr/>
        </p:nvSpPr>
        <p:spPr>
          <a:xfrm>
            <a:off x="476754" y="4539089"/>
            <a:ext cx="4732189" cy="2012855"/>
          </a:xfrm>
          <a:prstGeom prst="rect">
            <a:avLst/>
          </a:prstGeom>
        </p:spPr>
        <p:txBody>
          <a:bodyPr wrap="square" lIns="91436" tIns="45718" rIns="91436" bIns="45718">
            <a:spAutoFit/>
          </a:bodyPr>
          <a:lstStyle/>
          <a:p>
            <a:pPr marL="285750" indent="-285750">
              <a:lnSpc>
                <a:spcPct val="130000"/>
              </a:lnSpc>
              <a:buFont typeface="Arial" panose="020B0604020202020204" pitchFamily="34" charset="0"/>
              <a:buChar char="•"/>
            </a:pPr>
            <a:r>
              <a:rPr lang="zh-CN" altLang="en-US" sz="1600" dirty="0">
                <a:solidFill>
                  <a:schemeClr val="bg2">
                    <a:lumMod val="50000"/>
                  </a:schemeClr>
                </a:solidFill>
                <a:latin typeface="微软雅黑" panose="020B0503020204020204" pitchFamily="34" charset="-122"/>
              </a:rPr>
              <a:t>在</a:t>
            </a:r>
            <a:r>
              <a:rPr lang="en-US" altLang="zh-CN" sz="1600" dirty="0">
                <a:solidFill>
                  <a:schemeClr val="bg2">
                    <a:lumMod val="50000"/>
                  </a:schemeClr>
                </a:solidFill>
                <a:latin typeface="微软雅黑" panose="020B0503020204020204" pitchFamily="34" charset="-122"/>
              </a:rPr>
              <a:t>A</a:t>
            </a:r>
            <a:r>
              <a:rPr lang="zh-CN" altLang="en-US" sz="1600" dirty="0">
                <a:solidFill>
                  <a:schemeClr val="bg2">
                    <a:lumMod val="50000"/>
                  </a:schemeClr>
                </a:solidFill>
                <a:latin typeface="微软雅黑" panose="020B0503020204020204" pitchFamily="34" charset="-122"/>
              </a:rPr>
              <a:t>数据集上训练生成问题的答案的模型</a:t>
            </a:r>
            <a:r>
              <a:rPr lang="en-US" altLang="zh-CN" sz="1600" dirty="0" err="1">
                <a:solidFill>
                  <a:schemeClr val="bg2">
                    <a:lumMod val="50000"/>
                  </a:schemeClr>
                </a:solidFill>
                <a:latin typeface="微软雅黑" panose="020B0503020204020204" pitchFamily="34" charset="-122"/>
              </a:rPr>
              <a:t>ModelA</a:t>
            </a:r>
            <a:endParaRPr lang="en-US" altLang="zh-CN" sz="1600" dirty="0">
              <a:solidFill>
                <a:schemeClr val="bg2">
                  <a:lumMod val="50000"/>
                </a:schemeClr>
              </a:solidFill>
              <a:latin typeface="微软雅黑" panose="020B0503020204020204" pitchFamily="34" charset="-122"/>
            </a:endParaRPr>
          </a:p>
          <a:p>
            <a:pPr marL="285750" indent="-285750">
              <a:lnSpc>
                <a:spcPct val="130000"/>
              </a:lnSpc>
              <a:buFont typeface="Arial" panose="020B0604020202020204" pitchFamily="34" charset="0"/>
              <a:buChar char="•"/>
            </a:pPr>
            <a:r>
              <a:rPr lang="zh-CN" altLang="en-US" sz="1600" dirty="0">
                <a:solidFill>
                  <a:schemeClr val="bg2">
                    <a:lumMod val="50000"/>
                  </a:schemeClr>
                </a:solidFill>
                <a:latin typeface="微软雅黑" panose="020B0503020204020204" pitchFamily="34" charset="-122"/>
              </a:rPr>
              <a:t>在</a:t>
            </a:r>
            <a:r>
              <a:rPr lang="en-US" altLang="zh-CN" sz="1600" dirty="0">
                <a:solidFill>
                  <a:schemeClr val="bg2">
                    <a:lumMod val="50000"/>
                  </a:schemeClr>
                </a:solidFill>
                <a:latin typeface="微软雅黑" panose="020B0503020204020204" pitchFamily="34" charset="-122"/>
              </a:rPr>
              <a:t>A</a:t>
            </a:r>
            <a:r>
              <a:rPr lang="zh-CN" altLang="en-US" sz="1600" dirty="0">
                <a:solidFill>
                  <a:schemeClr val="bg2">
                    <a:lumMod val="50000"/>
                  </a:schemeClr>
                </a:solidFill>
                <a:latin typeface="微软雅黑" panose="020B0503020204020204" pitchFamily="34" charset="-122"/>
              </a:rPr>
              <a:t>数据集上训练阅读理解模型</a:t>
            </a:r>
            <a:r>
              <a:rPr lang="en-US" altLang="zh-CN" sz="1600" dirty="0" err="1">
                <a:solidFill>
                  <a:schemeClr val="bg2">
                    <a:lumMod val="50000"/>
                  </a:schemeClr>
                </a:solidFill>
                <a:latin typeface="微软雅黑" panose="020B0503020204020204" pitchFamily="34" charset="-122"/>
              </a:rPr>
              <a:t>ModelB</a:t>
            </a:r>
            <a:endParaRPr lang="en-US" altLang="zh-CN" sz="1600" dirty="0">
              <a:solidFill>
                <a:schemeClr val="bg2">
                  <a:lumMod val="50000"/>
                </a:schemeClr>
              </a:solidFill>
              <a:latin typeface="微软雅黑" panose="020B0503020204020204" pitchFamily="34" charset="-122"/>
            </a:endParaRPr>
          </a:p>
          <a:p>
            <a:pPr marL="285750" indent="-285750">
              <a:lnSpc>
                <a:spcPct val="130000"/>
              </a:lnSpc>
              <a:buFont typeface="Arial" panose="020B0604020202020204" pitchFamily="34" charset="0"/>
              <a:buChar char="•"/>
            </a:pPr>
            <a:r>
              <a:rPr lang="zh-CN" altLang="en-US" sz="1600" dirty="0">
                <a:solidFill>
                  <a:schemeClr val="bg2">
                    <a:lumMod val="50000"/>
                  </a:schemeClr>
                </a:solidFill>
                <a:latin typeface="微软雅黑" panose="020B0503020204020204" pitchFamily="34" charset="-122"/>
              </a:rPr>
              <a:t>使用</a:t>
            </a:r>
            <a:r>
              <a:rPr lang="en-US" altLang="zh-CN" sz="1600" dirty="0" err="1">
                <a:solidFill>
                  <a:schemeClr val="bg2">
                    <a:lumMod val="50000"/>
                  </a:schemeClr>
                </a:solidFill>
                <a:latin typeface="微软雅黑" panose="020B0503020204020204" pitchFamily="34" charset="-122"/>
              </a:rPr>
              <a:t>ModelA</a:t>
            </a:r>
            <a:r>
              <a:rPr lang="zh-CN" altLang="en-US" sz="1600" dirty="0">
                <a:solidFill>
                  <a:schemeClr val="bg2">
                    <a:lumMod val="50000"/>
                  </a:schemeClr>
                </a:solidFill>
                <a:latin typeface="微软雅黑" panose="020B0503020204020204" pitchFamily="34" charset="-122"/>
              </a:rPr>
              <a:t>来生成</a:t>
            </a:r>
            <a:r>
              <a:rPr lang="en-US" altLang="zh-CN" sz="1600" dirty="0">
                <a:solidFill>
                  <a:schemeClr val="bg2">
                    <a:lumMod val="50000"/>
                  </a:schemeClr>
                </a:solidFill>
                <a:latin typeface="微软雅黑" panose="020B0503020204020204" pitchFamily="34" charset="-122"/>
              </a:rPr>
              <a:t>B</a:t>
            </a:r>
            <a:r>
              <a:rPr lang="zh-CN" altLang="en-US" sz="1600" dirty="0">
                <a:solidFill>
                  <a:schemeClr val="bg2">
                    <a:lumMod val="50000"/>
                  </a:schemeClr>
                </a:solidFill>
                <a:latin typeface="微软雅黑" panose="020B0503020204020204" pitchFamily="34" charset="-122"/>
              </a:rPr>
              <a:t>数据集的问题的答案（伪数据）</a:t>
            </a:r>
            <a:endParaRPr lang="en-US" altLang="zh-CN" sz="1600" dirty="0">
              <a:solidFill>
                <a:schemeClr val="bg2">
                  <a:lumMod val="50000"/>
                </a:schemeClr>
              </a:solidFill>
              <a:latin typeface="微软雅黑" panose="020B0503020204020204" pitchFamily="34" charset="-122"/>
            </a:endParaRPr>
          </a:p>
          <a:p>
            <a:pPr marL="285750" indent="-285750">
              <a:lnSpc>
                <a:spcPct val="130000"/>
              </a:lnSpc>
              <a:buFont typeface="Arial" panose="020B0604020202020204" pitchFamily="34" charset="0"/>
              <a:buChar char="•"/>
            </a:pPr>
            <a:r>
              <a:rPr lang="zh-CN" altLang="en-US" sz="1600" dirty="0">
                <a:solidFill>
                  <a:schemeClr val="bg2">
                    <a:lumMod val="50000"/>
                  </a:schemeClr>
                </a:solidFill>
                <a:latin typeface="微软雅黑" panose="020B0503020204020204" pitchFamily="34" charset="-122"/>
              </a:rPr>
              <a:t>使用伪数据来</a:t>
            </a:r>
            <a:r>
              <a:rPr lang="en-US" altLang="zh-CN" sz="1600" dirty="0">
                <a:solidFill>
                  <a:schemeClr val="bg2">
                    <a:lumMod val="50000"/>
                  </a:schemeClr>
                </a:solidFill>
                <a:latin typeface="微软雅黑" panose="020B0503020204020204" pitchFamily="34" charset="-122"/>
              </a:rPr>
              <a:t>fine-tune </a:t>
            </a:r>
            <a:r>
              <a:rPr lang="en-US" altLang="zh-CN" sz="1600" dirty="0" err="1">
                <a:solidFill>
                  <a:schemeClr val="bg2">
                    <a:lumMod val="50000"/>
                  </a:schemeClr>
                </a:solidFill>
                <a:latin typeface="微软雅黑" panose="020B0503020204020204" pitchFamily="34" charset="-122"/>
              </a:rPr>
              <a:t>ModelA</a:t>
            </a:r>
            <a:endParaRPr lang="en-US" altLang="zh-CN" sz="1600" dirty="0">
              <a:solidFill>
                <a:schemeClr val="bg2">
                  <a:lumMod val="50000"/>
                </a:schemeClr>
              </a:solidFill>
              <a:latin typeface="微软雅黑" panose="020B0503020204020204" pitchFamily="34" charset="-122"/>
            </a:endParaRPr>
          </a:p>
        </p:txBody>
      </p:sp>
      <p:pic>
        <p:nvPicPr>
          <p:cNvPr id="384" name="图片 383">
            <a:extLst>
              <a:ext uri="{FF2B5EF4-FFF2-40B4-BE49-F238E27FC236}">
                <a16:creationId xmlns:a16="http://schemas.microsoft.com/office/drawing/2014/main" id="{EC9DB501-2933-403C-AD2A-65EC83AF76EC}"/>
              </a:ext>
            </a:extLst>
          </p:cNvPr>
          <p:cNvPicPr>
            <a:picLocks noChangeAspect="1"/>
          </p:cNvPicPr>
          <p:nvPr/>
        </p:nvPicPr>
        <p:blipFill>
          <a:blip r:embed="rId3"/>
          <a:stretch>
            <a:fillRect/>
          </a:stretch>
        </p:blipFill>
        <p:spPr>
          <a:xfrm>
            <a:off x="5646978" y="928801"/>
            <a:ext cx="5439063" cy="2137157"/>
          </a:xfrm>
          <a:prstGeom prst="rect">
            <a:avLst/>
          </a:prstGeom>
        </p:spPr>
      </p:pic>
      <p:grpSp>
        <p:nvGrpSpPr>
          <p:cNvPr id="2" name="组合 1">
            <a:extLst>
              <a:ext uri="{FF2B5EF4-FFF2-40B4-BE49-F238E27FC236}">
                <a16:creationId xmlns:a16="http://schemas.microsoft.com/office/drawing/2014/main" id="{6DB19F53-A445-420B-8AB3-ACB9F58B8364}"/>
              </a:ext>
            </a:extLst>
          </p:cNvPr>
          <p:cNvGrpSpPr/>
          <p:nvPr/>
        </p:nvGrpSpPr>
        <p:grpSpPr>
          <a:xfrm>
            <a:off x="5128894" y="3220436"/>
            <a:ext cx="6571429" cy="3700428"/>
            <a:chOff x="5378977" y="637848"/>
            <a:chExt cx="6571429" cy="3700428"/>
          </a:xfrm>
        </p:grpSpPr>
        <p:pic>
          <p:nvPicPr>
            <p:cNvPr id="385" name="图片 384">
              <a:extLst>
                <a:ext uri="{FF2B5EF4-FFF2-40B4-BE49-F238E27FC236}">
                  <a16:creationId xmlns:a16="http://schemas.microsoft.com/office/drawing/2014/main" id="{D305189B-967C-464F-9D4E-4BF2B26D0752}"/>
                </a:ext>
              </a:extLst>
            </p:cNvPr>
            <p:cNvPicPr>
              <a:picLocks noChangeAspect="1"/>
            </p:cNvPicPr>
            <p:nvPr/>
          </p:nvPicPr>
          <p:blipFill>
            <a:blip r:embed="rId4"/>
            <a:stretch>
              <a:fillRect/>
            </a:stretch>
          </p:blipFill>
          <p:spPr>
            <a:xfrm>
              <a:off x="5378977" y="637848"/>
              <a:ext cx="6571429" cy="3295238"/>
            </a:xfrm>
            <a:prstGeom prst="rect">
              <a:avLst/>
            </a:prstGeom>
          </p:spPr>
        </p:pic>
        <p:sp>
          <p:nvSpPr>
            <p:cNvPr id="386" name="文本框 385">
              <a:extLst>
                <a:ext uri="{FF2B5EF4-FFF2-40B4-BE49-F238E27FC236}">
                  <a16:creationId xmlns:a16="http://schemas.microsoft.com/office/drawing/2014/main" id="{B89536B5-BDD7-45D8-8BEF-802B0EBCF1CA}"/>
                </a:ext>
              </a:extLst>
            </p:cNvPr>
            <p:cNvSpPr txBox="1"/>
            <p:nvPr/>
          </p:nvSpPr>
          <p:spPr>
            <a:xfrm>
              <a:off x="6614268" y="2158095"/>
              <a:ext cx="2048685" cy="461665"/>
            </a:xfrm>
            <a:prstGeom prst="rect">
              <a:avLst/>
            </a:prstGeom>
            <a:noFill/>
          </p:spPr>
          <p:txBody>
            <a:bodyPr wrap="square" rtlCol="0">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 </a:t>
              </a:r>
              <a:r>
                <a:rPr lang="en-US" altLang="zh-CN" sz="2400" b="1" dirty="0">
                  <a:solidFill>
                    <a:srgbClr val="FF0000"/>
                  </a:solidFill>
                  <a:latin typeface="微软雅黑" panose="020B0503020204020204" pitchFamily="34" charset="-122"/>
                  <a:ea typeface="微软雅黑" panose="020B0503020204020204" pitchFamily="34" charset="-122"/>
                </a:rPr>
                <a:t>0.2</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387" name="文本框 386">
              <a:extLst>
                <a:ext uri="{FF2B5EF4-FFF2-40B4-BE49-F238E27FC236}">
                  <a16:creationId xmlns:a16="http://schemas.microsoft.com/office/drawing/2014/main" id="{107A861B-809D-49E2-8AA3-188C890AC370}"/>
                </a:ext>
              </a:extLst>
            </p:cNvPr>
            <p:cNvSpPr txBox="1"/>
            <p:nvPr/>
          </p:nvSpPr>
          <p:spPr>
            <a:xfrm>
              <a:off x="9783011" y="2198626"/>
              <a:ext cx="1738349" cy="461665"/>
            </a:xfrm>
            <a:prstGeom prst="rect">
              <a:avLst/>
            </a:prstGeom>
            <a:noFill/>
          </p:spPr>
          <p:txBody>
            <a:bodyPr wrap="square" rtlCol="0">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 </a:t>
              </a:r>
              <a:r>
                <a:rPr lang="en-US" altLang="zh-CN" sz="2400" b="1" dirty="0">
                  <a:solidFill>
                    <a:srgbClr val="FF0000"/>
                  </a:solidFill>
                  <a:latin typeface="微软雅黑" panose="020B0503020204020204" pitchFamily="34" charset="-122"/>
                  <a:ea typeface="微软雅黑" panose="020B0503020204020204" pitchFamily="34" charset="-122"/>
                </a:rPr>
                <a:t>1.4</a:t>
              </a:r>
              <a:r>
                <a:rPr lang="zh-CN" altLang="en-US" sz="2400" b="1" dirty="0">
                  <a:solidFill>
                    <a:srgbClr val="FF0000"/>
                  </a:solidFill>
                  <a:latin typeface="微软雅黑" panose="020B0503020204020204" pitchFamily="34" charset="-122"/>
                  <a:ea typeface="微软雅黑" panose="020B0503020204020204" pitchFamily="34" charset="-122"/>
                </a:rPr>
                <a:t>  </a:t>
              </a:r>
            </a:p>
          </p:txBody>
        </p:sp>
        <p:sp>
          <p:nvSpPr>
            <p:cNvPr id="388" name="文本框 387">
              <a:extLst>
                <a:ext uri="{FF2B5EF4-FFF2-40B4-BE49-F238E27FC236}">
                  <a16:creationId xmlns:a16="http://schemas.microsoft.com/office/drawing/2014/main" id="{C715EBCA-1462-4899-B538-23E81A5AA241}"/>
                </a:ext>
              </a:extLst>
            </p:cNvPr>
            <p:cNvSpPr txBox="1"/>
            <p:nvPr/>
          </p:nvSpPr>
          <p:spPr>
            <a:xfrm>
              <a:off x="9783011" y="3876611"/>
              <a:ext cx="1905434" cy="461665"/>
            </a:xfrm>
            <a:prstGeom prst="rect">
              <a:avLst/>
            </a:prstGeom>
            <a:noFill/>
          </p:spPr>
          <p:txBody>
            <a:bodyPr wrap="square" rtlCol="0">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 </a:t>
              </a:r>
              <a:r>
                <a:rPr lang="en-US" altLang="zh-CN" sz="2400" b="1" dirty="0">
                  <a:solidFill>
                    <a:srgbClr val="FF0000"/>
                  </a:solidFill>
                  <a:latin typeface="微软雅黑" panose="020B0503020204020204" pitchFamily="34" charset="-122"/>
                  <a:ea typeface="微软雅黑" panose="020B0503020204020204" pitchFamily="34" charset="-122"/>
                </a:rPr>
                <a:t>0.8</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389" name="文本框 388">
              <a:extLst>
                <a:ext uri="{FF2B5EF4-FFF2-40B4-BE49-F238E27FC236}">
                  <a16:creationId xmlns:a16="http://schemas.microsoft.com/office/drawing/2014/main" id="{DA3A95E0-7E25-4998-BFF9-738200A9399A}"/>
                </a:ext>
              </a:extLst>
            </p:cNvPr>
            <p:cNvSpPr txBox="1"/>
            <p:nvPr/>
          </p:nvSpPr>
          <p:spPr>
            <a:xfrm>
              <a:off x="6614268" y="3876399"/>
              <a:ext cx="806245" cy="461665"/>
            </a:xfrm>
            <a:prstGeom prst="rect">
              <a:avLst/>
            </a:prstGeom>
            <a:noFill/>
          </p:spPr>
          <p:txBody>
            <a:bodyPr wrap="square" rtlCol="0">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03336469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63751" y="958866"/>
            <a:ext cx="1755700" cy="1890765"/>
            <a:chOff x="4925753" y="1651222"/>
            <a:chExt cx="1755700" cy="1890765"/>
          </a:xfrm>
        </p:grpSpPr>
        <p:sp>
          <p:nvSpPr>
            <p:cNvPr id="20" name="圆角矩形 19"/>
            <p:cNvSpPr/>
            <p:nvPr/>
          </p:nvSpPr>
          <p:spPr>
            <a:xfrm>
              <a:off x="4925753" y="1803623"/>
              <a:ext cx="1755699" cy="1738364"/>
            </a:xfrm>
            <a:prstGeom prst="roundRect">
              <a:avLst>
                <a:gd name="adj" fmla="val 4378"/>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sp>
          <p:nvSpPr>
            <p:cNvPr id="19" name="圆角矩形 18"/>
            <p:cNvSpPr/>
            <p:nvPr/>
          </p:nvSpPr>
          <p:spPr>
            <a:xfrm>
              <a:off x="4925754" y="1651222"/>
              <a:ext cx="1755699" cy="1738364"/>
            </a:xfrm>
            <a:prstGeom prst="roundRect">
              <a:avLst>
                <a:gd name="adj" fmla="val 4378"/>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4000" dirty="0">
                  <a:latin typeface="微软雅黑" panose="020B0503020204020204" pitchFamily="34" charset="-122"/>
                  <a:ea typeface="微软雅黑" panose="020B0503020204020204" pitchFamily="34" charset="-122"/>
                </a:rPr>
                <a:t>预期</a:t>
              </a:r>
              <a:endParaRPr lang="en-US" altLang="zh-CN" sz="4000" dirty="0">
                <a:latin typeface="微软雅黑" panose="020B0503020204020204" pitchFamily="34" charset="-122"/>
                <a:ea typeface="微软雅黑" panose="020B0503020204020204" pitchFamily="34" charset="-122"/>
              </a:endParaRPr>
            </a:p>
            <a:p>
              <a:pPr algn="ctr">
                <a:lnSpc>
                  <a:spcPct val="130000"/>
                </a:lnSpc>
              </a:pPr>
              <a:r>
                <a:rPr lang="zh-CN" altLang="en-US" sz="4000" dirty="0">
                  <a:latin typeface="微软雅黑" panose="020B0503020204020204" pitchFamily="34" charset="-122"/>
                  <a:ea typeface="微软雅黑" panose="020B0503020204020204" pitchFamily="34" charset="-122"/>
                </a:rPr>
                <a:t>目标</a:t>
              </a:r>
            </a:p>
          </p:txBody>
        </p:sp>
      </p:grpSp>
      <p:sp>
        <p:nvSpPr>
          <p:cNvPr id="23" name="圆角矩形 22"/>
          <p:cNvSpPr/>
          <p:nvPr/>
        </p:nvSpPr>
        <p:spPr>
          <a:xfrm>
            <a:off x="3546805" y="899551"/>
            <a:ext cx="7340412" cy="2031396"/>
          </a:xfrm>
          <a:prstGeom prst="roundRect">
            <a:avLst>
              <a:gd name="adj" fmla="val 3819"/>
            </a:avLst>
          </a:prstGeom>
          <a:solidFill>
            <a:srgbClr val="4472C4">
              <a:alpha val="63000"/>
            </a:srgbClr>
          </a:solidFill>
        </p:spPr>
        <p:txBody>
          <a:bodyPr wrap="square" lIns="91436" tIns="45718" rIns="91436" bIns="45718">
            <a:spAutoFit/>
          </a:bodyPr>
          <a:lstStyle/>
          <a:p>
            <a:pPr>
              <a:lnSpc>
                <a:spcPct val="130000"/>
              </a:lnSpc>
            </a:pPr>
            <a:r>
              <a:rPr lang="zh-CN" altLang="en-US" dirty="0">
                <a:solidFill>
                  <a:schemeClr val="bg1"/>
                </a:solidFill>
                <a:latin typeface="微软雅黑" panose="020B0503020204020204" pitchFamily="34" charset="-122"/>
                <a:ea typeface="微软雅黑" panose="020B0503020204020204" pitchFamily="34" charset="-122"/>
              </a:rPr>
              <a:t>论文旨在将常识知识引入机器阅读理解系统，针对需要常识的阅读理解数据集</a:t>
            </a:r>
            <a:r>
              <a:rPr lang="en-US" altLang="zh-CN" dirty="0" err="1">
                <a:solidFill>
                  <a:schemeClr val="bg1"/>
                </a:solidFill>
                <a:latin typeface="微软雅黑" panose="020B0503020204020204" pitchFamily="34" charset="-122"/>
              </a:rPr>
              <a:t>RocStories</a:t>
            </a:r>
            <a:r>
              <a:rPr lang="zh-CN" altLang="en-US" dirty="0">
                <a:solidFill>
                  <a:schemeClr val="bg1"/>
                </a:solidFill>
                <a:latin typeface="微软雅黑" panose="020B0503020204020204" pitchFamily="34" charset="-122"/>
              </a:rPr>
              <a:t>，本文将设计基于迁移学习的模型，将其它领域的常识知识迁移到当前缺乏常识知识的数据集上，同时引入语言学知识的表示作为模型额外的特征表示输入到整个模型中。进而提高回答问题的准确率。</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53" name="矩形 52"/>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4" name="圆角矩形 53"/>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55" name="文本框 54"/>
          <p:cNvSpPr txBox="1"/>
          <p:nvPr/>
        </p:nvSpPr>
        <p:spPr>
          <a:xfrm>
            <a:off x="647719" y="267582"/>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预期目标</a:t>
            </a:r>
          </a:p>
        </p:txBody>
      </p:sp>
      <p:sp>
        <p:nvSpPr>
          <p:cNvPr id="56" name="矩形 55"/>
          <p:cNvSpPr/>
          <p:nvPr/>
        </p:nvSpPr>
        <p:spPr>
          <a:xfrm>
            <a:off x="2527999" y="325001"/>
            <a:ext cx="2358843"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EXPECTED TARGET</a:t>
            </a:r>
          </a:p>
        </p:txBody>
      </p:sp>
      <p:grpSp>
        <p:nvGrpSpPr>
          <p:cNvPr id="58" name="组 57"/>
          <p:cNvGrpSpPr/>
          <p:nvPr/>
        </p:nvGrpSpPr>
        <p:grpSpPr>
          <a:xfrm>
            <a:off x="11454107" y="252859"/>
            <a:ext cx="737892" cy="484288"/>
            <a:chOff x="11454105" y="252856"/>
            <a:chExt cx="737892" cy="484288"/>
          </a:xfrm>
        </p:grpSpPr>
        <p:grpSp>
          <p:nvGrpSpPr>
            <p:cNvPr id="60" name="组 59"/>
            <p:cNvGrpSpPr/>
            <p:nvPr/>
          </p:nvGrpSpPr>
          <p:grpSpPr>
            <a:xfrm>
              <a:off x="12039604" y="252856"/>
              <a:ext cx="152393" cy="484287"/>
              <a:chOff x="12039604" y="252856"/>
              <a:chExt cx="152393" cy="484287"/>
            </a:xfrm>
          </p:grpSpPr>
          <p:sp>
            <p:nvSpPr>
              <p:cNvPr id="64" name="圆角矩形 6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圆角矩形 6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6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1" name="组合 99"/>
            <p:cNvGrpSpPr/>
            <p:nvPr/>
          </p:nvGrpSpPr>
          <p:grpSpPr>
            <a:xfrm>
              <a:off x="11454105" y="252857"/>
              <a:ext cx="491115" cy="484287"/>
              <a:chOff x="1528923" y="220268"/>
              <a:chExt cx="1284096" cy="1266241"/>
            </a:xfrm>
          </p:grpSpPr>
          <p:sp>
            <p:nvSpPr>
              <p:cNvPr id="62" name="圆角矩形 6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96"/>
              <p:cNvSpPr>
                <a:spLocks/>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AD1C21"/>
                  </a:solidFill>
                </a:endParaRPr>
              </a:p>
            </p:txBody>
          </p:sp>
        </p:grpSp>
      </p:grpSp>
      <p:sp>
        <p:nvSpPr>
          <p:cNvPr id="4" name="矩形 3">
            <a:extLst>
              <a:ext uri="{FF2B5EF4-FFF2-40B4-BE49-F238E27FC236}">
                <a16:creationId xmlns:a16="http://schemas.microsoft.com/office/drawing/2014/main" id="{88BF7F68-0201-4D2F-A4A8-B693E1448DAD}"/>
              </a:ext>
            </a:extLst>
          </p:cNvPr>
          <p:cNvSpPr/>
          <p:nvPr/>
        </p:nvSpPr>
        <p:spPr>
          <a:xfrm>
            <a:off x="306602" y="3633251"/>
            <a:ext cx="5789398" cy="2723823"/>
          </a:xfrm>
          <a:prstGeom prst="rect">
            <a:avLst/>
          </a:prstGeom>
        </p:spPr>
        <p:txBody>
          <a:bodyPr wrap="square">
            <a:spAutoFit/>
          </a:bodyPr>
          <a:lstStyle/>
          <a:p>
            <a:pPr>
              <a:spcAft>
                <a:spcPts val="0"/>
              </a:spcAft>
            </a:pPr>
            <a:r>
              <a:rPr lang="en-US" altLang="zh-CN" kern="100" dirty="0">
                <a:solidFill>
                  <a:schemeClr val="bg2">
                    <a:lumMod val="50000"/>
                  </a:schemeClr>
                </a:solidFill>
                <a:latin typeface="微软雅黑" panose="020B0503020204020204" pitchFamily="34" charset="-122"/>
                <a:cs typeface="Times New Roman" panose="02020603050405020304" pitchFamily="18" charset="0"/>
                <a:sym typeface="Wingdings" panose="05000000000000000000" pitchFamily="2" charset="2"/>
              </a:rPr>
              <a:t></a:t>
            </a:r>
            <a:r>
              <a:rPr lang="en-US" altLang="zh-CN" kern="100" dirty="0">
                <a:solidFill>
                  <a:schemeClr val="bg2">
                    <a:lumMod val="50000"/>
                  </a:schemeClr>
                </a:solidFill>
                <a:latin typeface="微软雅黑" panose="020B0503020204020204" pitchFamily="34" charset="-122"/>
                <a:cs typeface="Times New Roman" panose="02020603050405020304" pitchFamily="18" charset="0"/>
              </a:rPr>
              <a:t>Billy's car broke down on the highway.</a:t>
            </a:r>
            <a:endParaRPr lang="zh-CN" altLang="zh-CN" kern="100" dirty="0">
              <a:solidFill>
                <a:schemeClr val="bg2">
                  <a:lumMod val="50000"/>
                </a:schemeClr>
              </a:solidFill>
              <a:latin typeface="微软雅黑" panose="020B0503020204020204" pitchFamily="34" charset="-122"/>
              <a:cs typeface="Times New Roman" panose="02020603050405020304" pitchFamily="18" charset="0"/>
            </a:endParaRPr>
          </a:p>
          <a:p>
            <a:pPr>
              <a:spcAft>
                <a:spcPts val="0"/>
              </a:spcAft>
            </a:pPr>
            <a:r>
              <a:rPr lang="en-US" altLang="zh-CN" kern="100" dirty="0">
                <a:solidFill>
                  <a:schemeClr val="bg2">
                    <a:lumMod val="50000"/>
                  </a:schemeClr>
                </a:solidFill>
                <a:latin typeface="微软雅黑" panose="020B0503020204020204" pitchFamily="34" charset="-122"/>
                <a:cs typeface="Times New Roman" panose="02020603050405020304" pitchFamily="18" charset="0"/>
                <a:sym typeface="Wingdings" panose="05000000000000000000" pitchFamily="2" charset="2"/>
              </a:rPr>
              <a:t></a:t>
            </a:r>
            <a:r>
              <a:rPr lang="en-US" altLang="zh-CN" kern="100" dirty="0">
                <a:solidFill>
                  <a:schemeClr val="bg2">
                    <a:lumMod val="50000"/>
                  </a:schemeClr>
                </a:solidFill>
                <a:latin typeface="微软雅黑" panose="020B0503020204020204" pitchFamily="34" charset="-122"/>
                <a:cs typeface="Times New Roman" panose="02020603050405020304" pitchFamily="18" charset="0"/>
              </a:rPr>
              <a:t>He looked under the hood and realized his starter was broken.</a:t>
            </a:r>
            <a:endParaRPr lang="zh-CN" altLang="zh-CN" kern="100" dirty="0">
              <a:solidFill>
                <a:schemeClr val="bg2">
                  <a:lumMod val="50000"/>
                </a:schemeClr>
              </a:solidFill>
              <a:latin typeface="微软雅黑" panose="020B0503020204020204" pitchFamily="34" charset="-122"/>
              <a:cs typeface="Times New Roman" panose="02020603050405020304" pitchFamily="18" charset="0"/>
            </a:endParaRPr>
          </a:p>
          <a:p>
            <a:pPr>
              <a:spcAft>
                <a:spcPts val="0"/>
              </a:spcAft>
            </a:pPr>
            <a:r>
              <a:rPr lang="en-US" altLang="zh-CN" kern="100" dirty="0">
                <a:solidFill>
                  <a:schemeClr val="bg2">
                    <a:lumMod val="50000"/>
                  </a:schemeClr>
                </a:solidFill>
                <a:latin typeface="微软雅黑" panose="020B0503020204020204" pitchFamily="34" charset="-122"/>
                <a:cs typeface="Times New Roman" panose="02020603050405020304" pitchFamily="18" charset="0"/>
                <a:sym typeface="Wingdings" panose="05000000000000000000" pitchFamily="2" charset="2"/>
              </a:rPr>
              <a:t></a:t>
            </a:r>
            <a:r>
              <a:rPr lang="en-US" altLang="zh-CN" kern="100" dirty="0">
                <a:solidFill>
                  <a:schemeClr val="bg2">
                    <a:lumMod val="50000"/>
                  </a:schemeClr>
                </a:solidFill>
                <a:latin typeface="微软雅黑" panose="020B0503020204020204" pitchFamily="34" charset="-122"/>
                <a:cs typeface="Times New Roman" panose="02020603050405020304" pitchFamily="18" charset="0"/>
              </a:rPr>
              <a:t>The nearest mechanic quoted Billy 300 dollars, which was far too much.</a:t>
            </a:r>
            <a:endParaRPr lang="zh-CN" altLang="zh-CN" kern="100" dirty="0">
              <a:solidFill>
                <a:schemeClr val="bg2">
                  <a:lumMod val="50000"/>
                </a:schemeClr>
              </a:solidFill>
              <a:latin typeface="微软雅黑" panose="020B0503020204020204" pitchFamily="34" charset="-122"/>
              <a:cs typeface="Times New Roman" panose="02020603050405020304" pitchFamily="18" charset="0"/>
            </a:endParaRPr>
          </a:p>
          <a:p>
            <a:pPr>
              <a:spcAft>
                <a:spcPts val="0"/>
              </a:spcAft>
            </a:pPr>
            <a:r>
              <a:rPr lang="en-US" altLang="zh-CN" kern="100" dirty="0">
                <a:solidFill>
                  <a:schemeClr val="bg2">
                    <a:lumMod val="50000"/>
                  </a:schemeClr>
                </a:solidFill>
                <a:latin typeface="微软雅黑" panose="020B0503020204020204" pitchFamily="34" charset="-122"/>
                <a:cs typeface="Times New Roman" panose="02020603050405020304" pitchFamily="18" charset="0"/>
                <a:sym typeface="Wingdings" panose="05000000000000000000" pitchFamily="2" charset="2"/>
              </a:rPr>
              <a:t></a:t>
            </a:r>
            <a:r>
              <a:rPr lang="en-US" altLang="zh-CN" kern="100" dirty="0">
                <a:solidFill>
                  <a:schemeClr val="bg2">
                    <a:lumMod val="50000"/>
                  </a:schemeClr>
                </a:solidFill>
                <a:latin typeface="微软雅黑" panose="020B0503020204020204" pitchFamily="34" charset="-122"/>
                <a:cs typeface="Times New Roman" panose="02020603050405020304" pitchFamily="18" charset="0"/>
              </a:rPr>
              <a:t>He instead called a friend who came and fixed the starter for $100.</a:t>
            </a:r>
            <a:endParaRPr lang="zh-CN" altLang="zh-CN" kern="100" dirty="0">
              <a:solidFill>
                <a:schemeClr val="bg2">
                  <a:lumMod val="50000"/>
                </a:schemeClr>
              </a:solidFill>
              <a:latin typeface="微软雅黑" panose="020B0503020204020204" pitchFamily="34" charset="-122"/>
              <a:cs typeface="Times New Roman" panose="02020603050405020304" pitchFamily="18" charset="0"/>
            </a:endParaRPr>
          </a:p>
          <a:p>
            <a:r>
              <a:rPr lang="en-US" altLang="zh-CN" dirty="0">
                <a:solidFill>
                  <a:schemeClr val="bg2">
                    <a:lumMod val="50000"/>
                  </a:schemeClr>
                </a:solidFill>
                <a:latin typeface="微软雅黑" panose="020B0503020204020204" pitchFamily="34" charset="-122"/>
                <a:cs typeface="Times New Roman" panose="02020603050405020304" pitchFamily="18" charset="0"/>
                <a:sym typeface="Wingdings" panose="05000000000000000000" pitchFamily="2" charset="2"/>
              </a:rPr>
              <a:t></a:t>
            </a:r>
            <a:r>
              <a:rPr lang="en-US" altLang="zh-CN" dirty="0">
                <a:solidFill>
                  <a:schemeClr val="bg2">
                    <a:lumMod val="50000"/>
                  </a:schemeClr>
                </a:solidFill>
                <a:latin typeface="微软雅黑" panose="020B0503020204020204" pitchFamily="34" charset="-122"/>
              </a:rPr>
              <a:t>Billy drove away happily with a functioning engine.</a:t>
            </a:r>
          </a:p>
        </p:txBody>
      </p:sp>
      <p:sp>
        <p:nvSpPr>
          <p:cNvPr id="5" name="矩形 4">
            <a:extLst>
              <a:ext uri="{FF2B5EF4-FFF2-40B4-BE49-F238E27FC236}">
                <a16:creationId xmlns:a16="http://schemas.microsoft.com/office/drawing/2014/main" id="{562D6122-5F35-4800-898A-CEA7D03B7028}"/>
              </a:ext>
            </a:extLst>
          </p:cNvPr>
          <p:cNvSpPr/>
          <p:nvPr/>
        </p:nvSpPr>
        <p:spPr>
          <a:xfrm>
            <a:off x="6096000" y="3611649"/>
            <a:ext cx="5849222" cy="2139047"/>
          </a:xfrm>
          <a:prstGeom prst="rect">
            <a:avLst/>
          </a:prstGeom>
        </p:spPr>
        <p:txBody>
          <a:bodyPr wrap="square">
            <a:spAutoFit/>
          </a:bodyPr>
          <a:lstStyle/>
          <a:p>
            <a:r>
              <a:rPr lang="en-US" altLang="zh-CN" dirty="0">
                <a:solidFill>
                  <a:schemeClr val="bg2">
                    <a:lumMod val="50000"/>
                  </a:schemeClr>
                </a:solidFill>
                <a:latin typeface="微软雅黑" panose="020B0503020204020204" pitchFamily="34" charset="-122"/>
                <a:sym typeface="Wingdings" panose="05000000000000000000" pitchFamily="2" charset="2"/>
              </a:rPr>
              <a:t></a:t>
            </a:r>
            <a:r>
              <a:rPr lang="en-US" altLang="zh-CN" dirty="0">
                <a:solidFill>
                  <a:schemeClr val="bg2">
                    <a:lumMod val="50000"/>
                  </a:schemeClr>
                </a:solidFill>
                <a:latin typeface="微软雅黑" panose="020B0503020204020204" pitchFamily="34" charset="-122"/>
              </a:rPr>
              <a:t>Maxine usually hates to shave her legs.</a:t>
            </a:r>
            <a:endParaRPr lang="zh-CN" altLang="zh-CN" dirty="0">
              <a:solidFill>
                <a:schemeClr val="bg2">
                  <a:lumMod val="50000"/>
                </a:schemeClr>
              </a:solidFill>
              <a:latin typeface="微软雅黑" panose="020B0503020204020204" pitchFamily="34" charset="-122"/>
            </a:endParaRPr>
          </a:p>
          <a:p>
            <a:r>
              <a:rPr lang="en-US" altLang="zh-CN" dirty="0">
                <a:solidFill>
                  <a:schemeClr val="bg2">
                    <a:lumMod val="50000"/>
                  </a:schemeClr>
                </a:solidFill>
                <a:latin typeface="微软雅黑" panose="020B0503020204020204" pitchFamily="34" charset="-122"/>
                <a:sym typeface="Wingdings" panose="05000000000000000000" pitchFamily="2" charset="2"/>
              </a:rPr>
              <a:t></a:t>
            </a:r>
            <a:r>
              <a:rPr lang="en-US" altLang="zh-CN" dirty="0">
                <a:solidFill>
                  <a:schemeClr val="bg2">
                    <a:lumMod val="50000"/>
                  </a:schemeClr>
                </a:solidFill>
                <a:latin typeface="微软雅黑" panose="020B0503020204020204" pitchFamily="34" charset="-122"/>
              </a:rPr>
              <a:t>She doesn't like the feeling of using a razor.</a:t>
            </a:r>
            <a:endParaRPr lang="zh-CN" altLang="zh-CN" dirty="0">
              <a:solidFill>
                <a:schemeClr val="bg2">
                  <a:lumMod val="50000"/>
                </a:schemeClr>
              </a:solidFill>
              <a:latin typeface="微软雅黑" panose="020B0503020204020204" pitchFamily="34" charset="-122"/>
            </a:endParaRPr>
          </a:p>
          <a:p>
            <a:r>
              <a:rPr lang="en-US" altLang="zh-CN" dirty="0">
                <a:solidFill>
                  <a:schemeClr val="bg2">
                    <a:lumMod val="50000"/>
                  </a:schemeClr>
                </a:solidFill>
                <a:latin typeface="微软雅黑" panose="020B0503020204020204" pitchFamily="34" charset="-122"/>
                <a:sym typeface="Wingdings" panose="05000000000000000000" pitchFamily="2" charset="2"/>
              </a:rPr>
              <a:t></a:t>
            </a:r>
            <a:r>
              <a:rPr lang="en-US" altLang="zh-CN" dirty="0">
                <a:solidFill>
                  <a:schemeClr val="bg2">
                    <a:lumMod val="50000"/>
                  </a:schemeClr>
                </a:solidFill>
                <a:latin typeface="微软雅黑" panose="020B0503020204020204" pitchFamily="34" charset="-122"/>
              </a:rPr>
              <a:t>One night Maxine has a big date and decides to wear a dress.</a:t>
            </a:r>
            <a:endParaRPr lang="zh-CN" altLang="zh-CN" dirty="0">
              <a:solidFill>
                <a:schemeClr val="bg2">
                  <a:lumMod val="50000"/>
                </a:schemeClr>
              </a:solidFill>
              <a:latin typeface="微软雅黑" panose="020B0503020204020204" pitchFamily="34" charset="-122"/>
            </a:endParaRPr>
          </a:p>
          <a:p>
            <a:r>
              <a:rPr lang="en-US" altLang="zh-CN" dirty="0">
                <a:solidFill>
                  <a:schemeClr val="bg2">
                    <a:lumMod val="50000"/>
                  </a:schemeClr>
                </a:solidFill>
                <a:latin typeface="微软雅黑" panose="020B0503020204020204" pitchFamily="34" charset="-122"/>
                <a:sym typeface="Wingdings" panose="05000000000000000000" pitchFamily="2" charset="2"/>
              </a:rPr>
              <a:t></a:t>
            </a:r>
            <a:r>
              <a:rPr lang="en-US" altLang="zh-CN" dirty="0">
                <a:solidFill>
                  <a:schemeClr val="bg2">
                    <a:lumMod val="50000"/>
                  </a:schemeClr>
                </a:solidFill>
                <a:latin typeface="微软雅黑" panose="020B0503020204020204" pitchFamily="34" charset="-122"/>
              </a:rPr>
              <a:t>She shaves her legs for the occasion.</a:t>
            </a:r>
            <a:endParaRPr lang="zh-CN" altLang="zh-CN" dirty="0">
              <a:solidFill>
                <a:schemeClr val="bg2">
                  <a:lumMod val="50000"/>
                </a:schemeClr>
              </a:solidFill>
              <a:latin typeface="微软雅黑" panose="020B0503020204020204" pitchFamily="34" charset="-122"/>
            </a:endParaRPr>
          </a:p>
          <a:p>
            <a:r>
              <a:rPr lang="en-US" altLang="zh-CN" dirty="0">
                <a:solidFill>
                  <a:schemeClr val="bg2">
                    <a:lumMod val="50000"/>
                  </a:schemeClr>
                </a:solidFill>
                <a:latin typeface="微软雅黑" panose="020B0503020204020204" pitchFamily="34" charset="-122"/>
                <a:sym typeface="Wingdings" panose="05000000000000000000" pitchFamily="2" charset="2"/>
              </a:rPr>
              <a:t></a:t>
            </a:r>
            <a:r>
              <a:rPr lang="zh-CN" altLang="zh-CN" dirty="0">
                <a:solidFill>
                  <a:schemeClr val="bg2">
                    <a:lumMod val="50000"/>
                  </a:schemeClr>
                </a:solidFill>
                <a:latin typeface="微软雅黑" panose="020B0503020204020204" pitchFamily="34" charset="-122"/>
              </a:rPr>
              <a:t>备选项</a:t>
            </a:r>
            <a:r>
              <a:rPr lang="en-US" altLang="zh-CN" dirty="0">
                <a:solidFill>
                  <a:schemeClr val="bg2">
                    <a:lumMod val="50000"/>
                  </a:schemeClr>
                </a:solidFill>
                <a:latin typeface="微软雅黑" panose="020B0503020204020204" pitchFamily="34" charset="-122"/>
              </a:rPr>
              <a:t>1: Maxine doesn't want to go on the date.</a:t>
            </a:r>
            <a:endParaRPr lang="zh-CN" altLang="zh-CN" dirty="0">
              <a:solidFill>
                <a:schemeClr val="bg2">
                  <a:lumMod val="50000"/>
                </a:schemeClr>
              </a:solidFill>
              <a:latin typeface="微软雅黑" panose="020B0503020204020204" pitchFamily="34" charset="-122"/>
            </a:endParaRPr>
          </a:p>
          <a:p>
            <a:r>
              <a:rPr lang="en-US" altLang="zh-CN" dirty="0">
                <a:solidFill>
                  <a:schemeClr val="bg2">
                    <a:lumMod val="50000"/>
                  </a:schemeClr>
                </a:solidFill>
                <a:latin typeface="微软雅黑" panose="020B0503020204020204" pitchFamily="34" charset="-122"/>
                <a:sym typeface="Wingdings" panose="05000000000000000000" pitchFamily="2" charset="2"/>
              </a:rPr>
              <a:t></a:t>
            </a:r>
            <a:r>
              <a:rPr lang="zh-CN" altLang="zh-CN" dirty="0">
                <a:solidFill>
                  <a:schemeClr val="bg2">
                    <a:lumMod val="50000"/>
                  </a:schemeClr>
                </a:solidFill>
                <a:latin typeface="微软雅黑" panose="020B0503020204020204" pitchFamily="34" charset="-122"/>
              </a:rPr>
              <a:t>备选项</a:t>
            </a:r>
            <a:r>
              <a:rPr lang="en-US" altLang="zh-CN" dirty="0">
                <a:solidFill>
                  <a:schemeClr val="bg2">
                    <a:lumMod val="50000"/>
                  </a:schemeClr>
                </a:solidFill>
                <a:latin typeface="微软雅黑" panose="020B0503020204020204" pitchFamily="34" charset="-122"/>
              </a:rPr>
              <a:t>2: Maxine gets laser removal next time.</a:t>
            </a:r>
            <a:endParaRPr lang="zh-CN" altLang="en-US" dirty="0">
              <a:solidFill>
                <a:schemeClr val="bg2">
                  <a:lumMod val="50000"/>
                </a:schemeClr>
              </a:solidFill>
              <a:latin typeface="微软雅黑" panose="020B0503020204020204" pitchFamily="34" charset="-122"/>
            </a:endParaRPr>
          </a:p>
        </p:txBody>
      </p:sp>
      <p:sp>
        <p:nvSpPr>
          <p:cNvPr id="24" name="圆角矩形 74">
            <a:extLst>
              <a:ext uri="{FF2B5EF4-FFF2-40B4-BE49-F238E27FC236}">
                <a16:creationId xmlns:a16="http://schemas.microsoft.com/office/drawing/2014/main" id="{489DEA37-40B9-4BCF-BF0A-90565DC8D860}"/>
              </a:ext>
            </a:extLst>
          </p:cNvPr>
          <p:cNvSpPr/>
          <p:nvPr/>
        </p:nvSpPr>
        <p:spPr>
          <a:xfrm rot="10800000" flipV="1">
            <a:off x="1414501" y="3036542"/>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sz="3600" dirty="0"/>
          </a:p>
        </p:txBody>
      </p:sp>
      <p:sp>
        <p:nvSpPr>
          <p:cNvPr id="6" name="矩形 5">
            <a:extLst>
              <a:ext uri="{FF2B5EF4-FFF2-40B4-BE49-F238E27FC236}">
                <a16:creationId xmlns:a16="http://schemas.microsoft.com/office/drawing/2014/main" id="{569B0717-5512-473B-8BC0-2ED7716099C9}"/>
              </a:ext>
            </a:extLst>
          </p:cNvPr>
          <p:cNvSpPr/>
          <p:nvPr/>
        </p:nvSpPr>
        <p:spPr>
          <a:xfrm>
            <a:off x="2229037" y="3106152"/>
            <a:ext cx="1550424" cy="502702"/>
          </a:xfrm>
          <a:prstGeom prst="rect">
            <a:avLst/>
          </a:prstGeom>
        </p:spPr>
        <p:txBody>
          <a:bodyPr wrap="none">
            <a:spAutoFit/>
          </a:bodyPr>
          <a:lstStyle/>
          <a:p>
            <a:pPr>
              <a:spcAft>
                <a:spcPts val="0"/>
              </a:spcAft>
            </a:pPr>
            <a:r>
              <a:rPr lang="zh-CN" altLang="en-US" sz="4000" kern="100" baseline="9000" dirty="0">
                <a:solidFill>
                  <a:schemeClr val="tx2"/>
                </a:solidFill>
                <a:latin typeface="微软雅黑" panose="020B0503020204020204" pitchFamily="34" charset="-122"/>
                <a:cs typeface="Times New Roman" panose="02020603050405020304" pitchFamily="18" charset="0"/>
                <a:sym typeface="Wingdings" panose="05000000000000000000" pitchFamily="2" charset="2"/>
              </a:rPr>
              <a:t>训练数据</a:t>
            </a:r>
            <a:endParaRPr lang="en-US" altLang="zh-CN" sz="4000" kern="100" baseline="9000" dirty="0">
              <a:solidFill>
                <a:schemeClr val="tx2"/>
              </a:solidFill>
              <a:latin typeface="微软雅黑" panose="020B0503020204020204" pitchFamily="34" charset="-122"/>
              <a:cs typeface="Times New Roman" panose="02020603050405020304" pitchFamily="18" charset="0"/>
              <a:sym typeface="Wingdings" panose="05000000000000000000" pitchFamily="2" charset="2"/>
            </a:endParaRPr>
          </a:p>
        </p:txBody>
      </p:sp>
      <p:sp>
        <p:nvSpPr>
          <p:cNvPr id="26" name="圆角矩形 74">
            <a:extLst>
              <a:ext uri="{FF2B5EF4-FFF2-40B4-BE49-F238E27FC236}">
                <a16:creationId xmlns:a16="http://schemas.microsoft.com/office/drawing/2014/main" id="{7DDC95C0-6D07-49CE-B95A-A55F7D2C1B20}"/>
              </a:ext>
            </a:extLst>
          </p:cNvPr>
          <p:cNvSpPr/>
          <p:nvPr/>
        </p:nvSpPr>
        <p:spPr>
          <a:xfrm rot="10800000" flipV="1">
            <a:off x="7624801" y="3037544"/>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sz="3600" dirty="0"/>
          </a:p>
        </p:txBody>
      </p:sp>
      <p:sp>
        <p:nvSpPr>
          <p:cNvPr id="27" name="矩形 26">
            <a:extLst>
              <a:ext uri="{FF2B5EF4-FFF2-40B4-BE49-F238E27FC236}">
                <a16:creationId xmlns:a16="http://schemas.microsoft.com/office/drawing/2014/main" id="{F6F76FDB-6E6B-452C-820C-96EC4799151B}"/>
              </a:ext>
            </a:extLst>
          </p:cNvPr>
          <p:cNvSpPr/>
          <p:nvPr/>
        </p:nvSpPr>
        <p:spPr>
          <a:xfrm>
            <a:off x="8402600" y="3107197"/>
            <a:ext cx="1550424" cy="502702"/>
          </a:xfrm>
          <a:prstGeom prst="rect">
            <a:avLst/>
          </a:prstGeom>
        </p:spPr>
        <p:txBody>
          <a:bodyPr wrap="none">
            <a:spAutoFit/>
          </a:bodyPr>
          <a:lstStyle/>
          <a:p>
            <a:pPr>
              <a:spcAft>
                <a:spcPts val="0"/>
              </a:spcAft>
            </a:pPr>
            <a:r>
              <a:rPr lang="zh-CN" altLang="en-US" sz="4000" kern="100" baseline="9000" dirty="0">
                <a:solidFill>
                  <a:schemeClr val="tx2"/>
                </a:solidFill>
                <a:latin typeface="微软雅黑" panose="020B0503020204020204" pitchFamily="34" charset="-122"/>
                <a:cs typeface="Times New Roman" panose="02020603050405020304" pitchFamily="18" charset="0"/>
                <a:sym typeface="Wingdings" panose="05000000000000000000" pitchFamily="2" charset="2"/>
              </a:rPr>
              <a:t>测试数据</a:t>
            </a:r>
            <a:endParaRPr lang="en-US" altLang="zh-CN" sz="4000" kern="100" baseline="9000" dirty="0">
              <a:solidFill>
                <a:schemeClr val="tx2"/>
              </a:solidFill>
              <a:latin typeface="微软雅黑" panose="020B0503020204020204" pitchFamily="34" charset="-122"/>
              <a:cs typeface="Times New Roman" panose="02020603050405020304" pitchFamily="18" charset="0"/>
              <a:sym typeface="Wingdings" panose="05000000000000000000" pitchFamily="2" charset="2"/>
            </a:endParaRPr>
          </a:p>
        </p:txBody>
      </p:sp>
    </p:spTree>
    <p:extLst>
      <p:ext uri="{BB962C8B-B14F-4D97-AF65-F5344CB8AC3E}">
        <p14:creationId xmlns:p14="http://schemas.microsoft.com/office/powerpoint/2010/main" val="309430867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19"/>
          <p:cNvSpPr/>
          <p:nvPr/>
        </p:nvSpPr>
        <p:spPr>
          <a:xfrm>
            <a:off x="4862681" y="3236946"/>
            <a:ext cx="2259019" cy="2236715"/>
          </a:xfrm>
          <a:prstGeom prst="ellipse">
            <a:avLst/>
          </a:prstGeom>
          <a:solidFill>
            <a:srgbClr val="4472C4">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42785" y="2947381"/>
            <a:ext cx="2418483" cy="2515367"/>
            <a:chOff x="4721608" y="1835707"/>
            <a:chExt cx="1879634" cy="1954931"/>
          </a:xfrm>
          <a:solidFill>
            <a:srgbClr val="4472C4">
              <a:alpha val="39000"/>
            </a:srgbClr>
          </a:solidFill>
        </p:grpSpPr>
        <p:sp>
          <p:nvSpPr>
            <p:cNvPr id="20" name="圆角矩形 19"/>
            <p:cNvSpPr/>
            <p:nvPr/>
          </p:nvSpPr>
          <p:spPr>
            <a:xfrm>
              <a:off x="4721608" y="1835707"/>
              <a:ext cx="1755699" cy="1738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sp>
          <p:nvSpPr>
            <p:cNvPr id="21" name="圆角矩形 20"/>
            <p:cNvSpPr/>
            <p:nvPr/>
          </p:nvSpPr>
          <p:spPr>
            <a:xfrm>
              <a:off x="4845543" y="2052274"/>
              <a:ext cx="1755699" cy="1738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grpSp>
      <p:sp>
        <p:nvSpPr>
          <p:cNvPr id="2" name="矩形 1"/>
          <p:cNvSpPr/>
          <p:nvPr/>
        </p:nvSpPr>
        <p:spPr>
          <a:xfrm>
            <a:off x="5398017" y="3376037"/>
            <a:ext cx="1527435" cy="1692769"/>
          </a:xfrm>
          <a:prstGeom prst="rect">
            <a:avLst/>
          </a:prstGeom>
        </p:spPr>
        <p:txBody>
          <a:bodyPr wrap="square" lIns="91438" tIns="45719" rIns="91438" bIns="45719">
            <a:spAutoFit/>
          </a:bodyPr>
          <a:lstStyle/>
          <a:p>
            <a:pPr algn="ctr">
              <a:lnSpc>
                <a:spcPct val="130000"/>
              </a:lnSpc>
            </a:pPr>
            <a:r>
              <a:rPr lang="zh-CN" altLang="en-US" sz="4000" dirty="0">
                <a:solidFill>
                  <a:schemeClr val="bg1"/>
                </a:solidFill>
                <a:latin typeface="微软雅黑" panose="020B0503020204020204" pitchFamily="34" charset="-122"/>
                <a:ea typeface="微软雅黑" panose="020B0503020204020204" pitchFamily="34" charset="-122"/>
              </a:rPr>
              <a:t>研究</a:t>
            </a:r>
            <a:endParaRPr lang="en-US" altLang="zh-CN" sz="4000" dirty="0">
              <a:solidFill>
                <a:schemeClr val="bg1"/>
              </a:solidFill>
              <a:latin typeface="微软雅黑" panose="020B0503020204020204" pitchFamily="34" charset="-122"/>
              <a:ea typeface="微软雅黑" panose="020B0503020204020204" pitchFamily="34" charset="-122"/>
            </a:endParaRPr>
          </a:p>
          <a:p>
            <a:pPr algn="ctr">
              <a:lnSpc>
                <a:spcPct val="130000"/>
              </a:lnSpc>
            </a:pPr>
            <a:r>
              <a:rPr lang="zh-CN" altLang="en-US" sz="4000" dirty="0">
                <a:solidFill>
                  <a:schemeClr val="bg1"/>
                </a:solidFill>
                <a:latin typeface="微软雅黑" panose="020B0503020204020204" pitchFamily="34" charset="-122"/>
                <a:ea typeface="微软雅黑" panose="020B0503020204020204" pitchFamily="34" charset="-122"/>
              </a:rPr>
              <a:t>内容</a:t>
            </a:r>
          </a:p>
        </p:txBody>
      </p:sp>
      <p:sp>
        <p:nvSpPr>
          <p:cNvPr id="25" name="文本框 24"/>
          <p:cNvSpPr txBox="1"/>
          <p:nvPr/>
        </p:nvSpPr>
        <p:spPr>
          <a:xfrm>
            <a:off x="1209270" y="1883564"/>
            <a:ext cx="1646601" cy="472435"/>
          </a:xfrm>
          <a:prstGeom prst="rect">
            <a:avLst/>
          </a:prstGeom>
          <a:noFill/>
        </p:spPr>
        <p:txBody>
          <a:bodyPr wrap="none" lIns="91438" tIns="45719" rIns="91438" bIns="45719" rtlCol="0">
            <a:spAutoFit/>
          </a:bodyPr>
          <a:lstStyle/>
          <a:p>
            <a:pPr>
              <a:lnSpc>
                <a:spcPct val="130000"/>
              </a:lnSpc>
            </a:pPr>
            <a:r>
              <a:rPr lang="zh-CN" altLang="en-US" dirty="0">
                <a:solidFill>
                  <a:schemeClr val="tx2"/>
                </a:solidFill>
                <a:latin typeface="微软雅黑" panose="020B0503020204020204" pitchFamily="34" charset="-122"/>
                <a:ea typeface="微软雅黑" panose="020B0503020204020204" pitchFamily="34" charset="-122"/>
              </a:rPr>
              <a:t>定义常识知识</a:t>
            </a:r>
          </a:p>
        </p:txBody>
      </p:sp>
      <p:cxnSp>
        <p:nvCxnSpPr>
          <p:cNvPr id="26" name="直接连接符 25"/>
          <p:cNvCxnSpPr/>
          <p:nvPr/>
        </p:nvCxnSpPr>
        <p:spPr>
          <a:xfrm>
            <a:off x="1297641" y="2252291"/>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213765" y="2330176"/>
            <a:ext cx="3532695" cy="1892824"/>
          </a:xfrm>
          <a:prstGeom prst="rect">
            <a:avLst/>
          </a:prstGeom>
        </p:spPr>
        <p:txBody>
          <a:bodyPr wrap="square" lIns="91438" tIns="45719" rIns="91438" bIns="45719">
            <a:spAutoFit/>
          </a:bodyPr>
          <a:lstStyle/>
          <a:p>
            <a:pPr marL="285750" indent="-285750">
              <a:lnSpc>
                <a:spcPct val="130000"/>
              </a:lnSpc>
              <a:buFont typeface="Arial" panose="020B0604020202020204" pitchFamily="34" charset="0"/>
              <a:buChar char="•"/>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定义语言学知识</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分析常识知识的种类</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分析</a:t>
            </a:r>
            <a:r>
              <a:rPr lang="en-US" altLang="zh-CN" sz="1500" dirty="0">
                <a:solidFill>
                  <a:schemeClr val="bg2">
                    <a:lumMod val="50000"/>
                  </a:schemeClr>
                </a:solidFill>
                <a:latin typeface="微软雅黑" panose="020B0503020204020204" pitchFamily="34" charset="-122"/>
                <a:ea typeface="微软雅黑" panose="020B0503020204020204" pitchFamily="34" charset="-122"/>
              </a:rPr>
              <a:t>source domain</a:t>
            </a:r>
            <a:r>
              <a:rPr lang="zh-CN" altLang="en-US" sz="15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500" dirty="0">
                <a:solidFill>
                  <a:schemeClr val="bg2">
                    <a:lumMod val="50000"/>
                  </a:schemeClr>
                </a:solidFill>
                <a:latin typeface="微软雅黑" panose="020B0503020204020204" pitchFamily="34" charset="-122"/>
                <a:ea typeface="微软雅黑" panose="020B0503020204020204" pitchFamily="34" charset="-122"/>
              </a:rPr>
              <a:t>SNLI</a:t>
            </a:r>
            <a:r>
              <a:rPr lang="zh-CN" altLang="en-US" sz="15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500" dirty="0" err="1">
                <a:solidFill>
                  <a:schemeClr val="bg2">
                    <a:lumMod val="50000"/>
                  </a:schemeClr>
                </a:solidFill>
                <a:latin typeface="微软雅黑" panose="020B0503020204020204" pitchFamily="34" charset="-122"/>
                <a:ea typeface="微软雅黑" panose="020B0503020204020204" pitchFamily="34" charset="-122"/>
              </a:rPr>
              <a:t>SQuAD</a:t>
            </a:r>
            <a:r>
              <a:rPr lang="zh-CN" altLang="en-US" sz="15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500" dirty="0" err="1">
                <a:solidFill>
                  <a:schemeClr val="bg2">
                    <a:lumMod val="50000"/>
                  </a:schemeClr>
                </a:solidFill>
                <a:latin typeface="微软雅黑" panose="020B0503020204020204" pitchFamily="34" charset="-122"/>
              </a:rPr>
              <a:t>MultiNLI</a:t>
            </a:r>
            <a:r>
              <a:rPr lang="en-US" altLang="zh-CN" sz="1500" dirty="0">
                <a:solidFill>
                  <a:schemeClr val="bg2">
                    <a:lumMod val="50000"/>
                  </a:schemeClr>
                </a:solidFill>
                <a:latin typeface="微软雅黑" panose="020B0503020204020204" pitchFamily="34" charset="-122"/>
              </a:rPr>
              <a:t> </a:t>
            </a:r>
            <a:r>
              <a:rPr lang="zh-CN" altLang="en-US" sz="1500" dirty="0">
                <a:solidFill>
                  <a:schemeClr val="bg2">
                    <a:lumMod val="50000"/>
                  </a:schemeClr>
                </a:solidFill>
                <a:latin typeface="微软雅黑" panose="020B0503020204020204" pitchFamily="34" charset="-122"/>
                <a:ea typeface="微软雅黑" panose="020B0503020204020204" pitchFamily="34" charset="-122"/>
              </a:rPr>
              <a:t>）和</a:t>
            </a:r>
            <a:r>
              <a:rPr lang="en-US" altLang="zh-CN" sz="1500" dirty="0">
                <a:solidFill>
                  <a:schemeClr val="bg2">
                    <a:lumMod val="50000"/>
                  </a:schemeClr>
                </a:solidFill>
                <a:latin typeface="微软雅黑" panose="020B0503020204020204" pitchFamily="34" charset="-122"/>
                <a:ea typeface="微软雅黑" panose="020B0503020204020204" pitchFamily="34" charset="-122"/>
              </a:rPr>
              <a:t>target domain</a:t>
            </a:r>
            <a:r>
              <a:rPr lang="zh-CN" altLang="en-US" sz="15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500" dirty="0" err="1">
                <a:solidFill>
                  <a:schemeClr val="bg2">
                    <a:lumMod val="50000"/>
                  </a:schemeClr>
                </a:solidFill>
                <a:latin typeface="微软雅黑" panose="020B0503020204020204" pitchFamily="34" charset="-122"/>
              </a:rPr>
              <a:t>RocStories</a:t>
            </a:r>
            <a:r>
              <a:rPr lang="zh-CN" altLang="en-US" sz="1500" dirty="0">
                <a:solidFill>
                  <a:schemeClr val="bg2">
                    <a:lumMod val="50000"/>
                  </a:schemeClr>
                </a:solidFill>
                <a:latin typeface="微软雅黑" panose="020B0503020204020204" pitchFamily="34" charset="-122"/>
                <a:ea typeface="微软雅黑" panose="020B0503020204020204" pitchFamily="34" charset="-122"/>
              </a:rPr>
              <a:t>）是否具有可迁移性</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1209268" y="4365332"/>
            <a:ext cx="2133913" cy="472435"/>
          </a:xfrm>
          <a:prstGeom prst="rect">
            <a:avLst/>
          </a:prstGeom>
          <a:noFill/>
        </p:spPr>
        <p:txBody>
          <a:bodyPr wrap="none" lIns="91438" tIns="45719" rIns="91438" bIns="45719" rtlCol="0">
            <a:spAutoFit/>
          </a:bodyPr>
          <a:lstStyle/>
          <a:p>
            <a:pPr>
              <a:lnSpc>
                <a:spcPct val="130000"/>
              </a:lnSpc>
            </a:pPr>
            <a:r>
              <a:rPr lang="zh-CN" altLang="en-US" dirty="0">
                <a:solidFill>
                  <a:schemeClr val="tx2"/>
                </a:solidFill>
                <a:latin typeface="微软雅黑" panose="020B0503020204020204" pitchFamily="34" charset="-122"/>
                <a:ea typeface="微软雅黑" panose="020B0503020204020204" pitchFamily="34" charset="-122"/>
              </a:rPr>
              <a:t>设计迁移学习模型</a:t>
            </a:r>
          </a:p>
        </p:txBody>
      </p:sp>
      <p:cxnSp>
        <p:nvCxnSpPr>
          <p:cNvPr id="31" name="直接连接符 30"/>
          <p:cNvCxnSpPr/>
          <p:nvPr/>
        </p:nvCxnSpPr>
        <p:spPr>
          <a:xfrm>
            <a:off x="1297637" y="4734058"/>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213760" y="4811942"/>
            <a:ext cx="3309353" cy="1292660"/>
          </a:xfrm>
          <a:prstGeom prst="rect">
            <a:avLst/>
          </a:prstGeom>
        </p:spPr>
        <p:txBody>
          <a:bodyPr wrap="square" lIns="91438" tIns="45719" rIns="91438" bIns="45719">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设计一个迁移学习的框架，融合语言学知识，将</a:t>
            </a:r>
            <a:r>
              <a:rPr lang="en-US" altLang="zh-CN" sz="1500" dirty="0">
                <a:solidFill>
                  <a:schemeClr val="bg2">
                    <a:lumMod val="50000"/>
                  </a:schemeClr>
                </a:solidFill>
                <a:latin typeface="微软雅黑" panose="020B0503020204020204" pitchFamily="34" charset="-122"/>
                <a:ea typeface="微软雅黑" panose="020B0503020204020204" pitchFamily="34" charset="-122"/>
              </a:rPr>
              <a:t>source domain</a:t>
            </a:r>
            <a:r>
              <a:rPr lang="zh-CN" altLang="en-US" sz="1500" dirty="0">
                <a:solidFill>
                  <a:schemeClr val="bg2">
                    <a:lumMod val="50000"/>
                  </a:schemeClr>
                </a:solidFill>
                <a:latin typeface="微软雅黑" panose="020B0503020204020204" pitchFamily="34" charset="-122"/>
                <a:ea typeface="微软雅黑" panose="020B0503020204020204" pitchFamily="34" charset="-122"/>
              </a:rPr>
              <a:t>的知识迁移到</a:t>
            </a:r>
            <a:r>
              <a:rPr lang="en-US" altLang="zh-CN" sz="1500" dirty="0">
                <a:solidFill>
                  <a:schemeClr val="bg2">
                    <a:lumMod val="50000"/>
                  </a:schemeClr>
                </a:solidFill>
                <a:latin typeface="微软雅黑" panose="020B0503020204020204" pitchFamily="34" charset="-122"/>
                <a:ea typeface="微软雅黑" panose="020B0503020204020204" pitchFamily="34" charset="-122"/>
              </a:rPr>
              <a:t>target domain</a:t>
            </a:r>
            <a:r>
              <a:rPr lang="zh-CN" altLang="en-US" sz="1500" dirty="0">
                <a:solidFill>
                  <a:schemeClr val="bg2">
                    <a:lumMod val="50000"/>
                  </a:schemeClr>
                </a:solidFill>
                <a:latin typeface="微软雅黑" panose="020B0503020204020204" pitchFamily="34" charset="-122"/>
                <a:ea typeface="微软雅黑" panose="020B0503020204020204" pitchFamily="34" charset="-122"/>
              </a:rPr>
              <a:t>上去，设计合理的损失函数</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9795969" y="2226464"/>
            <a:ext cx="1159288" cy="472435"/>
          </a:xfrm>
          <a:prstGeom prst="rect">
            <a:avLst/>
          </a:prstGeom>
          <a:noFill/>
        </p:spPr>
        <p:txBody>
          <a:bodyPr wrap="none" lIns="91438" tIns="45719" rIns="91438" bIns="45719" rtlCol="0">
            <a:spAutoFit/>
          </a:bodyPr>
          <a:lstStyle/>
          <a:p>
            <a:pPr>
              <a:lnSpc>
                <a:spcPct val="130000"/>
              </a:lnSpc>
            </a:pPr>
            <a:r>
              <a:rPr lang="zh-CN" altLang="en-US" dirty="0">
                <a:solidFill>
                  <a:schemeClr val="tx2"/>
                </a:solidFill>
                <a:latin typeface="微软雅黑" panose="020B0503020204020204" pitchFamily="34" charset="-122"/>
                <a:ea typeface="微软雅黑" panose="020B0503020204020204" pitchFamily="34" charset="-122"/>
              </a:rPr>
              <a:t>撰写论文</a:t>
            </a:r>
          </a:p>
        </p:txBody>
      </p:sp>
      <p:cxnSp>
        <p:nvCxnSpPr>
          <p:cNvPr id="36" name="直接连接符 35"/>
          <p:cNvCxnSpPr/>
          <p:nvPr/>
        </p:nvCxnSpPr>
        <p:spPr>
          <a:xfrm>
            <a:off x="8627392" y="2595191"/>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7577499" y="2673076"/>
            <a:ext cx="3532695" cy="363174"/>
          </a:xfrm>
          <a:prstGeom prst="rect">
            <a:avLst/>
          </a:prstGeom>
        </p:spPr>
        <p:txBody>
          <a:bodyPr wrap="square" lIns="91438" tIns="45719" rIns="91438" bIns="45719">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将实验结果和分析撰写成文</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9552478" y="4365332"/>
            <a:ext cx="1402944" cy="435438"/>
          </a:xfrm>
          <a:prstGeom prst="rect">
            <a:avLst/>
          </a:prstGeom>
          <a:noFill/>
        </p:spPr>
        <p:txBody>
          <a:bodyPr wrap="none" lIns="91438" tIns="45719" rIns="91438" bIns="45719" rtlCol="0">
            <a:spAutoFit/>
          </a:bodyPr>
          <a:lstStyle/>
          <a:p>
            <a:pPr>
              <a:lnSpc>
                <a:spcPct val="130000"/>
              </a:lnSpc>
            </a:pPr>
            <a:r>
              <a:rPr lang="zh-CN" altLang="en-US" dirty="0">
                <a:solidFill>
                  <a:schemeClr val="tx2"/>
                </a:solidFill>
                <a:latin typeface="微软雅黑" panose="020B0503020204020204" pitchFamily="34" charset="-122"/>
                <a:ea typeface="微软雅黑" panose="020B0503020204020204" pitchFamily="34" charset="-122"/>
              </a:rPr>
              <a:t>实验与评测</a:t>
            </a:r>
          </a:p>
        </p:txBody>
      </p:sp>
      <p:cxnSp>
        <p:nvCxnSpPr>
          <p:cNvPr id="41" name="直接连接符 40"/>
          <p:cNvCxnSpPr/>
          <p:nvPr/>
        </p:nvCxnSpPr>
        <p:spPr>
          <a:xfrm>
            <a:off x="8627392" y="4734058"/>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7577499" y="4811942"/>
            <a:ext cx="3532695" cy="1292660"/>
          </a:xfrm>
          <a:prstGeom prst="rect">
            <a:avLst/>
          </a:prstGeom>
        </p:spPr>
        <p:txBody>
          <a:bodyPr wrap="square" lIns="91438" tIns="45719" rIns="91438" bIns="45719">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使用</a:t>
            </a:r>
            <a:r>
              <a:rPr lang="en-US" altLang="zh-CN" sz="1500" dirty="0">
                <a:solidFill>
                  <a:schemeClr val="bg2">
                    <a:lumMod val="50000"/>
                  </a:schemeClr>
                </a:solidFill>
                <a:latin typeface="微软雅黑" panose="020B0503020204020204" pitchFamily="34" charset="-122"/>
                <a:ea typeface="微软雅黑" panose="020B0503020204020204" pitchFamily="34" charset="-122"/>
              </a:rPr>
              <a:t>Tensorflow</a:t>
            </a:r>
            <a:r>
              <a:rPr lang="zh-CN" altLang="en-US" sz="1500" dirty="0">
                <a:solidFill>
                  <a:schemeClr val="bg2">
                    <a:lumMod val="50000"/>
                  </a:schemeClr>
                </a:solidFill>
                <a:latin typeface="微软雅黑" panose="020B0503020204020204" pitchFamily="34" charset="-122"/>
              </a:rPr>
              <a:t>实现模型，通过实验来分别验证引入语言学知识的方法和从其它数据集上将常识迁移过来的方法对回答准确率提升是否有贡献。</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56" name="矩形 55"/>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7" name="圆角矩形 56"/>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58" name="文本框 57"/>
          <p:cNvSpPr txBox="1"/>
          <p:nvPr/>
        </p:nvSpPr>
        <p:spPr>
          <a:xfrm>
            <a:off x="647719" y="267582"/>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研究内容</a:t>
            </a:r>
          </a:p>
        </p:txBody>
      </p:sp>
      <p:sp>
        <p:nvSpPr>
          <p:cNvPr id="59" name="矩形 58"/>
          <p:cNvSpPr/>
          <p:nvPr/>
        </p:nvSpPr>
        <p:spPr>
          <a:xfrm>
            <a:off x="2536891" y="325001"/>
            <a:ext cx="2817303"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CONTENTS</a:t>
            </a:r>
          </a:p>
        </p:txBody>
      </p:sp>
      <p:grpSp>
        <p:nvGrpSpPr>
          <p:cNvPr id="61" name="组 60"/>
          <p:cNvGrpSpPr/>
          <p:nvPr/>
        </p:nvGrpSpPr>
        <p:grpSpPr>
          <a:xfrm>
            <a:off x="11454107" y="252859"/>
            <a:ext cx="737892" cy="484288"/>
            <a:chOff x="11454105" y="252856"/>
            <a:chExt cx="737892" cy="484288"/>
          </a:xfrm>
        </p:grpSpPr>
        <p:grpSp>
          <p:nvGrpSpPr>
            <p:cNvPr id="63" name="组 62"/>
            <p:cNvGrpSpPr/>
            <p:nvPr/>
          </p:nvGrpSpPr>
          <p:grpSpPr>
            <a:xfrm>
              <a:off x="12039604" y="252856"/>
              <a:ext cx="152393" cy="484287"/>
              <a:chOff x="12039604" y="252856"/>
              <a:chExt cx="152393" cy="484287"/>
            </a:xfrm>
          </p:grpSpPr>
          <p:sp>
            <p:nvSpPr>
              <p:cNvPr id="67" name="圆角矩形 6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99"/>
            <p:cNvGrpSpPr/>
            <p:nvPr/>
          </p:nvGrpSpPr>
          <p:grpSpPr>
            <a:xfrm>
              <a:off x="11454105" y="252857"/>
              <a:ext cx="491115" cy="484287"/>
              <a:chOff x="1528923" y="220268"/>
              <a:chExt cx="1284096" cy="1266241"/>
            </a:xfrm>
          </p:grpSpPr>
          <p:sp>
            <p:nvSpPr>
              <p:cNvPr id="65" name="圆角矩形 64"/>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96"/>
              <p:cNvSpPr>
                <a:spLocks/>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AD1C21"/>
                  </a:solidFill>
                </a:endParaRPr>
              </a:p>
            </p:txBody>
          </p:sp>
        </p:grpSp>
      </p:grpSp>
      <p:sp>
        <p:nvSpPr>
          <p:cNvPr id="47" name="圆角矩形 46"/>
          <p:cNvSpPr/>
          <p:nvPr/>
        </p:nvSpPr>
        <p:spPr>
          <a:xfrm rot="10800000" flipV="1">
            <a:off x="3704902" y="1090257"/>
            <a:ext cx="493025" cy="499978"/>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r>
              <a:rPr lang="en-US" altLang="zh-CN" sz="3200" dirty="0">
                <a:latin typeface="微软雅黑" panose="020B0503020204020204" pitchFamily="34" charset="-122"/>
                <a:ea typeface="微软雅黑" panose="020B0503020204020204" pitchFamily="34" charset="-122"/>
              </a:rPr>
              <a:t>1</a:t>
            </a:r>
            <a:endParaRPr lang="zh-CN" altLang="en-US" sz="3200" dirty="0">
              <a:latin typeface="微软雅黑" panose="020B0503020204020204" pitchFamily="34" charset="-122"/>
              <a:ea typeface="微软雅黑" panose="020B0503020204020204" pitchFamily="34" charset="-122"/>
            </a:endParaRPr>
          </a:p>
        </p:txBody>
      </p:sp>
      <p:sp>
        <p:nvSpPr>
          <p:cNvPr id="48" name="文本框 24"/>
          <p:cNvSpPr txBox="1"/>
          <p:nvPr/>
        </p:nvSpPr>
        <p:spPr>
          <a:xfrm>
            <a:off x="4342880" y="1107408"/>
            <a:ext cx="1718736" cy="435438"/>
          </a:xfrm>
          <a:prstGeom prst="rect">
            <a:avLst/>
          </a:prstGeom>
          <a:noFill/>
        </p:spPr>
        <p:txBody>
          <a:bodyPr wrap="none" lIns="91438" tIns="45719" rIns="91438" bIns="45719" rtlCol="0">
            <a:spAutoFit/>
          </a:bodyPr>
          <a:lstStyle/>
          <a:p>
            <a:pPr>
              <a:lnSpc>
                <a:spcPct val="130000"/>
              </a:lnSpc>
            </a:pPr>
            <a:r>
              <a:rPr lang="zh-CN" altLang="en-US" dirty="0">
                <a:solidFill>
                  <a:schemeClr val="tx2"/>
                </a:solidFill>
                <a:latin typeface="微软雅黑" panose="020B0503020204020204" pitchFamily="34" charset="-122"/>
                <a:ea typeface="微软雅黑" panose="020B0503020204020204" pitchFamily="34" charset="-122"/>
              </a:rPr>
              <a:t>研究现状分析</a:t>
            </a:r>
            <a:r>
              <a:rPr lang="en-US" altLang="zh-CN" dirty="0">
                <a:solidFill>
                  <a:schemeClr val="tx2"/>
                </a:solidFill>
                <a:latin typeface="微软雅黑" panose="020B0503020204020204" pitchFamily="34" charset="-122"/>
                <a:ea typeface="微软雅黑" panose="020B0503020204020204" pitchFamily="34" charset="-122"/>
              </a:rPr>
              <a:t> </a:t>
            </a:r>
            <a:endParaRPr lang="zh-CN" altLang="en-US" dirty="0">
              <a:solidFill>
                <a:schemeClr val="tx2"/>
              </a:solidFill>
              <a:latin typeface="微软雅黑" panose="020B0503020204020204" pitchFamily="34" charset="-122"/>
              <a:ea typeface="微软雅黑" panose="020B0503020204020204" pitchFamily="34" charset="-122"/>
            </a:endParaRPr>
          </a:p>
        </p:txBody>
      </p:sp>
      <p:cxnSp>
        <p:nvCxnSpPr>
          <p:cNvPr id="49" name="直接连接符 48"/>
          <p:cNvCxnSpPr/>
          <p:nvPr/>
        </p:nvCxnSpPr>
        <p:spPr>
          <a:xfrm>
            <a:off x="4431251" y="1476135"/>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4347375" y="1554020"/>
            <a:ext cx="3532695" cy="992577"/>
          </a:xfrm>
          <a:prstGeom prst="rect">
            <a:avLst/>
          </a:prstGeom>
        </p:spPr>
        <p:txBody>
          <a:bodyPr wrap="square" lIns="91438" tIns="45719" rIns="91438" bIns="45719">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分析现有的迁移学习的研究方法，并按照类别对其进行划分，比较不同类别的方法的优缺点。</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5" name="圆角矩形 46">
            <a:extLst>
              <a:ext uri="{FF2B5EF4-FFF2-40B4-BE49-F238E27FC236}">
                <a16:creationId xmlns:a16="http://schemas.microsoft.com/office/drawing/2014/main" id="{2C0FC856-893C-4595-8061-C910ABB9884C}"/>
              </a:ext>
            </a:extLst>
          </p:cNvPr>
          <p:cNvSpPr/>
          <p:nvPr/>
        </p:nvSpPr>
        <p:spPr>
          <a:xfrm rot="10800000" flipV="1">
            <a:off x="540880" y="1856021"/>
            <a:ext cx="493025" cy="499978"/>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r>
              <a:rPr lang="en-US" altLang="zh-CN" sz="3200" dirty="0">
                <a:latin typeface="微软雅黑" panose="020B0503020204020204" pitchFamily="34" charset="-122"/>
                <a:ea typeface="微软雅黑" panose="020B0503020204020204" pitchFamily="34" charset="-122"/>
              </a:rPr>
              <a:t>2</a:t>
            </a:r>
            <a:endParaRPr lang="zh-CN" altLang="en-US" sz="3200" dirty="0">
              <a:latin typeface="微软雅黑" panose="020B0503020204020204" pitchFamily="34" charset="-122"/>
              <a:ea typeface="微软雅黑" panose="020B0503020204020204" pitchFamily="34" charset="-122"/>
            </a:endParaRPr>
          </a:p>
        </p:txBody>
      </p:sp>
      <p:sp>
        <p:nvSpPr>
          <p:cNvPr id="46" name="圆角矩形 46">
            <a:extLst>
              <a:ext uri="{FF2B5EF4-FFF2-40B4-BE49-F238E27FC236}">
                <a16:creationId xmlns:a16="http://schemas.microsoft.com/office/drawing/2014/main" id="{86F30923-FE97-40D0-9F70-E29B23795D76}"/>
              </a:ext>
            </a:extLst>
          </p:cNvPr>
          <p:cNvSpPr/>
          <p:nvPr/>
        </p:nvSpPr>
        <p:spPr>
          <a:xfrm rot="10800000" flipV="1">
            <a:off x="600012" y="4411959"/>
            <a:ext cx="493025" cy="499978"/>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r>
              <a:rPr lang="en-US" altLang="zh-CN" sz="3200" dirty="0">
                <a:latin typeface="微软雅黑" panose="020B0503020204020204" pitchFamily="34" charset="-122"/>
                <a:ea typeface="微软雅黑" panose="020B0503020204020204" pitchFamily="34" charset="-122"/>
              </a:rPr>
              <a:t>3</a:t>
            </a:r>
            <a:endParaRPr lang="zh-CN" altLang="en-US" sz="3200" dirty="0">
              <a:latin typeface="微软雅黑" panose="020B0503020204020204" pitchFamily="34" charset="-122"/>
              <a:ea typeface="微软雅黑" panose="020B0503020204020204" pitchFamily="34" charset="-122"/>
            </a:endParaRPr>
          </a:p>
        </p:txBody>
      </p:sp>
      <p:sp>
        <p:nvSpPr>
          <p:cNvPr id="51" name="圆角矩形 46">
            <a:extLst>
              <a:ext uri="{FF2B5EF4-FFF2-40B4-BE49-F238E27FC236}">
                <a16:creationId xmlns:a16="http://schemas.microsoft.com/office/drawing/2014/main" id="{675FB678-1570-4C6A-829C-E7735A3A3B4F}"/>
              </a:ext>
            </a:extLst>
          </p:cNvPr>
          <p:cNvSpPr/>
          <p:nvPr/>
        </p:nvSpPr>
        <p:spPr>
          <a:xfrm rot="10800000" flipV="1">
            <a:off x="11070331" y="4371526"/>
            <a:ext cx="493025" cy="499978"/>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r>
              <a:rPr lang="en-US" altLang="zh-CN" sz="3200" dirty="0">
                <a:latin typeface="微软雅黑" panose="020B0503020204020204" pitchFamily="34" charset="-122"/>
                <a:ea typeface="微软雅黑" panose="020B0503020204020204" pitchFamily="34" charset="-122"/>
              </a:rPr>
              <a:t>4</a:t>
            </a:r>
            <a:endParaRPr lang="zh-CN" altLang="en-US" sz="3200" dirty="0">
              <a:latin typeface="微软雅黑" panose="020B0503020204020204" pitchFamily="34" charset="-122"/>
              <a:ea typeface="微软雅黑" panose="020B0503020204020204" pitchFamily="34" charset="-122"/>
            </a:endParaRPr>
          </a:p>
        </p:txBody>
      </p:sp>
      <p:sp>
        <p:nvSpPr>
          <p:cNvPr id="52" name="圆角矩形 46">
            <a:extLst>
              <a:ext uri="{FF2B5EF4-FFF2-40B4-BE49-F238E27FC236}">
                <a16:creationId xmlns:a16="http://schemas.microsoft.com/office/drawing/2014/main" id="{5C9C9325-70A6-45B4-A0AA-3C33FA3F4C69}"/>
              </a:ext>
            </a:extLst>
          </p:cNvPr>
          <p:cNvSpPr/>
          <p:nvPr/>
        </p:nvSpPr>
        <p:spPr>
          <a:xfrm rot="10800000" flipV="1">
            <a:off x="11066344" y="2236485"/>
            <a:ext cx="493025" cy="499978"/>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r>
              <a:rPr lang="en-US" altLang="zh-CN" sz="3200" dirty="0">
                <a:latin typeface="微软雅黑" panose="020B0503020204020204" pitchFamily="34" charset="-122"/>
                <a:ea typeface="微软雅黑" panose="020B0503020204020204" pitchFamily="34" charset="-122"/>
              </a:rPr>
              <a:t>5</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86760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37D6EC7A-023B-4C30-9972-3CED136CA277}"/>
              </a:ext>
            </a:extLst>
          </p:cNvPr>
          <p:cNvGrpSpPr/>
          <p:nvPr/>
        </p:nvGrpSpPr>
        <p:grpSpPr>
          <a:xfrm>
            <a:off x="3215476" y="910099"/>
            <a:ext cx="8976522" cy="2808999"/>
            <a:chOff x="3215481" y="830167"/>
            <a:chExt cx="8976522" cy="4447637"/>
          </a:xfrm>
        </p:grpSpPr>
        <p:sp>
          <p:nvSpPr>
            <p:cNvPr id="20" name="圆角矩形 19"/>
            <p:cNvSpPr/>
            <p:nvPr/>
          </p:nvSpPr>
          <p:spPr>
            <a:xfrm>
              <a:off x="3219648" y="1022485"/>
              <a:ext cx="8972355" cy="4255319"/>
            </a:xfrm>
            <a:prstGeom prst="roundRect">
              <a:avLst>
                <a:gd name="adj" fmla="val 0"/>
              </a:avLst>
            </a:pr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21" name="圆角矩形 20"/>
            <p:cNvSpPr/>
            <p:nvPr/>
          </p:nvSpPr>
          <p:spPr>
            <a:xfrm>
              <a:off x="3215481" y="830167"/>
              <a:ext cx="8972355" cy="4255319"/>
            </a:xfrm>
            <a:prstGeom prst="roundRect">
              <a:avLst>
                <a:gd name="adj" fmla="val 0"/>
              </a:avLst>
            </a:pr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dirty="0"/>
            </a:p>
          </p:txBody>
        </p:sp>
      </p:grpSp>
      <p:sp>
        <p:nvSpPr>
          <p:cNvPr id="22" name="圆角矩形 21"/>
          <p:cNvSpPr/>
          <p:nvPr/>
        </p:nvSpPr>
        <p:spPr>
          <a:xfrm rot="10800000" flipV="1">
            <a:off x="2860353" y="1159540"/>
            <a:ext cx="558256" cy="51227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24" name="圆角矩形 23"/>
          <p:cNvSpPr/>
          <p:nvPr/>
        </p:nvSpPr>
        <p:spPr>
          <a:xfrm rot="10800000" flipV="1">
            <a:off x="2860353" y="1976317"/>
            <a:ext cx="558256" cy="512279"/>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25" name="圆角矩形 24"/>
          <p:cNvSpPr/>
          <p:nvPr/>
        </p:nvSpPr>
        <p:spPr>
          <a:xfrm rot="10800000" flipV="1">
            <a:off x="2860353" y="2783012"/>
            <a:ext cx="558256" cy="51227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26" name="矩形 25"/>
          <p:cNvSpPr/>
          <p:nvPr/>
        </p:nvSpPr>
        <p:spPr>
          <a:xfrm>
            <a:off x="3910142" y="1240573"/>
            <a:ext cx="7131572" cy="453453"/>
          </a:xfrm>
          <a:prstGeom prst="rect">
            <a:avLst/>
          </a:prstGeom>
        </p:spPr>
        <p:txBody>
          <a:bodyPr wrap="square" lIns="91436" tIns="45718" rIns="91436" bIns="45718">
            <a:spAutoFit/>
          </a:bodyPr>
          <a:lstStyle/>
          <a:p>
            <a:pPr>
              <a:lnSpc>
                <a:spcPct val="130000"/>
              </a:lnSpc>
            </a:pPr>
            <a:r>
              <a:rPr lang="zh-CN" altLang="en-US" sz="2000" dirty="0">
                <a:solidFill>
                  <a:schemeClr val="bg1"/>
                </a:solidFill>
                <a:latin typeface="微软雅黑" panose="020B0503020204020204" pitchFamily="34" charset="-122"/>
              </a:rPr>
              <a:t>设计合适的方法将语言学知识引入到机器阅读理解系统中。</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27" name="矩形 26"/>
          <p:cNvSpPr/>
          <p:nvPr/>
        </p:nvSpPr>
        <p:spPr>
          <a:xfrm>
            <a:off x="3910142" y="1854647"/>
            <a:ext cx="8129464" cy="892548"/>
          </a:xfrm>
          <a:prstGeom prst="rect">
            <a:avLst/>
          </a:prstGeom>
        </p:spPr>
        <p:txBody>
          <a:bodyPr wrap="square" lIns="91436" tIns="45718" rIns="91436" bIns="45718">
            <a:spAutoFit/>
          </a:bodyPr>
          <a:lstStyle/>
          <a:p>
            <a:pPr>
              <a:lnSpc>
                <a:spcPct val="130000"/>
              </a:lnSpc>
            </a:pPr>
            <a:r>
              <a:rPr lang="zh-CN" altLang="en-US" sz="2000" dirty="0">
                <a:solidFill>
                  <a:schemeClr val="bg1"/>
                </a:solidFill>
                <a:latin typeface="微软雅黑" panose="020B0503020204020204" pitchFamily="34" charset="-122"/>
              </a:rPr>
              <a:t>通过迁移学习从简单任务将知识迁移到复杂任务中，从而解决需要常识知识的机器阅读理解问题。</a:t>
            </a:r>
            <a:endParaRPr lang="en-US" altLang="zh-CN" sz="2000" dirty="0">
              <a:solidFill>
                <a:schemeClr val="bg1"/>
              </a:solidFill>
              <a:latin typeface="微软雅黑" panose="020B0503020204020204" pitchFamily="34" charset="-122"/>
            </a:endParaRPr>
          </a:p>
        </p:txBody>
      </p:sp>
      <p:sp>
        <p:nvSpPr>
          <p:cNvPr id="28" name="矩形 27"/>
          <p:cNvSpPr/>
          <p:nvPr/>
        </p:nvSpPr>
        <p:spPr>
          <a:xfrm>
            <a:off x="3910142" y="2727745"/>
            <a:ext cx="8129464" cy="892548"/>
          </a:xfrm>
          <a:prstGeom prst="rect">
            <a:avLst/>
          </a:prstGeom>
        </p:spPr>
        <p:txBody>
          <a:bodyPr wrap="square" lIns="91436" tIns="45718" rIns="91436" bIns="45718">
            <a:spAutoFit/>
          </a:bodyPr>
          <a:lstStyle/>
          <a:p>
            <a:pPr>
              <a:lnSpc>
                <a:spcPct val="130000"/>
              </a:lnSpc>
            </a:pPr>
            <a:r>
              <a:rPr lang="zh-CN" altLang="en-US" sz="2000" dirty="0">
                <a:solidFill>
                  <a:schemeClr val="bg1"/>
                </a:solidFill>
                <a:latin typeface="微软雅黑" panose="020B0503020204020204" pitchFamily="34" charset="-122"/>
              </a:rPr>
              <a:t>设计一个合理的训练框架解决</a:t>
            </a:r>
            <a:r>
              <a:rPr lang="en-US" altLang="zh-CN" sz="2000" dirty="0" err="1">
                <a:solidFill>
                  <a:schemeClr val="bg1"/>
                </a:solidFill>
                <a:latin typeface="微软雅黑" panose="020B0503020204020204" pitchFamily="34" charset="-122"/>
              </a:rPr>
              <a:t>RocStories</a:t>
            </a:r>
            <a:r>
              <a:rPr lang="zh-CN" altLang="en-US" sz="2000" dirty="0">
                <a:solidFill>
                  <a:schemeClr val="bg1"/>
                </a:solidFill>
                <a:latin typeface="微软雅黑" panose="020B0503020204020204" pitchFamily="34" charset="-122"/>
              </a:rPr>
              <a:t>数据集中训练数据缺乏负样本难以训练的问题。</a:t>
            </a:r>
            <a:endParaRPr lang="en-US" altLang="zh-CN" sz="2000" dirty="0">
              <a:solidFill>
                <a:schemeClr val="bg1"/>
              </a:solidFill>
              <a:latin typeface="微软雅黑" panose="020B0503020204020204" pitchFamily="34" charset="-122"/>
            </a:endParaRPr>
          </a:p>
        </p:txBody>
      </p:sp>
      <p:grpSp>
        <p:nvGrpSpPr>
          <p:cNvPr id="4" name="组合 3">
            <a:extLst>
              <a:ext uri="{FF2B5EF4-FFF2-40B4-BE49-F238E27FC236}">
                <a16:creationId xmlns:a16="http://schemas.microsoft.com/office/drawing/2014/main" id="{BE19A8EB-048E-45B4-B3AA-57C2BAE88D5C}"/>
              </a:ext>
            </a:extLst>
          </p:cNvPr>
          <p:cNvGrpSpPr/>
          <p:nvPr/>
        </p:nvGrpSpPr>
        <p:grpSpPr>
          <a:xfrm>
            <a:off x="869516" y="1239937"/>
            <a:ext cx="1055252" cy="2121025"/>
            <a:chOff x="-13711" y="1327975"/>
            <a:chExt cx="1055252" cy="2121025"/>
          </a:xfrm>
        </p:grpSpPr>
        <p:sp>
          <p:nvSpPr>
            <p:cNvPr id="3" name="矩形 2"/>
            <p:cNvSpPr/>
            <p:nvPr/>
          </p:nvSpPr>
          <p:spPr>
            <a:xfrm>
              <a:off x="-13711" y="1327975"/>
              <a:ext cx="1055252" cy="2121025"/>
            </a:xfrm>
            <a:prstGeom prst="rect">
              <a:avLst/>
            </a:prstGeom>
            <a:solidFill>
              <a:srgbClr val="4472C4">
                <a:alpha val="9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2" name="文本框 1"/>
            <p:cNvSpPr txBox="1"/>
            <p:nvPr/>
          </p:nvSpPr>
          <p:spPr>
            <a:xfrm>
              <a:off x="109297" y="1534409"/>
              <a:ext cx="738656" cy="1708156"/>
            </a:xfrm>
            <a:prstGeom prst="rect">
              <a:avLst/>
            </a:prstGeom>
            <a:noFill/>
          </p:spPr>
          <p:txBody>
            <a:bodyPr vert="eaVert" wrap="none" lIns="91436" tIns="45718" rIns="91436" bIns="45718" rtlCol="0">
              <a:spAutoFit/>
            </a:bodyPr>
            <a:lstStyle/>
            <a:p>
              <a:r>
                <a:rPr lang="zh-CN" altLang="en-US" sz="3600" spc="600" dirty="0">
                  <a:solidFill>
                    <a:schemeClr val="bg1"/>
                  </a:solidFill>
                  <a:latin typeface="微软雅黑" panose="020B0503020204020204" pitchFamily="34" charset="-122"/>
                  <a:ea typeface="微软雅黑" panose="020B0503020204020204" pitchFamily="34" charset="-122"/>
                </a:rPr>
                <a:t>创新点</a:t>
              </a:r>
            </a:p>
          </p:txBody>
        </p:sp>
      </p:grpSp>
      <p:sp>
        <p:nvSpPr>
          <p:cNvPr id="43" name="矩形 42"/>
          <p:cNvSpPr/>
          <p:nvPr/>
        </p:nvSpPr>
        <p:spPr>
          <a:xfrm>
            <a:off x="3838576" y="252859"/>
            <a:ext cx="8349255"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44" name="圆角矩形 43"/>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45" name="文本框 44"/>
          <p:cNvSpPr txBox="1"/>
          <p:nvPr/>
        </p:nvSpPr>
        <p:spPr>
          <a:xfrm>
            <a:off x="647719" y="267583"/>
            <a:ext cx="3262423"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rPr>
              <a:t>难点与创新点分析</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46" name="矩形 45"/>
          <p:cNvSpPr/>
          <p:nvPr/>
        </p:nvSpPr>
        <p:spPr>
          <a:xfrm>
            <a:off x="3975296" y="325001"/>
            <a:ext cx="5359664"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DIFFICULTIES AND INNOVATIONS ANALYSIS</a:t>
            </a:r>
          </a:p>
        </p:txBody>
      </p:sp>
      <p:grpSp>
        <p:nvGrpSpPr>
          <p:cNvPr id="48" name="组 47"/>
          <p:cNvGrpSpPr/>
          <p:nvPr/>
        </p:nvGrpSpPr>
        <p:grpSpPr>
          <a:xfrm>
            <a:off x="11454107" y="252859"/>
            <a:ext cx="737892" cy="484288"/>
            <a:chOff x="11454105" y="252856"/>
            <a:chExt cx="737892" cy="484288"/>
          </a:xfrm>
        </p:grpSpPr>
        <p:grpSp>
          <p:nvGrpSpPr>
            <p:cNvPr id="50" name="组 49"/>
            <p:cNvGrpSpPr/>
            <p:nvPr/>
          </p:nvGrpSpPr>
          <p:grpSpPr>
            <a:xfrm>
              <a:off x="12039604" y="252856"/>
              <a:ext cx="152393" cy="484287"/>
              <a:chOff x="12039604" y="252856"/>
              <a:chExt cx="152393" cy="484287"/>
            </a:xfrm>
          </p:grpSpPr>
          <p:sp>
            <p:nvSpPr>
              <p:cNvPr id="54" name="圆角矩形 5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圆角矩形 5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圆角矩形 5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圆角矩形 5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99"/>
            <p:cNvGrpSpPr/>
            <p:nvPr/>
          </p:nvGrpSpPr>
          <p:grpSpPr>
            <a:xfrm>
              <a:off x="11454105" y="252857"/>
              <a:ext cx="491115" cy="484287"/>
              <a:chOff x="1528923" y="220268"/>
              <a:chExt cx="1284096" cy="1266241"/>
            </a:xfrm>
          </p:grpSpPr>
          <p:sp>
            <p:nvSpPr>
              <p:cNvPr id="52" name="圆角矩形 5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Freeform 96"/>
              <p:cNvSpPr>
                <a:spLocks/>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AD1C21"/>
                  </a:solidFill>
                </a:endParaRPr>
              </a:p>
            </p:txBody>
          </p:sp>
        </p:grpSp>
      </p:grpSp>
      <p:sp>
        <p:nvSpPr>
          <p:cNvPr id="30" name="矩形 29">
            <a:extLst>
              <a:ext uri="{FF2B5EF4-FFF2-40B4-BE49-F238E27FC236}">
                <a16:creationId xmlns:a16="http://schemas.microsoft.com/office/drawing/2014/main" id="{AE81384C-59F1-4BA9-8107-C7A66D1CA8D2}"/>
              </a:ext>
            </a:extLst>
          </p:cNvPr>
          <p:cNvSpPr/>
          <p:nvPr/>
        </p:nvSpPr>
        <p:spPr>
          <a:xfrm>
            <a:off x="869516" y="4112123"/>
            <a:ext cx="1055252" cy="2121025"/>
          </a:xfrm>
          <a:prstGeom prst="rect">
            <a:avLst/>
          </a:prstGeom>
          <a:solidFill>
            <a:srgbClr val="4472C4">
              <a:alpha val="9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zh-CN" altLang="en-US" sz="3600" spc="600" dirty="0">
                <a:solidFill>
                  <a:schemeClr val="bg1"/>
                </a:solidFill>
                <a:latin typeface="微软雅黑" panose="020B0503020204020204" pitchFamily="34" charset="-122"/>
                <a:ea typeface="微软雅黑" panose="020B0503020204020204" pitchFamily="34" charset="-122"/>
              </a:rPr>
              <a:t>难点</a:t>
            </a:r>
          </a:p>
        </p:txBody>
      </p:sp>
      <p:grpSp>
        <p:nvGrpSpPr>
          <p:cNvPr id="31" name="组合 30">
            <a:extLst>
              <a:ext uri="{FF2B5EF4-FFF2-40B4-BE49-F238E27FC236}">
                <a16:creationId xmlns:a16="http://schemas.microsoft.com/office/drawing/2014/main" id="{C48947C6-523A-4E8D-965C-7C71BF696E10}"/>
              </a:ext>
            </a:extLst>
          </p:cNvPr>
          <p:cNvGrpSpPr/>
          <p:nvPr/>
        </p:nvGrpSpPr>
        <p:grpSpPr>
          <a:xfrm>
            <a:off x="3204382" y="3886057"/>
            <a:ext cx="8976522" cy="2808999"/>
            <a:chOff x="3215481" y="830167"/>
            <a:chExt cx="8976522" cy="4447637"/>
          </a:xfrm>
        </p:grpSpPr>
        <p:sp>
          <p:nvSpPr>
            <p:cNvPr id="32" name="圆角矩形 19">
              <a:extLst>
                <a:ext uri="{FF2B5EF4-FFF2-40B4-BE49-F238E27FC236}">
                  <a16:creationId xmlns:a16="http://schemas.microsoft.com/office/drawing/2014/main" id="{6F540698-D783-4136-B5B8-194DC26A6FAB}"/>
                </a:ext>
              </a:extLst>
            </p:cNvPr>
            <p:cNvSpPr/>
            <p:nvPr/>
          </p:nvSpPr>
          <p:spPr>
            <a:xfrm>
              <a:off x="3219648" y="1022485"/>
              <a:ext cx="8972355" cy="4255319"/>
            </a:xfrm>
            <a:prstGeom prst="roundRect">
              <a:avLst>
                <a:gd name="adj" fmla="val 0"/>
              </a:avLst>
            </a:pr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33" name="圆角矩形 20">
              <a:extLst>
                <a:ext uri="{FF2B5EF4-FFF2-40B4-BE49-F238E27FC236}">
                  <a16:creationId xmlns:a16="http://schemas.microsoft.com/office/drawing/2014/main" id="{3F6D8A01-CC70-432D-8279-75E3A317CA14}"/>
                </a:ext>
              </a:extLst>
            </p:cNvPr>
            <p:cNvSpPr/>
            <p:nvPr/>
          </p:nvSpPr>
          <p:spPr>
            <a:xfrm>
              <a:off x="3215481" y="830167"/>
              <a:ext cx="8972355" cy="4255319"/>
            </a:xfrm>
            <a:prstGeom prst="roundRect">
              <a:avLst>
                <a:gd name="adj" fmla="val 0"/>
              </a:avLst>
            </a:pr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dirty="0"/>
            </a:p>
          </p:txBody>
        </p:sp>
      </p:grpSp>
      <p:sp>
        <p:nvSpPr>
          <p:cNvPr id="34" name="圆角矩形 21">
            <a:extLst>
              <a:ext uri="{FF2B5EF4-FFF2-40B4-BE49-F238E27FC236}">
                <a16:creationId xmlns:a16="http://schemas.microsoft.com/office/drawing/2014/main" id="{9CD81398-B463-423D-BF4A-117B74777E76}"/>
              </a:ext>
            </a:extLst>
          </p:cNvPr>
          <p:cNvSpPr/>
          <p:nvPr/>
        </p:nvSpPr>
        <p:spPr>
          <a:xfrm rot="10800000" flipV="1">
            <a:off x="2849259" y="4128570"/>
            <a:ext cx="558256" cy="51227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35" name="圆角矩形 23">
            <a:extLst>
              <a:ext uri="{FF2B5EF4-FFF2-40B4-BE49-F238E27FC236}">
                <a16:creationId xmlns:a16="http://schemas.microsoft.com/office/drawing/2014/main" id="{672CDBF0-2A50-4857-8AD6-BD691DE77DFD}"/>
              </a:ext>
            </a:extLst>
          </p:cNvPr>
          <p:cNvSpPr/>
          <p:nvPr/>
        </p:nvSpPr>
        <p:spPr>
          <a:xfrm rot="10800000" flipV="1">
            <a:off x="2849259" y="5421601"/>
            <a:ext cx="558256" cy="512279"/>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37" name="矩形 36">
            <a:extLst>
              <a:ext uri="{FF2B5EF4-FFF2-40B4-BE49-F238E27FC236}">
                <a16:creationId xmlns:a16="http://schemas.microsoft.com/office/drawing/2014/main" id="{72BA1E6C-660E-4082-92AE-0FDB17E97078}"/>
              </a:ext>
            </a:extLst>
          </p:cNvPr>
          <p:cNvSpPr/>
          <p:nvPr/>
        </p:nvSpPr>
        <p:spPr>
          <a:xfrm>
            <a:off x="3910141" y="4065489"/>
            <a:ext cx="7929818" cy="1172625"/>
          </a:xfrm>
          <a:prstGeom prst="rect">
            <a:avLst/>
          </a:prstGeom>
        </p:spPr>
        <p:txBody>
          <a:bodyPr wrap="square" lIns="91436" tIns="45718" rIns="91436" bIns="45718">
            <a:spAutoFit/>
          </a:bodyPr>
          <a:lstStyle/>
          <a:p>
            <a:pPr>
              <a:lnSpc>
                <a:spcPct val="130000"/>
              </a:lnSpc>
            </a:pPr>
            <a:r>
              <a:rPr lang="en-US" altLang="zh-CN" sz="1800" dirty="0" err="1">
                <a:solidFill>
                  <a:schemeClr val="bg1"/>
                </a:solidFill>
                <a:latin typeface="微软雅黑" panose="020B0503020204020204" pitchFamily="34" charset="-122"/>
              </a:rPr>
              <a:t>RocStories</a:t>
            </a:r>
            <a:r>
              <a:rPr lang="zh-CN" altLang="en-US" sz="1800" dirty="0">
                <a:solidFill>
                  <a:schemeClr val="bg1"/>
                </a:solidFill>
                <a:latin typeface="微软雅黑" panose="020B0503020204020204" pitchFamily="34" charset="-122"/>
              </a:rPr>
              <a:t>数据集仅仅包含正样本，使得判别式的神经网络因为缺乏负样本而难以训练，需要采取一定的方式（例如同时训练一个语言模型）使得模型能够学习到负样本的相关信息。</a:t>
            </a:r>
            <a:endParaRPr lang="en-US" altLang="zh-CN" sz="1800" dirty="0">
              <a:solidFill>
                <a:schemeClr val="bg1"/>
              </a:solidFill>
              <a:latin typeface="微软雅黑" panose="020B0503020204020204" pitchFamily="34" charset="-122"/>
              <a:ea typeface="微软雅黑" panose="020B0503020204020204" pitchFamily="34" charset="-122"/>
            </a:endParaRPr>
          </a:p>
        </p:txBody>
      </p:sp>
      <p:sp>
        <p:nvSpPr>
          <p:cNvPr id="39" name="矩形 38">
            <a:extLst>
              <a:ext uri="{FF2B5EF4-FFF2-40B4-BE49-F238E27FC236}">
                <a16:creationId xmlns:a16="http://schemas.microsoft.com/office/drawing/2014/main" id="{2FC5E778-D81D-4668-8C61-0AC6B366559B}"/>
              </a:ext>
            </a:extLst>
          </p:cNvPr>
          <p:cNvSpPr/>
          <p:nvPr/>
        </p:nvSpPr>
        <p:spPr>
          <a:xfrm>
            <a:off x="3910141" y="5421601"/>
            <a:ext cx="8129465" cy="1172625"/>
          </a:xfrm>
          <a:prstGeom prst="rect">
            <a:avLst/>
          </a:prstGeom>
        </p:spPr>
        <p:txBody>
          <a:bodyPr wrap="square" lIns="91436" tIns="45718" rIns="91436" bIns="45718">
            <a:spAutoFit/>
          </a:bodyPr>
          <a:lstStyle/>
          <a:p>
            <a:pPr>
              <a:lnSpc>
                <a:spcPct val="130000"/>
              </a:lnSpc>
            </a:pPr>
            <a:r>
              <a:rPr lang="zh-CN" altLang="en-US" sz="1800" dirty="0">
                <a:solidFill>
                  <a:schemeClr val="bg1"/>
                </a:solidFill>
                <a:latin typeface="微软雅黑" panose="020B0503020204020204" pitchFamily="34" charset="-122"/>
              </a:rPr>
              <a:t>虽然</a:t>
            </a:r>
            <a:r>
              <a:rPr lang="en-US" altLang="zh-CN" sz="1800" dirty="0" err="1">
                <a:solidFill>
                  <a:schemeClr val="bg1"/>
                </a:solidFill>
                <a:latin typeface="微软雅黑" panose="020B0503020204020204" pitchFamily="34" charset="-122"/>
              </a:rPr>
              <a:t>SQuAD</a:t>
            </a:r>
            <a:r>
              <a:rPr lang="zh-CN" altLang="en-US" sz="1800" dirty="0">
                <a:solidFill>
                  <a:schemeClr val="bg1"/>
                </a:solidFill>
                <a:latin typeface="微软雅黑" panose="020B0503020204020204" pitchFamily="34" charset="-122"/>
              </a:rPr>
              <a:t>和</a:t>
            </a:r>
            <a:r>
              <a:rPr lang="en-US" altLang="zh-CN" sz="1800" dirty="0">
                <a:solidFill>
                  <a:schemeClr val="bg1"/>
                </a:solidFill>
                <a:latin typeface="微软雅黑" panose="020B0503020204020204" pitchFamily="34" charset="-122"/>
              </a:rPr>
              <a:t>SNLI</a:t>
            </a:r>
            <a:r>
              <a:rPr lang="zh-CN" altLang="en-US" sz="1800" dirty="0">
                <a:solidFill>
                  <a:schemeClr val="bg1"/>
                </a:solidFill>
                <a:latin typeface="微软雅黑" panose="020B0503020204020204" pitchFamily="34" charset="-122"/>
              </a:rPr>
              <a:t>数据集中包含了大量的常识知识，但如何设计一个迁移学习框架来迁移相关知识也是一个难点，其中需要解决以下问题：从哪个数据集迁移，迁移什么常识知识，如何进行常识的迁移。</a:t>
            </a:r>
            <a:endParaRPr lang="en-US" altLang="zh-CN" sz="18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1305516"/>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779555" y="2823479"/>
            <a:ext cx="1822836" cy="1738364"/>
            <a:chOff x="4925753" y="1803623"/>
            <a:chExt cx="1822836" cy="1738364"/>
          </a:xfrm>
        </p:grpSpPr>
        <p:sp>
          <p:nvSpPr>
            <p:cNvPr id="20" name="圆角矩形 19"/>
            <p:cNvSpPr/>
            <p:nvPr/>
          </p:nvSpPr>
          <p:spPr>
            <a:xfrm>
              <a:off x="4925753" y="1803623"/>
              <a:ext cx="1755699" cy="1738364"/>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21" name="圆角矩形 20"/>
            <p:cNvSpPr/>
            <p:nvPr/>
          </p:nvSpPr>
          <p:spPr>
            <a:xfrm>
              <a:off x="4992890" y="1803623"/>
              <a:ext cx="1755699" cy="1738364"/>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latin typeface="微软雅黑" panose="020B0503020204020204" pitchFamily="34" charset="-122"/>
                  <a:ea typeface="微软雅黑" panose="020B0503020204020204" pitchFamily="34" charset="-122"/>
                </a:rPr>
                <a:t>进度</a:t>
              </a:r>
              <a:endParaRPr lang="en-US" altLang="zh-CN" sz="4000" dirty="0">
                <a:latin typeface="微软雅黑" panose="020B0503020204020204" pitchFamily="34" charset="-122"/>
                <a:ea typeface="微软雅黑" panose="020B0503020204020204" pitchFamily="34" charset="-122"/>
              </a:endParaRPr>
            </a:p>
            <a:p>
              <a:pPr algn="ctr"/>
              <a:r>
                <a:rPr lang="zh-CN" altLang="en-US" sz="4000" dirty="0">
                  <a:latin typeface="微软雅黑" panose="020B0503020204020204" pitchFamily="34" charset="-122"/>
                  <a:ea typeface="微软雅黑" panose="020B0503020204020204" pitchFamily="34" charset="-122"/>
                </a:rPr>
                <a:t>安排</a:t>
              </a:r>
            </a:p>
          </p:txBody>
        </p:sp>
      </p:grpSp>
      <p:cxnSp>
        <p:nvCxnSpPr>
          <p:cNvPr id="22" name="直接连接符 21"/>
          <p:cNvCxnSpPr/>
          <p:nvPr/>
        </p:nvCxnSpPr>
        <p:spPr>
          <a:xfrm>
            <a:off x="3058547" y="3676035"/>
            <a:ext cx="9133448" cy="10596"/>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rot="10800000" flipV="1">
            <a:off x="3232008" y="3431407"/>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t>1</a:t>
            </a:r>
            <a:endParaRPr lang="zh-CN" altLang="en-US" sz="2400" b="1" dirty="0"/>
          </a:p>
        </p:txBody>
      </p:sp>
      <p:sp>
        <p:nvSpPr>
          <p:cNvPr id="25" name="圆角矩形 24"/>
          <p:cNvSpPr/>
          <p:nvPr/>
        </p:nvSpPr>
        <p:spPr>
          <a:xfrm rot="10800000" flipV="1">
            <a:off x="9733533" y="3431407"/>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t>4</a:t>
            </a:r>
            <a:endParaRPr lang="zh-CN" altLang="en-US" sz="2400" b="1" dirty="0"/>
          </a:p>
        </p:txBody>
      </p:sp>
      <p:sp>
        <p:nvSpPr>
          <p:cNvPr id="26" name="圆角矩形 25"/>
          <p:cNvSpPr/>
          <p:nvPr/>
        </p:nvSpPr>
        <p:spPr>
          <a:xfrm rot="10800000" flipV="1">
            <a:off x="5300758" y="3431407"/>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t>2</a:t>
            </a:r>
            <a:endParaRPr lang="zh-CN" altLang="en-US" sz="2400" b="1" dirty="0"/>
          </a:p>
        </p:txBody>
      </p:sp>
      <p:sp>
        <p:nvSpPr>
          <p:cNvPr id="28" name="圆角矩形 27"/>
          <p:cNvSpPr/>
          <p:nvPr/>
        </p:nvSpPr>
        <p:spPr>
          <a:xfrm rot="10800000" flipV="1">
            <a:off x="7512384" y="3431407"/>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t>3</a:t>
            </a:r>
            <a:endParaRPr lang="zh-CN" altLang="en-US" sz="2400" b="1" dirty="0"/>
          </a:p>
        </p:txBody>
      </p:sp>
      <p:grpSp>
        <p:nvGrpSpPr>
          <p:cNvPr id="4" name="组合 3">
            <a:extLst>
              <a:ext uri="{FF2B5EF4-FFF2-40B4-BE49-F238E27FC236}">
                <a16:creationId xmlns:a16="http://schemas.microsoft.com/office/drawing/2014/main" id="{15B4579F-297B-45CE-A3BA-989E1132663D}"/>
              </a:ext>
            </a:extLst>
          </p:cNvPr>
          <p:cNvGrpSpPr/>
          <p:nvPr/>
        </p:nvGrpSpPr>
        <p:grpSpPr>
          <a:xfrm>
            <a:off x="2773241" y="4185155"/>
            <a:ext cx="3126978" cy="1353370"/>
            <a:chOff x="3154241" y="4404230"/>
            <a:chExt cx="3126978" cy="1353370"/>
          </a:xfrm>
        </p:grpSpPr>
        <p:sp>
          <p:nvSpPr>
            <p:cNvPr id="31" name="矩形 30"/>
            <p:cNvSpPr/>
            <p:nvPr/>
          </p:nvSpPr>
          <p:spPr>
            <a:xfrm>
              <a:off x="3154242" y="4765025"/>
              <a:ext cx="3126977" cy="992575"/>
            </a:xfrm>
            <a:prstGeom prst="rect">
              <a:avLst/>
            </a:prstGeom>
          </p:spPr>
          <p:txBody>
            <a:bodyPr wrap="square" lIns="91436" tIns="45718" rIns="91436" bIns="45718">
              <a:spAutoFit/>
            </a:bodyPr>
            <a:lstStyle/>
            <a:p>
              <a:pPr>
                <a:lnSpc>
                  <a:spcPct val="130000"/>
                </a:lnSpc>
              </a:pPr>
              <a:r>
                <a:rPr lang="zh-CN" altLang="en-US" sz="1500" dirty="0">
                  <a:solidFill>
                    <a:schemeClr val="bg2">
                      <a:lumMod val="50000"/>
                    </a:schemeClr>
                  </a:solidFill>
                  <a:latin typeface="微软雅黑" panose="020B0503020204020204" pitchFamily="34" charset="-122"/>
                </a:rPr>
                <a:t>论文选题</a:t>
              </a:r>
              <a:endParaRPr lang="en-US" altLang="zh-CN" sz="1500" dirty="0">
                <a:solidFill>
                  <a:schemeClr val="bg2">
                    <a:lumMod val="50000"/>
                  </a:schemeClr>
                </a:solidFill>
                <a:latin typeface="微软雅黑" panose="020B0503020204020204" pitchFamily="34" charset="-122"/>
              </a:endParaRPr>
            </a:p>
            <a:p>
              <a:pPr>
                <a:lnSpc>
                  <a:spcPct val="130000"/>
                </a:lnSpc>
              </a:pPr>
              <a:r>
                <a:rPr lang="zh-CN" altLang="en-US" sz="1500" dirty="0">
                  <a:solidFill>
                    <a:schemeClr val="bg2">
                      <a:lumMod val="50000"/>
                    </a:schemeClr>
                  </a:solidFill>
                  <a:latin typeface="微软雅黑" panose="020B0503020204020204" pitchFamily="34" charset="-122"/>
                </a:rPr>
                <a:t>查阅相关文献资料</a:t>
              </a:r>
              <a:endParaRPr lang="en-US" altLang="zh-CN" sz="1500" dirty="0">
                <a:solidFill>
                  <a:schemeClr val="bg2">
                    <a:lumMod val="50000"/>
                  </a:schemeClr>
                </a:solidFill>
                <a:latin typeface="微软雅黑" panose="020B0503020204020204" pitchFamily="34" charset="-122"/>
              </a:endParaRPr>
            </a:p>
            <a:p>
              <a:pPr>
                <a:lnSpc>
                  <a:spcPct val="130000"/>
                </a:lnSpc>
              </a:pPr>
              <a:r>
                <a:rPr lang="zh-CN" altLang="en-US" sz="1500" dirty="0">
                  <a:solidFill>
                    <a:schemeClr val="bg2">
                      <a:lumMod val="50000"/>
                    </a:schemeClr>
                  </a:solidFill>
                  <a:latin typeface="微软雅黑" panose="020B0503020204020204" pitchFamily="34" charset="-122"/>
                </a:rPr>
                <a:t>撰写开题报告</a:t>
              </a:r>
              <a:endParaRPr lang="zh-CN" altLang="en-US"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3154241" y="4404230"/>
              <a:ext cx="2890527" cy="381254"/>
            </a:xfrm>
            <a:prstGeom prst="rect">
              <a:avLst/>
            </a:prstGeom>
            <a:noFill/>
          </p:spPr>
          <p:txBody>
            <a:bodyPr wrap="none" lIns="91436" tIns="45718" rIns="91436" bIns="45718" rtlCol="0">
              <a:spAutoFit/>
            </a:bodyPr>
            <a:lstStyle/>
            <a:p>
              <a:pPr>
                <a:lnSpc>
                  <a:spcPct val="130000"/>
                </a:lnSpc>
              </a:pPr>
              <a:r>
                <a:rPr lang="en-US" altLang="zh-CN" sz="1600" dirty="0">
                  <a:solidFill>
                    <a:schemeClr val="tx2"/>
                  </a:solidFill>
                  <a:latin typeface="微软雅黑" panose="020B0503020204020204" pitchFamily="34" charset="-122"/>
                </a:rPr>
                <a:t>2017</a:t>
              </a:r>
              <a:r>
                <a:rPr lang="zh-CN" altLang="en-US" sz="1600" dirty="0">
                  <a:solidFill>
                    <a:schemeClr val="tx2"/>
                  </a:solidFill>
                  <a:latin typeface="微软雅黑" panose="020B0503020204020204" pitchFamily="34" charset="-122"/>
                </a:rPr>
                <a:t>年</a:t>
              </a:r>
              <a:r>
                <a:rPr lang="en-US" altLang="zh-CN" sz="1600" dirty="0">
                  <a:solidFill>
                    <a:schemeClr val="tx2"/>
                  </a:solidFill>
                  <a:latin typeface="微软雅黑" panose="020B0503020204020204" pitchFamily="34" charset="-122"/>
                </a:rPr>
                <a:t>10</a:t>
              </a:r>
              <a:r>
                <a:rPr lang="zh-CN" altLang="en-US" sz="1600" dirty="0">
                  <a:solidFill>
                    <a:schemeClr val="tx2"/>
                  </a:solidFill>
                  <a:latin typeface="微软雅黑" panose="020B0503020204020204" pitchFamily="34" charset="-122"/>
                </a:rPr>
                <a:t>月</a:t>
              </a:r>
              <a:r>
                <a:rPr lang="en-US" altLang="zh-CN" sz="1600" dirty="0">
                  <a:solidFill>
                    <a:schemeClr val="tx2"/>
                  </a:solidFill>
                  <a:latin typeface="微软雅黑" panose="020B0503020204020204" pitchFamily="34" charset="-122"/>
                </a:rPr>
                <a:t>——2017</a:t>
              </a:r>
              <a:r>
                <a:rPr lang="zh-CN" altLang="en-US" sz="1600" dirty="0">
                  <a:solidFill>
                    <a:schemeClr val="tx2"/>
                  </a:solidFill>
                  <a:latin typeface="微软雅黑" panose="020B0503020204020204" pitchFamily="34" charset="-122"/>
                </a:rPr>
                <a:t>年</a:t>
              </a:r>
              <a:r>
                <a:rPr lang="en-US" altLang="zh-CN" sz="1600" dirty="0">
                  <a:solidFill>
                    <a:schemeClr val="tx2"/>
                  </a:solidFill>
                  <a:latin typeface="微软雅黑" panose="020B0503020204020204" pitchFamily="34" charset="-122"/>
                </a:rPr>
                <a:t>11</a:t>
              </a:r>
              <a:r>
                <a:rPr lang="zh-CN" altLang="en-US" sz="1600" dirty="0">
                  <a:solidFill>
                    <a:schemeClr val="tx2"/>
                  </a:solidFill>
                  <a:latin typeface="微软雅黑" panose="020B0503020204020204" pitchFamily="34" charset="-122"/>
                </a:rPr>
                <a:t>月</a:t>
              </a:r>
              <a:endParaRPr lang="zh-CN" altLang="en-US" sz="1600" dirty="0">
                <a:solidFill>
                  <a:schemeClr val="tx2"/>
                </a:solidFill>
                <a:latin typeface="微软雅黑" panose="020B0503020204020204" pitchFamily="34" charset="-122"/>
                <a:ea typeface="微软雅黑" panose="020B0503020204020204" pitchFamily="34" charset="-122"/>
              </a:endParaRPr>
            </a:p>
          </p:txBody>
        </p:sp>
      </p:grpSp>
      <p:sp>
        <p:nvSpPr>
          <p:cNvPr id="38" name="矩形 37"/>
          <p:cNvSpPr/>
          <p:nvPr/>
        </p:nvSpPr>
        <p:spPr>
          <a:xfrm>
            <a:off x="6528236" y="4605059"/>
            <a:ext cx="2211703" cy="363172"/>
          </a:xfrm>
          <a:prstGeom prst="rect">
            <a:avLst/>
          </a:prstGeom>
        </p:spPr>
        <p:txBody>
          <a:bodyPr wrap="square" lIns="91436" tIns="45718" rIns="91436" bIns="45718">
            <a:spAutoFit/>
          </a:bodyPr>
          <a:lstStyle/>
          <a:p>
            <a:pPr>
              <a:lnSpc>
                <a:spcPct val="130000"/>
              </a:lnSpc>
            </a:pPr>
            <a:r>
              <a:rPr lang="zh-CN" altLang="en-US" sz="1500" dirty="0">
                <a:solidFill>
                  <a:schemeClr val="bg2">
                    <a:lumMod val="50000"/>
                  </a:schemeClr>
                </a:solidFill>
                <a:latin typeface="微软雅黑" panose="020B0503020204020204" pitchFamily="34" charset="-122"/>
              </a:rPr>
              <a:t>对方案进行实现和验证</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6528234" y="4244264"/>
            <a:ext cx="2650076" cy="381254"/>
          </a:xfrm>
          <a:prstGeom prst="rect">
            <a:avLst/>
          </a:prstGeom>
          <a:noFill/>
        </p:spPr>
        <p:txBody>
          <a:bodyPr wrap="none" lIns="91436" tIns="45718" rIns="91436" bIns="45718" rtlCol="0">
            <a:spAutoFit/>
          </a:bodyPr>
          <a:lstStyle/>
          <a:p>
            <a:pPr>
              <a:lnSpc>
                <a:spcPct val="130000"/>
              </a:lnSpc>
            </a:pPr>
            <a:r>
              <a:rPr lang="en-US" altLang="zh-CN" sz="1600" dirty="0">
                <a:solidFill>
                  <a:schemeClr val="tx2"/>
                </a:solidFill>
                <a:latin typeface="微软雅黑" panose="020B0503020204020204" pitchFamily="34" charset="-122"/>
              </a:rPr>
              <a:t>2018</a:t>
            </a:r>
            <a:r>
              <a:rPr lang="zh-CN" altLang="en-US" sz="1600" dirty="0">
                <a:solidFill>
                  <a:schemeClr val="tx2"/>
                </a:solidFill>
                <a:latin typeface="微软雅黑" panose="020B0503020204020204" pitchFamily="34" charset="-122"/>
              </a:rPr>
              <a:t>年</a:t>
            </a:r>
            <a:r>
              <a:rPr lang="en-US" altLang="zh-CN" sz="1600" dirty="0">
                <a:solidFill>
                  <a:schemeClr val="tx2"/>
                </a:solidFill>
                <a:latin typeface="微软雅黑" panose="020B0503020204020204" pitchFamily="34" charset="-122"/>
              </a:rPr>
              <a:t>2</a:t>
            </a:r>
            <a:r>
              <a:rPr lang="zh-CN" altLang="en-US" sz="1600" dirty="0">
                <a:solidFill>
                  <a:schemeClr val="tx2"/>
                </a:solidFill>
                <a:latin typeface="微软雅黑" panose="020B0503020204020204" pitchFamily="34" charset="-122"/>
              </a:rPr>
              <a:t>月</a:t>
            </a:r>
            <a:r>
              <a:rPr lang="en-US" altLang="zh-CN" sz="1600" dirty="0">
                <a:solidFill>
                  <a:schemeClr val="tx2"/>
                </a:solidFill>
                <a:latin typeface="微软雅黑" panose="020B0503020204020204" pitchFamily="34" charset="-122"/>
              </a:rPr>
              <a:t>——2018</a:t>
            </a:r>
            <a:r>
              <a:rPr lang="zh-CN" altLang="en-US" sz="1600" dirty="0">
                <a:solidFill>
                  <a:schemeClr val="tx2"/>
                </a:solidFill>
                <a:latin typeface="微软雅黑" panose="020B0503020204020204" pitchFamily="34" charset="-122"/>
              </a:rPr>
              <a:t>年</a:t>
            </a:r>
            <a:r>
              <a:rPr lang="en-US" altLang="zh-CN" sz="1600" dirty="0">
                <a:solidFill>
                  <a:schemeClr val="tx2"/>
                </a:solidFill>
                <a:latin typeface="微软雅黑" panose="020B0503020204020204" pitchFamily="34" charset="-122"/>
              </a:rPr>
              <a:t>3</a:t>
            </a:r>
            <a:r>
              <a:rPr lang="zh-CN" altLang="en-US" sz="1600" dirty="0">
                <a:solidFill>
                  <a:schemeClr val="tx2"/>
                </a:solidFill>
                <a:latin typeface="微软雅黑" panose="020B0503020204020204" pitchFamily="34" charset="-122"/>
              </a:rPr>
              <a:t>月</a:t>
            </a:r>
            <a:endParaRPr lang="zh-CN" altLang="en-US" sz="1600" dirty="0">
              <a:solidFill>
                <a:schemeClr val="tx2"/>
              </a:solidFill>
              <a:latin typeface="微软雅黑" panose="020B0503020204020204" pitchFamily="34" charset="-122"/>
              <a:ea typeface="微软雅黑" panose="020B0503020204020204" pitchFamily="34" charset="-122"/>
            </a:endParaRPr>
          </a:p>
        </p:txBody>
      </p:sp>
      <p:grpSp>
        <p:nvGrpSpPr>
          <p:cNvPr id="6" name="组合 5">
            <a:extLst>
              <a:ext uri="{FF2B5EF4-FFF2-40B4-BE49-F238E27FC236}">
                <a16:creationId xmlns:a16="http://schemas.microsoft.com/office/drawing/2014/main" id="{0D4FF772-A546-4212-B0F3-F02376DE27EF}"/>
              </a:ext>
            </a:extLst>
          </p:cNvPr>
          <p:cNvGrpSpPr/>
          <p:nvPr/>
        </p:nvGrpSpPr>
        <p:grpSpPr>
          <a:xfrm>
            <a:off x="4199870" y="2085616"/>
            <a:ext cx="3882909" cy="1024049"/>
            <a:chOff x="5175366" y="1868444"/>
            <a:chExt cx="3882909" cy="1024049"/>
          </a:xfrm>
        </p:grpSpPr>
        <p:sp>
          <p:nvSpPr>
            <p:cNvPr id="42" name="矩形 41"/>
            <p:cNvSpPr/>
            <p:nvPr/>
          </p:nvSpPr>
          <p:spPr>
            <a:xfrm>
              <a:off x="5175368" y="2229239"/>
              <a:ext cx="3882907" cy="663254"/>
            </a:xfrm>
            <a:prstGeom prst="rect">
              <a:avLst/>
            </a:prstGeom>
          </p:spPr>
          <p:txBody>
            <a:bodyPr wrap="square" lIns="91436" tIns="45718" rIns="91436" bIns="45718">
              <a:spAutoFit/>
            </a:bodyPr>
            <a:lstStyle/>
            <a:p>
              <a:pPr>
                <a:lnSpc>
                  <a:spcPct val="130000"/>
                </a:lnSpc>
              </a:pPr>
              <a:r>
                <a:rPr lang="zh-CN" altLang="en-US" sz="1500" dirty="0">
                  <a:solidFill>
                    <a:schemeClr val="bg2">
                      <a:lumMod val="50000"/>
                    </a:schemeClr>
                  </a:solidFill>
                  <a:latin typeface="微软雅黑" panose="020B0503020204020204" pitchFamily="34" charset="-122"/>
                </a:rPr>
                <a:t>设计迁移学习的模型</a:t>
              </a:r>
              <a:endParaRPr lang="en-US" altLang="zh-CN" sz="1500" dirty="0">
                <a:solidFill>
                  <a:schemeClr val="bg2">
                    <a:lumMod val="50000"/>
                  </a:schemeClr>
                </a:solidFill>
                <a:latin typeface="微软雅黑" panose="020B0503020204020204" pitchFamily="34" charset="-122"/>
              </a:endParaRPr>
            </a:p>
            <a:p>
              <a:pPr>
                <a:lnSpc>
                  <a:spcPct val="130000"/>
                </a:lnSpc>
              </a:pPr>
              <a:r>
                <a:rPr lang="zh-CN" altLang="en-US" sz="1500" dirty="0">
                  <a:solidFill>
                    <a:schemeClr val="bg2">
                      <a:lumMod val="50000"/>
                    </a:schemeClr>
                  </a:solidFill>
                  <a:latin typeface="微软雅黑" panose="020B0503020204020204" pitchFamily="34" charset="-122"/>
                </a:rPr>
                <a:t>并进行理论推导</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5175366" y="1868444"/>
              <a:ext cx="2770302" cy="381254"/>
            </a:xfrm>
            <a:prstGeom prst="rect">
              <a:avLst/>
            </a:prstGeom>
            <a:noFill/>
          </p:spPr>
          <p:txBody>
            <a:bodyPr wrap="none" lIns="91436" tIns="45718" rIns="91436" bIns="45718" rtlCol="0">
              <a:spAutoFit/>
            </a:bodyPr>
            <a:lstStyle/>
            <a:p>
              <a:pPr>
                <a:lnSpc>
                  <a:spcPct val="130000"/>
                </a:lnSpc>
              </a:pPr>
              <a:r>
                <a:rPr lang="en-US" altLang="zh-CN" sz="1600" dirty="0">
                  <a:solidFill>
                    <a:schemeClr val="tx2"/>
                  </a:solidFill>
                  <a:latin typeface="微软雅黑" panose="020B0503020204020204" pitchFamily="34" charset="-122"/>
                </a:rPr>
                <a:t>2017</a:t>
              </a:r>
              <a:r>
                <a:rPr lang="zh-CN" altLang="en-US" sz="1600" dirty="0">
                  <a:solidFill>
                    <a:schemeClr val="tx2"/>
                  </a:solidFill>
                  <a:latin typeface="微软雅黑" panose="020B0503020204020204" pitchFamily="34" charset="-122"/>
                </a:rPr>
                <a:t>年</a:t>
              </a:r>
              <a:r>
                <a:rPr lang="en-US" altLang="zh-CN" sz="1600" dirty="0">
                  <a:solidFill>
                    <a:schemeClr val="tx2"/>
                  </a:solidFill>
                  <a:latin typeface="微软雅黑" panose="020B0503020204020204" pitchFamily="34" charset="-122"/>
                </a:rPr>
                <a:t>12</a:t>
              </a:r>
              <a:r>
                <a:rPr lang="zh-CN" altLang="en-US" sz="1600" dirty="0">
                  <a:solidFill>
                    <a:schemeClr val="tx2"/>
                  </a:solidFill>
                  <a:latin typeface="微软雅黑" panose="020B0503020204020204" pitchFamily="34" charset="-122"/>
                </a:rPr>
                <a:t>月</a:t>
              </a:r>
              <a:r>
                <a:rPr lang="en-US" altLang="zh-CN" sz="1600" dirty="0">
                  <a:solidFill>
                    <a:schemeClr val="tx2"/>
                  </a:solidFill>
                  <a:latin typeface="微软雅黑" panose="020B0503020204020204" pitchFamily="34" charset="-122"/>
                </a:rPr>
                <a:t>——2018</a:t>
              </a:r>
              <a:r>
                <a:rPr lang="zh-CN" altLang="en-US" sz="1600" dirty="0">
                  <a:solidFill>
                    <a:schemeClr val="tx2"/>
                  </a:solidFill>
                  <a:latin typeface="微软雅黑" panose="020B0503020204020204" pitchFamily="34" charset="-122"/>
                </a:rPr>
                <a:t>年</a:t>
              </a:r>
              <a:r>
                <a:rPr lang="en-US" altLang="zh-CN" sz="1600" dirty="0">
                  <a:solidFill>
                    <a:schemeClr val="tx2"/>
                  </a:solidFill>
                  <a:latin typeface="微软雅黑" panose="020B0503020204020204" pitchFamily="34" charset="-122"/>
                </a:rPr>
                <a:t>1</a:t>
              </a:r>
              <a:r>
                <a:rPr lang="zh-CN" altLang="en-US" sz="1600" dirty="0">
                  <a:solidFill>
                    <a:schemeClr val="tx2"/>
                  </a:solidFill>
                  <a:latin typeface="微软雅黑" panose="020B0503020204020204" pitchFamily="34" charset="-122"/>
                </a:rPr>
                <a:t>月</a:t>
              </a:r>
              <a:endParaRPr lang="zh-CN" altLang="en-US" sz="1600" dirty="0">
                <a:solidFill>
                  <a:schemeClr val="tx2"/>
                </a:solidFill>
                <a:latin typeface="微软雅黑" panose="020B0503020204020204" pitchFamily="34" charset="-122"/>
                <a:ea typeface="微软雅黑" panose="020B0503020204020204" pitchFamily="34" charset="-122"/>
              </a:endParaRPr>
            </a:p>
          </p:txBody>
        </p:sp>
      </p:grpSp>
      <p:grpSp>
        <p:nvGrpSpPr>
          <p:cNvPr id="7" name="组合 6">
            <a:extLst>
              <a:ext uri="{FF2B5EF4-FFF2-40B4-BE49-F238E27FC236}">
                <a16:creationId xmlns:a16="http://schemas.microsoft.com/office/drawing/2014/main" id="{7C8A6DF4-6A3D-414D-B672-80120D44045A}"/>
              </a:ext>
            </a:extLst>
          </p:cNvPr>
          <p:cNvGrpSpPr/>
          <p:nvPr/>
        </p:nvGrpSpPr>
        <p:grpSpPr>
          <a:xfrm>
            <a:off x="8914350" y="2094760"/>
            <a:ext cx="2650076" cy="1024049"/>
            <a:chOff x="8914350" y="2151910"/>
            <a:chExt cx="2650076" cy="1024049"/>
          </a:xfrm>
        </p:grpSpPr>
        <p:sp>
          <p:nvSpPr>
            <p:cNvPr id="44" name="矩形 43"/>
            <p:cNvSpPr/>
            <p:nvPr/>
          </p:nvSpPr>
          <p:spPr>
            <a:xfrm>
              <a:off x="8914350" y="2512705"/>
              <a:ext cx="2211703" cy="663254"/>
            </a:xfrm>
            <a:prstGeom prst="rect">
              <a:avLst/>
            </a:prstGeom>
          </p:spPr>
          <p:txBody>
            <a:bodyPr wrap="square" lIns="91436" tIns="45718" rIns="91436" bIns="45718">
              <a:spAutoFit/>
            </a:bodyPr>
            <a:lstStyle/>
            <a:p>
              <a:pPr>
                <a:lnSpc>
                  <a:spcPct val="130000"/>
                </a:lnSpc>
              </a:pPr>
              <a:r>
                <a:rPr lang="zh-CN" altLang="en-US" sz="1500" dirty="0">
                  <a:solidFill>
                    <a:schemeClr val="bg2">
                      <a:lumMod val="50000"/>
                    </a:schemeClr>
                  </a:solidFill>
                  <a:latin typeface="微软雅黑" panose="020B0503020204020204" pitchFamily="34" charset="-122"/>
                </a:rPr>
                <a:t>根据实验结果撰写论文初稿</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8914350" y="2151910"/>
              <a:ext cx="2650076" cy="381254"/>
            </a:xfrm>
            <a:prstGeom prst="rect">
              <a:avLst/>
            </a:prstGeom>
            <a:noFill/>
          </p:spPr>
          <p:txBody>
            <a:bodyPr wrap="none" lIns="91436" tIns="45718" rIns="91436" bIns="45718" rtlCol="0">
              <a:spAutoFit/>
            </a:bodyPr>
            <a:lstStyle/>
            <a:p>
              <a:pPr>
                <a:lnSpc>
                  <a:spcPct val="130000"/>
                </a:lnSpc>
              </a:pPr>
              <a:r>
                <a:rPr lang="en-US" altLang="zh-CN" sz="1600" dirty="0">
                  <a:solidFill>
                    <a:schemeClr val="tx2"/>
                  </a:solidFill>
                  <a:latin typeface="微软雅黑" panose="020B0503020204020204" pitchFamily="34" charset="-122"/>
                </a:rPr>
                <a:t>2018</a:t>
              </a:r>
              <a:r>
                <a:rPr lang="zh-CN" altLang="en-US" sz="1600" dirty="0">
                  <a:solidFill>
                    <a:schemeClr val="tx2"/>
                  </a:solidFill>
                  <a:latin typeface="微软雅黑" panose="020B0503020204020204" pitchFamily="34" charset="-122"/>
                </a:rPr>
                <a:t>年</a:t>
              </a:r>
              <a:r>
                <a:rPr lang="en-US" altLang="zh-CN" sz="1600" dirty="0">
                  <a:solidFill>
                    <a:schemeClr val="tx2"/>
                  </a:solidFill>
                  <a:latin typeface="微软雅黑" panose="020B0503020204020204" pitchFamily="34" charset="-122"/>
                </a:rPr>
                <a:t>4</a:t>
              </a:r>
              <a:r>
                <a:rPr lang="zh-CN" altLang="en-US" sz="1600" dirty="0">
                  <a:solidFill>
                    <a:schemeClr val="tx2"/>
                  </a:solidFill>
                  <a:latin typeface="微软雅黑" panose="020B0503020204020204" pitchFamily="34" charset="-122"/>
                </a:rPr>
                <a:t>月</a:t>
              </a:r>
              <a:r>
                <a:rPr lang="en-US" altLang="zh-CN" sz="1600" dirty="0">
                  <a:solidFill>
                    <a:schemeClr val="tx2"/>
                  </a:solidFill>
                  <a:latin typeface="微软雅黑" panose="020B0503020204020204" pitchFamily="34" charset="-122"/>
                </a:rPr>
                <a:t>——2018</a:t>
              </a:r>
              <a:r>
                <a:rPr lang="zh-CN" altLang="en-US" sz="1600" dirty="0">
                  <a:solidFill>
                    <a:schemeClr val="tx2"/>
                  </a:solidFill>
                  <a:latin typeface="微软雅黑" panose="020B0503020204020204" pitchFamily="34" charset="-122"/>
                </a:rPr>
                <a:t>年</a:t>
              </a:r>
              <a:r>
                <a:rPr lang="en-US" altLang="zh-CN" sz="1600" dirty="0">
                  <a:solidFill>
                    <a:schemeClr val="tx2"/>
                  </a:solidFill>
                  <a:latin typeface="微软雅黑" panose="020B0503020204020204" pitchFamily="34" charset="-122"/>
                </a:rPr>
                <a:t>5</a:t>
              </a:r>
              <a:r>
                <a:rPr lang="zh-CN" altLang="en-US" sz="1600" dirty="0">
                  <a:solidFill>
                    <a:schemeClr val="tx2"/>
                  </a:solidFill>
                  <a:latin typeface="微软雅黑" panose="020B0503020204020204" pitchFamily="34" charset="-122"/>
                </a:rPr>
                <a:t>月</a:t>
              </a:r>
              <a:endParaRPr lang="zh-CN" altLang="en-US" sz="1600" dirty="0">
                <a:solidFill>
                  <a:schemeClr val="tx2"/>
                </a:solidFill>
                <a:latin typeface="微软雅黑" panose="020B0503020204020204" pitchFamily="34" charset="-122"/>
                <a:ea typeface="微软雅黑" panose="020B0503020204020204" pitchFamily="34" charset="-122"/>
              </a:endParaRPr>
            </a:p>
          </p:txBody>
        </p:sp>
      </p:grpSp>
      <p:sp>
        <p:nvSpPr>
          <p:cNvPr id="58" name="矩形 57"/>
          <p:cNvSpPr/>
          <p:nvPr/>
        </p:nvSpPr>
        <p:spPr>
          <a:xfrm>
            <a:off x="3140701" y="252859"/>
            <a:ext cx="9051303"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9" name="圆角矩形 58"/>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6</a:t>
            </a:r>
            <a:endParaRPr lang="zh-CN" altLang="en-US" sz="3600" dirty="0"/>
          </a:p>
        </p:txBody>
      </p:sp>
      <p:sp>
        <p:nvSpPr>
          <p:cNvPr id="60" name="文本框 59"/>
          <p:cNvSpPr txBox="1"/>
          <p:nvPr/>
        </p:nvSpPr>
        <p:spPr>
          <a:xfrm>
            <a:off x="647719" y="267582"/>
            <a:ext cx="2492982"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论文进度安排</a:t>
            </a:r>
          </a:p>
        </p:txBody>
      </p:sp>
      <p:sp>
        <p:nvSpPr>
          <p:cNvPr id="61" name="矩形 60"/>
          <p:cNvSpPr/>
          <p:nvPr/>
        </p:nvSpPr>
        <p:spPr>
          <a:xfrm>
            <a:off x="3232007" y="325001"/>
            <a:ext cx="1482868" cy="384717"/>
          </a:xfrm>
          <a:prstGeom prst="rect">
            <a:avLst/>
          </a:prstGeom>
        </p:spPr>
        <p:txBody>
          <a:bodyPr wrap="squar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SCHEDULE</a:t>
            </a:r>
          </a:p>
        </p:txBody>
      </p:sp>
      <p:grpSp>
        <p:nvGrpSpPr>
          <p:cNvPr id="63" name="组 62"/>
          <p:cNvGrpSpPr/>
          <p:nvPr/>
        </p:nvGrpSpPr>
        <p:grpSpPr>
          <a:xfrm>
            <a:off x="11454107" y="252859"/>
            <a:ext cx="737892" cy="484288"/>
            <a:chOff x="11454105" y="252856"/>
            <a:chExt cx="737892" cy="484288"/>
          </a:xfrm>
        </p:grpSpPr>
        <p:grpSp>
          <p:nvGrpSpPr>
            <p:cNvPr id="65" name="组 64"/>
            <p:cNvGrpSpPr/>
            <p:nvPr/>
          </p:nvGrpSpPr>
          <p:grpSpPr>
            <a:xfrm>
              <a:off x="12039604" y="252856"/>
              <a:ext cx="152393" cy="484287"/>
              <a:chOff x="12039604" y="252856"/>
              <a:chExt cx="152393" cy="484287"/>
            </a:xfrm>
          </p:grpSpPr>
          <p:sp>
            <p:nvSpPr>
              <p:cNvPr id="69" name="圆角矩形 68"/>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圆角矩形 7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圆角矩形 7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6" name="组合 99"/>
            <p:cNvGrpSpPr/>
            <p:nvPr/>
          </p:nvGrpSpPr>
          <p:grpSpPr>
            <a:xfrm>
              <a:off x="11454105" y="252857"/>
              <a:ext cx="491115" cy="484287"/>
              <a:chOff x="1528923" y="220268"/>
              <a:chExt cx="1284096" cy="1266241"/>
            </a:xfrm>
          </p:grpSpPr>
          <p:sp>
            <p:nvSpPr>
              <p:cNvPr id="67" name="圆角矩形 66"/>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Freeform 96"/>
              <p:cNvSpPr>
                <a:spLocks/>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AD1C21"/>
                  </a:solidFill>
                </a:endParaRPr>
              </a:p>
            </p:txBody>
          </p:sp>
        </p:grpSp>
      </p:grpSp>
    </p:spTree>
    <p:extLst>
      <p:ext uri="{BB962C8B-B14F-4D97-AF65-F5344CB8AC3E}">
        <p14:creationId xmlns:p14="http://schemas.microsoft.com/office/powerpoint/2010/main" val="1163129656"/>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3043530" y="2241816"/>
            <a:ext cx="6087838" cy="1323437"/>
          </a:xfrm>
          <a:prstGeom prst="rect">
            <a:avLst/>
          </a:prstGeom>
          <a:noFill/>
        </p:spPr>
        <p:txBody>
          <a:bodyPr wrap="square" lIns="91438" tIns="45719" rIns="91438" bIns="45719" rtlCol="0">
            <a:spAutoFit/>
          </a:bodyPr>
          <a:lstStyle/>
          <a:p>
            <a:pPr algn="dist"/>
            <a:r>
              <a:rPr lang="zh-CN" altLang="en-US" sz="8000" dirty="0">
                <a:ln w="0"/>
                <a:solidFill>
                  <a:schemeClr val="tx2"/>
                </a:solidFill>
                <a:latin typeface="微软雅黑" panose="020B0503020204020204" pitchFamily="34" charset="-122"/>
                <a:ea typeface="微软雅黑" panose="020B0503020204020204" pitchFamily="34" charset="-122"/>
              </a:rPr>
              <a:t>谢谢大家！</a:t>
            </a:r>
          </a:p>
        </p:txBody>
      </p:sp>
      <p:grpSp>
        <p:nvGrpSpPr>
          <p:cNvPr id="44" name="组 43"/>
          <p:cNvGrpSpPr/>
          <p:nvPr/>
        </p:nvGrpSpPr>
        <p:grpSpPr>
          <a:xfrm>
            <a:off x="11454107" y="252859"/>
            <a:ext cx="737892" cy="484288"/>
            <a:chOff x="11454105" y="252856"/>
            <a:chExt cx="737892" cy="484288"/>
          </a:xfrm>
        </p:grpSpPr>
        <p:grpSp>
          <p:nvGrpSpPr>
            <p:cNvPr id="63" name="组 62"/>
            <p:cNvGrpSpPr/>
            <p:nvPr/>
          </p:nvGrpSpPr>
          <p:grpSpPr>
            <a:xfrm>
              <a:off x="12039604" y="252856"/>
              <a:ext cx="152393" cy="484287"/>
              <a:chOff x="12039604" y="252856"/>
              <a:chExt cx="152393" cy="484287"/>
            </a:xfrm>
          </p:grpSpPr>
          <p:sp>
            <p:nvSpPr>
              <p:cNvPr id="67" name="圆角矩形 6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99"/>
            <p:cNvGrpSpPr/>
            <p:nvPr/>
          </p:nvGrpSpPr>
          <p:grpSpPr>
            <a:xfrm>
              <a:off x="11454105" y="252857"/>
              <a:ext cx="491115" cy="484287"/>
              <a:chOff x="1528923" y="220268"/>
              <a:chExt cx="1284096" cy="1266241"/>
            </a:xfrm>
          </p:grpSpPr>
          <p:sp>
            <p:nvSpPr>
              <p:cNvPr id="65" name="圆角矩形 64"/>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96"/>
              <p:cNvSpPr>
                <a:spLocks/>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AD1C21"/>
                  </a:solidFill>
                </a:endParaRPr>
              </a:p>
            </p:txBody>
          </p:sp>
        </p:grpSp>
      </p:grpSp>
      <p:sp>
        <p:nvSpPr>
          <p:cNvPr id="72" name="矩形 71"/>
          <p:cNvSpPr/>
          <p:nvPr/>
        </p:nvSpPr>
        <p:spPr>
          <a:xfrm>
            <a:off x="-8551" y="5623751"/>
            <a:ext cx="12192000" cy="123425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73" name="组合 60"/>
          <p:cNvGrpSpPr/>
          <p:nvPr/>
        </p:nvGrpSpPr>
        <p:grpSpPr>
          <a:xfrm rot="16200000">
            <a:off x="11436486" y="6057841"/>
            <a:ext cx="1271471" cy="363349"/>
            <a:chOff x="6507038" y="462977"/>
            <a:chExt cx="2430800" cy="471379"/>
          </a:xfrm>
        </p:grpSpPr>
        <p:grpSp>
          <p:nvGrpSpPr>
            <p:cNvPr id="74" name="组合 61"/>
            <p:cNvGrpSpPr/>
            <p:nvPr/>
          </p:nvGrpSpPr>
          <p:grpSpPr>
            <a:xfrm flipV="1">
              <a:off x="6507038" y="462977"/>
              <a:ext cx="1917435" cy="471379"/>
              <a:chOff x="810775" y="1533962"/>
              <a:chExt cx="7782374" cy="1913206"/>
            </a:xfrm>
          </p:grpSpPr>
          <p:sp>
            <p:nvSpPr>
              <p:cNvPr id="76" name="圆角矩形 75"/>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 76"/>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圆角矩形 77"/>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圆角矩形 78"/>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圆角矩形 74"/>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0" name="文本框 79"/>
          <p:cNvSpPr txBox="1"/>
          <p:nvPr/>
        </p:nvSpPr>
        <p:spPr>
          <a:xfrm>
            <a:off x="403711" y="5713688"/>
            <a:ext cx="6218119" cy="1015661"/>
          </a:xfrm>
          <a:prstGeom prst="rect">
            <a:avLst/>
          </a:prstGeom>
          <a:noFill/>
        </p:spPr>
        <p:txBody>
          <a:bodyPr wrap="square" lIns="91436" tIns="45718" rIns="91436" bIns="45718" rtlCol="0">
            <a:spAutoFit/>
          </a:bodyPr>
          <a:lstStyle/>
          <a:p>
            <a:r>
              <a:rPr lang="en-US" altLang="zh-CN" sz="6000" dirty="0">
                <a:solidFill>
                  <a:schemeClr val="bg1"/>
                </a:solidFill>
                <a:latin typeface="微软雅黑" panose="020B0503020204020204" pitchFamily="34" charset="-122"/>
                <a:ea typeface="微软雅黑" panose="020B0503020204020204" pitchFamily="34" charset="-122"/>
              </a:rPr>
              <a:t>THANKS</a:t>
            </a:r>
            <a:r>
              <a:rPr lang="zh-CN" altLang="en-US" sz="6000" dirty="0">
                <a:solidFill>
                  <a:schemeClr val="bg1"/>
                </a:solidFill>
                <a:latin typeface="微软雅黑" panose="020B0503020204020204" pitchFamily="34" charset="-122"/>
                <a:ea typeface="微软雅黑" panose="020B0503020204020204" pitchFamily="34" charset="-122"/>
              </a:rPr>
              <a:t> </a:t>
            </a:r>
            <a:endParaRPr lang="zh-CN" altLang="en-US" sz="6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81" name="圆角矩形 80"/>
          <p:cNvSpPr/>
          <p:nvPr/>
        </p:nvSpPr>
        <p:spPr>
          <a:xfrm rot="16200000" flipV="1">
            <a:off x="10447005" y="5586367"/>
            <a:ext cx="1282079" cy="130015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82" name="Freeform 96"/>
          <p:cNvSpPr>
            <a:spLocks/>
          </p:cNvSpPr>
          <p:nvPr/>
        </p:nvSpPr>
        <p:spPr bwMode="auto">
          <a:xfrm>
            <a:off x="10716634"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36" tIns="45718" rIns="91436" bIns="45718" numCol="1" anchor="t" anchorCtr="0" compatLnSpc="1">
            <a:prstTxWarp prst="textNoShape">
              <a:avLst/>
            </a:prstTxWarp>
          </a:bodyPr>
          <a:lstStyle/>
          <a:p>
            <a:endParaRPr lang="zh-CN" altLang="en-US">
              <a:solidFill>
                <a:srgbClr val="AD1C21"/>
              </a:solidFill>
            </a:endParaRPr>
          </a:p>
        </p:txBody>
      </p:sp>
    </p:spTree>
    <p:extLst>
      <p:ext uri="{BB962C8B-B14F-4D97-AF65-F5344CB8AC3E}">
        <p14:creationId xmlns:p14="http://schemas.microsoft.com/office/powerpoint/2010/main" val="3665094559"/>
      </p:ext>
    </p:extLst>
  </p:cSld>
  <p:clrMapOvr>
    <a:masterClrMapping/>
  </p:clrMapOvr>
  <p:transition spd="slow">
    <p:fad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3108</TotalTime>
  <Words>1642</Words>
  <Application>Microsoft Office PowerPoint</Application>
  <PresentationFormat>宽屏</PresentationFormat>
  <Paragraphs>149</Paragraphs>
  <Slides>9</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vt:i4>
      </vt:variant>
    </vt:vector>
  </HeadingPairs>
  <TitlesOfParts>
    <vt:vector size="20" baseType="lpstr">
      <vt:lpstr>宋体</vt:lpstr>
      <vt:lpstr>微软雅黑</vt:lpstr>
      <vt:lpstr>Arial</vt:lpstr>
      <vt:lpstr>Calibri</vt:lpstr>
      <vt:lpstr>Century Gothic</vt:lpstr>
      <vt:lpstr>Eras Light ITC</vt:lpstr>
      <vt:lpstr>Georgia</vt:lpstr>
      <vt:lpstr>Segoe UI Semilight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第一PPT模板网-WWW.1PPT.COM</dc:subject>
  <dc:creator>第一PPT模板网-WWW.1PPT.COM</dc:creator>
  <cp:keywords/>
  <dc:description>第一PPT模板网-WWW.1PPT.COM</dc:description>
  <cp:lastModifiedBy>韩玮光</cp:lastModifiedBy>
  <cp:revision>430</cp:revision>
  <dcterms:created xsi:type="dcterms:W3CDTF">2015-04-07T16:28:23Z</dcterms:created>
  <dcterms:modified xsi:type="dcterms:W3CDTF">2017-12-03T13:29:14Z</dcterms:modified>
  <cp:category>第一PPT模板网-WWW.1PPT.COM</cp:category>
</cp:coreProperties>
</file>