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基于矩阵分解的无监督实体关系提取技术研究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黄济民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2015202110046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jimin@chancefocus.com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70</a:t>
            </a:r>
            <a:r>
              <a:rPr lang="zh-CN" sz="3600"/>
              <a:t>w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人工构建特征向量维度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处理难度大，提供信息有限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本文方法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400" y="2169700"/>
            <a:ext cx="4759200" cy="26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2859625" y="2358150"/>
            <a:ext cx="719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实体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044900" y="1742500"/>
            <a:ext cx="1054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关系指称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616625" y="3498950"/>
            <a:ext cx="719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实体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525125" y="3065050"/>
            <a:ext cx="1054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关系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386200" y="3498950"/>
            <a:ext cx="1054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关系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440400" y="3065050"/>
            <a:ext cx="918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关系指称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637158" y="4459480"/>
            <a:ext cx="1054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关系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386200" y="4196250"/>
            <a:ext cx="918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词编码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508358" y="4459475"/>
            <a:ext cx="918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词编码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179508" y="4196250"/>
            <a:ext cx="918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关系指称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研究意义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新的基于</a:t>
            </a:r>
            <a:r>
              <a:rPr lang="zh-CN">
                <a:solidFill>
                  <a:schemeClr val="accent3"/>
                </a:solidFill>
              </a:rPr>
              <a:t>贝叶斯非负矩阵分解</a:t>
            </a:r>
            <a:r>
              <a:rPr lang="zh-CN"/>
              <a:t>(BNMF)的无监督实体关系提取方法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使用已有embedding约束关系指称在关系空间下的</a:t>
            </a:r>
            <a:r>
              <a:rPr lang="zh-CN">
                <a:solidFill>
                  <a:schemeClr val="accent3"/>
                </a:solidFill>
              </a:rPr>
              <a:t>表达学习</a:t>
            </a:r>
            <a:r>
              <a:rPr lang="zh-CN"/>
              <a:t>，而不是直接学习高维稀疏特征向量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zh-CN"/>
              <a:t>在金融、医疗等</a:t>
            </a:r>
            <a:r>
              <a:rPr lang="zh-CN">
                <a:solidFill>
                  <a:schemeClr val="accent3"/>
                </a:solidFill>
              </a:rPr>
              <a:t>垂直领域</a:t>
            </a:r>
            <a:r>
              <a:rPr lang="zh-CN"/>
              <a:t>有较大应用范围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研究内容及方案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研究目标</a:t>
            </a:r>
          </a:p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Re-BRMF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用于实体关系提取的贝叶斯非负矩阵分解模型</a:t>
            </a:r>
          </a:p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新的基于</a:t>
            </a:r>
            <a:r>
              <a:rPr lang="zh-CN">
                <a:solidFill>
                  <a:schemeClr val="accent3"/>
                </a:solidFill>
              </a:rPr>
              <a:t>BNMF</a:t>
            </a:r>
            <a:r>
              <a:rPr lang="zh-CN"/>
              <a:t>的无监督实体关系提取模型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引入</a:t>
            </a:r>
            <a:r>
              <a:rPr lang="zh-CN">
                <a:solidFill>
                  <a:schemeClr val="accent3"/>
                </a:solidFill>
              </a:rPr>
              <a:t>词编码</a:t>
            </a:r>
            <a:r>
              <a:rPr lang="zh-CN"/>
              <a:t>信息后的关系指称</a:t>
            </a:r>
            <a:r>
              <a:rPr lang="zh-CN">
                <a:solidFill>
                  <a:schemeClr val="accent3"/>
                </a:solidFill>
              </a:rPr>
              <a:t>表达学习</a:t>
            </a:r>
          </a:p>
          <a:p>
            <a:pPr indent="-311150" lvl="0" marL="457200">
              <a:spcBef>
                <a:spcPts val="0"/>
              </a:spcBef>
              <a:buSzPts val="1300"/>
              <a:buChar char="-"/>
            </a:pPr>
            <a:r>
              <a:rPr lang="zh-CN"/>
              <a:t>在</a:t>
            </a:r>
            <a:r>
              <a:rPr lang="zh-CN">
                <a:solidFill>
                  <a:schemeClr val="accent3"/>
                </a:solidFill>
              </a:rPr>
              <a:t>NYT10</a:t>
            </a:r>
            <a:r>
              <a:rPr lang="zh-CN"/>
              <a:t>数据集上实现并评估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研究内容：基于BNMF的无监督实体关系提取模型</a:t>
            </a:r>
          </a:p>
        </p:txBody>
      </p:sp>
      <p:grpSp>
        <p:nvGrpSpPr>
          <p:cNvPr id="201" name="Shape 201"/>
          <p:cNvGrpSpPr/>
          <p:nvPr/>
        </p:nvGrpSpPr>
        <p:grpSpPr>
          <a:xfrm>
            <a:off x="729445" y="2203655"/>
            <a:ext cx="4126044" cy="2367070"/>
            <a:chOff x="681470" y="2395029"/>
            <a:chExt cx="4126044" cy="2367070"/>
          </a:xfrm>
        </p:grpSpPr>
        <p:pic>
          <p:nvPicPr>
            <p:cNvPr id="202" name="Shape 20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4939" y="2716645"/>
              <a:ext cx="3582941" cy="2009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Shape 203"/>
            <p:cNvSpPr txBox="1"/>
            <p:nvPr/>
          </p:nvSpPr>
          <p:spPr>
            <a:xfrm>
              <a:off x="1617256" y="2858519"/>
              <a:ext cx="5415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CN" sz="900"/>
                <a:t>实体</a:t>
              </a: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2509584" y="2395029"/>
              <a:ext cx="7935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CN" sz="900"/>
                <a:t>关系指称</a:t>
              </a: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681470" y="3717366"/>
              <a:ext cx="5415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CN" sz="900"/>
                <a:t>实体</a:t>
              </a: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1365429" y="3390706"/>
              <a:ext cx="7935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CN" sz="900"/>
                <a:t>关系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2766530" y="3717366"/>
              <a:ext cx="7935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CN" sz="900"/>
                <a:t>关系</a:t>
              </a: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3560180" y="3390706"/>
              <a:ext cx="6909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CN" sz="900"/>
                <a:t>关系指称</a:t>
              </a: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2202618" y="4440498"/>
              <a:ext cx="7935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CN" sz="900"/>
                <a:t>关系</a:t>
              </a:r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2766530" y="4242326"/>
              <a:ext cx="6909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CN" sz="900"/>
                <a:t>词编码</a:t>
              </a: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3611341" y="4440494"/>
              <a:ext cx="6909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CN" sz="900"/>
                <a:t>词编码</a:t>
              </a:r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4116613" y="4242326"/>
              <a:ext cx="6909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CN" sz="900"/>
                <a:t>关系指称</a:t>
              </a:r>
            </a:p>
          </p:txBody>
        </p:sp>
      </p:grpSp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275" y="2376462"/>
            <a:ext cx="3182574" cy="11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7874" y="3742349"/>
            <a:ext cx="2677400" cy="6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研究内容：关系指称表达学习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1967" l="1780" r="1982" t="7370"/>
          <a:stretch/>
        </p:blipFill>
        <p:spPr>
          <a:xfrm>
            <a:off x="2724750" y="2082325"/>
            <a:ext cx="3694500" cy="27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研究内容：在NYT10数据集上实现并评估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338" y="2274950"/>
            <a:ext cx="4917325" cy="19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总结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-you-clothesline-752x483.jpg"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71463"/>
            <a:ext cx="716280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提纲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研究目的及意义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国内外研究现状及趋势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研究内容及方案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rPr lang="zh-CN"/>
              <a:t>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研究目的及意义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问题背景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信息抽取任务日渐重要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730000" y="3161525"/>
            <a:ext cx="16785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163</a:t>
            </a:r>
            <a:r>
              <a:rPr lang="zh-CN" sz="900"/>
              <a:t>ZB </a:t>
            </a:r>
            <a:br>
              <a:rPr lang="zh-CN"/>
            </a:br>
          </a:p>
          <a:p>
            <a:pPr lvl="0" rtl="0" algn="ctr">
              <a:spcBef>
                <a:spcPts val="0"/>
              </a:spcBef>
              <a:buNone/>
            </a:pPr>
            <a:r>
              <a:rPr lang="zh-CN" sz="1200"/>
              <a:t>2025年预计总量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4878" l="2607" r="3592" t="4113"/>
          <a:stretch/>
        </p:blipFill>
        <p:spPr>
          <a:xfrm>
            <a:off x="4576842" y="1285875"/>
            <a:ext cx="45101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idx="1" type="subTitle"/>
          </p:nvPr>
        </p:nvSpPr>
        <p:spPr>
          <a:xfrm>
            <a:off x="2352400" y="3161525"/>
            <a:ext cx="16785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20</a:t>
            </a:r>
            <a:r>
              <a:rPr lang="zh-CN" sz="900"/>
              <a:t>%</a:t>
            </a:r>
            <a:r>
              <a:rPr lang="zh-CN" sz="900"/>
              <a:t> </a:t>
            </a:r>
            <a:br>
              <a:rPr lang="zh-CN"/>
            </a:br>
          </a:p>
          <a:p>
            <a:pPr lvl="0" rtl="0" algn="ctr">
              <a:spcBef>
                <a:spcPts val="0"/>
              </a:spcBef>
              <a:buNone/>
            </a:pPr>
            <a:r>
              <a:rPr lang="zh-CN" sz="1200"/>
              <a:t>被</a:t>
            </a:r>
            <a:r>
              <a:rPr lang="zh-CN" sz="1200"/>
              <a:t>处理和分析过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任务定义：实体关系提取任务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29450" y="2990125"/>
            <a:ext cx="3761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南开</a:t>
            </a:r>
            <a:r>
              <a:rPr lang="zh-CN"/>
              <a:t>校长</a:t>
            </a:r>
            <a:r>
              <a:rPr lang="zh-CN"/>
              <a:t>龚克</a:t>
            </a:r>
            <a:r>
              <a:rPr lang="zh-CN"/>
              <a:t>当选</a:t>
            </a:r>
            <a:r>
              <a:rPr lang="zh-CN"/>
              <a:t>世界工程组织联合会</a:t>
            </a:r>
            <a:r>
              <a:rPr lang="zh-CN"/>
              <a:t>主席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828350" y="2096550"/>
            <a:ext cx="2934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南开</a:t>
            </a:r>
            <a:r>
              <a:rPr lang="zh-CN">
                <a:solidFill>
                  <a:schemeClr val="dk1"/>
                </a:solidFill>
              </a:rPr>
              <a:t>大学 世界工程组织联合会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828358" y="2990125"/>
            <a:ext cx="1332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南开大学 龚克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427345" y="2990125"/>
            <a:ext cx="1332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chemeClr val="accent3"/>
                </a:solidFill>
              </a:rPr>
              <a:t>工作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7427345" y="2096550"/>
            <a:ext cx="1332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chemeClr val="accent3"/>
                </a:solidFill>
              </a:rPr>
              <a:t>N/A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828350" y="3883700"/>
            <a:ext cx="2934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龚克</a:t>
            </a:r>
            <a:r>
              <a:rPr lang="zh-CN">
                <a:solidFill>
                  <a:schemeClr val="dk1"/>
                </a:solidFill>
              </a:rPr>
              <a:t> 世界工程组织联合会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427345" y="3883700"/>
            <a:ext cx="1332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chemeClr val="accent3"/>
                </a:solidFill>
              </a:rPr>
              <a:t>主席</a:t>
            </a:r>
          </a:p>
        </p:txBody>
      </p:sp>
      <p:cxnSp>
        <p:nvCxnSpPr>
          <p:cNvPr id="119" name="Shape 119"/>
          <p:cNvCxnSpPr>
            <a:stCxn id="112" idx="3"/>
            <a:endCxn id="113" idx="1"/>
          </p:cNvCxnSpPr>
          <p:nvPr/>
        </p:nvCxnSpPr>
        <p:spPr>
          <a:xfrm flipH="1" rot="10800000">
            <a:off x="4490850" y="2312275"/>
            <a:ext cx="337500" cy="893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0" name="Shape 120"/>
          <p:cNvCxnSpPr>
            <a:stCxn id="112" idx="3"/>
            <a:endCxn id="117" idx="1"/>
          </p:cNvCxnSpPr>
          <p:nvPr/>
        </p:nvCxnSpPr>
        <p:spPr>
          <a:xfrm>
            <a:off x="4490850" y="3205975"/>
            <a:ext cx="337500" cy="893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1" name="Shape 121"/>
          <p:cNvCxnSpPr>
            <a:stCxn id="112" idx="3"/>
            <a:endCxn id="114" idx="1"/>
          </p:cNvCxnSpPr>
          <p:nvPr/>
        </p:nvCxnSpPr>
        <p:spPr>
          <a:xfrm>
            <a:off x="4490850" y="3205975"/>
            <a:ext cx="337500" cy="6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任务</a:t>
            </a:r>
            <a:r>
              <a:rPr lang="zh-CN"/>
              <a:t>定义：</a:t>
            </a:r>
            <a:r>
              <a:rPr lang="zh-CN"/>
              <a:t>无监督</a:t>
            </a:r>
            <a:r>
              <a:rPr lang="zh-CN"/>
              <a:t>实体关系提取任务 (URE/OIE)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381979" y="3365638"/>
            <a:ext cx="926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B7B7B7"/>
                </a:solidFill>
              </a:rPr>
              <a:t>人工标注</a:t>
            </a:r>
          </a:p>
        </p:txBody>
      </p:sp>
      <p:cxnSp>
        <p:nvCxnSpPr>
          <p:cNvPr id="128" name="Shape 128"/>
          <p:cNvCxnSpPr>
            <a:stCxn id="127" idx="1"/>
            <a:endCxn id="127" idx="3"/>
          </p:cNvCxnSpPr>
          <p:nvPr/>
        </p:nvCxnSpPr>
        <p:spPr>
          <a:xfrm>
            <a:off x="1381979" y="3550888"/>
            <a:ext cx="9264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9" name="Shape 129"/>
          <p:cNvSpPr txBox="1"/>
          <p:nvPr/>
        </p:nvSpPr>
        <p:spPr>
          <a:xfrm>
            <a:off x="6663979" y="3365650"/>
            <a:ext cx="122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B7B7B7"/>
                </a:solidFill>
              </a:rPr>
              <a:t>已有知识库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130" name="Shape 130"/>
          <p:cNvCxnSpPr>
            <a:stCxn id="129" idx="1"/>
            <a:endCxn id="129" idx="3"/>
          </p:cNvCxnSpPr>
          <p:nvPr/>
        </p:nvCxnSpPr>
        <p:spPr>
          <a:xfrm>
            <a:off x="6663979" y="3550900"/>
            <a:ext cx="12252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2286" l="0" r="0" t="0"/>
          <a:stretch/>
        </p:blipFill>
        <p:spPr>
          <a:xfrm>
            <a:off x="3116200" y="2092650"/>
            <a:ext cx="2914900" cy="291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已有方法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基于</a:t>
            </a:r>
            <a:r>
              <a:rPr lang="zh-CN">
                <a:solidFill>
                  <a:schemeClr val="dk1"/>
                </a:solidFill>
              </a:rPr>
              <a:t>pattern</a:t>
            </a:r>
            <a:r>
              <a:rPr lang="zh-CN"/>
              <a:t>的聚类/层次聚类方法</a:t>
            </a:r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基于</a:t>
            </a:r>
            <a:r>
              <a:rPr lang="zh-CN">
                <a:solidFill>
                  <a:schemeClr val="dk1"/>
                </a:solidFill>
              </a:rPr>
              <a:t>实体对-关系-实体</a:t>
            </a:r>
            <a:r>
              <a:rPr lang="zh-CN"/>
              <a:t>的矩阵分解/主题模型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163" y="2572425"/>
            <a:ext cx="3103165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713" y="2754075"/>
            <a:ext cx="3447525" cy="18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93</a:t>
            </a:r>
            <a:r>
              <a:rPr lang="zh-CN" sz="3600"/>
              <a:t>%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实体对在语料库中只出现了1次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绝大部分实体对-句子共现矩阵中的元素为0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严重影响了模型表现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已有方法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引入人工构建句子</a:t>
            </a:r>
            <a:r>
              <a:rPr lang="zh-CN">
                <a:solidFill>
                  <a:schemeClr val="accent3"/>
                </a:solidFill>
              </a:rPr>
              <a:t>特征</a:t>
            </a:r>
            <a:r>
              <a:rPr lang="zh-CN"/>
              <a:t>集</a:t>
            </a:r>
          </a:p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引入</a:t>
            </a:r>
            <a:r>
              <a:rPr lang="zh-CN">
                <a:solidFill>
                  <a:schemeClr val="accent3"/>
                </a:solidFill>
              </a:rPr>
              <a:t>实体</a:t>
            </a:r>
            <a:r>
              <a:rPr lang="zh-CN"/>
              <a:t>及其他外部信息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13" y="2572425"/>
            <a:ext cx="3103165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 b="14707" l="0" r="0" t="2852"/>
          <a:stretch/>
        </p:blipFill>
        <p:spPr>
          <a:xfrm>
            <a:off x="5431550" y="2465500"/>
            <a:ext cx="2198400" cy="247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