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8" r:id="rId4"/>
    <p:sldId id="259" r:id="rId5"/>
    <p:sldId id="314" r:id="rId6"/>
    <p:sldId id="286" r:id="rId7"/>
    <p:sldId id="315" r:id="rId8"/>
    <p:sldId id="325" r:id="rId9"/>
    <p:sldId id="326" r:id="rId10"/>
    <p:sldId id="327" r:id="rId11"/>
    <p:sldId id="336" r:id="rId12"/>
    <p:sldId id="337" r:id="rId13"/>
    <p:sldId id="338" r:id="rId14"/>
    <p:sldId id="340" r:id="rId15"/>
    <p:sldId id="33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4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108" y="-306"/>
      </p:cViewPr>
      <p:guideLst>
        <p:guide orient="horz" pos="2159"/>
        <p:guide pos="3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51060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799556" y="1909136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607822" y="5044544"/>
            <a:ext cx="8222599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秦冲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46346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4045" y="2089150"/>
            <a:ext cx="855408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7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72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40684" y="325001"/>
            <a:ext cx="212407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700" y="1080135"/>
            <a:ext cx="111715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默认的栅格系统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栅格系统示例：Bootstrap默认的栅格系统为12列 ，形成一个940px宽的容器，默认没有启用 响应式布局特性 。如果加入响应式布局CSS文件，栅格系统会自动根据可视窗口的宽度从724px到1170px进行动态调整。在可视窗口低于767px宽的情况下，列将不再固定并且会在垂直方向堆叠。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带有基本栅格的HTML代码:对于简单的两列式布局，创建一个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.row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容器，并在容器中加入合适数量的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.span*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列即可。由于默认是12列的栅格，所有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.span*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列所跨越的栅格数之和最多是12(或者等于其父容器的栅格数)。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面的代码展示了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.span4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.span8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两列，两列的和总共是12个栅格。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2409825"/>
            <a:ext cx="838073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10" y="5831840"/>
            <a:ext cx="6724015" cy="9239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40684" y="325001"/>
            <a:ext cx="212407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2315" y="1080135"/>
            <a:ext cx="111715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偏移列：把列向右移动可使用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.offset*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类。每个类都给列的左边距增加了指定单位的列。例如，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.offset4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.span4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右移了4个列的宽度。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(3)嵌套列:在默认的栅格系统里, 在已有的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.span*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内添加一个新的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.row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并加入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.span*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列，就可实现嵌套。被嵌套列中的每列列数总和要等于父级列。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1875155"/>
            <a:ext cx="8399780" cy="1704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10" y="3776345"/>
            <a:ext cx="823785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10" y="5640705"/>
            <a:ext cx="8314055" cy="8191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40684" y="325001"/>
            <a:ext cx="212407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700" y="1080135"/>
            <a:ext cx="11171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836930"/>
            <a:ext cx="825690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2802255"/>
            <a:ext cx="111715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流式栅格系统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(1)流式栅格系统案例:流式栅格系统对每一列的宽度使用百分比而不是像素数量。它和固定栅格系统一样拥有响应式布局的能力，这就保证它能对不同的分辨率和设备做出适当的调整。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3720465"/>
            <a:ext cx="8352155" cy="27997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40684" y="325001"/>
            <a:ext cx="212407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700" y="1080135"/>
            <a:ext cx="111715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(2)基本的流式栅格HTML代码片段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。将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.row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.row-fluid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就能让任何一行“流动”起来。应用于每一列的类不用改变，这样能方便的在流式与固定栅格之间切换。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(3)流式栅格的偏移:定义方式和固定网格系统相同：给任何想偏移的列添加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.offset*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(4)流式嵌套布局:和固定栅格的嵌套有一点不同：被嵌套的列数之和要等于12。这是因为流式栅格使用百分比来设置每列的宽度。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(1)固定布局:提供了一个通用的固定宽度(也可以变为响应式)的布局方式，仅仅用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class="container"&gt;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即可。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(2)流式布局:利用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class="container-fluid"&gt;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代码可以创建一个流式、两列的页面 — 非常适合于应用和文档类页面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启用响应式特性：通过在文档中的 &lt;head&gt; 标签里添加合适的meta标签并引入一个额外的样式表即可启用响应式CSS。如果你已经在定制页面编译好一个Bootstrap, 那么只需添加一个meta标签。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1849755"/>
            <a:ext cx="6066790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10" y="5993130"/>
            <a:ext cx="8247380" cy="571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40684" y="325001"/>
            <a:ext cx="212407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700" y="1080135"/>
            <a:ext cx="1117155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关于响应式Bootstrap：Media queries允许在一些条件基础上自定义CSS 例如：—ratios、widths、display type, etc— 但通常都是围绕着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min-width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这两者。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修改栅格系统中列的宽度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需要的时候, 用堆叠元素代替浮动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调整标题和文本的大小以便适合各种设备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式设计可以让一个网站可以兼容不同分辨率的设备，兼容PC端及手机端。这个好处就是我们只需要制作一版就可以适用于手机端和PC端，而不必花费精力去制作两版，这样大大提升了我们开发的效率。以上就是脚手架工具的介绍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2.基本的css样式</a:t>
            </a:r>
            <a:r>
              <a:rPr lang="zh-CN" altLang="en-US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Bootstrap给出了一样常用的HTML元素的样式，例如：按钮、表单和文字等等。css提供的样式很专业很精美，能让我们轻松开发出一套精美的网站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3.css组件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：Bootstrap还提供一些常用的css组件，包括下拉菜单条、导航、导航条、进度条、警告框等，同样很优秀很棒。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4.Javascript插件：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Bootstrap是个开放的系统，我们可以随意扩展Bootstrap，特别是javascript的框架，这样Bootstrap就会更加专业。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插件包括一些模态对话框、轮播、按钮、警告框等，同样非常好用。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Bootstrap是个操作性质的框架，下面我做了一个简单的栅格系统的实例来让大家来了解一下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的主要用法，其中当然也会用一些按钮、表单等基本的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样式，相信大家看了这个实例之后就可以大体了解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框架的主要用法了。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943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2959" y="325001"/>
            <a:ext cx="127952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00785" y="1141095"/>
            <a:ext cx="9060180" cy="9988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1.首先进入Bootstrap中文网，下载Bootstrap中文文档。目前的版本为v3.3.7。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下载完成后将文件解压后主要包含的文件如下图：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1868805"/>
            <a:ext cx="6155055" cy="1383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0785" y="3549015"/>
            <a:ext cx="9495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2.我们将Bootstrap下载完成后需要将上图的js文件，css样式等引入我们的项目中。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4391025"/>
            <a:ext cx="3369310" cy="1733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85" y="4852035"/>
            <a:ext cx="6800215" cy="10858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943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2959" y="325001"/>
            <a:ext cx="127952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75" y="941070"/>
            <a:ext cx="8802370" cy="2933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40" y="3873500"/>
            <a:ext cx="8803005" cy="28727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943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2959" y="325001"/>
            <a:ext cx="127952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1253490"/>
            <a:ext cx="7230110" cy="23241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943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2959" y="325001"/>
            <a:ext cx="127952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295400"/>
            <a:ext cx="11028680" cy="42665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943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2959" y="325001"/>
            <a:ext cx="127952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090" y="938530"/>
            <a:ext cx="7419975" cy="2392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90" y="3330575"/>
            <a:ext cx="7419975" cy="32854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1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5" y="2736811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0" y="6654793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6" y="245329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696585" y="551815"/>
            <a:ext cx="825500" cy="85090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2085" y="1589405"/>
            <a:ext cx="774065" cy="817880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631815" y="2629535"/>
            <a:ext cx="812165" cy="79756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2720" y="3439795"/>
            <a:ext cx="773430" cy="8312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076402" y="440999"/>
            <a:ext cx="26200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  <a:endParaRPr lang="zh-CN" altLang="en-US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548538" y="1620823"/>
            <a:ext cx="26200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主要用法</a:t>
            </a:r>
            <a:endParaRPr lang="zh-CN" altLang="en-US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826889" y="2449014"/>
            <a:ext cx="26200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主要优势</a:t>
            </a:r>
            <a:endParaRPr lang="zh-CN" altLang="en-US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548538" y="3442638"/>
            <a:ext cx="14008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48529" y="4109539"/>
            <a:ext cx="316865" cy="6775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42359" y="1269226"/>
            <a:ext cx="3204845" cy="33591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6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 INSTRODUCTION</a:t>
            </a:r>
            <a:endParaRPr lang="en-US" altLang="zh-CN" sz="16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39972" y="3260442"/>
            <a:ext cx="1414145" cy="33591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6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  <a:endParaRPr lang="en-US" altLang="zh-CN" sz="16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949010" y="2407457"/>
            <a:ext cx="1818640" cy="33591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6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METHOD</a:t>
            </a:r>
            <a:endParaRPr lang="en-US" altLang="zh-CN" sz="16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339374" y="5292446"/>
            <a:ext cx="1009650" cy="35115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6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16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89" y="252855"/>
              <a:ext cx="2170011" cy="32067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 rot="10800000" flipV="1">
            <a:off x="5264785" y="4443095"/>
            <a:ext cx="773430" cy="8312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5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3640113" y="4443398"/>
            <a:ext cx="14008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r>
              <a:rPr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6093" y="4271182"/>
            <a:ext cx="1179195" cy="33591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sz="16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en-US" altLang="zh-CN" sz="16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943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2959" y="325001"/>
            <a:ext cx="127952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249045"/>
            <a:ext cx="8275955" cy="45427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943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2959" y="325001"/>
            <a:ext cx="127952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110" y="1643380"/>
            <a:ext cx="5657215" cy="34188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9"/>
            <a:ext cx="5769610" cy="14439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32067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1" y="5713688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61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3086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endParaRPr lang="en-US" altLang="zh-CN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37400" y="3279601"/>
              <a:ext cx="462407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 INSTRODUCTION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2067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13880" y="3397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41306" y="3078667"/>
            <a:ext cx="2924810" cy="8286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r>
              <a: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  <a:endParaRPr lang="zh-CN" altLang="en-US" sz="4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79555" y="2823479"/>
            <a:ext cx="1822836" cy="1738364"/>
            <a:chOff x="4925753" y="1803623"/>
            <a:chExt cx="1822836" cy="1738364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框架简介</a:t>
              </a:r>
              <a:endParaRPr 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52966" y="325001"/>
            <a:ext cx="3699510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INSTRODUCTION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46450" y="1598295"/>
            <a:ext cx="847280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是 Twitter 推出的一个开源的用于前端开发的工具包。是一个CSS/HTML/JavaScript框架。Bootstrap 是基于HTML5和CSS3开发的，包含丰富的组件，例如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下拉菜单、按钮组、导航条、模态框、警告框等等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，根据这些组件可以快速的搭建一个漂亮、功能完备的网站。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Bootstrap提供了优雅的HTML和CSS规范，它即是由动态CSS语言Less写成。Bootstrap一经推出后颇受欢迎，一直是GitHub上的热门开源项目，包括NASA的MSNBC（微软全国广播公司）的Breaking News都使用了该项目。国内一些移动开发者较为熟悉的框架，如WeX5前端开源框架等，也是基于Bootstrap源码进行性能优化而来。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可以说 Bootstrap 是一个简洁简单的前端开发框架，可以让Web开发更迅速更简单。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学习和下载资料主要可以通过官方中文网 www.bootcss.com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主要优势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345316" y="3264361"/>
              <a:ext cx="313055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USAGE ADVANTAGE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2067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主要优势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008286" y="325001"/>
            <a:ext cx="2388870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ADVANTAGE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46450" y="1598295"/>
            <a:ext cx="847280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10"/>
          <p:cNvSpPr/>
          <p:nvPr/>
        </p:nvSpPr>
        <p:spPr bwMode="auto">
          <a:xfrm>
            <a:off x="949960" y="2684145"/>
            <a:ext cx="2396490" cy="207200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black">
          <a:xfrm>
            <a:off x="1659216" y="2901047"/>
            <a:ext cx="977983" cy="1054969"/>
          </a:xfrm>
          <a:custGeom>
            <a:avLst/>
            <a:gdLst>
              <a:gd name="T0" fmla="*/ 2147483647 w 140"/>
              <a:gd name="T1" fmla="*/ 2147483647 h 151"/>
              <a:gd name="T2" fmla="*/ 2147483647 w 140"/>
              <a:gd name="T3" fmla="*/ 2147483647 h 151"/>
              <a:gd name="T4" fmla="*/ 2147483647 w 140"/>
              <a:gd name="T5" fmla="*/ 2147483647 h 151"/>
              <a:gd name="T6" fmla="*/ 2147483647 w 140"/>
              <a:gd name="T7" fmla="*/ 2147483647 h 151"/>
              <a:gd name="T8" fmla="*/ 2147483647 w 140"/>
              <a:gd name="T9" fmla="*/ 2147483647 h 151"/>
              <a:gd name="T10" fmla="*/ 2147483647 w 140"/>
              <a:gd name="T11" fmla="*/ 2147483647 h 151"/>
              <a:gd name="T12" fmla="*/ 2147483647 w 140"/>
              <a:gd name="T13" fmla="*/ 2147483647 h 151"/>
              <a:gd name="T14" fmla="*/ 1970892209 w 140"/>
              <a:gd name="T15" fmla="*/ 2147483647 h 151"/>
              <a:gd name="T16" fmla="*/ 1000605453 w 140"/>
              <a:gd name="T17" fmla="*/ 2147483647 h 151"/>
              <a:gd name="T18" fmla="*/ 1000605453 w 140"/>
              <a:gd name="T19" fmla="*/ 2147483647 h 151"/>
              <a:gd name="T20" fmla="*/ 1030929657 w 140"/>
              <a:gd name="T21" fmla="*/ 2147483647 h 151"/>
              <a:gd name="T22" fmla="*/ 1030929657 w 140"/>
              <a:gd name="T23" fmla="*/ 2147483647 h 151"/>
              <a:gd name="T24" fmla="*/ 1121891254 w 140"/>
              <a:gd name="T25" fmla="*/ 2147483647 h 151"/>
              <a:gd name="T26" fmla="*/ 1819282204 w 140"/>
              <a:gd name="T27" fmla="*/ 1455255883 h 151"/>
              <a:gd name="T28" fmla="*/ 2061853807 w 140"/>
              <a:gd name="T29" fmla="*/ 1182392437 h 151"/>
              <a:gd name="T30" fmla="*/ 2147483647 w 140"/>
              <a:gd name="T31" fmla="*/ 90950740 h 151"/>
              <a:gd name="T32" fmla="*/ 2147483647 w 140"/>
              <a:gd name="T33" fmla="*/ 242540783 h 151"/>
              <a:gd name="T34" fmla="*/ 2147483647 w 140"/>
              <a:gd name="T35" fmla="*/ 1061124842 h 151"/>
              <a:gd name="T36" fmla="*/ 2147483647 w 140"/>
              <a:gd name="T37" fmla="*/ 1819064176 h 151"/>
              <a:gd name="T38" fmla="*/ 2147483647 w 140"/>
              <a:gd name="T39" fmla="*/ 1879703480 h 151"/>
              <a:gd name="T40" fmla="*/ 2147483647 w 140"/>
              <a:gd name="T41" fmla="*/ 2147483647 h 151"/>
              <a:gd name="T42" fmla="*/ 2147483647 w 140"/>
              <a:gd name="T43" fmla="*/ 2147483647 h 151"/>
              <a:gd name="T44" fmla="*/ 909643855 w 140"/>
              <a:gd name="T45" fmla="*/ 2147483647 h 151"/>
              <a:gd name="T46" fmla="*/ 909643855 w 140"/>
              <a:gd name="T47" fmla="*/ 2147483647 h 151"/>
              <a:gd name="T48" fmla="*/ 909643855 w 140"/>
              <a:gd name="T49" fmla="*/ 2147483647 h 151"/>
              <a:gd name="T50" fmla="*/ 697390777 w 140"/>
              <a:gd name="T51" fmla="*/ 2147483647 h 151"/>
              <a:gd name="T52" fmla="*/ 212247485 w 140"/>
              <a:gd name="T53" fmla="*/ 2147483647 h 151"/>
              <a:gd name="T54" fmla="*/ 0 w 140"/>
              <a:gd name="T55" fmla="*/ 2147483647 h 151"/>
              <a:gd name="T56" fmla="*/ 0 w 140"/>
              <a:gd name="T57" fmla="*/ 2147483647 h 151"/>
              <a:gd name="T58" fmla="*/ 212247485 w 140"/>
              <a:gd name="T59" fmla="*/ 2147483647 h 151"/>
              <a:gd name="T60" fmla="*/ 697390777 w 140"/>
              <a:gd name="T61" fmla="*/ 2147483647 h 151"/>
              <a:gd name="T62" fmla="*/ 909643855 w 140"/>
              <a:gd name="T63" fmla="*/ 2147483647 h 15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0"/>
              <a:gd name="T97" fmla="*/ 0 h 151"/>
              <a:gd name="T98" fmla="*/ 140 w 140"/>
              <a:gd name="T99" fmla="*/ 151 h 15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0" h="151">
                <a:moveTo>
                  <a:pt x="135" y="85"/>
                </a:moveTo>
                <a:cubicBezTo>
                  <a:pt x="135" y="88"/>
                  <a:pt x="140" y="93"/>
                  <a:pt x="140" y="96"/>
                </a:cubicBezTo>
                <a:cubicBezTo>
                  <a:pt x="140" y="99"/>
                  <a:pt x="134" y="103"/>
                  <a:pt x="134" y="106"/>
                </a:cubicBezTo>
                <a:cubicBezTo>
                  <a:pt x="133" y="109"/>
                  <a:pt x="137" y="114"/>
                  <a:pt x="137" y="117"/>
                </a:cubicBezTo>
                <a:cubicBezTo>
                  <a:pt x="137" y="121"/>
                  <a:pt x="130" y="125"/>
                  <a:pt x="129" y="128"/>
                </a:cubicBezTo>
                <a:cubicBezTo>
                  <a:pt x="128" y="130"/>
                  <a:pt x="129" y="135"/>
                  <a:pt x="128" y="137"/>
                </a:cubicBezTo>
                <a:cubicBezTo>
                  <a:pt x="127" y="141"/>
                  <a:pt x="120" y="147"/>
                  <a:pt x="116" y="148"/>
                </a:cubicBezTo>
                <a:cubicBezTo>
                  <a:pt x="104" y="151"/>
                  <a:pt x="65" y="148"/>
                  <a:pt x="65" y="148"/>
                </a:cubicBezTo>
                <a:cubicBezTo>
                  <a:pt x="65" y="148"/>
                  <a:pt x="65" y="148"/>
                  <a:pt x="33" y="142"/>
                </a:cubicBezTo>
                <a:cubicBezTo>
                  <a:pt x="33" y="142"/>
                  <a:pt x="33" y="142"/>
                  <a:pt x="33" y="82"/>
                </a:cubicBezTo>
                <a:cubicBezTo>
                  <a:pt x="33" y="82"/>
                  <a:pt x="33" y="82"/>
                  <a:pt x="34" y="82"/>
                </a:cubicBezTo>
                <a:cubicBezTo>
                  <a:pt x="34" y="82"/>
                  <a:pt x="34" y="82"/>
                  <a:pt x="34" y="82"/>
                </a:cubicBezTo>
                <a:cubicBezTo>
                  <a:pt x="34" y="82"/>
                  <a:pt x="34" y="82"/>
                  <a:pt x="37" y="82"/>
                </a:cubicBezTo>
                <a:cubicBezTo>
                  <a:pt x="41" y="81"/>
                  <a:pt x="49" y="75"/>
                  <a:pt x="60" y="48"/>
                </a:cubicBezTo>
                <a:cubicBezTo>
                  <a:pt x="61" y="44"/>
                  <a:pt x="65" y="42"/>
                  <a:pt x="68" y="39"/>
                </a:cubicBezTo>
                <a:cubicBezTo>
                  <a:pt x="75" y="34"/>
                  <a:pt x="79" y="27"/>
                  <a:pt x="81" y="3"/>
                </a:cubicBezTo>
                <a:cubicBezTo>
                  <a:pt x="81" y="0"/>
                  <a:pt x="91" y="1"/>
                  <a:pt x="97" y="8"/>
                </a:cubicBezTo>
                <a:cubicBezTo>
                  <a:pt x="102" y="14"/>
                  <a:pt x="102" y="26"/>
                  <a:pt x="99" y="35"/>
                </a:cubicBezTo>
                <a:cubicBezTo>
                  <a:pt x="96" y="41"/>
                  <a:pt x="87" y="55"/>
                  <a:pt x="90" y="60"/>
                </a:cubicBezTo>
                <a:cubicBezTo>
                  <a:pt x="90" y="60"/>
                  <a:pt x="124" y="59"/>
                  <a:pt x="130" y="62"/>
                </a:cubicBezTo>
                <a:cubicBezTo>
                  <a:pt x="134" y="63"/>
                  <a:pt x="140" y="72"/>
                  <a:pt x="140" y="77"/>
                </a:cubicBezTo>
                <a:cubicBezTo>
                  <a:pt x="140" y="79"/>
                  <a:pt x="136" y="83"/>
                  <a:pt x="135" y="85"/>
                </a:cubicBezTo>
                <a:close/>
                <a:moveTo>
                  <a:pt x="30" y="137"/>
                </a:moveTo>
                <a:cubicBezTo>
                  <a:pt x="30" y="137"/>
                  <a:pt x="30" y="137"/>
                  <a:pt x="30" y="137"/>
                </a:cubicBezTo>
                <a:cubicBezTo>
                  <a:pt x="30" y="137"/>
                  <a:pt x="30" y="137"/>
                  <a:pt x="30" y="82"/>
                </a:cubicBezTo>
                <a:cubicBezTo>
                  <a:pt x="30" y="79"/>
                  <a:pt x="27" y="76"/>
                  <a:pt x="23" y="76"/>
                </a:cubicBezTo>
                <a:cubicBezTo>
                  <a:pt x="23" y="76"/>
                  <a:pt x="23" y="76"/>
                  <a:pt x="7" y="76"/>
                </a:cubicBezTo>
                <a:cubicBezTo>
                  <a:pt x="3" y="76"/>
                  <a:pt x="0" y="79"/>
                  <a:pt x="0" y="82"/>
                </a:cubicBezTo>
                <a:cubicBezTo>
                  <a:pt x="0" y="82"/>
                  <a:pt x="0" y="82"/>
                  <a:pt x="0" y="137"/>
                </a:cubicBezTo>
                <a:cubicBezTo>
                  <a:pt x="0" y="141"/>
                  <a:pt x="3" y="144"/>
                  <a:pt x="7" y="144"/>
                </a:cubicBezTo>
                <a:cubicBezTo>
                  <a:pt x="7" y="144"/>
                  <a:pt x="7" y="144"/>
                  <a:pt x="23" y="144"/>
                </a:cubicBezTo>
                <a:cubicBezTo>
                  <a:pt x="27" y="144"/>
                  <a:pt x="30" y="141"/>
                  <a:pt x="30" y="1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68568" tIns="34285" rIns="68568" bIns="34285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同侧圆角矩形 93"/>
          <p:cNvSpPr/>
          <p:nvPr/>
        </p:nvSpPr>
        <p:spPr bwMode="auto">
          <a:xfrm>
            <a:off x="1113697" y="3742496"/>
            <a:ext cx="2069753" cy="891782"/>
          </a:xfrm>
          <a:prstGeom prst="round2SameRect">
            <a:avLst/>
          </a:prstGeom>
          <a:noFill/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solidFill>
                  <a:srgbClr val="080808"/>
                </a:solidFill>
              </a:rPr>
              <a:t>主要优势</a:t>
            </a:r>
            <a:endParaRPr lang="zh-CN" altLang="en-US" sz="2400" dirty="0">
              <a:solidFill>
                <a:srgbClr val="080808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17928" y="1082480"/>
            <a:ext cx="168609" cy="1707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287173" y="1158981"/>
            <a:ext cx="1256109" cy="1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42915" y="922655"/>
            <a:ext cx="65233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1.首先，Bootstrap 出自 twitter，并且开源，自然久经考验，减少了测试的工作量</a:t>
            </a:r>
            <a:r>
              <a:rPr lang="zh-CN" altLang="en-US" sz="1600"/>
              <a:t>。同时，Bootstrap 的代码有着非常良好的代码规范，在 Bootstrap 的基础之上创建项目，日后代码的维护也变得异常简单清晰。</a:t>
            </a:r>
            <a:endParaRPr lang="zh-CN" altLang="en-US" sz="1600"/>
          </a:p>
        </p:txBody>
      </p:sp>
      <p:sp>
        <p:nvSpPr>
          <p:cNvPr id="5" name="椭圆 4"/>
          <p:cNvSpPr/>
          <p:nvPr/>
        </p:nvSpPr>
        <p:spPr>
          <a:xfrm>
            <a:off x="4117928" y="2683950"/>
            <a:ext cx="168609" cy="1707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287173" y="2760451"/>
            <a:ext cx="1256109" cy="1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42915" y="2477770"/>
            <a:ext cx="66497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2.Bootstrap 的一大优势就是它是基于 Less 打造的，并且也有 [Sass版本]。正因为如此，它一推出就包含了一个非常实用的 Mixin 库任你调用。</a:t>
            </a:r>
            <a:endParaRPr lang="en-US" altLang="zh-CN" sz="1600"/>
          </a:p>
          <a:p>
            <a:pPr algn="l"/>
            <a:r>
              <a:rPr lang="en-US" altLang="zh-CN" sz="1600"/>
              <a:t>    举个很简单的例子，当你平时要用到一些 css3 属性的时候，你要</a:t>
            </a:r>
            <a:r>
              <a:rPr lang="zh-CN" altLang="en-US" sz="1600"/>
              <a:t>针对</a:t>
            </a:r>
            <a:r>
              <a:rPr lang="en-US" altLang="zh-CN" sz="1600"/>
              <a:t>不同的浏览器写不同的 -prefix-，比如圆角 border-radius ： 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　　 -webkit-border-radius: 10px; </a:t>
            </a:r>
            <a:endParaRPr lang="en-US" altLang="zh-CN" sz="1600"/>
          </a:p>
          <a:p>
            <a:pPr algn="l"/>
            <a:r>
              <a:rPr lang="en-US" altLang="zh-CN" sz="1600"/>
              <a:t>　　 -moz-border-radius:10px; </a:t>
            </a:r>
            <a:endParaRPr lang="en-US" altLang="zh-CN" sz="1600"/>
          </a:p>
          <a:p>
            <a:pPr algn="l"/>
            <a:r>
              <a:rPr lang="en-US" altLang="zh-CN" sz="1600"/>
              <a:t>　　 -border-radius:10px; 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　　但是通过 Bootstrap 给你预设好的 mixin，你直接写成这样就可以了： </a:t>
            </a:r>
            <a:endParaRPr lang="en-US" altLang="zh-CN" sz="1600"/>
          </a:p>
          <a:p>
            <a:pPr algn="l"/>
            <a:r>
              <a:rPr lang="en-US" altLang="zh-CN" sz="1600"/>
              <a:t>　　 @include border-radius (10px); </a:t>
            </a:r>
            <a:endParaRPr lang="en-US" altLang="zh-CN" sz="1600"/>
          </a:p>
          <a:p>
            <a:pPr algn="l"/>
            <a:r>
              <a:rPr lang="en-US" altLang="zh-CN" sz="1600"/>
              <a:t>　　</a:t>
            </a:r>
            <a:r>
              <a:rPr lang="zh-CN" altLang="en-US" sz="1600"/>
              <a:t>只写这一句的话是不是很轻松愉快，</a:t>
            </a:r>
            <a:r>
              <a:rPr lang="en-US" altLang="zh-CN" sz="1600"/>
              <a:t>基本常用的 CSS3 mixin 都帮你整理好了，你都直接调用就可以了，在此不一一举例。 Bootstrap 是目前最好的基于 Less(Sass) 的前端框架，丰富而实用的 Mixin 应该是其最好的地方。  </a:t>
            </a:r>
            <a:endParaRPr lang="en-US" altLang="zh-CN" sz="16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主要优势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008286" y="325001"/>
            <a:ext cx="2388870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ADVANTAGE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46450" y="1598295"/>
            <a:ext cx="847280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10"/>
          <p:cNvSpPr/>
          <p:nvPr/>
        </p:nvSpPr>
        <p:spPr bwMode="auto">
          <a:xfrm>
            <a:off x="949960" y="2684145"/>
            <a:ext cx="2396490" cy="207200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black">
          <a:xfrm>
            <a:off x="1659216" y="2901047"/>
            <a:ext cx="977983" cy="1054969"/>
          </a:xfrm>
          <a:custGeom>
            <a:avLst/>
            <a:gdLst>
              <a:gd name="T0" fmla="*/ 2147483647 w 140"/>
              <a:gd name="T1" fmla="*/ 2147483647 h 151"/>
              <a:gd name="T2" fmla="*/ 2147483647 w 140"/>
              <a:gd name="T3" fmla="*/ 2147483647 h 151"/>
              <a:gd name="T4" fmla="*/ 2147483647 w 140"/>
              <a:gd name="T5" fmla="*/ 2147483647 h 151"/>
              <a:gd name="T6" fmla="*/ 2147483647 w 140"/>
              <a:gd name="T7" fmla="*/ 2147483647 h 151"/>
              <a:gd name="T8" fmla="*/ 2147483647 w 140"/>
              <a:gd name="T9" fmla="*/ 2147483647 h 151"/>
              <a:gd name="T10" fmla="*/ 2147483647 w 140"/>
              <a:gd name="T11" fmla="*/ 2147483647 h 151"/>
              <a:gd name="T12" fmla="*/ 2147483647 w 140"/>
              <a:gd name="T13" fmla="*/ 2147483647 h 151"/>
              <a:gd name="T14" fmla="*/ 1970892209 w 140"/>
              <a:gd name="T15" fmla="*/ 2147483647 h 151"/>
              <a:gd name="T16" fmla="*/ 1000605453 w 140"/>
              <a:gd name="T17" fmla="*/ 2147483647 h 151"/>
              <a:gd name="T18" fmla="*/ 1000605453 w 140"/>
              <a:gd name="T19" fmla="*/ 2147483647 h 151"/>
              <a:gd name="T20" fmla="*/ 1030929657 w 140"/>
              <a:gd name="T21" fmla="*/ 2147483647 h 151"/>
              <a:gd name="T22" fmla="*/ 1030929657 w 140"/>
              <a:gd name="T23" fmla="*/ 2147483647 h 151"/>
              <a:gd name="T24" fmla="*/ 1121891254 w 140"/>
              <a:gd name="T25" fmla="*/ 2147483647 h 151"/>
              <a:gd name="T26" fmla="*/ 1819282204 w 140"/>
              <a:gd name="T27" fmla="*/ 1455255883 h 151"/>
              <a:gd name="T28" fmla="*/ 2061853807 w 140"/>
              <a:gd name="T29" fmla="*/ 1182392437 h 151"/>
              <a:gd name="T30" fmla="*/ 2147483647 w 140"/>
              <a:gd name="T31" fmla="*/ 90950740 h 151"/>
              <a:gd name="T32" fmla="*/ 2147483647 w 140"/>
              <a:gd name="T33" fmla="*/ 242540783 h 151"/>
              <a:gd name="T34" fmla="*/ 2147483647 w 140"/>
              <a:gd name="T35" fmla="*/ 1061124842 h 151"/>
              <a:gd name="T36" fmla="*/ 2147483647 w 140"/>
              <a:gd name="T37" fmla="*/ 1819064176 h 151"/>
              <a:gd name="T38" fmla="*/ 2147483647 w 140"/>
              <a:gd name="T39" fmla="*/ 1879703480 h 151"/>
              <a:gd name="T40" fmla="*/ 2147483647 w 140"/>
              <a:gd name="T41" fmla="*/ 2147483647 h 151"/>
              <a:gd name="T42" fmla="*/ 2147483647 w 140"/>
              <a:gd name="T43" fmla="*/ 2147483647 h 151"/>
              <a:gd name="T44" fmla="*/ 909643855 w 140"/>
              <a:gd name="T45" fmla="*/ 2147483647 h 151"/>
              <a:gd name="T46" fmla="*/ 909643855 w 140"/>
              <a:gd name="T47" fmla="*/ 2147483647 h 151"/>
              <a:gd name="T48" fmla="*/ 909643855 w 140"/>
              <a:gd name="T49" fmla="*/ 2147483647 h 151"/>
              <a:gd name="T50" fmla="*/ 697390777 w 140"/>
              <a:gd name="T51" fmla="*/ 2147483647 h 151"/>
              <a:gd name="T52" fmla="*/ 212247485 w 140"/>
              <a:gd name="T53" fmla="*/ 2147483647 h 151"/>
              <a:gd name="T54" fmla="*/ 0 w 140"/>
              <a:gd name="T55" fmla="*/ 2147483647 h 151"/>
              <a:gd name="T56" fmla="*/ 0 w 140"/>
              <a:gd name="T57" fmla="*/ 2147483647 h 151"/>
              <a:gd name="T58" fmla="*/ 212247485 w 140"/>
              <a:gd name="T59" fmla="*/ 2147483647 h 151"/>
              <a:gd name="T60" fmla="*/ 697390777 w 140"/>
              <a:gd name="T61" fmla="*/ 2147483647 h 151"/>
              <a:gd name="T62" fmla="*/ 909643855 w 140"/>
              <a:gd name="T63" fmla="*/ 2147483647 h 15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0"/>
              <a:gd name="T97" fmla="*/ 0 h 151"/>
              <a:gd name="T98" fmla="*/ 140 w 140"/>
              <a:gd name="T99" fmla="*/ 151 h 15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0" h="151">
                <a:moveTo>
                  <a:pt x="135" y="85"/>
                </a:moveTo>
                <a:cubicBezTo>
                  <a:pt x="135" y="88"/>
                  <a:pt x="140" y="93"/>
                  <a:pt x="140" y="96"/>
                </a:cubicBezTo>
                <a:cubicBezTo>
                  <a:pt x="140" y="99"/>
                  <a:pt x="134" y="103"/>
                  <a:pt x="134" y="106"/>
                </a:cubicBezTo>
                <a:cubicBezTo>
                  <a:pt x="133" y="109"/>
                  <a:pt x="137" y="114"/>
                  <a:pt x="137" y="117"/>
                </a:cubicBezTo>
                <a:cubicBezTo>
                  <a:pt x="137" y="121"/>
                  <a:pt x="130" y="125"/>
                  <a:pt x="129" y="128"/>
                </a:cubicBezTo>
                <a:cubicBezTo>
                  <a:pt x="128" y="130"/>
                  <a:pt x="129" y="135"/>
                  <a:pt x="128" y="137"/>
                </a:cubicBezTo>
                <a:cubicBezTo>
                  <a:pt x="127" y="141"/>
                  <a:pt x="120" y="147"/>
                  <a:pt x="116" y="148"/>
                </a:cubicBezTo>
                <a:cubicBezTo>
                  <a:pt x="104" y="151"/>
                  <a:pt x="65" y="148"/>
                  <a:pt x="65" y="148"/>
                </a:cubicBezTo>
                <a:cubicBezTo>
                  <a:pt x="65" y="148"/>
                  <a:pt x="65" y="148"/>
                  <a:pt x="33" y="142"/>
                </a:cubicBezTo>
                <a:cubicBezTo>
                  <a:pt x="33" y="142"/>
                  <a:pt x="33" y="142"/>
                  <a:pt x="33" y="82"/>
                </a:cubicBezTo>
                <a:cubicBezTo>
                  <a:pt x="33" y="82"/>
                  <a:pt x="33" y="82"/>
                  <a:pt x="34" y="82"/>
                </a:cubicBezTo>
                <a:cubicBezTo>
                  <a:pt x="34" y="82"/>
                  <a:pt x="34" y="82"/>
                  <a:pt x="34" y="82"/>
                </a:cubicBezTo>
                <a:cubicBezTo>
                  <a:pt x="34" y="82"/>
                  <a:pt x="34" y="82"/>
                  <a:pt x="37" y="82"/>
                </a:cubicBezTo>
                <a:cubicBezTo>
                  <a:pt x="41" y="81"/>
                  <a:pt x="49" y="75"/>
                  <a:pt x="60" y="48"/>
                </a:cubicBezTo>
                <a:cubicBezTo>
                  <a:pt x="61" y="44"/>
                  <a:pt x="65" y="42"/>
                  <a:pt x="68" y="39"/>
                </a:cubicBezTo>
                <a:cubicBezTo>
                  <a:pt x="75" y="34"/>
                  <a:pt x="79" y="27"/>
                  <a:pt x="81" y="3"/>
                </a:cubicBezTo>
                <a:cubicBezTo>
                  <a:pt x="81" y="0"/>
                  <a:pt x="91" y="1"/>
                  <a:pt x="97" y="8"/>
                </a:cubicBezTo>
                <a:cubicBezTo>
                  <a:pt x="102" y="14"/>
                  <a:pt x="102" y="26"/>
                  <a:pt x="99" y="35"/>
                </a:cubicBezTo>
                <a:cubicBezTo>
                  <a:pt x="96" y="41"/>
                  <a:pt x="87" y="55"/>
                  <a:pt x="90" y="60"/>
                </a:cubicBezTo>
                <a:cubicBezTo>
                  <a:pt x="90" y="60"/>
                  <a:pt x="124" y="59"/>
                  <a:pt x="130" y="62"/>
                </a:cubicBezTo>
                <a:cubicBezTo>
                  <a:pt x="134" y="63"/>
                  <a:pt x="140" y="72"/>
                  <a:pt x="140" y="77"/>
                </a:cubicBezTo>
                <a:cubicBezTo>
                  <a:pt x="140" y="79"/>
                  <a:pt x="136" y="83"/>
                  <a:pt x="135" y="85"/>
                </a:cubicBezTo>
                <a:close/>
                <a:moveTo>
                  <a:pt x="30" y="137"/>
                </a:moveTo>
                <a:cubicBezTo>
                  <a:pt x="30" y="137"/>
                  <a:pt x="30" y="137"/>
                  <a:pt x="30" y="137"/>
                </a:cubicBezTo>
                <a:cubicBezTo>
                  <a:pt x="30" y="137"/>
                  <a:pt x="30" y="137"/>
                  <a:pt x="30" y="82"/>
                </a:cubicBezTo>
                <a:cubicBezTo>
                  <a:pt x="30" y="79"/>
                  <a:pt x="27" y="76"/>
                  <a:pt x="23" y="76"/>
                </a:cubicBezTo>
                <a:cubicBezTo>
                  <a:pt x="23" y="76"/>
                  <a:pt x="23" y="76"/>
                  <a:pt x="7" y="76"/>
                </a:cubicBezTo>
                <a:cubicBezTo>
                  <a:pt x="3" y="76"/>
                  <a:pt x="0" y="79"/>
                  <a:pt x="0" y="82"/>
                </a:cubicBezTo>
                <a:cubicBezTo>
                  <a:pt x="0" y="82"/>
                  <a:pt x="0" y="82"/>
                  <a:pt x="0" y="137"/>
                </a:cubicBezTo>
                <a:cubicBezTo>
                  <a:pt x="0" y="141"/>
                  <a:pt x="3" y="144"/>
                  <a:pt x="7" y="144"/>
                </a:cubicBezTo>
                <a:cubicBezTo>
                  <a:pt x="7" y="144"/>
                  <a:pt x="7" y="144"/>
                  <a:pt x="23" y="144"/>
                </a:cubicBezTo>
                <a:cubicBezTo>
                  <a:pt x="27" y="144"/>
                  <a:pt x="30" y="141"/>
                  <a:pt x="30" y="1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68568" tIns="34285" rIns="68568" bIns="34285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同侧圆角矩形 93"/>
          <p:cNvSpPr/>
          <p:nvPr/>
        </p:nvSpPr>
        <p:spPr bwMode="auto">
          <a:xfrm>
            <a:off x="1113697" y="3742496"/>
            <a:ext cx="2069753" cy="891782"/>
          </a:xfrm>
          <a:prstGeom prst="round2SameRect">
            <a:avLst/>
          </a:prstGeom>
          <a:noFill/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solidFill>
                  <a:srgbClr val="080808"/>
                </a:solidFill>
              </a:rPr>
              <a:t>主要优势</a:t>
            </a:r>
            <a:endParaRPr lang="zh-CN" altLang="en-US" sz="2400" dirty="0">
              <a:solidFill>
                <a:srgbClr val="080808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17928" y="1082480"/>
            <a:ext cx="168609" cy="1707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287173" y="1158981"/>
            <a:ext cx="1256109" cy="1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42915" y="922655"/>
            <a:ext cx="65233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600"/>
              <a:t>       3.Bootstrap 的 [栅格 (Grid)]系统也很先进，整个 Grid 系统是可以 </a:t>
            </a:r>
            <a:r>
              <a:rPr lang="zh-CN" altLang="en-US" sz="1600"/>
              <a:t>（响应式）</a:t>
            </a:r>
            <a:r>
              <a:rPr lang="en-US" altLang="zh-CN" sz="1600"/>
              <a:t>Responsive 的！</a:t>
            </a:r>
            <a:endParaRPr lang="en-US" altLang="zh-CN" sz="1600"/>
          </a:p>
          <a:p>
            <a:pPr algn="l">
              <a:buNone/>
            </a:pPr>
            <a:r>
              <a:rPr lang="en-US" altLang="zh-CN" sz="1600"/>
              <a:t>　　Bootstrap 已经帮你搭好了实现 Responsive Design 的基础框架，并且非常容易修改。如果你是一个新手，Bootstrap 可以帮助你在非常短的时间内上手 Responsive Design。 </a:t>
            </a:r>
            <a:endParaRPr lang="en-US" altLang="zh-CN" sz="1600"/>
          </a:p>
        </p:txBody>
      </p:sp>
      <p:sp>
        <p:nvSpPr>
          <p:cNvPr id="5" name="椭圆 4"/>
          <p:cNvSpPr/>
          <p:nvPr/>
        </p:nvSpPr>
        <p:spPr>
          <a:xfrm>
            <a:off x="4117928" y="2683950"/>
            <a:ext cx="168609" cy="1707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287173" y="2760451"/>
            <a:ext cx="1256109" cy="1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42915" y="2477770"/>
            <a:ext cx="6649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       4.丰富的组件 </a:t>
            </a:r>
            <a:r>
              <a:rPr lang="zh-CN" altLang="en-US" sz="1600"/>
              <a:t>。</a:t>
            </a:r>
            <a:r>
              <a:rPr lang="en-US" altLang="zh-CN" sz="1600"/>
              <a:t>Bootstrap 的[HTML组件]和 [Js组件]非常丰富，并且代码简洁，非常易于修改，你完全可以在其基础之上修改成自己想要的任何样子。这是工作效率的极大提升。</a:t>
            </a:r>
            <a:r>
              <a:rPr lang="zh-CN" altLang="en-US" sz="1600"/>
              <a:t>这些组件你都可以在</a:t>
            </a:r>
            <a:r>
              <a:rPr lang="en-US" altLang="zh-CN" sz="1600"/>
              <a:t>Bootstrap</a:t>
            </a:r>
            <a:r>
              <a:rPr lang="zh-CN" altLang="en-US" sz="1600"/>
              <a:t>的官方中文文档查询并找到适合你自己的插件然后拿过来直接使用。</a:t>
            </a:r>
            <a:r>
              <a:rPr lang="en-US" altLang="zh-CN" sz="1600"/>
              <a:t>　</a:t>
            </a:r>
            <a:endParaRPr lang="en-US" altLang="zh-CN" sz="1600"/>
          </a:p>
        </p:txBody>
      </p:sp>
      <p:sp>
        <p:nvSpPr>
          <p:cNvPr id="8" name="椭圆 7"/>
          <p:cNvSpPr/>
          <p:nvPr/>
        </p:nvSpPr>
        <p:spPr>
          <a:xfrm>
            <a:off x="4117928" y="4463220"/>
            <a:ext cx="168609" cy="1707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87173" y="4539086"/>
            <a:ext cx="1256109" cy="1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42915" y="4010025"/>
            <a:ext cx="6649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       5.插件。 由于 Bootstrap 的火爆，又出现了不少围绕 Bootstrap 而开发的插件。其中最实用的莫过于 [Font Awesome]了。它是一套 icon font，提供了丰富的 icon 给你选择，你可以选择你喜欢的图标使用非常方便。</a:t>
            </a:r>
            <a:endParaRPr lang="en-US" altLang="zh-CN" sz="1600"/>
          </a:p>
        </p:txBody>
      </p:sp>
      <p:sp>
        <p:nvSpPr>
          <p:cNvPr id="11" name="椭圆 10"/>
          <p:cNvSpPr/>
          <p:nvPr/>
        </p:nvSpPr>
        <p:spPr>
          <a:xfrm>
            <a:off x="4117928" y="5712265"/>
            <a:ext cx="168609" cy="1707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4287173" y="5788131"/>
            <a:ext cx="1256109" cy="1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42280" y="5259070"/>
            <a:ext cx="6649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       6.</a:t>
            </a:r>
            <a:r>
              <a:rPr lang="zh-CN" altLang="en-US" sz="1600"/>
              <a:t>响应式开发。提供优雅的HTML和CSS规范，能够响应式布局，让一个网站可以兼容不同分辨率的设备，兼容PC端及手机端。这个好处就是我们只需要制作一版就可以适用于手机端和PC端，而不必花费精力去制作两版，这样大大提升了我们开发的效率。</a:t>
            </a:r>
            <a:endParaRPr lang="zh-CN" altLang="en-US" sz="16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主要用法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671708" y="3264361"/>
              <a:ext cx="247777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 METHOD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2067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40684" y="325001"/>
            <a:ext cx="212407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158361" y="230634"/>
            <a:ext cx="2907908" cy="606424"/>
            <a:chOff x="9284089" y="252856"/>
            <a:chExt cx="2907908" cy="606424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307465"/>
              <a:ext cx="2170011" cy="55181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700" y="1080135"/>
            <a:ext cx="111715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建立在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列栅格系统、布局、组件之上，一个完整的Bootstrap框架包含四个部分：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脚手架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用于重置背景、链接样式、栅格系统等，并包含两个简单的布局结构。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全局设置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必须使用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文档类型。Bootstrap使用的某些HTML元素和CSS属性需要文档类型为HTML5 doctype。因此这一文档类型必须出现在项目的每个页面的开始部分。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排版链接：Bootstrap 为屏幕、排版和链接设置了基本的全局样式。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(3)用Normalize重置样式:从 Bootstrap 2 开始, 老的重置方式被 Normalize.css 取代, 这是 Nicolas Gallagher 和Jonathan Neal 共同维护的一个项目，这一项目还被 HTML5 Boilerplate 所采用。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110" y="2759075"/>
            <a:ext cx="5828665" cy="942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0" y="4301490"/>
            <a:ext cx="5638165" cy="13430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4978</Words>
  <Application>WPS 演示</Application>
  <PresentationFormat>自定义</PresentationFormat>
  <Paragraphs>342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 Semilight</vt:lpstr>
      <vt:lpstr>Eras Light ITC</vt:lpstr>
      <vt:lpstr>黑体</vt:lpstr>
      <vt:lpstr>Century Gothic</vt:lpstr>
      <vt:lpstr>Segoe Print</vt:lpstr>
      <vt:lpstr>Arial Unicode MS</vt:lpstr>
      <vt:lpstr>Calibri</vt:lpstr>
      <vt:lpstr>Yu Gothic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qinch</cp:lastModifiedBy>
  <cp:revision>224</cp:revision>
  <dcterms:created xsi:type="dcterms:W3CDTF">2015-04-07T16:28:00Z</dcterms:created>
  <dcterms:modified xsi:type="dcterms:W3CDTF">2018-01-07T11:32:15Z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