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71" r:id="rId2"/>
    <p:sldId id="372" r:id="rId3"/>
    <p:sldId id="429" r:id="rId4"/>
    <p:sldId id="432" r:id="rId5"/>
    <p:sldId id="430" r:id="rId6"/>
    <p:sldId id="431" r:id="rId7"/>
    <p:sldId id="433" r:id="rId8"/>
    <p:sldId id="436" r:id="rId9"/>
    <p:sldId id="437" r:id="rId10"/>
    <p:sldId id="438" r:id="rId11"/>
    <p:sldId id="435" r:id="rId12"/>
    <p:sldId id="439" r:id="rId13"/>
    <p:sldId id="440" r:id="rId14"/>
    <p:sldId id="442" r:id="rId15"/>
    <p:sldId id="443" r:id="rId16"/>
    <p:sldId id="463" r:id="rId17"/>
    <p:sldId id="446" r:id="rId18"/>
    <p:sldId id="447" r:id="rId19"/>
    <p:sldId id="448" r:id="rId20"/>
    <p:sldId id="449" r:id="rId21"/>
    <p:sldId id="450" r:id="rId22"/>
    <p:sldId id="451" r:id="rId23"/>
    <p:sldId id="452" r:id="rId24"/>
    <p:sldId id="453" r:id="rId25"/>
    <p:sldId id="455" r:id="rId26"/>
    <p:sldId id="456" r:id="rId27"/>
    <p:sldId id="457" r:id="rId28"/>
    <p:sldId id="458" r:id="rId29"/>
    <p:sldId id="459" r:id="rId30"/>
    <p:sldId id="462" r:id="rId31"/>
    <p:sldId id="460" r:id="rId32"/>
    <p:sldId id="464" r:id="rId33"/>
    <p:sldId id="461" r:id="rId34"/>
    <p:sldId id="398"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1DE"/>
    <a:srgbClr val="00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0" autoAdjust="0"/>
    <p:restoredTop sz="84606" autoAdjust="0"/>
  </p:normalViewPr>
  <p:slideViewPr>
    <p:cSldViewPr>
      <p:cViewPr>
        <p:scale>
          <a:sx n="125" d="100"/>
          <a:sy n="125" d="100"/>
        </p:scale>
        <p:origin x="-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29FA0F-FC94-4D3F-87CA-C72180732414}" type="slidenum">
              <a:rPr lang="en-US" altLang="zh-CN"/>
              <a:pPr/>
              <a:t>‹#›</a:t>
            </a:fld>
            <a:endParaRPr lang="en-US" altLang="zh-CN"/>
          </a:p>
        </p:txBody>
      </p:sp>
    </p:spTree>
    <p:extLst>
      <p:ext uri="{BB962C8B-B14F-4D97-AF65-F5344CB8AC3E}">
        <p14:creationId xmlns:p14="http://schemas.microsoft.com/office/powerpoint/2010/main" val="40336664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229FA0F-FC94-4D3F-87CA-C72180732414}" type="slidenum">
              <a:rPr lang="en-US" altLang="zh-CN" smtClean="0"/>
              <a:pPr/>
              <a:t>1</a:t>
            </a:fld>
            <a:endParaRPr lang="en-US" altLang="zh-CN"/>
          </a:p>
        </p:txBody>
      </p:sp>
    </p:spTree>
    <p:extLst>
      <p:ext uri="{BB962C8B-B14F-4D97-AF65-F5344CB8AC3E}">
        <p14:creationId xmlns:p14="http://schemas.microsoft.com/office/powerpoint/2010/main" val="2730867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10</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ltLang="zh-CN" b="1" dirty="0"/>
          </a:p>
        </p:txBody>
      </p:sp>
    </p:spTree>
    <p:extLst>
      <p:ext uri="{BB962C8B-B14F-4D97-AF65-F5344CB8AC3E}">
        <p14:creationId xmlns:p14="http://schemas.microsoft.com/office/powerpoint/2010/main" val="40060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11</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pPr rtl="0"/>
            <a:r>
              <a:rPr lang="en-US" altLang="zh-CN" b="1" dirty="0" smtClean="0"/>
              <a:t>P</a:t>
            </a:r>
            <a:r>
              <a:rPr lang="en-US" altLang="zh-CN" b="1" baseline="0" dirty="0" smtClean="0"/>
              <a:t> </a:t>
            </a:r>
            <a:r>
              <a:rPr lang="zh-CN" altLang="en-US" b="1" baseline="0" dirty="0" smtClean="0"/>
              <a:t>谓语动词 </a:t>
            </a:r>
            <a:r>
              <a:rPr lang="en-US" altLang="zh-CN" b="1" baseline="0" dirty="0" smtClean="0"/>
              <a:t>t </a:t>
            </a:r>
            <a:r>
              <a:rPr lang="zh-CN" altLang="en-US" b="1" baseline="0" dirty="0" smtClean="0"/>
              <a:t>时间 </a:t>
            </a:r>
            <a:r>
              <a:rPr lang="en-US" altLang="zh-CN" b="1" baseline="0" dirty="0" smtClean="0"/>
              <a:t>O</a:t>
            </a:r>
            <a:r>
              <a:rPr lang="zh-CN" altLang="en-US" b="1" baseline="0" dirty="0" smtClean="0"/>
              <a:t>事件中对象 </a:t>
            </a:r>
            <a:r>
              <a:rPr lang="zh-CN" altLang="en-US" sz="1200" b="0" i="0" kern="1200" dirty="0" smtClean="0">
                <a:solidFill>
                  <a:schemeClr val="tx1"/>
                </a:solidFill>
                <a:effectLst/>
                <a:latin typeface="Arial" charset="0"/>
                <a:ea typeface="宋体" pitchFamily="2" charset="-122"/>
                <a:cs typeface="+mn-cs"/>
              </a:rPr>
              <a:t/>
            </a:r>
            <a:br>
              <a:rPr lang="zh-CN" altLang="en-US" sz="1200" b="0" i="0" kern="1200" dirty="0" smtClean="0">
                <a:solidFill>
                  <a:schemeClr val="tx1"/>
                </a:solidFill>
                <a:effectLst/>
                <a:latin typeface="Arial" charset="0"/>
                <a:ea typeface="宋体" pitchFamily="2" charset="-122"/>
                <a:cs typeface="+mn-cs"/>
              </a:rPr>
            </a:br>
            <a:endParaRPr lang="zh-CN" altLang="en-US" sz="1200" b="0" i="0" kern="1200" dirty="0" smtClean="0">
              <a:solidFill>
                <a:schemeClr val="tx1"/>
              </a:solidFill>
              <a:effectLst/>
              <a:latin typeface="Arial" charset="0"/>
              <a:ea typeface="宋体" pitchFamily="2" charset="-122"/>
              <a:cs typeface="+mn-cs"/>
            </a:endParaRPr>
          </a:p>
          <a:p>
            <a:pPr rtl="0"/>
            <a:r>
              <a:rPr lang="zh-CN" altLang="en-US" sz="1200" b="0" i="0" kern="1200" dirty="0" smtClean="0">
                <a:solidFill>
                  <a:schemeClr val="tx1"/>
                </a:solidFill>
                <a:effectLst/>
                <a:latin typeface="Arial" charset="0"/>
                <a:ea typeface="宋体" pitchFamily="2" charset="-122"/>
                <a:cs typeface="+mn-cs"/>
              </a:rPr>
              <a:t>美国军队用炸药摧毁了伊拉克的一个仓库。</a:t>
            </a:r>
          </a:p>
          <a:p>
            <a:endParaRPr lang="en-US" altLang="zh-CN" b="1" dirty="0"/>
          </a:p>
        </p:txBody>
      </p:sp>
    </p:spTree>
    <p:extLst>
      <p:ext uri="{BB962C8B-B14F-4D97-AF65-F5344CB8AC3E}">
        <p14:creationId xmlns:p14="http://schemas.microsoft.com/office/powerpoint/2010/main" val="33723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12</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可将金融领域事理图谱应用于股市预测当中。</a:t>
            </a:r>
            <a:endParaRPr lang="en-US" altLang="zh-CN" b="1" dirty="0"/>
          </a:p>
        </p:txBody>
      </p:sp>
    </p:spTree>
    <p:extLst>
      <p:ext uri="{BB962C8B-B14F-4D97-AF65-F5344CB8AC3E}">
        <p14:creationId xmlns:p14="http://schemas.microsoft.com/office/powerpoint/2010/main" val="383775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可将金融领域事理图谱应用于股市预测当中。</a:t>
            </a:r>
            <a:endParaRPr lang="en-US" altLang="zh-CN" b="1" dirty="0"/>
          </a:p>
        </p:txBody>
      </p:sp>
    </p:spTree>
    <p:extLst>
      <p:ext uri="{BB962C8B-B14F-4D97-AF65-F5344CB8AC3E}">
        <p14:creationId xmlns:p14="http://schemas.microsoft.com/office/powerpoint/2010/main" val="163027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14</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b="1" dirty="0" smtClean="0"/>
              <a:t>巴格达爆炸</a:t>
            </a:r>
            <a:endParaRPr lang="en-US" altLang="zh-CN" b="1" dirty="0"/>
          </a:p>
        </p:txBody>
      </p:sp>
    </p:spTree>
    <p:extLst>
      <p:ext uri="{BB962C8B-B14F-4D97-AF65-F5344CB8AC3E}">
        <p14:creationId xmlns:p14="http://schemas.microsoft.com/office/powerpoint/2010/main" val="2121378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15</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可将金融领域事理图谱应用于股市预测当中。</a:t>
            </a:r>
            <a:endParaRPr lang="en-US" altLang="zh-CN" b="1" dirty="0"/>
          </a:p>
        </p:txBody>
      </p:sp>
    </p:spTree>
    <p:extLst>
      <p:ext uri="{BB962C8B-B14F-4D97-AF65-F5344CB8AC3E}">
        <p14:creationId xmlns:p14="http://schemas.microsoft.com/office/powerpoint/2010/main" val="1210726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可将金融领域事理图谱应用于股市预测当中。</a:t>
            </a:r>
            <a:endParaRPr lang="en-US" altLang="zh-CN" b="1" dirty="0"/>
          </a:p>
        </p:txBody>
      </p:sp>
    </p:spTree>
    <p:extLst>
      <p:ext uri="{BB962C8B-B14F-4D97-AF65-F5344CB8AC3E}">
        <p14:creationId xmlns:p14="http://schemas.microsoft.com/office/powerpoint/2010/main" val="121072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根据故事上下文推断正确的故事结尾</a:t>
            </a:r>
            <a:endParaRPr lang="en-US" altLang="zh-CN" b="1" dirty="0"/>
          </a:p>
        </p:txBody>
      </p:sp>
    </p:spTree>
    <p:extLst>
      <p:ext uri="{BB962C8B-B14F-4D97-AF65-F5344CB8AC3E}">
        <p14:creationId xmlns:p14="http://schemas.microsoft.com/office/powerpoint/2010/main" val="3286293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b="1" dirty="0" smtClean="0"/>
              <a:t>事件序列，情感轨迹，主题的一致性</a:t>
            </a:r>
            <a:endParaRPr lang="en-US" altLang="zh-CN" b="1" dirty="0"/>
          </a:p>
        </p:txBody>
      </p:sp>
    </p:spTree>
    <p:extLst>
      <p:ext uri="{BB962C8B-B14F-4D97-AF65-F5344CB8AC3E}">
        <p14:creationId xmlns:p14="http://schemas.microsoft.com/office/powerpoint/2010/main" val="2347721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19</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For a story, or any piece of text, to be coherent, it needs to describe a meaningful or ‘mutually entailing’ sequence of events</a:t>
            </a:r>
            <a:endParaRPr lang="en-US" altLang="zh-CN" b="1" dirty="0"/>
          </a:p>
        </p:txBody>
      </p:sp>
    </p:spTree>
    <p:extLst>
      <p:ext uri="{BB962C8B-B14F-4D97-AF65-F5344CB8AC3E}">
        <p14:creationId xmlns:p14="http://schemas.microsoft.com/office/powerpoint/2010/main" val="23458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b="1" dirty="0" smtClean="0"/>
              <a:t>现有</a:t>
            </a:r>
            <a:r>
              <a:rPr lang="zh-CN" altLang="en-US" b="1" dirty="0" smtClean="0"/>
              <a:t>的知识库普遍是以“概念及概念间的关系”为核心的，</a:t>
            </a:r>
            <a:r>
              <a:rPr lang="zh-CN" altLang="en-US" sz="1200" b="0" i="0" kern="1200" dirty="0" smtClean="0">
                <a:solidFill>
                  <a:schemeClr val="tx1"/>
                </a:solidFill>
                <a:effectLst/>
                <a:latin typeface="Arial" charset="0"/>
                <a:ea typeface="宋体" pitchFamily="2" charset="-122"/>
                <a:cs typeface="+mn-cs"/>
              </a:rPr>
              <a:t>知识图谱在各个领域精耕细作，逐渐显露价值，但知识表示形式有待突破，推理能力有待提高，并且</a:t>
            </a:r>
            <a:r>
              <a:rPr lang="zh-CN" altLang="en-US" b="1" dirty="0" smtClean="0"/>
              <a:t>缺乏对“事理逻辑”知识的挖掘。在实际应用中，事理逻辑（事件之间的演化规律与模式）是一种非常有价值的常识知识，挖掘这种知识对我们认识人类行为和社会发展变化规律非常有意义。举个经典例子，北京人买房子，买完房子下一步就是装修，装修完了就会买家具，如果在网上发现有人发微博说他买房子了，装修公司就可以跟上去做广告，这就是一种预测。</a:t>
            </a:r>
            <a:r>
              <a:rPr lang="zh-CN" altLang="en-US" sz="1200" b="0" i="0" kern="1200" dirty="0" smtClean="0">
                <a:solidFill>
                  <a:schemeClr val="tx1"/>
                </a:solidFill>
                <a:effectLst/>
                <a:latin typeface="Arial" charset="0"/>
                <a:ea typeface="宋体" pitchFamily="2" charset="-122"/>
                <a:cs typeface="+mn-cs"/>
              </a:rPr>
              <a:t>事理图谱并不是以名词为核心节点的知识库，而是以事件而且是抽象类事件为核心的事理逻辑知识库。举个例子，国家领导人访问另一个国家，这就是一个抽象事件</a:t>
            </a:r>
            <a:r>
              <a:rPr lang="zh-CN" altLang="en-US" sz="1200" b="0" i="0" kern="1200" dirty="0" smtClean="0">
                <a:solidFill>
                  <a:schemeClr val="tx1"/>
                </a:solidFill>
                <a:effectLst/>
                <a:latin typeface="Arial" charset="0"/>
                <a:ea typeface="宋体" pitchFamily="2" charset="-122"/>
                <a:cs typeface="+mn-cs"/>
              </a:rPr>
              <a:t>。</a:t>
            </a:r>
            <a:endParaRPr lang="en-US" altLang="zh-CN" b="1" dirty="0"/>
          </a:p>
        </p:txBody>
      </p:sp>
    </p:spTree>
    <p:extLst>
      <p:ext uri="{BB962C8B-B14F-4D97-AF65-F5344CB8AC3E}">
        <p14:creationId xmlns:p14="http://schemas.microsoft.com/office/powerpoint/2010/main" val="593593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20</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Some stories can be categorized as happy stories while others as sad. However, most stories depict evolving sentiments in their plots as they progress</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6097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21</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in a typical story, new topics (concepts, entities or ideas) are not introduced towards the end because it does not allow the story-writer enough narrative space and time to develop and describe them</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20203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22</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其中，</a:t>
            </a:r>
            <a:r>
              <a:rPr lang="en-US" altLang="zh-CN" sz="1200" b="0" i="0" kern="1200" dirty="0" smtClean="0">
                <a:solidFill>
                  <a:schemeClr val="tx1"/>
                </a:solidFill>
                <a:effectLst/>
                <a:latin typeface="Arial" charset="0"/>
                <a:ea typeface="宋体" pitchFamily="2" charset="-122"/>
                <a:cs typeface="+mn-cs"/>
              </a:rPr>
              <a:t>a </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dirty="0" smtClean="0">
                <a:solidFill>
                  <a:schemeClr val="tx1"/>
                </a:solidFill>
                <a:effectLst/>
                <a:latin typeface="Arial" charset="0"/>
                <a:ea typeface="宋体" pitchFamily="2" charset="-122"/>
                <a:cs typeface="+mn-cs"/>
              </a:rPr>
              <a:t>{0,1} </a:t>
            </a:r>
            <a:r>
              <a:rPr lang="zh-CN" altLang="en-US" sz="1200" b="0" i="0" kern="1200" dirty="0" smtClean="0">
                <a:solidFill>
                  <a:schemeClr val="tx1"/>
                </a:solidFill>
                <a:effectLst/>
                <a:latin typeface="Arial" charset="0"/>
                <a:ea typeface="宋体" pitchFamily="2" charset="-122"/>
                <a:cs typeface="+mn-cs"/>
              </a:rPr>
              <a:t>代表到底选哪个候选 </a:t>
            </a:r>
            <a:r>
              <a:rPr lang="en-US" altLang="zh-CN" sz="1200" b="0" i="0" kern="1200" dirty="0" smtClean="0">
                <a:solidFill>
                  <a:schemeClr val="tx1"/>
                </a:solidFill>
                <a:effectLst/>
                <a:latin typeface="Arial" charset="0"/>
                <a:ea typeface="宋体" pitchFamily="2" charset="-122"/>
                <a:cs typeface="+mn-cs"/>
              </a:rPr>
              <a:t>ending</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是 </a:t>
            </a:r>
            <a:r>
              <a:rPr lang="en-US" altLang="zh-CN" sz="1200" b="0" i="0" kern="1200" dirty="0" smtClean="0">
                <a:solidFill>
                  <a:schemeClr val="tx1"/>
                </a:solidFill>
                <a:effectLst/>
                <a:latin typeface="Arial" charset="0"/>
                <a:ea typeface="宋体" pitchFamily="2" charset="-122"/>
                <a:cs typeface="+mn-cs"/>
              </a:rPr>
              <a:t>plot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z </a:t>
            </a:r>
            <a:r>
              <a:rPr lang="zh-CN" altLang="en-US" sz="1200" b="0" i="0" kern="1200" dirty="0" smtClean="0">
                <a:solidFill>
                  <a:schemeClr val="tx1"/>
                </a:solidFill>
                <a:effectLst/>
                <a:latin typeface="Arial" charset="0"/>
                <a:ea typeface="宋体" pitchFamily="2" charset="-122"/>
                <a:cs typeface="+mn-cs"/>
              </a:rPr>
              <a:t>是一个隐变量，表示三类知识中的某一类。也就是说，在这篇论文</a:t>
            </a:r>
            <a:r>
              <a:rPr lang="en-US" altLang="zh-CN" sz="1200" b="0" i="0" kern="1200" dirty="0" smtClean="0">
                <a:solidFill>
                  <a:schemeClr val="tx1"/>
                </a:solidFill>
                <a:effectLst/>
                <a:latin typeface="Arial" charset="0"/>
                <a:ea typeface="宋体" pitchFamily="2" charset="-122"/>
                <a:cs typeface="+mn-cs"/>
              </a:rPr>
              <a:t>[4] </a:t>
            </a:r>
            <a:r>
              <a:rPr lang="zh-CN" altLang="en-US" sz="1200" b="0" i="0" kern="1200" dirty="0" smtClean="0">
                <a:solidFill>
                  <a:schemeClr val="tx1"/>
                </a:solidFill>
                <a:effectLst/>
                <a:latin typeface="Arial" charset="0"/>
                <a:ea typeface="宋体" pitchFamily="2" charset="-122"/>
                <a:cs typeface="+mn-cs"/>
              </a:rPr>
              <a:t>的背景下，</a:t>
            </a:r>
            <a:r>
              <a:rPr lang="en-US" altLang="zh-CN" sz="1200" b="0" i="0" kern="1200" dirty="0" smtClean="0">
                <a:solidFill>
                  <a:schemeClr val="tx1"/>
                </a:solidFill>
                <a:effectLst/>
                <a:latin typeface="Arial" charset="0"/>
                <a:ea typeface="宋体" pitchFamily="2" charset="-122"/>
                <a:cs typeface="+mn-cs"/>
              </a:rPr>
              <a:t>K=3.</a:t>
            </a:r>
          </a:p>
          <a:p>
            <a:r>
              <a:rPr lang="zh-CN" altLang="en-US" sz="1200" b="0" i="0" kern="1200" dirty="0" smtClean="0">
                <a:solidFill>
                  <a:schemeClr val="tx1"/>
                </a:solidFill>
                <a:effectLst/>
                <a:latin typeface="Arial" charset="0"/>
                <a:ea typeface="宋体" pitchFamily="2" charset="-122"/>
                <a:cs typeface="+mn-cs"/>
              </a:rPr>
              <a:t>可以看出，这个 </a:t>
            </a:r>
            <a:r>
              <a:rPr lang="en-US" altLang="zh-CN" sz="1200" b="0" i="0" kern="1200" dirty="0" smtClean="0">
                <a:solidFill>
                  <a:schemeClr val="tx1"/>
                </a:solidFill>
                <a:effectLst/>
                <a:latin typeface="Arial" charset="0"/>
                <a:ea typeface="宋体" pitchFamily="2" charset="-122"/>
                <a:cs typeface="+mn-cs"/>
              </a:rPr>
              <a:t>Hidden Coherence Model </a:t>
            </a:r>
            <a:r>
              <a:rPr lang="zh-CN" altLang="en-US" sz="1200" b="0" i="0" kern="1200" dirty="0" smtClean="0">
                <a:solidFill>
                  <a:schemeClr val="tx1"/>
                </a:solidFill>
                <a:effectLst/>
                <a:latin typeface="Arial" charset="0"/>
                <a:ea typeface="宋体" pitchFamily="2" charset="-122"/>
                <a:cs typeface="+mn-cs"/>
              </a:rPr>
              <a:t>的假设是，只要当前这个候选 </a:t>
            </a:r>
            <a:r>
              <a:rPr lang="en-US" altLang="zh-CN" sz="1200" b="0" i="0" kern="1200" dirty="0" smtClean="0">
                <a:solidFill>
                  <a:schemeClr val="tx1"/>
                </a:solidFill>
                <a:effectLst/>
                <a:latin typeface="Arial" charset="0"/>
                <a:ea typeface="宋体" pitchFamily="2" charset="-122"/>
                <a:cs typeface="+mn-cs"/>
              </a:rPr>
              <a:t>ending </a:t>
            </a:r>
            <a:r>
              <a:rPr lang="zh-CN" altLang="en-US" sz="1200" b="0" i="0" kern="1200" dirty="0" smtClean="0">
                <a:solidFill>
                  <a:schemeClr val="tx1"/>
                </a:solidFill>
                <a:effectLst/>
                <a:latin typeface="Arial" charset="0"/>
                <a:ea typeface="宋体" pitchFamily="2" charset="-122"/>
                <a:cs typeface="+mn-cs"/>
              </a:rPr>
              <a:t>破坏了任何一类知识的约束，都会被惩罚。对于每一个候选 </a:t>
            </a:r>
            <a:r>
              <a:rPr lang="en-US" altLang="zh-CN" sz="1200" b="0" i="0" kern="1200" dirty="0" smtClean="0">
                <a:solidFill>
                  <a:schemeClr val="tx1"/>
                </a:solidFill>
                <a:effectLst/>
                <a:latin typeface="Arial" charset="0"/>
                <a:ea typeface="宋体" pitchFamily="2" charset="-122"/>
                <a:cs typeface="+mn-cs"/>
              </a:rPr>
              <a:t>ending</a:t>
            </a:r>
            <a:r>
              <a:rPr lang="zh-CN" altLang="en-US" sz="1200" b="0" i="0" kern="1200" dirty="0" smtClean="0">
                <a:solidFill>
                  <a:schemeClr val="tx1"/>
                </a:solidFill>
                <a:effectLst/>
                <a:latin typeface="Arial" charset="0"/>
                <a:ea typeface="宋体" pitchFamily="2" charset="-122"/>
                <a:cs typeface="+mn-cs"/>
              </a:rPr>
              <a:t>，它首先会根据这个 </a:t>
            </a:r>
            <a:r>
              <a:rPr lang="en-US" altLang="zh-CN" sz="1200" b="0" i="0" kern="1200" dirty="0" smtClean="0">
                <a:solidFill>
                  <a:schemeClr val="tx1"/>
                </a:solidFill>
                <a:effectLst/>
                <a:latin typeface="Arial" charset="0"/>
                <a:ea typeface="宋体" pitchFamily="2" charset="-122"/>
                <a:cs typeface="+mn-cs"/>
              </a:rPr>
              <a:t>ending </a:t>
            </a:r>
            <a:r>
              <a:rPr lang="zh-CN" altLang="en-US" sz="1200" b="0" i="0" kern="1200" dirty="0" smtClean="0">
                <a:solidFill>
                  <a:schemeClr val="tx1"/>
                </a:solidFill>
                <a:effectLst/>
                <a:latin typeface="Arial" charset="0"/>
                <a:ea typeface="宋体" pitchFamily="2" charset="-122"/>
                <a:cs typeface="+mn-cs"/>
              </a:rPr>
              <a:t>来判断这个 </a:t>
            </a:r>
            <a:r>
              <a:rPr lang="en-US" altLang="zh-CN" sz="1200" b="0" i="0" kern="1200" dirty="0" smtClean="0">
                <a:solidFill>
                  <a:schemeClr val="tx1"/>
                </a:solidFill>
                <a:effectLst/>
                <a:latin typeface="Arial" charset="0"/>
                <a:ea typeface="宋体" pitchFamily="2" charset="-122"/>
                <a:cs typeface="+mn-cs"/>
              </a:rPr>
              <a:t>ending </a:t>
            </a:r>
            <a:r>
              <a:rPr lang="zh-CN" altLang="en-US" sz="1200" b="0" i="0" kern="1200" dirty="0" smtClean="0">
                <a:solidFill>
                  <a:schemeClr val="tx1"/>
                </a:solidFill>
                <a:effectLst/>
                <a:latin typeface="Arial" charset="0"/>
                <a:ea typeface="宋体" pitchFamily="2" charset="-122"/>
                <a:cs typeface="+mn-cs"/>
              </a:rPr>
              <a:t>中最重要的知识类别是什么。也就是说，这个 </a:t>
            </a:r>
            <a:r>
              <a:rPr lang="en-US" altLang="zh-CN" sz="1200" b="0" i="0" kern="1200" dirty="0" smtClean="0">
                <a:solidFill>
                  <a:schemeClr val="tx1"/>
                </a:solidFill>
                <a:effectLst/>
                <a:latin typeface="Arial" charset="0"/>
                <a:ea typeface="宋体" pitchFamily="2" charset="-122"/>
                <a:cs typeface="+mn-cs"/>
              </a:rPr>
              <a:t>z </a:t>
            </a:r>
            <a:r>
              <a:rPr lang="zh-CN" altLang="en-US" sz="1200" b="0" i="0" kern="1200" dirty="0" smtClean="0">
                <a:solidFill>
                  <a:schemeClr val="tx1"/>
                </a:solidFill>
                <a:effectLst/>
                <a:latin typeface="Arial" charset="0"/>
                <a:ea typeface="宋体" pitchFamily="2" charset="-122"/>
                <a:cs typeface="+mn-cs"/>
              </a:rPr>
              <a:t>在这里不仅是一个 </a:t>
            </a:r>
            <a:r>
              <a:rPr lang="en-US" altLang="zh-CN" sz="1200" b="0" i="0" kern="1200" dirty="0" smtClean="0">
                <a:solidFill>
                  <a:schemeClr val="tx1"/>
                </a:solidFill>
                <a:effectLst/>
                <a:latin typeface="Arial" charset="0"/>
                <a:ea typeface="宋体" pitchFamily="2" charset="-122"/>
                <a:cs typeface="+mn-cs"/>
              </a:rPr>
              <a:t>hidden variable </a:t>
            </a:r>
            <a:r>
              <a:rPr lang="zh-CN" altLang="en-US" sz="1200" b="0" i="0" kern="1200" dirty="0" smtClean="0">
                <a:solidFill>
                  <a:schemeClr val="tx1"/>
                </a:solidFill>
                <a:effectLst/>
                <a:latin typeface="Arial" charset="0"/>
                <a:ea typeface="宋体" pitchFamily="2" charset="-122"/>
                <a:cs typeface="+mn-cs"/>
              </a:rPr>
              <a:t>隐变量，还兼具着去影响决策因素的权重的功能。不得不说，这是一个</a:t>
            </a:r>
            <a:r>
              <a:rPr lang="zh-CN" altLang="en-US" sz="1200" b="1" i="0" kern="1200" dirty="0" smtClean="0">
                <a:solidFill>
                  <a:schemeClr val="tx1"/>
                </a:solidFill>
                <a:effectLst/>
                <a:latin typeface="Arial" charset="0"/>
                <a:ea typeface="宋体" pitchFamily="2" charset="-122"/>
                <a:cs typeface="+mn-cs"/>
              </a:rPr>
              <a:t>漂亮简洁、具有可解释性</a:t>
            </a:r>
            <a:r>
              <a:rPr lang="zh-CN" altLang="en-US" sz="1200" b="0" i="0" kern="1200" dirty="0" smtClean="0">
                <a:solidFill>
                  <a:schemeClr val="tx1"/>
                </a:solidFill>
                <a:effectLst/>
                <a:latin typeface="Arial" charset="0"/>
                <a:ea typeface="宋体" pitchFamily="2" charset="-122"/>
                <a:cs typeface="+mn-cs"/>
              </a:rPr>
              <a:t>的模型。</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212442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046053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24</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可以看出，这种对于每一个 </a:t>
            </a:r>
            <a:r>
              <a:rPr lang="en-US" altLang="zh-CN" sz="1200" b="0" i="0" kern="1200" dirty="0" smtClean="0">
                <a:solidFill>
                  <a:schemeClr val="tx1"/>
                </a:solidFill>
                <a:effectLst/>
                <a:latin typeface="Arial" charset="0"/>
                <a:ea typeface="宋体" pitchFamily="2" charset="-122"/>
                <a:cs typeface="+mn-cs"/>
              </a:rPr>
              <a:t>example </a:t>
            </a:r>
            <a:r>
              <a:rPr lang="zh-CN" altLang="en-US" sz="1200" b="0" i="0" kern="1200" dirty="0" smtClean="0">
                <a:solidFill>
                  <a:schemeClr val="tx1"/>
                </a:solidFill>
                <a:effectLst/>
                <a:latin typeface="Arial" charset="0"/>
                <a:ea typeface="宋体" pitchFamily="2" charset="-122"/>
                <a:cs typeface="+mn-cs"/>
              </a:rPr>
              <a:t>不同的 </a:t>
            </a:r>
            <a:r>
              <a:rPr lang="en-US" altLang="zh-CN" sz="1200" b="0" i="0" kern="1200" dirty="0" smtClean="0">
                <a:solidFill>
                  <a:schemeClr val="tx1"/>
                </a:solidFill>
                <a:effectLst/>
                <a:latin typeface="Arial" charset="0"/>
                <a:ea typeface="宋体" pitchFamily="2" charset="-122"/>
                <a:cs typeface="+mn-cs"/>
              </a:rPr>
              <a:t>weight </a:t>
            </a:r>
            <a:r>
              <a:rPr lang="zh-CN" altLang="en-US" sz="1200" b="0" i="0" kern="1200" dirty="0" smtClean="0">
                <a:solidFill>
                  <a:schemeClr val="tx1"/>
                </a:solidFill>
                <a:effectLst/>
                <a:latin typeface="Arial" charset="0"/>
                <a:ea typeface="宋体" pitchFamily="2" charset="-122"/>
                <a:cs typeface="+mn-cs"/>
              </a:rPr>
              <a:t>权重的方式还是很有用的。也就是说，每一个不同的 </a:t>
            </a:r>
            <a:r>
              <a:rPr lang="en-US" altLang="zh-CN" sz="1200" b="0" i="0" kern="1200" dirty="0" smtClean="0">
                <a:solidFill>
                  <a:schemeClr val="tx1"/>
                </a:solidFill>
                <a:effectLst/>
                <a:latin typeface="Arial" charset="0"/>
                <a:ea typeface="宋体" pitchFamily="2" charset="-122"/>
                <a:cs typeface="+mn-cs"/>
              </a:rPr>
              <a:t>story </a:t>
            </a:r>
            <a:r>
              <a:rPr lang="zh-CN" altLang="en-US" sz="1200" b="0" i="0" kern="1200" dirty="0" smtClean="0">
                <a:solidFill>
                  <a:schemeClr val="tx1"/>
                </a:solidFill>
                <a:effectLst/>
                <a:latin typeface="Arial" charset="0"/>
                <a:ea typeface="宋体" pitchFamily="2" charset="-122"/>
                <a:cs typeface="+mn-cs"/>
              </a:rPr>
              <a:t>中，推理的原因和证据是不同的。这应该是这篇论文最大的贡献。</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058636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25</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抽象因果事理图谱的构建和应用</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403349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具体在我们的工作中，我们第一步是对新闻语料中的因果提及进行抽取。我们使用了规则模板的方法，</a:t>
            </a:r>
            <a:r>
              <a:rPr lang="en-US" altLang="zh-CN" sz="1200" b="0" i="0" kern="1200" dirty="0" smtClean="0">
                <a:solidFill>
                  <a:schemeClr val="tx1"/>
                </a:solidFill>
                <a:effectLst/>
                <a:latin typeface="Arial" charset="0"/>
                <a:ea typeface="宋体" pitchFamily="2" charset="-122"/>
                <a:cs typeface="+mn-cs"/>
              </a:rPr>
              <a:t>&lt;Pattern, Constraint, Priority&gt;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Pattern </a:t>
            </a:r>
            <a:r>
              <a:rPr lang="zh-CN" altLang="en-US" sz="1200" b="0" i="0" kern="1200" dirty="0" smtClean="0">
                <a:solidFill>
                  <a:schemeClr val="tx1"/>
                </a:solidFill>
                <a:effectLst/>
                <a:latin typeface="Arial" charset="0"/>
                <a:ea typeface="宋体" pitchFamily="2" charset="-122"/>
                <a:cs typeface="+mn-cs"/>
              </a:rPr>
              <a:t>是包含因果关系触发词的正则表达式；</a:t>
            </a:r>
            <a:r>
              <a:rPr lang="en-US" altLang="zh-CN" sz="1200" b="0" i="0" kern="1200" dirty="0" smtClean="0">
                <a:solidFill>
                  <a:schemeClr val="tx1"/>
                </a:solidFill>
                <a:effectLst/>
                <a:latin typeface="Arial" charset="0"/>
                <a:ea typeface="宋体" pitchFamily="2" charset="-122"/>
                <a:cs typeface="+mn-cs"/>
              </a:rPr>
              <a:t>Constraint </a:t>
            </a:r>
            <a:r>
              <a:rPr lang="zh-CN" altLang="en-US" sz="1200" b="0" i="0" kern="1200" dirty="0" smtClean="0">
                <a:solidFill>
                  <a:schemeClr val="tx1"/>
                </a:solidFill>
                <a:effectLst/>
                <a:latin typeface="Arial" charset="0"/>
                <a:ea typeface="宋体" pitchFamily="2" charset="-122"/>
                <a:cs typeface="+mn-cs"/>
              </a:rPr>
              <a:t>包含了一些句子中的句法约束，例如 </a:t>
            </a:r>
            <a:r>
              <a:rPr lang="en-US" altLang="zh-CN" sz="1200" b="0" i="0" kern="1200" dirty="0" smtClean="0">
                <a:solidFill>
                  <a:schemeClr val="tx1"/>
                </a:solidFill>
                <a:effectLst/>
                <a:latin typeface="Arial" charset="0"/>
                <a:ea typeface="宋体" pitchFamily="2" charset="-122"/>
                <a:cs typeface="+mn-cs"/>
              </a:rPr>
              <a:t>after[sentence1], [sentence2] </a:t>
            </a:r>
            <a:r>
              <a:rPr lang="zh-CN" altLang="en-US" sz="1200" b="0" i="0" kern="1200" dirty="0" smtClean="0">
                <a:solidFill>
                  <a:schemeClr val="tx1"/>
                </a:solidFill>
                <a:effectLst/>
                <a:latin typeface="Arial" charset="0"/>
                <a:ea typeface="宋体" pitchFamily="2" charset="-122"/>
                <a:cs typeface="+mn-cs"/>
              </a:rPr>
              <a:t>这个模板中，</a:t>
            </a:r>
            <a:r>
              <a:rPr lang="en-US" altLang="zh-CN" sz="1200" b="0" i="0" kern="1200" dirty="0" smtClean="0">
                <a:solidFill>
                  <a:schemeClr val="tx1"/>
                </a:solidFill>
                <a:effectLst/>
                <a:latin typeface="Arial" charset="0"/>
                <a:ea typeface="宋体" pitchFamily="2" charset="-122"/>
                <a:cs typeface="+mn-cs"/>
              </a:rPr>
              <a:t>sentence1 </a:t>
            </a:r>
            <a:r>
              <a:rPr lang="zh-CN" altLang="en-US" sz="1200" b="0" i="0" kern="1200" dirty="0" smtClean="0">
                <a:solidFill>
                  <a:schemeClr val="tx1"/>
                </a:solidFill>
                <a:effectLst/>
                <a:latin typeface="Arial" charset="0"/>
                <a:ea typeface="宋体" pitchFamily="2" charset="-122"/>
                <a:cs typeface="+mn-cs"/>
              </a:rPr>
              <a:t>必须不能是数字打头的句子；</a:t>
            </a:r>
            <a:r>
              <a:rPr lang="en-US" altLang="zh-CN" sz="1200" b="0" i="0" kern="1200" dirty="0" smtClean="0">
                <a:solidFill>
                  <a:schemeClr val="tx1"/>
                </a:solidFill>
                <a:effectLst/>
                <a:latin typeface="Arial" charset="0"/>
                <a:ea typeface="宋体" pitchFamily="2" charset="-122"/>
                <a:cs typeface="+mn-cs"/>
              </a:rPr>
              <a:t>Priority </a:t>
            </a:r>
            <a:r>
              <a:rPr lang="zh-CN" altLang="en-US" sz="1200" b="0" i="0" kern="1200" dirty="0" smtClean="0">
                <a:solidFill>
                  <a:schemeClr val="tx1"/>
                </a:solidFill>
                <a:effectLst/>
                <a:latin typeface="Arial" charset="0"/>
                <a:ea typeface="宋体" pitchFamily="2" charset="-122"/>
                <a:cs typeface="+mn-cs"/>
              </a:rPr>
              <a:t>是当多个模板都匹配上时，匹配模板的优先级。通过这样的规则模板，我们能够获得大量的因果事件对，原因和结果的描述分别在句子 </a:t>
            </a:r>
            <a:r>
              <a:rPr lang="en-US" altLang="zh-CN" sz="1200" b="0" i="0" kern="1200" dirty="0" smtClean="0">
                <a:solidFill>
                  <a:schemeClr val="tx1"/>
                </a:solidFill>
                <a:effectLst/>
                <a:latin typeface="Arial" charset="0"/>
                <a:ea typeface="宋体" pitchFamily="2" charset="-122"/>
                <a:cs typeface="+mn-cs"/>
              </a:rPr>
              <a:t>sentence1 </a:t>
            </a:r>
            <a:r>
              <a:rPr lang="zh-CN" altLang="en-US" sz="1200" b="0" i="0" kern="1200" dirty="0" smtClean="0">
                <a:solidFill>
                  <a:schemeClr val="tx1"/>
                </a:solidFill>
                <a:effectLst/>
                <a:latin typeface="Arial" charset="0"/>
                <a:ea typeface="宋体" pitchFamily="2" charset="-122"/>
                <a:cs typeface="+mn-cs"/>
              </a:rPr>
              <a:t>和 </a:t>
            </a:r>
            <a:r>
              <a:rPr lang="en-US" altLang="zh-CN" sz="1200" b="0" i="0" kern="1200" dirty="0" smtClean="0">
                <a:solidFill>
                  <a:schemeClr val="tx1"/>
                </a:solidFill>
                <a:effectLst/>
                <a:latin typeface="Arial" charset="0"/>
                <a:ea typeface="宋体" pitchFamily="2" charset="-122"/>
                <a:cs typeface="+mn-cs"/>
              </a:rPr>
              <a:t>sentence2 </a:t>
            </a:r>
            <a:r>
              <a:rPr lang="zh-CN" altLang="en-US" sz="1200" b="0" i="0" kern="1200" dirty="0" smtClean="0">
                <a:solidFill>
                  <a:schemeClr val="tx1"/>
                </a:solidFill>
                <a:effectLst/>
                <a:latin typeface="Arial" charset="0"/>
                <a:ea typeface="宋体" pitchFamily="2" charset="-122"/>
                <a:cs typeface="+mn-cs"/>
              </a:rPr>
              <a:t>中。</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接下来我们需要从原因结果事件的描述句子中抽取原因事件和结果事件。此处，我们把事件描述句子中的动词和名词集合来表示事件。原因有三点：首先，这是由数据集的特性决定的。我们使用的语料是 </a:t>
            </a:r>
            <a:r>
              <a:rPr lang="en-US" altLang="zh-CN" sz="1200" b="0" i="0" kern="1200" dirty="0" smtClean="0">
                <a:solidFill>
                  <a:schemeClr val="tx1"/>
                </a:solidFill>
                <a:effectLst/>
                <a:latin typeface="Arial" charset="0"/>
                <a:ea typeface="宋体" pitchFamily="2" charset="-122"/>
                <a:cs typeface="+mn-cs"/>
              </a:rPr>
              <a:t>NYT </a:t>
            </a:r>
            <a:r>
              <a:rPr lang="zh-CN" altLang="en-US" sz="1200" b="0" i="0" kern="1200" dirty="0" smtClean="0">
                <a:solidFill>
                  <a:schemeClr val="tx1"/>
                </a:solidFill>
                <a:effectLst/>
                <a:latin typeface="Arial" charset="0"/>
                <a:ea typeface="宋体" pitchFamily="2" charset="-122"/>
                <a:cs typeface="+mn-cs"/>
              </a:rPr>
              <a:t>的新闻标题。众所周知，新闻标题追求简洁性和正确性。标题中多以名词和动词组成。因为动词和名词的语义信息丰富；其次，我们尝试了三元组或者名词短语的形式表示事件。发现这样会丢失掉新闻事件中非常重要的主干信息；最后，如果使用三元组或者名词短语表示事件，那么一个事件描述中常常能抽取到多个三元组或者名词短语。判断使用哪一个来表示事件也是一个难题。为了保证我们抽取到的事件正确性和完整性，我们选择用动词和名词组成的集合的形式表示事件。这样我们抽取到的事件既可以包含所有三元组（</a:t>
            </a:r>
            <a:r>
              <a:rPr lang="en-US" altLang="zh-CN" sz="1200" b="0" i="0" kern="1200" dirty="0" smtClean="0">
                <a:solidFill>
                  <a:schemeClr val="tx1"/>
                </a:solidFill>
                <a:effectLst/>
                <a:latin typeface="Arial" charset="0"/>
                <a:ea typeface="宋体" pitchFamily="2" charset="-122"/>
                <a:cs typeface="+mn-cs"/>
              </a:rPr>
              <a:t>subject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predicate</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object</a:t>
            </a:r>
            <a:r>
              <a:rPr lang="zh-CN" altLang="en-US" sz="1200" b="0" i="0" kern="1200" dirty="0" smtClean="0">
                <a:solidFill>
                  <a:schemeClr val="tx1"/>
                </a:solidFill>
                <a:effectLst/>
                <a:latin typeface="Arial" charset="0"/>
                <a:ea typeface="宋体" pitchFamily="2" charset="-122"/>
                <a:cs typeface="+mn-cs"/>
              </a:rPr>
              <a:t>）的信息，也包含了名词短语的信息，还包含了动词短语的信息。另外还包含了其他的一些重要的名词和动词所蕴含的事件信息。</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126384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我们都知道因果有传递性，即链式特性，多个匹配的因果头尾相接组成一个长链条。但是我们抽取到的具体事件仍旧很难做到一类事件归一化，从而匹配成链条。因此我们需要对事件做泛化处理，即同一类的事件归为一个事件，即不管四川地震还是熊本地震都归为地震这个事件。这种泛化后的事件常常是表征一类事件，因此我们称之为抽象事件，如图</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所示。通过观察我们发现在具体事件的词集合表示中，如果以包含三元组的词集合事件为例，有的事件模式是 </a:t>
            </a:r>
            <a:r>
              <a:rPr lang="en-US" altLang="zh-CN" sz="1200" b="0" i="0" kern="1200" dirty="0" err="1" smtClean="0">
                <a:solidFill>
                  <a:schemeClr val="tx1"/>
                </a:solidFill>
                <a:effectLst/>
                <a:latin typeface="Arial" charset="0"/>
                <a:ea typeface="宋体" pitchFamily="2" charset="-122"/>
                <a:cs typeface="+mn-cs"/>
              </a:rPr>
              <a:t>predicate+object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总固定出现而 </a:t>
            </a:r>
            <a:r>
              <a:rPr lang="en-US" altLang="zh-CN" sz="1200" b="0" i="0" kern="1200" dirty="0" smtClean="0">
                <a:solidFill>
                  <a:schemeClr val="tx1"/>
                </a:solidFill>
                <a:effectLst/>
                <a:latin typeface="Arial" charset="0"/>
                <a:ea typeface="宋体" pitchFamily="2" charset="-122"/>
                <a:cs typeface="+mn-cs"/>
              </a:rPr>
              <a:t>subject </a:t>
            </a:r>
            <a:r>
              <a:rPr lang="zh-CN" altLang="en-US" sz="1200" b="0" i="0" kern="1200" dirty="0" smtClean="0">
                <a:solidFill>
                  <a:schemeClr val="tx1"/>
                </a:solidFill>
                <a:effectLst/>
                <a:latin typeface="Arial" charset="0"/>
                <a:ea typeface="宋体" pitchFamily="2" charset="-122"/>
                <a:cs typeface="+mn-cs"/>
              </a:rPr>
              <a:t>却是动态变化的，有的是 </a:t>
            </a:r>
            <a:r>
              <a:rPr lang="en-US" altLang="zh-CN" sz="1200" b="0" i="0" kern="1200" dirty="0" err="1" smtClean="0">
                <a:solidFill>
                  <a:schemeClr val="tx1"/>
                </a:solidFill>
                <a:effectLst/>
                <a:latin typeface="Arial" charset="0"/>
                <a:ea typeface="宋体" pitchFamily="2" charset="-122"/>
                <a:cs typeface="+mn-cs"/>
              </a:rPr>
              <a:t>subject+predicate</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总是固定出现而 </a:t>
            </a:r>
            <a:r>
              <a:rPr lang="en-US" altLang="zh-CN" sz="1200" b="0" i="0" kern="1200" dirty="0" smtClean="0">
                <a:solidFill>
                  <a:schemeClr val="tx1"/>
                </a:solidFill>
                <a:effectLst/>
                <a:latin typeface="Arial" charset="0"/>
                <a:ea typeface="宋体" pitchFamily="2" charset="-122"/>
                <a:cs typeface="+mn-cs"/>
              </a:rPr>
              <a:t>object </a:t>
            </a:r>
            <a:r>
              <a:rPr lang="zh-CN" altLang="en-US" sz="1200" b="0" i="0" kern="1200" dirty="0" smtClean="0">
                <a:solidFill>
                  <a:schemeClr val="tx1"/>
                </a:solidFill>
                <a:effectLst/>
                <a:latin typeface="Arial" charset="0"/>
                <a:ea typeface="宋体" pitchFamily="2" charset="-122"/>
                <a:cs typeface="+mn-cs"/>
              </a:rPr>
              <a:t>却是动态变化的。另外也存在一些更加复杂的模式。此处我们采用高频词对的形式来具体表示抽象事件。即不管 </a:t>
            </a:r>
            <a:r>
              <a:rPr lang="en-US" altLang="zh-CN" sz="1200" b="0" i="0" kern="1200" dirty="0" err="1" smtClean="0">
                <a:solidFill>
                  <a:schemeClr val="tx1"/>
                </a:solidFill>
                <a:effectLst/>
                <a:latin typeface="Arial" charset="0"/>
                <a:ea typeface="宋体" pitchFamily="2" charset="-122"/>
                <a:cs typeface="+mn-cs"/>
              </a:rPr>
              <a:t>predicate+object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还是 </a:t>
            </a:r>
            <a:r>
              <a:rPr lang="en-US" altLang="zh-CN" sz="1200" b="0" i="0" kern="1200" dirty="0" err="1" smtClean="0">
                <a:solidFill>
                  <a:schemeClr val="tx1"/>
                </a:solidFill>
                <a:effectLst/>
                <a:latin typeface="Arial" charset="0"/>
                <a:ea typeface="宋体" pitchFamily="2" charset="-122"/>
                <a:cs typeface="+mn-cs"/>
              </a:rPr>
              <a:t>subject+predicate</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或者其它的组合，哪个组合形式具有更高的频次我们就用哪个组合来表征这个抽象事件。在从具体事件到抽象事件的泛化过程中我们还把每个动词用 </a:t>
            </a:r>
            <a:r>
              <a:rPr lang="en-US" altLang="zh-CN" sz="1200" b="0" i="0" kern="1200" dirty="0" err="1" smtClean="0">
                <a:solidFill>
                  <a:schemeClr val="tx1"/>
                </a:solidFill>
                <a:effectLst/>
                <a:latin typeface="Arial" charset="0"/>
                <a:ea typeface="宋体" pitchFamily="2" charset="-122"/>
                <a:cs typeface="+mn-cs"/>
              </a:rPr>
              <a:t>verbnet</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里面的动词类别替换，名词用上位词或者高频同义词替换。</a:t>
            </a:r>
            <a:r>
              <a:rPr lang="en-US" altLang="zh-CN" sz="1200" b="0" i="0" kern="1200" dirty="0" smtClean="0">
                <a:solidFill>
                  <a:schemeClr val="tx1"/>
                </a:solidFill>
                <a:effectLst/>
                <a:latin typeface="Arial" charset="0"/>
                <a:ea typeface="宋体" pitchFamily="2" charset="-122"/>
                <a:cs typeface="+mn-cs"/>
              </a:rPr>
              <a:t>A FCOPA refers to two words that co-occur in more than a minimum </a:t>
            </a:r>
            <a:r>
              <a:rPr lang="en-US" altLang="zh-CN" sz="1200" b="0" i="0" kern="1200" dirty="0" err="1" smtClean="0">
                <a:solidFill>
                  <a:schemeClr val="tx1"/>
                </a:solidFill>
                <a:effectLst/>
                <a:latin typeface="Arial" charset="0"/>
                <a:ea typeface="宋体" pitchFamily="2" charset="-122"/>
                <a:cs typeface="+mn-cs"/>
              </a:rPr>
              <a:t>supportof</a:t>
            </a:r>
            <a:r>
              <a:rPr lang="en-US" altLang="zh-CN" sz="1200" b="0" i="0" kern="1200" dirty="0" smtClean="0">
                <a:solidFill>
                  <a:schemeClr val="tx1"/>
                </a:solidFill>
                <a:effectLst/>
                <a:latin typeface="Arial" charset="0"/>
                <a:ea typeface="宋体" pitchFamily="2" charset="-122"/>
                <a:cs typeface="+mn-cs"/>
              </a:rPr>
              <a:t> five specific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410652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有了如图</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所示的抽象因果事理图谱之后，我们很自然的可以利用这个事理图谱做事件预测和事件分析工作。当然从抽象因果事理图谱中，我们也发现了一些意想不到的因果链条，比如俄罗斯的政策对于美国股市涨跌的因果作用。但是如何更加灵活地进行相似事件的匹配、事件预测、股市预测等这些任务呢？利用因果事理图谱中事件丰富的前因后果来把每个事件表示成稠密的向量是一个很好的选择。因为这样就把事理图谱中的那些任务中涉及的字符匹配问题转化为向量计算问题。</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对于如何利用丰富的因果上下文进行事理图谱的表示学习有很多可以选择的方法。在我们的工作中，我们定义了一个度量因果对的能量函数并选择了一个基于负采样的折页损失，使得任何与真正因果对的偏差都尽可能的能量高。另外在建模能量函数和损失函数的时候我们也考虑了因果关系的非对称性、多对多和传递性。能量函数和损失函数如下所示：</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2437993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29</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our method is indeed effective in discovering general, frequent, and simple causality patterns which can reveal high-level causality rules behind specific causal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279827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事理图谱只定义两种事件间关系：一种顺承，一种因果，这两种关系都有时间顺序。本质上事理图谱是一个事理逻辑知识库，描述了事件之间的演化规律和模式，可以应用在生活中的很多方面，比如事件预测 ，常识推理，消费意图挖掘，对话生成等等。</a:t>
            </a:r>
            <a:endParaRPr lang="en-US" altLang="zh-CN" b="1" dirty="0"/>
          </a:p>
        </p:txBody>
      </p:sp>
    </p:spTree>
    <p:extLst>
      <p:ext uri="{BB962C8B-B14F-4D97-AF65-F5344CB8AC3E}">
        <p14:creationId xmlns:p14="http://schemas.microsoft.com/office/powerpoint/2010/main" val="2777547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30</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our method is indeed effective in discovering general, frequent, and simple causality patterns which can reveal high-level causality rules behind specific causal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280444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31</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our method is indeed effective in discovering general, frequent, and simple causality patterns </a:t>
            </a:r>
            <a:r>
              <a:rPr lang="en-US" altLang="zh-CN" sz="1200" b="0" i="0" u="none" strike="noStrike" kern="1200" baseline="0" smtClean="0">
                <a:solidFill>
                  <a:schemeClr val="tx1"/>
                </a:solidFill>
                <a:latin typeface="Arial" charset="0"/>
                <a:ea typeface="宋体" pitchFamily="2" charset="-122"/>
                <a:cs typeface="+mn-cs"/>
              </a:rPr>
              <a:t>which can reveal </a:t>
            </a:r>
            <a:r>
              <a:rPr lang="en-US" altLang="zh-CN" sz="1200" b="0" i="0" u="none" strike="noStrike" kern="1200" baseline="0" dirty="0" smtClean="0">
                <a:solidFill>
                  <a:schemeClr val="tx1"/>
                </a:solidFill>
                <a:latin typeface="Arial" charset="0"/>
                <a:ea typeface="宋体" pitchFamily="2" charset="-122"/>
                <a:cs typeface="+mn-cs"/>
              </a:rPr>
              <a:t>high-level causality rules behind specific causal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667093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32</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our method is indeed effective in discovering general, frequent, and simple causality patterns </a:t>
            </a:r>
            <a:r>
              <a:rPr lang="en-US" altLang="zh-CN" sz="1200" b="0" i="0" u="none" strike="noStrike" kern="1200" baseline="0" smtClean="0">
                <a:solidFill>
                  <a:schemeClr val="tx1"/>
                </a:solidFill>
                <a:latin typeface="Arial" charset="0"/>
                <a:ea typeface="宋体" pitchFamily="2" charset="-122"/>
                <a:cs typeface="+mn-cs"/>
              </a:rPr>
              <a:t>which can reveal </a:t>
            </a:r>
            <a:r>
              <a:rPr lang="en-US" altLang="zh-CN" sz="1200" b="0" i="0" u="none" strike="noStrike" kern="1200" baseline="0" dirty="0" smtClean="0">
                <a:solidFill>
                  <a:schemeClr val="tx1"/>
                </a:solidFill>
                <a:latin typeface="Arial" charset="0"/>
                <a:ea typeface="宋体" pitchFamily="2" charset="-122"/>
                <a:cs typeface="+mn-cs"/>
              </a:rPr>
              <a:t>high-level causality rules behind specific causal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667093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33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our method is indeed effective in discovering general, frequent, and simple causality patterns </a:t>
            </a:r>
            <a:r>
              <a:rPr lang="en-US" altLang="zh-CN" sz="1200" b="0" i="0" u="none" strike="noStrike" kern="1200" baseline="0" smtClean="0">
                <a:solidFill>
                  <a:schemeClr val="tx1"/>
                </a:solidFill>
                <a:latin typeface="Arial" charset="0"/>
                <a:ea typeface="宋体" pitchFamily="2" charset="-122"/>
                <a:cs typeface="+mn-cs"/>
              </a:rPr>
              <a:t>which can reveal </a:t>
            </a:r>
            <a:r>
              <a:rPr lang="en-US" altLang="zh-CN" sz="1200" b="0" i="0" u="none" strike="noStrike" kern="1200" baseline="0" dirty="0" smtClean="0">
                <a:solidFill>
                  <a:schemeClr val="tx1"/>
                </a:solidFill>
                <a:latin typeface="Arial" charset="0"/>
                <a:ea typeface="宋体" pitchFamily="2" charset="-122"/>
                <a:cs typeface="+mn-cs"/>
              </a:rPr>
              <a:t>high-level causality rules behind specific causal events</a:t>
            </a:r>
            <a:endParaRPr lang="zh-CN" altLang="en-US" sz="1200" b="0" i="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2405140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229FA0F-FC94-4D3F-87CA-C72180732414}" type="slidenum">
              <a:rPr lang="en-US" altLang="zh-CN" smtClean="0"/>
              <a:pPr/>
              <a:t>34</a:t>
            </a:fld>
            <a:endParaRPr lang="en-US" altLang="zh-CN"/>
          </a:p>
        </p:txBody>
      </p:sp>
    </p:spTree>
    <p:extLst>
      <p:ext uri="{BB962C8B-B14F-4D97-AF65-F5344CB8AC3E}">
        <p14:creationId xmlns:p14="http://schemas.microsoft.com/office/powerpoint/2010/main" val="345345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4</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事理图谱与知识图谱的区别，知识图谱研究对象为名词性实体及其关系，事理图谱研究对象是谓词性事件及其关系。知识图谱主要知识形式是实体属性和关系，事理图谱则是事理逻辑关系以及概率转移信息。事件间的演化关系多数是不确定的，而实体之间的关系基本是稳定的。</a:t>
            </a:r>
            <a:endParaRPr lang="en-US" altLang="zh-CN" b="1" dirty="0"/>
          </a:p>
        </p:txBody>
      </p:sp>
    </p:spTree>
    <p:extLst>
      <p:ext uri="{BB962C8B-B14F-4D97-AF65-F5344CB8AC3E}">
        <p14:creationId xmlns:p14="http://schemas.microsoft.com/office/powerpoint/2010/main" val="378843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5</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ltLang="zh-CN" b="1" dirty="0"/>
          </a:p>
        </p:txBody>
      </p:sp>
    </p:spTree>
    <p:extLst>
      <p:ext uri="{BB962C8B-B14F-4D97-AF65-F5344CB8AC3E}">
        <p14:creationId xmlns:p14="http://schemas.microsoft.com/office/powerpoint/2010/main" val="109072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可将金融领域事理图谱应用于股市预测当中。</a:t>
            </a:r>
            <a:endParaRPr lang="en-US" altLang="zh-CN" b="1" dirty="0"/>
          </a:p>
        </p:txBody>
      </p:sp>
    </p:spTree>
    <p:extLst>
      <p:ext uri="{BB962C8B-B14F-4D97-AF65-F5344CB8AC3E}">
        <p14:creationId xmlns:p14="http://schemas.microsoft.com/office/powerpoint/2010/main" val="101478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事理图谱中的事件定义。事理图谱中的事件是一个泛化的抽象的事件，比如吃火锅，去机场 ，看电影都可以，但要是说非常的具体，某年某月干了什么，这就不是事理图谱中存储的知识。但也不能太抽象，比如，去地方，做事情，也不是事理图谱中存储的知识。事件间的关系就两种，一种顺承关系，吃饭，买单，离开餐馆，这就是很常见的事件顺承关系。还有就是因果关系，我们认为因果关系是非常重要的，只有因果关系建立了，才能通过控制因变量去影响结果。</a:t>
            </a:r>
            <a:endParaRPr lang="en-US" altLang="zh-CN" b="1" dirty="0"/>
          </a:p>
        </p:txBody>
      </p:sp>
    </p:spTree>
    <p:extLst>
      <p:ext uri="{BB962C8B-B14F-4D97-AF65-F5344CB8AC3E}">
        <p14:creationId xmlns:p14="http://schemas.microsoft.com/office/powerpoint/2010/main" val="2224150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8</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ltLang="zh-CN" b="1" dirty="0"/>
          </a:p>
        </p:txBody>
      </p:sp>
    </p:spTree>
    <p:extLst>
      <p:ext uri="{BB962C8B-B14F-4D97-AF65-F5344CB8AC3E}">
        <p14:creationId xmlns:p14="http://schemas.microsoft.com/office/powerpoint/2010/main" val="27216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4D06C-7D10-48EB-9505-9CAC3E5DAFAD}" type="slidenum">
              <a:rPr lang="en-US" altLang="zh-CN"/>
              <a:pPr/>
              <a:t>9</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海啸警报 </a:t>
            </a:r>
            <a:r>
              <a:rPr lang="en-US" altLang="zh-CN" sz="1200" dirty="0" smtClean="0">
                <a:latin typeface="Times New Roman" panose="02020603050405020304" pitchFamily="18" charset="0"/>
                <a:ea typeface="微软雅黑" panose="020B0503020204020204" pitchFamily="34" charset="-122"/>
                <a:cs typeface="Times New Roman" panose="02020603050405020304" pitchFamily="18" charset="0"/>
              </a:rPr>
              <a:t>Solomon Islands</a:t>
            </a:r>
            <a:endParaRPr lang="en-US" altLang="zh-CN" b="1" dirty="0"/>
          </a:p>
        </p:txBody>
      </p:sp>
    </p:spTree>
    <p:extLst>
      <p:ext uri="{BB962C8B-B14F-4D97-AF65-F5344CB8AC3E}">
        <p14:creationId xmlns:p14="http://schemas.microsoft.com/office/powerpoint/2010/main" val="347059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6D31C0-40FF-4F6E-8E5B-B78EC4633A2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9C31AF-5CFB-4B3A-B915-56D6F71EB88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EBD7F8-548E-4AED-80A3-0DD0F58C1DBD}"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89C3B09C-CDE7-4145-A041-19F7316A360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0C52CC3-2AA4-42F6-965D-1CED68D05AF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2A94ABF-7423-437E-930D-2457A7C7738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4B56713-97AF-4B39-B832-AA507740729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2548EED-8C4A-49E7-ADF2-11EA2583926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E64628F-8035-4E25-BF0C-4ED73B54036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901E947-0E4B-42C4-BE18-C7B54EF5AD6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B8747CD-E248-4AC6-8CA3-88A28EA6C7F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58DB38-A185-49A5-8FE0-3A4CA4D0554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E029AA2-0131-48D4-9F70-42EEABA61AA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762000" y="533400"/>
            <a:ext cx="7772400" cy="5715000"/>
          </a:xfrm>
          <a:prstGeom prst="wedgeRoundRectCallout">
            <a:avLst>
              <a:gd name="adj1" fmla="val -50057"/>
              <a:gd name="adj2" fmla="val 29124"/>
              <a:gd name="adj3" fmla="val 16667"/>
            </a:avLst>
          </a:prstGeom>
          <a:ln w="57150">
            <a:solidFill>
              <a:schemeClr val="tx1"/>
            </a:solidFill>
          </a:ln>
        </p:spPr>
        <p:txBody>
          <a:bodyPr/>
          <a:lstStyle/>
          <a:p>
            <a:r>
              <a:rPr lang="en-US" altLang="zh-CN" sz="4000" b="1" dirty="0" smtClean="0">
                <a:solidFill>
                  <a:srgbClr val="FF0000"/>
                </a:solidFill>
                <a:latin typeface="微软雅黑" pitchFamily="34" charset="-122"/>
                <a:ea typeface="微软雅黑" pitchFamily="34" charset="-122"/>
              </a:rPr>
              <a:t>Event Evolutionary Graph</a:t>
            </a:r>
            <a:br>
              <a:rPr lang="en-US" altLang="zh-CN" sz="4000" b="1" dirty="0" smtClean="0">
                <a:solidFill>
                  <a:srgbClr val="FF0000"/>
                </a:solidFill>
                <a:latin typeface="微软雅黑" pitchFamily="34" charset="-122"/>
                <a:ea typeface="微软雅黑" pitchFamily="34" charset="-122"/>
              </a:rPr>
            </a:br>
            <a:r>
              <a:rPr lang="zh-CN" altLang="en-US" sz="4000" b="1" dirty="0" smtClean="0">
                <a:solidFill>
                  <a:srgbClr val="FF0000"/>
                </a:solidFill>
                <a:latin typeface="微软雅黑" pitchFamily="34" charset="-122"/>
                <a:ea typeface="微软雅黑" pitchFamily="34" charset="-122"/>
              </a:rPr>
              <a:t>事理图谱</a:t>
            </a:r>
            <a:r>
              <a:rPr lang="en-US" altLang="zh-CN" sz="10000" b="1" dirty="0" smtClean="0">
                <a:solidFill>
                  <a:srgbClr val="FF0000"/>
                </a:solidFill>
                <a:latin typeface="微软雅黑" pitchFamily="34" charset="-122"/>
                <a:ea typeface="微软雅黑" pitchFamily="34" charset="-122"/>
              </a:rPr>
              <a:t/>
            </a:r>
            <a:br>
              <a:rPr lang="en-US" altLang="zh-CN" sz="10000" b="1" dirty="0" smtClean="0">
                <a:solidFill>
                  <a:srgbClr val="FF0000"/>
                </a:solidFill>
                <a:latin typeface="微软雅黑" pitchFamily="34" charset="-122"/>
                <a:ea typeface="微软雅黑" pitchFamily="34" charset="-122"/>
              </a:rPr>
            </a:br>
            <a:r>
              <a:rPr lang="zh-CN" altLang="en-US" sz="7200" dirty="0"/>
              <a:t/>
            </a:r>
            <a:br>
              <a:rPr lang="zh-CN" altLang="en-US" sz="7200" dirty="0"/>
            </a:br>
            <a:r>
              <a:rPr lang="zh-CN" altLang="en-US" sz="6000" b="1" dirty="0">
                <a:solidFill>
                  <a:schemeClr val="tx1"/>
                </a:solidFill>
                <a:latin typeface="微软雅黑" pitchFamily="34" charset="-122"/>
                <a:ea typeface="微软雅黑" pitchFamily="34" charset="-122"/>
              </a:rPr>
              <a:t>高</a:t>
            </a:r>
            <a:r>
              <a:rPr lang="zh-CN" altLang="en-US" sz="6000" b="1" dirty="0" smtClean="0">
                <a:solidFill>
                  <a:schemeClr val="tx1"/>
                </a:solidFill>
                <a:latin typeface="微软雅黑" pitchFamily="34" charset="-122"/>
                <a:ea typeface="微软雅黑" pitchFamily="34" charset="-122"/>
              </a:rPr>
              <a:t>望</a:t>
            </a:r>
            <a:r>
              <a:rPr lang="en-US" altLang="zh-CN" sz="6000" b="1" dirty="0" smtClean="0">
                <a:solidFill>
                  <a:schemeClr val="tx1"/>
                </a:solidFill>
                <a:latin typeface="微软雅黑" pitchFamily="34" charset="-122"/>
                <a:ea typeface="微软雅黑" pitchFamily="34" charset="-122"/>
              </a:rPr>
              <a:t/>
            </a:r>
            <a:br>
              <a:rPr lang="en-US" altLang="zh-CN" sz="6000" b="1" dirty="0" smtClean="0">
                <a:solidFill>
                  <a:schemeClr val="tx1"/>
                </a:solidFill>
                <a:latin typeface="微软雅黑" pitchFamily="34" charset="-122"/>
                <a:ea typeface="微软雅黑" pitchFamily="34" charset="-122"/>
              </a:rPr>
            </a:br>
            <a:r>
              <a:rPr lang="en-US" altLang="zh-CN" sz="4000" b="1" dirty="0" smtClean="0">
                <a:solidFill>
                  <a:schemeClr val="tx1"/>
                </a:solidFill>
                <a:latin typeface="微软雅黑" pitchFamily="34" charset="-122"/>
                <a:ea typeface="微软雅黑" pitchFamily="34" charset="-122"/>
              </a:rPr>
              <a:t>2018-1-8</a:t>
            </a:r>
            <a:endParaRPr lang="zh-CN" altLang="en-US" sz="6000" b="1"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example.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Train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police found cocaine in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lab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2 people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arrested</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Test set</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Cocaine found at Kennedy Space Center --&gt; few people will be arrested</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37628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fr-F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An event is a </a:t>
            </a:r>
            <a:r>
              <a:rPr lang="fr-FR" altLang="zh-CN" sz="2400" dirty="0">
                <a:latin typeface="Times New Roman" panose="02020603050405020304" pitchFamily="18" charset="0"/>
                <a:ea typeface="微软雅黑" panose="020B0503020204020204" pitchFamily="34" charset="-122"/>
                <a:cs typeface="Times New Roman" panose="02020603050405020304" pitchFamily="18" charset="0"/>
              </a:rPr>
              <a:t>triplet [O</a:t>
            </a:r>
            <a:r>
              <a:rPr lang="fr-FR"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fr-FR" altLang="zh-CN" sz="2400" dirty="0">
                <a:latin typeface="Times New Roman" panose="02020603050405020304" pitchFamily="18" charset="0"/>
                <a:ea typeface="微软雅黑" panose="020B0503020204020204" pitchFamily="34" charset="-122"/>
                <a:cs typeface="Times New Roman" panose="02020603050405020304" pitchFamily="18" charset="0"/>
              </a:rPr>
              <a:t>, P, t</a:t>
            </a:r>
            <a:r>
              <a:rPr lang="fr-F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fr-FR"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U.S army destroyed a warehouse in Iraq with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explosives”</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Destroy (P-Action</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U.S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Army (O</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-Actor); warehouse (O</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-Object); explosives (O</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-Instrument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Iraq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-Location); October 2004 (T-Time).</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222529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501721" y="11049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138362" y="1828800"/>
            <a:ext cx="4867275" cy="3733800"/>
          </a:xfrm>
          <a:prstGeom prst="rect">
            <a:avLst/>
          </a:prstGeom>
          <a:ln>
            <a:solidFill>
              <a:schemeClr val="accent1"/>
            </a:solidFill>
          </a:ln>
        </p:spPr>
      </p:pic>
      <p:sp>
        <p:nvSpPr>
          <p:cNvPr id="4" name="文本框 3"/>
          <p:cNvSpPr txBox="1"/>
          <p:nvPr/>
        </p:nvSpPr>
        <p:spPr>
          <a:xfrm>
            <a:off x="2933699" y="5769917"/>
            <a:ext cx="3276600" cy="461665"/>
          </a:xfrm>
          <a:prstGeom prst="rect">
            <a:avLst/>
          </a:prstGeom>
          <a:solidFill>
            <a:schemeClr val="accent3">
              <a:lumMod val="20000"/>
              <a:lumOff val="80000"/>
            </a:schemeClr>
          </a:solidFill>
        </p:spPr>
        <p:txBody>
          <a:bodyPr wrap="square" rtlCol="0">
            <a:spAutoFit/>
          </a:bodyPr>
          <a:lstStyle/>
          <a:p>
            <a:pPr algn="ctr"/>
            <a:r>
              <a:rPr lang="en-US" altLang="zh-CN" sz="2400" dirty="0">
                <a:latin typeface="Times New Roman" panose="02020603050405020304" pitchFamily="18" charset="0"/>
                <a:ea typeface="微软雅黑" pitchFamily="34" charset="-122"/>
                <a:cs typeface="Times New Roman" panose="02020603050405020304" pitchFamily="18" charset="0"/>
              </a:rPr>
              <a:t>Causality graph</a:t>
            </a:r>
            <a:endParaRPr lang="zh-CN" altLang="en-US" sz="24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21518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earthquake in Turkey, destruction&gt;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&lt;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earthquake in Australia, destruction&gt; are examples of the same group of events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Clustering the events that have both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similar causes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and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effects</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Similarity</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Wikipedia,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ConceptNet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WordNet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VerbNet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OpenCyc</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2044387" y="4305343"/>
            <a:ext cx="5161905" cy="342857"/>
          </a:xfrm>
          <a:prstGeom prst="rect">
            <a:avLst/>
          </a:prstGeom>
        </p:spPr>
      </p:pic>
    </p:spTree>
    <p:extLst>
      <p:ext uri="{BB962C8B-B14F-4D97-AF65-F5344CB8AC3E}">
        <p14:creationId xmlns:p14="http://schemas.microsoft.com/office/powerpoint/2010/main" val="407572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Prediction</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362200" y="2057400"/>
            <a:ext cx="4947857" cy="4684591"/>
          </a:xfrm>
          <a:prstGeom prst="rect">
            <a:avLst/>
          </a:prstGeom>
        </p:spPr>
      </p:pic>
    </p:spTree>
    <p:extLst>
      <p:ext uri="{BB962C8B-B14F-4D97-AF65-F5344CB8AC3E}">
        <p14:creationId xmlns:p14="http://schemas.microsoft.com/office/powerpoint/2010/main" val="267174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Empirical evaluation</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152400" y="2743200"/>
            <a:ext cx="4153150" cy="2933162"/>
          </a:xfrm>
          <a:prstGeom prst="rect">
            <a:avLst/>
          </a:prstGeom>
        </p:spPr>
      </p:pic>
      <p:pic>
        <p:nvPicPr>
          <p:cNvPr id="4" name="图片 3"/>
          <p:cNvPicPr>
            <a:picLocks noChangeAspect="1"/>
          </p:cNvPicPr>
          <p:nvPr/>
        </p:nvPicPr>
        <p:blipFill>
          <a:blip r:embed="rId4"/>
          <a:stretch>
            <a:fillRect/>
          </a:stretch>
        </p:blipFill>
        <p:spPr>
          <a:xfrm>
            <a:off x="4800600" y="3190946"/>
            <a:ext cx="4267200" cy="2037670"/>
          </a:xfrm>
          <a:prstGeom prst="rect">
            <a:avLst/>
          </a:prstGeom>
        </p:spPr>
      </p:pic>
    </p:spTree>
    <p:extLst>
      <p:ext uri="{BB962C8B-B14F-4D97-AF65-F5344CB8AC3E}">
        <p14:creationId xmlns:p14="http://schemas.microsoft.com/office/powerpoint/2010/main" val="374129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05" y="1981200"/>
            <a:ext cx="871318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956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story-cloze task requires choosing the correct ending to a given four sentences long story</a:t>
            </a: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2186343" y="2895600"/>
            <a:ext cx="4771314" cy="2861190"/>
          </a:xfrm>
          <a:prstGeom prst="rect">
            <a:avLst/>
          </a:prstGeom>
          <a:ln>
            <a:solidFill>
              <a:schemeClr val="accent1"/>
            </a:solidFill>
          </a:ln>
        </p:spPr>
      </p:pic>
    </p:spTree>
    <p:extLst>
      <p:ext uri="{BB962C8B-B14F-4D97-AF65-F5344CB8AC3E}">
        <p14:creationId xmlns:p14="http://schemas.microsoft.com/office/powerpoint/2010/main" val="85831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挖掘多种知识帮助故事理解</a:t>
            </a:r>
          </a:p>
          <a:p>
            <a:pPr marL="914400" lvl="1" indent="-45720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Event-sequence</a:t>
            </a:r>
          </a:p>
          <a:p>
            <a:pPr marL="914400" lvl="1" indent="-45720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Sentiment-trajectory</a:t>
            </a:r>
          </a:p>
          <a:p>
            <a:pPr marL="914400" lvl="1" indent="-45720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Topical Consistency</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用统一的隐变量模型将不同知识进行融合</a:t>
            </a:r>
          </a:p>
          <a:p>
            <a:pPr marL="914400" lvl="1" indent="-45720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Hidden Coherence Model</a:t>
            </a: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53378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Event-sequence</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Using a neural language model  </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SemLM</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"Get.01-and-bit.01" --&gt; "scold.01"</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"Get.01-and-bit.01" --&gt; "give.01"</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5638800" y="3163528"/>
            <a:ext cx="809448" cy="646472"/>
          </a:xfrm>
          <a:prstGeom prst="rect">
            <a:avLst/>
          </a:prstGeom>
        </p:spPr>
      </p:pic>
      <p:pic>
        <p:nvPicPr>
          <p:cNvPr id="5" name="图片 4"/>
          <p:cNvPicPr>
            <a:picLocks noChangeAspect="1"/>
          </p:cNvPicPr>
          <p:nvPr/>
        </p:nvPicPr>
        <p:blipFill>
          <a:blip r:embed="rId4"/>
          <a:stretch>
            <a:fillRect/>
          </a:stretch>
        </p:blipFill>
        <p:spPr>
          <a:xfrm>
            <a:off x="5677328" y="3929062"/>
            <a:ext cx="733248" cy="643691"/>
          </a:xfrm>
          <a:prstGeom prst="rect">
            <a:avLst/>
          </a:prstGeom>
        </p:spPr>
      </p:pic>
    </p:spTree>
    <p:extLst>
      <p:ext uri="{BB962C8B-B14F-4D97-AF65-F5344CB8AC3E}">
        <p14:creationId xmlns:p14="http://schemas.microsoft.com/office/powerpoint/2010/main" val="1360460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事理图谱</a:t>
            </a:r>
            <a:r>
              <a:rPr lang="zh-CN" altLang="en-US" sz="2800" dirty="0" smtClean="0"/>
              <a:t>：</a:t>
            </a:r>
            <a:r>
              <a:rPr lang="en-US" altLang="zh-CN" sz="2800" dirty="0"/>
              <a:t> </a:t>
            </a:r>
            <a:r>
              <a:rPr lang="en-US" altLang="zh-CN" sz="2800" dirty="0">
                <a:solidFill>
                  <a:srgbClr val="FF0000"/>
                </a:solidFill>
              </a:rPr>
              <a:t>Event Evolutionary Graph</a:t>
            </a:r>
            <a:endParaRPr lang="en-US" altLang="zh-CN" sz="2800" dirty="0" smtClean="0">
              <a:solidFill>
                <a:srgbClr val="FF0000"/>
              </a:solidFill>
            </a:endParaRPr>
          </a:p>
          <a:p>
            <a:pPr marL="457200" indent="-457200">
              <a:buFont typeface="Wingdings" panose="05000000000000000000" pitchFamily="2" charset="2"/>
              <a:buChar char="l"/>
            </a:pPr>
            <a:endParaRPr lang="en-US" altLang="zh-CN" sz="2800" dirty="0"/>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Introduction</a:t>
            </a:r>
            <a:endParaRPr lang="zh-CN" altLang="en-US" sz="3200" b="1" dirty="0">
              <a:latin typeface="微软雅黑" pitchFamily="34" charset="-122"/>
              <a:ea typeface="微软雅黑" pitchFamily="34" charset="-122"/>
            </a:endParaRPr>
          </a:p>
        </p:txBody>
      </p:sp>
      <p:pic>
        <p:nvPicPr>
          <p:cNvPr id="4" name="图片 3"/>
          <p:cNvPicPr>
            <a:picLocks/>
          </p:cNvPicPr>
          <p:nvPr/>
        </p:nvPicPr>
        <p:blipFill>
          <a:blip r:embed="rId3">
            <a:extLst>
              <a:ext uri="{28A0092B-C50C-407E-A947-70E740481C1C}">
                <a14:useLocalDpi xmlns:a14="http://schemas.microsoft.com/office/drawing/2010/main" val="0"/>
              </a:ext>
            </a:extLst>
          </a:blip>
          <a:stretch>
            <a:fillRect/>
          </a:stretch>
        </p:blipFill>
        <p:spPr>
          <a:xfrm>
            <a:off x="457200" y="2362200"/>
            <a:ext cx="3733200" cy="3150000"/>
          </a:xfrm>
          <a:prstGeom prst="rect">
            <a:avLst/>
          </a:prstGeom>
          <a:ln>
            <a:solidFill>
              <a:schemeClr val="tx1"/>
            </a:solidFill>
          </a:ln>
        </p:spPr>
      </p:pic>
      <p:pic>
        <p:nvPicPr>
          <p:cNvPr id="3" name="图片 2"/>
          <p:cNvPicPr>
            <a:picLocks noChangeAspect="1"/>
          </p:cNvPicPr>
          <p:nvPr/>
        </p:nvPicPr>
        <p:blipFill>
          <a:blip r:embed="rId4"/>
          <a:stretch>
            <a:fillRect/>
          </a:stretch>
        </p:blipFill>
        <p:spPr>
          <a:xfrm>
            <a:off x="5105400" y="2362200"/>
            <a:ext cx="3733800" cy="3150790"/>
          </a:xfrm>
          <a:prstGeom prst="rect">
            <a:avLst/>
          </a:prstGeom>
          <a:ln>
            <a:solidFill>
              <a:schemeClr val="tx1"/>
            </a:solidFill>
          </a:ln>
        </p:spPr>
      </p:pic>
      <p:sp>
        <p:nvSpPr>
          <p:cNvPr id="5" name="文本框 4"/>
          <p:cNvSpPr txBox="1"/>
          <p:nvPr/>
        </p:nvSpPr>
        <p:spPr>
          <a:xfrm>
            <a:off x="0" y="5631262"/>
            <a:ext cx="4648200" cy="400110"/>
          </a:xfrm>
          <a:prstGeom prst="rect">
            <a:avLst/>
          </a:prstGeom>
          <a:solidFill>
            <a:schemeClr val="accent3">
              <a:lumMod val="20000"/>
              <a:lumOff val="80000"/>
            </a:schemeClr>
          </a:solidFill>
        </p:spPr>
        <p:txBody>
          <a:bodyPr wrap="square" rtlCol="0">
            <a:spAutoFit/>
          </a:bodyPr>
          <a:lstStyle/>
          <a:p>
            <a:pPr algn="ctr"/>
            <a:r>
              <a:rPr lang="zh-CN" altLang="en-US" sz="2000" dirty="0" smtClean="0">
                <a:latin typeface="微软雅黑" pitchFamily="34" charset="-122"/>
                <a:ea typeface="微软雅黑" pitchFamily="34" charset="-122"/>
              </a:rPr>
              <a:t>知识图谱：实体及实体间的关系</a:t>
            </a:r>
            <a:endParaRPr lang="zh-CN" altLang="en-US" sz="2000" dirty="0">
              <a:latin typeface="微软雅黑" pitchFamily="34" charset="-122"/>
              <a:ea typeface="微软雅黑" pitchFamily="34" charset="-122"/>
            </a:endParaRPr>
          </a:p>
        </p:txBody>
      </p:sp>
      <p:sp>
        <p:nvSpPr>
          <p:cNvPr id="7" name="文本框 6"/>
          <p:cNvSpPr txBox="1"/>
          <p:nvPr/>
        </p:nvSpPr>
        <p:spPr>
          <a:xfrm>
            <a:off x="4661899" y="5631262"/>
            <a:ext cx="4482101" cy="400110"/>
          </a:xfrm>
          <a:prstGeom prst="rect">
            <a:avLst/>
          </a:prstGeom>
          <a:solidFill>
            <a:schemeClr val="accent3">
              <a:lumMod val="20000"/>
              <a:lumOff val="80000"/>
            </a:schemeClr>
          </a:solidFill>
        </p:spPr>
        <p:txBody>
          <a:bodyPr wrap="square" rtlCol="0">
            <a:spAutoFit/>
          </a:bodyPr>
          <a:lstStyle/>
          <a:p>
            <a:pPr algn="ctr"/>
            <a:r>
              <a:rPr lang="zh-CN" altLang="en-US" sz="2000" dirty="0" smtClean="0">
                <a:latin typeface="微软雅黑" pitchFamily="34" charset="-122"/>
                <a:ea typeface="微软雅黑" pitchFamily="34" charset="-122"/>
              </a:rPr>
              <a:t>事理</a:t>
            </a:r>
            <a:r>
              <a:rPr lang="zh-CN" altLang="en-US" sz="2000" dirty="0">
                <a:latin typeface="微软雅黑" pitchFamily="34" charset="-122"/>
                <a:ea typeface="微软雅黑" pitchFamily="34" charset="-122"/>
              </a:rPr>
              <a:t>图谱：</a:t>
            </a:r>
            <a:r>
              <a:rPr lang="zh-CN" altLang="en-US" sz="2000" dirty="0" smtClean="0">
                <a:latin typeface="微软雅黑" pitchFamily="34" charset="-122"/>
                <a:ea typeface="微软雅黑" pitchFamily="34" charset="-122"/>
              </a:rPr>
              <a:t>事件间</a:t>
            </a:r>
            <a:r>
              <a:rPr lang="zh-CN" altLang="en-US" sz="2000" dirty="0">
                <a:latin typeface="微软雅黑" pitchFamily="34" charset="-122"/>
                <a:ea typeface="微软雅黑" pitchFamily="34" charset="-122"/>
              </a:rPr>
              <a:t>的演化规律与模式</a:t>
            </a:r>
          </a:p>
        </p:txBody>
      </p:sp>
    </p:spTree>
    <p:extLst>
      <p:ext uri="{BB962C8B-B14F-4D97-AF65-F5344CB8AC3E}">
        <p14:creationId xmlns:p14="http://schemas.microsoft.com/office/powerpoint/2010/main" val="2874166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Sentiment-trajectory</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beginning, body, climax,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ending</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S(segment) =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sign(positive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words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negative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words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P(S(ending)|S(climax), S(body), S(beginning))</a:t>
            </a: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P(S(ending)|S(climax), S(body))</a:t>
            </a: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P(S(ending)|S(climax))</a:t>
            </a: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P(S(ending)|S(context))</a:t>
            </a: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351298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Topical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Consistency</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They first align each of option topic-words with the most similar topic-word in one of the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context-sentences</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They then quantify the topical-closeness of an ending option with the context using averaged alignment score of its topic-words</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177143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Hidden Coherence Model</a:t>
            </a: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Binary classification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problem</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 EM algorithm is proposed for training</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724390" y="2438400"/>
            <a:ext cx="5847619" cy="923810"/>
          </a:xfrm>
          <a:prstGeom prst="rect">
            <a:avLst/>
          </a:prstGeom>
        </p:spPr>
      </p:pic>
      <p:pic>
        <p:nvPicPr>
          <p:cNvPr id="4" name="图片 3"/>
          <p:cNvPicPr>
            <a:picLocks noChangeAspect="1"/>
          </p:cNvPicPr>
          <p:nvPr/>
        </p:nvPicPr>
        <p:blipFill>
          <a:blip r:embed="rId4"/>
          <a:stretch>
            <a:fillRect/>
          </a:stretch>
        </p:blipFill>
        <p:spPr>
          <a:xfrm>
            <a:off x="2633905" y="4091037"/>
            <a:ext cx="3876190" cy="866667"/>
          </a:xfrm>
          <a:prstGeom prst="rect">
            <a:avLst/>
          </a:prstGeom>
        </p:spPr>
      </p:pic>
    </p:spTree>
    <p:extLst>
      <p:ext uri="{BB962C8B-B14F-4D97-AF65-F5344CB8AC3E}">
        <p14:creationId xmlns:p14="http://schemas.microsoft.com/office/powerpoint/2010/main" val="2815928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Experiments</a:t>
            </a: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474496" y="2743200"/>
            <a:ext cx="4097504" cy="2927754"/>
          </a:xfrm>
          <a:prstGeom prst="rect">
            <a:avLst/>
          </a:prstGeom>
        </p:spPr>
      </p:pic>
      <p:pic>
        <p:nvPicPr>
          <p:cNvPr id="6" name="图片 5"/>
          <p:cNvPicPr>
            <a:picLocks noChangeAspect="1"/>
          </p:cNvPicPr>
          <p:nvPr/>
        </p:nvPicPr>
        <p:blipFill>
          <a:blip r:embed="rId4"/>
          <a:stretch>
            <a:fillRect/>
          </a:stretch>
        </p:blipFill>
        <p:spPr>
          <a:xfrm>
            <a:off x="4724476" y="2743200"/>
            <a:ext cx="4114724" cy="2459218"/>
          </a:xfrm>
          <a:prstGeom prst="rect">
            <a:avLst/>
          </a:prstGeom>
        </p:spPr>
      </p:pic>
    </p:spTree>
    <p:extLst>
      <p:ext uri="{BB962C8B-B14F-4D97-AF65-F5344CB8AC3E}">
        <p14:creationId xmlns:p14="http://schemas.microsoft.com/office/powerpoint/2010/main" val="1946445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Story Comprehension for Predicting What Happens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Next (EMNLP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Experiments</a:t>
            </a: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1381862" y="2438400"/>
            <a:ext cx="6380276" cy="3664278"/>
          </a:xfrm>
          <a:prstGeom prst="rect">
            <a:avLst/>
          </a:prstGeom>
        </p:spPr>
      </p:pic>
    </p:spTree>
    <p:extLst>
      <p:ext uri="{BB962C8B-B14F-4D97-AF65-F5344CB8AC3E}">
        <p14:creationId xmlns:p14="http://schemas.microsoft.com/office/powerpoint/2010/main" val="3621841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Motivation</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Related works focus solely on causality between specific events and fail  to discover general causality patterns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 massive 8.9-magnitude earthquake hit northeast Japan on Friday → a large amount of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houses collapsed</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earthquake → house collapse</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23307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Causality network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construction</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38712" y="2743200"/>
            <a:ext cx="3907927" cy="3514162"/>
          </a:xfrm>
          <a:prstGeom prst="rect">
            <a:avLst/>
          </a:prstGeom>
        </p:spPr>
      </p:pic>
      <p:sp>
        <p:nvSpPr>
          <p:cNvPr id="4" name="文本框 3"/>
          <p:cNvSpPr txBox="1"/>
          <p:nvPr/>
        </p:nvSpPr>
        <p:spPr>
          <a:xfrm>
            <a:off x="4365126" y="3200400"/>
            <a:ext cx="4692561" cy="400110"/>
          </a:xfrm>
          <a:prstGeom prst="rect">
            <a:avLst/>
          </a:prstGeom>
          <a:solidFill>
            <a:schemeClr val="accent3">
              <a:lumMod val="20000"/>
              <a:lumOff val="80000"/>
            </a:schemeClr>
          </a:solidFill>
        </p:spPr>
        <p:txBody>
          <a:bodyPr wrap="square" rtlCol="0">
            <a:spAutoFit/>
          </a:bodyPr>
          <a:lstStyle/>
          <a:p>
            <a:r>
              <a:rPr lang="en-US" altLang="zh-CN" sz="2000" dirty="0">
                <a:latin typeface="Times New Roman" panose="02020603050405020304" pitchFamily="18" charset="0"/>
                <a:ea typeface="微软雅黑" pitchFamily="34" charset="-122"/>
                <a:cs typeface="Times New Roman" panose="02020603050405020304" pitchFamily="18" charset="0"/>
              </a:rPr>
              <a:t>“because”, “because of”, “lead to” ,</a:t>
            </a:r>
            <a:r>
              <a:rPr lang="en-US" altLang="zh-CN" sz="2000" dirty="0" smtClean="0">
                <a:latin typeface="Times New Roman" panose="02020603050405020304" pitchFamily="18" charset="0"/>
                <a:ea typeface="微软雅黑" pitchFamily="34" charset="-122"/>
                <a:cs typeface="Times New Roman" panose="02020603050405020304" pitchFamily="18" charset="0"/>
              </a:rPr>
              <a:t>“after</a:t>
            </a:r>
            <a:r>
              <a:rPr lang="en-US" altLang="zh-CN" sz="2000" dirty="0">
                <a:latin typeface="Times New Roman" panose="02020603050405020304" pitchFamily="18" charset="0"/>
                <a:ea typeface="微软雅黑" pitchFamily="34" charset="-122"/>
                <a:cs typeface="Times New Roman" panose="02020603050405020304" pitchFamily="18" charset="0"/>
              </a:rPr>
              <a:t>”</a:t>
            </a:r>
            <a:endParaRPr lang="zh-CN" altLang="en-US" sz="2000" dirty="0">
              <a:latin typeface="Times New Roman" panose="02020603050405020304" pitchFamily="18" charset="0"/>
              <a:ea typeface="微软雅黑"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4419600" y="3732415"/>
            <a:ext cx="3310770" cy="297375"/>
          </a:xfrm>
          <a:prstGeom prst="rect">
            <a:avLst/>
          </a:prstGeom>
        </p:spPr>
      </p:pic>
      <p:pic>
        <p:nvPicPr>
          <p:cNvPr id="6" name="图片 5"/>
          <p:cNvPicPr>
            <a:picLocks noChangeAspect="1"/>
          </p:cNvPicPr>
          <p:nvPr/>
        </p:nvPicPr>
        <p:blipFill>
          <a:blip r:embed="rId5"/>
          <a:stretch>
            <a:fillRect/>
          </a:stretch>
        </p:blipFill>
        <p:spPr>
          <a:xfrm>
            <a:off x="4365126" y="4419600"/>
            <a:ext cx="4577981" cy="1373395"/>
          </a:xfrm>
          <a:prstGeom prst="rect">
            <a:avLst/>
          </a:prstGeom>
        </p:spPr>
      </p:pic>
    </p:spTree>
    <p:extLst>
      <p:ext uri="{BB962C8B-B14F-4D97-AF65-F5344CB8AC3E}">
        <p14:creationId xmlns:p14="http://schemas.microsoft.com/office/powerpoint/2010/main" val="183428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fontScale="92500" lnSpcReduction="20000"/>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Causal event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generalization</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They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use frequently co-occurring word pairs (FCOPA) to represent abstract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events</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1905000" y="2362200"/>
            <a:ext cx="5819048" cy="3085714"/>
          </a:xfrm>
          <a:prstGeom prst="rect">
            <a:avLst/>
          </a:prstGeom>
        </p:spPr>
      </p:pic>
    </p:spTree>
    <p:extLst>
      <p:ext uri="{BB962C8B-B14F-4D97-AF65-F5344CB8AC3E}">
        <p14:creationId xmlns:p14="http://schemas.microsoft.com/office/powerpoint/2010/main" val="3303394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Causality network embedding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model</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Energy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function</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Loss function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276600" y="2895600"/>
            <a:ext cx="3733333" cy="361905"/>
          </a:xfrm>
          <a:prstGeom prst="rect">
            <a:avLst/>
          </a:prstGeom>
        </p:spPr>
      </p:pic>
      <p:pic>
        <p:nvPicPr>
          <p:cNvPr id="4" name="图片 3"/>
          <p:cNvPicPr>
            <a:picLocks noChangeAspect="1"/>
          </p:cNvPicPr>
          <p:nvPr/>
        </p:nvPicPr>
        <p:blipFill>
          <a:blip r:embed="rId4"/>
          <a:stretch>
            <a:fillRect/>
          </a:stretch>
        </p:blipFill>
        <p:spPr>
          <a:xfrm>
            <a:off x="2767075" y="4191000"/>
            <a:ext cx="4752381" cy="1152381"/>
          </a:xfrm>
          <a:prstGeom prst="rect">
            <a:avLst/>
          </a:prstGeom>
        </p:spPr>
      </p:pic>
    </p:spTree>
    <p:extLst>
      <p:ext uri="{BB962C8B-B14F-4D97-AF65-F5344CB8AC3E}">
        <p14:creationId xmlns:p14="http://schemas.microsoft.com/office/powerpoint/2010/main" val="211230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Experiments</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605333" y="2667000"/>
            <a:ext cx="5933333" cy="3219048"/>
          </a:xfrm>
          <a:prstGeom prst="rect">
            <a:avLst/>
          </a:prstGeom>
        </p:spPr>
      </p:pic>
    </p:spTree>
    <p:extLst>
      <p:ext uri="{BB962C8B-B14F-4D97-AF65-F5344CB8AC3E}">
        <p14:creationId xmlns:p14="http://schemas.microsoft.com/office/powerpoint/2010/main" val="3762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事理图谱</a:t>
            </a:r>
            <a:r>
              <a:rPr lang="zh-CN" altLang="en-US" sz="2800" dirty="0" smtClean="0"/>
              <a:t>：</a:t>
            </a:r>
            <a:r>
              <a:rPr lang="en-US" altLang="zh-CN" sz="2800" dirty="0"/>
              <a:t> </a:t>
            </a:r>
            <a:r>
              <a:rPr lang="en-US" altLang="zh-CN" sz="2800" dirty="0">
                <a:solidFill>
                  <a:srgbClr val="FF0000"/>
                </a:solidFill>
              </a:rPr>
              <a:t>Event Evolutionary </a:t>
            </a:r>
            <a:r>
              <a:rPr lang="en-US" altLang="zh-CN" sz="2800" dirty="0" smtClean="0">
                <a:solidFill>
                  <a:srgbClr val="FF0000"/>
                </a:solidFill>
              </a:rPr>
              <a:t>Graph</a:t>
            </a: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结构上：事理图谱是一个</a:t>
            </a:r>
            <a:r>
              <a:rPr lang="zh-CN" altLang="en-US" sz="2800" dirty="0">
                <a:solidFill>
                  <a:srgbClr val="FF0000"/>
                </a:solidFill>
                <a:latin typeface="微软雅黑" panose="020B0503020204020204" pitchFamily="34" charset="-122"/>
                <a:ea typeface="微软雅黑" panose="020B0503020204020204" pitchFamily="34" charset="-122"/>
              </a:rPr>
              <a:t>有向有环图</a:t>
            </a:r>
            <a:r>
              <a:rPr lang="zh-CN" altLang="en-US" sz="2800" dirty="0">
                <a:latin typeface="微软雅黑" panose="020B0503020204020204" pitchFamily="34" charset="-122"/>
                <a:ea typeface="微软雅黑" panose="020B0503020204020204" pitchFamily="34" charset="-122"/>
              </a:rPr>
              <a:t>，节点代表事件，有向边代表事件之间的</a:t>
            </a:r>
            <a:r>
              <a:rPr lang="zh-CN" altLang="en-US" sz="2800" dirty="0">
                <a:solidFill>
                  <a:srgbClr val="FF0000"/>
                </a:solidFill>
                <a:latin typeface="微软雅黑" panose="020B0503020204020204" pitchFamily="34" charset="-122"/>
                <a:ea typeface="微软雅黑" panose="020B0503020204020204" pitchFamily="34" charset="-122"/>
              </a:rPr>
              <a:t>顺承、因果等</a:t>
            </a:r>
            <a:r>
              <a:rPr lang="zh-CN" altLang="en-US" sz="2800" dirty="0" smtClean="0">
                <a:latin typeface="微软雅黑" panose="020B0503020204020204" pitchFamily="34" charset="-122"/>
                <a:ea typeface="微软雅黑" panose="020B0503020204020204" pitchFamily="34" charset="-122"/>
              </a:rPr>
              <a:t>关系</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本质上：事理图谱是一个事理逻辑知识库，描述了事件之间的演化规律和模式。</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Introduction</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25838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Experiments</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276600" y="1981204"/>
            <a:ext cx="4572000" cy="4873371"/>
          </a:xfrm>
          <a:prstGeom prst="rect">
            <a:avLst/>
          </a:prstGeom>
        </p:spPr>
      </p:pic>
    </p:spTree>
    <p:extLst>
      <p:ext uri="{BB962C8B-B14F-4D97-AF65-F5344CB8AC3E}">
        <p14:creationId xmlns:p14="http://schemas.microsoft.com/office/powerpoint/2010/main" val="724633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Constructing and Embedding Abstract Event Causality Networks from Text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Snippets(WSDM 2017)</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Experiments</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76200" y="3048000"/>
            <a:ext cx="4114800" cy="3224036"/>
          </a:xfrm>
          <a:prstGeom prst="rect">
            <a:avLst/>
          </a:prstGeom>
        </p:spPr>
      </p:pic>
      <p:pic>
        <p:nvPicPr>
          <p:cNvPr id="6" name="图片 5"/>
          <p:cNvPicPr>
            <a:picLocks noChangeAspect="1"/>
          </p:cNvPicPr>
          <p:nvPr/>
        </p:nvPicPr>
        <p:blipFill>
          <a:blip r:embed="rId4"/>
          <a:stretch>
            <a:fillRect/>
          </a:stretch>
        </p:blipFill>
        <p:spPr>
          <a:xfrm>
            <a:off x="4561726" y="3095243"/>
            <a:ext cx="4125074" cy="3381757"/>
          </a:xfrm>
          <a:prstGeom prst="rect">
            <a:avLst/>
          </a:prstGeom>
        </p:spPr>
      </p:pic>
    </p:spTree>
    <p:extLst>
      <p:ext uri="{BB962C8B-B14F-4D97-AF65-F5344CB8AC3E}">
        <p14:creationId xmlns:p14="http://schemas.microsoft.com/office/powerpoint/2010/main" val="2796021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现有方法的局限</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使用规则模板匹配因果事件对，应用领域有限</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事件抽取仅能应用在高质量新闻文本</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顺承关系和因果关系不能兼顾</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18546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利用改进的</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CTM</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主题模型生成事理图谱，能同时得到事件间的顺承和相关关系</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改进的模型在若干模型的评价指标优于</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state of the art</a:t>
            </a: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1"/>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My thoughts</a:t>
            </a:r>
            <a:endParaRPr lang="zh-CN" altLang="en-US" sz="3200" b="1" dirty="0">
              <a:latin typeface="微软雅黑" pitchFamily="34" charset="-122"/>
              <a:ea typeface="微软雅黑" pitchFamily="34" charset="-122"/>
            </a:endParaRPr>
          </a:p>
        </p:txBody>
      </p:sp>
      <p:sp>
        <p:nvSpPr>
          <p:cNvPr id="8" name="椭圆 7"/>
          <p:cNvSpPr/>
          <p:nvPr/>
        </p:nvSpPr>
        <p:spPr>
          <a:xfrm>
            <a:off x="533400" y="4495800"/>
            <a:ext cx="11430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 垂直整合 生态系统</a:t>
            </a:r>
          </a:p>
        </p:txBody>
      </p:sp>
      <p:sp>
        <p:nvSpPr>
          <p:cNvPr id="16" name="椭圆 15"/>
          <p:cNvSpPr/>
          <p:nvPr/>
        </p:nvSpPr>
        <p:spPr>
          <a:xfrm>
            <a:off x="628650" y="331470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 </a:t>
            </a:r>
            <a:r>
              <a:rPr lang="zh-CN" altLang="en-US" sz="1200" dirty="0" smtClean="0">
                <a:solidFill>
                  <a:schemeClr val="tx1"/>
                </a:solidFill>
              </a:rPr>
              <a:t>股价上涨</a:t>
            </a:r>
            <a:r>
              <a:rPr lang="en-US" altLang="zh-CN" sz="1200" dirty="0" smtClean="0">
                <a:solidFill>
                  <a:schemeClr val="tx1"/>
                </a:solidFill>
              </a:rPr>
              <a:t>4%</a:t>
            </a:r>
            <a:endParaRPr lang="zh-CN" altLang="en-US" sz="1200" dirty="0">
              <a:solidFill>
                <a:schemeClr val="tx1"/>
              </a:solidFill>
            </a:endParaRPr>
          </a:p>
        </p:txBody>
      </p:sp>
      <p:cxnSp>
        <p:nvCxnSpPr>
          <p:cNvPr id="17" name="直接连接符 16"/>
          <p:cNvCxnSpPr>
            <a:stCxn id="8" idx="0"/>
          </p:cNvCxnSpPr>
          <p:nvPr/>
        </p:nvCxnSpPr>
        <p:spPr>
          <a:xfrm flipV="1">
            <a:off x="1104900" y="4191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685800" y="3124200"/>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6"/>
            <a:endCxn id="24" idx="2"/>
          </p:cNvCxnSpPr>
          <p:nvPr/>
        </p:nvCxnSpPr>
        <p:spPr>
          <a:xfrm>
            <a:off x="1676400" y="5067300"/>
            <a:ext cx="51435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190750" y="4495800"/>
            <a:ext cx="11430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 曝光 拖欠 供应商</a:t>
            </a:r>
          </a:p>
        </p:txBody>
      </p:sp>
      <p:cxnSp>
        <p:nvCxnSpPr>
          <p:cNvPr id="27" name="直接连接符 26"/>
          <p:cNvCxnSpPr/>
          <p:nvPr/>
        </p:nvCxnSpPr>
        <p:spPr>
          <a:xfrm flipH="1">
            <a:off x="1504950" y="3238500"/>
            <a:ext cx="857250" cy="4572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743200" y="4191000"/>
            <a:ext cx="1905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314575" y="331851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 回应 不实传闻</a:t>
            </a:r>
          </a:p>
        </p:txBody>
      </p:sp>
      <p:cxnSp>
        <p:nvCxnSpPr>
          <p:cNvPr id="32" name="直接连接符 31"/>
          <p:cNvCxnSpPr/>
          <p:nvPr/>
        </p:nvCxnSpPr>
        <p:spPr>
          <a:xfrm flipH="1">
            <a:off x="3112770" y="3017520"/>
            <a:ext cx="857250" cy="4572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752725" y="5634990"/>
            <a:ext cx="142875" cy="262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857500" y="561975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 </a:t>
            </a:r>
            <a:r>
              <a:rPr lang="zh-CN" altLang="en-US" sz="1200" dirty="0" smtClean="0">
                <a:solidFill>
                  <a:schemeClr val="tx1"/>
                </a:solidFill>
              </a:rPr>
              <a:t>员工 </a:t>
            </a:r>
            <a:r>
              <a:rPr lang="zh-CN" altLang="en-US" sz="1200" dirty="0">
                <a:solidFill>
                  <a:schemeClr val="tx1"/>
                </a:solidFill>
              </a:rPr>
              <a:t>横幅抗议</a:t>
            </a:r>
          </a:p>
        </p:txBody>
      </p:sp>
      <p:cxnSp>
        <p:nvCxnSpPr>
          <p:cNvPr id="37" name="直接连接符 36"/>
          <p:cNvCxnSpPr/>
          <p:nvPr/>
        </p:nvCxnSpPr>
        <p:spPr>
          <a:xfrm>
            <a:off x="3333750" y="5067300"/>
            <a:ext cx="51435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895725" y="4495800"/>
            <a:ext cx="11430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乐视资金链 紧张</a:t>
            </a:r>
          </a:p>
        </p:txBody>
      </p:sp>
      <p:sp>
        <p:nvSpPr>
          <p:cNvPr id="40" name="椭圆 39"/>
          <p:cNvSpPr/>
          <p:nvPr/>
        </p:nvSpPr>
        <p:spPr>
          <a:xfrm>
            <a:off x="4210050" y="325755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易到用车 司机 提现困难</a:t>
            </a:r>
          </a:p>
        </p:txBody>
      </p:sp>
      <p:cxnSp>
        <p:nvCxnSpPr>
          <p:cNvPr id="41" name="直接连接符 40"/>
          <p:cNvCxnSpPr/>
          <p:nvPr/>
        </p:nvCxnSpPr>
        <p:spPr>
          <a:xfrm flipH="1">
            <a:off x="4577715" y="4171950"/>
            <a:ext cx="1905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05400" y="3657600"/>
            <a:ext cx="51435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5648325" y="321945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易到 资金 乐视 挪用</a:t>
            </a:r>
          </a:p>
        </p:txBody>
      </p:sp>
      <p:cxnSp>
        <p:nvCxnSpPr>
          <p:cNvPr id="44" name="直接连接符 43"/>
          <p:cNvCxnSpPr/>
          <p:nvPr/>
        </p:nvCxnSpPr>
        <p:spPr>
          <a:xfrm>
            <a:off x="4562475" y="5654040"/>
            <a:ext cx="142875" cy="262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667250" y="563880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乐视体育 裁员</a:t>
            </a:r>
          </a:p>
        </p:txBody>
      </p:sp>
      <p:cxnSp>
        <p:nvCxnSpPr>
          <p:cNvPr id="46" name="直接连接符 45"/>
          <p:cNvCxnSpPr/>
          <p:nvPr/>
        </p:nvCxnSpPr>
        <p:spPr>
          <a:xfrm>
            <a:off x="5086350" y="5067300"/>
            <a:ext cx="51435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619750" y="4476750"/>
            <a:ext cx="11430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a:p>
            <a:pPr algn="ctr"/>
            <a:r>
              <a:rPr lang="zh-CN" altLang="en-US" sz="1200" dirty="0">
                <a:solidFill>
                  <a:schemeClr val="tx1"/>
                </a:solidFill>
              </a:rPr>
              <a:t>乐视 总裁 辞职</a:t>
            </a:r>
          </a:p>
        </p:txBody>
      </p:sp>
      <p:cxnSp>
        <p:nvCxnSpPr>
          <p:cNvPr id="48" name="直接连接符 47"/>
          <p:cNvCxnSpPr/>
          <p:nvPr/>
        </p:nvCxnSpPr>
        <p:spPr>
          <a:xfrm>
            <a:off x="3733800" y="6099810"/>
            <a:ext cx="91440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372225" y="5634990"/>
            <a:ext cx="142875" cy="262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477000" y="5619750"/>
            <a:ext cx="876300" cy="876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a:p>
            <a:pPr algn="ctr"/>
            <a:r>
              <a:rPr lang="zh-CN" altLang="en-US" sz="1200" dirty="0">
                <a:solidFill>
                  <a:schemeClr val="tx1"/>
                </a:solidFill>
              </a:rPr>
              <a:t>招商银行 贾跃亭 财产保全</a:t>
            </a:r>
          </a:p>
        </p:txBody>
      </p:sp>
    </p:spTree>
    <p:extLst>
      <p:ext uri="{BB962C8B-B14F-4D97-AF65-F5344CB8AC3E}">
        <p14:creationId xmlns:p14="http://schemas.microsoft.com/office/powerpoint/2010/main" val="3873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762000" y="533400"/>
            <a:ext cx="7772400" cy="5715000"/>
          </a:xfrm>
          <a:prstGeom prst="wedgeRoundRectCallout">
            <a:avLst>
              <a:gd name="adj1" fmla="val -50057"/>
              <a:gd name="adj2" fmla="val 29124"/>
              <a:gd name="adj3" fmla="val 16667"/>
            </a:avLst>
          </a:prstGeom>
          <a:ln w="57150">
            <a:solidFill>
              <a:schemeClr val="tx1"/>
            </a:solidFill>
          </a:ln>
        </p:spPr>
        <p:txBody>
          <a:bodyPr/>
          <a:lstStyle/>
          <a:p>
            <a:r>
              <a:rPr lang="en-US" altLang="zh-CN" sz="6000" b="1" dirty="0" smtClean="0">
                <a:solidFill>
                  <a:srgbClr val="FF0000"/>
                </a:solidFill>
                <a:latin typeface="微软雅黑" pitchFamily="34" charset="-122"/>
                <a:ea typeface="微软雅黑" pitchFamily="34" charset="-122"/>
              </a:rPr>
              <a:t>Thank You!</a:t>
            </a:r>
            <a:endParaRPr lang="zh-CN" altLang="en-US" sz="60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54986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事理</a:t>
            </a:r>
            <a:r>
              <a:rPr lang="zh-CN" altLang="en-US" sz="2800" dirty="0">
                <a:latin typeface="微软雅黑" panose="020B0503020204020204" pitchFamily="34" charset="-122"/>
                <a:ea typeface="微软雅黑" panose="020B0503020204020204" pitchFamily="34" charset="-122"/>
              </a:rPr>
              <a:t>图谱与知识图谱的</a:t>
            </a:r>
            <a:r>
              <a:rPr lang="zh-CN" altLang="en-US" sz="2800" dirty="0" smtClean="0">
                <a:latin typeface="微软雅黑" panose="020B0503020204020204" pitchFamily="34" charset="-122"/>
                <a:ea typeface="微软雅黑" panose="020B0503020204020204" pitchFamily="34" charset="-122"/>
              </a:rPr>
              <a:t>对比</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Introduction</a:t>
            </a:r>
            <a:endParaRPr lang="zh-CN" altLang="en-US" sz="3200" b="1"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225953664"/>
              </p:ext>
            </p:extLst>
          </p:nvPr>
        </p:nvGraphicFramePr>
        <p:xfrm>
          <a:off x="457200" y="2057400"/>
          <a:ext cx="8388849" cy="3600572"/>
        </p:xfrm>
        <a:graphic>
          <a:graphicData uri="http://schemas.openxmlformats.org/drawingml/2006/table">
            <a:tbl>
              <a:tblPr/>
              <a:tblGrid>
                <a:gridCol w="2898473"/>
                <a:gridCol w="2996017"/>
                <a:gridCol w="2494359"/>
              </a:tblGrid>
              <a:tr h="598645">
                <a:tc>
                  <a:txBody>
                    <a:bodyPr/>
                    <a:lstStyle/>
                    <a:p>
                      <a:pPr algn="ctr" latinLnBrk="1"/>
                      <a:endParaRPr lang="zh-CN" altLang="en-US" sz="2000" dirty="0">
                        <a:effectLst/>
                        <a:latin typeface="微软雅黑" panose="020B0503020204020204" pitchFamily="34" charset="-122"/>
                        <a:ea typeface="微软雅黑" panose="020B0503020204020204" pitchFamily="34" charset="-122"/>
                      </a:endParaRPr>
                    </a:p>
                  </a:txBody>
                  <a:tcPr marL="66675" marR="66675" marT="0" marB="0"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zh-CN" altLang="en-US" sz="2000" dirty="0" smtClean="0">
                          <a:effectLst/>
                          <a:latin typeface="微软雅黑" panose="020B0503020204020204" pitchFamily="34" charset="-122"/>
                          <a:ea typeface="微软雅黑" panose="020B0503020204020204" pitchFamily="34" charset="-122"/>
                        </a:rPr>
                        <a:t>事理图谱</a:t>
                      </a:r>
                    </a:p>
                  </a:txBody>
                  <a:tcPr marL="66675" marR="66675" marT="0" marB="0"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effectLst/>
                          <a:latin typeface="微软雅黑" panose="020B0503020204020204" pitchFamily="34" charset="-122"/>
                          <a:ea typeface="微软雅黑" panose="020B0503020204020204" pitchFamily="34" charset="-122"/>
                        </a:rPr>
                        <a:t>知识图谱</a:t>
                      </a:r>
                    </a:p>
                  </a:txBody>
                  <a:tcPr anchor="ctr">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0555">
                <a:tc>
                  <a:txBody>
                    <a:bodyPr/>
                    <a:lstStyle/>
                    <a:p>
                      <a:pPr algn="ctr" latinLnBrk="1"/>
                      <a:r>
                        <a:rPr lang="zh-CN" altLang="en-US" sz="2000" dirty="0">
                          <a:effectLst/>
                          <a:latin typeface="微软雅黑" panose="020B0503020204020204" pitchFamily="34" charset="-122"/>
                          <a:ea typeface="微软雅黑" panose="020B0503020204020204" pitchFamily="34" charset="-122"/>
                        </a:rPr>
                        <a:t>研究对象</a:t>
                      </a:r>
                    </a:p>
                  </a:txBody>
                  <a:tcPr marL="66675" marR="66675" marT="0" marB="0" anchor="ctr">
                    <a:lnL>
                      <a:noFill/>
                    </a:lnL>
                    <a:lnR>
                      <a:noFill/>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事件及其关系</a:t>
                      </a:r>
                    </a:p>
                  </a:txBody>
                  <a:tcPr marL="66675" marR="6667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实体及其关系</a:t>
                      </a:r>
                    </a:p>
                  </a:txBody>
                  <a:tcPr marL="66675" marR="66675" marT="0"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r>
              <a:tr h="448984">
                <a:tc>
                  <a:txBody>
                    <a:bodyPr/>
                    <a:lstStyle/>
                    <a:p>
                      <a:pPr algn="ctr" latinLnBrk="1"/>
                      <a:r>
                        <a:rPr lang="zh-CN" altLang="en-US" sz="2000" dirty="0">
                          <a:effectLst/>
                          <a:latin typeface="微软雅黑" panose="020B0503020204020204" pitchFamily="34" charset="-122"/>
                          <a:ea typeface="微软雅黑" panose="020B0503020204020204" pitchFamily="34" charset="-122"/>
                        </a:rPr>
                        <a:t>组织形式</a:t>
                      </a:r>
                    </a:p>
                  </a:txBody>
                  <a:tcPr marL="66675" marR="66675" marT="0" marB="0" anchor="ctr">
                    <a:lnL>
                      <a:noFill/>
                    </a:lnL>
                    <a:lnR>
                      <a:noFill/>
                    </a:lnR>
                    <a:lnT>
                      <a:noFill/>
                    </a:lnT>
                    <a:lnB>
                      <a:noFill/>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有向图</a:t>
                      </a:r>
                    </a:p>
                  </a:txBody>
                  <a:tcPr marL="66675" marR="66675" marT="0" marB="0" anchor="ctr">
                    <a:lnL>
                      <a:noFill/>
                    </a:lnL>
                    <a:lnR>
                      <a:noFill/>
                    </a:lnR>
                    <a:lnT>
                      <a:noFill/>
                    </a:lnT>
                    <a:lnB>
                      <a:noFill/>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有向图</a:t>
                      </a:r>
                    </a:p>
                  </a:txBody>
                  <a:tcPr marL="66675" marR="66675" marT="0" marB="0" anchor="ctr">
                    <a:lnL>
                      <a:noFill/>
                    </a:lnL>
                    <a:lnR>
                      <a:noFill/>
                    </a:lnR>
                    <a:lnT>
                      <a:noFill/>
                    </a:lnT>
                    <a:lnB>
                      <a:noFill/>
                    </a:lnB>
                    <a:solidFill>
                      <a:srgbClr val="FFFFFF"/>
                    </a:solidFill>
                  </a:tcPr>
                </a:tc>
              </a:tr>
              <a:tr h="1034421">
                <a:tc>
                  <a:txBody>
                    <a:bodyPr/>
                    <a:lstStyle/>
                    <a:p>
                      <a:pPr algn="ctr" latinLnBrk="1"/>
                      <a:r>
                        <a:rPr lang="zh-CN" altLang="en-US" sz="2000" dirty="0">
                          <a:effectLst/>
                          <a:latin typeface="微软雅黑" panose="020B0503020204020204" pitchFamily="34" charset="-122"/>
                          <a:ea typeface="微软雅黑" panose="020B0503020204020204" pitchFamily="34" charset="-122"/>
                        </a:rPr>
                        <a:t>主要知识形式</a:t>
                      </a:r>
                    </a:p>
                  </a:txBody>
                  <a:tcPr marL="66675" marR="66675" marT="0" marB="0" anchor="ctr">
                    <a:lnL>
                      <a:noFill/>
                    </a:lnL>
                    <a:lnR>
                      <a:noFill/>
                    </a:lnR>
                    <a:lnT>
                      <a:noFill/>
                    </a:lnT>
                    <a:lnB>
                      <a:noFill/>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事件间顺承、</a:t>
                      </a:r>
                      <a:r>
                        <a:rPr lang="zh-CN" altLang="en-US" sz="2000" dirty="0" smtClean="0">
                          <a:effectLst/>
                          <a:latin typeface="微软雅黑" panose="020B0503020204020204" pitchFamily="34" charset="-122"/>
                          <a:ea typeface="微软雅黑" panose="020B0503020204020204" pitchFamily="34" charset="-122"/>
                        </a:rPr>
                        <a:t>因果等关系以及</a:t>
                      </a:r>
                      <a:r>
                        <a:rPr lang="zh-CN" altLang="en-US" sz="2000" dirty="0">
                          <a:effectLst/>
                          <a:latin typeface="微软雅黑" panose="020B0503020204020204" pitchFamily="34" charset="-122"/>
                          <a:ea typeface="微软雅黑" panose="020B0503020204020204" pitchFamily="34" charset="-122"/>
                        </a:rPr>
                        <a:t>转移概率信息</a:t>
                      </a:r>
                    </a:p>
                  </a:txBody>
                  <a:tcPr marL="66675" marR="66675" marT="0" marB="0" anchor="ctr">
                    <a:lnL>
                      <a:noFill/>
                    </a:lnL>
                    <a:lnR>
                      <a:noFill/>
                    </a:lnR>
                    <a:lnT>
                      <a:noFill/>
                    </a:lnT>
                    <a:lnB>
                      <a:noFill/>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实体属性和关系，实体上下位信息等</a:t>
                      </a:r>
                    </a:p>
                  </a:txBody>
                  <a:tcPr marL="66675" marR="66675" marT="0" marB="0" anchor="ctr">
                    <a:lnL>
                      <a:noFill/>
                    </a:lnL>
                    <a:lnR>
                      <a:noFill/>
                    </a:lnR>
                    <a:lnT>
                      <a:noFill/>
                    </a:lnT>
                    <a:lnB>
                      <a:noFill/>
                    </a:lnB>
                    <a:solidFill>
                      <a:srgbClr val="FFFFFF"/>
                    </a:solidFill>
                  </a:tcPr>
                </a:tc>
              </a:tr>
              <a:tr h="897967">
                <a:tc>
                  <a:txBody>
                    <a:bodyPr/>
                    <a:lstStyle/>
                    <a:p>
                      <a:pPr algn="ctr" latinLnBrk="1"/>
                      <a:r>
                        <a:rPr lang="zh-CN" altLang="en-US" sz="2000">
                          <a:effectLst/>
                          <a:latin typeface="微软雅黑" panose="020B0503020204020204" pitchFamily="34" charset="-122"/>
                          <a:ea typeface="微软雅黑" panose="020B0503020204020204" pitchFamily="34" charset="-122"/>
                        </a:rPr>
                        <a:t>知识客观性</a:t>
                      </a:r>
                    </a:p>
                  </a:txBody>
                  <a:tcPr marL="66675" marR="66675" marT="0" marB="0" anchor="ctr">
                    <a:lnL>
                      <a:noFill/>
                    </a:lnL>
                    <a:lnR>
                      <a:noFill/>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事件间演化规律的可能性度量</a:t>
                      </a:r>
                    </a:p>
                  </a:txBody>
                  <a:tcPr marL="66675" marR="66675" marT="0" marB="0" anchor="ctr">
                    <a:lnL>
                      <a:noFill/>
                    </a:lnL>
                    <a:lnR>
                      <a:noFill/>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ctr" latinLnBrk="1"/>
                      <a:r>
                        <a:rPr lang="zh-CN" altLang="en-US" sz="2000" dirty="0">
                          <a:effectLst/>
                          <a:latin typeface="微软雅黑" panose="020B0503020204020204" pitchFamily="34" charset="-122"/>
                          <a:ea typeface="微软雅黑" panose="020B0503020204020204" pitchFamily="34" charset="-122"/>
                        </a:rPr>
                        <a:t>追求客观真实性</a:t>
                      </a:r>
                    </a:p>
                  </a:txBody>
                  <a:tcPr marL="66675" marR="66675" marT="0" marB="0" anchor="ctr">
                    <a:lnL>
                      <a:noFill/>
                    </a:lnL>
                    <a:lnR>
                      <a:noFill/>
                    </a:lnR>
                    <a:lnT>
                      <a:noFill/>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2593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事理图谱的潜在应用</a:t>
            </a:r>
            <a:endParaRPr lang="en-US" altLang="zh-CN" sz="28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辅助对话生成</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去北京 旅游 </a:t>
            </a:r>
            <a:r>
              <a:rPr lang="en-US" altLang="zh-CN" sz="2400" dirty="0" smtClean="0">
                <a:latin typeface="微软雅黑" panose="020B0503020204020204" pitchFamily="34" charset="-122"/>
                <a:ea typeface="微软雅黑" panose="020B0503020204020204" pitchFamily="34" charset="-122"/>
              </a:rPr>
              <a:t>--&gt; </a:t>
            </a:r>
            <a:r>
              <a:rPr lang="zh-CN" altLang="en-US" sz="2400" dirty="0" smtClean="0">
                <a:latin typeface="微软雅黑" panose="020B0503020204020204" pitchFamily="34" charset="-122"/>
                <a:ea typeface="微软雅黑" panose="020B0503020204020204" pitchFamily="34" charset="-122"/>
              </a:rPr>
              <a:t>买票</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：我打算去北京玩。</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那你买票了吗</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去泰安 </a:t>
            </a:r>
            <a:r>
              <a:rPr lang="en-US" altLang="zh-CN" sz="2400" dirty="0" smtClean="0">
                <a:latin typeface="微软雅黑" panose="020B0503020204020204" pitchFamily="34" charset="-122"/>
                <a:ea typeface="微软雅黑" panose="020B0503020204020204" pitchFamily="34" charset="-122"/>
              </a:rPr>
              <a:t>--&gt; </a:t>
            </a:r>
            <a:r>
              <a:rPr lang="zh-CN" altLang="en-US" sz="2400" dirty="0" smtClean="0">
                <a:latin typeface="微软雅黑" panose="020B0503020204020204" pitchFamily="34" charset="-122"/>
                <a:ea typeface="微软雅黑" panose="020B0503020204020204" pitchFamily="34" charset="-122"/>
              </a:rPr>
              <a:t>爬泰山 </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：我想去爬泰山。</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那你得先到泰安。</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问答</a:t>
            </a:r>
            <a:r>
              <a:rPr lang="zh-CN" altLang="en-US" sz="2400" dirty="0" smtClean="0">
                <a:latin typeface="微软雅黑" panose="020B0503020204020204" pitchFamily="34" charset="-122"/>
                <a:ea typeface="微软雅黑" panose="020B0503020204020204" pitchFamily="34" charset="-122"/>
              </a:rPr>
              <a:t>系统</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爬泰山有什么注意事项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租大衣、带水、带手电等等</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Introduction</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337234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事理图谱的潜在应用</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消费意图识别与推荐</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买房子</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装修</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买</a:t>
            </a:r>
            <a:r>
              <a:rPr lang="zh-CN" altLang="en-US" sz="2400" dirty="0" smtClean="0">
                <a:latin typeface="微软雅黑" panose="020B0503020204020204" pitchFamily="34" charset="-122"/>
                <a:ea typeface="微软雅黑" panose="020B0503020204020204" pitchFamily="34" charset="-122"/>
              </a:rPr>
              <a:t>家具</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去旅游</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--&gt;</a:t>
            </a:r>
            <a:r>
              <a:rPr lang="zh-CN" altLang="en-US" sz="2400" dirty="0" smtClean="0">
                <a:latin typeface="微软雅黑" panose="020B0503020204020204" pitchFamily="34" charset="-122"/>
                <a:ea typeface="微软雅黑" panose="020B0503020204020204" pitchFamily="34" charset="-122"/>
                <a:sym typeface="Wingdings" panose="05000000000000000000" pitchFamily="2" charset="2"/>
              </a:rPr>
              <a:t>订机票</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--&gt;</a:t>
            </a:r>
            <a:r>
              <a:rPr lang="zh-CN" altLang="en-US" sz="2400" dirty="0" smtClean="0">
                <a:latin typeface="微软雅黑" panose="020B0503020204020204" pitchFamily="34" charset="-122"/>
                <a:ea typeface="微软雅黑" panose="020B0503020204020204" pitchFamily="34" charset="-122"/>
                <a:sym typeface="Wingdings" panose="05000000000000000000" pitchFamily="2" charset="2"/>
              </a:rPr>
              <a:t>订门票</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金融领域 股市预测</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塑化剂事件 </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白酒股大跌</a:t>
            </a:r>
          </a:p>
          <a:p>
            <a:pPr marL="914400" lvl="1" indent="-4572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百度 </a:t>
            </a:r>
            <a:r>
              <a:rPr lang="en-US" altLang="zh-CN" sz="2400" dirty="0">
                <a:latin typeface="微软雅黑" panose="020B0503020204020204" pitchFamily="34" charset="-122"/>
                <a:ea typeface="微软雅黑" panose="020B0503020204020204" pitchFamily="34" charset="-122"/>
              </a:rPr>
              <a:t>Q2 </a:t>
            </a:r>
            <a:r>
              <a:rPr lang="zh-CN" altLang="en-US" sz="2400" dirty="0">
                <a:latin typeface="微软雅黑" panose="020B0503020204020204" pitchFamily="34" charset="-122"/>
                <a:ea typeface="微软雅黑" panose="020B0503020204020204" pitchFamily="34" charset="-122"/>
              </a:rPr>
              <a:t>财报 净利 同比 增 </a:t>
            </a:r>
            <a:r>
              <a:rPr lang="en-US" altLang="zh-CN" sz="2400" dirty="0">
                <a:latin typeface="微软雅黑" panose="020B0503020204020204" pitchFamily="34" charset="-122"/>
                <a:ea typeface="微软雅黑" panose="020B0503020204020204" pitchFamily="34" charset="-122"/>
              </a:rPr>
              <a:t>82.9% --&gt; </a:t>
            </a:r>
            <a:r>
              <a:rPr lang="zh-CN" altLang="en-US" sz="2400" dirty="0">
                <a:latin typeface="微软雅黑" panose="020B0503020204020204" pitchFamily="34" charset="-122"/>
                <a:ea typeface="微软雅黑" panose="020B0503020204020204" pitchFamily="34" charset="-122"/>
              </a:rPr>
              <a:t>股价上涨 </a:t>
            </a:r>
            <a:r>
              <a:rPr lang="en-US" altLang="zh-CN" sz="2400" dirty="0">
                <a:latin typeface="微软雅黑" panose="020B0503020204020204" pitchFamily="34" charset="-122"/>
                <a:ea typeface="微软雅黑" panose="020B0503020204020204" pitchFamily="34" charset="-122"/>
              </a:rPr>
              <a:t>7</a:t>
            </a:r>
            <a:r>
              <a:rPr lang="en-US" altLang="zh-CN" sz="24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a:latin typeface="微软雅黑" pitchFamily="34" charset="-122"/>
                <a:ea typeface="微软雅黑" pitchFamily="34" charset="-122"/>
              </a:rPr>
              <a:t>Introduction</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317190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前人工作：事件的定义</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CN" sz="28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具体事件是特定时间、地点下的一个状态变化</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事件抽取和分类任务</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主题</a:t>
            </a:r>
            <a:r>
              <a:rPr lang="zh-CN" altLang="en-US" sz="2400" dirty="0">
                <a:latin typeface="微软雅黑" panose="020B0503020204020204" pitchFamily="34" charset="-122"/>
                <a:ea typeface="微软雅黑" panose="020B0503020204020204" pitchFamily="34" charset="-122"/>
              </a:rPr>
              <a:t>探测</a:t>
            </a:r>
            <a:r>
              <a:rPr lang="zh-CN" altLang="en-US" sz="2400" dirty="0" smtClean="0">
                <a:latin typeface="微软雅黑" panose="020B0503020204020204" pitchFamily="34" charset="-122"/>
                <a:ea typeface="微软雅黑" panose="020B0503020204020204" pitchFamily="34" charset="-122"/>
              </a:rPr>
              <a:t>与</a:t>
            </a:r>
            <a:r>
              <a:rPr lang="zh-CN" altLang="en-US" sz="2400" dirty="0">
                <a:latin typeface="微软雅黑" panose="020B0503020204020204" pitchFamily="34" charset="-122"/>
                <a:ea typeface="微软雅黑" panose="020B0503020204020204" pitchFamily="34" charset="-122"/>
              </a:rPr>
              <a:t>跟踪</a:t>
            </a:r>
            <a:endParaRPr lang="en-US" altLang="zh-CN" sz="2400" dirty="0">
              <a:latin typeface="微软雅黑" panose="020B0503020204020204" pitchFamily="34" charset="-122"/>
              <a:ea typeface="微软雅黑" panose="020B0503020204020204" pitchFamily="34" charset="-122"/>
            </a:endParaRPr>
          </a:p>
          <a:p>
            <a:pPr lvl="1" indent="-4572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抽象事件表示为泛化、语义完备的动宾短语或</a:t>
            </a:r>
            <a:r>
              <a:rPr lang="zh-CN" altLang="en-US" sz="2400" dirty="0" smtClean="0">
                <a:latin typeface="微软雅黑" panose="020B0503020204020204" pitchFamily="34" charset="-122"/>
                <a:ea typeface="微软雅黑" panose="020B0503020204020204" pitchFamily="34" charset="-122"/>
              </a:rPr>
              <a:t>片段</a:t>
            </a:r>
            <a:endParaRPr lang="en-US" altLang="zh-CN" sz="2400" dirty="0" smtClean="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去机场，吃火锅 是合理的事件表达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去地方，吃 是不合理或不完整的事件表达</a:t>
            </a:r>
            <a:endParaRPr lang="en-US" altLang="zh-CN" sz="2400" dirty="0">
              <a:latin typeface="微软雅黑" panose="020B0503020204020204" pitchFamily="34" charset="-122"/>
              <a:ea typeface="微软雅黑" panose="020B0503020204020204" pitchFamily="34" charset="-122"/>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168767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They first collect news reports from the last 150 years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fr-FR"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They then use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textual causality patterns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(such as “X because Y”, “X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causes Y</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etc.) to identify pairs of structured events that are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supposedly related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by causality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 learning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algorithm then uses large ontologies to generalize over the causality pairs and to predict causality of unseen cases.</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167412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txBox="1">
            <a:spLocks/>
          </p:cNvSpPr>
          <p:nvPr/>
        </p:nvSpPr>
        <p:spPr>
          <a:xfrm>
            <a:off x="457200" y="1143000"/>
            <a:ext cx="8382000" cy="5334000"/>
          </a:xfrm>
          <a:prstGeom prst="rect">
            <a:avLst/>
          </a:prstGeom>
          <a:ln>
            <a:noFill/>
          </a:ln>
        </p:spPr>
        <p:txBody>
          <a:bodyPr>
            <a:norm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Learning causality for news events prediction (WWW 2012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example.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Train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7.6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earthquake strikes island near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India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--&gt;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Tsunami warning issued for Indian Ocean </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Test set</a:t>
            </a: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Magnitude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6.5 earthquake rocks the Solomon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Islands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Tsunami-warning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will be issued in the Pacific Ocean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txBox="1">
            <a:spLocks/>
          </p:cNvSpPr>
          <p:nvPr/>
        </p:nvSpPr>
        <p:spPr>
          <a:xfrm>
            <a:off x="457200" y="381000"/>
            <a:ext cx="8229600" cy="642938"/>
          </a:xfrm>
          <a:prstGeom prst="rect">
            <a:avLst/>
          </a:prstGeom>
          <a:solidFill>
            <a:srgbClr val="EBF1DE"/>
          </a:solidFill>
        </p:spPr>
        <p:txBody>
          <a:bodyPr/>
          <a:lstStyle/>
          <a:p>
            <a:r>
              <a:rPr lang="en-US" altLang="zh-CN" sz="3200" b="1" dirty="0" smtClean="0">
                <a:latin typeface="微软雅黑" pitchFamily="34" charset="-122"/>
                <a:ea typeface="微软雅黑" pitchFamily="34" charset="-122"/>
              </a:rPr>
              <a:t>Related Work</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5013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20000"/>
            <a:lumOff val="80000"/>
          </a:schemeClr>
        </a:solidFill>
      </a:spPr>
      <a:bodyPr/>
      <a:lstStyle>
        <a:defPPr>
          <a:defRPr sz="3200" b="1"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4964</TotalTime>
  <Words>2644</Words>
  <Application>Microsoft Office PowerPoint</Application>
  <PresentationFormat>全屏显示(4:3)</PresentationFormat>
  <Paragraphs>474</Paragraphs>
  <Slides>34</Slides>
  <Notes>34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默认设计模板</vt:lpstr>
      <vt:lpstr>Event Evolutionary Graph 事理图谱  高望 2018-1-8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喵楽嗰咪</dc:creator>
  <cp:lastModifiedBy>USER</cp:lastModifiedBy>
  <cp:revision>311</cp:revision>
  <cp:lastPrinted>1601-01-01T00:00:00Z</cp:lastPrinted>
  <dcterms:created xsi:type="dcterms:W3CDTF">2014-11-19T01:38:48Z</dcterms:created>
  <dcterms:modified xsi:type="dcterms:W3CDTF">2018-01-07T04:38:17Z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