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sldIdLst>
    <p:sldId id="262" r:id="rId5"/>
    <p:sldId id="266" r:id="rId6"/>
    <p:sldId id="284" r:id="rId7"/>
    <p:sldId id="277" r:id="rId9"/>
    <p:sldId id="276" r:id="rId10"/>
    <p:sldId id="283" r:id="rId11"/>
    <p:sldId id="302" r:id="rId12"/>
    <p:sldId id="301" r:id="rId13"/>
    <p:sldId id="303" r:id="rId14"/>
    <p:sldId id="304" r:id="rId15"/>
    <p:sldId id="270" r:id="rId16"/>
    <p:sldId id="285" r:id="rId17"/>
    <p:sldId id="287" r:id="rId18"/>
    <p:sldId id="288" r:id="rId19"/>
    <p:sldId id="289" r:id="rId20"/>
    <p:sldId id="290" r:id="rId21"/>
    <p:sldId id="318" r:id="rId22"/>
    <p:sldId id="291" r:id="rId23"/>
    <p:sldId id="292" r:id="rId24"/>
    <p:sldId id="293" r:id="rId25"/>
    <p:sldId id="295" r:id="rId26"/>
  </p:sldIdLst>
  <p:sldSz cx="9144000" cy="6858000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anose="020B0600000101010101" pitchFamily="2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11111"/>
    <a:srgbClr val="D0D505"/>
    <a:srgbClr val="2B7C02"/>
    <a:srgbClr val="328F03"/>
    <a:srgbClr val="4D4D4D"/>
    <a:srgbClr val="002164"/>
    <a:srgbClr val="005817"/>
    <a:srgbClr val="01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20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 eaLnBrk="1" hangingPunct="1"/>
            <a:endParaRPr lang="en-US" altLang="x-none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66112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0841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66112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0841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1"/>
          <p:cNvSpPr>
            <a:spLocks noGrp="1"/>
          </p:cNvSpPr>
          <p:nvPr>
            <p:ph type="title"/>
          </p:nvPr>
        </p:nvSpPr>
        <p:spPr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22"/>
          <p:cNvSpPr>
            <a:spLocks noGrp="1"/>
          </p:cNvSpPr>
          <p:nvPr>
            <p:ph type="body" idx="1"/>
          </p:nvPr>
        </p:nvSpPr>
        <p:spPr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028" name="Rectangle 24"/>
          <p:cNvSpPr>
            <a:spLocks noGrp="1"/>
          </p:cNvSpPr>
          <p:nvPr>
            <p:ph type="ftr" sz="quarter" idx="3"/>
          </p:nvPr>
        </p:nvSpPr>
        <p:spPr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600" b="1">
                <a:latin typeface="Verdana" panose="020B0604030504040204" pitchFamily="2" charset="0"/>
              </a:defRPr>
            </a:lvl1pPr>
          </a:lstStyle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i="0" u="none" kern="1200" baseline="0">
          <a:solidFill>
            <a:schemeClr val="folHlink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29"/>
          <p:cNvSpPr txBox="1"/>
          <p:nvPr/>
        </p:nvSpPr>
        <p:spPr>
          <a:xfrm>
            <a:off x="7473950" y="6121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/>
            <a:r>
              <a:rPr lang="en-US" altLang="x-none" sz="2400" b="1" dirty="0">
                <a:effectLst/>
                <a:latin typeface="Verdana" panose="020B0604030504040204" pitchFamily="2" charset="0"/>
              </a:rPr>
              <a:t>LOGO</a:t>
            </a:r>
            <a:endParaRPr lang="en-US" altLang="x-none" sz="2400" b="1" dirty="0">
              <a:effectLst/>
              <a:latin typeface="Verdana" panose="020B0604030504040204" pitchFamily="2" charset="0"/>
            </a:endParaRPr>
          </a:p>
        </p:txBody>
      </p:sp>
      <p:sp>
        <p:nvSpPr>
          <p:cNvPr id="2051" name="Rectangle 21"/>
          <p:cNvSpPr>
            <a:spLocks noGrp="1"/>
          </p:cNvSpPr>
          <p:nvPr>
            <p:ph type="title"/>
          </p:nvPr>
        </p:nvSpPr>
        <p:spPr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Rectangle 22"/>
          <p:cNvSpPr>
            <a:spLocks noGrp="1"/>
          </p:cNvSpPr>
          <p:nvPr>
            <p:ph type="body" idx="1"/>
          </p:nvPr>
        </p:nvSpPr>
        <p:spPr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2053" name="Rectangle 23"/>
          <p:cNvSpPr>
            <a:spLocks noGrp="1"/>
          </p:cNvSpPr>
          <p:nvPr>
            <p:ph type="dt" sz="quarter" idx="2"/>
          </p:nvPr>
        </p:nvSpPr>
        <p:spPr>
          <a:xfrm>
            <a:off x="457200" y="6524625"/>
            <a:ext cx="2133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 eaLnBrk="1" hangingPunct="1"/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  <p:sp>
        <p:nvSpPr>
          <p:cNvPr id="2054" name="Rectangle 24"/>
          <p:cNvSpPr>
            <a:spLocks noGrp="1"/>
          </p:cNvSpPr>
          <p:nvPr>
            <p:ph type="ftr" sz="quarter" idx="3"/>
          </p:nvPr>
        </p:nvSpPr>
        <p:spPr>
          <a:xfrm>
            <a:off x="3452813" y="6494463"/>
            <a:ext cx="2895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folHlink"/>
                </a:solidFill>
              </a:defRPr>
            </a:lvl1pPr>
          </a:lstStyle>
          <a:p>
            <a:pPr lvl="0" eaLnBrk="1" hangingPunct="1"/>
            <a:r>
              <a:rPr lang="en-US" altLang="x-none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Company Logo</a:t>
            </a:r>
            <a:endParaRPr lang="en-US" altLang="x-none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i="0" u="none" kern="1200" baseline="0">
          <a:solidFill>
            <a:schemeClr val="folHlink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en-US">
              <a:latin typeface="Times New Roman" panose="02020603050405020304" pitchFamily="2" charset="0"/>
            </a:endParaRP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en-US">
                <a:latin typeface="Times New Roman" panose="02020603050405020304" pitchFamily="2" charset="0"/>
              </a:rPr>
            </a:fld>
            <a:endParaRPr lang="en-US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Times New Roman" panose="02020603050405020304" pitchFamily="2" charset="0"/>
          <a:ea typeface="Gulim" panose="020B0600000101010101" pitchFamily="2" charset="-127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380"/>
          <p:cNvSpPr/>
          <p:nvPr/>
        </p:nvSpPr>
        <p:spPr>
          <a:xfrm>
            <a:off x="3630613" y="3095625"/>
            <a:ext cx="42195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 altLang="x-none" sz="1800" b="1" dirty="0">
              <a:solidFill>
                <a:schemeClr val="folHlink"/>
              </a:solidFill>
              <a:latin typeface="Verdana" panose="020B0604030504040204" pitchFamily="2" charset="0"/>
            </a:endParaRPr>
          </a:p>
        </p:txBody>
      </p:sp>
      <p:sp>
        <p:nvSpPr>
          <p:cNvPr id="5123" name="Rectangle 382"/>
          <p:cNvSpPr>
            <a:spLocks noGrp="1"/>
          </p:cNvSpPr>
          <p:nvPr>
            <p:ph type="ctrTitle" sz="quarter"/>
          </p:nvPr>
        </p:nvSpPr>
        <p:spPr>
          <a:xfrm>
            <a:off x="1259523" y="2167097"/>
            <a:ext cx="6624637" cy="534035"/>
          </a:xfrm>
        </p:spPr>
        <p:txBody>
          <a:bodyPr vert="horz" wrap="square" anchor="ctr">
            <a:spAutoFit/>
          </a:bodyPr>
          <a:lstStyle>
            <a:lvl1pPr lvl="0">
              <a:defRPr/>
            </a:lvl1pPr>
          </a:lstStyle>
          <a:p>
            <a:pPr lvl="0"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013B41"/>
                </a:solidFill>
                <a:ea typeface="Gulim" panose="020B0600000101010101" pitchFamily="2" charset="-127"/>
              </a:rPr>
              <a:t> TCP/UDP</a:t>
            </a:r>
            <a:r>
              <a:rPr lang="zh-CN" altLang="en-US" sz="3600" dirty="0">
                <a:solidFill>
                  <a:srgbClr val="013B41"/>
                </a:solidFill>
                <a:ea typeface="Gulim" panose="020B0600000101010101" pitchFamily="2" charset="-127"/>
              </a:rPr>
              <a:t>网络编程</a:t>
            </a:r>
            <a:endParaRPr lang="zh-CN" altLang="en-US" sz="3600" dirty="0">
              <a:solidFill>
                <a:srgbClr val="013B41"/>
              </a:solidFill>
              <a:ea typeface="Gulim" panose="020B0600000101010101" pitchFamily="2" charset="-127"/>
            </a:endParaRPr>
          </a:p>
        </p:txBody>
      </p:sp>
      <p:sp>
        <p:nvSpPr>
          <p:cNvPr id="5124" name="Rectangle 3"/>
          <p:cNvSpPr txBox="1"/>
          <p:nvPr/>
        </p:nvSpPr>
        <p:spPr>
          <a:xfrm>
            <a:off x="4023360" y="5039995"/>
            <a:ext cx="4900613" cy="108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汇报人</a:t>
            </a:r>
            <a:r>
              <a:rPr lang="zh-CN" altLang="en-US" sz="1800" b="1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： </a:t>
            </a:r>
            <a:r>
              <a:rPr lang="zh-CN" altLang="en-US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徐曼</a:t>
            </a:r>
            <a:endParaRPr lang="zh-CN" altLang="en-US" sz="1800" dirty="0">
              <a:solidFill>
                <a:srgbClr val="1A2009"/>
              </a:solidFill>
              <a:effectLst/>
              <a:latin typeface="Verdana" panose="020B0604030504040204" pitchFamily="2" charset="0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日期</a:t>
            </a:r>
            <a:r>
              <a:rPr lang="zh-CN" altLang="en-US" sz="1800" b="1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： </a:t>
            </a:r>
            <a:r>
              <a:rPr lang="en-US" altLang="zh-CN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2018</a:t>
            </a:r>
            <a:r>
              <a:rPr lang="zh-CN" altLang="en-US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年</a:t>
            </a:r>
            <a:r>
              <a:rPr lang="en-US" altLang="zh-CN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1</a:t>
            </a:r>
            <a:r>
              <a:rPr lang="zh-CN" altLang="en-US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月</a:t>
            </a:r>
            <a:r>
              <a:rPr lang="en-US" altLang="zh-CN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25</a:t>
            </a:r>
            <a:r>
              <a:rPr lang="zh-CN" altLang="en-US" sz="1800" dirty="0">
                <a:solidFill>
                  <a:srgbClr val="1A2009"/>
                </a:solidFill>
                <a:effectLst/>
                <a:latin typeface="Verdana" panose="020B0604030504040204" pitchFamily="2" charset="0"/>
              </a:rPr>
              <a:t>号</a:t>
            </a:r>
            <a:endParaRPr lang="zh-CN" altLang="en-US" sz="1800" dirty="0">
              <a:solidFill>
                <a:srgbClr val="1A2009"/>
              </a:solidFill>
              <a:effectLst/>
              <a:latin typeface="Verdana" panose="020B0604030504040204" pitchFamily="2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chemeClr val="folHlink"/>
              </a:solidFill>
              <a:latin typeface="Verdana" panose="020B0604030504040204" pitchFamily="2" charset="0"/>
            </a:endParaRPr>
          </a:p>
        </p:txBody>
      </p:sp>
      <p:sp>
        <p:nvSpPr>
          <p:cNvPr id="5125" name="椭圆形标注 7"/>
          <p:cNvSpPr/>
          <p:nvPr/>
        </p:nvSpPr>
        <p:spPr>
          <a:xfrm>
            <a:off x="1676400" y="3200400"/>
            <a:ext cx="1066800" cy="1143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noFill/>
          </a:ln>
        </p:spPr>
        <p:txBody>
          <a:bodyPr/>
          <a:p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/>
        </p:nvSpPr>
        <p:spPr>
          <a:xfrm>
            <a:off x="1176338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什么是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/>
        </p:nvSpPr>
        <p:spPr>
          <a:xfrm>
            <a:off x="1011555" y="1071245"/>
            <a:ext cx="7121525" cy="4702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ea typeface="宋体" panose="02010600030101010101" pitchFamily="2" charset="-122"/>
              </a:rPr>
              <a:t>服务器端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ea typeface="宋体" panose="02010600030101010101" pitchFamily="2" charset="-122"/>
              </a:rPr>
              <a:t>1. </a:t>
            </a: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en-US" altLang="zh-CN" sz="1800" dirty="0">
                <a:ea typeface="宋体" panose="02010600030101010101" pitchFamily="2" charset="-122"/>
              </a:rPr>
              <a:t>ServerSocket</a:t>
            </a:r>
            <a:r>
              <a:rPr lang="zh-CN" altLang="en-US" sz="1800" dirty="0">
                <a:ea typeface="宋体" panose="02010600030101010101" pitchFamily="2" charset="-122"/>
              </a:rPr>
              <a:t>对象，绑定监听端口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ea typeface="宋体" panose="02010600030101010101" pitchFamily="2" charset="-122"/>
              </a:rPr>
              <a:t>2. </a:t>
            </a:r>
            <a:r>
              <a:rPr lang="zh-CN" altLang="en-US" sz="1800" dirty="0">
                <a:ea typeface="宋体" panose="02010600030101010101" pitchFamily="2" charset="-122"/>
              </a:rPr>
              <a:t>通过</a:t>
            </a:r>
            <a:r>
              <a:rPr lang="en-US" altLang="zh-CN" sz="1800" dirty="0">
                <a:ea typeface="宋体" panose="02010600030101010101" pitchFamily="2" charset="-122"/>
              </a:rPr>
              <a:t>accept()</a:t>
            </a:r>
            <a:r>
              <a:rPr lang="zh-CN" altLang="en-US" sz="1800" dirty="0">
                <a:ea typeface="宋体" panose="02010600030101010101" pitchFamily="2" charset="-122"/>
              </a:rPr>
              <a:t>方法监听客户端请求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ea typeface="宋体" panose="02010600030101010101" pitchFamily="2" charset="-122"/>
              </a:rPr>
              <a:t>3. </a:t>
            </a:r>
            <a:r>
              <a:rPr lang="zh-CN" altLang="en-US" sz="1800" dirty="0">
                <a:ea typeface="宋体" panose="02010600030101010101" pitchFamily="2" charset="-122"/>
              </a:rPr>
              <a:t>连接建立后，通过输入流读取客户端发送的请求信息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ea typeface="宋体" panose="02010600030101010101" pitchFamily="2" charset="-122"/>
              </a:rPr>
              <a:t>4. </a:t>
            </a:r>
            <a:r>
              <a:rPr lang="zh-CN" altLang="en-US" sz="1800" dirty="0">
                <a:ea typeface="宋体" panose="02010600030101010101" pitchFamily="2" charset="-122"/>
              </a:rPr>
              <a:t>通过输出流向客户端发送响应信息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ea typeface="宋体" panose="02010600030101010101" pitchFamily="2" charset="-122"/>
              </a:rPr>
              <a:t>5. </a:t>
            </a:r>
            <a:r>
              <a:rPr lang="zh-CN" altLang="en-US" sz="1800" dirty="0">
                <a:ea typeface="宋体" panose="02010600030101010101" pitchFamily="2" charset="-122"/>
              </a:rPr>
              <a:t>关闭相关资源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客户端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ea typeface="宋体" panose="02010600030101010101" pitchFamily="2" charset="-122"/>
              </a:rPr>
              <a:t> 1. 创建Socket对象，指明需要连接的服务器的地址和端口号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2. 连接建立后，通过输出流向服务器端发送请求信息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3. 通过输入流获取服务器响应的信息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4. 关闭相关资源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4"/>
          <p:cNvSpPr>
            <a:spLocks noGrp="1"/>
          </p:cNvSpPr>
          <p:nvPr>
            <p:ph idx="1"/>
          </p:nvPr>
        </p:nvSpPr>
        <p:spPr>
          <a:xfrm>
            <a:off x="1011238" y="1151890"/>
            <a:ext cx="7121525" cy="4554538"/>
          </a:xfrm>
        </p:spPr>
        <p:txBody>
          <a:bodyPr vert="horz" wrap="square" anchor="t"/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TCPServer.java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标题 5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1885950"/>
            <a:ext cx="5704840" cy="308546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90000"/>
              </a:lnSpc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800" dirty="0">
              <a:solidFill>
                <a:schemeClr val="hlink"/>
              </a:solidFill>
            </a:endParaRPr>
          </a:p>
        </p:txBody>
      </p:sp>
      <p:sp>
        <p:nvSpPr>
          <p:cNvPr id="11266" name="内容占位符 4"/>
          <p:cNvSpPr>
            <a:spLocks noGrp="1"/>
          </p:cNvSpPr>
          <p:nvPr/>
        </p:nvSpPr>
        <p:spPr>
          <a:xfrm>
            <a:off x="1185863" y="1336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TCPClient.java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995805"/>
            <a:ext cx="4714240" cy="286639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1058863" y="1151890"/>
            <a:ext cx="7121525" cy="4554538"/>
          </a:xfrm>
        </p:spPr>
        <p:txBody>
          <a:bodyPr/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运行结果：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2089785"/>
            <a:ext cx="7828280" cy="137160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dirty="0"/>
              <a:t>一个简单的</a:t>
            </a:r>
            <a:r>
              <a:rPr lang="en-US" altLang="zh-CN" sz="2400" dirty="0"/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聊天程序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SocketServerExample.java</a:t>
            </a:r>
            <a:r>
              <a:rPr lang="en-US" altLang="zh-CN" dirty="0">
                <a:ea typeface="宋体" panose="02010600030101010101" pitchFamily="2" charset="-122"/>
              </a:rPr>
              <a:t>                 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2143125"/>
            <a:ext cx="6009640" cy="3180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885950"/>
            <a:ext cx="2856865" cy="171450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/>
              <a:t>SocketClientExample.java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910080"/>
            <a:ext cx="6304915" cy="3037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1567180"/>
            <a:ext cx="2856865" cy="171450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SocketServerExample.java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843405"/>
            <a:ext cx="5885815" cy="423799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SocketClientExample.java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729105"/>
            <a:ext cx="5552440" cy="421894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dirty="0"/>
              <a:t>输入聊天信息，进行通话：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894205"/>
            <a:ext cx="7143115" cy="343789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TCP Socket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编程实现简单案例</a:t>
            </a:r>
            <a:endParaRPr lang="zh-CN" altLang="en-US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输入聊天信息，进行通话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783715"/>
            <a:ext cx="7543165" cy="398081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1003300" y="877570"/>
            <a:ext cx="7474585" cy="4628515"/>
          </a:xfrm>
        </p:spPr>
        <p:txBody>
          <a:bodyPr vert="horz" wrap="square" anchor="t"/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dirty="0">
              <a:ea typeface="Gulim" panose="020B0600000101010101" pitchFamily="2" charset="-127"/>
            </a:endParaRPr>
          </a:p>
          <a:p>
            <a:pPr marL="0" indent="0" eaLnBrk="1" hangingPunct="1">
              <a:buNone/>
            </a:pPr>
            <a:endParaRPr lang="zh-CN" altLang="en-US" dirty="0">
              <a:ea typeface="Gulim" panose="020B0600000101010101" pitchFamily="2" charset="-127"/>
            </a:endParaRPr>
          </a:p>
          <a:p>
            <a:pPr marL="0" indent="0" eaLnBrk="1" hangingPunct="1">
              <a:buNone/>
            </a:pPr>
            <a:endParaRPr lang="zh-CN" altLang="en-US" dirty="0">
              <a:ea typeface="Gulim" panose="020B0600000101010101" pitchFamily="2" charset="-127"/>
            </a:endParaRPr>
          </a:p>
          <a:p>
            <a:pPr marL="0" indent="0" eaLnBrk="1" hangingPunct="1">
              <a:buNone/>
            </a:pPr>
            <a:endParaRPr lang="zh-CN" altLang="en-US" dirty="0">
              <a:ea typeface="Gulim" panose="020B0600000101010101" pitchFamily="2" charset="-127"/>
            </a:endParaRPr>
          </a:p>
          <a:p>
            <a:pPr marL="0" indent="0" eaLnBrk="1" hangingPunct="1">
              <a:buNone/>
            </a:pPr>
            <a:endParaRPr lang="zh-CN" altLang="en-US" dirty="0">
              <a:ea typeface="Gulim" panose="020B0600000101010101" pitchFamily="2" charset="-127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47675" y="90170"/>
            <a:ext cx="6155055" cy="786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+mj-lt"/>
                <a:ea typeface="宋体" panose="02010600030101010101" pitchFamily="2" charset="-122"/>
                <a:cs typeface="+mj-cs"/>
              </a:rPr>
              <a:t>目录</a:t>
            </a:r>
            <a:endParaRPr lang="zh-CN" altLang="en-US" sz="2800" b="1" dirty="0">
              <a:solidFill>
                <a:schemeClr val="accent2"/>
              </a:solidFill>
              <a:latin typeface="+mj-lt"/>
              <a:ea typeface="宋体" panose="02010600030101010101" pitchFamily="2" charset="-122"/>
              <a:cs typeface="+mj-cs"/>
            </a:endParaRPr>
          </a:p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TCP/UDP</a:t>
            </a:r>
            <a:r>
              <a:rPr lang="zh-CN" altLang="en-US" sz="2400" dirty="0">
                <a:ea typeface="宋体" panose="02010600030101010101" pitchFamily="2" charset="-122"/>
              </a:rPr>
              <a:t>简介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什么是</a:t>
            </a:r>
            <a:r>
              <a:rPr lang="en-US" altLang="zh-CN" sz="2400" dirty="0">
                <a:ea typeface="宋体" panose="02010600030101010101" pitchFamily="2" charset="-122"/>
              </a:rPr>
              <a:t>TCP/UDP</a:t>
            </a:r>
            <a:r>
              <a:rPr lang="zh-CN" altLang="en-US" sz="2400" dirty="0">
                <a:ea typeface="宋体" panose="02010600030101010101" pitchFamily="2" charset="-122"/>
              </a:rPr>
              <a:t>编程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TCP Socket</a:t>
            </a:r>
            <a:r>
              <a:rPr lang="zh-CN" altLang="en-US" sz="2400" dirty="0">
                <a:ea typeface="宋体" panose="02010600030101010101" pitchFamily="2" charset="-122"/>
              </a:rPr>
              <a:t>编程实现简单案例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总结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网络编程的本质是两个设备之间的数据交换，当然，在计算机网络中，设备主要指计算机。数据传递本身没有多大的难度，不就是把一个设备中的数据发送给两外一个设备，然后接受另外一个设备反馈的数据。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现在的网络编程基本上都是基于请求/响应方式的，也就是一个设备发送请求数据给另外一个，然后接收另一个设备的反馈。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网络编程就是使用IP地址或域名，和端口连接到另一台计算机上对应的程序，按照规定的协议(数据格式)来交换数据，实际编程中建立连接和发送、接收数据在语言级已经实现，做的更多的工作是设计协议，以及编写生成和解析数据的代码罢了，然后把数据转换成逻辑的结构显示或控制逻辑即可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</a:t>
            </a:r>
            <a:r>
              <a:rPr lang="zh-CN" altLang="en-US" sz="4000" dirty="0"/>
              <a:t>谢 谢 观 看</a:t>
            </a:r>
            <a:endParaRPr lang="zh-CN" altLang="en-US" sz="4000" dirty="0"/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58863" y="1004888"/>
            <a:ext cx="7121525" cy="4554537"/>
          </a:xfrm>
        </p:spPr>
        <p:txBody>
          <a:bodyPr vert="horz" wrap="square" anchor="t"/>
          <a:p>
            <a:r>
              <a:rPr lang="zh-CN" altLang="en-US" sz="2400" dirty="0">
                <a:ea typeface="宋体" panose="02010600030101010101" pitchFamily="2" charset="-122"/>
              </a:rPr>
              <a:t>什么是网络通信协议？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计算机网络中实现通信必须有一些约定即通信协议，对速率、传输代码、代码结构、传输控制步骤、出错控制等制定标准。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网络通信接口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为了使两个结点之间能进行对话，必须在它们之间建立通信工具（即接口），使彼此之间能进行信息交换。接口包括两部分：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硬件装置：实现节点之间的信息传送。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软件装置：规定双方进行通信的约定协议。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011555" y="1057275"/>
            <a:ext cx="7121525" cy="4742815"/>
          </a:xfrm>
        </p:spPr>
        <p:txBody>
          <a:bodyPr vert="horz" wrap="square" anchor="t"/>
          <a:p>
            <a:r>
              <a:rPr lang="zh-CN" altLang="en-US" sz="2400" dirty="0">
                <a:ea typeface="宋体" panose="02010600030101010101" pitchFamily="2" charset="-122"/>
              </a:rPr>
              <a:t>通信协议分层思想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</a:t>
            </a:r>
            <a:r>
              <a:rPr lang="zh-CN" altLang="en-US" dirty="0">
                <a:ea typeface="宋体" panose="02010600030101010101" pitchFamily="2" charset="-122"/>
              </a:rPr>
              <a:t>为什么要分层？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由于结点之间联系很复杂，在制定协议时，把复杂成分分解成一些简单的成分，再将它们复合起来。即同层间可以通信、上一层可以调用下一层，而与再下一层不发生关系。各层互不影响，利于系统的开发和扩展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2" name="图片 1" descr="TIM截图20171228141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3399790"/>
            <a:ext cx="6047740" cy="295465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/>
        </p:nvSpPr>
        <p:spPr>
          <a:xfrm>
            <a:off x="1058863" y="1004888"/>
            <a:ext cx="7121525" cy="45545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TCP(transmission control protocal)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是专门设计用于在不可靠的因特网上提供可靠的、端到端的字节流通信的协议。它是一种面向连接的协议。</a:t>
            </a:r>
            <a:r>
              <a:rPr lang="en-US" altLang="zh-CN" dirty="0">
                <a:ea typeface="宋体" panose="02010600030101010101" pitchFamily="2" charset="-122"/>
              </a:rPr>
              <a:t>TCP</a:t>
            </a:r>
            <a:r>
              <a:rPr lang="zh-CN" altLang="en-US" dirty="0">
                <a:ea typeface="宋体" panose="02010600030101010101" pitchFamily="2" charset="-122"/>
              </a:rPr>
              <a:t>连接是字节流而非报文流。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UDP(user data protocol)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UDP向应用程序提供了一种发送封装的原始IP数据报的方法、并且发送时无需建立连接，是一种不可靠的连接。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176338" y="128588"/>
            <a:ext cx="7848600" cy="609600"/>
          </a:xfrm>
        </p:spPr>
        <p:txBody>
          <a:bodyPr vert="horz" wrap="square" anchor="ctr"/>
          <a:p>
            <a:r>
              <a:rPr lang="zh-CN" altLang="en-US" dirty="0">
                <a:ea typeface="宋体" panose="02010600030101010101" pitchFamily="2" charset="-122"/>
              </a:rPr>
              <a:t>什么是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011238" y="1219200"/>
            <a:ext cx="7121525" cy="4554538"/>
          </a:xfrm>
        </p:spPr>
        <p:txBody>
          <a:bodyPr vert="horz" wrap="square" anchor="t"/>
          <a:p>
            <a:r>
              <a:rPr lang="zh-CN" altLang="en-US" dirty="0">
                <a:ea typeface="宋体" panose="02010600030101010101" pitchFamily="2" charset="-122"/>
              </a:rPr>
              <a:t>一般的网络编程，也称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编程，也称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编程。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两个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应用程序可通过一个双向的网络通信连接实现数据交换，这个双向链路的一端称为一个</a:t>
            </a:r>
            <a:r>
              <a:rPr lang="en-US" altLang="zh-CN" dirty="0">
                <a:ea typeface="宋体" panose="02010600030101010101" pitchFamily="2" charset="-122"/>
              </a:rPr>
              <a:t>Socket.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通常用来实现</a:t>
            </a:r>
            <a:r>
              <a:rPr lang="en-US" altLang="zh-CN" dirty="0">
                <a:ea typeface="宋体" panose="02010600030101010101" pitchFamily="2" charset="-122"/>
              </a:rPr>
              <a:t>client-server</a:t>
            </a:r>
            <a:r>
              <a:rPr lang="zh-CN" altLang="en-US" dirty="0">
                <a:ea typeface="宋体" panose="02010600030101010101" pitchFamily="2" charset="-122"/>
              </a:rPr>
              <a:t>连接。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java.net</a:t>
            </a:r>
            <a:r>
              <a:rPr lang="zh-CN" altLang="en-US" dirty="0">
                <a:ea typeface="宋体" panose="02010600030101010101" pitchFamily="2" charset="-122"/>
              </a:rPr>
              <a:t>包中定义的两个类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ServerSocket</a:t>
            </a:r>
            <a:r>
              <a:rPr lang="zh-CN" altLang="en-US" dirty="0">
                <a:ea typeface="宋体" panose="02010600030101010101" pitchFamily="2" charset="-122"/>
              </a:rPr>
              <a:t>，分别用来实现双向连接的</a:t>
            </a:r>
            <a:r>
              <a:rPr lang="en-US" altLang="zh-CN" dirty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server</a:t>
            </a:r>
            <a:r>
              <a:rPr lang="zh-CN" altLang="en-US" dirty="0">
                <a:ea typeface="宋体" panose="02010600030101010101" pitchFamily="2" charset="-122"/>
              </a:rPr>
              <a:t>端。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建立连接时所需的寻址信息为远程计算机的</a:t>
            </a:r>
            <a:r>
              <a:rPr lang="en-US" altLang="zh-CN" dirty="0">
                <a:ea typeface="宋体" panose="02010600030101010101" pitchFamily="2" charset="-122"/>
              </a:rPr>
              <a:t>IP</a:t>
            </a:r>
            <a:r>
              <a:rPr lang="zh-CN" altLang="en-US" dirty="0">
                <a:ea typeface="宋体" panose="02010600030101010101" pitchFamily="2" charset="-122"/>
              </a:rPr>
              <a:t>地址和端口号（</a:t>
            </a:r>
            <a:r>
              <a:rPr lang="en-US" altLang="zh-CN" dirty="0">
                <a:ea typeface="宋体" panose="02010600030101010101" pitchFamily="2" charset="-122"/>
              </a:rPr>
              <a:t>Port number</a:t>
            </a:r>
            <a:r>
              <a:rPr lang="zh-CN" altLang="en-US" dirty="0">
                <a:ea typeface="宋体" panose="02010600030101010101" pitchFamily="2" charset="-122"/>
              </a:rPr>
              <a:t>）。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/>
        </p:nvSpPr>
        <p:spPr>
          <a:xfrm>
            <a:off x="1176338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什么是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/>
        </p:nvSpPr>
        <p:spPr>
          <a:xfrm>
            <a:off x="1011238" y="1219200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一般的网络编程，也称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编程，也称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编程。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两个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应用程序可通过一个双向的网络通信连接实现数据交换，这个双向链路的一端称为一个</a:t>
            </a:r>
            <a:r>
              <a:rPr lang="en-US" altLang="zh-CN" dirty="0">
                <a:ea typeface="宋体" panose="02010600030101010101" pitchFamily="2" charset="-122"/>
              </a:rPr>
              <a:t>Socket.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通常用来实现</a:t>
            </a:r>
            <a:r>
              <a:rPr lang="en-US" altLang="zh-CN" dirty="0">
                <a:ea typeface="宋体" panose="02010600030101010101" pitchFamily="2" charset="-122"/>
              </a:rPr>
              <a:t>client-server</a:t>
            </a:r>
            <a:r>
              <a:rPr lang="zh-CN" altLang="en-US" dirty="0">
                <a:ea typeface="宋体" panose="02010600030101010101" pitchFamily="2" charset="-122"/>
              </a:rPr>
              <a:t>连接。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java.net</a:t>
            </a:r>
            <a:r>
              <a:rPr lang="zh-CN" altLang="en-US" dirty="0">
                <a:ea typeface="宋体" panose="02010600030101010101" pitchFamily="2" charset="-122"/>
              </a:rPr>
              <a:t>包中定义的两个类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ServerSocket</a:t>
            </a:r>
            <a:r>
              <a:rPr lang="zh-CN" altLang="en-US" dirty="0">
                <a:ea typeface="宋体" panose="02010600030101010101" pitchFamily="2" charset="-122"/>
              </a:rPr>
              <a:t>，分别用来实现双向连接的</a:t>
            </a:r>
            <a:r>
              <a:rPr lang="en-US" altLang="zh-CN" dirty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server</a:t>
            </a:r>
            <a:r>
              <a:rPr lang="zh-CN" altLang="en-US" dirty="0">
                <a:ea typeface="宋体" panose="02010600030101010101" pitchFamily="2" charset="-122"/>
              </a:rPr>
              <a:t>端。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建立连接时所需的寻址信息为远程计算机的</a:t>
            </a:r>
            <a:r>
              <a:rPr lang="en-US" altLang="zh-CN" dirty="0">
                <a:ea typeface="宋体" panose="02010600030101010101" pitchFamily="2" charset="-122"/>
              </a:rPr>
              <a:t>IP</a:t>
            </a:r>
            <a:r>
              <a:rPr lang="zh-CN" altLang="en-US" dirty="0">
                <a:ea typeface="宋体" panose="02010600030101010101" pitchFamily="2" charset="-122"/>
              </a:rPr>
              <a:t>地址和端口号（</a:t>
            </a:r>
            <a:r>
              <a:rPr lang="en-US" altLang="zh-CN" dirty="0">
                <a:ea typeface="宋体" panose="02010600030101010101" pitchFamily="2" charset="-122"/>
              </a:rPr>
              <a:t>Port number</a:t>
            </a:r>
            <a:r>
              <a:rPr lang="zh-CN" altLang="en-US" dirty="0">
                <a:ea typeface="宋体" panose="02010600030101010101" pitchFamily="2" charset="-122"/>
              </a:rPr>
              <a:t>）。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/>
        </p:nvSpPr>
        <p:spPr>
          <a:xfrm>
            <a:off x="1176338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什么是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/>
        </p:nvSpPr>
        <p:spPr>
          <a:xfrm>
            <a:off x="1011238" y="1219200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TIM截图201712281704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1301115"/>
            <a:ext cx="6304915" cy="455231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/>
        </p:nvSpPr>
        <p:spPr>
          <a:xfrm>
            <a:off x="1176338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什么是</a:t>
            </a:r>
            <a:r>
              <a:rPr lang="en-US" altLang="zh-CN" dirty="0">
                <a:ea typeface="宋体" panose="02010600030101010101" pitchFamily="2" charset="-122"/>
              </a:rPr>
              <a:t>TCP/UDP</a:t>
            </a:r>
            <a:r>
              <a:rPr lang="zh-CN" altLang="en-US" dirty="0">
                <a:ea typeface="宋体" panose="02010600030101010101" pitchFamily="2" charset="-122"/>
              </a:rPr>
              <a:t>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/>
        </p:nvSpPr>
        <p:spPr>
          <a:xfrm>
            <a:off x="1011555" y="1071245"/>
            <a:ext cx="7121525" cy="4702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ea typeface="宋体" panose="02010600030101010101" pitchFamily="2" charset="-122"/>
              </a:rPr>
              <a:t>通信的步骤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创建</a:t>
            </a:r>
            <a:r>
              <a:rPr lang="en-US" altLang="zh-CN" dirty="0">
                <a:ea typeface="宋体" panose="02010600030101010101" pitchFamily="2" charset="-122"/>
              </a:rPr>
              <a:t>ServerSocket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2. </a:t>
            </a:r>
            <a:r>
              <a:rPr lang="zh-CN" altLang="en-US" dirty="0">
                <a:ea typeface="宋体" panose="02010600030101010101" pitchFamily="2" charset="-122"/>
              </a:rPr>
              <a:t>打开连接到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的输入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输出流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按照协议对</a:t>
            </a:r>
            <a:r>
              <a:rPr lang="en-US" altLang="zh-CN" dirty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进行读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写操作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关闭输入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输出流，关闭读写操作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Conference_3">
  <a:themeElements>
    <a:clrScheme name="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14141"/>
      </a:accent4>
      <a:accent5>
        <a:srgbClr val="C6D3AD"/>
      </a:accent5>
      <a:accent6>
        <a:srgbClr val="C4D09F"/>
      </a:accent6>
      <a:hlink>
        <a:srgbClr val="BAD16F"/>
      </a:hlink>
      <a:folHlink>
        <a:srgbClr val="5078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14141"/>
        </a:accent4>
        <a:accent5>
          <a:srgbClr val="C6D3AD"/>
        </a:accent5>
        <a:accent6>
          <a:srgbClr val="C4D09F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14141"/>
        </a:accent4>
        <a:accent5>
          <a:srgbClr val="D8C9AD"/>
        </a:accent5>
        <a:accent6>
          <a:srgbClr val="D4CDBB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14141"/>
        </a:accent4>
        <a:accent5>
          <a:srgbClr val="B5B9E8"/>
        </a:accent5>
        <a:accent6>
          <a:srgbClr val="AAB8D2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ference_3">
  <a:themeElements>
    <a:clrScheme name="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14141"/>
      </a:accent4>
      <a:accent5>
        <a:srgbClr val="C6D3AD"/>
      </a:accent5>
      <a:accent6>
        <a:srgbClr val="C4D09F"/>
      </a:accent6>
      <a:hlink>
        <a:srgbClr val="BAD16F"/>
      </a:hlink>
      <a:folHlink>
        <a:srgbClr val="5078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14141"/>
        </a:accent4>
        <a:accent5>
          <a:srgbClr val="C6D3AD"/>
        </a:accent5>
        <a:accent6>
          <a:srgbClr val="C4D09F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14141"/>
        </a:accent4>
        <a:accent5>
          <a:srgbClr val="D8C9AD"/>
        </a:accent5>
        <a:accent6>
          <a:srgbClr val="D4CDBB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14141"/>
        </a:accent4>
        <a:accent5>
          <a:srgbClr val="B5B9E8"/>
        </a:accent5>
        <a:accent6>
          <a:srgbClr val="AAB8D2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Conference_3</Template>
  <TotalTime>0</TotalTime>
  <Words>2074</Words>
  <Application>WPS 演示</Application>
  <PresentationFormat>鍦ㄥ睆骞曚笂鏄剧ず</PresentationFormat>
  <Paragraphs>187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Gulim</vt:lpstr>
      <vt:lpstr>Verdana</vt:lpstr>
      <vt:lpstr>微软雅黑</vt:lpstr>
      <vt:lpstr>Arial Unicode MS</vt:lpstr>
      <vt:lpstr>Conference_3</vt:lpstr>
      <vt:lpstr>1_Conference_3</vt:lpstr>
      <vt:lpstr>默认设计模板_2</vt:lpstr>
      <vt:lpstr> TCP/UDP网络编程</vt:lpstr>
      <vt:lpstr>PowerPoint 演示文稿</vt:lpstr>
      <vt:lpstr>TCP/UDP简介</vt:lpstr>
      <vt:lpstr>TCP/UDP简介</vt:lpstr>
      <vt:lpstr>TCP/UDP简介</vt:lpstr>
      <vt:lpstr>什么是TCP/UDP编程</vt:lpstr>
      <vt:lpstr>PowerPoint 演示文稿</vt:lpstr>
      <vt:lpstr>PowerPoint 演示文稿</vt:lpstr>
      <vt:lpstr>PowerPoint 演示文稿</vt:lpstr>
      <vt:lpstr>PowerPoint 演示文稿</vt:lpstr>
      <vt:lpstr>TCP Socket编程实现简单案例</vt:lpstr>
      <vt:lpstr>TCP Socket编程实现简单案例</vt:lpstr>
      <vt:lpstr>TCP Socket编程实现简单案例</vt:lpstr>
      <vt:lpstr>TCP Socket编程实现简单案例</vt:lpstr>
      <vt:lpstr>TCP Socket编程实现简单案例</vt:lpstr>
      <vt:lpstr>TCP Socket编程实现简单案例</vt:lpstr>
      <vt:lpstr>TCP Socket编程实现简单案例</vt:lpstr>
      <vt:lpstr>TCP Socket编程实现简单案例</vt:lpstr>
      <vt:lpstr>TCP Socket编程实现简单案例</vt:lpstr>
      <vt:lpstr>总结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吴忠毅</dc:creator>
  <cp:lastModifiedBy>1234</cp:lastModifiedBy>
  <cp:revision>100</cp:revision>
  <dcterms:created xsi:type="dcterms:W3CDTF">2010-02-20T14:55:00Z</dcterms:created>
  <dcterms:modified xsi:type="dcterms:W3CDTF">2018-01-25T02:25:29Z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