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6"/>
  </p:notesMasterIdLst>
  <p:handoutMasterIdLst>
    <p:handoutMasterId r:id="rId37"/>
  </p:handoutMasterIdLst>
  <p:sldIdLst>
    <p:sldId id="3121" r:id="rId2"/>
    <p:sldId id="3134" r:id="rId3"/>
    <p:sldId id="3135" r:id="rId4"/>
    <p:sldId id="3136" r:id="rId5"/>
    <p:sldId id="3137" r:id="rId6"/>
    <p:sldId id="3138" r:id="rId7"/>
    <p:sldId id="3139" r:id="rId8"/>
    <p:sldId id="3141" r:id="rId9"/>
    <p:sldId id="3140" r:id="rId10"/>
    <p:sldId id="3142" r:id="rId11"/>
    <p:sldId id="3143" r:id="rId12"/>
    <p:sldId id="3144" r:id="rId13"/>
    <p:sldId id="3133" r:id="rId14"/>
    <p:sldId id="3115" r:id="rId15"/>
    <p:sldId id="3145" r:id="rId16"/>
    <p:sldId id="3128" r:id="rId17"/>
    <p:sldId id="3129" r:id="rId18"/>
    <p:sldId id="3130" r:id="rId19"/>
    <p:sldId id="3131" r:id="rId20"/>
    <p:sldId id="3132" r:id="rId21"/>
    <p:sldId id="3146" r:id="rId22"/>
    <p:sldId id="3147" r:id="rId23"/>
    <p:sldId id="3148" r:id="rId24"/>
    <p:sldId id="3149" r:id="rId25"/>
    <p:sldId id="3150" r:id="rId26"/>
    <p:sldId id="3151" r:id="rId27"/>
    <p:sldId id="3152" r:id="rId28"/>
    <p:sldId id="3153" r:id="rId29"/>
    <p:sldId id="3154" r:id="rId30"/>
    <p:sldId id="3155" r:id="rId31"/>
    <p:sldId id="3156" r:id="rId32"/>
    <p:sldId id="3157" r:id="rId33"/>
    <p:sldId id="3158" r:id="rId34"/>
    <p:sldId id="3127" r:id="rId35"/>
  </p:sldIdLst>
  <p:sldSz cx="12858750" cy="7232650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850"/>
    <a:srgbClr val="DE9008"/>
    <a:srgbClr val="2C3759"/>
    <a:srgbClr val="2E4861"/>
    <a:srgbClr val="0CCDD8"/>
    <a:srgbClr val="0FCE9A"/>
    <a:srgbClr val="006AB6"/>
    <a:srgbClr val="1CB7F1"/>
    <a:srgbClr val="8ED7F1"/>
    <a:srgbClr val="D52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3001" autoAdjust="0"/>
  </p:normalViewPr>
  <p:slideViewPr>
    <p:cSldViewPr>
      <p:cViewPr varScale="1">
        <p:scale>
          <a:sx n="105" d="100"/>
          <a:sy n="105" d="100"/>
        </p:scale>
        <p:origin x="678" y="11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8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3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5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07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15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3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2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4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4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L0  </a:t>
            </a:r>
            <a:r>
              <a:rPr lang="zh-CN" altLang="en-US" dirty="0"/>
              <a:t>非零元素的个数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55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分块迭代优化算法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8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56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8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70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57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双曲线分布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02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双曲线分布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23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双曲线分布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04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9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异质性会导致简单关系的过拟合，复杂关系的欠拟合。而不平衡性说明显然不能用同一个投影矩阵来对待头尾实体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0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9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8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5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7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6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982363" y="1522661"/>
            <a:ext cx="11567692" cy="13003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buNone/>
            </a:pPr>
            <a:r>
              <a:rPr lang="en-US" altLang="zh-CN" sz="40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Knowledge Graph Completion</a:t>
            </a:r>
          </a:p>
          <a:p>
            <a:pPr algn="ctr">
              <a:buNone/>
            </a:pPr>
            <a:r>
              <a:rPr lang="en-US" altLang="zh-CN" sz="40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with Adaptive Sparse Transfer Matrix</a:t>
            </a:r>
            <a:endParaRPr lang="zh-CN" altLang="en-US" sz="4000" dirty="0">
              <a:solidFill>
                <a:srgbClr val="EF58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421262" y="3279516"/>
            <a:ext cx="2510001" cy="706457"/>
            <a:chOff x="4304153" y="4416522"/>
            <a:chExt cx="2510001" cy="706457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6944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800" b="1" cap="all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汇报人：黄婷</a:t>
              </a:r>
              <a:endParaRPr lang="zh-CN" altLang="en-US" sz="1800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4304153" y="4815202"/>
              <a:ext cx="25100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1400" b="1" cap="all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 AAAI</a:t>
              </a:r>
              <a:endParaRPr lang="zh-CN" altLang="en-US" sz="14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05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Our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TranSparse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(share)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790131" y="1712991"/>
            <a:ext cx="9294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degrees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756967" y="390435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vectors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51" y="2680221"/>
            <a:ext cx="3742857" cy="5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71" y="4768453"/>
            <a:ext cx="6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3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Our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TranSparse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(separate)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790131" y="1712991"/>
            <a:ext cx="9294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degrees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756967" y="332829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vectors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11" y="2468315"/>
            <a:ext cx="4800000" cy="63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079" y="3976818"/>
            <a:ext cx="5609524" cy="647619"/>
          </a:xfrm>
          <a:prstGeom prst="rect">
            <a:avLst/>
          </a:prstGeom>
        </p:spPr>
      </p:pic>
      <p:sp>
        <p:nvSpPr>
          <p:cNvPr id="14" name="TextBox 9"/>
          <p:cNvSpPr txBox="1"/>
          <p:nvPr/>
        </p:nvSpPr>
        <p:spPr>
          <a:xfrm>
            <a:off x="2756967" y="4749289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function for both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968" y="5481706"/>
            <a:ext cx="35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1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Our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Objective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60" y="3087753"/>
            <a:ext cx="6171429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2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982363" y="1522661"/>
            <a:ext cx="11567692" cy="13003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buNone/>
            </a:pPr>
            <a:r>
              <a:rPr lang="en-US" altLang="zh-CN" sz="40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An Interpretable Knowledge Transfer Model </a:t>
            </a:r>
          </a:p>
          <a:p>
            <a:pPr algn="ctr">
              <a:buNone/>
            </a:pPr>
            <a:r>
              <a:rPr lang="en-US" altLang="zh-CN" sz="40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for Knowledge Base Completion</a:t>
            </a:r>
            <a:endParaRPr lang="zh-CN" altLang="en-US" sz="4000" dirty="0">
              <a:solidFill>
                <a:srgbClr val="EF58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421262" y="3279516"/>
            <a:ext cx="2510001" cy="706457"/>
            <a:chOff x="4304153" y="4416522"/>
            <a:chExt cx="2510001" cy="706457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6944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800" b="1" cap="all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汇报人：黄婷</a:t>
              </a:r>
              <a:endParaRPr lang="zh-CN" altLang="en-US" sz="1800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4304153" y="4815202"/>
              <a:ext cx="25100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1400" b="1" cap="all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 ACL</a:t>
              </a:r>
              <a:endParaRPr lang="zh-CN" altLang="en-US" sz="14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32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01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zh-CN" altLang="en-US" sz="28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1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4" y="1816125"/>
            <a:ext cx="5616624" cy="107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52911" y="491421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STransE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3" y="5924623"/>
            <a:ext cx="6052788" cy="9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9813751" y="2963495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h: head entity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: relation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: tail entity</a:t>
            </a:r>
          </a:p>
        </p:txBody>
      </p:sp>
      <p:sp>
        <p:nvSpPr>
          <p:cNvPr id="10" name="TextBox 55"/>
          <p:cNvSpPr txBox="1"/>
          <p:nvPr/>
        </p:nvSpPr>
        <p:spPr>
          <a:xfrm>
            <a:off x="2252911" y="2896245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TransR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09670" y="3966017"/>
                <a:ext cx="4639412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670" y="3966017"/>
                <a:ext cx="4639412" cy="528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85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6967" y="2104157"/>
            <a:ext cx="8424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稀有关系对应的投影矩阵可训练的三元组过少，泛化能力差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常见关系对应的投影矩阵可训练的三元组过多，泛化能力差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对投影矩阵的数量没有任何限制，逻辑上相关或概念上相似的关系可能有不同的投影空间，阻碍了统计规律的发现，共享和推广。</a:t>
            </a: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8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Our Method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6967" y="2104157"/>
            <a:ext cx="9577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Proposing a novel knowledge embedding model which enables knowledge transfer by learning to discover shared regularities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 learning algorithm to directly optimize a sparse representation from which the knowledge transferring procedure is interpretable;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9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02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3189015" y="4054918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Interpretable Knowledge Transfer</a:t>
            </a:r>
            <a:endParaRPr lang="zh-CN" altLang="en-US" sz="28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4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6967" y="2104157"/>
            <a:ext cx="9577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直观地说，许多关系彼此共享一些概念（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），尽管它们在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中被存储为独立的符号。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3111" y="3333285"/>
            <a:ext cx="957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(somebody) won award for (some work)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3111" y="4552429"/>
            <a:ext cx="957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(somebody) was nominated for (some work)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上下箭头 2"/>
          <p:cNvSpPr/>
          <p:nvPr/>
        </p:nvSpPr>
        <p:spPr>
          <a:xfrm>
            <a:off x="6881987" y="3920039"/>
            <a:ext cx="242316" cy="60807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5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01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zh-CN" altLang="en-US" sz="28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1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6967" y="2104157"/>
            <a:ext cx="95770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这种现象表明，一个关系实际上代表了现实世界概念的集合，一个概念可以由几个关系共享。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以概念为单位构建投影矩阵，相比于之前以每个关系为单位构建投影矩阵，减少了参数。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但是，总的来说，我们并不了解那里存在着什么概念，以及它们是如何构成关系的。 因此，在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ITransF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中，我们建议从数据中同时学习这些信息以及所有的知识嵌入。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9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Energy function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2340093"/>
            <a:ext cx="6666667" cy="819048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2756967" y="3760341"/>
            <a:ext cx="957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047" y="3781647"/>
            <a:ext cx="1904762" cy="438095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2828975" y="4464739"/>
            <a:ext cx="9577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: the pre-specified number of concept projection matrices </a:t>
            </a:r>
          </a:p>
          <a:p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015" y="5086000"/>
            <a:ext cx="671428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3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Sparse attention vectors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756967" y="2104157"/>
            <a:ext cx="9577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利用密集的注意向量，在每次迭代中执行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个矩阵的凸组合在计算上是昂贵的。 而且，一个关系通常不是由现有的所有概念构成的。 而且，当注意力向量稀疏时，解释他们的行为往往更容易，并理解不同关系如何共享概念。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6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Sparse attention vectors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756967" y="2104157"/>
            <a:ext cx="9577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本文实验证明用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范数实现稀疏效果不好，故而采用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65" y="2902039"/>
            <a:ext cx="4847619" cy="14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71" y="4120381"/>
            <a:ext cx="6200000" cy="12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047" y="5131654"/>
            <a:ext cx="6800000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8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055" y="2176165"/>
            <a:ext cx="5380952" cy="12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39" y="3832349"/>
            <a:ext cx="5885714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827360" y="-1328518"/>
            <a:ext cx="479931" cy="3395509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434723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Block Iterative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Sparse partition | Dense partition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756967" y="2104157"/>
            <a:ext cx="9577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基于这个概念，近似算法的高层思想是对两个分区之一进行迭代优化，同时保持另一个分区的固定。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2756967" y="3599482"/>
            <a:ext cx="9577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对密集分区采用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优化，难点在于稀疏分区，即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约束下的优化问题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8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827360" y="-1328518"/>
            <a:ext cx="479931" cy="3395509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434723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Block Iterative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L0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约束下的优化问题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2756967" y="2104157"/>
            <a:ext cx="957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parameters in the dense partition regarded as constant, the cost function is decoupled w.r.t. each relation r.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only need to consider the optimization for a single relation r.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11" y="4552429"/>
            <a:ext cx="6009524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62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827360" y="-1328518"/>
            <a:ext cx="479931" cy="3395509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434723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Block Iterative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L0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约束下的优化问题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2756967" y="2104157"/>
            <a:ext cx="957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然而对于单个关系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来说，头尾实体都包含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约束，联合优化过于复杂，因此选择简单近似方法代替。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对于一个关系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，假定头实体只有一个转移矩阵    。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533831" y="3400301"/>
                <a:ext cx="6090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31" y="3400301"/>
                <a:ext cx="60901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119" y="4048373"/>
            <a:ext cx="6542857" cy="15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75" y="5728768"/>
            <a:ext cx="5390476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0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827360" y="-1328518"/>
            <a:ext cx="479931" cy="3395509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434723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Block Iterative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16805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L0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约束下的优化问题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2176165"/>
            <a:ext cx="6914286" cy="17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039" y="4048373"/>
            <a:ext cx="6676190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76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03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2900983" y="4054918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Experiments</a:t>
            </a:r>
            <a:endParaRPr lang="zh-CN" altLang="en-US" sz="28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8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4" y="1816125"/>
            <a:ext cx="5616624" cy="107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52911" y="491421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STransE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3" y="5924623"/>
            <a:ext cx="6052788" cy="9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9813751" y="2963495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h: head entity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: relation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: tail entity</a:t>
            </a:r>
          </a:p>
        </p:txBody>
      </p:sp>
      <p:sp>
        <p:nvSpPr>
          <p:cNvPr id="10" name="TextBox 55"/>
          <p:cNvSpPr txBox="1"/>
          <p:nvPr/>
        </p:nvSpPr>
        <p:spPr>
          <a:xfrm>
            <a:off x="2252911" y="2896245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TransR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09670" y="3966017"/>
                <a:ext cx="4639412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670" y="3966017"/>
                <a:ext cx="4639412" cy="528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501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251297" y="-752455"/>
            <a:ext cx="479931" cy="2243381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4347231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link prediction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62" y="736005"/>
            <a:ext cx="10225136" cy="61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13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2115392" y="-1616551"/>
            <a:ext cx="479931" cy="3971571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4347231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Performance on Rare Relations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76847" y="880021"/>
            <a:ext cx="9577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在提出的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ITransF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中，我们设计了一个注意力机制来鼓励跨不同关系的知识共享。 当然，与稀有关系相关的事实应该从这种共享中受益最多，从而提升整体表现。 为了验证这个假设，我们调查了我们模型在不同频率关系上的表现。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52" y="3184277"/>
            <a:ext cx="8415054" cy="35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0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2115392" y="-1616551"/>
            <a:ext cx="479931" cy="3971571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4347231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Performance on Rare Relations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6" y="1459182"/>
            <a:ext cx="11495238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63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179288" y="-680448"/>
            <a:ext cx="479931" cy="209936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4347231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Interpretability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71" y="952029"/>
            <a:ext cx="8830492" cy="54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2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0703" y="685668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3757046" y="1744117"/>
            <a:ext cx="5344668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en-US" altLang="zh-CN" sz="72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Thank You</a:t>
            </a:r>
            <a:r>
              <a:rPr lang="zh-CN" altLang="en-US" sz="72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7057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Heterogeneous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55"/>
          <p:cNvSpPr txBox="1"/>
          <p:nvPr/>
        </p:nvSpPr>
        <p:spPr>
          <a:xfrm>
            <a:off x="2252911" y="361806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Unbalanced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756967" y="1960141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 link many entity pairs (called complex relations) and others do not (called simple relations)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756967" y="4624437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 link many head (tail) entities and fewer tail (head) entities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6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959" y="1168053"/>
            <a:ext cx="807200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02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Our Model</a:t>
            </a:r>
            <a:endParaRPr lang="zh-CN" altLang="en-US" sz="28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Our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Sparse Matrix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56967" y="1960141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matrices refer to the matrices in which most entries are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fraction of zero elements over the total number of elements in a matrix is called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degree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(denoted by </a:t>
            </a:r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).We use </a:t>
            </a:r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M(θ)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denote a matrix M with sparse degree θ.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5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Our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Sparse Matrix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83" y="1816125"/>
            <a:ext cx="838054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1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Our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2911" y="10240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Heterogeneous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55"/>
          <p:cNvSpPr txBox="1"/>
          <p:nvPr/>
        </p:nvSpPr>
        <p:spPr>
          <a:xfrm>
            <a:off x="2252911" y="361806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Unbalanced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790131" y="1712991"/>
            <a:ext cx="9294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model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TranSparse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(share), in which the sparse degrees of transfer matrices are determined by the number of entity pairs linked by relations and the two sides of relations share the same transfer matrices.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756967" y="462443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TranSparse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(separate)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52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564E"/>
      </a:accent1>
      <a:accent2>
        <a:srgbClr val="E09006"/>
      </a:accent2>
      <a:accent3>
        <a:srgbClr val="F0564E"/>
      </a:accent3>
      <a:accent4>
        <a:srgbClr val="E09006"/>
      </a:accent4>
      <a:accent5>
        <a:srgbClr val="F0564E"/>
      </a:accent5>
      <a:accent6>
        <a:srgbClr val="E09006"/>
      </a:accent6>
      <a:hlink>
        <a:srgbClr val="F0564E"/>
      </a:hlink>
      <a:folHlink>
        <a:srgbClr val="E090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990</Words>
  <Application>Microsoft Office PowerPoint</Application>
  <PresentationFormat>自定义</PresentationFormat>
  <Paragraphs>160</Paragraphs>
  <Slides>34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方正正中黑简体</vt:lpstr>
      <vt:lpstr>华文细黑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唯美清新花朵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2018-06-19T05:20:35Z</dcterms:modified>
</cp:coreProperties>
</file>