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83" r:id="rId4"/>
    <p:sldId id="294" r:id="rId5"/>
    <p:sldId id="287" r:id="rId6"/>
    <p:sldId id="295" r:id="rId7"/>
    <p:sldId id="282" r:id="rId8"/>
    <p:sldId id="290" r:id="rId9"/>
    <p:sldId id="289" r:id="rId10"/>
    <p:sldId id="297" r:id="rId11"/>
    <p:sldId id="299" r:id="rId12"/>
    <p:sldId id="292" r:id="rId13"/>
    <p:sldId id="293" r:id="rId14"/>
    <p:sldId id="298" r:id="rId15"/>
    <p:sldId id="285" r:id="rId16"/>
    <p:sldId id="286" r:id="rId17"/>
    <p:sldId id="280"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19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17" autoAdjust="0"/>
    <p:restoredTop sz="75780" autoAdjust="0"/>
  </p:normalViewPr>
  <p:slideViewPr>
    <p:cSldViewPr snapToGrid="0">
      <p:cViewPr varScale="1">
        <p:scale>
          <a:sx n="56" d="100"/>
          <a:sy n="56" d="100"/>
        </p:scale>
        <p:origin x="134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2F214-2E4B-4B5A-9774-694028D64E81}" type="datetimeFigureOut">
              <a:rPr lang="zh-CN" altLang="en-US" smtClean="0"/>
              <a:t>2018/3/1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DFDAE-03EA-44B6-94EF-7312A671F56C}" type="slidenum">
              <a:rPr lang="zh-CN" altLang="en-US" smtClean="0"/>
              <a:t>‹#›</a:t>
            </a:fld>
            <a:endParaRPr lang="zh-CN" altLang="en-US"/>
          </a:p>
        </p:txBody>
      </p:sp>
    </p:spTree>
    <p:extLst>
      <p:ext uri="{BB962C8B-B14F-4D97-AF65-F5344CB8AC3E}">
        <p14:creationId xmlns:p14="http://schemas.microsoft.com/office/powerpoint/2010/main" val="157009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大家好，今天就最近略读的一些股票预测方面的文章进行一个总结</a:t>
            </a:r>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1</a:t>
            </a:fld>
            <a:endParaRPr lang="zh-CN" altLang="en-US"/>
          </a:p>
        </p:txBody>
      </p:sp>
    </p:spTree>
    <p:extLst>
      <p:ext uri="{BB962C8B-B14F-4D97-AF65-F5344CB8AC3E}">
        <p14:creationId xmlns:p14="http://schemas.microsoft.com/office/powerpoint/2010/main" val="3356170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情感字典中的情感权重是经过训练得到的</a:t>
            </a:r>
            <a:endParaRPr lang="en-US" altLang="zh-CN" dirty="0" smtClean="0"/>
          </a:p>
          <a:p>
            <a:r>
              <a:rPr lang="zh-CN" altLang="en-US" dirty="0" smtClean="0"/>
              <a:t>这里</a:t>
            </a:r>
            <a:r>
              <a:rPr lang="zh-CN" altLang="en-US" dirty="0" smtClean="0"/>
              <a:t>的情感指标包括两个，反应了帖子的情感分数的</a:t>
            </a:r>
            <a:r>
              <a:rPr lang="en-US" altLang="zh-CN" dirty="0" err="1" smtClean="0"/>
              <a:t>zb</a:t>
            </a:r>
            <a:r>
              <a:rPr lang="zh-CN" altLang="en-US" dirty="0" smtClean="0"/>
              <a:t>之外，</a:t>
            </a:r>
            <a:r>
              <a:rPr lang="en-US" altLang="zh-CN" dirty="0" err="1" smtClean="0"/>
              <a:t>zN</a:t>
            </a:r>
            <a:r>
              <a:rPr lang="zh-CN" altLang="en-US" dirty="0" smtClean="0"/>
              <a:t>则是反应当天帖子数量。这些指标通过使用递归神经网络（</a:t>
            </a:r>
            <a:r>
              <a:rPr lang="en-US" altLang="zh-CN" dirty="0" smtClean="0"/>
              <a:t>RNN</a:t>
            </a:r>
            <a:r>
              <a:rPr lang="zh-CN" altLang="en-US" dirty="0" smtClean="0"/>
              <a:t>）与市场数据融合以进行股票波动率预测。 实证研究表明，与仅使用市场数据相比，模型在情感指标上表现更好。</a:t>
            </a:r>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10</a:t>
            </a:fld>
            <a:endParaRPr lang="zh-CN" altLang="en-US"/>
          </a:p>
        </p:txBody>
      </p:sp>
    </p:spTree>
    <p:extLst>
      <p:ext uri="{BB962C8B-B14F-4D97-AF65-F5344CB8AC3E}">
        <p14:creationId xmlns:p14="http://schemas.microsoft.com/office/powerpoint/2010/main" val="4216014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这篇文章的目标是建立一个模型，用社交媒体上的情绪预测股票价格变动。 在预测模型中引入了可同时捕获主题和情绪的新功能。作者提出了一个新的主题模型</a:t>
            </a:r>
            <a:r>
              <a:rPr lang="en-US" altLang="zh-CN" dirty="0" smtClean="0"/>
              <a:t>TSLDA</a:t>
            </a:r>
            <a:r>
              <a:rPr lang="zh-CN" altLang="en-US" dirty="0" smtClean="0"/>
              <a:t>来实现该功能。 这张图就是</a:t>
            </a:r>
            <a:r>
              <a:rPr lang="en-US" altLang="zh-CN" dirty="0" smtClean="0"/>
              <a:t>TSLDA</a:t>
            </a:r>
            <a:r>
              <a:rPr lang="zh-CN" altLang="en-US" dirty="0" smtClean="0"/>
              <a:t>的一个模型结构，在原始</a:t>
            </a:r>
            <a:r>
              <a:rPr lang="en-US" altLang="zh-CN" dirty="0" smtClean="0"/>
              <a:t>LDA</a:t>
            </a:r>
            <a:r>
              <a:rPr lang="zh-CN" altLang="en-US" dirty="0" smtClean="0"/>
              <a:t>的基础上增加了一些参数，他规定了每个句子仅有一种主题和一种观点，并且将词语分成主题词，观点词和普通词三种。它的生成过程如右边</a:t>
            </a:r>
            <a:endParaRPr lang="en-US" altLang="zh-CN" dirty="0" smtClean="0"/>
          </a:p>
          <a:p>
            <a:r>
              <a:rPr lang="zh-CN" altLang="en-US" dirty="0" smtClean="0"/>
              <a:t>选择一种普通词的分布，对于每个主题，选择一种主题</a:t>
            </a:r>
            <a:r>
              <a:rPr lang="en-US" altLang="zh-CN" dirty="0" smtClean="0"/>
              <a:t>-</a:t>
            </a:r>
            <a:r>
              <a:rPr lang="zh-CN" altLang="en-US" dirty="0" smtClean="0"/>
              <a:t>词汇分布，对于每一个主题的每一个情感，选择一种主题，情感</a:t>
            </a:r>
            <a:r>
              <a:rPr lang="en-US" altLang="zh-CN" dirty="0" smtClean="0"/>
              <a:t>-</a:t>
            </a:r>
            <a:r>
              <a:rPr lang="zh-CN" altLang="en-US" dirty="0" smtClean="0"/>
              <a:t>词汇分布。对于每篇文档，选择一种主题分布，和情感分布，对于每一个句子，根据文档</a:t>
            </a:r>
            <a:r>
              <a:rPr lang="en-US" altLang="zh-CN" dirty="0" smtClean="0"/>
              <a:t>-</a:t>
            </a:r>
            <a:r>
              <a:rPr lang="zh-CN" altLang="en-US" dirty="0" smtClean="0"/>
              <a:t>主题分布选择一个主题，根据文档</a:t>
            </a:r>
            <a:r>
              <a:rPr lang="en-US" altLang="zh-CN" dirty="0" smtClean="0"/>
              <a:t>-</a:t>
            </a:r>
            <a:r>
              <a:rPr lang="zh-CN" altLang="en-US" dirty="0" smtClean="0"/>
              <a:t>情感分布，选择一个情感，然后根据下面的等式，生成句子种的每一个词，如果是背景词，就直接根据背景词分布生成一个词，如果是主题词，就根据主题</a:t>
            </a:r>
            <a:r>
              <a:rPr lang="en-US" altLang="zh-CN" dirty="0" smtClean="0"/>
              <a:t>-</a:t>
            </a:r>
            <a:r>
              <a:rPr lang="zh-CN" altLang="en-US" dirty="0" smtClean="0"/>
              <a:t>词汇生成 ，如果是观点词，就根据主题，情感，</a:t>
            </a:r>
            <a:r>
              <a:rPr lang="en-US" altLang="zh-CN" dirty="0" smtClean="0"/>
              <a:t>-</a:t>
            </a:r>
            <a:r>
              <a:rPr lang="zh-CN" altLang="en-US" dirty="0" smtClean="0"/>
              <a:t>词汇分布生成，用吉布斯采样训练后生成五个矩阵</a:t>
            </a:r>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11</a:t>
            </a:fld>
            <a:endParaRPr lang="zh-CN" altLang="en-US"/>
          </a:p>
        </p:txBody>
      </p:sp>
    </p:spTree>
    <p:extLst>
      <p:ext uri="{BB962C8B-B14F-4D97-AF65-F5344CB8AC3E}">
        <p14:creationId xmlns:p14="http://schemas.microsoft.com/office/powerpoint/2010/main" val="4069464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12</a:t>
            </a:fld>
            <a:endParaRPr lang="zh-CN" altLang="en-US"/>
          </a:p>
        </p:txBody>
      </p:sp>
    </p:spTree>
    <p:extLst>
      <p:ext uri="{BB962C8B-B14F-4D97-AF65-F5344CB8AC3E}">
        <p14:creationId xmlns:p14="http://schemas.microsoft.com/office/powerpoint/2010/main" val="3900820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这篇文章是之前小例会上讲过的一篇，它的输入数据是纯文本数据，没有利用到历史的股票价格，仅利用了新闻标题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它首先利用</a:t>
            </a:r>
            <a:r>
              <a:rPr lang="en-US" altLang="zh-CN" sz="1200" dirty="0" smtClean="0">
                <a:latin typeface="+mn-ea"/>
              </a:rPr>
              <a:t>word2vec</a:t>
            </a:r>
            <a:r>
              <a:rPr lang="zh-CN" altLang="en-US" sz="1200" dirty="0" smtClean="0">
                <a:latin typeface="+mn-ea"/>
              </a:rPr>
              <a:t>将标题中的词语表示成向量</a:t>
            </a:r>
            <a:endParaRPr lang="en-US" altLang="zh-CN" sz="1200"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n-ea"/>
              </a:rPr>
              <a:t>然后把这个标题的句子表示成一个元组，包含动作的执行者和被执行者，动作以及时间</a:t>
            </a:r>
            <a:endParaRPr lang="en-US" altLang="zh-CN" sz="1200"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n-ea"/>
              </a:rPr>
              <a:t>然后将元组中除了时间之外的三个词语作为输入放到右侧模型中进行训练，</a:t>
            </a:r>
            <a:r>
              <a:rPr lang="en-US" altLang="zh-CN" sz="1200" dirty="0" smtClean="0">
                <a:latin typeface="+mn-ea"/>
              </a:rPr>
              <a:t>T</a:t>
            </a:r>
            <a:r>
              <a:rPr lang="zh-CN" altLang="en-US" sz="1200" dirty="0" smtClean="0">
                <a:latin typeface="+mn-ea"/>
              </a:rPr>
              <a:t>是张量，也是模型要学习的参数，下面的式子作为损失函数，训练完之后就将这样的一个新闻事件表示成了一个向量</a:t>
            </a:r>
            <a:endParaRPr lang="en-US" altLang="zh-CN" sz="1200" dirty="0" smtClean="0">
              <a:latin typeface="+mn-ea"/>
            </a:endParaRPr>
          </a:p>
        </p:txBody>
      </p:sp>
      <p:sp>
        <p:nvSpPr>
          <p:cNvPr id="4" name="灯片编号占位符 3"/>
          <p:cNvSpPr>
            <a:spLocks noGrp="1"/>
          </p:cNvSpPr>
          <p:nvPr>
            <p:ph type="sldNum" sz="quarter" idx="10"/>
          </p:nvPr>
        </p:nvSpPr>
        <p:spPr/>
        <p:txBody>
          <a:bodyPr/>
          <a:lstStyle/>
          <a:p>
            <a:fld id="{71BDFDAE-03EA-44B6-94EF-7312A671F56C}" type="slidenum">
              <a:rPr lang="zh-CN" altLang="en-US" smtClean="0"/>
              <a:t>13</a:t>
            </a:fld>
            <a:endParaRPr lang="zh-CN" altLang="en-US"/>
          </a:p>
        </p:txBody>
      </p:sp>
    </p:spTree>
    <p:extLst>
      <p:ext uri="{BB962C8B-B14F-4D97-AF65-F5344CB8AC3E}">
        <p14:creationId xmlns:p14="http://schemas.microsoft.com/office/powerpoint/2010/main" val="2477443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然后再对长期和中期的新闻用卷积神经网络提取特征，最后经过一个简单的人工神经网络，得到最后的预测结果</a:t>
            </a:r>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14</a:t>
            </a:fld>
            <a:endParaRPr lang="zh-CN" altLang="en-US"/>
          </a:p>
        </p:txBody>
      </p:sp>
    </p:spTree>
    <p:extLst>
      <p:ext uri="{BB962C8B-B14F-4D97-AF65-F5344CB8AC3E}">
        <p14:creationId xmlns:p14="http://schemas.microsoft.com/office/powerpoint/2010/main" val="813822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n-ea"/>
              </a:rPr>
              <a:t>本研究应用深度</a:t>
            </a:r>
            <a:r>
              <a:rPr lang="en-US" altLang="zh-CN" sz="1200" dirty="0" smtClean="0">
                <a:latin typeface="+mn-ea"/>
              </a:rPr>
              <a:t>RNN</a:t>
            </a:r>
            <a:r>
              <a:rPr lang="zh-CN" altLang="en-US" sz="1200" dirty="0" smtClean="0">
                <a:latin typeface="+mn-ea"/>
              </a:rPr>
              <a:t>对每日头条新闻的文本表示进行预测，选取每天</a:t>
            </a:r>
            <a:r>
              <a:rPr lang="en-US" altLang="zh-CN" sz="1200" dirty="0" smtClean="0">
                <a:latin typeface="+mn-ea"/>
              </a:rPr>
              <a:t>25</a:t>
            </a:r>
            <a:r>
              <a:rPr lang="zh-CN" altLang="en-US" sz="1200" dirty="0" smtClean="0">
                <a:latin typeface="+mn-ea"/>
              </a:rPr>
              <a:t>篇当天的新闻标题串联成一个字符串，用</a:t>
            </a:r>
            <a:r>
              <a:rPr lang="en-US" altLang="zh-CN" sz="1200" dirty="0" err="1" smtClean="0">
                <a:latin typeface="+mn-ea"/>
              </a:rPr>
              <a:t>tf-idf</a:t>
            </a:r>
            <a:r>
              <a:rPr lang="zh-CN" altLang="en-US" sz="1200" dirty="0" smtClean="0">
                <a:latin typeface="+mn-ea"/>
              </a:rPr>
              <a:t>的加权方法来将标题转换成向量。因为深度</a:t>
            </a:r>
            <a:r>
              <a:rPr lang="en-US" altLang="zh-CN" sz="1200" dirty="0" smtClean="0">
                <a:latin typeface="+mn-ea"/>
              </a:rPr>
              <a:t>RNN</a:t>
            </a:r>
            <a:r>
              <a:rPr lang="zh-CN" altLang="en-US" sz="1200" dirty="0" smtClean="0">
                <a:latin typeface="+mn-ea"/>
              </a:rPr>
              <a:t>除了可以利用</a:t>
            </a:r>
            <a:r>
              <a:rPr lang="zh-CN" altLang="en-US" sz="1200" dirty="0" smtClean="0">
                <a:latin typeface="+mn-ea"/>
              </a:rPr>
              <a:t>时间序列数据的时序</a:t>
            </a:r>
            <a:r>
              <a:rPr lang="zh-CN" altLang="en-US" sz="1200" dirty="0" smtClean="0">
                <a:latin typeface="+mn-ea"/>
              </a:rPr>
              <a:t>特性之外，还可以可以</a:t>
            </a:r>
            <a:r>
              <a:rPr lang="zh-CN" altLang="en-US" sz="1200" dirty="0" smtClean="0">
                <a:latin typeface="+mn-ea"/>
              </a:rPr>
              <a:t>自动从特征集中提取相关特征。 作者在基准数据集上实现了</a:t>
            </a:r>
            <a:r>
              <a:rPr lang="en-US" altLang="zh-CN" sz="1200" dirty="0" smtClean="0">
                <a:latin typeface="+mn-ea"/>
              </a:rPr>
              <a:t>12</a:t>
            </a:r>
            <a:r>
              <a:rPr lang="zh-CN" altLang="en-US" sz="1200" dirty="0" smtClean="0">
                <a:latin typeface="+mn-ea"/>
              </a:rPr>
              <a:t>层</a:t>
            </a:r>
            <a:r>
              <a:rPr lang="en-US" altLang="zh-CN" sz="1200" dirty="0" smtClean="0">
                <a:latin typeface="+mn-ea"/>
              </a:rPr>
              <a:t>GRU</a:t>
            </a:r>
            <a:r>
              <a:rPr lang="zh-CN" altLang="en-US" sz="1200" dirty="0" smtClean="0">
                <a:latin typeface="+mn-ea"/>
              </a:rPr>
              <a:t>，仅使用新闻头条作为特征，并预测</a:t>
            </a:r>
            <a:r>
              <a:rPr lang="en-US" altLang="zh-CN" sz="1200" dirty="0" smtClean="0">
                <a:latin typeface="+mn-ea"/>
              </a:rPr>
              <a:t>54</a:t>
            </a:r>
            <a:r>
              <a:rPr lang="zh-CN" altLang="en-US" sz="1200" dirty="0" smtClean="0">
                <a:latin typeface="+mn-ea"/>
              </a:rPr>
              <a:t>％的测试集准确度，从而预测股市走势。 </a:t>
            </a:r>
            <a:r>
              <a:rPr lang="zh-CN" altLang="en-US" sz="1200" dirty="0" smtClean="0"/>
              <a:t>（</a:t>
            </a:r>
            <a:r>
              <a:rPr lang="zh-CN" altLang="en-US" sz="1200" b="1" dirty="0" smtClean="0"/>
              <a:t>道琼斯工业平均指数</a:t>
            </a:r>
            <a:r>
              <a:rPr lang="zh-CN" altLang="en-US" sz="1200" dirty="0" smtClean="0"/>
              <a:t>）</a:t>
            </a:r>
            <a:endParaRPr lang="en-US" altLang="zh-CN" sz="1200" dirty="0" smtClean="0"/>
          </a:p>
          <a:p>
            <a:endParaRPr lang="en-US" altLang="zh-CN" dirty="0" smtClean="0"/>
          </a:p>
        </p:txBody>
      </p:sp>
      <p:sp>
        <p:nvSpPr>
          <p:cNvPr id="4" name="灯片编号占位符 3"/>
          <p:cNvSpPr>
            <a:spLocks noGrp="1"/>
          </p:cNvSpPr>
          <p:nvPr>
            <p:ph type="sldNum" sz="quarter" idx="10"/>
          </p:nvPr>
        </p:nvSpPr>
        <p:spPr/>
        <p:txBody>
          <a:bodyPr/>
          <a:lstStyle/>
          <a:p>
            <a:fld id="{71BDFDAE-03EA-44B6-94EF-7312A671F56C}" type="slidenum">
              <a:rPr lang="zh-CN" altLang="en-US" smtClean="0"/>
              <a:t>15</a:t>
            </a:fld>
            <a:endParaRPr lang="zh-CN" altLang="en-US"/>
          </a:p>
        </p:txBody>
      </p:sp>
    </p:spTree>
    <p:extLst>
      <p:ext uri="{BB962C8B-B14F-4D97-AF65-F5344CB8AC3E}">
        <p14:creationId xmlns:p14="http://schemas.microsoft.com/office/powerpoint/2010/main" val="2889298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除前面提到的之外，还有一些别的方法来做股票预测的，比如遗传算法，和强化学习，相关的文章我都还没看过</a:t>
            </a:r>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16</a:t>
            </a:fld>
            <a:endParaRPr lang="zh-CN" altLang="en-US"/>
          </a:p>
        </p:txBody>
      </p:sp>
    </p:spTree>
    <p:extLst>
      <p:ext uri="{BB962C8B-B14F-4D97-AF65-F5344CB8AC3E}">
        <p14:creationId xmlns:p14="http://schemas.microsoft.com/office/powerpoint/2010/main" val="3304199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17</a:t>
            </a:fld>
            <a:endParaRPr lang="zh-CN" altLang="en-US"/>
          </a:p>
        </p:txBody>
      </p:sp>
    </p:spTree>
    <p:extLst>
      <p:ext uri="{BB962C8B-B14F-4D97-AF65-F5344CB8AC3E}">
        <p14:creationId xmlns:p14="http://schemas.microsoft.com/office/powerpoint/2010/main" val="2137065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股票预测这个任务通常被建模成一个分类问题包括上涨，下跌以及保持不变三种情况，有时会被简化成只有涨和跌的二分类问题。</a:t>
            </a:r>
            <a:endParaRPr lang="en-US" altLang="zh-CN" dirty="0" smtClean="0"/>
          </a:p>
          <a:p>
            <a:r>
              <a:rPr lang="zh-CN" altLang="en-US" dirty="0" smtClean="0"/>
              <a:t>在已有的相关工作中，也有人根据股票的历史价格，做一个回归，来预测未来的价格</a:t>
            </a:r>
            <a:endParaRPr lang="en-US" altLang="zh-CN" dirty="0" smtClean="0"/>
          </a:p>
          <a:p>
            <a:r>
              <a:rPr lang="zh-CN" altLang="en-US" dirty="0" smtClean="0"/>
              <a:t>对股市的分析包括基本面分析和技术分析两大块</a:t>
            </a:r>
            <a:endParaRPr lang="en-US" altLang="zh-CN" dirty="0" smtClean="0"/>
          </a:p>
          <a:p>
            <a:r>
              <a:rPr lang="zh-CN" altLang="en-US" dirty="0" smtClean="0"/>
              <a:t>技术分析</a:t>
            </a:r>
            <a:r>
              <a:rPr lang="zh-CN" altLang="en-US" sz="1200" dirty="0" smtClean="0"/>
              <a:t>指研究过去金融市场的资讯来预测价格的趋势与决定投资的策略，基于有限的历史市场数据，技术指标等</a:t>
            </a:r>
            <a:r>
              <a:rPr lang="zh-CN" altLang="en-US" dirty="0" smtClean="0"/>
              <a:t>，他们认为历史性市场走势会重演，因此可以尝试着建立一些模型来拟合，试图找出规律</a:t>
            </a:r>
            <a:endParaRPr lang="en-US" altLang="zh-CN" dirty="0" smtClean="0"/>
          </a:p>
          <a:p>
            <a:r>
              <a:rPr lang="zh-CN" altLang="en-US" dirty="0" smtClean="0"/>
              <a:t>基本面分析是指利用</a:t>
            </a:r>
            <a:r>
              <a:rPr lang="zh-CN" altLang="en-US" sz="1200" dirty="0" smtClean="0"/>
              <a:t>利用财务分析和经济学上的研究来评估企业价值或预测证券价值的走势的方法，被分析的可以是类财经资讯，如财报，新闻等，这些数据都是非结构化的，因此对于计算机来说更有挑战性，但是很多文本处理技术都很成熟，可以帮助我们从这些信息源中提取信息</a:t>
            </a:r>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2</a:t>
            </a:fld>
            <a:endParaRPr lang="zh-CN" altLang="en-US"/>
          </a:p>
        </p:txBody>
      </p:sp>
    </p:spTree>
    <p:extLst>
      <p:ext uri="{BB962C8B-B14F-4D97-AF65-F5344CB8AC3E}">
        <p14:creationId xmlns:p14="http://schemas.microsoft.com/office/powerpoint/2010/main" val="1794780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但是用计算机，特别是像机器学习深度学习来进行股票预测，有很多人是不看好的，他们认为</a:t>
            </a:r>
            <a:r>
              <a:rPr lang="zh-CN" altLang="en-US" sz="1200" dirty="0" smtClean="0">
                <a:latin typeface="+mn-ea"/>
              </a:rPr>
              <a:t>股票市场走向是随机的，基本不能学出来有意义的模型，而且用这样的机器学习算法去训练经常会，过拟合，回测效果很好，但是对未来行情没有预测逻辑。股票数据不是静止的，不可重复，光用以前的价格做预测没有意义，因此想要预测，就得加其他的</a:t>
            </a:r>
            <a:r>
              <a:rPr lang="en-US" altLang="zh-CN" sz="1200" dirty="0" smtClean="0">
                <a:latin typeface="+mn-ea"/>
              </a:rPr>
              <a:t>feature</a:t>
            </a:r>
            <a:endParaRPr lang="zh-CN" altLang="en-US" sz="1200" dirty="0" smtClean="0">
              <a:latin typeface="+mn-ea"/>
            </a:endParaRPr>
          </a:p>
          <a:p>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3</a:t>
            </a:fld>
            <a:endParaRPr lang="zh-CN" altLang="en-US"/>
          </a:p>
        </p:txBody>
      </p:sp>
    </p:spTree>
    <p:extLst>
      <p:ext uri="{BB962C8B-B14F-4D97-AF65-F5344CB8AC3E}">
        <p14:creationId xmlns:p14="http://schemas.microsoft.com/office/powerpoint/2010/main" val="2337285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因此，大多数市场参与者都试图关注技术和基本数据，这似乎更有希望，在最近几年的用各种深度学习机器学习技术来做股票预测的相关工作中，都会同时考虑历史的股票价格，一些技术指标以及各种信息源的数据，特别是文本信息</a:t>
            </a:r>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4</a:t>
            </a:fld>
            <a:endParaRPr lang="zh-CN" altLang="en-US"/>
          </a:p>
        </p:txBody>
      </p:sp>
    </p:spTree>
    <p:extLst>
      <p:ext uri="{BB962C8B-B14F-4D97-AF65-F5344CB8AC3E}">
        <p14:creationId xmlns:p14="http://schemas.microsoft.com/office/powerpoint/2010/main" val="488998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是一个与文本结合的股票预测系统的结构图，输入数据包括文本数据和市场数据，文本数据来源十分丰富，包括社会媒体的报道，博客，论坛以及在线的新闻数据，这些数据对股票市场的价格波动有很大的影响。大部分的相关工作主要集中后面两个部分，也就是对文本数据进行特征提取，特征表示，对市场特征和文本特征的融合以及后面模型训练部分</a:t>
            </a:r>
          </a:p>
          <a:p>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5</a:t>
            </a:fld>
            <a:endParaRPr lang="zh-CN" altLang="en-US"/>
          </a:p>
        </p:txBody>
      </p:sp>
    </p:spTree>
    <p:extLst>
      <p:ext uri="{BB962C8B-B14F-4D97-AF65-F5344CB8AC3E}">
        <p14:creationId xmlns:p14="http://schemas.microsoft.com/office/powerpoint/2010/main" val="2514089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虽然不少工作都表明与文本结合的预测结果更为有效，但是还是有不少工作只利用了历史数据，前面提到股票预测通常被看成是一个分类问题，因此机器学习中的很多分类算法就可以被拿过来用在股票预测上面，在过去的相关工作中常用到的算法包括以下：</a:t>
            </a:r>
            <a:r>
              <a:rPr lang="en-US" altLang="zh-CN" dirty="0" smtClean="0"/>
              <a:t>SVM</a:t>
            </a:r>
            <a:r>
              <a:rPr lang="zh-CN" altLang="en-US" dirty="0" smtClean="0"/>
              <a:t>，朴素贝叶斯，决策树，随机森林还有回归分析等</a:t>
            </a:r>
            <a:endParaRPr lang="en-US" altLang="zh-CN" dirty="0" smtClean="0"/>
          </a:p>
          <a:p>
            <a:r>
              <a:rPr lang="zh-CN" altLang="en-US" dirty="0" smtClean="0"/>
              <a:t>随着深度学习的发展，很多人也开始用神经网络来做股票预测，因为股票的历史数据是一种序列化的数据，所以人们最先想到的是可以用</a:t>
            </a:r>
            <a:r>
              <a:rPr lang="en-US" altLang="zh-CN" dirty="0" smtClean="0"/>
              <a:t>RNN</a:t>
            </a:r>
            <a:r>
              <a:rPr lang="zh-CN" altLang="en-US" dirty="0" smtClean="0"/>
              <a:t>来训练模型，特别是</a:t>
            </a:r>
            <a:r>
              <a:rPr lang="en-US" altLang="zh-CN" dirty="0" smtClean="0"/>
              <a:t>LSTM</a:t>
            </a:r>
            <a:r>
              <a:rPr lang="zh-CN" altLang="en-US" dirty="0" smtClean="0"/>
              <a:t>，</a:t>
            </a:r>
            <a:endParaRPr lang="en-US" altLang="zh-CN" dirty="0" smtClean="0"/>
          </a:p>
          <a:p>
            <a:r>
              <a:rPr lang="zh-CN" altLang="en-US" dirty="0" smtClean="0"/>
              <a:t>这里列了一些相关的论文</a:t>
            </a:r>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6</a:t>
            </a:fld>
            <a:endParaRPr lang="zh-CN" altLang="en-US"/>
          </a:p>
        </p:txBody>
      </p:sp>
    </p:spTree>
    <p:extLst>
      <p:ext uri="{BB962C8B-B14F-4D97-AF65-F5344CB8AC3E}">
        <p14:creationId xmlns:p14="http://schemas.microsoft.com/office/powerpoint/2010/main" val="1021746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用了不同的核进行比较，本文的方法有接近</a:t>
            </a:r>
            <a:r>
              <a:rPr lang="en-US" altLang="zh-CN" dirty="0" smtClean="0"/>
              <a:t>70%</a:t>
            </a:r>
            <a:r>
              <a:rPr lang="zh-CN" altLang="en-US" dirty="0" smtClean="0"/>
              <a:t>的准确率</a:t>
            </a:r>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7</a:t>
            </a:fld>
            <a:endParaRPr lang="zh-CN" altLang="en-US"/>
          </a:p>
        </p:txBody>
      </p:sp>
    </p:spTree>
    <p:extLst>
      <p:ext uri="{BB962C8B-B14F-4D97-AF65-F5344CB8AC3E}">
        <p14:creationId xmlns:p14="http://schemas.microsoft.com/office/powerpoint/2010/main" val="587096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本文以股票的历史价格和</a:t>
            </a:r>
            <a:r>
              <a:rPr lang="en-US" altLang="zh-CN" dirty="0" smtClean="0"/>
              <a:t>175</a:t>
            </a:r>
            <a:r>
              <a:rPr lang="zh-CN" altLang="en-US" dirty="0" smtClean="0"/>
              <a:t>个技术指标作为输入，使用</a:t>
            </a:r>
            <a:r>
              <a:rPr lang="en-US" altLang="zh-CN" dirty="0" smtClean="0"/>
              <a:t>LSTM</a:t>
            </a:r>
            <a:r>
              <a:rPr lang="zh-CN" altLang="en-US" dirty="0" smtClean="0"/>
              <a:t>模型来预测股票的价格</a:t>
            </a:r>
            <a:endParaRPr lang="zh-CN" altLang="en-US" dirty="0"/>
          </a:p>
        </p:txBody>
      </p:sp>
      <p:sp>
        <p:nvSpPr>
          <p:cNvPr id="4" name="灯片编号占位符 3"/>
          <p:cNvSpPr>
            <a:spLocks noGrp="1"/>
          </p:cNvSpPr>
          <p:nvPr>
            <p:ph type="sldNum" sz="quarter" idx="10"/>
          </p:nvPr>
        </p:nvSpPr>
        <p:spPr/>
        <p:txBody>
          <a:bodyPr/>
          <a:lstStyle/>
          <a:p>
            <a:fld id="{71BDFDAE-03EA-44B6-94EF-7312A671F56C}" type="slidenum">
              <a:rPr lang="zh-CN" altLang="en-US" smtClean="0"/>
              <a:t>8</a:t>
            </a:fld>
            <a:endParaRPr lang="zh-CN" altLang="en-US"/>
          </a:p>
        </p:txBody>
      </p:sp>
    </p:spTree>
    <p:extLst>
      <p:ext uri="{BB962C8B-B14F-4D97-AF65-F5344CB8AC3E}">
        <p14:creationId xmlns:p14="http://schemas.microsoft.com/office/powerpoint/2010/main" val="2907668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与文本结合的相关工作主要都是在提取文本的特征以及特征表示，一些相关工作包括用情感分析，</a:t>
            </a:r>
            <a:r>
              <a:rPr lang="en-US" altLang="zh-CN" sz="1200" b="1" i="0" kern="1200" dirty="0" smtClean="0">
                <a:solidFill>
                  <a:schemeClr val="tx1"/>
                </a:solidFill>
                <a:effectLst/>
                <a:latin typeface="+mn-lt"/>
                <a:ea typeface="+mn-ea"/>
                <a:cs typeface="+mn-cs"/>
              </a:rPr>
              <a:t>LDA</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CNN</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RNN</a:t>
            </a:r>
            <a:r>
              <a:rPr lang="zh-CN" altLang="en-US" sz="1200" b="1" i="0" kern="1200" dirty="0" smtClean="0">
                <a:solidFill>
                  <a:schemeClr val="tx1"/>
                </a:solidFill>
                <a:effectLst/>
                <a:latin typeface="+mn-lt"/>
                <a:ea typeface="+mn-ea"/>
                <a:cs typeface="+mn-cs"/>
              </a:rPr>
              <a:t>还有一些信息检索中的加权模型来提取文本中的信息，将文本表示成向量，作为预测模型的输入</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股票价格在很大程度上是由买卖双方的力量对比决定的，是由每个股民对某支股票的情绪而决定的。所以近几年情感分析方面的工作也挺多的</a:t>
            </a:r>
            <a:endParaRPr lang="en-US" altLang="zh-CN" sz="1200" b="0" i="0" kern="1200" dirty="0" smtClean="0">
              <a:solidFill>
                <a:schemeClr val="tx1"/>
              </a:solidFill>
              <a:effectLst/>
              <a:latin typeface="+mn-lt"/>
              <a:ea typeface="+mn-ea"/>
              <a:cs typeface="+mn-cs"/>
            </a:endParaRPr>
          </a:p>
          <a:p>
            <a:endParaRPr lang="en-US" altLang="zh-CN" dirty="0" smtClean="0"/>
          </a:p>
        </p:txBody>
      </p:sp>
      <p:sp>
        <p:nvSpPr>
          <p:cNvPr id="4" name="灯片编号占位符 3"/>
          <p:cNvSpPr>
            <a:spLocks noGrp="1"/>
          </p:cNvSpPr>
          <p:nvPr>
            <p:ph type="sldNum" sz="quarter" idx="10"/>
          </p:nvPr>
        </p:nvSpPr>
        <p:spPr/>
        <p:txBody>
          <a:bodyPr/>
          <a:lstStyle/>
          <a:p>
            <a:fld id="{71BDFDAE-03EA-44B6-94EF-7312A671F56C}" type="slidenum">
              <a:rPr lang="zh-CN" altLang="en-US" smtClean="0"/>
              <a:t>9</a:t>
            </a:fld>
            <a:endParaRPr lang="zh-CN" altLang="en-US"/>
          </a:p>
        </p:txBody>
      </p:sp>
    </p:spTree>
    <p:extLst>
      <p:ext uri="{BB962C8B-B14F-4D97-AF65-F5344CB8AC3E}">
        <p14:creationId xmlns:p14="http://schemas.microsoft.com/office/powerpoint/2010/main" val="242290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189D444-35CE-4684-8F6D-BDB946ED35F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A0EF8949-76C5-403D-998E-499E92803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D51BF794-E990-4740-8F1E-3AA0CDD0016D}"/>
              </a:ext>
            </a:extLst>
          </p:cNvPr>
          <p:cNvSpPr>
            <a:spLocks noGrp="1"/>
          </p:cNvSpPr>
          <p:nvPr>
            <p:ph type="dt" sz="half" idx="10"/>
          </p:nvPr>
        </p:nvSpPr>
        <p:spPr/>
        <p:txBody>
          <a:bodyPr/>
          <a:lstStyle/>
          <a:p>
            <a:fld id="{09FFCFB8-5EDF-41B0-A969-A870D986FAC7}"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xmlns="" id="{AE628C9A-6D2D-45F9-8B55-5918B36058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C03CC95-4B5B-4110-802C-FCB4A167BFB3}"/>
              </a:ext>
            </a:extLst>
          </p:cNvPr>
          <p:cNvSpPr>
            <a:spLocks noGrp="1"/>
          </p:cNvSpPr>
          <p:nvPr>
            <p:ph type="sldNum" sz="quarter" idx="12"/>
          </p:nvPr>
        </p:nvSpPr>
        <p:spPr/>
        <p:txBody>
          <a:bodyPr/>
          <a:lstStyle/>
          <a:p>
            <a:fld id="{7AD254E2-49A5-4C72-A0E8-9B509D84CA04}" type="slidenum">
              <a:rPr lang="zh-CN" altLang="en-US" smtClean="0"/>
              <a:t>‹#›</a:t>
            </a:fld>
            <a:endParaRPr lang="zh-CN" altLang="en-US"/>
          </a:p>
        </p:txBody>
      </p:sp>
    </p:spTree>
    <p:extLst>
      <p:ext uri="{BB962C8B-B14F-4D97-AF65-F5344CB8AC3E}">
        <p14:creationId xmlns:p14="http://schemas.microsoft.com/office/powerpoint/2010/main" val="252621978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D8D1A2-6094-48A6-B061-1D31AA8148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E03FEFA7-085D-40DB-A942-AE5FCA1ED28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CA7C590-E168-4831-8083-A1A95530228D}"/>
              </a:ext>
            </a:extLst>
          </p:cNvPr>
          <p:cNvSpPr>
            <a:spLocks noGrp="1"/>
          </p:cNvSpPr>
          <p:nvPr>
            <p:ph type="dt" sz="half" idx="10"/>
          </p:nvPr>
        </p:nvSpPr>
        <p:spPr/>
        <p:txBody>
          <a:bodyPr/>
          <a:lstStyle/>
          <a:p>
            <a:fld id="{09FFCFB8-5EDF-41B0-A969-A870D986FAC7}"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xmlns="" id="{46D76E1A-DD94-4C6D-9A44-7E290B365B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BE00069-2EAF-44EB-807A-4BFAE698DE46}"/>
              </a:ext>
            </a:extLst>
          </p:cNvPr>
          <p:cNvSpPr>
            <a:spLocks noGrp="1"/>
          </p:cNvSpPr>
          <p:nvPr>
            <p:ph type="sldNum" sz="quarter" idx="12"/>
          </p:nvPr>
        </p:nvSpPr>
        <p:spPr/>
        <p:txBody>
          <a:bodyPr/>
          <a:lstStyle/>
          <a:p>
            <a:fld id="{7AD254E2-49A5-4C72-A0E8-9B509D84CA04}" type="slidenum">
              <a:rPr lang="zh-CN" altLang="en-US" smtClean="0"/>
              <a:t>‹#›</a:t>
            </a:fld>
            <a:endParaRPr lang="zh-CN" altLang="en-US"/>
          </a:p>
        </p:txBody>
      </p:sp>
    </p:spTree>
    <p:extLst>
      <p:ext uri="{BB962C8B-B14F-4D97-AF65-F5344CB8AC3E}">
        <p14:creationId xmlns:p14="http://schemas.microsoft.com/office/powerpoint/2010/main" val="25057062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519D73CA-F3F9-4391-BBAE-08E877F5D24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A0EC222-7504-4F17-8305-B41178CF9667}"/>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26C83D4-7EF4-4DB9-AFA9-D5099A8C367F}"/>
              </a:ext>
            </a:extLst>
          </p:cNvPr>
          <p:cNvSpPr>
            <a:spLocks noGrp="1"/>
          </p:cNvSpPr>
          <p:nvPr>
            <p:ph type="dt" sz="half" idx="10"/>
          </p:nvPr>
        </p:nvSpPr>
        <p:spPr/>
        <p:txBody>
          <a:bodyPr/>
          <a:lstStyle/>
          <a:p>
            <a:fld id="{09FFCFB8-5EDF-41B0-A969-A870D986FAC7}"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xmlns="" id="{049951BC-0F7D-45CA-8C7F-69A3BE59C2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2DCBCAB-4689-4872-8FE5-DA031AC140BA}"/>
              </a:ext>
            </a:extLst>
          </p:cNvPr>
          <p:cNvSpPr>
            <a:spLocks noGrp="1"/>
          </p:cNvSpPr>
          <p:nvPr>
            <p:ph type="sldNum" sz="quarter" idx="12"/>
          </p:nvPr>
        </p:nvSpPr>
        <p:spPr/>
        <p:txBody>
          <a:bodyPr/>
          <a:lstStyle/>
          <a:p>
            <a:fld id="{7AD254E2-49A5-4C72-A0E8-9B509D84CA04}" type="slidenum">
              <a:rPr lang="zh-CN" altLang="en-US" smtClean="0"/>
              <a:t>‹#›</a:t>
            </a:fld>
            <a:endParaRPr lang="zh-CN" altLang="en-US"/>
          </a:p>
        </p:txBody>
      </p:sp>
    </p:spTree>
    <p:extLst>
      <p:ext uri="{BB962C8B-B14F-4D97-AF65-F5344CB8AC3E}">
        <p14:creationId xmlns:p14="http://schemas.microsoft.com/office/powerpoint/2010/main" val="103766731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8CF41B8-284D-4559-993E-ED266AB26D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447502B9-61EF-4233-BB9B-56080F54B94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14599D0-3B43-416C-82A4-5AD5F5548AC2}"/>
              </a:ext>
            </a:extLst>
          </p:cNvPr>
          <p:cNvSpPr>
            <a:spLocks noGrp="1"/>
          </p:cNvSpPr>
          <p:nvPr>
            <p:ph type="dt" sz="half" idx="10"/>
          </p:nvPr>
        </p:nvSpPr>
        <p:spPr/>
        <p:txBody>
          <a:bodyPr/>
          <a:lstStyle/>
          <a:p>
            <a:fld id="{09FFCFB8-5EDF-41B0-A969-A870D986FAC7}"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xmlns="" id="{92CC69D8-01FD-4C74-BBD8-1900100838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9040DF2-EE74-497F-99BE-2A62E5E6B1F2}"/>
              </a:ext>
            </a:extLst>
          </p:cNvPr>
          <p:cNvSpPr>
            <a:spLocks noGrp="1"/>
          </p:cNvSpPr>
          <p:nvPr>
            <p:ph type="sldNum" sz="quarter" idx="12"/>
          </p:nvPr>
        </p:nvSpPr>
        <p:spPr/>
        <p:txBody>
          <a:bodyPr/>
          <a:lstStyle/>
          <a:p>
            <a:fld id="{7AD254E2-49A5-4C72-A0E8-9B509D84CA04}" type="slidenum">
              <a:rPr lang="zh-CN" altLang="en-US" smtClean="0"/>
              <a:t>‹#›</a:t>
            </a:fld>
            <a:endParaRPr lang="zh-CN" altLang="en-US"/>
          </a:p>
        </p:txBody>
      </p:sp>
    </p:spTree>
    <p:extLst>
      <p:ext uri="{BB962C8B-B14F-4D97-AF65-F5344CB8AC3E}">
        <p14:creationId xmlns:p14="http://schemas.microsoft.com/office/powerpoint/2010/main" val="132240645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F9C8221-549C-4277-8118-6CEBAAC1F5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2F16C089-10B7-4371-8B45-B040DB2A5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007E2E1F-8E08-4B26-B725-5E432A7853CA}"/>
              </a:ext>
            </a:extLst>
          </p:cNvPr>
          <p:cNvSpPr>
            <a:spLocks noGrp="1"/>
          </p:cNvSpPr>
          <p:nvPr>
            <p:ph type="dt" sz="half" idx="10"/>
          </p:nvPr>
        </p:nvSpPr>
        <p:spPr/>
        <p:txBody>
          <a:bodyPr/>
          <a:lstStyle/>
          <a:p>
            <a:fld id="{09FFCFB8-5EDF-41B0-A969-A870D986FAC7}"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xmlns="" id="{5F00DF69-952F-4A9B-83B3-2FAB189B35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E2A6FA2-17C9-4B44-A698-B51E943865A7}"/>
              </a:ext>
            </a:extLst>
          </p:cNvPr>
          <p:cNvSpPr>
            <a:spLocks noGrp="1"/>
          </p:cNvSpPr>
          <p:nvPr>
            <p:ph type="sldNum" sz="quarter" idx="12"/>
          </p:nvPr>
        </p:nvSpPr>
        <p:spPr/>
        <p:txBody>
          <a:bodyPr/>
          <a:lstStyle/>
          <a:p>
            <a:fld id="{7AD254E2-49A5-4C72-A0E8-9B509D84CA04}" type="slidenum">
              <a:rPr lang="zh-CN" altLang="en-US" smtClean="0"/>
              <a:t>‹#›</a:t>
            </a:fld>
            <a:endParaRPr lang="zh-CN" altLang="en-US"/>
          </a:p>
        </p:txBody>
      </p:sp>
    </p:spTree>
    <p:extLst>
      <p:ext uri="{BB962C8B-B14F-4D97-AF65-F5344CB8AC3E}">
        <p14:creationId xmlns:p14="http://schemas.microsoft.com/office/powerpoint/2010/main" val="22909923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14B02B-6D35-453F-A0FB-BC41CDE726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CDC047F2-5616-4F4A-8A66-3D59F8BD5A8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F5F605BD-55A7-4143-9000-CC6C3AA7939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A79E4063-B55F-405E-B1B8-46824016003F}"/>
              </a:ext>
            </a:extLst>
          </p:cNvPr>
          <p:cNvSpPr>
            <a:spLocks noGrp="1"/>
          </p:cNvSpPr>
          <p:nvPr>
            <p:ph type="dt" sz="half" idx="10"/>
          </p:nvPr>
        </p:nvSpPr>
        <p:spPr/>
        <p:txBody>
          <a:bodyPr/>
          <a:lstStyle/>
          <a:p>
            <a:fld id="{09FFCFB8-5EDF-41B0-A969-A870D986FAC7}"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xmlns="" id="{82640824-FBFB-4C4D-9E6F-001F5038D0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B587051-E644-4B80-A456-1BE3E4A0E88B}"/>
              </a:ext>
            </a:extLst>
          </p:cNvPr>
          <p:cNvSpPr>
            <a:spLocks noGrp="1"/>
          </p:cNvSpPr>
          <p:nvPr>
            <p:ph type="sldNum" sz="quarter" idx="12"/>
          </p:nvPr>
        </p:nvSpPr>
        <p:spPr/>
        <p:txBody>
          <a:bodyPr/>
          <a:lstStyle/>
          <a:p>
            <a:fld id="{7AD254E2-49A5-4C72-A0E8-9B509D84CA04}" type="slidenum">
              <a:rPr lang="zh-CN" altLang="en-US" smtClean="0"/>
              <a:t>‹#›</a:t>
            </a:fld>
            <a:endParaRPr lang="zh-CN" altLang="en-US"/>
          </a:p>
        </p:txBody>
      </p:sp>
    </p:spTree>
    <p:extLst>
      <p:ext uri="{BB962C8B-B14F-4D97-AF65-F5344CB8AC3E}">
        <p14:creationId xmlns:p14="http://schemas.microsoft.com/office/powerpoint/2010/main" val="299706413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D1C4428-5561-4944-A871-08E2F590A99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0DB84F2-5F58-4C1A-826C-5FAD20BB24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932F0A69-ABD2-46CE-B11A-DA7EE7A1E16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AD4E6E4B-087D-4EDA-B89F-CA07C6AA80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5C40BD2A-4CCB-4FEF-BAC7-534E25A425B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EF2B4C1B-F02E-4CFF-8759-57596B4A84B4}"/>
              </a:ext>
            </a:extLst>
          </p:cNvPr>
          <p:cNvSpPr>
            <a:spLocks noGrp="1"/>
          </p:cNvSpPr>
          <p:nvPr>
            <p:ph type="dt" sz="half" idx="10"/>
          </p:nvPr>
        </p:nvSpPr>
        <p:spPr/>
        <p:txBody>
          <a:bodyPr/>
          <a:lstStyle/>
          <a:p>
            <a:fld id="{09FFCFB8-5EDF-41B0-A969-A870D986FAC7}" type="datetimeFigureOut">
              <a:rPr lang="zh-CN" altLang="en-US" smtClean="0"/>
              <a:t>2018/3/1</a:t>
            </a:fld>
            <a:endParaRPr lang="zh-CN" altLang="en-US"/>
          </a:p>
        </p:txBody>
      </p:sp>
      <p:sp>
        <p:nvSpPr>
          <p:cNvPr id="8" name="页脚占位符 7">
            <a:extLst>
              <a:ext uri="{FF2B5EF4-FFF2-40B4-BE49-F238E27FC236}">
                <a16:creationId xmlns:a16="http://schemas.microsoft.com/office/drawing/2014/main" xmlns="" id="{4F81E720-E646-406F-BFAC-51819069E4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5B94A3A1-9DBE-4E19-9718-AC3B4B8B7724}"/>
              </a:ext>
            </a:extLst>
          </p:cNvPr>
          <p:cNvSpPr>
            <a:spLocks noGrp="1"/>
          </p:cNvSpPr>
          <p:nvPr>
            <p:ph type="sldNum" sz="quarter" idx="12"/>
          </p:nvPr>
        </p:nvSpPr>
        <p:spPr/>
        <p:txBody>
          <a:bodyPr/>
          <a:lstStyle/>
          <a:p>
            <a:fld id="{7AD254E2-49A5-4C72-A0E8-9B509D84CA04}" type="slidenum">
              <a:rPr lang="zh-CN" altLang="en-US" smtClean="0"/>
              <a:t>‹#›</a:t>
            </a:fld>
            <a:endParaRPr lang="zh-CN" altLang="en-US"/>
          </a:p>
        </p:txBody>
      </p:sp>
    </p:spTree>
    <p:extLst>
      <p:ext uri="{BB962C8B-B14F-4D97-AF65-F5344CB8AC3E}">
        <p14:creationId xmlns:p14="http://schemas.microsoft.com/office/powerpoint/2010/main" val="222540642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7191639-298A-4D11-B336-DC36D24403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302641FF-ECDB-4862-9C1C-BE0C4F9CF4D5}"/>
              </a:ext>
            </a:extLst>
          </p:cNvPr>
          <p:cNvSpPr>
            <a:spLocks noGrp="1"/>
          </p:cNvSpPr>
          <p:nvPr>
            <p:ph type="dt" sz="half" idx="10"/>
          </p:nvPr>
        </p:nvSpPr>
        <p:spPr/>
        <p:txBody>
          <a:bodyPr/>
          <a:lstStyle/>
          <a:p>
            <a:fld id="{09FFCFB8-5EDF-41B0-A969-A870D986FAC7}" type="datetimeFigureOut">
              <a:rPr lang="zh-CN" altLang="en-US" smtClean="0"/>
              <a:t>2018/3/1</a:t>
            </a:fld>
            <a:endParaRPr lang="zh-CN" altLang="en-US"/>
          </a:p>
        </p:txBody>
      </p:sp>
      <p:sp>
        <p:nvSpPr>
          <p:cNvPr id="4" name="页脚占位符 3">
            <a:extLst>
              <a:ext uri="{FF2B5EF4-FFF2-40B4-BE49-F238E27FC236}">
                <a16:creationId xmlns:a16="http://schemas.microsoft.com/office/drawing/2014/main" xmlns="" id="{C1DE6FD5-8834-4DC8-9337-F9917D44B88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0A501F59-7CC9-42CE-A3CB-BD313D75BF9C}"/>
              </a:ext>
            </a:extLst>
          </p:cNvPr>
          <p:cNvSpPr>
            <a:spLocks noGrp="1"/>
          </p:cNvSpPr>
          <p:nvPr>
            <p:ph type="sldNum" sz="quarter" idx="12"/>
          </p:nvPr>
        </p:nvSpPr>
        <p:spPr/>
        <p:txBody>
          <a:bodyPr/>
          <a:lstStyle/>
          <a:p>
            <a:fld id="{7AD254E2-49A5-4C72-A0E8-9B509D84CA04}" type="slidenum">
              <a:rPr lang="zh-CN" altLang="en-US" smtClean="0"/>
              <a:t>‹#›</a:t>
            </a:fld>
            <a:endParaRPr lang="zh-CN" altLang="en-US"/>
          </a:p>
        </p:txBody>
      </p:sp>
    </p:spTree>
    <p:extLst>
      <p:ext uri="{BB962C8B-B14F-4D97-AF65-F5344CB8AC3E}">
        <p14:creationId xmlns:p14="http://schemas.microsoft.com/office/powerpoint/2010/main" val="174586947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33C7EB46-8A3F-4A1B-ACD5-79A1C61FF1F6}"/>
              </a:ext>
            </a:extLst>
          </p:cNvPr>
          <p:cNvSpPr>
            <a:spLocks noGrp="1"/>
          </p:cNvSpPr>
          <p:nvPr>
            <p:ph type="dt" sz="half" idx="10"/>
          </p:nvPr>
        </p:nvSpPr>
        <p:spPr/>
        <p:txBody>
          <a:bodyPr/>
          <a:lstStyle/>
          <a:p>
            <a:fld id="{09FFCFB8-5EDF-41B0-A969-A870D986FAC7}" type="datetimeFigureOut">
              <a:rPr lang="zh-CN" altLang="en-US" smtClean="0"/>
              <a:t>2018/3/1</a:t>
            </a:fld>
            <a:endParaRPr lang="zh-CN" altLang="en-US"/>
          </a:p>
        </p:txBody>
      </p:sp>
      <p:sp>
        <p:nvSpPr>
          <p:cNvPr id="3" name="页脚占位符 2">
            <a:extLst>
              <a:ext uri="{FF2B5EF4-FFF2-40B4-BE49-F238E27FC236}">
                <a16:creationId xmlns:a16="http://schemas.microsoft.com/office/drawing/2014/main" xmlns="" id="{CE641244-599B-4A0E-991A-8216D8FCD0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6D8CD854-C58E-439B-B874-7AD7335D6D8D}"/>
              </a:ext>
            </a:extLst>
          </p:cNvPr>
          <p:cNvSpPr>
            <a:spLocks noGrp="1"/>
          </p:cNvSpPr>
          <p:nvPr>
            <p:ph type="sldNum" sz="quarter" idx="12"/>
          </p:nvPr>
        </p:nvSpPr>
        <p:spPr/>
        <p:txBody>
          <a:bodyPr/>
          <a:lstStyle/>
          <a:p>
            <a:fld id="{7AD254E2-49A5-4C72-A0E8-9B509D84CA04}" type="slidenum">
              <a:rPr lang="zh-CN" altLang="en-US" smtClean="0"/>
              <a:t>‹#›</a:t>
            </a:fld>
            <a:endParaRPr lang="zh-CN" altLang="en-US"/>
          </a:p>
        </p:txBody>
      </p:sp>
    </p:spTree>
    <p:extLst>
      <p:ext uri="{BB962C8B-B14F-4D97-AF65-F5344CB8AC3E}">
        <p14:creationId xmlns:p14="http://schemas.microsoft.com/office/powerpoint/2010/main" val="123561773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7C98D8F-94C7-4D0E-9755-DB8B639C96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0B513624-F5EA-440F-9232-697B5D55FD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919722F6-2518-4040-A163-248FAF41C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10002697-F581-43F5-8214-A81089A8874A}"/>
              </a:ext>
            </a:extLst>
          </p:cNvPr>
          <p:cNvSpPr>
            <a:spLocks noGrp="1"/>
          </p:cNvSpPr>
          <p:nvPr>
            <p:ph type="dt" sz="half" idx="10"/>
          </p:nvPr>
        </p:nvSpPr>
        <p:spPr/>
        <p:txBody>
          <a:bodyPr/>
          <a:lstStyle/>
          <a:p>
            <a:fld id="{09FFCFB8-5EDF-41B0-A969-A870D986FAC7}"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xmlns="" id="{906FAA13-3159-49C1-820C-D5CF2849F4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08D57C3E-9EB2-41FD-AF44-F66DCE444602}"/>
              </a:ext>
            </a:extLst>
          </p:cNvPr>
          <p:cNvSpPr>
            <a:spLocks noGrp="1"/>
          </p:cNvSpPr>
          <p:nvPr>
            <p:ph type="sldNum" sz="quarter" idx="12"/>
          </p:nvPr>
        </p:nvSpPr>
        <p:spPr/>
        <p:txBody>
          <a:bodyPr/>
          <a:lstStyle/>
          <a:p>
            <a:fld id="{7AD254E2-49A5-4C72-A0E8-9B509D84CA04}" type="slidenum">
              <a:rPr lang="zh-CN" altLang="en-US" smtClean="0"/>
              <a:t>‹#›</a:t>
            </a:fld>
            <a:endParaRPr lang="zh-CN" altLang="en-US"/>
          </a:p>
        </p:txBody>
      </p:sp>
    </p:spTree>
    <p:extLst>
      <p:ext uri="{BB962C8B-B14F-4D97-AF65-F5344CB8AC3E}">
        <p14:creationId xmlns:p14="http://schemas.microsoft.com/office/powerpoint/2010/main" val="290695888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F21B632-90F5-4D93-9E1E-4159440294D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F1F6AF0B-62F2-4606-96BD-126CEF06D1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F521A22B-6434-4E16-B78A-3A607CFD8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8C4ABBC-6A86-4C5E-BEE9-09B79E3484A0}"/>
              </a:ext>
            </a:extLst>
          </p:cNvPr>
          <p:cNvSpPr>
            <a:spLocks noGrp="1"/>
          </p:cNvSpPr>
          <p:nvPr>
            <p:ph type="dt" sz="half" idx="10"/>
          </p:nvPr>
        </p:nvSpPr>
        <p:spPr/>
        <p:txBody>
          <a:bodyPr/>
          <a:lstStyle/>
          <a:p>
            <a:fld id="{09FFCFB8-5EDF-41B0-A969-A870D986FAC7}" type="datetimeFigureOut">
              <a:rPr lang="zh-CN" altLang="en-US" smtClean="0"/>
              <a:t>2018/3/1</a:t>
            </a:fld>
            <a:endParaRPr lang="zh-CN" altLang="en-US"/>
          </a:p>
        </p:txBody>
      </p:sp>
      <p:sp>
        <p:nvSpPr>
          <p:cNvPr id="6" name="页脚占位符 5">
            <a:extLst>
              <a:ext uri="{FF2B5EF4-FFF2-40B4-BE49-F238E27FC236}">
                <a16:creationId xmlns:a16="http://schemas.microsoft.com/office/drawing/2014/main" xmlns="" id="{695A78F2-8254-4768-9805-D4F4F7753B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45F74C38-7B37-4D2C-B6FA-4DCB50026849}"/>
              </a:ext>
            </a:extLst>
          </p:cNvPr>
          <p:cNvSpPr>
            <a:spLocks noGrp="1"/>
          </p:cNvSpPr>
          <p:nvPr>
            <p:ph type="sldNum" sz="quarter" idx="12"/>
          </p:nvPr>
        </p:nvSpPr>
        <p:spPr/>
        <p:txBody>
          <a:bodyPr/>
          <a:lstStyle/>
          <a:p>
            <a:fld id="{7AD254E2-49A5-4C72-A0E8-9B509D84CA04}" type="slidenum">
              <a:rPr lang="zh-CN" altLang="en-US" smtClean="0"/>
              <a:t>‹#›</a:t>
            </a:fld>
            <a:endParaRPr lang="zh-CN" altLang="en-US"/>
          </a:p>
        </p:txBody>
      </p:sp>
    </p:spTree>
    <p:extLst>
      <p:ext uri="{BB962C8B-B14F-4D97-AF65-F5344CB8AC3E}">
        <p14:creationId xmlns:p14="http://schemas.microsoft.com/office/powerpoint/2010/main" val="47115512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4CEDCB19-83F3-4865-B6E1-00CA009E2B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0BB00D8-8F6D-4229-8121-6403A2F160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357BA81-A03B-4FAB-A047-016C60DF6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FCFB8-5EDF-41B0-A969-A870D986FAC7}" type="datetimeFigureOut">
              <a:rPr lang="zh-CN" altLang="en-US" smtClean="0"/>
              <a:t>2018/3/1</a:t>
            </a:fld>
            <a:endParaRPr lang="zh-CN" altLang="en-US"/>
          </a:p>
        </p:txBody>
      </p:sp>
      <p:sp>
        <p:nvSpPr>
          <p:cNvPr id="5" name="页脚占位符 4">
            <a:extLst>
              <a:ext uri="{FF2B5EF4-FFF2-40B4-BE49-F238E27FC236}">
                <a16:creationId xmlns:a16="http://schemas.microsoft.com/office/drawing/2014/main" xmlns="" id="{3572EBB3-AF1A-411A-9326-4DE3F56461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B87D212-2250-45B0-B367-683D66963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254E2-49A5-4C72-A0E8-9B509D84CA04}" type="slidenum">
              <a:rPr lang="zh-CN" altLang="en-US" smtClean="0"/>
              <a:t>‹#›</a:t>
            </a:fld>
            <a:endParaRPr lang="zh-CN" altLang="en-US"/>
          </a:p>
        </p:txBody>
      </p:sp>
    </p:spTree>
    <p:extLst>
      <p:ext uri="{BB962C8B-B14F-4D97-AF65-F5344CB8AC3E}">
        <p14:creationId xmlns:p14="http://schemas.microsoft.com/office/powerpoint/2010/main" val="1414812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a:extLst>
              <a:ext uri="{FF2B5EF4-FFF2-40B4-BE49-F238E27FC236}">
                <a16:creationId xmlns:a16="http://schemas.microsoft.com/office/drawing/2014/main" xmlns="" id="{24A97F1C-4154-4325-A30E-90265B8D055A}"/>
              </a:ext>
            </a:extLst>
          </p:cNvPr>
          <p:cNvGrpSpPr/>
          <p:nvPr/>
        </p:nvGrpSpPr>
        <p:grpSpPr>
          <a:xfrm>
            <a:off x="694989" y="557005"/>
            <a:ext cx="10788352" cy="5825652"/>
            <a:chOff x="329228" y="322943"/>
            <a:chExt cx="11504029" cy="6212114"/>
          </a:xfrm>
          <a:effectLst>
            <a:outerShdw blurRad="482600" sx="104000" sy="104000" algn="ctr" rotWithShape="0">
              <a:prstClr val="black">
                <a:alpha val="7000"/>
              </a:prstClr>
            </a:outerShdw>
          </a:effectLst>
        </p:grpSpPr>
        <p:sp>
          <p:nvSpPr>
            <p:cNvPr id="6" name="矩形 5">
              <a:extLst>
                <a:ext uri="{FF2B5EF4-FFF2-40B4-BE49-F238E27FC236}">
                  <a16:creationId xmlns:a16="http://schemas.microsoft.com/office/drawing/2014/main" xmlns="" id="{B492FA93-77B5-41D2-8C0A-309368611680}"/>
                </a:ext>
              </a:extLst>
            </p:cNvPr>
            <p:cNvSpPr/>
            <p:nvPr/>
          </p:nvSpPr>
          <p:spPr>
            <a:xfrm>
              <a:off x="329228" y="322943"/>
              <a:ext cx="11499915" cy="6212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a16="http://schemas.microsoft.com/office/drawing/2014/main" xmlns="" id="{228B0856-7171-477F-88EB-16243BAEB7E1}"/>
                </a:ext>
              </a:extLst>
            </p:cNvPr>
            <p:cNvSpPr/>
            <p:nvPr/>
          </p:nvSpPr>
          <p:spPr>
            <a:xfrm>
              <a:off x="333342" y="322943"/>
              <a:ext cx="11499915" cy="6212114"/>
            </a:xfrm>
            <a:prstGeom prst="rect">
              <a:avLst/>
            </a:prstGeom>
            <a:blipFill dpi="0" rotWithShape="1">
              <a:blip r:embed="rId3">
                <a:alphaModFix amt="10000"/>
                <a:extLst>
                  <a:ext uri="{BEBA8EAE-BF5A-486C-A8C5-ECC9F3942E4B}">
                    <a14:imgProps xmlns:a14="http://schemas.microsoft.com/office/drawing/2010/main">
                      <a14:imgLayer>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a:extLst>
              <a:ext uri="{FF2B5EF4-FFF2-40B4-BE49-F238E27FC236}">
                <a16:creationId xmlns:a16="http://schemas.microsoft.com/office/drawing/2014/main" xmlns="" id="{5600E912-98D9-4545-93AC-6997909B604F}"/>
              </a:ext>
            </a:extLst>
          </p:cNvPr>
          <p:cNvSpPr/>
          <p:nvPr/>
        </p:nvSpPr>
        <p:spPr>
          <a:xfrm>
            <a:off x="3585142" y="2368028"/>
            <a:ext cx="5006499" cy="769441"/>
          </a:xfrm>
          <a:prstGeom prst="rect">
            <a:avLst/>
          </a:prstGeom>
        </p:spPr>
        <p:txBody>
          <a:bodyPr wrap="none">
            <a:spAutoFit/>
          </a:bodyPr>
          <a:lstStyle/>
          <a:p>
            <a:pPr algn="ctr"/>
            <a:r>
              <a:rPr lang="zh-CN" altLang="en-US" sz="4400" b="1" spc="300" dirty="0" smtClean="0">
                <a:solidFill>
                  <a:srgbClr val="99191E"/>
                </a:solidFill>
                <a:cs typeface="+mn-ea"/>
                <a:sym typeface="+mn-lt"/>
              </a:rPr>
              <a:t>股票预测方法总结</a:t>
            </a:r>
            <a:endParaRPr lang="zh-CN" altLang="en-US" sz="4400" b="1" dirty="0">
              <a:solidFill>
                <a:schemeClr val="tx1">
                  <a:lumMod val="65000"/>
                  <a:lumOff val="35000"/>
                </a:schemeClr>
              </a:solidFill>
              <a:cs typeface="+mn-ea"/>
              <a:sym typeface="+mn-lt"/>
            </a:endParaRPr>
          </a:p>
        </p:txBody>
      </p:sp>
      <p:sp>
        <p:nvSpPr>
          <p:cNvPr id="12" name="矩形 11">
            <a:extLst>
              <a:ext uri="{FF2B5EF4-FFF2-40B4-BE49-F238E27FC236}">
                <a16:creationId xmlns:a16="http://schemas.microsoft.com/office/drawing/2014/main" xmlns="" id="{C47DEA6E-3500-47D1-B316-4331BBE635FA}"/>
              </a:ext>
            </a:extLst>
          </p:cNvPr>
          <p:cNvSpPr/>
          <p:nvPr/>
        </p:nvSpPr>
        <p:spPr>
          <a:xfrm>
            <a:off x="1762548" y="3311297"/>
            <a:ext cx="8666904" cy="292901"/>
          </a:xfrm>
          <a:prstGeom prst="rect">
            <a:avLst/>
          </a:prstGeom>
        </p:spPr>
        <p:txBody>
          <a:bodyPr wrap="square">
            <a:spAutoFit/>
          </a:bodyPr>
          <a:lstStyle/>
          <a:p>
            <a:pPr algn="ctr">
              <a:lnSpc>
                <a:spcPct val="150000"/>
              </a:lnSpc>
              <a:buClr>
                <a:srgbClr val="E7E6E6">
                  <a:lumMod val="10000"/>
                </a:srgbClr>
              </a:buClr>
            </a:pPr>
            <a:r>
              <a:rPr lang="en-US" altLang="zh-CN" sz="1000" dirty="0">
                <a:solidFill>
                  <a:schemeClr val="tx1">
                    <a:lumMod val="65000"/>
                    <a:lumOff val="35000"/>
                  </a:schemeClr>
                </a:solidFill>
                <a:cs typeface="+mn-ea"/>
                <a:sym typeface="+mn-lt"/>
              </a:rPr>
              <a:t>A Summary of Stock Forecasting Methods</a:t>
            </a:r>
          </a:p>
        </p:txBody>
      </p:sp>
      <p:sp>
        <p:nvSpPr>
          <p:cNvPr id="14" name="文本框 13">
            <a:extLst>
              <a:ext uri="{FF2B5EF4-FFF2-40B4-BE49-F238E27FC236}">
                <a16:creationId xmlns:a16="http://schemas.microsoft.com/office/drawing/2014/main" xmlns="" id="{65C410D4-F198-435D-A5E0-5610876992C0}"/>
              </a:ext>
            </a:extLst>
          </p:cNvPr>
          <p:cNvSpPr txBox="1"/>
          <p:nvPr/>
        </p:nvSpPr>
        <p:spPr>
          <a:xfrm>
            <a:off x="4521200" y="4185627"/>
            <a:ext cx="3149600" cy="338554"/>
          </a:xfrm>
          <a:prstGeom prst="rect">
            <a:avLst/>
          </a:prstGeom>
          <a:solidFill>
            <a:srgbClr val="99191E"/>
          </a:solidFill>
        </p:spPr>
        <p:txBody>
          <a:bodyPr wrap="square" rtlCol="0">
            <a:spAutoFit/>
          </a:bodyPr>
          <a:lstStyle/>
          <a:p>
            <a:pPr algn="ctr"/>
            <a:r>
              <a:rPr lang="zh-CN" altLang="en-US" sz="1600" b="1" dirty="0" smtClean="0">
                <a:solidFill>
                  <a:schemeClr val="bg1"/>
                </a:solidFill>
                <a:cs typeface="+mn-ea"/>
                <a:sym typeface="+mn-lt"/>
              </a:rPr>
              <a:t>廖庆文  </a:t>
            </a:r>
            <a:r>
              <a:rPr lang="en-US" altLang="zh-CN" sz="1600" b="1" dirty="0" smtClean="0">
                <a:solidFill>
                  <a:schemeClr val="bg1"/>
                </a:solidFill>
                <a:cs typeface="+mn-ea"/>
                <a:sym typeface="+mn-lt"/>
              </a:rPr>
              <a:t>2018/03/02</a:t>
            </a:r>
            <a:endParaRPr lang="zh-CN" altLang="en-US" sz="1600" b="1" dirty="0">
              <a:solidFill>
                <a:schemeClr val="bg1"/>
              </a:solidFill>
              <a:cs typeface="+mn-ea"/>
              <a:sym typeface="+mn-lt"/>
            </a:endParaRPr>
          </a:p>
        </p:txBody>
      </p:sp>
    </p:spTree>
    <p:extLst>
      <p:ext uri="{BB962C8B-B14F-4D97-AF65-F5344CB8AC3E}">
        <p14:creationId xmlns:p14="http://schemas.microsoft.com/office/powerpoint/2010/main" val="1348192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outVertical)">
                                      <p:cBhvr>
                                        <p:cTn id="11" dur="500"/>
                                        <p:tgtEl>
                                          <p:spTgt spid="10"/>
                                        </p:tgtEl>
                                      </p:cBhvr>
                                    </p:animEffect>
                                  </p:childTnLst>
                                </p:cTn>
                              </p:par>
                            </p:childTnLst>
                          </p:cTn>
                        </p:par>
                        <p:par>
                          <p:cTn id="12" fill="hold">
                            <p:stCondLst>
                              <p:cond delay="1000"/>
                            </p:stCondLst>
                            <p:childTnLst>
                              <p:par>
                                <p:cTn id="13" presetID="50" presetClass="entr" presetSubtype="0" decel="100000" fill="hold" grpId="0" nodeType="afterEffect">
                                  <p:stCondLst>
                                    <p:cond delay="0"/>
                                  </p:stCondLst>
                                  <p:iterate type="lt">
                                    <p:tmPct val="10000"/>
                                  </p:iterate>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strVal val="#ppt_w+.3"/>
                                          </p:val>
                                        </p:tav>
                                        <p:tav tm="100000">
                                          <p:val>
                                            <p:strVal val="#ppt_w"/>
                                          </p:val>
                                        </p:tav>
                                      </p:tavLst>
                                    </p:anim>
                                    <p:anim calcmode="lin" valueType="num">
                                      <p:cBhvr>
                                        <p:cTn id="16" dur="1000" fill="hold"/>
                                        <p:tgtEl>
                                          <p:spTgt spid="11"/>
                                        </p:tgtEl>
                                        <p:attrNameLst>
                                          <p:attrName>ppt_h</p:attrName>
                                        </p:attrNameLst>
                                      </p:cBhvr>
                                      <p:tavLst>
                                        <p:tav tm="0">
                                          <p:val>
                                            <p:strVal val="#ppt_h"/>
                                          </p:val>
                                        </p:tav>
                                        <p:tav tm="100000">
                                          <p:val>
                                            <p:strVal val="#ppt_h"/>
                                          </p:val>
                                        </p:tav>
                                      </p:tavLst>
                                    </p:anim>
                                    <p:animEffect transition="in" filter="fade">
                                      <p:cBhvr>
                                        <p:cTn id="17" dur="1000"/>
                                        <p:tgtEl>
                                          <p:spTgt spid="11"/>
                                        </p:tgtEl>
                                      </p:cBhvr>
                                    </p:animEffect>
                                  </p:childTnLst>
                                </p:cTn>
                              </p:par>
                            </p:childTnLst>
                          </p:cTn>
                        </p:par>
                        <p:par>
                          <p:cTn id="18" fill="hold">
                            <p:stCondLst>
                              <p:cond delay="2700"/>
                            </p:stCondLst>
                            <p:childTnLst>
                              <p:par>
                                <p:cTn id="19" presetID="22" presetClass="entr" presetSubtype="1"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par>
                          <p:cTn id="22" fill="hold">
                            <p:stCondLst>
                              <p:cond delay="3200"/>
                            </p:stCondLst>
                            <p:childTnLst>
                              <p:par>
                                <p:cTn id="23" presetID="53" presetClass="entr" presetSubtype="16"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a:solidFill>
                  <a:prstClr val="white"/>
                </a:solidFill>
                <a:cs typeface="+mn-ea"/>
                <a:sym typeface="+mn-lt"/>
              </a:rPr>
              <a:t>技术分析</a:t>
            </a: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478420"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sp>
        <p:nvSpPr>
          <p:cNvPr id="4" name="文本框 3"/>
          <p:cNvSpPr txBox="1"/>
          <p:nvPr/>
        </p:nvSpPr>
        <p:spPr>
          <a:xfrm>
            <a:off x="1049733" y="967266"/>
            <a:ext cx="9641867" cy="1415772"/>
          </a:xfrm>
          <a:prstGeom prst="rect">
            <a:avLst/>
          </a:prstGeom>
          <a:noFill/>
        </p:spPr>
        <p:txBody>
          <a:bodyPr wrap="square" rtlCol="0">
            <a:spAutoFit/>
          </a:bodyPr>
          <a:lstStyle/>
          <a:p>
            <a:pPr eaLnBrk="0" fontAlgn="base" hangingPunct="0">
              <a:spcBef>
                <a:spcPct val="0"/>
              </a:spcBef>
              <a:spcAft>
                <a:spcPct val="0"/>
              </a:spcAft>
            </a:pPr>
            <a:r>
              <a:rPr lang="zh-CN" altLang="zh-CN" dirty="0" smtClean="0">
                <a:solidFill>
                  <a:srgbClr val="333333"/>
                </a:solidFill>
                <a:latin typeface="Arial" panose="020B0604020202020204" pitchFamily="34" charset="0"/>
                <a:ea typeface="Open Sans"/>
              </a:rPr>
              <a:t>2017</a:t>
            </a:r>
            <a:r>
              <a:rPr lang="zh-CN" altLang="zh-CN" dirty="0">
                <a:solidFill>
                  <a:srgbClr val="333333"/>
                </a:solidFill>
                <a:latin typeface="Arial" panose="020B0604020202020204" pitchFamily="34" charset="0"/>
                <a:ea typeface="Open Sans"/>
              </a:rPr>
              <a:t>-Stock Volatility Prediction Using Recurrent Neural Networks with Sentiment </a:t>
            </a:r>
            <a:r>
              <a:rPr lang="zh-CN" altLang="zh-CN" dirty="0" smtClean="0">
                <a:solidFill>
                  <a:srgbClr val="333333"/>
                </a:solidFill>
                <a:latin typeface="Arial" panose="020B0604020202020204" pitchFamily="34" charset="0"/>
                <a:ea typeface="Open Sans"/>
              </a:rPr>
              <a:t>Analysis</a:t>
            </a:r>
            <a:endParaRPr lang="en-US" altLang="zh-CN" sz="2000" dirty="0">
              <a:latin typeface="+mn-ea"/>
            </a:endParaRPr>
          </a:p>
          <a:p>
            <a:endParaRPr lang="zh-CN" altLang="zh-CN" sz="2800" dirty="0">
              <a:latin typeface="Arial" panose="020B0604020202020204" pitchFamily="34" charset="0"/>
            </a:endParaRPr>
          </a:p>
          <a:p>
            <a:endParaRPr lang="en-US" altLang="zh-CN" sz="2000" dirty="0" smtClean="0">
              <a:latin typeface="+mn-ea"/>
            </a:endParaRPr>
          </a:p>
          <a:p>
            <a:endParaRPr lang="en-US" altLang="zh-CN" sz="2000" dirty="0" smtClean="0">
              <a:latin typeface="+mn-ea"/>
            </a:endParaRPr>
          </a:p>
        </p:txBody>
      </p:sp>
      <p:pic>
        <p:nvPicPr>
          <p:cNvPr id="10" name="图片 9"/>
          <p:cNvPicPr>
            <a:picLocks noChangeAspect="1"/>
          </p:cNvPicPr>
          <p:nvPr/>
        </p:nvPicPr>
        <p:blipFill>
          <a:blip r:embed="rId3"/>
          <a:stretch>
            <a:fillRect/>
          </a:stretch>
        </p:blipFill>
        <p:spPr>
          <a:xfrm>
            <a:off x="4250785" y="1675152"/>
            <a:ext cx="6891482" cy="4023148"/>
          </a:xfrm>
          <a:prstGeom prst="rect">
            <a:avLst/>
          </a:prstGeom>
        </p:spPr>
      </p:pic>
      <p:sp>
        <p:nvSpPr>
          <p:cNvPr id="11" name="文本框 10"/>
          <p:cNvSpPr txBox="1"/>
          <p:nvPr/>
        </p:nvSpPr>
        <p:spPr>
          <a:xfrm>
            <a:off x="4363205" y="34161"/>
            <a:ext cx="3465590" cy="461665"/>
          </a:xfrm>
          <a:prstGeom prst="rect">
            <a:avLst/>
          </a:prstGeom>
          <a:noFill/>
        </p:spPr>
        <p:txBody>
          <a:bodyPr wrap="square" rtlCol="0">
            <a:spAutoFit/>
          </a:bodyPr>
          <a:lstStyle/>
          <a:p>
            <a:pPr algn="ctr"/>
            <a:r>
              <a:rPr lang="zh-CN" altLang="en-US" sz="2400" dirty="0" smtClean="0">
                <a:solidFill>
                  <a:schemeClr val="bg1"/>
                </a:solidFill>
              </a:rPr>
              <a:t>与文本结合的相关工作</a:t>
            </a:r>
            <a:endParaRPr lang="zh-CN" altLang="en-US" sz="2400" dirty="0">
              <a:solidFill>
                <a:schemeClr val="bg1"/>
              </a:solidFill>
            </a:endParaRPr>
          </a:p>
        </p:txBody>
      </p:sp>
      <p:sp>
        <p:nvSpPr>
          <p:cNvPr id="3" name="文本框 2"/>
          <p:cNvSpPr txBox="1"/>
          <p:nvPr/>
        </p:nvSpPr>
        <p:spPr>
          <a:xfrm>
            <a:off x="929086" y="2940043"/>
            <a:ext cx="3736023" cy="1200329"/>
          </a:xfrm>
          <a:prstGeom prst="rect">
            <a:avLst/>
          </a:prstGeom>
          <a:noFill/>
        </p:spPr>
        <p:txBody>
          <a:bodyPr wrap="square" rtlCol="0">
            <a:spAutoFit/>
          </a:bodyPr>
          <a:lstStyle/>
          <a:p>
            <a:pPr marL="342900" indent="-342900">
              <a:lnSpc>
                <a:spcPct val="150000"/>
              </a:lnSpc>
              <a:buAutoNum type="arabicPeriod"/>
            </a:pPr>
            <a:r>
              <a:rPr lang="zh-CN" altLang="en-US" sz="1600" dirty="0" smtClean="0">
                <a:latin typeface="+mn-ea"/>
              </a:rPr>
              <a:t>构建模型生成自己的情感词典</a:t>
            </a:r>
            <a:endParaRPr lang="en-US" altLang="zh-CN" sz="1600" dirty="0" smtClean="0">
              <a:latin typeface="+mn-ea"/>
            </a:endParaRPr>
          </a:p>
          <a:p>
            <a:pPr marL="342900" indent="-342900">
              <a:lnSpc>
                <a:spcPct val="150000"/>
              </a:lnSpc>
              <a:buAutoNum type="arabicPeriod"/>
            </a:pPr>
            <a:r>
              <a:rPr lang="zh-CN" altLang="en-US" sz="1600" dirty="0" smtClean="0">
                <a:latin typeface="+mn-ea"/>
              </a:rPr>
              <a:t>基于情感词典对每篇帖子打分</a:t>
            </a:r>
            <a:endParaRPr lang="en-US" altLang="zh-CN" sz="1600" dirty="0" smtClean="0">
              <a:latin typeface="+mn-ea"/>
            </a:endParaRPr>
          </a:p>
          <a:p>
            <a:pPr marL="342900" indent="-342900">
              <a:lnSpc>
                <a:spcPct val="150000"/>
              </a:lnSpc>
              <a:buAutoNum type="arabicPeriod"/>
            </a:pPr>
            <a:r>
              <a:rPr lang="zh-CN" altLang="en-US" sz="1600" dirty="0" smtClean="0">
                <a:latin typeface="+mn-ea"/>
              </a:rPr>
              <a:t>根据打分函数构造了一个情感指标</a:t>
            </a:r>
            <a:endParaRPr lang="en-US" altLang="zh-CN" sz="1600" dirty="0" smtClean="0">
              <a:latin typeface="+mn-ea"/>
            </a:endParaRPr>
          </a:p>
        </p:txBody>
      </p:sp>
    </p:spTree>
    <p:extLst>
      <p:ext uri="{BB962C8B-B14F-4D97-AF65-F5344CB8AC3E}">
        <p14:creationId xmlns:p14="http://schemas.microsoft.com/office/powerpoint/2010/main" val="288604335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a:solidFill>
                  <a:prstClr val="white"/>
                </a:solidFill>
                <a:cs typeface="+mn-ea"/>
                <a:sym typeface="+mn-lt"/>
              </a:rPr>
              <a:t>技术分析</a:t>
            </a: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478420"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sp>
        <p:nvSpPr>
          <p:cNvPr id="4" name="文本框 3"/>
          <p:cNvSpPr txBox="1"/>
          <p:nvPr/>
        </p:nvSpPr>
        <p:spPr>
          <a:xfrm>
            <a:off x="515596" y="521370"/>
            <a:ext cx="9641867" cy="2800767"/>
          </a:xfrm>
          <a:prstGeom prst="rect">
            <a:avLst/>
          </a:prstGeom>
          <a:noFill/>
        </p:spPr>
        <p:txBody>
          <a:bodyPr wrap="square" rtlCol="0">
            <a:spAutoFit/>
          </a:bodyPr>
          <a:lstStyle/>
          <a:p>
            <a:pPr eaLnBrk="0" fontAlgn="base" hangingPunct="0">
              <a:spcBef>
                <a:spcPct val="0"/>
              </a:spcBef>
              <a:spcAft>
                <a:spcPct val="0"/>
              </a:spcAft>
            </a:pPr>
            <a:r>
              <a:rPr lang="en-US" altLang="zh-CN" dirty="0" smtClean="0">
                <a:solidFill>
                  <a:srgbClr val="333333"/>
                </a:solidFill>
                <a:latin typeface="Arial" panose="020B0604020202020204" pitchFamily="34" charset="0"/>
                <a:ea typeface="Open Sans"/>
              </a:rPr>
              <a:t>2015-Topic </a:t>
            </a:r>
            <a:r>
              <a:rPr lang="en-US" altLang="zh-CN" dirty="0">
                <a:solidFill>
                  <a:srgbClr val="333333"/>
                </a:solidFill>
                <a:latin typeface="Arial" panose="020B0604020202020204" pitchFamily="34" charset="0"/>
                <a:ea typeface="Open Sans"/>
              </a:rPr>
              <a:t>Modeling based Sentiment Analysis on Social Media for Stock Market Prediction </a:t>
            </a:r>
            <a:endParaRPr lang="en-US" altLang="zh-CN" dirty="0" smtClean="0">
              <a:solidFill>
                <a:srgbClr val="333333"/>
              </a:solidFill>
              <a:latin typeface="Arial" panose="020B0604020202020204" pitchFamily="34" charset="0"/>
              <a:ea typeface="Open Sans"/>
            </a:endParaRPr>
          </a:p>
          <a:p>
            <a:pPr lvl="0">
              <a:spcAft>
                <a:spcPts val="1200"/>
              </a:spcAft>
            </a:pPr>
            <a:endParaRPr lang="en-US" altLang="zh-CN" sz="2000" dirty="0">
              <a:solidFill>
                <a:prstClr val="black"/>
              </a:solidFill>
              <a:latin typeface="微软雅黑"/>
            </a:endParaRPr>
          </a:p>
          <a:p>
            <a:pPr>
              <a:spcAft>
                <a:spcPts val="1200"/>
              </a:spcAft>
            </a:pPr>
            <a:endParaRPr lang="en-US" altLang="zh-CN" sz="2000" dirty="0">
              <a:solidFill>
                <a:prstClr val="black"/>
              </a:solidFill>
              <a:latin typeface="微软雅黑"/>
            </a:endParaRPr>
          </a:p>
          <a:p>
            <a:pPr lvl="0">
              <a:spcAft>
                <a:spcPts val="1200"/>
              </a:spcAft>
            </a:pPr>
            <a:endParaRPr lang="en-US" altLang="zh-CN" sz="2000" dirty="0">
              <a:solidFill>
                <a:prstClr val="black"/>
              </a:solidFill>
              <a:latin typeface="微软雅黑"/>
            </a:endParaRPr>
          </a:p>
          <a:p>
            <a:endParaRPr lang="zh-CN" altLang="zh-CN" sz="2800" dirty="0">
              <a:latin typeface="Arial" panose="020B0604020202020204" pitchFamily="34" charset="0"/>
            </a:endParaRPr>
          </a:p>
          <a:p>
            <a:endParaRPr lang="en-US" altLang="zh-CN" sz="2000" dirty="0" smtClean="0">
              <a:latin typeface="+mn-ea"/>
            </a:endParaRPr>
          </a:p>
          <a:p>
            <a:endParaRPr lang="en-US" altLang="zh-CN" sz="2000" dirty="0" smtClean="0">
              <a:latin typeface="+mn-ea"/>
            </a:endParaRPr>
          </a:p>
        </p:txBody>
      </p:sp>
      <p:pic>
        <p:nvPicPr>
          <p:cNvPr id="2" name="图片 1"/>
          <p:cNvPicPr>
            <a:picLocks noChangeAspect="1"/>
          </p:cNvPicPr>
          <p:nvPr/>
        </p:nvPicPr>
        <p:blipFill>
          <a:blip r:embed="rId3"/>
          <a:stretch>
            <a:fillRect/>
          </a:stretch>
        </p:blipFill>
        <p:spPr>
          <a:xfrm>
            <a:off x="755636" y="882288"/>
            <a:ext cx="4873268" cy="4112151"/>
          </a:xfrm>
          <a:prstGeom prst="rect">
            <a:avLst/>
          </a:prstGeom>
        </p:spPr>
      </p:pic>
      <p:pic>
        <p:nvPicPr>
          <p:cNvPr id="3" name="图片 2"/>
          <p:cNvPicPr>
            <a:picLocks noChangeAspect="1"/>
          </p:cNvPicPr>
          <p:nvPr/>
        </p:nvPicPr>
        <p:blipFill>
          <a:blip r:embed="rId4"/>
          <a:stretch>
            <a:fillRect/>
          </a:stretch>
        </p:blipFill>
        <p:spPr>
          <a:xfrm>
            <a:off x="623917" y="5075303"/>
            <a:ext cx="5293076" cy="1713501"/>
          </a:xfrm>
          <a:prstGeom prst="rect">
            <a:avLst/>
          </a:prstGeom>
        </p:spPr>
      </p:pic>
      <p:pic>
        <p:nvPicPr>
          <p:cNvPr id="7" name="图片 6"/>
          <p:cNvPicPr>
            <a:picLocks noChangeAspect="1"/>
          </p:cNvPicPr>
          <p:nvPr/>
        </p:nvPicPr>
        <p:blipFill>
          <a:blip r:embed="rId5"/>
          <a:stretch>
            <a:fillRect/>
          </a:stretch>
        </p:blipFill>
        <p:spPr>
          <a:xfrm>
            <a:off x="6128182" y="882288"/>
            <a:ext cx="3971429" cy="2447619"/>
          </a:xfrm>
          <a:prstGeom prst="rect">
            <a:avLst/>
          </a:prstGeom>
        </p:spPr>
      </p:pic>
      <p:pic>
        <p:nvPicPr>
          <p:cNvPr id="8" name="图片 7"/>
          <p:cNvPicPr>
            <a:picLocks noChangeAspect="1"/>
          </p:cNvPicPr>
          <p:nvPr/>
        </p:nvPicPr>
        <p:blipFill>
          <a:blip r:embed="rId6"/>
          <a:stretch>
            <a:fillRect/>
          </a:stretch>
        </p:blipFill>
        <p:spPr>
          <a:xfrm>
            <a:off x="6205082" y="3322137"/>
            <a:ext cx="3952381" cy="3466667"/>
          </a:xfrm>
          <a:prstGeom prst="rect">
            <a:avLst/>
          </a:prstGeom>
        </p:spPr>
      </p:pic>
    </p:spTree>
    <p:extLst>
      <p:ext uri="{BB962C8B-B14F-4D97-AF65-F5344CB8AC3E}">
        <p14:creationId xmlns:p14="http://schemas.microsoft.com/office/powerpoint/2010/main" val="77403260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a:solidFill>
                  <a:prstClr val="white"/>
                </a:solidFill>
                <a:cs typeface="+mn-ea"/>
                <a:sym typeface="+mn-lt"/>
              </a:rPr>
              <a:t>技术分析</a:t>
            </a: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478420"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sp>
        <p:nvSpPr>
          <p:cNvPr id="4" name="文本框 3"/>
          <p:cNvSpPr txBox="1"/>
          <p:nvPr/>
        </p:nvSpPr>
        <p:spPr>
          <a:xfrm>
            <a:off x="478420" y="913256"/>
            <a:ext cx="10898141" cy="5847755"/>
          </a:xfrm>
          <a:prstGeom prst="rect">
            <a:avLst/>
          </a:prstGeom>
          <a:noFill/>
        </p:spPr>
        <p:txBody>
          <a:bodyPr wrap="square" rtlCol="0">
            <a:spAutoFit/>
          </a:bodyPr>
          <a:lstStyle/>
          <a:p>
            <a:pPr eaLnBrk="0" fontAlgn="base" hangingPunct="0">
              <a:spcBef>
                <a:spcPct val="0"/>
              </a:spcBef>
              <a:spcAft>
                <a:spcPct val="0"/>
              </a:spcAft>
            </a:pPr>
            <a:r>
              <a:rPr lang="en-US" altLang="zh-CN" dirty="0" smtClean="0">
                <a:solidFill>
                  <a:srgbClr val="333333"/>
                </a:solidFill>
                <a:latin typeface="Arial" panose="020B0604020202020204" pitchFamily="34" charset="0"/>
                <a:ea typeface="Open Sans"/>
              </a:rPr>
              <a:t>2015-Topic </a:t>
            </a:r>
            <a:r>
              <a:rPr lang="en-US" altLang="zh-CN" dirty="0">
                <a:solidFill>
                  <a:srgbClr val="333333"/>
                </a:solidFill>
                <a:latin typeface="Arial" panose="020B0604020202020204" pitchFamily="34" charset="0"/>
                <a:ea typeface="Open Sans"/>
              </a:rPr>
              <a:t>Modeling based Sentiment Analysis on Social Media for Stock Market </a:t>
            </a:r>
            <a:r>
              <a:rPr lang="en-US" altLang="zh-CN" dirty="0" smtClean="0">
                <a:solidFill>
                  <a:srgbClr val="333333"/>
                </a:solidFill>
                <a:latin typeface="Arial" panose="020B0604020202020204" pitchFamily="34" charset="0"/>
                <a:ea typeface="Open Sans"/>
              </a:rPr>
              <a:t>Prediction</a:t>
            </a:r>
          </a:p>
          <a:p>
            <a:pPr eaLnBrk="0" fontAlgn="base" hangingPunct="0">
              <a:spcBef>
                <a:spcPct val="0"/>
              </a:spcBef>
              <a:spcAft>
                <a:spcPct val="0"/>
              </a:spcAft>
            </a:pPr>
            <a:endParaRPr lang="en-US" altLang="zh-CN" dirty="0" smtClean="0">
              <a:solidFill>
                <a:srgbClr val="333333"/>
              </a:solidFill>
              <a:latin typeface="Arial" panose="020B0604020202020204" pitchFamily="34" charset="0"/>
              <a:ea typeface="Open Sans"/>
            </a:endParaRPr>
          </a:p>
          <a:p>
            <a:pPr eaLnBrk="0" fontAlgn="base" hangingPunct="0">
              <a:spcBef>
                <a:spcPct val="0"/>
              </a:spcBef>
              <a:spcAft>
                <a:spcPct val="0"/>
              </a:spcAft>
            </a:pPr>
            <a:endParaRPr lang="en-US" altLang="zh-CN" dirty="0">
              <a:solidFill>
                <a:srgbClr val="333333"/>
              </a:solidFill>
              <a:latin typeface="Arial" panose="020B0604020202020204" pitchFamily="34" charset="0"/>
              <a:ea typeface="Open Sans"/>
            </a:endParaRPr>
          </a:p>
          <a:p>
            <a:pPr eaLnBrk="0" fontAlgn="base" hangingPunct="0">
              <a:spcBef>
                <a:spcPct val="0"/>
              </a:spcBef>
              <a:spcAft>
                <a:spcPct val="0"/>
              </a:spcAft>
            </a:pPr>
            <a:endParaRPr lang="en-US" altLang="zh-CN" dirty="0">
              <a:solidFill>
                <a:srgbClr val="333333"/>
              </a:solidFill>
              <a:latin typeface="Arial" panose="020B0604020202020204" pitchFamily="34" charset="0"/>
              <a:ea typeface="Open Sans"/>
            </a:endParaRPr>
          </a:p>
          <a:p>
            <a:pPr>
              <a:lnSpc>
                <a:spcPct val="150000"/>
              </a:lnSpc>
            </a:pPr>
            <a:r>
              <a:rPr lang="zh-CN" altLang="en-US" sz="1600" dirty="0" smtClean="0">
                <a:latin typeface="+mn-ea"/>
              </a:rPr>
              <a:t>      </a:t>
            </a:r>
            <a:endParaRPr lang="en-US" altLang="zh-CN" sz="1600" dirty="0" smtClean="0">
              <a:latin typeface="+mn-ea"/>
            </a:endParaRPr>
          </a:p>
          <a:p>
            <a:pPr>
              <a:lnSpc>
                <a:spcPct val="150000"/>
              </a:lnSpc>
            </a:pPr>
            <a:r>
              <a:rPr lang="zh-CN" altLang="en-US" sz="1600" dirty="0" smtClean="0">
                <a:latin typeface="+mn-ea"/>
              </a:rPr>
              <a:t>       最后</a:t>
            </a:r>
            <a:r>
              <a:rPr lang="zh-CN" altLang="en-US" sz="1600" dirty="0">
                <a:latin typeface="+mn-ea"/>
              </a:rPr>
              <a:t>用这些生成的矩阵来提取文本信息，如果一个</a:t>
            </a:r>
            <a:r>
              <a:rPr lang="zh-CN" altLang="en-US" sz="1600" dirty="0" smtClean="0">
                <a:latin typeface="+mn-ea"/>
              </a:rPr>
              <a:t>主题 </a:t>
            </a:r>
            <a:r>
              <a:rPr lang="en-US" altLang="zh-CN" sz="1600" dirty="0" err="1" smtClean="0">
                <a:latin typeface="+mn-ea"/>
              </a:rPr>
              <a:t>i</a:t>
            </a:r>
            <a:r>
              <a:rPr lang="zh-CN" altLang="en-US" sz="1600" dirty="0">
                <a:latin typeface="+mn-ea"/>
              </a:rPr>
              <a:t>上有一个表达情感</a:t>
            </a:r>
            <a:r>
              <a:rPr lang="en-US" altLang="zh-CN" sz="1600" dirty="0">
                <a:latin typeface="+mn-ea"/>
              </a:rPr>
              <a:t>j</a:t>
            </a:r>
            <a:r>
              <a:rPr lang="zh-CN" altLang="en-US" sz="1600" dirty="0">
                <a:latin typeface="+mn-ea"/>
              </a:rPr>
              <a:t>的句子，则（</a:t>
            </a:r>
            <a:r>
              <a:rPr lang="en-US" altLang="zh-CN" sz="1600" dirty="0" err="1">
                <a:latin typeface="+mn-ea"/>
              </a:rPr>
              <a:t>i</a:t>
            </a:r>
            <a:r>
              <a:rPr lang="zh-CN" altLang="en-US" sz="1600" dirty="0">
                <a:latin typeface="+mn-ea"/>
              </a:rPr>
              <a:t>，</a:t>
            </a:r>
            <a:r>
              <a:rPr lang="en-US" altLang="zh-CN" sz="1600" dirty="0">
                <a:latin typeface="+mn-ea"/>
              </a:rPr>
              <a:t>j</a:t>
            </a:r>
            <a:r>
              <a:rPr lang="zh-CN" altLang="en-US" sz="1600" dirty="0">
                <a:latin typeface="+mn-ea"/>
              </a:rPr>
              <a:t>）为</a:t>
            </a:r>
            <a:r>
              <a:rPr lang="en-US" altLang="zh-CN" sz="1600" dirty="0">
                <a:latin typeface="+mn-ea"/>
              </a:rPr>
              <a:t>1</a:t>
            </a:r>
            <a:r>
              <a:rPr lang="zh-CN" altLang="en-US" sz="1600" dirty="0">
                <a:latin typeface="+mn-ea"/>
              </a:rPr>
              <a:t>，然后计算这些</a:t>
            </a:r>
            <a:r>
              <a:rPr lang="zh-CN" altLang="en-US" sz="1600" dirty="0" smtClean="0">
                <a:latin typeface="+mn-ea"/>
              </a:rPr>
              <a:t>元组所占比例作为权重</a:t>
            </a:r>
            <a:r>
              <a:rPr lang="zh-CN" altLang="en-US" sz="1600" dirty="0">
                <a:latin typeface="+mn-ea"/>
              </a:rPr>
              <a:t>，最后</a:t>
            </a:r>
            <a:r>
              <a:rPr lang="zh-CN" altLang="en-US" sz="1600" dirty="0" smtClean="0">
                <a:latin typeface="+mn-ea"/>
              </a:rPr>
              <a:t>把所有这些</a:t>
            </a:r>
            <a:r>
              <a:rPr lang="zh-CN" altLang="en-US" sz="1600" dirty="0">
                <a:latin typeface="+mn-ea"/>
              </a:rPr>
              <a:t>权重和前两天的历史数据作为</a:t>
            </a:r>
            <a:r>
              <a:rPr lang="en-US" altLang="zh-CN" sz="1600" dirty="0">
                <a:latin typeface="+mn-ea"/>
              </a:rPr>
              <a:t>SVM</a:t>
            </a:r>
            <a:r>
              <a:rPr lang="zh-CN" altLang="en-US" sz="1600" dirty="0">
                <a:latin typeface="+mn-ea"/>
              </a:rPr>
              <a:t>的输入，进行分类</a:t>
            </a:r>
            <a:endParaRPr lang="en-US" altLang="zh-CN" sz="1600" dirty="0">
              <a:latin typeface="+mn-ea"/>
            </a:endParaRPr>
          </a:p>
          <a:p>
            <a:pPr lvl="0">
              <a:lnSpc>
                <a:spcPct val="150000"/>
              </a:lnSpc>
              <a:defRPr/>
            </a:pPr>
            <a:r>
              <a:rPr lang="zh-CN" altLang="en-US" sz="1600" dirty="0" smtClean="0">
                <a:latin typeface="+mn-ea"/>
              </a:rPr>
              <a:t>       该</a:t>
            </a:r>
            <a:r>
              <a:rPr lang="zh-CN" altLang="en-US" sz="1600" dirty="0">
                <a:latin typeface="+mn-ea"/>
              </a:rPr>
              <a:t>模型最后的预测结果胜过了仅用历史数据</a:t>
            </a:r>
            <a:r>
              <a:rPr lang="en-US" altLang="zh-CN" sz="1600" dirty="0">
                <a:latin typeface="+mn-ea"/>
              </a:rPr>
              <a:t>6.07</a:t>
            </a:r>
            <a:r>
              <a:rPr lang="zh-CN" altLang="en-US" sz="1600" dirty="0">
                <a:latin typeface="+mn-ea"/>
              </a:rPr>
              <a:t>％的准确性。此外，与其他方法相比，如基于</a:t>
            </a:r>
            <a:r>
              <a:rPr lang="en-US" altLang="zh-CN" sz="1600" dirty="0">
                <a:latin typeface="+mn-ea"/>
              </a:rPr>
              <a:t>LDA</a:t>
            </a:r>
            <a:r>
              <a:rPr lang="zh-CN" altLang="en-US" sz="1600" dirty="0">
                <a:latin typeface="+mn-ea"/>
              </a:rPr>
              <a:t>的文本挖掘方法，本文的准确性也比基于</a:t>
            </a:r>
            <a:r>
              <a:rPr lang="en-US" altLang="zh-CN" sz="1600" dirty="0">
                <a:latin typeface="+mn-ea"/>
              </a:rPr>
              <a:t>LDA</a:t>
            </a:r>
            <a:r>
              <a:rPr lang="zh-CN" altLang="en-US" sz="1600" dirty="0">
                <a:latin typeface="+mn-ea"/>
              </a:rPr>
              <a:t>的方法好</a:t>
            </a:r>
            <a:r>
              <a:rPr lang="en-US" altLang="zh-CN" sz="1600" dirty="0">
                <a:latin typeface="+mn-ea"/>
              </a:rPr>
              <a:t>6.43</a:t>
            </a:r>
            <a:r>
              <a:rPr lang="zh-CN" altLang="en-US" sz="1600" dirty="0">
                <a:latin typeface="+mn-ea"/>
              </a:rPr>
              <a:t>％。证明了从社交媒体中整合情绪信息有助于改善股票预测</a:t>
            </a:r>
            <a:r>
              <a:rPr lang="zh-CN" altLang="en-US" sz="1600" dirty="0"/>
              <a:t>。</a:t>
            </a:r>
            <a:endParaRPr lang="en-US" altLang="zh-CN" sz="1600" dirty="0"/>
          </a:p>
          <a:p>
            <a:pPr eaLnBrk="0" fontAlgn="base" hangingPunct="0">
              <a:lnSpc>
                <a:spcPct val="150000"/>
              </a:lnSpc>
              <a:spcBef>
                <a:spcPct val="0"/>
              </a:spcBef>
              <a:spcAft>
                <a:spcPct val="0"/>
              </a:spcAft>
            </a:pPr>
            <a:r>
              <a:rPr lang="en-US" altLang="zh-CN" sz="1600" dirty="0" smtClean="0">
                <a:solidFill>
                  <a:srgbClr val="333333"/>
                </a:solidFill>
                <a:latin typeface="Arial" panose="020B0604020202020204" pitchFamily="34" charset="0"/>
                <a:ea typeface="Open Sans"/>
              </a:rPr>
              <a:t> </a:t>
            </a:r>
          </a:p>
          <a:p>
            <a:pPr lvl="0">
              <a:spcAft>
                <a:spcPts val="1200"/>
              </a:spcAft>
            </a:pPr>
            <a:endParaRPr lang="en-US" altLang="zh-CN" sz="2000" dirty="0">
              <a:solidFill>
                <a:prstClr val="black"/>
              </a:solidFill>
              <a:latin typeface="微软雅黑"/>
            </a:endParaRPr>
          </a:p>
          <a:p>
            <a:pPr>
              <a:spcAft>
                <a:spcPts val="1200"/>
              </a:spcAft>
            </a:pPr>
            <a:endParaRPr lang="en-US" altLang="zh-CN" sz="2000" dirty="0">
              <a:solidFill>
                <a:prstClr val="black"/>
              </a:solidFill>
              <a:latin typeface="微软雅黑"/>
            </a:endParaRPr>
          </a:p>
          <a:p>
            <a:pPr lvl="0">
              <a:spcAft>
                <a:spcPts val="1200"/>
              </a:spcAft>
            </a:pPr>
            <a:endParaRPr lang="en-US" altLang="zh-CN" sz="2000" dirty="0">
              <a:solidFill>
                <a:prstClr val="black"/>
              </a:solidFill>
              <a:latin typeface="微软雅黑"/>
            </a:endParaRPr>
          </a:p>
          <a:p>
            <a:endParaRPr lang="zh-CN" altLang="zh-CN" sz="2800" dirty="0">
              <a:latin typeface="Arial" panose="020B0604020202020204" pitchFamily="34" charset="0"/>
            </a:endParaRPr>
          </a:p>
          <a:p>
            <a:endParaRPr lang="en-US" altLang="zh-CN" sz="2000" dirty="0" smtClean="0">
              <a:latin typeface="+mn-ea"/>
            </a:endParaRPr>
          </a:p>
          <a:p>
            <a:endParaRPr lang="en-US" altLang="zh-CN" sz="2000" dirty="0" smtClean="0">
              <a:latin typeface="+mn-ea"/>
            </a:endParaRPr>
          </a:p>
        </p:txBody>
      </p:sp>
      <p:pic>
        <p:nvPicPr>
          <p:cNvPr id="9" name="图片 8"/>
          <p:cNvPicPr>
            <a:picLocks noChangeAspect="1"/>
          </p:cNvPicPr>
          <p:nvPr/>
        </p:nvPicPr>
        <p:blipFill>
          <a:blip r:embed="rId3"/>
          <a:stretch>
            <a:fillRect/>
          </a:stretch>
        </p:blipFill>
        <p:spPr>
          <a:xfrm>
            <a:off x="4384472" y="1813543"/>
            <a:ext cx="2972390" cy="466518"/>
          </a:xfrm>
          <a:prstGeom prst="rect">
            <a:avLst/>
          </a:prstGeom>
        </p:spPr>
      </p:pic>
    </p:spTree>
    <p:extLst>
      <p:ext uri="{BB962C8B-B14F-4D97-AF65-F5344CB8AC3E}">
        <p14:creationId xmlns:p14="http://schemas.microsoft.com/office/powerpoint/2010/main" val="1586973220"/>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a:solidFill>
                  <a:prstClr val="white"/>
                </a:solidFill>
                <a:cs typeface="+mn-ea"/>
                <a:sym typeface="+mn-lt"/>
              </a:rPr>
              <a:t>技术分析</a:t>
            </a: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478420"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sp>
        <p:nvSpPr>
          <p:cNvPr id="4" name="文本框 3"/>
          <p:cNvSpPr txBox="1"/>
          <p:nvPr/>
        </p:nvSpPr>
        <p:spPr>
          <a:xfrm>
            <a:off x="977749" y="736226"/>
            <a:ext cx="9641867" cy="2985433"/>
          </a:xfrm>
          <a:prstGeom prst="rect">
            <a:avLst/>
          </a:prstGeom>
          <a:noFill/>
        </p:spPr>
        <p:txBody>
          <a:bodyPr wrap="square" rtlCol="0">
            <a:spAutoFit/>
          </a:bodyPr>
          <a:lstStyle/>
          <a:p>
            <a:pPr lvl="0">
              <a:spcAft>
                <a:spcPts val="1200"/>
              </a:spcAft>
            </a:pPr>
            <a:endParaRPr lang="en-US" altLang="zh-CN" sz="2000" dirty="0">
              <a:solidFill>
                <a:prstClr val="black"/>
              </a:solidFill>
              <a:latin typeface="微软雅黑"/>
            </a:endParaRPr>
          </a:p>
          <a:p>
            <a:pPr>
              <a:spcAft>
                <a:spcPts val="1200"/>
              </a:spcAft>
            </a:pPr>
            <a:r>
              <a:rPr lang="zh-CN" altLang="zh-CN" sz="2000" dirty="0" smtClean="0">
                <a:solidFill>
                  <a:srgbClr val="333333"/>
                </a:solidFill>
                <a:latin typeface="Arial" panose="020B0604020202020204" pitchFamily="34" charset="0"/>
                <a:ea typeface="Open Sans"/>
              </a:rPr>
              <a:t>2015</a:t>
            </a:r>
            <a:r>
              <a:rPr lang="zh-CN" altLang="zh-CN" sz="2000" dirty="0">
                <a:solidFill>
                  <a:srgbClr val="333333"/>
                </a:solidFill>
                <a:latin typeface="Arial" panose="020B0604020202020204" pitchFamily="34" charset="0"/>
                <a:ea typeface="Open Sans"/>
              </a:rPr>
              <a:t>Deep learning for event-driven stock prediction</a:t>
            </a:r>
            <a:r>
              <a:rPr lang="zh-CN" altLang="zh-CN" sz="1100" dirty="0">
                <a:latin typeface="Arial" panose="020B0604020202020204" pitchFamily="34" charset="0"/>
              </a:rPr>
              <a:t> </a:t>
            </a:r>
            <a:endParaRPr lang="zh-CN" altLang="zh-CN" sz="3200" dirty="0">
              <a:latin typeface="Arial" panose="020B0604020202020204" pitchFamily="34" charset="0"/>
            </a:endParaRPr>
          </a:p>
          <a:p>
            <a:pPr>
              <a:spcAft>
                <a:spcPts val="1200"/>
              </a:spcAft>
            </a:pPr>
            <a:endParaRPr lang="en-US" altLang="zh-CN" sz="2000" dirty="0">
              <a:solidFill>
                <a:prstClr val="black"/>
              </a:solidFill>
              <a:latin typeface="微软雅黑"/>
            </a:endParaRPr>
          </a:p>
          <a:p>
            <a:pPr lvl="0">
              <a:spcAft>
                <a:spcPts val="1200"/>
              </a:spcAft>
            </a:pPr>
            <a:endParaRPr lang="en-US" altLang="zh-CN" sz="2000" dirty="0">
              <a:solidFill>
                <a:prstClr val="black"/>
              </a:solidFill>
              <a:latin typeface="微软雅黑"/>
            </a:endParaRPr>
          </a:p>
          <a:p>
            <a:endParaRPr lang="zh-CN" altLang="zh-CN" sz="2800" dirty="0">
              <a:latin typeface="Arial" panose="020B0604020202020204" pitchFamily="34" charset="0"/>
            </a:endParaRPr>
          </a:p>
          <a:p>
            <a:endParaRPr lang="en-US" altLang="zh-CN" sz="2000" dirty="0" smtClean="0">
              <a:latin typeface="+mn-ea"/>
            </a:endParaRPr>
          </a:p>
          <a:p>
            <a:endParaRPr lang="en-US" altLang="zh-CN" sz="2000" dirty="0" smtClean="0">
              <a:latin typeface="+mn-ea"/>
            </a:endParaRPr>
          </a:p>
        </p:txBody>
      </p:sp>
      <p:pic>
        <p:nvPicPr>
          <p:cNvPr id="8" name="图片 7"/>
          <p:cNvPicPr>
            <a:picLocks noChangeAspect="1"/>
          </p:cNvPicPr>
          <p:nvPr/>
        </p:nvPicPr>
        <p:blipFill rotWithShape="1">
          <a:blip r:embed="rId3"/>
          <a:srcRect r="4298"/>
          <a:stretch/>
        </p:blipFill>
        <p:spPr>
          <a:xfrm>
            <a:off x="6096000" y="2429083"/>
            <a:ext cx="4424670" cy="3111059"/>
          </a:xfrm>
          <a:prstGeom prst="rect">
            <a:avLst/>
          </a:prstGeom>
        </p:spPr>
      </p:pic>
      <p:pic>
        <p:nvPicPr>
          <p:cNvPr id="9" name="图片 8"/>
          <p:cNvPicPr>
            <a:picLocks noChangeAspect="1"/>
          </p:cNvPicPr>
          <p:nvPr/>
        </p:nvPicPr>
        <p:blipFill>
          <a:blip r:embed="rId4"/>
          <a:stretch>
            <a:fillRect/>
          </a:stretch>
        </p:blipFill>
        <p:spPr>
          <a:xfrm>
            <a:off x="711328" y="3747499"/>
            <a:ext cx="5285726" cy="531164"/>
          </a:xfrm>
          <a:prstGeom prst="rect">
            <a:avLst/>
          </a:prstGeom>
        </p:spPr>
      </p:pic>
      <p:sp>
        <p:nvSpPr>
          <p:cNvPr id="11" name="文本框 10"/>
          <p:cNvSpPr txBox="1"/>
          <p:nvPr/>
        </p:nvSpPr>
        <p:spPr>
          <a:xfrm>
            <a:off x="1076695" y="2150880"/>
            <a:ext cx="5019305" cy="1200329"/>
          </a:xfrm>
          <a:prstGeom prst="rect">
            <a:avLst/>
          </a:prstGeom>
          <a:noFill/>
        </p:spPr>
        <p:txBody>
          <a:bodyPr wrap="square" rtlCol="0">
            <a:spAutoFit/>
          </a:bodyPr>
          <a:lstStyle/>
          <a:p>
            <a:pPr marL="342900" indent="-342900">
              <a:lnSpc>
                <a:spcPct val="150000"/>
              </a:lnSpc>
              <a:buAutoNum type="arabicPeriod"/>
            </a:pPr>
            <a:r>
              <a:rPr lang="en-US" altLang="zh-CN" sz="1600" dirty="0" smtClean="0">
                <a:latin typeface="+mn-ea"/>
              </a:rPr>
              <a:t>word2vec</a:t>
            </a:r>
            <a:r>
              <a:rPr lang="zh-CN" altLang="en-US" sz="1600" dirty="0" smtClean="0">
                <a:latin typeface="+mn-ea"/>
              </a:rPr>
              <a:t>将词语表示成向量</a:t>
            </a:r>
            <a:endParaRPr lang="en-US" altLang="zh-CN" sz="1600" dirty="0" smtClean="0">
              <a:latin typeface="+mn-ea"/>
            </a:endParaRPr>
          </a:p>
          <a:p>
            <a:pPr marL="342900" indent="-342900">
              <a:lnSpc>
                <a:spcPct val="150000"/>
              </a:lnSpc>
              <a:buAutoNum type="arabicPeriod"/>
            </a:pPr>
            <a:r>
              <a:rPr lang="zh-CN" altLang="en-US" sz="1600" dirty="0" smtClean="0">
                <a:latin typeface="+mn-ea"/>
              </a:rPr>
              <a:t>将新闻标题表示成元组（</a:t>
            </a:r>
            <a:r>
              <a:rPr lang="en-US" altLang="zh-CN" sz="1600" dirty="0" smtClean="0">
                <a:latin typeface="+mn-ea"/>
              </a:rPr>
              <a:t>O1</a:t>
            </a:r>
            <a:r>
              <a:rPr lang="zh-CN" altLang="en-US" sz="1600" dirty="0" smtClean="0">
                <a:latin typeface="+mn-ea"/>
              </a:rPr>
              <a:t>，</a:t>
            </a:r>
            <a:r>
              <a:rPr lang="en-US" altLang="zh-CN" sz="1600" dirty="0" smtClean="0">
                <a:latin typeface="+mn-ea"/>
              </a:rPr>
              <a:t>P</a:t>
            </a:r>
            <a:r>
              <a:rPr lang="zh-CN" altLang="en-US" sz="1600" dirty="0" smtClean="0">
                <a:latin typeface="+mn-ea"/>
              </a:rPr>
              <a:t>，</a:t>
            </a:r>
            <a:r>
              <a:rPr lang="en-US" altLang="zh-CN" sz="1600" dirty="0" smtClean="0">
                <a:latin typeface="+mn-ea"/>
              </a:rPr>
              <a:t>O2</a:t>
            </a:r>
            <a:r>
              <a:rPr lang="zh-CN" altLang="en-US" sz="1600" dirty="0" smtClean="0">
                <a:latin typeface="+mn-ea"/>
              </a:rPr>
              <a:t>，</a:t>
            </a:r>
            <a:r>
              <a:rPr lang="en-US" altLang="zh-CN" sz="1600" dirty="0" smtClean="0">
                <a:latin typeface="+mn-ea"/>
              </a:rPr>
              <a:t>T</a:t>
            </a:r>
            <a:r>
              <a:rPr lang="zh-CN" altLang="en-US" sz="1600" dirty="0" smtClean="0">
                <a:latin typeface="+mn-ea"/>
              </a:rPr>
              <a:t>）</a:t>
            </a:r>
            <a:endParaRPr lang="en-US" altLang="zh-CN" sz="1600" dirty="0" smtClean="0">
              <a:latin typeface="+mn-ea"/>
            </a:endParaRPr>
          </a:p>
          <a:p>
            <a:pPr marL="342900" indent="-342900">
              <a:lnSpc>
                <a:spcPct val="150000"/>
              </a:lnSpc>
              <a:buAutoNum type="arabicPeriod"/>
            </a:pPr>
            <a:r>
              <a:rPr lang="zh-CN" altLang="en-US" sz="1600" dirty="0" smtClean="0">
                <a:latin typeface="+mn-ea"/>
              </a:rPr>
              <a:t>经过右侧模型训练，将其表示成一个向量的形式</a:t>
            </a:r>
            <a:endParaRPr lang="en-US" altLang="zh-CN" sz="1600" dirty="0" smtClean="0">
              <a:latin typeface="+mn-ea"/>
            </a:endParaRPr>
          </a:p>
        </p:txBody>
      </p:sp>
    </p:spTree>
    <p:extLst>
      <p:ext uri="{BB962C8B-B14F-4D97-AF65-F5344CB8AC3E}">
        <p14:creationId xmlns:p14="http://schemas.microsoft.com/office/powerpoint/2010/main" val="3535934544"/>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a:solidFill>
                  <a:prstClr val="white"/>
                </a:solidFill>
                <a:cs typeface="+mn-ea"/>
                <a:sym typeface="+mn-lt"/>
              </a:rPr>
              <a:t>技术分析</a:t>
            </a: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478420"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sp>
        <p:nvSpPr>
          <p:cNvPr id="4" name="文本框 3"/>
          <p:cNvSpPr txBox="1"/>
          <p:nvPr/>
        </p:nvSpPr>
        <p:spPr>
          <a:xfrm>
            <a:off x="1049733" y="152335"/>
            <a:ext cx="9641867" cy="2985433"/>
          </a:xfrm>
          <a:prstGeom prst="rect">
            <a:avLst/>
          </a:prstGeom>
          <a:noFill/>
        </p:spPr>
        <p:txBody>
          <a:bodyPr wrap="square" rtlCol="0">
            <a:spAutoFit/>
          </a:bodyPr>
          <a:lstStyle/>
          <a:p>
            <a:pPr lvl="0">
              <a:spcAft>
                <a:spcPts val="1200"/>
              </a:spcAft>
            </a:pPr>
            <a:endParaRPr lang="en-US" altLang="zh-CN" sz="2000" dirty="0">
              <a:solidFill>
                <a:prstClr val="black"/>
              </a:solidFill>
              <a:latin typeface="微软雅黑"/>
            </a:endParaRPr>
          </a:p>
          <a:p>
            <a:pPr>
              <a:spcAft>
                <a:spcPts val="1200"/>
              </a:spcAft>
            </a:pPr>
            <a:r>
              <a:rPr lang="zh-CN" altLang="zh-CN" sz="2000" dirty="0" smtClean="0">
                <a:solidFill>
                  <a:srgbClr val="333333"/>
                </a:solidFill>
                <a:latin typeface="Arial" panose="020B0604020202020204" pitchFamily="34" charset="0"/>
                <a:ea typeface="Open Sans"/>
              </a:rPr>
              <a:t>2015</a:t>
            </a:r>
            <a:r>
              <a:rPr lang="zh-CN" altLang="zh-CN" sz="2000" dirty="0">
                <a:solidFill>
                  <a:srgbClr val="333333"/>
                </a:solidFill>
                <a:latin typeface="Arial" panose="020B0604020202020204" pitchFamily="34" charset="0"/>
                <a:ea typeface="Open Sans"/>
              </a:rPr>
              <a:t>Deep learning for event-driven stock prediction</a:t>
            </a:r>
            <a:r>
              <a:rPr lang="zh-CN" altLang="zh-CN" sz="1100" dirty="0">
                <a:latin typeface="Arial" panose="020B0604020202020204" pitchFamily="34" charset="0"/>
              </a:rPr>
              <a:t> </a:t>
            </a:r>
            <a:endParaRPr lang="zh-CN" altLang="zh-CN" sz="3200" dirty="0">
              <a:latin typeface="Arial" panose="020B0604020202020204" pitchFamily="34" charset="0"/>
            </a:endParaRPr>
          </a:p>
          <a:p>
            <a:pPr>
              <a:spcAft>
                <a:spcPts val="1200"/>
              </a:spcAft>
            </a:pPr>
            <a:endParaRPr lang="en-US" altLang="zh-CN" sz="2000" dirty="0">
              <a:solidFill>
                <a:prstClr val="black"/>
              </a:solidFill>
              <a:latin typeface="微软雅黑"/>
            </a:endParaRPr>
          </a:p>
          <a:p>
            <a:pPr lvl="0">
              <a:spcAft>
                <a:spcPts val="1200"/>
              </a:spcAft>
            </a:pPr>
            <a:endParaRPr lang="en-US" altLang="zh-CN" sz="2000" dirty="0">
              <a:solidFill>
                <a:prstClr val="black"/>
              </a:solidFill>
              <a:latin typeface="微软雅黑"/>
            </a:endParaRPr>
          </a:p>
          <a:p>
            <a:endParaRPr lang="zh-CN" altLang="zh-CN" sz="2800" dirty="0">
              <a:latin typeface="Arial" panose="020B0604020202020204" pitchFamily="34" charset="0"/>
            </a:endParaRPr>
          </a:p>
          <a:p>
            <a:endParaRPr lang="en-US" altLang="zh-CN" sz="2000" dirty="0" smtClean="0">
              <a:latin typeface="+mn-ea"/>
            </a:endParaRPr>
          </a:p>
          <a:p>
            <a:endParaRPr lang="en-US" altLang="zh-CN" sz="2000" dirty="0" smtClean="0">
              <a:latin typeface="+mn-ea"/>
            </a:endParaRPr>
          </a:p>
        </p:txBody>
      </p:sp>
      <p:pic>
        <p:nvPicPr>
          <p:cNvPr id="7" name="图片 6"/>
          <p:cNvPicPr>
            <a:picLocks noChangeAspect="1"/>
          </p:cNvPicPr>
          <p:nvPr/>
        </p:nvPicPr>
        <p:blipFill rotWithShape="1">
          <a:blip r:embed="rId3"/>
          <a:srcRect t="9655" b="4793"/>
          <a:stretch/>
        </p:blipFill>
        <p:spPr>
          <a:xfrm>
            <a:off x="1664296" y="1771303"/>
            <a:ext cx="10169931" cy="4849025"/>
          </a:xfrm>
          <a:prstGeom prst="rect">
            <a:avLst/>
          </a:prstGeom>
        </p:spPr>
      </p:pic>
      <p:pic>
        <p:nvPicPr>
          <p:cNvPr id="10" name="图片 9"/>
          <p:cNvPicPr>
            <a:picLocks noChangeAspect="1"/>
          </p:cNvPicPr>
          <p:nvPr/>
        </p:nvPicPr>
        <p:blipFill rotWithShape="1">
          <a:blip r:embed="rId4"/>
          <a:srcRect r="4355"/>
          <a:stretch/>
        </p:blipFill>
        <p:spPr>
          <a:xfrm>
            <a:off x="478420" y="1089307"/>
            <a:ext cx="5126734" cy="2447270"/>
          </a:xfrm>
          <a:prstGeom prst="rect">
            <a:avLst/>
          </a:prstGeom>
        </p:spPr>
      </p:pic>
    </p:spTree>
    <p:extLst>
      <p:ext uri="{BB962C8B-B14F-4D97-AF65-F5344CB8AC3E}">
        <p14:creationId xmlns:p14="http://schemas.microsoft.com/office/powerpoint/2010/main" val="43099035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a:solidFill>
                  <a:prstClr val="white"/>
                </a:solidFill>
                <a:cs typeface="+mn-ea"/>
                <a:sym typeface="+mn-lt"/>
              </a:rPr>
              <a:t>技术分析</a:t>
            </a: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694989"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sp>
        <p:nvSpPr>
          <p:cNvPr id="4" name="文本框 3"/>
          <p:cNvSpPr txBox="1"/>
          <p:nvPr/>
        </p:nvSpPr>
        <p:spPr>
          <a:xfrm>
            <a:off x="902368" y="938463"/>
            <a:ext cx="9895092" cy="4955203"/>
          </a:xfrm>
          <a:prstGeom prst="rect">
            <a:avLst/>
          </a:prstGeom>
          <a:noFill/>
        </p:spPr>
        <p:txBody>
          <a:bodyPr wrap="square" rtlCol="0">
            <a:spAutoFit/>
          </a:bodyPr>
          <a:lstStyle/>
          <a:p>
            <a:endParaRPr lang="en-US" altLang="zh-CN" sz="2000" dirty="0" smtClean="0">
              <a:solidFill>
                <a:srgbClr val="333333"/>
              </a:solidFill>
              <a:latin typeface="Arial" panose="020B0604020202020204" pitchFamily="34" charset="0"/>
              <a:ea typeface="Open Sans"/>
            </a:endParaRPr>
          </a:p>
          <a:p>
            <a:r>
              <a:rPr lang="zh-CN" altLang="zh-CN" sz="2000" dirty="0" smtClean="0">
                <a:solidFill>
                  <a:srgbClr val="333333"/>
                </a:solidFill>
                <a:latin typeface="Arial" panose="020B0604020202020204" pitchFamily="34" charset="0"/>
                <a:ea typeface="Open Sans"/>
              </a:rPr>
              <a:t>Predicting </a:t>
            </a:r>
            <a:r>
              <a:rPr lang="zh-CN" altLang="zh-CN" sz="2000" dirty="0">
                <a:solidFill>
                  <a:srgbClr val="333333"/>
                </a:solidFill>
                <a:latin typeface="Arial" panose="020B0604020202020204" pitchFamily="34" charset="0"/>
                <a:ea typeface="Open Sans"/>
              </a:rPr>
              <a:t>Stock Market Movement with Deep </a:t>
            </a:r>
            <a:r>
              <a:rPr lang="zh-CN" altLang="zh-CN" sz="2000" dirty="0" smtClean="0">
                <a:solidFill>
                  <a:srgbClr val="333333"/>
                </a:solidFill>
                <a:latin typeface="Arial" panose="020B0604020202020204" pitchFamily="34" charset="0"/>
                <a:ea typeface="Open Sans"/>
              </a:rPr>
              <a:t>RNNs</a:t>
            </a:r>
            <a:endParaRPr lang="en-US" altLang="zh-CN" sz="2000" dirty="0" smtClean="0">
              <a:solidFill>
                <a:srgbClr val="333333"/>
              </a:solidFill>
              <a:latin typeface="Arial" panose="020B0604020202020204" pitchFamily="34" charset="0"/>
              <a:ea typeface="Open Sans"/>
            </a:endParaRPr>
          </a:p>
          <a:p>
            <a:endParaRPr lang="en-US" altLang="zh-CN" sz="2000" dirty="0" smtClean="0">
              <a:solidFill>
                <a:srgbClr val="333333"/>
              </a:solidFill>
              <a:latin typeface="Arial" panose="020B0604020202020204" pitchFamily="34" charset="0"/>
            </a:endParaRPr>
          </a:p>
          <a:p>
            <a:pPr marL="342900" indent="-342900">
              <a:buAutoNum type="arabicPeriod"/>
            </a:pPr>
            <a:r>
              <a:rPr lang="zh-CN" altLang="en-US" sz="1600" dirty="0" smtClean="0">
                <a:latin typeface="+mn-ea"/>
              </a:rPr>
              <a:t>选取每天</a:t>
            </a:r>
            <a:r>
              <a:rPr lang="en-US" altLang="zh-CN" sz="1600" dirty="0" smtClean="0">
                <a:latin typeface="+mn-ea"/>
              </a:rPr>
              <a:t>25</a:t>
            </a:r>
            <a:r>
              <a:rPr lang="zh-CN" altLang="en-US" sz="1600" dirty="0" smtClean="0">
                <a:latin typeface="+mn-ea"/>
              </a:rPr>
              <a:t>篇当天的新闻标题串联成一个字符串</a:t>
            </a:r>
            <a:endParaRPr lang="en-US" altLang="zh-CN" sz="1600" dirty="0" smtClean="0">
              <a:latin typeface="+mn-ea"/>
            </a:endParaRPr>
          </a:p>
          <a:p>
            <a:pPr marL="342900" indent="-342900">
              <a:buAutoNum type="arabicPeriod"/>
            </a:pPr>
            <a:r>
              <a:rPr lang="zh-CN" altLang="en-US" sz="1600" dirty="0" smtClean="0">
                <a:latin typeface="+mn-ea"/>
              </a:rPr>
              <a:t>用</a:t>
            </a:r>
            <a:r>
              <a:rPr lang="en-US" altLang="zh-CN" sz="1600" dirty="0" err="1" smtClean="0">
                <a:latin typeface="+mn-ea"/>
              </a:rPr>
              <a:t>tf-idf</a:t>
            </a:r>
            <a:r>
              <a:rPr lang="zh-CN" altLang="en-US" sz="1600" dirty="0" smtClean="0">
                <a:latin typeface="+mn-ea"/>
              </a:rPr>
              <a:t>的加权方法来将标题转换成向量。</a:t>
            </a:r>
            <a:endParaRPr lang="en-US" altLang="zh-CN" sz="1600" dirty="0" smtClean="0">
              <a:latin typeface="+mn-ea"/>
            </a:endParaRPr>
          </a:p>
          <a:p>
            <a:pPr marL="342900" indent="-342900">
              <a:buAutoNum type="arabicPeriod"/>
            </a:pPr>
            <a:r>
              <a:rPr lang="zh-CN" altLang="en-US" sz="1600" dirty="0" smtClean="0">
                <a:latin typeface="+mn-ea"/>
              </a:rPr>
              <a:t>在基准数据集上实现了</a:t>
            </a:r>
            <a:r>
              <a:rPr lang="en-US" altLang="zh-CN" sz="1600" dirty="0" smtClean="0">
                <a:latin typeface="+mn-ea"/>
              </a:rPr>
              <a:t>12</a:t>
            </a:r>
            <a:r>
              <a:rPr lang="zh-CN" altLang="en-US" sz="1600" dirty="0" smtClean="0">
                <a:latin typeface="+mn-ea"/>
              </a:rPr>
              <a:t>层</a:t>
            </a:r>
            <a:r>
              <a:rPr lang="en-US" altLang="zh-CN" sz="1600" dirty="0" smtClean="0">
                <a:latin typeface="+mn-ea"/>
              </a:rPr>
              <a:t>GRU</a:t>
            </a:r>
            <a:r>
              <a:rPr lang="zh-CN" altLang="en-US" sz="1600" dirty="0" smtClean="0">
                <a:latin typeface="+mn-ea"/>
              </a:rPr>
              <a:t>，仅使用新闻头条作为特征</a:t>
            </a:r>
            <a:endParaRPr lang="en-US" altLang="zh-CN" sz="1600" dirty="0" smtClean="0">
              <a:latin typeface="+mn-ea"/>
            </a:endParaRPr>
          </a:p>
          <a:p>
            <a:pPr marL="342900" indent="-342900">
              <a:buAutoNum type="arabicPeriod"/>
            </a:pPr>
            <a:r>
              <a:rPr lang="zh-CN" altLang="en-US" sz="1600" dirty="0">
                <a:latin typeface="+mn-ea"/>
              </a:rPr>
              <a:t>结果</a:t>
            </a:r>
            <a:r>
              <a:rPr lang="zh-CN" altLang="en-US" sz="1600" dirty="0" smtClean="0">
                <a:latin typeface="+mn-ea"/>
              </a:rPr>
              <a:t>预测了</a:t>
            </a:r>
            <a:r>
              <a:rPr lang="en-US" altLang="zh-CN" sz="1600" dirty="0" smtClean="0">
                <a:latin typeface="+mn-ea"/>
              </a:rPr>
              <a:t>54</a:t>
            </a:r>
            <a:r>
              <a:rPr lang="zh-CN" altLang="en-US" sz="1600" dirty="0" smtClean="0">
                <a:latin typeface="+mn-ea"/>
              </a:rPr>
              <a:t>％的测试集准确度</a:t>
            </a:r>
            <a:endParaRPr lang="en-US" altLang="zh-CN" sz="1600" dirty="0" smtClean="0">
              <a:latin typeface="+mn-ea"/>
            </a:endParaRPr>
          </a:p>
          <a:p>
            <a:pPr marL="342900" indent="-342900">
              <a:buAutoNum type="arabicPeriod"/>
            </a:pPr>
            <a:endParaRPr lang="en-US" altLang="zh-CN" sz="1600" dirty="0">
              <a:latin typeface="+mn-ea"/>
            </a:endParaRPr>
          </a:p>
          <a:p>
            <a:r>
              <a:rPr lang="zh-CN" altLang="en-US" sz="1600" dirty="0" smtClean="0">
                <a:latin typeface="+mn-ea"/>
              </a:rPr>
              <a:t>这些结果带来了一些惊喜和经验教训。</a:t>
            </a:r>
            <a:endParaRPr lang="en-US" altLang="zh-CN" sz="1600" dirty="0" smtClean="0">
              <a:latin typeface="+mn-ea"/>
            </a:endParaRPr>
          </a:p>
          <a:p>
            <a:pPr marL="342900" indent="-342900">
              <a:buAutoNum type="arabicPeriod"/>
            </a:pPr>
            <a:r>
              <a:rPr lang="zh-CN" altLang="en-US" sz="1600" dirty="0" smtClean="0">
                <a:latin typeface="+mn-ea"/>
              </a:rPr>
              <a:t>首先，在增加模型性能方面，特征提取比针对该特定学习任务的模型选择或超参数选择更重要。</a:t>
            </a:r>
            <a:endParaRPr lang="en-US" altLang="zh-CN" sz="1600" dirty="0" smtClean="0">
              <a:latin typeface="+mn-ea"/>
            </a:endParaRPr>
          </a:p>
          <a:p>
            <a:pPr marL="342900" indent="-342900">
              <a:buAutoNum type="arabicPeriod"/>
            </a:pPr>
            <a:r>
              <a:rPr lang="zh-CN" altLang="en-US" sz="1600" dirty="0" smtClean="0">
                <a:latin typeface="+mn-ea"/>
              </a:rPr>
              <a:t>其次</a:t>
            </a:r>
            <a:r>
              <a:rPr lang="zh-CN" altLang="en-US" sz="1600" dirty="0" smtClean="0">
                <a:latin typeface="+mn-ea"/>
              </a:rPr>
              <a:t>，相对</a:t>
            </a:r>
            <a:r>
              <a:rPr lang="zh-CN" altLang="en-US" sz="1600" dirty="0" smtClean="0">
                <a:latin typeface="+mn-ea"/>
              </a:rPr>
              <a:t>于模型的复杂性而言，运用</a:t>
            </a:r>
            <a:r>
              <a:rPr lang="en-US" altLang="zh-CN" sz="1600" dirty="0" smtClean="0">
                <a:latin typeface="+mn-ea"/>
              </a:rPr>
              <a:t>12</a:t>
            </a:r>
            <a:r>
              <a:rPr lang="zh-CN" altLang="en-US" sz="1600" dirty="0" smtClean="0">
                <a:latin typeface="+mn-ea"/>
              </a:rPr>
              <a:t>层</a:t>
            </a:r>
            <a:r>
              <a:rPr lang="en-US" altLang="zh-CN" sz="1600" dirty="0" smtClean="0">
                <a:latin typeface="+mn-ea"/>
              </a:rPr>
              <a:t>GRU</a:t>
            </a:r>
            <a:r>
              <a:rPr lang="zh-CN" altLang="en-US" sz="1600" dirty="0" smtClean="0">
                <a:latin typeface="+mn-ea"/>
              </a:rPr>
              <a:t>导致过拟合的风险非常高。</a:t>
            </a:r>
            <a:endParaRPr lang="en-US" altLang="zh-CN" sz="1600" dirty="0" smtClean="0">
              <a:latin typeface="+mn-ea"/>
            </a:endParaRPr>
          </a:p>
          <a:p>
            <a:pPr marL="342900" indent="-342900">
              <a:buAutoNum type="arabicPeriod"/>
            </a:pPr>
            <a:r>
              <a:rPr lang="zh-CN" altLang="en-US" sz="1600" dirty="0" smtClean="0">
                <a:latin typeface="+mn-ea"/>
              </a:rPr>
              <a:t>第三，在增加更多隐藏层的同时提高了验证的准确性，但也减慢了训练速度。</a:t>
            </a:r>
            <a:endParaRPr lang="en-US" altLang="zh-CN" sz="1600" dirty="0" smtClean="0">
              <a:latin typeface="+mn-ea"/>
            </a:endParaRPr>
          </a:p>
          <a:p>
            <a:pPr marL="342900" indent="-342900">
              <a:buAutoNum type="arabicPeriod"/>
            </a:pPr>
            <a:r>
              <a:rPr lang="zh-CN" altLang="en-US" sz="1600" dirty="0" smtClean="0">
                <a:latin typeface="+mn-ea"/>
              </a:rPr>
              <a:t>最后，深度</a:t>
            </a:r>
            <a:r>
              <a:rPr lang="en-US" altLang="zh-CN" sz="1600" dirty="0" smtClean="0">
                <a:latin typeface="+mn-ea"/>
              </a:rPr>
              <a:t>RNN</a:t>
            </a:r>
            <a:r>
              <a:rPr lang="zh-CN" altLang="en-US" sz="1600" dirty="0" smtClean="0">
                <a:latin typeface="+mn-ea"/>
              </a:rPr>
              <a:t>的内置优势似乎没有显着改善结果。股票市场运动可能更多是一个随机过程，并不依赖于先前的历史，或者仅仅是没有足够的例子来学习。</a:t>
            </a:r>
            <a:endParaRPr lang="en-US" altLang="zh-CN" sz="1600" dirty="0" smtClean="0">
              <a:latin typeface="+mn-ea"/>
            </a:endParaRPr>
          </a:p>
          <a:p>
            <a:endParaRPr lang="en-US" altLang="zh-CN" sz="2000" dirty="0" smtClean="0">
              <a:latin typeface="+mn-ea"/>
            </a:endParaRPr>
          </a:p>
          <a:p>
            <a:pPr marL="457200" indent="-457200">
              <a:buAutoNum type="alphaUcParenBoth"/>
            </a:pPr>
            <a:endParaRPr lang="en-US" altLang="zh-CN" sz="2000" dirty="0">
              <a:latin typeface="+mn-ea"/>
            </a:endParaRPr>
          </a:p>
          <a:p>
            <a:endParaRPr lang="en-US" altLang="zh-CN" sz="2000" dirty="0" smtClean="0">
              <a:latin typeface="+mn-ea"/>
            </a:endParaRPr>
          </a:p>
          <a:p>
            <a:endParaRPr lang="en-US" altLang="zh-CN" sz="2000" dirty="0" smtClean="0">
              <a:latin typeface="+mn-ea"/>
            </a:endParaRPr>
          </a:p>
        </p:txBody>
      </p:sp>
    </p:spTree>
    <p:extLst>
      <p:ext uri="{BB962C8B-B14F-4D97-AF65-F5344CB8AC3E}">
        <p14:creationId xmlns:p14="http://schemas.microsoft.com/office/powerpoint/2010/main" val="2004531694"/>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a:solidFill>
                  <a:prstClr val="white"/>
                </a:solidFill>
                <a:cs typeface="+mn-ea"/>
                <a:sym typeface="+mn-lt"/>
              </a:rPr>
              <a:t>技术分析</a:t>
            </a: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478419" y="516174"/>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sp>
        <p:nvSpPr>
          <p:cNvPr id="4" name="文本框 3"/>
          <p:cNvSpPr txBox="1"/>
          <p:nvPr/>
        </p:nvSpPr>
        <p:spPr>
          <a:xfrm>
            <a:off x="1049733" y="1304151"/>
            <a:ext cx="9641867" cy="3416320"/>
          </a:xfrm>
          <a:prstGeom prst="rect">
            <a:avLst/>
          </a:prstGeom>
          <a:noFill/>
        </p:spPr>
        <p:txBody>
          <a:bodyPr wrap="square" rtlCol="0">
            <a:spAutoFit/>
          </a:bodyPr>
          <a:lstStyle/>
          <a:p>
            <a:pPr marL="457200" indent="-457200">
              <a:spcAft>
                <a:spcPts val="1200"/>
              </a:spcAft>
              <a:buAutoNum type="alphaUcParenBoth"/>
            </a:pPr>
            <a:r>
              <a:rPr lang="zh-CN" altLang="en-US" sz="2000" dirty="0" smtClean="0">
                <a:latin typeface="+mn-ea"/>
              </a:rPr>
              <a:t>遗传算法</a:t>
            </a:r>
            <a:endParaRPr lang="en-US" altLang="zh-CN" sz="2000" dirty="0" smtClean="0">
              <a:latin typeface="+mn-ea"/>
            </a:endParaRPr>
          </a:p>
          <a:p>
            <a:pPr marL="342900" lvl="0" indent="-342900" eaLnBrk="0" fontAlgn="base" hangingPunct="0">
              <a:spcBef>
                <a:spcPct val="0"/>
              </a:spcBef>
              <a:spcAft>
                <a:spcPct val="0"/>
              </a:spcAft>
              <a:buFont typeface="Wingdings" panose="05000000000000000000" pitchFamily="2" charset="2"/>
              <a:buChar char="Ø"/>
            </a:pPr>
            <a:r>
              <a:rPr lang="zh-CN" altLang="zh-CN" dirty="0">
                <a:solidFill>
                  <a:srgbClr val="333333"/>
                </a:solidFill>
                <a:latin typeface="Arial" panose="020B0604020202020204" pitchFamily="34" charset="0"/>
                <a:ea typeface="Open Sans"/>
              </a:rPr>
              <a:t>2011-Forecasting stock markets using wavelet transforms and recurrent neural networks An integrated system based on artificial bee colony algorithm</a:t>
            </a:r>
            <a:r>
              <a:rPr lang="zh-CN" altLang="zh-CN" sz="1050" dirty="0">
                <a:latin typeface="Arial" panose="020B0604020202020204" pitchFamily="34" charset="0"/>
              </a:rPr>
              <a:t> </a:t>
            </a:r>
            <a:endParaRPr lang="zh-CN" altLang="zh-CN" sz="2800" dirty="0">
              <a:latin typeface="Arial" panose="020B0604020202020204" pitchFamily="34" charset="0"/>
            </a:endParaRPr>
          </a:p>
          <a:p>
            <a:endParaRPr lang="en-US" altLang="zh-CN" sz="2000" dirty="0" smtClean="0">
              <a:latin typeface="+mn-ea"/>
            </a:endParaRPr>
          </a:p>
          <a:p>
            <a:endParaRPr lang="en-US" altLang="zh-CN" sz="2000" dirty="0">
              <a:latin typeface="+mn-ea"/>
            </a:endParaRPr>
          </a:p>
          <a:p>
            <a:pPr>
              <a:spcAft>
                <a:spcPts val="1200"/>
              </a:spcAft>
            </a:pPr>
            <a:r>
              <a:rPr lang="en-US" altLang="zh-CN" sz="2000" dirty="0">
                <a:latin typeface="+mn-ea"/>
              </a:rPr>
              <a:t>(B) </a:t>
            </a:r>
            <a:r>
              <a:rPr lang="zh-CN" altLang="en-US" sz="2000" dirty="0" smtClean="0">
                <a:latin typeface="+mn-ea"/>
              </a:rPr>
              <a:t>强化学习</a:t>
            </a:r>
            <a:endParaRPr lang="en-US" altLang="zh-CN" sz="2000" dirty="0" smtClean="0">
              <a:latin typeface="+mn-ea"/>
            </a:endParaRPr>
          </a:p>
          <a:p>
            <a:pPr marL="342900" indent="-342900">
              <a:buFont typeface="Wingdings" panose="05000000000000000000" pitchFamily="2" charset="2"/>
              <a:buChar char="Ø"/>
            </a:pPr>
            <a:r>
              <a:rPr lang="zh-CN" altLang="zh-CN" dirty="0">
                <a:solidFill>
                  <a:srgbClr val="333333"/>
                </a:solidFill>
                <a:latin typeface="Arial" panose="020B0604020202020204" pitchFamily="34" charset="0"/>
                <a:ea typeface="Open Sans"/>
              </a:rPr>
              <a:t>2017-A Deep Reinforcement Learning Framework for the Financial Portfolio Management Problem</a:t>
            </a:r>
            <a:r>
              <a:rPr lang="zh-CN" altLang="zh-CN" sz="1050" dirty="0">
                <a:latin typeface="Arial" panose="020B0604020202020204" pitchFamily="34" charset="0"/>
              </a:rPr>
              <a:t> </a:t>
            </a:r>
            <a:endParaRPr lang="zh-CN" altLang="zh-CN" sz="2800" dirty="0">
              <a:latin typeface="Arial" panose="020B0604020202020204" pitchFamily="34" charset="0"/>
            </a:endParaRPr>
          </a:p>
          <a:p>
            <a:endParaRPr lang="en-US" altLang="zh-CN" sz="2000" dirty="0" smtClean="0">
              <a:latin typeface="+mn-ea"/>
            </a:endParaRPr>
          </a:p>
          <a:p>
            <a:endParaRPr lang="en-US" altLang="zh-CN" sz="2000" dirty="0" smtClean="0">
              <a:latin typeface="+mn-ea"/>
            </a:endParaRPr>
          </a:p>
        </p:txBody>
      </p:sp>
    </p:spTree>
    <p:extLst>
      <p:ext uri="{BB962C8B-B14F-4D97-AF65-F5344CB8AC3E}">
        <p14:creationId xmlns:p14="http://schemas.microsoft.com/office/powerpoint/2010/main" val="3888376505"/>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grpSp>
        <p:nvGrpSpPr>
          <p:cNvPr id="10" name="组合 9">
            <a:extLst>
              <a:ext uri="{FF2B5EF4-FFF2-40B4-BE49-F238E27FC236}">
                <a16:creationId xmlns:a16="http://schemas.microsoft.com/office/drawing/2014/main" xmlns="" id="{24A97F1C-4154-4325-A30E-90265B8D055A}"/>
              </a:ext>
            </a:extLst>
          </p:cNvPr>
          <p:cNvGrpSpPr/>
          <p:nvPr/>
        </p:nvGrpSpPr>
        <p:grpSpPr>
          <a:xfrm>
            <a:off x="694989" y="557005"/>
            <a:ext cx="10788352" cy="5825652"/>
            <a:chOff x="329228" y="322943"/>
            <a:chExt cx="11504029" cy="6212114"/>
          </a:xfrm>
          <a:effectLst>
            <a:outerShdw blurRad="482600" sx="104000" sy="104000" algn="ctr" rotWithShape="0">
              <a:prstClr val="black">
                <a:alpha val="7000"/>
              </a:prstClr>
            </a:outerShdw>
          </a:effectLst>
        </p:grpSpPr>
        <p:sp>
          <p:nvSpPr>
            <p:cNvPr id="6" name="矩形 5">
              <a:extLst>
                <a:ext uri="{FF2B5EF4-FFF2-40B4-BE49-F238E27FC236}">
                  <a16:creationId xmlns:a16="http://schemas.microsoft.com/office/drawing/2014/main" xmlns="" id="{B492FA93-77B5-41D2-8C0A-309368611680}"/>
                </a:ext>
              </a:extLst>
            </p:cNvPr>
            <p:cNvSpPr/>
            <p:nvPr/>
          </p:nvSpPr>
          <p:spPr>
            <a:xfrm>
              <a:off x="329228" y="322943"/>
              <a:ext cx="11499915" cy="6212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7" name="矩形 6">
              <a:extLst>
                <a:ext uri="{FF2B5EF4-FFF2-40B4-BE49-F238E27FC236}">
                  <a16:creationId xmlns:a16="http://schemas.microsoft.com/office/drawing/2014/main" xmlns="" id="{228B0856-7171-477F-88EB-16243BAEB7E1}"/>
                </a:ext>
              </a:extLst>
            </p:cNvPr>
            <p:cNvSpPr/>
            <p:nvPr/>
          </p:nvSpPr>
          <p:spPr>
            <a:xfrm>
              <a:off x="333342" y="322943"/>
              <a:ext cx="11499915" cy="6212114"/>
            </a:xfrm>
            <a:prstGeom prst="rect">
              <a:avLst/>
            </a:prstGeom>
            <a:blipFill dpi="0" rotWithShape="1">
              <a:blip r:embed="rId3">
                <a:alphaModFix amt="10000"/>
                <a:extLst>
                  <a:ext uri="{BEBA8EAE-BF5A-486C-A8C5-ECC9F3942E4B}">
                    <a14:imgProps xmlns:a14="http://schemas.microsoft.com/office/drawing/2010/main">
                      <a14:imgLayer>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grpSp>
      <p:sp>
        <p:nvSpPr>
          <p:cNvPr id="11" name="矩形 10">
            <a:extLst>
              <a:ext uri="{FF2B5EF4-FFF2-40B4-BE49-F238E27FC236}">
                <a16:creationId xmlns:a16="http://schemas.microsoft.com/office/drawing/2014/main" xmlns="" id="{5600E912-98D9-4545-93AC-6997909B604F}"/>
              </a:ext>
            </a:extLst>
          </p:cNvPr>
          <p:cNvSpPr/>
          <p:nvPr/>
        </p:nvSpPr>
        <p:spPr>
          <a:xfrm>
            <a:off x="4774216" y="2656060"/>
            <a:ext cx="2626040" cy="76944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300" normalizeH="0" baseline="0" noProof="0" dirty="0" smtClean="0">
                <a:ln>
                  <a:noFill/>
                </a:ln>
                <a:solidFill>
                  <a:srgbClr val="99191E"/>
                </a:solidFill>
                <a:effectLst/>
                <a:uLnTx/>
                <a:uFillTx/>
                <a:latin typeface="Agency FB" panose="020F0502020204030204"/>
                <a:ea typeface="微软雅黑"/>
                <a:cs typeface="+mn-ea"/>
                <a:sym typeface="+mn-lt"/>
              </a:rPr>
              <a:t>谢谢大家</a:t>
            </a:r>
            <a:endParaRPr kumimoji="0" lang="zh-CN" altLang="en-US" sz="4400" b="1"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endParaRPr>
          </a:p>
        </p:txBody>
      </p:sp>
      <p:sp>
        <p:nvSpPr>
          <p:cNvPr id="12" name="矩形 11">
            <a:extLst>
              <a:ext uri="{FF2B5EF4-FFF2-40B4-BE49-F238E27FC236}">
                <a16:creationId xmlns:a16="http://schemas.microsoft.com/office/drawing/2014/main" xmlns="" id="{C47DEA6E-3500-47D1-B316-4331BBE635FA}"/>
              </a:ext>
            </a:extLst>
          </p:cNvPr>
          <p:cNvSpPr/>
          <p:nvPr/>
        </p:nvSpPr>
        <p:spPr>
          <a:xfrm>
            <a:off x="1762548" y="3718760"/>
            <a:ext cx="8666904" cy="415498"/>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
                <a:srgbClr val="E7E6E6">
                  <a:lumMod val="10000"/>
                </a:srgbClr>
              </a:buClr>
              <a:buSzTx/>
              <a:buFontTx/>
              <a:buNone/>
              <a:tabLst/>
              <a:defRPr/>
            </a:pPr>
            <a:r>
              <a:rPr kumimoji="0" lang="zh-CN" altLang="en-US" sz="1400" b="0" i="0" u="none" strike="noStrike" kern="1200" cap="none" spc="0" normalizeH="0" baseline="0" noProof="0" dirty="0" smtClean="0">
                <a:ln>
                  <a:noFill/>
                </a:ln>
                <a:solidFill>
                  <a:prstClr val="black">
                    <a:lumMod val="65000"/>
                    <a:lumOff val="35000"/>
                  </a:prstClr>
                </a:solidFill>
                <a:effectLst/>
                <a:uLnTx/>
                <a:uFillTx/>
                <a:latin typeface="Agency FB" panose="020F0502020204030204"/>
                <a:ea typeface="微软雅黑"/>
                <a:cs typeface="+mn-ea"/>
                <a:sym typeface="+mn-lt"/>
              </a:rPr>
              <a:t>本总结仅涵盖部分本人已看过的论文的内容，遗漏和不足之处欢迎大家指正</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Agency FB" panose="020F0502020204030204"/>
              <a:ea typeface="微软雅黑"/>
              <a:cs typeface="+mn-ea"/>
              <a:sym typeface="+mn-lt"/>
            </a:endParaRPr>
          </a:p>
        </p:txBody>
      </p:sp>
    </p:spTree>
    <p:extLst>
      <p:ext uri="{BB962C8B-B14F-4D97-AF65-F5344CB8AC3E}">
        <p14:creationId xmlns:p14="http://schemas.microsoft.com/office/powerpoint/2010/main" val="2620998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outVertical)">
                                      <p:cBhvr>
                                        <p:cTn id="11" dur="500"/>
                                        <p:tgtEl>
                                          <p:spTgt spid="10"/>
                                        </p:tgtEl>
                                      </p:cBhvr>
                                    </p:animEffect>
                                  </p:childTnLst>
                                </p:cTn>
                              </p:par>
                            </p:childTnLst>
                          </p:cTn>
                        </p:par>
                        <p:par>
                          <p:cTn id="12" fill="hold">
                            <p:stCondLst>
                              <p:cond delay="1000"/>
                            </p:stCondLst>
                            <p:childTnLst>
                              <p:par>
                                <p:cTn id="13" presetID="50" presetClass="entr" presetSubtype="0" decel="100000" fill="hold" grpId="0" nodeType="afterEffect">
                                  <p:stCondLst>
                                    <p:cond delay="0"/>
                                  </p:stCondLst>
                                  <p:iterate type="lt">
                                    <p:tmPct val="10000"/>
                                  </p:iterate>
                                  <p:childTnLst>
                                    <p:set>
                                      <p:cBhvr>
                                        <p:cTn id="14" dur="1" fill="hold">
                                          <p:stCondLst>
                                            <p:cond delay="0"/>
                                          </p:stCondLst>
                                        </p:cTn>
                                        <p:tgtEl>
                                          <p:spTgt spid="11"/>
                                        </p:tgtEl>
                                        <p:attrNameLst>
                                          <p:attrName>style.visibility</p:attrName>
                                        </p:attrNameLst>
                                      </p:cBhvr>
                                      <p:to>
                                        <p:strVal val="visible"/>
                                      </p:to>
                                    </p:set>
                                    <p:anim calcmode="lin" valueType="num">
                                      <p:cBhvr>
                                        <p:cTn id="15" dur="1000" fill="hold"/>
                                        <p:tgtEl>
                                          <p:spTgt spid="11"/>
                                        </p:tgtEl>
                                        <p:attrNameLst>
                                          <p:attrName>ppt_w</p:attrName>
                                        </p:attrNameLst>
                                      </p:cBhvr>
                                      <p:tavLst>
                                        <p:tav tm="0">
                                          <p:val>
                                            <p:strVal val="#ppt_w+.3"/>
                                          </p:val>
                                        </p:tav>
                                        <p:tav tm="100000">
                                          <p:val>
                                            <p:strVal val="#ppt_w"/>
                                          </p:val>
                                        </p:tav>
                                      </p:tavLst>
                                    </p:anim>
                                    <p:anim calcmode="lin" valueType="num">
                                      <p:cBhvr>
                                        <p:cTn id="16" dur="1000" fill="hold"/>
                                        <p:tgtEl>
                                          <p:spTgt spid="11"/>
                                        </p:tgtEl>
                                        <p:attrNameLst>
                                          <p:attrName>ppt_h</p:attrName>
                                        </p:attrNameLst>
                                      </p:cBhvr>
                                      <p:tavLst>
                                        <p:tav tm="0">
                                          <p:val>
                                            <p:strVal val="#ppt_h"/>
                                          </p:val>
                                        </p:tav>
                                        <p:tav tm="100000">
                                          <p:val>
                                            <p:strVal val="#ppt_h"/>
                                          </p:val>
                                        </p:tav>
                                      </p:tavLst>
                                    </p:anim>
                                    <p:animEffect transition="in" filter="fade">
                                      <p:cBhvr>
                                        <p:cTn id="17" dur="1000"/>
                                        <p:tgtEl>
                                          <p:spTgt spid="11"/>
                                        </p:tgtEl>
                                      </p:cBhvr>
                                    </p:animEffect>
                                  </p:childTnLst>
                                </p:cTn>
                              </p:par>
                            </p:childTnLst>
                          </p:cTn>
                        </p:par>
                        <p:par>
                          <p:cTn id="18" fill="hold">
                            <p:stCondLst>
                              <p:cond delay="2300"/>
                            </p:stCondLst>
                            <p:childTnLst>
                              <p:par>
                                <p:cTn id="19" presetID="22" presetClass="entr" presetSubtype="1"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694989"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sp>
        <p:nvSpPr>
          <p:cNvPr id="3" name="文本框 2"/>
          <p:cNvSpPr txBox="1"/>
          <p:nvPr/>
        </p:nvSpPr>
        <p:spPr>
          <a:xfrm>
            <a:off x="977156" y="938463"/>
            <a:ext cx="10392686" cy="4493538"/>
          </a:xfrm>
          <a:prstGeom prst="rect">
            <a:avLst/>
          </a:prstGeom>
          <a:noFill/>
        </p:spPr>
        <p:txBody>
          <a:bodyPr wrap="square" rtlCol="0">
            <a:spAutoFit/>
          </a:bodyPr>
          <a:lstStyle/>
          <a:p>
            <a:endParaRPr lang="en-US" altLang="zh-CN" dirty="0" smtClean="0"/>
          </a:p>
          <a:p>
            <a:r>
              <a:rPr lang="zh-CN" altLang="en-US" dirty="0"/>
              <a:t>股票预测通常被建模成一个分类问题（</a:t>
            </a:r>
            <a:r>
              <a:rPr lang="en-US" altLang="zh-CN" dirty="0"/>
              <a:t>up</a:t>
            </a:r>
            <a:r>
              <a:rPr lang="zh-CN" altLang="en-US" dirty="0"/>
              <a:t>，</a:t>
            </a:r>
            <a:r>
              <a:rPr lang="en-US" altLang="zh-CN" dirty="0"/>
              <a:t>down</a:t>
            </a:r>
            <a:r>
              <a:rPr lang="zh-CN" altLang="en-US" dirty="0"/>
              <a:t>，</a:t>
            </a:r>
            <a:r>
              <a:rPr lang="en-US" altLang="zh-CN" dirty="0"/>
              <a:t>steady</a:t>
            </a:r>
            <a:r>
              <a:rPr lang="zh-CN" altLang="en-US" dirty="0"/>
              <a:t>），有时也可做回归</a:t>
            </a:r>
            <a:endParaRPr lang="en-US" altLang="zh-CN" dirty="0"/>
          </a:p>
          <a:p>
            <a:endParaRPr lang="en-US" altLang="zh-CN" dirty="0"/>
          </a:p>
          <a:p>
            <a:endParaRPr lang="en-US" altLang="zh-CN" dirty="0"/>
          </a:p>
          <a:p>
            <a:endParaRPr lang="en-US" altLang="zh-CN" dirty="0" smtClean="0"/>
          </a:p>
          <a:p>
            <a:r>
              <a:rPr lang="zh-CN" altLang="en-US" dirty="0" smtClean="0"/>
              <a:t>股市</a:t>
            </a:r>
            <a:r>
              <a:rPr lang="zh-CN" altLang="en-US" dirty="0"/>
              <a:t>分析包括基本面分析和技术分析两</a:t>
            </a:r>
            <a:r>
              <a:rPr lang="zh-CN" altLang="en-US" dirty="0" smtClean="0"/>
              <a:t>大块</a:t>
            </a:r>
            <a:endParaRPr lang="en-US" altLang="zh-CN" dirty="0" smtClean="0"/>
          </a:p>
          <a:p>
            <a:endParaRPr lang="en-US" altLang="zh-CN" dirty="0" smtClean="0"/>
          </a:p>
          <a:p>
            <a:endParaRPr lang="en-US" altLang="zh-CN" sz="1600" dirty="0"/>
          </a:p>
          <a:p>
            <a:pPr marL="342900" indent="-342900">
              <a:buFontTx/>
              <a:buAutoNum type="arabicPeriod"/>
            </a:pPr>
            <a:r>
              <a:rPr lang="zh-CN" altLang="en-US" sz="1600" dirty="0"/>
              <a:t>技术分析</a:t>
            </a:r>
            <a:r>
              <a:rPr lang="zh-CN" altLang="en-US" sz="1600" dirty="0" smtClean="0"/>
              <a:t>：</a:t>
            </a:r>
            <a:r>
              <a:rPr lang="zh-CN" altLang="en-US" sz="1600" dirty="0"/>
              <a:t>指研究过去金融市场的</a:t>
            </a:r>
            <a:r>
              <a:rPr lang="zh-CN" altLang="en-US" sz="1600" dirty="0" smtClean="0"/>
              <a:t>资讯来</a:t>
            </a:r>
            <a:r>
              <a:rPr lang="zh-CN" altLang="en-US" sz="1600" dirty="0"/>
              <a:t>预测价格的趋势与决定投资的</a:t>
            </a:r>
            <a:r>
              <a:rPr lang="zh-CN" altLang="en-US" sz="1600" dirty="0" smtClean="0"/>
              <a:t>策略，基于</a:t>
            </a:r>
            <a:r>
              <a:rPr lang="zh-CN" altLang="en-US" sz="1600" dirty="0"/>
              <a:t>有限的历史市场数据</a:t>
            </a:r>
            <a:r>
              <a:rPr lang="zh-CN" altLang="en-US" sz="1600" dirty="0" smtClean="0"/>
              <a:t>，技术指标等，建立数学模型</a:t>
            </a:r>
            <a:endParaRPr lang="en-US" altLang="zh-CN" sz="1600" dirty="0"/>
          </a:p>
          <a:p>
            <a:pPr marL="342900" indent="-342900">
              <a:buFontTx/>
              <a:buAutoNum type="arabicPeriod"/>
            </a:pPr>
            <a:endParaRPr lang="en-US" altLang="zh-CN" sz="1600" dirty="0" smtClean="0"/>
          </a:p>
          <a:p>
            <a:pPr marL="342900" indent="-342900">
              <a:buAutoNum type="arabicPeriod"/>
            </a:pPr>
            <a:r>
              <a:rPr lang="zh-CN" altLang="en-US" sz="1600" dirty="0" smtClean="0"/>
              <a:t>基本面分析：利用</a:t>
            </a:r>
            <a:r>
              <a:rPr lang="zh-CN" altLang="en-US" sz="1600" dirty="0"/>
              <a:t>财务分析和经济学上的研究来评估企业价值或预测</a:t>
            </a:r>
            <a:r>
              <a:rPr lang="zh-CN" altLang="en-US" sz="1600" dirty="0" smtClean="0"/>
              <a:t>证券价值</a:t>
            </a:r>
            <a:r>
              <a:rPr lang="zh-CN" altLang="en-US" sz="1600" dirty="0"/>
              <a:t>的</a:t>
            </a:r>
            <a:r>
              <a:rPr lang="zh-CN" altLang="en-US" sz="1600" dirty="0" smtClean="0"/>
              <a:t>走势，被分析的可以是类财经资讯（财报，新闻等），非结构化的，具有挑战性， </a:t>
            </a:r>
            <a:r>
              <a:rPr lang="en-US" altLang="zh-CN" sz="1600" dirty="0" err="1" smtClean="0"/>
              <a:t>nlp</a:t>
            </a:r>
            <a:r>
              <a:rPr lang="zh-CN" altLang="en-US" sz="1600" dirty="0" smtClean="0"/>
              <a:t>技术帮助从各种信息源中提取信息</a:t>
            </a:r>
            <a:endParaRPr lang="en-US" altLang="zh-CN" sz="1600" dirty="0" smtClean="0"/>
          </a:p>
          <a:p>
            <a:pPr marL="342900" indent="-342900">
              <a:buAutoNum type="arabicPeriod"/>
            </a:pPr>
            <a:endParaRPr lang="en-US" altLang="zh-CN" sz="1600" dirty="0" smtClean="0"/>
          </a:p>
          <a:p>
            <a:endParaRPr lang="en-US" altLang="zh-CN" sz="1600" dirty="0"/>
          </a:p>
          <a:p>
            <a:endParaRPr lang="en-US" altLang="zh-CN" sz="1600" dirty="0" smtClean="0"/>
          </a:p>
          <a:p>
            <a:pPr marL="342900" indent="-342900">
              <a:buAutoNum type="arabicPeriod"/>
            </a:pPr>
            <a:endParaRPr lang="en-US" altLang="zh-CN" sz="1600" dirty="0" smtClean="0"/>
          </a:p>
        </p:txBody>
      </p:sp>
    </p:spTree>
    <p:extLst>
      <p:ext uri="{BB962C8B-B14F-4D97-AF65-F5344CB8AC3E}">
        <p14:creationId xmlns:p14="http://schemas.microsoft.com/office/powerpoint/2010/main" val="219930126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a:solidFill>
                  <a:prstClr val="white"/>
                </a:solidFill>
                <a:cs typeface="+mn-ea"/>
                <a:sym typeface="+mn-lt"/>
              </a:rPr>
              <a:t>技术分析</a:t>
            </a: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694989"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sp>
        <p:nvSpPr>
          <p:cNvPr id="4" name="文本框 3"/>
          <p:cNvSpPr txBox="1"/>
          <p:nvPr/>
        </p:nvSpPr>
        <p:spPr>
          <a:xfrm>
            <a:off x="1467852" y="1624263"/>
            <a:ext cx="8410073" cy="1938992"/>
          </a:xfrm>
          <a:prstGeom prst="rect">
            <a:avLst/>
          </a:prstGeom>
          <a:noFill/>
        </p:spPr>
        <p:txBody>
          <a:bodyPr wrap="square" rtlCol="0">
            <a:spAutoFit/>
          </a:bodyPr>
          <a:lstStyle/>
          <a:p>
            <a:r>
              <a:rPr lang="zh-CN" altLang="en-US" sz="2000" dirty="0" smtClean="0">
                <a:latin typeface="+mn-ea"/>
              </a:rPr>
              <a:t>一些说法：</a:t>
            </a:r>
            <a:endParaRPr lang="en-US" altLang="zh-CN" sz="2000" dirty="0" smtClean="0">
              <a:latin typeface="+mn-ea"/>
            </a:endParaRPr>
          </a:p>
          <a:p>
            <a:endParaRPr lang="en-US" altLang="zh-CN" sz="2000" dirty="0">
              <a:latin typeface="+mn-ea"/>
            </a:endParaRPr>
          </a:p>
          <a:p>
            <a:pPr marL="457200" indent="-457200">
              <a:buAutoNum type="arabicPeriod"/>
            </a:pPr>
            <a:r>
              <a:rPr lang="zh-CN" altLang="en-US" sz="2000" dirty="0" smtClean="0">
                <a:latin typeface="+mn-ea"/>
              </a:rPr>
              <a:t>股票是随机的，基本不能学出来有意义的模型</a:t>
            </a:r>
            <a:endParaRPr lang="en-US" altLang="zh-CN" sz="2000" dirty="0" smtClean="0">
              <a:latin typeface="+mn-ea"/>
            </a:endParaRPr>
          </a:p>
          <a:p>
            <a:pPr marL="457200" indent="-457200">
              <a:buAutoNum type="arabicPeriod"/>
            </a:pPr>
            <a:r>
              <a:rPr lang="zh-CN" altLang="en-US" sz="2000" dirty="0">
                <a:latin typeface="+mn-ea"/>
              </a:rPr>
              <a:t>过</a:t>
            </a:r>
            <a:r>
              <a:rPr lang="zh-CN" altLang="en-US" sz="2000" dirty="0" smtClean="0">
                <a:latin typeface="+mn-ea"/>
              </a:rPr>
              <a:t>拟合，回测效果很好，对未来行情没有预测逻辑</a:t>
            </a:r>
            <a:endParaRPr lang="en-US" altLang="zh-CN" sz="2000" dirty="0" smtClean="0">
              <a:latin typeface="+mn-ea"/>
            </a:endParaRPr>
          </a:p>
          <a:p>
            <a:pPr marL="457200" indent="-457200">
              <a:buAutoNum type="arabicPeriod"/>
            </a:pPr>
            <a:r>
              <a:rPr lang="zh-CN" altLang="en-US" sz="2000" dirty="0" smtClean="0">
                <a:latin typeface="+mn-ea"/>
              </a:rPr>
              <a:t>数据不是静止的，不可重复，光用以前的价格做预测没有意义</a:t>
            </a:r>
            <a:endParaRPr lang="en-US" altLang="zh-CN" sz="2000" dirty="0" smtClean="0">
              <a:latin typeface="+mn-ea"/>
            </a:endParaRPr>
          </a:p>
          <a:p>
            <a:pPr marL="457200" indent="-457200">
              <a:buAutoNum type="arabicPeriod"/>
            </a:pPr>
            <a:r>
              <a:rPr lang="zh-CN" altLang="en-US" sz="2000" dirty="0">
                <a:latin typeface="+mn-ea"/>
              </a:rPr>
              <a:t>想</a:t>
            </a:r>
            <a:r>
              <a:rPr lang="zh-CN" altLang="en-US" sz="2000" dirty="0" smtClean="0">
                <a:latin typeface="+mn-ea"/>
              </a:rPr>
              <a:t>要预测，就得加其他的</a:t>
            </a:r>
            <a:r>
              <a:rPr lang="en-US" altLang="zh-CN" sz="2000" dirty="0" smtClean="0">
                <a:latin typeface="+mn-ea"/>
              </a:rPr>
              <a:t>feature</a:t>
            </a:r>
            <a:endParaRPr lang="zh-CN" altLang="en-US" sz="2000" dirty="0">
              <a:latin typeface="+mn-ea"/>
            </a:endParaRPr>
          </a:p>
        </p:txBody>
      </p:sp>
    </p:spTree>
    <p:extLst>
      <p:ext uri="{BB962C8B-B14F-4D97-AF65-F5344CB8AC3E}">
        <p14:creationId xmlns:p14="http://schemas.microsoft.com/office/powerpoint/2010/main" val="59550605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694989"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sp>
        <p:nvSpPr>
          <p:cNvPr id="3" name="文本框 2"/>
          <p:cNvSpPr txBox="1"/>
          <p:nvPr/>
        </p:nvSpPr>
        <p:spPr>
          <a:xfrm>
            <a:off x="3949701" y="2897892"/>
            <a:ext cx="4422404" cy="1415772"/>
          </a:xfrm>
          <a:prstGeom prst="rect">
            <a:avLst/>
          </a:prstGeom>
          <a:noFill/>
        </p:spPr>
        <p:txBody>
          <a:bodyPr wrap="square" rtlCol="0">
            <a:spAutoFit/>
          </a:bodyPr>
          <a:lstStyle/>
          <a:p>
            <a:endParaRPr lang="en-US" altLang="zh-CN" dirty="0" smtClean="0"/>
          </a:p>
          <a:p>
            <a:r>
              <a:rPr lang="zh-CN" altLang="en-US" sz="2000" dirty="0" smtClean="0"/>
              <a:t>历史</a:t>
            </a:r>
            <a:r>
              <a:rPr lang="zh-CN" altLang="en-US" sz="2000" dirty="0"/>
              <a:t>市场数据</a:t>
            </a:r>
            <a:r>
              <a:rPr lang="zh-CN" altLang="en-US" sz="2000" dirty="0" smtClean="0"/>
              <a:t>，技术指标 </a:t>
            </a:r>
            <a:r>
              <a:rPr lang="en-US" altLang="zh-CN" sz="2000" dirty="0" smtClean="0"/>
              <a:t>+  </a:t>
            </a:r>
            <a:r>
              <a:rPr lang="zh-CN" altLang="en-US" sz="2000" dirty="0" smtClean="0"/>
              <a:t>文本数据</a:t>
            </a:r>
            <a:endParaRPr lang="en-US" altLang="zh-CN" sz="2000" dirty="0" smtClean="0"/>
          </a:p>
          <a:p>
            <a:endParaRPr lang="en-US" altLang="zh-CN" sz="1600" dirty="0"/>
          </a:p>
          <a:p>
            <a:endParaRPr lang="en-US" altLang="zh-CN" sz="1600" dirty="0" smtClean="0"/>
          </a:p>
          <a:p>
            <a:pPr marL="342900" indent="-342900">
              <a:buAutoNum type="arabicPeriod"/>
            </a:pPr>
            <a:endParaRPr lang="en-US" altLang="zh-CN" sz="1600" dirty="0" smtClean="0"/>
          </a:p>
        </p:txBody>
      </p:sp>
    </p:spTree>
    <p:extLst>
      <p:ext uri="{BB962C8B-B14F-4D97-AF65-F5344CB8AC3E}">
        <p14:creationId xmlns:p14="http://schemas.microsoft.com/office/powerpoint/2010/main" val="4431326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a:solidFill>
                  <a:prstClr val="white"/>
                </a:solidFill>
                <a:cs typeface="+mn-ea"/>
                <a:sym typeface="+mn-lt"/>
              </a:rPr>
              <a:t>技术分析</a:t>
            </a: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694989"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pic>
        <p:nvPicPr>
          <p:cNvPr id="3" name="图片 2"/>
          <p:cNvPicPr>
            <a:picLocks noChangeAspect="1"/>
          </p:cNvPicPr>
          <p:nvPr/>
        </p:nvPicPr>
        <p:blipFill>
          <a:blip r:embed="rId3"/>
          <a:stretch>
            <a:fillRect/>
          </a:stretch>
        </p:blipFill>
        <p:spPr>
          <a:xfrm>
            <a:off x="1029305" y="1019476"/>
            <a:ext cx="9676190" cy="4819048"/>
          </a:xfrm>
          <a:prstGeom prst="rect">
            <a:avLst/>
          </a:prstGeom>
        </p:spPr>
      </p:pic>
    </p:spTree>
    <p:extLst>
      <p:ext uri="{BB962C8B-B14F-4D97-AF65-F5344CB8AC3E}">
        <p14:creationId xmlns:p14="http://schemas.microsoft.com/office/powerpoint/2010/main" val="187024681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a:solidFill>
                  <a:prstClr val="white"/>
                </a:solidFill>
                <a:cs typeface="+mn-ea"/>
                <a:sym typeface="+mn-lt"/>
              </a:rPr>
              <a:t>技术分析</a:t>
            </a: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694989"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sp>
        <p:nvSpPr>
          <p:cNvPr id="2" name="文本框 1"/>
          <p:cNvSpPr txBox="1"/>
          <p:nvPr/>
        </p:nvSpPr>
        <p:spPr>
          <a:xfrm>
            <a:off x="4574005" y="47670"/>
            <a:ext cx="3043989" cy="461665"/>
          </a:xfrm>
          <a:prstGeom prst="rect">
            <a:avLst/>
          </a:prstGeom>
          <a:noFill/>
        </p:spPr>
        <p:txBody>
          <a:bodyPr wrap="square" rtlCol="0">
            <a:spAutoFit/>
          </a:bodyPr>
          <a:lstStyle/>
          <a:p>
            <a:pPr algn="ctr"/>
            <a:r>
              <a:rPr lang="zh-CN" altLang="en-US" sz="2400" dirty="0" smtClean="0">
                <a:solidFill>
                  <a:schemeClr val="bg1"/>
                </a:solidFill>
              </a:rPr>
              <a:t>相关工作</a:t>
            </a:r>
            <a:endParaRPr lang="zh-CN" altLang="en-US" sz="2400" dirty="0">
              <a:solidFill>
                <a:schemeClr val="bg1"/>
              </a:solidFill>
            </a:endParaRPr>
          </a:p>
        </p:txBody>
      </p:sp>
      <p:sp>
        <p:nvSpPr>
          <p:cNvPr id="4" name="文本框 3"/>
          <p:cNvSpPr txBox="1"/>
          <p:nvPr/>
        </p:nvSpPr>
        <p:spPr>
          <a:xfrm>
            <a:off x="955495" y="625525"/>
            <a:ext cx="10010275" cy="6686446"/>
          </a:xfrm>
          <a:prstGeom prst="rect">
            <a:avLst/>
          </a:prstGeom>
          <a:noFill/>
        </p:spPr>
        <p:txBody>
          <a:bodyPr wrap="square" rtlCol="0">
            <a:spAutoFit/>
          </a:bodyPr>
          <a:lstStyle/>
          <a:p>
            <a:r>
              <a:rPr lang="en-US" altLang="zh-CN" dirty="0" smtClean="0">
                <a:latin typeface="+mn-ea"/>
              </a:rPr>
              <a:t>(A) Support </a:t>
            </a:r>
            <a:r>
              <a:rPr lang="en-US" altLang="zh-CN" dirty="0">
                <a:latin typeface="+mn-ea"/>
              </a:rPr>
              <a:t>Vector Machine (SVM).</a:t>
            </a:r>
          </a:p>
          <a:p>
            <a:r>
              <a:rPr lang="zh-CN" altLang="zh-CN" sz="1600" dirty="0">
                <a:solidFill>
                  <a:srgbClr val="333333"/>
                </a:solidFill>
                <a:latin typeface="Arial" panose="020B0604020202020204" pitchFamily="34" charset="0"/>
                <a:ea typeface="Open Sans"/>
              </a:rPr>
              <a:t>2013-An SVM-based Approach for Stock Market Trend Prediction </a:t>
            </a:r>
            <a:endParaRPr lang="en-US" altLang="zh-CN" sz="1600" dirty="0" smtClean="0">
              <a:solidFill>
                <a:srgbClr val="333333"/>
              </a:solidFill>
              <a:latin typeface="Arial" panose="020B0604020202020204" pitchFamily="34" charset="0"/>
              <a:ea typeface="Open Sans"/>
            </a:endParaRPr>
          </a:p>
          <a:p>
            <a:r>
              <a:rPr lang="en-US" altLang="zh-CN" sz="1600" dirty="0">
                <a:solidFill>
                  <a:srgbClr val="333333"/>
                </a:solidFill>
                <a:latin typeface="Arial" panose="020B0604020202020204" pitchFamily="34" charset="0"/>
                <a:ea typeface="Open Sans"/>
              </a:rPr>
              <a:t>2011-Predicting direction of stock price index movement using artificial neural networks and support vector machines The sample of the Istanbul Stock Exchange</a:t>
            </a:r>
            <a:endParaRPr lang="zh-CN" altLang="zh-CN" sz="1600" dirty="0">
              <a:solidFill>
                <a:srgbClr val="333333"/>
              </a:solidFill>
              <a:latin typeface="Arial" panose="020B0604020202020204" pitchFamily="34" charset="0"/>
              <a:ea typeface="Open Sans"/>
            </a:endParaRPr>
          </a:p>
          <a:p>
            <a:endParaRPr lang="en-US" altLang="zh-CN" dirty="0" smtClean="0">
              <a:latin typeface="+mn-ea"/>
            </a:endParaRPr>
          </a:p>
          <a:p>
            <a:r>
              <a:rPr lang="en-US" altLang="zh-CN" dirty="0">
                <a:latin typeface="+mn-ea"/>
              </a:rPr>
              <a:t>(B) Naive Bayes.</a:t>
            </a:r>
          </a:p>
          <a:p>
            <a:r>
              <a:rPr lang="zh-CN" altLang="zh-CN" sz="1600" dirty="0">
                <a:solidFill>
                  <a:srgbClr val="333333"/>
                </a:solidFill>
                <a:latin typeface="Arial" panose="020B0604020202020204" pitchFamily="34" charset="0"/>
                <a:ea typeface="Open Sans"/>
              </a:rPr>
              <a:t>2012-UpDown Analysis of Stock Index by Using Bayesian Network </a:t>
            </a:r>
            <a:endParaRPr lang="en-US" altLang="zh-CN" sz="1600" dirty="0">
              <a:solidFill>
                <a:srgbClr val="333333"/>
              </a:solidFill>
              <a:latin typeface="Arial" panose="020B0604020202020204" pitchFamily="34" charset="0"/>
              <a:ea typeface="Open Sans"/>
            </a:endParaRPr>
          </a:p>
          <a:p>
            <a:endParaRPr lang="en-US" altLang="zh-CN" dirty="0" smtClean="0">
              <a:latin typeface="+mn-ea"/>
            </a:endParaRPr>
          </a:p>
          <a:p>
            <a:r>
              <a:rPr lang="en-US" altLang="zh-CN" dirty="0" smtClean="0">
                <a:latin typeface="+mn-ea"/>
              </a:rPr>
              <a:t>(C) </a:t>
            </a:r>
            <a:r>
              <a:rPr lang="en-US" altLang="zh-CN" dirty="0">
                <a:latin typeface="+mn-ea"/>
              </a:rPr>
              <a:t>Decision Rules or Trees</a:t>
            </a:r>
            <a:r>
              <a:rPr lang="en-US" altLang="zh-CN" dirty="0" smtClean="0">
                <a:latin typeface="+mn-ea"/>
              </a:rPr>
              <a:t>.</a:t>
            </a:r>
          </a:p>
          <a:p>
            <a:r>
              <a:rPr lang="zh-CN" altLang="zh-CN" sz="1600" dirty="0">
                <a:solidFill>
                  <a:srgbClr val="333333"/>
                </a:solidFill>
                <a:latin typeface="Arial" panose="020B0604020202020204" pitchFamily="34" charset="0"/>
                <a:ea typeface="Open Sans"/>
              </a:rPr>
              <a:t>2013-An Intelligent Stock-Selecting System Based on Decision Tree Combining Rough Sets Theory </a:t>
            </a:r>
          </a:p>
          <a:p>
            <a:endParaRPr lang="en-US" altLang="zh-CN" dirty="0">
              <a:latin typeface="+mn-ea"/>
            </a:endParaRPr>
          </a:p>
          <a:p>
            <a:r>
              <a:rPr lang="en-US" altLang="zh-CN" dirty="0" smtClean="0">
                <a:latin typeface="+mn-ea"/>
              </a:rPr>
              <a:t>(D) </a:t>
            </a:r>
            <a:r>
              <a:rPr lang="en-US" altLang="zh-CN" dirty="0">
                <a:latin typeface="+mn-ea"/>
              </a:rPr>
              <a:t>random decision </a:t>
            </a:r>
            <a:r>
              <a:rPr lang="en-US" altLang="zh-CN" dirty="0" smtClean="0">
                <a:latin typeface="+mn-ea"/>
              </a:rPr>
              <a:t>forests</a:t>
            </a:r>
          </a:p>
          <a:p>
            <a:r>
              <a:rPr lang="zh-CN" altLang="zh-CN" sz="1600" dirty="0">
                <a:solidFill>
                  <a:srgbClr val="333333"/>
                </a:solidFill>
                <a:latin typeface="Arial" panose="020B0604020202020204" pitchFamily="34" charset="0"/>
                <a:ea typeface="Open Sans"/>
              </a:rPr>
              <a:t>2016-Predicting the direction of stock market prices using random </a:t>
            </a:r>
            <a:r>
              <a:rPr lang="zh-CN" altLang="zh-CN" sz="1600" dirty="0" smtClean="0">
                <a:solidFill>
                  <a:srgbClr val="333333"/>
                </a:solidFill>
                <a:latin typeface="Arial" panose="020B0604020202020204" pitchFamily="34" charset="0"/>
                <a:ea typeface="Open Sans"/>
              </a:rPr>
              <a:t>forest</a:t>
            </a:r>
            <a:endParaRPr lang="en-US" altLang="zh-CN" sz="1600" dirty="0" smtClean="0">
              <a:solidFill>
                <a:srgbClr val="333333"/>
              </a:solidFill>
              <a:latin typeface="Arial" panose="020B0604020202020204" pitchFamily="34" charset="0"/>
              <a:ea typeface="Open Sans"/>
            </a:endParaRPr>
          </a:p>
          <a:p>
            <a:r>
              <a:rPr lang="zh-CN" altLang="zh-CN" sz="1050" dirty="0" smtClean="0">
                <a:latin typeface="Arial" panose="020B0604020202020204" pitchFamily="34" charset="0"/>
              </a:rPr>
              <a:t> </a:t>
            </a:r>
            <a:endParaRPr lang="en-US" altLang="zh-CN" dirty="0" smtClean="0">
              <a:latin typeface="+mn-ea"/>
            </a:endParaRPr>
          </a:p>
          <a:p>
            <a:endParaRPr lang="en-US" altLang="zh-CN" dirty="0">
              <a:latin typeface="+mn-ea"/>
            </a:endParaRPr>
          </a:p>
          <a:p>
            <a:r>
              <a:rPr lang="en-US" altLang="zh-CN" dirty="0" smtClean="0">
                <a:latin typeface="+mn-ea"/>
              </a:rPr>
              <a:t>(E) </a:t>
            </a:r>
            <a:r>
              <a:rPr lang="en-US" altLang="zh-CN" dirty="0">
                <a:latin typeface="+mn-ea"/>
              </a:rPr>
              <a:t>Regression Algorithms.</a:t>
            </a:r>
          </a:p>
          <a:p>
            <a:r>
              <a:rPr lang="en-US" altLang="zh-CN" sz="1600" dirty="0">
                <a:solidFill>
                  <a:srgbClr val="333333"/>
                </a:solidFill>
                <a:latin typeface="Arial" panose="020B0604020202020204" pitchFamily="34" charset="0"/>
                <a:ea typeface="Open Sans"/>
              </a:rPr>
              <a:t>20134-Forex-Foreteller: Currency Trend Modeling using News </a:t>
            </a:r>
            <a:r>
              <a:rPr lang="en-US" altLang="zh-CN" sz="1600" dirty="0" smtClean="0">
                <a:solidFill>
                  <a:srgbClr val="333333"/>
                </a:solidFill>
                <a:latin typeface="Arial" panose="020B0604020202020204" pitchFamily="34" charset="0"/>
                <a:ea typeface="Open Sans"/>
              </a:rPr>
              <a:t>Articles</a:t>
            </a:r>
          </a:p>
          <a:p>
            <a:r>
              <a:rPr lang="en-US" altLang="zh-CN" sz="1600" dirty="0">
                <a:solidFill>
                  <a:srgbClr val="333333"/>
                </a:solidFill>
                <a:latin typeface="Arial" panose="020B0604020202020204" pitchFamily="34" charset="0"/>
                <a:ea typeface="Open Sans"/>
              </a:rPr>
              <a:t>2014A Semiparametric Gaussian Copula Regression Model for Predicting Financial Risks from Earnings Calls</a:t>
            </a:r>
          </a:p>
          <a:p>
            <a:endParaRPr lang="en-US" altLang="zh-CN" dirty="0" smtClean="0">
              <a:latin typeface="+mn-ea"/>
            </a:endParaRPr>
          </a:p>
          <a:p>
            <a:r>
              <a:rPr lang="en-US" altLang="zh-CN" dirty="0" smtClean="0">
                <a:latin typeface="+mn-ea"/>
              </a:rPr>
              <a:t>(F) </a:t>
            </a:r>
            <a:r>
              <a:rPr lang="zh-CN" altLang="en-US" dirty="0" smtClean="0">
                <a:latin typeface="+mn-ea"/>
              </a:rPr>
              <a:t>神经网络</a:t>
            </a:r>
            <a:endParaRPr lang="en-US" altLang="zh-CN" dirty="0" smtClean="0">
              <a:latin typeface="+mn-ea"/>
            </a:endParaRPr>
          </a:p>
          <a:p>
            <a:r>
              <a:rPr lang="zh-CN" altLang="zh-CN" sz="1600" dirty="0" smtClean="0">
                <a:solidFill>
                  <a:srgbClr val="333333"/>
                </a:solidFill>
                <a:latin typeface="Arial" panose="020B0604020202020204" pitchFamily="34" charset="0"/>
                <a:ea typeface="Open Sans"/>
              </a:rPr>
              <a:t>2017</a:t>
            </a:r>
            <a:r>
              <a:rPr lang="zh-CN" altLang="zh-CN" sz="1600" dirty="0">
                <a:solidFill>
                  <a:srgbClr val="333333"/>
                </a:solidFill>
                <a:latin typeface="Arial" panose="020B0604020202020204" pitchFamily="34" charset="0"/>
                <a:ea typeface="Open Sans"/>
              </a:rPr>
              <a:t>-Stock market-s price movement prediction with LSTM neural networks </a:t>
            </a:r>
            <a:endParaRPr lang="en-US" altLang="zh-CN" sz="1600" dirty="0" smtClean="0">
              <a:solidFill>
                <a:srgbClr val="333333"/>
              </a:solidFill>
              <a:latin typeface="Arial" panose="020B0604020202020204" pitchFamily="34" charset="0"/>
              <a:ea typeface="Open Sans"/>
            </a:endParaRPr>
          </a:p>
          <a:p>
            <a:r>
              <a:rPr lang="en-US" altLang="zh-CN" sz="1600" dirty="0">
                <a:solidFill>
                  <a:srgbClr val="333333"/>
                </a:solidFill>
                <a:latin typeface="Arial" panose="020B0604020202020204" pitchFamily="34" charset="0"/>
                <a:ea typeface="Open Sans"/>
              </a:rPr>
              <a:t>2013-Forecasting S&amp;P 500 index using artificial neural networks and design of experiments</a:t>
            </a:r>
            <a:endParaRPr lang="zh-CN" altLang="zh-CN" sz="1600" dirty="0">
              <a:solidFill>
                <a:srgbClr val="333333"/>
              </a:solidFill>
              <a:latin typeface="Arial" panose="020B0604020202020204" pitchFamily="34" charset="0"/>
              <a:ea typeface="Open Sans"/>
            </a:endParaRPr>
          </a:p>
          <a:p>
            <a:endParaRPr lang="en-US" altLang="zh-CN" dirty="0" smtClean="0">
              <a:latin typeface="+mn-ea"/>
            </a:endParaRPr>
          </a:p>
          <a:p>
            <a:endParaRPr lang="zh-CN" altLang="en-US" dirty="0">
              <a:latin typeface="+mn-ea"/>
            </a:endParaRPr>
          </a:p>
        </p:txBody>
      </p:sp>
    </p:spTree>
    <p:extLst>
      <p:ext uri="{BB962C8B-B14F-4D97-AF65-F5344CB8AC3E}">
        <p14:creationId xmlns:p14="http://schemas.microsoft.com/office/powerpoint/2010/main" val="429077235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a:solidFill>
                  <a:prstClr val="white"/>
                </a:solidFill>
                <a:cs typeface="+mn-ea"/>
                <a:sym typeface="+mn-lt"/>
              </a:rPr>
              <a:t>技术分析</a:t>
            </a: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694989"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sp>
        <p:nvSpPr>
          <p:cNvPr id="2" name="文本框 1"/>
          <p:cNvSpPr txBox="1"/>
          <p:nvPr/>
        </p:nvSpPr>
        <p:spPr>
          <a:xfrm>
            <a:off x="4574005" y="47670"/>
            <a:ext cx="3043989" cy="461665"/>
          </a:xfrm>
          <a:prstGeom prst="rect">
            <a:avLst/>
          </a:prstGeom>
          <a:noFill/>
        </p:spPr>
        <p:txBody>
          <a:bodyPr wrap="square" rtlCol="0">
            <a:spAutoFit/>
          </a:bodyPr>
          <a:lstStyle/>
          <a:p>
            <a:pPr algn="ctr"/>
            <a:r>
              <a:rPr lang="zh-CN" altLang="en-US" sz="2400" dirty="0" smtClean="0">
                <a:solidFill>
                  <a:schemeClr val="bg1"/>
                </a:solidFill>
              </a:rPr>
              <a:t>具体方法</a:t>
            </a:r>
            <a:endParaRPr lang="zh-CN" altLang="en-US" sz="2400" dirty="0">
              <a:solidFill>
                <a:schemeClr val="bg1"/>
              </a:solidFill>
            </a:endParaRPr>
          </a:p>
        </p:txBody>
      </p:sp>
      <p:sp>
        <p:nvSpPr>
          <p:cNvPr id="4" name="文本框 3"/>
          <p:cNvSpPr txBox="1"/>
          <p:nvPr/>
        </p:nvSpPr>
        <p:spPr>
          <a:xfrm>
            <a:off x="1142262" y="825356"/>
            <a:ext cx="6171758" cy="2600712"/>
          </a:xfrm>
          <a:prstGeom prst="rect">
            <a:avLst/>
          </a:prstGeom>
          <a:noFill/>
        </p:spPr>
        <p:txBody>
          <a:bodyPr wrap="square" rtlCol="0">
            <a:spAutoFit/>
          </a:bodyPr>
          <a:lstStyle/>
          <a:p>
            <a:r>
              <a:rPr lang="zh-CN" altLang="zh-CN" sz="2000" dirty="0" smtClean="0">
                <a:solidFill>
                  <a:srgbClr val="333333"/>
                </a:solidFill>
                <a:latin typeface="Arial" panose="020B0604020202020204" pitchFamily="34" charset="0"/>
                <a:ea typeface="Open Sans"/>
              </a:rPr>
              <a:t>2013</a:t>
            </a:r>
            <a:r>
              <a:rPr lang="zh-CN" altLang="zh-CN" sz="2000" dirty="0">
                <a:solidFill>
                  <a:srgbClr val="333333"/>
                </a:solidFill>
                <a:latin typeface="Arial" panose="020B0604020202020204" pitchFamily="34" charset="0"/>
                <a:ea typeface="Open Sans"/>
              </a:rPr>
              <a:t>-An SVM-based Approach for Stock Market Trend </a:t>
            </a:r>
            <a:r>
              <a:rPr lang="zh-CN" altLang="zh-CN" sz="2000" dirty="0" smtClean="0">
                <a:solidFill>
                  <a:srgbClr val="333333"/>
                </a:solidFill>
                <a:latin typeface="Arial" panose="020B0604020202020204" pitchFamily="34" charset="0"/>
                <a:ea typeface="Open Sans"/>
              </a:rPr>
              <a:t>Prediction</a:t>
            </a:r>
            <a:endParaRPr lang="en-US" altLang="zh-CN" sz="2000" dirty="0" smtClean="0">
              <a:solidFill>
                <a:srgbClr val="333333"/>
              </a:solidFill>
              <a:latin typeface="Arial" panose="020B0604020202020204" pitchFamily="34" charset="0"/>
              <a:ea typeface="Open Sans"/>
            </a:endParaRPr>
          </a:p>
          <a:p>
            <a:r>
              <a:rPr lang="zh-CN" altLang="zh-CN" sz="1100" dirty="0" smtClean="0">
                <a:latin typeface="Arial" panose="020B0604020202020204" pitchFamily="34" charset="0"/>
              </a:rPr>
              <a:t> </a:t>
            </a:r>
            <a:endParaRPr lang="zh-CN" altLang="zh-CN" sz="3200" dirty="0">
              <a:latin typeface="Arial" panose="020B0604020202020204" pitchFamily="34" charset="0"/>
            </a:endParaRPr>
          </a:p>
          <a:p>
            <a:r>
              <a:rPr lang="zh-CN" altLang="en-US" sz="1600" dirty="0">
                <a:latin typeface="+mn-ea"/>
              </a:rPr>
              <a:t>所提出的方法由两部分组成：特征选择和预测模型。在特征选择部分</a:t>
            </a:r>
            <a:r>
              <a:rPr lang="zh-CN" altLang="en-US" sz="1600" dirty="0" smtClean="0">
                <a:latin typeface="+mn-ea"/>
              </a:rPr>
              <a:t>，首先执行一个有监督的学习</a:t>
            </a:r>
            <a:r>
              <a:rPr lang="zh-CN" altLang="en-US" sz="1600" dirty="0" smtClean="0">
                <a:latin typeface="+mn-ea"/>
              </a:rPr>
              <a:t>算法</a:t>
            </a:r>
            <a:r>
              <a:rPr lang="zh-CN" altLang="en-US" sz="1600" dirty="0">
                <a:latin typeface="+mn-ea"/>
              </a:rPr>
              <a:t>对特征</a:t>
            </a:r>
            <a:r>
              <a:rPr lang="zh-CN" altLang="en-US" sz="1600" dirty="0" smtClean="0">
                <a:latin typeface="+mn-ea"/>
              </a:rPr>
              <a:t>进行排名，</a:t>
            </a:r>
            <a:r>
              <a:rPr lang="zh-CN" altLang="en-US" sz="1600" dirty="0" smtClean="0">
                <a:latin typeface="+mn-ea"/>
              </a:rPr>
              <a:t>去除</a:t>
            </a:r>
            <a:r>
              <a:rPr lang="zh-CN" altLang="en-US" sz="1600" dirty="0" smtClean="0">
                <a:latin typeface="+mn-ea"/>
              </a:rPr>
              <a:t>和股票市场走向相关性低的指标，然后对这些指标聚类</a:t>
            </a:r>
            <a:r>
              <a:rPr lang="zh-CN" altLang="en-US" sz="1600" dirty="0" smtClean="0">
                <a:latin typeface="+mn-ea"/>
              </a:rPr>
              <a:t>，将</a:t>
            </a:r>
            <a:r>
              <a:rPr lang="zh-CN" altLang="en-US" sz="1600" dirty="0">
                <a:latin typeface="+mn-ea"/>
              </a:rPr>
              <a:t>高相关性的指标聚成一类，在每一类中挑选一个指标作为</a:t>
            </a:r>
            <a:r>
              <a:rPr lang="zh-CN" altLang="en-US" sz="1600" dirty="0" smtClean="0">
                <a:latin typeface="+mn-ea"/>
              </a:rPr>
              <a:t>代表。</a:t>
            </a:r>
            <a:endParaRPr lang="en-US" altLang="zh-CN" sz="1600" dirty="0">
              <a:latin typeface="+mn-ea"/>
            </a:endParaRPr>
          </a:p>
          <a:p>
            <a:r>
              <a:rPr lang="zh-CN" altLang="en-US" sz="1600" dirty="0" smtClean="0">
                <a:latin typeface="+mn-ea"/>
              </a:rPr>
              <a:t>在</a:t>
            </a:r>
            <a:r>
              <a:rPr lang="zh-CN" altLang="en-US" sz="1600" dirty="0">
                <a:latin typeface="+mn-ea"/>
              </a:rPr>
              <a:t>预测模型部分，将所</a:t>
            </a:r>
            <a:r>
              <a:rPr lang="zh-CN" altLang="en-US" sz="1600" dirty="0" smtClean="0">
                <a:latin typeface="+mn-ea"/>
              </a:rPr>
              <a:t>选择指标</a:t>
            </a:r>
            <a:r>
              <a:rPr lang="zh-CN" altLang="en-US" sz="1600" dirty="0" smtClean="0">
                <a:latin typeface="+mn-ea"/>
              </a:rPr>
              <a:t>子集乘</a:t>
            </a:r>
            <a:r>
              <a:rPr lang="zh-CN" altLang="en-US" sz="1600" dirty="0" smtClean="0">
                <a:latin typeface="+mn-ea"/>
              </a:rPr>
              <a:t>以相应的权重作为输入</a:t>
            </a:r>
            <a:r>
              <a:rPr lang="zh-CN" altLang="en-US" sz="1600" dirty="0">
                <a:latin typeface="+mn-ea"/>
              </a:rPr>
              <a:t>，</a:t>
            </a:r>
            <a:r>
              <a:rPr lang="zh-CN" altLang="en-US" sz="1600" dirty="0" smtClean="0">
                <a:latin typeface="+mn-ea"/>
              </a:rPr>
              <a:t>利用以</a:t>
            </a:r>
            <a:r>
              <a:rPr lang="en-US" altLang="zh-CN" sz="1600" dirty="0">
                <a:latin typeface="+mn-ea"/>
              </a:rPr>
              <a:t>quasi-linear </a:t>
            </a:r>
            <a:r>
              <a:rPr lang="en-US" altLang="zh-CN" sz="1600" dirty="0" smtClean="0">
                <a:latin typeface="+mn-ea"/>
              </a:rPr>
              <a:t>kernel</a:t>
            </a:r>
            <a:r>
              <a:rPr lang="zh-CN" altLang="en-US" sz="1600" dirty="0" smtClean="0">
                <a:latin typeface="+mn-ea"/>
              </a:rPr>
              <a:t>为核函数的</a:t>
            </a:r>
            <a:r>
              <a:rPr lang="en-US" altLang="zh-CN" sz="1600" dirty="0" smtClean="0">
                <a:latin typeface="+mn-ea"/>
              </a:rPr>
              <a:t>SVM</a:t>
            </a:r>
            <a:r>
              <a:rPr lang="zh-CN" altLang="en-US" sz="1600" dirty="0" smtClean="0">
                <a:latin typeface="+mn-ea"/>
              </a:rPr>
              <a:t>进行分类，来对</a:t>
            </a:r>
            <a:r>
              <a:rPr lang="zh-CN" altLang="en-US" sz="1600" dirty="0" smtClean="0">
                <a:latin typeface="+mn-ea"/>
              </a:rPr>
              <a:t>股市</a:t>
            </a:r>
            <a:r>
              <a:rPr lang="zh-CN" altLang="en-US" sz="1600" dirty="0">
                <a:latin typeface="+mn-ea"/>
              </a:rPr>
              <a:t>运动方向预测</a:t>
            </a:r>
            <a:r>
              <a:rPr lang="zh-CN" altLang="en-US" sz="1600" dirty="0" smtClean="0">
                <a:latin typeface="+mn-ea"/>
              </a:rPr>
              <a:t>。</a:t>
            </a:r>
            <a:endParaRPr lang="en-US" altLang="zh-CN" sz="1600" dirty="0">
              <a:latin typeface="+mn-ea"/>
            </a:endParaRPr>
          </a:p>
        </p:txBody>
      </p:sp>
      <p:pic>
        <p:nvPicPr>
          <p:cNvPr id="11" name="图片 10"/>
          <p:cNvPicPr>
            <a:picLocks noChangeAspect="1"/>
          </p:cNvPicPr>
          <p:nvPr/>
        </p:nvPicPr>
        <p:blipFill>
          <a:blip r:embed="rId3"/>
          <a:stretch>
            <a:fillRect/>
          </a:stretch>
        </p:blipFill>
        <p:spPr>
          <a:xfrm>
            <a:off x="7314020" y="858000"/>
            <a:ext cx="4742857" cy="6000000"/>
          </a:xfrm>
          <a:prstGeom prst="rect">
            <a:avLst/>
          </a:prstGeom>
        </p:spPr>
      </p:pic>
      <p:pic>
        <p:nvPicPr>
          <p:cNvPr id="12" name="图片 11"/>
          <p:cNvPicPr>
            <a:picLocks noChangeAspect="1"/>
          </p:cNvPicPr>
          <p:nvPr/>
        </p:nvPicPr>
        <p:blipFill>
          <a:blip r:embed="rId4"/>
          <a:stretch>
            <a:fillRect/>
          </a:stretch>
        </p:blipFill>
        <p:spPr>
          <a:xfrm>
            <a:off x="1074146" y="3360952"/>
            <a:ext cx="4352381" cy="3000000"/>
          </a:xfrm>
          <a:prstGeom prst="rect">
            <a:avLst/>
          </a:prstGeom>
        </p:spPr>
      </p:pic>
    </p:spTree>
    <p:extLst>
      <p:ext uri="{BB962C8B-B14F-4D97-AF65-F5344CB8AC3E}">
        <p14:creationId xmlns:p14="http://schemas.microsoft.com/office/powerpoint/2010/main" val="325459364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a:solidFill>
                  <a:prstClr val="white"/>
                </a:solidFill>
                <a:cs typeface="+mn-ea"/>
                <a:sym typeface="+mn-lt"/>
              </a:rPr>
              <a:t>技术分析</a:t>
            </a: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694989"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zh-CN" sz="2800" dirty="0">
              <a:latin typeface="Arial" panose="020B0604020202020204" pitchFamily="34" charset="0"/>
            </a:endParaRPr>
          </a:p>
        </p:txBody>
      </p:sp>
      <p:sp>
        <p:nvSpPr>
          <p:cNvPr id="2" name="文本框 1"/>
          <p:cNvSpPr txBox="1"/>
          <p:nvPr/>
        </p:nvSpPr>
        <p:spPr>
          <a:xfrm>
            <a:off x="4574005" y="47670"/>
            <a:ext cx="3043989" cy="461665"/>
          </a:xfrm>
          <a:prstGeom prst="rect">
            <a:avLst/>
          </a:prstGeom>
          <a:noFill/>
        </p:spPr>
        <p:txBody>
          <a:bodyPr wrap="square" rtlCol="0">
            <a:spAutoFit/>
          </a:bodyPr>
          <a:lstStyle/>
          <a:p>
            <a:pPr algn="ctr"/>
            <a:r>
              <a:rPr lang="zh-CN" altLang="en-US" sz="2400" dirty="0">
                <a:solidFill>
                  <a:schemeClr val="bg1"/>
                </a:solidFill>
              </a:rPr>
              <a:t>具体方法</a:t>
            </a:r>
          </a:p>
        </p:txBody>
      </p:sp>
      <p:sp>
        <p:nvSpPr>
          <p:cNvPr id="4" name="文本框 3"/>
          <p:cNvSpPr txBox="1"/>
          <p:nvPr/>
        </p:nvSpPr>
        <p:spPr>
          <a:xfrm>
            <a:off x="1204875" y="966242"/>
            <a:ext cx="10010275" cy="5109091"/>
          </a:xfrm>
          <a:prstGeom prst="rect">
            <a:avLst/>
          </a:prstGeom>
          <a:noFill/>
        </p:spPr>
        <p:txBody>
          <a:bodyPr wrap="square" rtlCol="0">
            <a:spAutoFit/>
          </a:bodyPr>
          <a:lstStyle/>
          <a:p>
            <a:r>
              <a:rPr lang="zh-CN" altLang="zh-CN" sz="2000" dirty="0" smtClean="0">
                <a:solidFill>
                  <a:srgbClr val="333333"/>
                </a:solidFill>
                <a:latin typeface="Arial" panose="020B0604020202020204" pitchFamily="34" charset="0"/>
                <a:ea typeface="Open Sans"/>
              </a:rPr>
              <a:t>2013</a:t>
            </a:r>
            <a:r>
              <a:rPr lang="zh-CN" altLang="zh-CN" sz="2000" dirty="0">
                <a:solidFill>
                  <a:srgbClr val="333333"/>
                </a:solidFill>
                <a:latin typeface="Arial" panose="020B0604020202020204" pitchFamily="34" charset="0"/>
                <a:ea typeface="Open Sans"/>
              </a:rPr>
              <a:t>-An Intelligent Stock-Selecting System Based on Decision Tree Combining Rough Sets Theory</a:t>
            </a:r>
            <a:r>
              <a:rPr lang="zh-CN" altLang="zh-CN" sz="1100" dirty="0">
                <a:latin typeface="Arial" panose="020B0604020202020204" pitchFamily="34" charset="0"/>
              </a:rPr>
              <a:t> </a:t>
            </a:r>
            <a:endParaRPr lang="zh-CN" altLang="zh-CN" sz="3200" dirty="0">
              <a:latin typeface="Arial" panose="020B0604020202020204" pitchFamily="34" charset="0"/>
            </a:endParaRPr>
          </a:p>
          <a:p>
            <a:endParaRPr lang="en-US" altLang="zh-CN" sz="2000" dirty="0">
              <a:latin typeface="+mn-ea"/>
            </a:endParaRPr>
          </a:p>
          <a:p>
            <a:r>
              <a:rPr lang="zh-CN" altLang="en-US" dirty="0">
                <a:latin typeface="Arial" panose="020B0604020202020204" pitchFamily="34" charset="0"/>
              </a:rPr>
              <a:t>首先</a:t>
            </a:r>
            <a:r>
              <a:rPr lang="zh-CN" altLang="en-US" dirty="0" smtClean="0">
                <a:latin typeface="Arial" panose="020B0604020202020204" pitchFamily="34" charset="0"/>
              </a:rPr>
              <a:t>，利用</a:t>
            </a:r>
            <a:r>
              <a:rPr lang="zh-CN" altLang="en-US" dirty="0">
                <a:latin typeface="Arial" panose="020B0604020202020204" pitchFamily="34" charset="0"/>
              </a:rPr>
              <a:t>粗糙集理论筛选影响股价涨跌</a:t>
            </a:r>
            <a:r>
              <a:rPr lang="zh-CN" altLang="en-US" dirty="0" smtClean="0">
                <a:latin typeface="Arial" panose="020B0604020202020204" pitchFamily="34" charset="0"/>
              </a:rPr>
              <a:t>的核心财务指标。 </a:t>
            </a:r>
            <a:r>
              <a:rPr lang="zh-CN" altLang="en-US" dirty="0">
                <a:latin typeface="Arial" panose="020B0604020202020204" pitchFamily="34" charset="0"/>
              </a:rPr>
              <a:t>其次，</a:t>
            </a:r>
            <a:r>
              <a:rPr lang="zh-CN" altLang="en-US" dirty="0" smtClean="0">
                <a:latin typeface="Arial" panose="020B0604020202020204" pitchFamily="34" charset="0"/>
              </a:rPr>
              <a:t>基于这些核心的指标和</a:t>
            </a:r>
            <a:r>
              <a:rPr lang="zh-CN" altLang="en-US" dirty="0">
                <a:latin typeface="Arial" panose="020B0604020202020204" pitchFamily="34" charset="0"/>
              </a:rPr>
              <a:t>决策树技术，我们建立了混合分类模型和可预测的</a:t>
            </a:r>
            <a:r>
              <a:rPr lang="zh-CN" altLang="en-US" dirty="0" smtClean="0">
                <a:latin typeface="Arial" panose="020B0604020202020204" pitchFamily="34" charset="0"/>
              </a:rPr>
              <a:t>规则，然后根据这些规则对股票进行分类</a:t>
            </a:r>
            <a:endParaRPr lang="en-US" altLang="zh-CN" dirty="0" smtClean="0">
              <a:latin typeface="Arial" panose="020B0604020202020204" pitchFamily="34" charset="0"/>
            </a:endParaRPr>
          </a:p>
          <a:p>
            <a:endParaRPr lang="en-US" altLang="zh-CN" sz="4800" dirty="0">
              <a:latin typeface="Arial" panose="020B0604020202020204" pitchFamily="34" charset="0"/>
            </a:endParaRPr>
          </a:p>
          <a:p>
            <a:r>
              <a:rPr lang="en-US" altLang="zh-CN" sz="2000" dirty="0">
                <a:latin typeface="Arial" panose="020B0604020202020204" pitchFamily="34" charset="0"/>
              </a:rPr>
              <a:t>2017-Stock market-s price movement prediction with LSTM neural networks </a:t>
            </a:r>
            <a:endParaRPr lang="en-US" altLang="zh-CN" sz="2000" dirty="0" smtClean="0">
              <a:latin typeface="Arial" panose="020B0604020202020204" pitchFamily="34" charset="0"/>
            </a:endParaRPr>
          </a:p>
          <a:p>
            <a:endParaRPr lang="en-US" altLang="zh-CN" sz="2000" dirty="0">
              <a:latin typeface="Arial" panose="020B0604020202020204" pitchFamily="34" charset="0"/>
            </a:endParaRPr>
          </a:p>
          <a:p>
            <a:r>
              <a:rPr lang="zh-CN" altLang="en-US" dirty="0">
                <a:latin typeface="Arial" panose="020B0604020202020204" pitchFamily="34" charset="0"/>
              </a:rPr>
              <a:t>本文研究该场景下</a:t>
            </a:r>
            <a:r>
              <a:rPr lang="en-US" altLang="zh-CN" dirty="0">
                <a:latin typeface="Arial" panose="020B0604020202020204" pitchFamily="34" charset="0"/>
              </a:rPr>
              <a:t>LSTM</a:t>
            </a:r>
            <a:r>
              <a:rPr lang="zh-CN" altLang="en-US" dirty="0">
                <a:latin typeface="Arial" panose="020B0604020202020204" pitchFamily="34" charset="0"/>
              </a:rPr>
              <a:t>网络的使用情况，</a:t>
            </a:r>
            <a:r>
              <a:rPr lang="zh-CN" altLang="en-US" dirty="0" smtClean="0">
                <a:latin typeface="Arial" panose="020B0604020202020204" pitchFamily="34" charset="0"/>
              </a:rPr>
              <a:t>根据历史价格和</a:t>
            </a:r>
            <a:r>
              <a:rPr lang="zh-CN" altLang="en-US" dirty="0">
                <a:latin typeface="Arial" panose="020B0604020202020204" pitchFamily="34" charset="0"/>
              </a:rPr>
              <a:t>技术分析指标预测未来股价走势。为此，建立了一个预测模型</a:t>
            </a:r>
            <a:r>
              <a:rPr lang="zh-CN" altLang="en-US" dirty="0" smtClean="0">
                <a:latin typeface="Arial" panose="020B0604020202020204" pitchFamily="34" charset="0"/>
              </a:rPr>
              <a:t>，并</a:t>
            </a:r>
            <a:r>
              <a:rPr lang="zh-CN" altLang="en-US" dirty="0">
                <a:latin typeface="Arial" panose="020B0604020202020204" pitchFamily="34" charset="0"/>
              </a:rPr>
              <a:t>根据一系列指标对其结果进行了分析，以评估与其他机器学习方法和投资策略相比</a:t>
            </a:r>
            <a:r>
              <a:rPr lang="zh-CN" altLang="en-US" dirty="0" smtClean="0">
                <a:latin typeface="Arial" panose="020B0604020202020204" pitchFamily="34" charset="0"/>
              </a:rPr>
              <a:t>，获得</a:t>
            </a:r>
            <a:r>
              <a:rPr lang="zh-CN" altLang="en-US" dirty="0">
                <a:latin typeface="Arial" panose="020B0604020202020204" pitchFamily="34" charset="0"/>
              </a:rPr>
              <a:t>的结果是有希望的</a:t>
            </a:r>
            <a:r>
              <a:rPr lang="zh-CN" altLang="en-US" dirty="0" smtClean="0">
                <a:latin typeface="Arial" panose="020B0604020202020204" pitchFamily="34" charset="0"/>
              </a:rPr>
              <a:t>，平均</a:t>
            </a:r>
            <a:r>
              <a:rPr lang="zh-CN" altLang="en-US" dirty="0">
                <a:latin typeface="Arial" panose="020B0604020202020204" pitchFamily="34" charset="0"/>
              </a:rPr>
              <a:t>准确率达到</a:t>
            </a:r>
            <a:r>
              <a:rPr lang="en-US" altLang="zh-CN" dirty="0">
                <a:latin typeface="Arial" panose="020B0604020202020204" pitchFamily="34" charset="0"/>
              </a:rPr>
              <a:t>55.9</a:t>
            </a:r>
            <a:r>
              <a:rPr lang="zh-CN" altLang="en-US" dirty="0">
                <a:latin typeface="Arial" panose="020B0604020202020204" pitchFamily="34" charset="0"/>
              </a:rPr>
              <a:t>％。</a:t>
            </a:r>
          </a:p>
          <a:p>
            <a:endParaRPr lang="en-US" altLang="zh-CN" sz="2000" dirty="0" smtClean="0">
              <a:latin typeface="Arial" panose="020B0604020202020204" pitchFamily="34" charset="0"/>
            </a:endParaRPr>
          </a:p>
          <a:p>
            <a:endParaRPr lang="zh-CN" altLang="zh-CN" sz="4800" dirty="0" smtClean="0">
              <a:latin typeface="Arial" panose="020B0604020202020204" pitchFamily="34" charset="0"/>
            </a:endParaRPr>
          </a:p>
          <a:p>
            <a:endParaRPr lang="zh-CN" altLang="en-US" sz="2000" dirty="0">
              <a:latin typeface="+mn-ea"/>
            </a:endParaRPr>
          </a:p>
        </p:txBody>
      </p:sp>
    </p:spTree>
    <p:extLst>
      <p:ext uri="{BB962C8B-B14F-4D97-AF65-F5344CB8AC3E}">
        <p14:creationId xmlns:p14="http://schemas.microsoft.com/office/powerpoint/2010/main" val="331889143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7B50A984-9019-44FA-B6B2-2455046E8A29}"/>
              </a:ext>
            </a:extLst>
          </p:cNvPr>
          <p:cNvSpPr/>
          <p:nvPr/>
        </p:nvSpPr>
        <p:spPr>
          <a:xfrm>
            <a:off x="3949700" y="0"/>
            <a:ext cx="4292600" cy="6858000"/>
          </a:xfrm>
          <a:prstGeom prst="rect">
            <a:avLst/>
          </a:prstGeom>
          <a:solidFill>
            <a:srgbClr val="9919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a:solidFill>
                  <a:prstClr val="white"/>
                </a:solidFill>
                <a:cs typeface="+mn-ea"/>
                <a:sym typeface="+mn-lt"/>
              </a:rPr>
              <a:t>技术分析</a:t>
            </a:r>
            <a:endParaRPr kumimoji="0" lang="zh-CN" altLang="en-US" sz="1800" b="0" i="0" u="none" strike="noStrike" kern="1200" cap="none" spc="0" normalizeH="0" baseline="0" noProof="0">
              <a:ln>
                <a:noFill/>
              </a:ln>
              <a:solidFill>
                <a:prstClr val="white"/>
              </a:solidFill>
              <a:effectLst/>
              <a:uLnTx/>
              <a:uFillTx/>
              <a:latin typeface="Agency FB" panose="020F0502020204030204"/>
              <a:ea typeface="微软雅黑"/>
              <a:cs typeface="+mn-ea"/>
              <a:sym typeface="+mn-lt"/>
            </a:endParaRPr>
          </a:p>
        </p:txBody>
      </p:sp>
      <p:sp>
        <p:nvSpPr>
          <p:cNvPr id="6" name="矩形 5">
            <a:extLst>
              <a:ext uri="{FF2B5EF4-FFF2-40B4-BE49-F238E27FC236}">
                <a16:creationId xmlns:a16="http://schemas.microsoft.com/office/drawing/2014/main" xmlns="" id="{B492FA93-77B5-41D2-8C0A-309368611680}"/>
              </a:ext>
            </a:extLst>
          </p:cNvPr>
          <p:cNvSpPr/>
          <p:nvPr/>
        </p:nvSpPr>
        <p:spPr>
          <a:xfrm>
            <a:off x="478420" y="557005"/>
            <a:ext cx="10784494" cy="5825652"/>
          </a:xfrm>
          <a:prstGeom prst="rect">
            <a:avLst/>
          </a:prstGeom>
          <a:solidFill>
            <a:schemeClr val="bg1"/>
          </a:solidFill>
          <a:ln>
            <a:noFill/>
          </a:ln>
          <a:effectLst>
            <a:outerShdw blurRad="558800" sx="103000" sy="103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gency FB" panose="020F0502020204030204"/>
              <a:ea typeface="微软雅黑"/>
              <a:cs typeface="+mn-ea"/>
              <a:sym typeface="+mn-lt"/>
            </a:endParaRPr>
          </a:p>
        </p:txBody>
      </p:sp>
      <p:sp>
        <p:nvSpPr>
          <p:cNvPr id="4" name="文本框 3"/>
          <p:cNvSpPr txBox="1"/>
          <p:nvPr/>
        </p:nvSpPr>
        <p:spPr>
          <a:xfrm>
            <a:off x="824102" y="557005"/>
            <a:ext cx="9641867" cy="9256380"/>
          </a:xfrm>
          <a:prstGeom prst="rect">
            <a:avLst/>
          </a:prstGeom>
          <a:noFill/>
        </p:spPr>
        <p:txBody>
          <a:bodyPr wrap="square" rtlCol="0">
            <a:spAutoFit/>
          </a:bodyPr>
          <a:lstStyle/>
          <a:p>
            <a:pPr marL="457200" indent="-457200">
              <a:spcAft>
                <a:spcPts val="1200"/>
              </a:spcAft>
              <a:buAutoNum type="alphaUcParenBoth"/>
            </a:pPr>
            <a:r>
              <a:rPr lang="zh-CN" altLang="en-US" dirty="0">
                <a:latin typeface="+mn-ea"/>
              </a:rPr>
              <a:t>情感分析</a:t>
            </a:r>
          </a:p>
          <a:p>
            <a:pPr marL="342900" lvl="0" indent="-342900" eaLnBrk="0" fontAlgn="base" hangingPunct="0">
              <a:spcBef>
                <a:spcPct val="0"/>
              </a:spcBef>
              <a:spcAft>
                <a:spcPct val="0"/>
              </a:spcAft>
              <a:buFont typeface="Wingdings" panose="05000000000000000000" pitchFamily="2" charset="2"/>
              <a:buChar char="Ø"/>
            </a:pPr>
            <a:r>
              <a:rPr lang="zh-CN" altLang="zh-CN" sz="1600" dirty="0">
                <a:solidFill>
                  <a:srgbClr val="333333"/>
                </a:solidFill>
                <a:latin typeface="Arial" panose="020B0604020202020204" pitchFamily="34" charset="0"/>
                <a:ea typeface="Open Sans"/>
              </a:rPr>
              <a:t>2013-Economic Sentiment Text-Based Prediction of Stock Price Movements with Machine Learning and WordNet</a:t>
            </a:r>
            <a:r>
              <a:rPr lang="zh-CN" altLang="zh-CN" sz="1000" dirty="0">
                <a:latin typeface="Arial" panose="020B0604020202020204" pitchFamily="34" charset="0"/>
              </a:rPr>
              <a:t> </a:t>
            </a:r>
            <a:endParaRPr lang="en-US" altLang="zh-CN" sz="1000" dirty="0">
              <a:latin typeface="Arial" panose="020B0604020202020204" pitchFamily="34" charset="0"/>
            </a:endParaRPr>
          </a:p>
          <a:p>
            <a:pPr marL="342900" indent="-342900" eaLnBrk="0" fontAlgn="base" hangingPunct="0">
              <a:spcBef>
                <a:spcPct val="0"/>
              </a:spcBef>
              <a:spcAft>
                <a:spcPct val="0"/>
              </a:spcAft>
              <a:buFont typeface="Wingdings" panose="05000000000000000000" pitchFamily="2" charset="2"/>
              <a:buChar char="Ø"/>
            </a:pPr>
            <a:r>
              <a:rPr lang="en-US" altLang="zh-CN" sz="1600" dirty="0">
                <a:solidFill>
                  <a:srgbClr val="333333"/>
                </a:solidFill>
                <a:latin typeface="Arial" panose="020B0604020202020204" pitchFamily="34" charset="0"/>
                <a:ea typeface="Open Sans"/>
              </a:rPr>
              <a:t>2015-Topic Modeling based Sentiment Analysis on Social Media for Stock Market Prediction </a:t>
            </a:r>
            <a:endParaRPr lang="en-US" altLang="zh-CN" sz="1600" dirty="0" smtClean="0">
              <a:solidFill>
                <a:srgbClr val="333333"/>
              </a:solidFill>
              <a:latin typeface="Arial" panose="020B0604020202020204" pitchFamily="34" charset="0"/>
              <a:ea typeface="Open Sans"/>
            </a:endParaRPr>
          </a:p>
          <a:p>
            <a:pPr marL="342900" indent="-342900" eaLnBrk="0" fontAlgn="base" hangingPunct="0">
              <a:spcBef>
                <a:spcPct val="0"/>
              </a:spcBef>
              <a:spcAft>
                <a:spcPct val="0"/>
              </a:spcAft>
              <a:buFont typeface="Wingdings" panose="05000000000000000000" pitchFamily="2" charset="2"/>
              <a:buChar char="Ø"/>
            </a:pPr>
            <a:r>
              <a:rPr lang="zh-CN" altLang="zh-CN" sz="1600" dirty="0">
                <a:solidFill>
                  <a:srgbClr val="333333"/>
                </a:solidFill>
                <a:latin typeface="Arial" panose="020B0604020202020204" pitchFamily="34" charset="0"/>
                <a:ea typeface="Open Sans"/>
              </a:rPr>
              <a:t>2017-Stock Volatility Prediction Using Recurrent Neural Networks with Sentiment </a:t>
            </a:r>
            <a:r>
              <a:rPr lang="zh-CN" altLang="zh-CN" sz="1600" dirty="0" smtClean="0">
                <a:solidFill>
                  <a:srgbClr val="333333"/>
                </a:solidFill>
                <a:latin typeface="Arial" panose="020B0604020202020204" pitchFamily="34" charset="0"/>
                <a:ea typeface="Open Sans"/>
              </a:rPr>
              <a:t>Analysis</a:t>
            </a:r>
            <a:endParaRPr lang="en-US" altLang="zh-CN" sz="1600" dirty="0">
              <a:solidFill>
                <a:srgbClr val="333333"/>
              </a:solidFill>
              <a:latin typeface="Arial" panose="020B0604020202020204" pitchFamily="34" charset="0"/>
              <a:ea typeface="Open Sans"/>
            </a:endParaRPr>
          </a:p>
          <a:p>
            <a:pPr marL="342900" indent="-342900" eaLnBrk="0" fontAlgn="base" hangingPunct="0">
              <a:spcBef>
                <a:spcPct val="0"/>
              </a:spcBef>
              <a:spcAft>
                <a:spcPct val="0"/>
              </a:spcAft>
              <a:buFont typeface="Wingdings" panose="05000000000000000000" pitchFamily="2" charset="2"/>
              <a:buChar char="Ø"/>
            </a:pPr>
            <a:r>
              <a:rPr lang="en-US" altLang="zh-CN" sz="1600" dirty="0">
                <a:solidFill>
                  <a:srgbClr val="333333"/>
                </a:solidFill>
                <a:latin typeface="Arial" panose="020B0604020202020204" pitchFamily="34" charset="0"/>
                <a:ea typeface="Open Sans"/>
              </a:rPr>
              <a:t>2013-Stock chatter Using stock sentiment to predict price direction</a:t>
            </a:r>
            <a:r>
              <a:rPr lang="zh-CN" altLang="zh-CN" sz="1600" dirty="0">
                <a:solidFill>
                  <a:srgbClr val="333333"/>
                </a:solidFill>
                <a:latin typeface="Arial" panose="020B0604020202020204" pitchFamily="34" charset="0"/>
                <a:ea typeface="Open Sans"/>
              </a:rPr>
              <a:t> </a:t>
            </a:r>
            <a:endParaRPr lang="en-US" altLang="zh-CN" sz="1600" dirty="0" smtClean="0">
              <a:solidFill>
                <a:srgbClr val="333333"/>
              </a:solidFill>
              <a:latin typeface="Arial" panose="020B0604020202020204" pitchFamily="34" charset="0"/>
              <a:ea typeface="Open Sans"/>
            </a:endParaRPr>
          </a:p>
          <a:p>
            <a:pPr marL="342900" indent="-342900" eaLnBrk="0" fontAlgn="base" hangingPunct="0">
              <a:spcBef>
                <a:spcPct val="0"/>
              </a:spcBef>
              <a:spcAft>
                <a:spcPct val="0"/>
              </a:spcAft>
              <a:buFont typeface="Wingdings" panose="05000000000000000000" pitchFamily="2" charset="2"/>
              <a:buChar char="Ø"/>
            </a:pPr>
            <a:r>
              <a:rPr lang="en-US" altLang="zh-CN" sz="1600" dirty="0">
                <a:solidFill>
                  <a:srgbClr val="333333"/>
                </a:solidFill>
                <a:latin typeface="Arial" panose="020B0604020202020204" pitchFamily="34" charset="0"/>
                <a:ea typeface="Open Sans"/>
              </a:rPr>
              <a:t>2014Exploiting Social Relations and Sentiment for Stock Prediction</a:t>
            </a:r>
            <a:endParaRPr lang="en-US" altLang="zh-CN" sz="1600" dirty="0" smtClean="0">
              <a:solidFill>
                <a:srgbClr val="333333"/>
              </a:solidFill>
              <a:latin typeface="Arial" panose="020B0604020202020204" pitchFamily="34" charset="0"/>
              <a:ea typeface="Open Sans"/>
            </a:endParaRPr>
          </a:p>
          <a:p>
            <a:pPr marL="342900" indent="-342900" eaLnBrk="0" fontAlgn="base" hangingPunct="0">
              <a:spcBef>
                <a:spcPct val="0"/>
              </a:spcBef>
              <a:spcAft>
                <a:spcPct val="0"/>
              </a:spcAft>
              <a:buFont typeface="Wingdings" panose="05000000000000000000" pitchFamily="2" charset="2"/>
              <a:buChar char="Ø"/>
            </a:pPr>
            <a:endParaRPr lang="en-US" altLang="zh-CN" sz="2000" dirty="0">
              <a:latin typeface="+mn-ea"/>
            </a:endParaRPr>
          </a:p>
          <a:p>
            <a:pPr>
              <a:spcAft>
                <a:spcPts val="1200"/>
              </a:spcAft>
            </a:pPr>
            <a:r>
              <a:rPr lang="en-US" altLang="zh-CN" dirty="0">
                <a:latin typeface="+mn-ea"/>
              </a:rPr>
              <a:t>(B) </a:t>
            </a:r>
            <a:r>
              <a:rPr lang="en-US" altLang="zh-CN" dirty="0" smtClean="0">
                <a:latin typeface="+mn-ea"/>
              </a:rPr>
              <a:t>LDA</a:t>
            </a:r>
            <a:r>
              <a:rPr lang="zh-CN" altLang="en-US" dirty="0" smtClean="0">
                <a:latin typeface="+mn-ea"/>
              </a:rPr>
              <a:t>及其变种</a:t>
            </a:r>
            <a:endParaRPr lang="en-US" altLang="zh-CN" dirty="0">
              <a:latin typeface="+mn-ea"/>
            </a:endParaRPr>
          </a:p>
          <a:p>
            <a:pPr marL="342900" indent="-342900" eaLnBrk="0" fontAlgn="base" hangingPunct="0">
              <a:spcBef>
                <a:spcPct val="0"/>
              </a:spcBef>
              <a:spcAft>
                <a:spcPct val="0"/>
              </a:spcAft>
              <a:buFont typeface="Wingdings" panose="05000000000000000000" pitchFamily="2" charset="2"/>
              <a:buChar char="Ø"/>
            </a:pPr>
            <a:r>
              <a:rPr lang="en-US" altLang="zh-CN" sz="1600" dirty="0">
                <a:solidFill>
                  <a:srgbClr val="333333"/>
                </a:solidFill>
                <a:latin typeface="Arial" panose="020B0604020202020204" pitchFamily="34" charset="0"/>
                <a:ea typeface="Open Sans"/>
              </a:rPr>
              <a:t>2015Topic Modeling based Sentiment Analysis on Social Media for Stock Market Prediction </a:t>
            </a:r>
            <a:endParaRPr lang="en-US" altLang="zh-CN" sz="1600" dirty="0" smtClean="0">
              <a:solidFill>
                <a:srgbClr val="333333"/>
              </a:solidFill>
              <a:latin typeface="Arial" panose="020B0604020202020204" pitchFamily="34" charset="0"/>
              <a:ea typeface="Open Sans"/>
            </a:endParaRPr>
          </a:p>
          <a:p>
            <a:pPr marL="342900" indent="-342900" eaLnBrk="0" fontAlgn="base" hangingPunct="0">
              <a:spcBef>
                <a:spcPct val="0"/>
              </a:spcBef>
              <a:spcAft>
                <a:spcPct val="0"/>
              </a:spcAft>
              <a:buFont typeface="Wingdings" panose="05000000000000000000" pitchFamily="2" charset="2"/>
              <a:buChar char="Ø"/>
            </a:pPr>
            <a:r>
              <a:rPr lang="en-US" altLang="zh-CN" sz="1600" dirty="0">
                <a:solidFill>
                  <a:srgbClr val="333333"/>
                </a:solidFill>
                <a:latin typeface="Arial" panose="020B0604020202020204" pitchFamily="34" charset="0"/>
                <a:ea typeface="Open Sans"/>
              </a:rPr>
              <a:t>2013-Exploiting Topic based Twitter Sentiment for Stock Prediction</a:t>
            </a:r>
          </a:p>
          <a:p>
            <a:pPr marL="342900" indent="-342900">
              <a:buFont typeface="Wingdings" panose="05000000000000000000" pitchFamily="2" charset="2"/>
              <a:buChar char="Ø"/>
            </a:pPr>
            <a:endParaRPr lang="en-US" altLang="zh-CN" sz="1050" dirty="0">
              <a:latin typeface="Arial" panose="020B0604020202020204" pitchFamily="34" charset="0"/>
            </a:endParaRPr>
          </a:p>
          <a:p>
            <a:pPr>
              <a:spcAft>
                <a:spcPts val="1200"/>
              </a:spcAft>
            </a:pPr>
            <a:r>
              <a:rPr lang="en-US" altLang="zh-CN" dirty="0" smtClean="0">
                <a:solidFill>
                  <a:prstClr val="black"/>
                </a:solidFill>
                <a:latin typeface="微软雅黑"/>
              </a:rPr>
              <a:t>(C) CNN</a:t>
            </a:r>
            <a:endParaRPr lang="en-US" altLang="zh-CN" dirty="0">
              <a:solidFill>
                <a:prstClr val="black"/>
              </a:solidFill>
              <a:latin typeface="微软雅黑"/>
            </a:endParaRPr>
          </a:p>
          <a:p>
            <a:pPr marL="342900" indent="-342900" eaLnBrk="0" fontAlgn="base" hangingPunct="0">
              <a:spcBef>
                <a:spcPct val="0"/>
              </a:spcBef>
              <a:spcAft>
                <a:spcPct val="0"/>
              </a:spcAft>
              <a:buFont typeface="Wingdings" panose="05000000000000000000" pitchFamily="2" charset="2"/>
              <a:buChar char="Ø"/>
            </a:pPr>
            <a:r>
              <a:rPr lang="zh-CN" altLang="zh-CN" sz="1600" dirty="0">
                <a:solidFill>
                  <a:srgbClr val="333333"/>
                </a:solidFill>
                <a:latin typeface="Arial" panose="020B0604020202020204" pitchFamily="34" charset="0"/>
                <a:ea typeface="Open Sans"/>
              </a:rPr>
              <a:t>2015Deep learning for event-driven stock prediction </a:t>
            </a:r>
            <a:endParaRPr lang="en-US" altLang="zh-CN" sz="1600" dirty="0" smtClean="0">
              <a:solidFill>
                <a:srgbClr val="333333"/>
              </a:solidFill>
              <a:latin typeface="Arial" panose="020B0604020202020204" pitchFamily="34" charset="0"/>
              <a:ea typeface="Open Sans"/>
            </a:endParaRPr>
          </a:p>
          <a:p>
            <a:pPr marL="342900" indent="-342900" eaLnBrk="0" fontAlgn="base" hangingPunct="0">
              <a:spcBef>
                <a:spcPct val="0"/>
              </a:spcBef>
              <a:spcAft>
                <a:spcPct val="0"/>
              </a:spcAft>
              <a:buFont typeface="Wingdings" panose="05000000000000000000" pitchFamily="2" charset="2"/>
              <a:buChar char="Ø"/>
            </a:pPr>
            <a:endParaRPr lang="en-US" altLang="zh-CN" sz="1600" dirty="0">
              <a:solidFill>
                <a:srgbClr val="333333"/>
              </a:solidFill>
              <a:latin typeface="Arial" panose="020B0604020202020204" pitchFamily="34" charset="0"/>
              <a:ea typeface="Open Sans"/>
            </a:endParaRPr>
          </a:p>
          <a:p>
            <a:pPr>
              <a:spcAft>
                <a:spcPts val="1200"/>
              </a:spcAft>
            </a:pPr>
            <a:r>
              <a:rPr lang="en-US" altLang="zh-CN" dirty="0" smtClean="0">
                <a:solidFill>
                  <a:prstClr val="black"/>
                </a:solidFill>
                <a:latin typeface="微软雅黑"/>
              </a:rPr>
              <a:t>(D) IR</a:t>
            </a:r>
            <a:r>
              <a:rPr lang="zh-CN" altLang="en-US" dirty="0">
                <a:solidFill>
                  <a:prstClr val="black"/>
                </a:solidFill>
                <a:latin typeface="微软雅黑"/>
              </a:rPr>
              <a:t>词语加权模型（</a:t>
            </a:r>
            <a:r>
              <a:rPr lang="en-US" altLang="zh-CN" dirty="0">
                <a:solidFill>
                  <a:prstClr val="black"/>
                </a:solidFill>
                <a:latin typeface="微软雅黑"/>
              </a:rPr>
              <a:t>TC</a:t>
            </a:r>
            <a:r>
              <a:rPr lang="zh-CN" altLang="en-US" dirty="0">
                <a:solidFill>
                  <a:prstClr val="black"/>
                </a:solidFill>
                <a:latin typeface="微软雅黑"/>
              </a:rPr>
              <a:t>，</a:t>
            </a:r>
            <a:r>
              <a:rPr lang="en-US" altLang="zh-CN" dirty="0">
                <a:solidFill>
                  <a:prstClr val="black"/>
                </a:solidFill>
                <a:latin typeface="微软雅黑"/>
              </a:rPr>
              <a:t>TF</a:t>
            </a:r>
            <a:r>
              <a:rPr lang="zh-CN" altLang="en-US" dirty="0">
                <a:solidFill>
                  <a:prstClr val="black"/>
                </a:solidFill>
                <a:latin typeface="微软雅黑"/>
              </a:rPr>
              <a:t>，</a:t>
            </a:r>
            <a:r>
              <a:rPr lang="en-US" altLang="zh-CN" dirty="0">
                <a:solidFill>
                  <a:prstClr val="black"/>
                </a:solidFill>
                <a:latin typeface="微软雅黑"/>
              </a:rPr>
              <a:t>TF-IDF</a:t>
            </a:r>
            <a:r>
              <a:rPr lang="zh-CN" altLang="en-US" dirty="0">
                <a:solidFill>
                  <a:prstClr val="black"/>
                </a:solidFill>
                <a:latin typeface="微软雅黑"/>
              </a:rPr>
              <a:t>，</a:t>
            </a:r>
            <a:r>
              <a:rPr lang="en-US" altLang="zh-CN" dirty="0">
                <a:solidFill>
                  <a:prstClr val="black"/>
                </a:solidFill>
                <a:latin typeface="微软雅黑"/>
              </a:rPr>
              <a:t>BM25</a:t>
            </a:r>
            <a:r>
              <a:rPr lang="zh-CN" altLang="en-US" dirty="0">
                <a:solidFill>
                  <a:prstClr val="black"/>
                </a:solidFill>
                <a:latin typeface="微软雅黑"/>
              </a:rPr>
              <a:t>）</a:t>
            </a:r>
            <a:endParaRPr lang="en-US" altLang="zh-CN" dirty="0">
              <a:solidFill>
                <a:prstClr val="black"/>
              </a:solidFill>
              <a:latin typeface="微软雅黑"/>
            </a:endParaRPr>
          </a:p>
          <a:p>
            <a:pPr marL="342900" indent="-342900" eaLnBrk="0" fontAlgn="base" hangingPunct="0">
              <a:spcBef>
                <a:spcPct val="0"/>
              </a:spcBef>
              <a:spcAft>
                <a:spcPct val="0"/>
              </a:spcAft>
              <a:buFont typeface="Wingdings" panose="05000000000000000000" pitchFamily="2" charset="2"/>
              <a:buChar char="Ø"/>
            </a:pPr>
            <a:r>
              <a:rPr lang="en-US" altLang="zh-CN" sz="1600" dirty="0">
                <a:solidFill>
                  <a:srgbClr val="333333"/>
                </a:solidFill>
                <a:latin typeface="Arial" panose="020B0604020202020204" pitchFamily="34" charset="0"/>
                <a:ea typeface="Open Sans"/>
              </a:rPr>
              <a:t>2017-Volatility Prediction using Financial Disclosures Sentiments with Word Embedding-based IR </a:t>
            </a:r>
            <a:r>
              <a:rPr lang="en-US" altLang="zh-CN" sz="1600" dirty="0" smtClean="0">
                <a:solidFill>
                  <a:srgbClr val="333333"/>
                </a:solidFill>
                <a:latin typeface="Arial" panose="020B0604020202020204" pitchFamily="34" charset="0"/>
                <a:ea typeface="Open Sans"/>
              </a:rPr>
              <a:t>Models</a:t>
            </a:r>
          </a:p>
          <a:p>
            <a:pPr eaLnBrk="0" fontAlgn="base" hangingPunct="0">
              <a:spcBef>
                <a:spcPct val="0"/>
              </a:spcBef>
              <a:spcAft>
                <a:spcPct val="0"/>
              </a:spcAft>
            </a:pPr>
            <a:endParaRPr lang="en-US" altLang="zh-CN" sz="1400" dirty="0">
              <a:solidFill>
                <a:srgbClr val="333333"/>
              </a:solidFill>
              <a:latin typeface="Arial" panose="020B0604020202020204" pitchFamily="34" charset="0"/>
              <a:ea typeface="Open Sans"/>
            </a:endParaRPr>
          </a:p>
          <a:p>
            <a:pPr>
              <a:spcAft>
                <a:spcPts val="1200"/>
              </a:spcAft>
            </a:pPr>
            <a:r>
              <a:rPr lang="en-US" altLang="zh-CN" dirty="0" smtClean="0">
                <a:solidFill>
                  <a:srgbClr val="333333"/>
                </a:solidFill>
                <a:latin typeface="+mn-ea"/>
              </a:rPr>
              <a:t>(F) RNN</a:t>
            </a:r>
            <a:r>
              <a:rPr lang="zh-CN" altLang="en-US" dirty="0">
                <a:solidFill>
                  <a:srgbClr val="333333"/>
                </a:solidFill>
                <a:latin typeface="+mn-ea"/>
              </a:rPr>
              <a:t>（</a:t>
            </a:r>
            <a:r>
              <a:rPr lang="en-US" altLang="zh-CN" dirty="0">
                <a:solidFill>
                  <a:srgbClr val="333333"/>
                </a:solidFill>
                <a:latin typeface="+mn-ea"/>
              </a:rPr>
              <a:t>GRU</a:t>
            </a:r>
            <a:r>
              <a:rPr lang="zh-CN" altLang="en-US" dirty="0">
                <a:solidFill>
                  <a:srgbClr val="333333"/>
                </a:solidFill>
                <a:latin typeface="+mn-ea"/>
              </a:rPr>
              <a:t>）</a:t>
            </a:r>
            <a:endParaRPr lang="en-US" altLang="zh-CN" dirty="0">
              <a:solidFill>
                <a:srgbClr val="333333"/>
              </a:solidFill>
              <a:latin typeface="+mn-ea"/>
            </a:endParaRPr>
          </a:p>
          <a:p>
            <a:pPr marL="342900" indent="-342900" eaLnBrk="0" fontAlgn="base" hangingPunct="0">
              <a:spcBef>
                <a:spcPct val="0"/>
              </a:spcBef>
              <a:spcAft>
                <a:spcPct val="0"/>
              </a:spcAft>
              <a:buFont typeface="Wingdings" panose="05000000000000000000" pitchFamily="2" charset="2"/>
              <a:buChar char="Ø"/>
            </a:pPr>
            <a:r>
              <a:rPr lang="en-US" altLang="zh-CN" sz="1600" dirty="0">
                <a:solidFill>
                  <a:srgbClr val="333333"/>
                </a:solidFill>
                <a:latin typeface="Arial" panose="020B0604020202020204" pitchFamily="34" charset="0"/>
                <a:ea typeface="Open Sans"/>
              </a:rPr>
              <a:t>Predicting Stock Market Movement with Deep RNNs </a:t>
            </a:r>
          </a:p>
          <a:p>
            <a:pPr>
              <a:spcAft>
                <a:spcPts val="1200"/>
              </a:spcAft>
            </a:pPr>
            <a:endParaRPr lang="zh-CN" altLang="en-US" sz="1100" dirty="0" smtClean="0">
              <a:latin typeface="Arial" panose="020B0604020202020204" pitchFamily="34" charset="0"/>
            </a:endParaRPr>
          </a:p>
          <a:p>
            <a:pPr>
              <a:spcAft>
                <a:spcPts val="1200"/>
              </a:spcAft>
            </a:pPr>
            <a:endParaRPr lang="zh-CN" altLang="zh-CN" sz="3200" dirty="0" smtClean="0">
              <a:latin typeface="Arial" panose="020B0604020202020204" pitchFamily="34" charset="0"/>
            </a:endParaRPr>
          </a:p>
          <a:p>
            <a:pPr>
              <a:spcAft>
                <a:spcPts val="1200"/>
              </a:spcAft>
            </a:pPr>
            <a:endParaRPr lang="en-US" altLang="zh-CN" sz="2000" dirty="0">
              <a:solidFill>
                <a:prstClr val="black"/>
              </a:solidFill>
              <a:latin typeface="微软雅黑"/>
            </a:endParaRPr>
          </a:p>
          <a:p>
            <a:pPr lvl="0">
              <a:spcAft>
                <a:spcPts val="1200"/>
              </a:spcAft>
            </a:pPr>
            <a:endParaRPr lang="en-US" altLang="zh-CN" sz="2000" dirty="0">
              <a:solidFill>
                <a:prstClr val="black"/>
              </a:solidFill>
              <a:latin typeface="微软雅黑"/>
            </a:endParaRPr>
          </a:p>
          <a:p>
            <a:endParaRPr lang="zh-CN" altLang="zh-CN" sz="2800" dirty="0">
              <a:latin typeface="Arial" panose="020B0604020202020204" pitchFamily="34" charset="0"/>
            </a:endParaRPr>
          </a:p>
          <a:p>
            <a:endParaRPr lang="en-US" altLang="zh-CN" sz="2000" dirty="0" smtClean="0">
              <a:latin typeface="+mn-ea"/>
            </a:endParaRPr>
          </a:p>
          <a:p>
            <a:endParaRPr lang="en-US" altLang="zh-CN" sz="2000" dirty="0" smtClean="0">
              <a:latin typeface="+mn-ea"/>
            </a:endParaRPr>
          </a:p>
        </p:txBody>
      </p:sp>
      <p:sp>
        <p:nvSpPr>
          <p:cNvPr id="11" name="文本框 10"/>
          <p:cNvSpPr txBox="1"/>
          <p:nvPr/>
        </p:nvSpPr>
        <p:spPr>
          <a:xfrm>
            <a:off x="4363205" y="34161"/>
            <a:ext cx="3465590" cy="461665"/>
          </a:xfrm>
          <a:prstGeom prst="rect">
            <a:avLst/>
          </a:prstGeom>
          <a:noFill/>
        </p:spPr>
        <p:txBody>
          <a:bodyPr wrap="square" rtlCol="0">
            <a:spAutoFit/>
          </a:bodyPr>
          <a:lstStyle/>
          <a:p>
            <a:pPr algn="ctr"/>
            <a:r>
              <a:rPr lang="zh-CN" altLang="en-US" sz="2400" dirty="0" smtClean="0">
                <a:solidFill>
                  <a:schemeClr val="bg1"/>
                </a:solidFill>
              </a:rPr>
              <a:t>与文本结合的相关工作</a:t>
            </a:r>
            <a:endParaRPr lang="zh-CN" altLang="en-US" sz="2400" dirty="0">
              <a:solidFill>
                <a:schemeClr val="bg1"/>
              </a:solidFill>
            </a:endParaRPr>
          </a:p>
        </p:txBody>
      </p:sp>
    </p:spTree>
    <p:extLst>
      <p:ext uri="{BB962C8B-B14F-4D97-AF65-F5344CB8AC3E}">
        <p14:creationId xmlns:p14="http://schemas.microsoft.com/office/powerpoint/2010/main" val="2362361167"/>
      </p:ext>
    </p:extLst>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qafi2fz">
      <a:majorFont>
        <a:latin typeface="Agency FB" panose="020F0302020204030204"/>
        <a:ea typeface="微软雅黑"/>
        <a:cs typeface=""/>
      </a:majorFont>
      <a:minorFont>
        <a:latin typeface="Agency FB"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2171</TotalTime>
  <Words>2631</Words>
  <Application>Microsoft Office PowerPoint</Application>
  <PresentationFormat>宽屏</PresentationFormat>
  <Paragraphs>203</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Agency FB</vt:lpstr>
      <vt:lpstr>Open Sans</vt:lpstr>
      <vt:lpstr>等线</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Rossa</cp:lastModifiedBy>
  <cp:revision>293</cp:revision>
  <dcterms:created xsi:type="dcterms:W3CDTF">2017-10-13T12:54:24Z</dcterms:created>
  <dcterms:modified xsi:type="dcterms:W3CDTF">2018-03-02T00:33:36Z</dcterms:modified>
</cp:coreProperties>
</file>