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0" r:id="rId3"/>
    <p:sldId id="298" r:id="rId4"/>
    <p:sldId id="285" r:id="rId5"/>
    <p:sldId id="286" r:id="rId6"/>
    <p:sldId id="303" r:id="rId7"/>
    <p:sldId id="287" r:id="rId8"/>
    <p:sldId id="290" r:id="rId9"/>
    <p:sldId id="291" r:id="rId10"/>
    <p:sldId id="292" r:id="rId11"/>
    <p:sldId id="288" r:id="rId12"/>
    <p:sldId id="300" r:id="rId13"/>
    <p:sldId id="294" r:id="rId14"/>
    <p:sldId id="295" r:id="rId15"/>
    <p:sldId id="296" r:id="rId16"/>
    <p:sldId id="297" r:id="rId17"/>
    <p:sldId id="301" r:id="rId18"/>
    <p:sldId id="302" r:id="rId19"/>
    <p:sldId id="304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CBC6"/>
    <a:srgbClr val="4A9CCB"/>
    <a:srgbClr val="4B73A8"/>
    <a:srgbClr val="5A538C"/>
    <a:srgbClr val="345692"/>
    <a:srgbClr val="17C0D4"/>
    <a:srgbClr val="FFFFFF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74054" autoAdjust="0"/>
  </p:normalViewPr>
  <p:slideViewPr>
    <p:cSldViewPr snapToGrid="0">
      <p:cViewPr varScale="1">
        <p:scale>
          <a:sx n="51" d="100"/>
          <a:sy n="51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AF924-5BD8-4F42-BEFE-3FD1A705B1C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111DE-C169-40AE-8D28-0CD40262C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百度阅读理解数据集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，是迄今为止规模最大的中文开放领域阅读理解数据集。数据集基于真实应用需求，所有问题来源于百度搜索用户的真实问题，文档来自全网真实采样的网页文档和知道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UGC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文档，答案是基于问题与文档人工撰写生成的。数据集标注了问题类型、实体和观点等丰富信息，弥补了现有主流数据集对于观点类问题覆盖不足的问题。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将为阅读理解技术研究提供有力支撑，加速相关技术和应用的发展。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111DE-C169-40AE-8D28-0CD40262C7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4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首批发布的阅读理解数据集包含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万问题，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万文档及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万人工撰写的优质答案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111DE-C169-40AE-8D28-0CD40262C7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0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对于实体问题，答案预计将是单个实体或实体列表。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对于描述问题，答案通常是多句话总结。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至于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YesNo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的问题，答案预计将是支持性证据的肯定或否定答案。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111DE-C169-40AE-8D28-0CD40262C7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21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ED</a:t>
            </a:r>
            <a:r>
              <a:rPr lang="zh-CN" altLang="en-US" dirty="0" smtClean="0"/>
              <a:t>分布说明，</a:t>
            </a:r>
            <a:r>
              <a:rPr lang="en-US" altLang="zh-CN" dirty="0" err="1" smtClean="0"/>
              <a:t>DuReader</a:t>
            </a:r>
            <a:r>
              <a:rPr lang="zh-CN" altLang="en-US" dirty="0" smtClean="0"/>
              <a:t>回答问题难度更大，需要更复杂的技术，例如文本摘要和生成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111DE-C169-40AE-8D28-0CD40262C7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6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Match-LSTM</a:t>
            </a:r>
            <a:r>
              <a:rPr lang="zh-CN" altLang="en-US" dirty="0" smtClean="0"/>
              <a:t>为了在文章中找到答案，它顺序地经过这段文字，动态地将注意力加权的问题表示与文章的每个表征进行匹配。 </a:t>
            </a:r>
            <a:endParaRPr lang="en-US" altLang="zh-CN" dirty="0" smtClean="0"/>
          </a:p>
          <a:p>
            <a:r>
              <a:rPr lang="zh-CN" altLang="en-US" dirty="0" smtClean="0"/>
              <a:t>最后，答案指针层用于查找段落中的答案范围。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Match-LSTM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Answer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层包含了两种预测答案的模式，分别为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Sequence Model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Boundary Model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Model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将答案看做是一个整数组成的序列，每个整数表示选中的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token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在原文中的位置，因此模型按顺序产生一系列条件概率，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每个条件概率表示基于上轮预测的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token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产生的下个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token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的位置概率，最后答案总概率等于所有条件概率的乘积。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Boundary Model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简化了整个预测答案的过程，只预测答案开始和答案结束位置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dirty="0" smtClean="0"/>
              <a:t>在模型实现上，</a:t>
            </a:r>
            <a:r>
              <a:rPr lang="en-US" altLang="zh-CN" dirty="0" smtClean="0"/>
              <a:t>Match-LSTM </a:t>
            </a:r>
            <a:r>
              <a:rPr lang="zh-CN" altLang="en-US" dirty="0" smtClean="0"/>
              <a:t>的主要步骤如下：</a:t>
            </a:r>
          </a:p>
          <a:p>
            <a:r>
              <a:rPr lang="en-US" altLang="zh-CN" dirty="0" smtClean="0"/>
              <a:t>1) Embed </a:t>
            </a:r>
            <a:r>
              <a:rPr lang="zh-CN" altLang="en-US" dirty="0" smtClean="0"/>
              <a:t>层使用词向量表示原文和问题；</a:t>
            </a:r>
          </a:p>
          <a:p>
            <a:r>
              <a:rPr lang="en-US" altLang="zh-CN" dirty="0" smtClean="0"/>
              <a:t>2) Encode </a:t>
            </a:r>
            <a:r>
              <a:rPr lang="zh-CN" altLang="en-US" dirty="0" smtClean="0"/>
              <a:t>层使用单向 </a:t>
            </a:r>
            <a:r>
              <a:rPr lang="en-US" altLang="zh-CN" dirty="0" smtClean="0"/>
              <a:t>LSTM </a:t>
            </a:r>
            <a:r>
              <a:rPr lang="zh-CN" altLang="en-US" dirty="0" smtClean="0"/>
              <a:t>编码原文和问题 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；</a:t>
            </a:r>
          </a:p>
          <a:p>
            <a:r>
              <a:rPr lang="en-US" altLang="zh-CN" dirty="0" smtClean="0"/>
              <a:t>3) Interaction </a:t>
            </a:r>
            <a:r>
              <a:rPr lang="zh-CN" altLang="en-US" dirty="0" smtClean="0"/>
              <a:t>层对原文中每个词，计算其关于问题的注意力分布，并使用该注意力分布汇总问题表示，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将原文该词表示和对应问题表示输入另一个 </a:t>
            </a:r>
            <a:r>
              <a:rPr lang="en-US" altLang="zh-CN" dirty="0" smtClean="0"/>
              <a:t>LSTM </a:t>
            </a:r>
            <a:r>
              <a:rPr lang="zh-CN" altLang="en-US" dirty="0" smtClean="0"/>
              <a:t>编码，得到该词的 </a:t>
            </a:r>
            <a:r>
              <a:rPr lang="en-US" altLang="zh-CN" dirty="0" smtClean="0"/>
              <a:t>query-aware </a:t>
            </a:r>
            <a:r>
              <a:rPr lang="zh-CN" altLang="en-US" dirty="0" smtClean="0"/>
              <a:t>表示；</a:t>
            </a:r>
          </a:p>
          <a:p>
            <a:r>
              <a:rPr lang="en-US" altLang="zh-CN" dirty="0" smtClean="0"/>
              <a:t>4) </a:t>
            </a:r>
            <a:r>
              <a:rPr lang="zh-CN" altLang="en-US" dirty="0" smtClean="0"/>
              <a:t>在反方向重复步骤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，获得双向 </a:t>
            </a:r>
            <a:r>
              <a:rPr lang="en-US" altLang="zh-CN" dirty="0" smtClean="0"/>
              <a:t>query-aware </a:t>
            </a:r>
            <a:r>
              <a:rPr lang="zh-CN" altLang="en-US" dirty="0" smtClean="0"/>
              <a:t>表示；</a:t>
            </a:r>
          </a:p>
          <a:p>
            <a:r>
              <a:rPr lang="en-US" altLang="zh-CN" dirty="0" smtClean="0"/>
              <a:t>5) Answer </a:t>
            </a:r>
            <a:r>
              <a:rPr lang="zh-CN" altLang="en-US" dirty="0" smtClean="0"/>
              <a:t>层基于双向 </a:t>
            </a:r>
            <a:r>
              <a:rPr lang="en-US" altLang="zh-CN" dirty="0" smtClean="0"/>
              <a:t>query-aware </a:t>
            </a:r>
            <a:r>
              <a:rPr lang="zh-CN" altLang="en-US" dirty="0" smtClean="0"/>
              <a:t>表示使用 </a:t>
            </a:r>
            <a:r>
              <a:rPr lang="en-US" altLang="zh-CN" dirty="0" smtClean="0"/>
              <a:t>Sequence Model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Boundary Model </a:t>
            </a:r>
            <a:r>
              <a:rPr lang="zh-CN" altLang="en-US" dirty="0" smtClean="0"/>
              <a:t>预测答案范围。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111DE-C169-40AE-8D28-0CD40262C7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14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BiDAF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Bi-Directional Attention Flow</a:t>
            </a:r>
            <a:r>
              <a:rPr lang="zh-CN" altLang="en-US" dirty="0" smtClean="0"/>
              <a:t>）最大的改进在于 </a:t>
            </a:r>
            <a:r>
              <a:rPr lang="en-US" altLang="zh-CN" dirty="0" smtClean="0"/>
              <a:t>Interaction </a:t>
            </a:r>
            <a:r>
              <a:rPr lang="zh-CN" altLang="en-US" dirty="0" smtClean="0"/>
              <a:t>层中引入了双向注意力机制，即首先计算一个原文和问题的 </a:t>
            </a:r>
            <a:r>
              <a:rPr lang="en-US" altLang="zh-CN" dirty="0" smtClean="0"/>
              <a:t>Alignment matrix</a:t>
            </a:r>
            <a:r>
              <a:rPr lang="zh-CN" altLang="en-US" dirty="0" smtClean="0"/>
              <a:t>，然后基于该矩阵计算 </a:t>
            </a:r>
            <a:r>
              <a:rPr lang="en-US" altLang="zh-CN" dirty="0" smtClean="0"/>
              <a:t>Query2Context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Context2Query </a:t>
            </a:r>
            <a:r>
              <a:rPr lang="zh-CN" altLang="en-US" dirty="0" smtClean="0"/>
              <a:t>两种注意力，并基于注意力计算 </a:t>
            </a:r>
            <a:r>
              <a:rPr lang="en-US" altLang="zh-CN" dirty="0" smtClean="0"/>
              <a:t>query-aware </a:t>
            </a:r>
            <a:r>
              <a:rPr lang="zh-CN" altLang="en-US" dirty="0" smtClean="0"/>
              <a:t>的原文表示，接着使用双向 </a:t>
            </a:r>
            <a:r>
              <a:rPr lang="en-US" altLang="zh-CN" dirty="0" smtClean="0"/>
              <a:t>LSTM </a:t>
            </a:r>
            <a:r>
              <a:rPr lang="zh-CN" altLang="en-US" dirty="0" smtClean="0"/>
              <a:t>进行语义信息的聚合。另外，其 </a:t>
            </a:r>
            <a:r>
              <a:rPr lang="en-US" altLang="zh-CN" dirty="0" smtClean="0"/>
              <a:t>Embed </a:t>
            </a:r>
            <a:r>
              <a:rPr lang="zh-CN" altLang="en-US" dirty="0" smtClean="0"/>
              <a:t>层中混合了词级 </a:t>
            </a:r>
            <a:r>
              <a:rPr lang="en-US" altLang="zh-CN" dirty="0" smtClean="0"/>
              <a:t>embedding </a:t>
            </a:r>
            <a:r>
              <a:rPr lang="zh-CN" altLang="en-US" dirty="0" smtClean="0"/>
              <a:t>和字符级 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，词级 </a:t>
            </a:r>
            <a:r>
              <a:rPr lang="en-US" altLang="zh-CN" dirty="0" smtClean="0"/>
              <a:t>embedding </a:t>
            </a:r>
            <a:r>
              <a:rPr lang="zh-CN" altLang="en-US" dirty="0" smtClean="0"/>
              <a:t>使用预训练的词向量进行初始化，而字符级 </a:t>
            </a:r>
            <a:r>
              <a:rPr lang="en-US" altLang="zh-CN" dirty="0" smtClean="0"/>
              <a:t>embedding 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CNN </a:t>
            </a:r>
            <a:r>
              <a:rPr lang="zh-CN" altLang="en-US" dirty="0" smtClean="0"/>
              <a:t>进一步编码，两种 </a:t>
            </a:r>
            <a:r>
              <a:rPr lang="en-US" altLang="zh-CN" dirty="0" smtClean="0"/>
              <a:t>embedding </a:t>
            </a:r>
            <a:r>
              <a:rPr lang="zh-CN" altLang="en-US" dirty="0" smtClean="0"/>
              <a:t>共同经过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层 </a:t>
            </a:r>
            <a:r>
              <a:rPr lang="en-US" altLang="zh-CN" dirty="0" smtClean="0"/>
              <a:t>Highway Network </a:t>
            </a:r>
            <a:r>
              <a:rPr lang="zh-CN" altLang="en-US" dirty="0" smtClean="0"/>
              <a:t>作为 </a:t>
            </a:r>
            <a:r>
              <a:rPr lang="en-US" altLang="zh-CN" dirty="0" smtClean="0"/>
              <a:t>Encode </a:t>
            </a:r>
            <a:r>
              <a:rPr lang="zh-CN" altLang="en-US" dirty="0" smtClean="0"/>
              <a:t>层输入。最后，</a:t>
            </a:r>
            <a:r>
              <a:rPr lang="en-US" altLang="zh-CN" dirty="0" err="1" smtClean="0"/>
              <a:t>BiDAF</a:t>
            </a:r>
            <a:r>
              <a:rPr lang="en-US" altLang="zh-CN" dirty="0" smtClean="0"/>
              <a:t> </a:t>
            </a:r>
            <a:r>
              <a:rPr lang="zh-CN" altLang="en-US" dirty="0" smtClean="0"/>
              <a:t>同样使用 </a:t>
            </a:r>
            <a:r>
              <a:rPr lang="en-US" altLang="zh-CN" dirty="0" smtClean="0"/>
              <a:t>Boundary Model </a:t>
            </a:r>
            <a:r>
              <a:rPr lang="zh-CN" altLang="en-US" dirty="0" smtClean="0"/>
              <a:t>来预测答案开始和结束位置。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111DE-C169-40AE-8D28-0CD40262C7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22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multi-task learning framework 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 the question and each passage from word level to passage level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111DE-C169-40AE-8D28-0CD40262C7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06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6338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8"/>
          <p:cNvSpPr/>
          <p:nvPr/>
        </p:nvSpPr>
        <p:spPr>
          <a:xfrm>
            <a:off x="4619141" y="576430"/>
            <a:ext cx="3171687" cy="2069635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2"/>
          <p:cNvSpPr/>
          <p:nvPr/>
        </p:nvSpPr>
        <p:spPr>
          <a:xfrm>
            <a:off x="6313724" y="188944"/>
            <a:ext cx="2253807" cy="1262130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5"/>
          <p:cNvSpPr txBox="1"/>
          <p:nvPr/>
        </p:nvSpPr>
        <p:spPr>
          <a:xfrm>
            <a:off x="4025352" y="826417"/>
            <a:ext cx="362404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41CBC6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2</a:t>
            </a:r>
            <a:r>
              <a:rPr lang="en-US" altLang="zh-CN" sz="9600" dirty="0" smtClean="0">
                <a:solidFill>
                  <a:srgbClr val="4A9CCB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0</a:t>
            </a:r>
            <a:r>
              <a:rPr lang="en-US" altLang="zh-CN" sz="9600" dirty="0" smtClean="0">
                <a:solidFill>
                  <a:srgbClr val="4B73A8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1</a:t>
            </a:r>
            <a:r>
              <a:rPr lang="en-US" altLang="zh-CN" sz="9600" dirty="0">
                <a:solidFill>
                  <a:srgbClr val="5A538C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8</a:t>
            </a:r>
            <a:endParaRPr lang="zh-CN" altLang="en-US" sz="9600" dirty="0">
              <a:solidFill>
                <a:srgbClr val="5A538C"/>
              </a:solidFill>
              <a:latin typeface="Impact" panose="020B0806030902050204" pitchFamily="34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11878" y="2807258"/>
            <a:ext cx="10134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err="1" smtClean="0"/>
              <a:t>DuReader</a:t>
            </a:r>
            <a:r>
              <a:rPr lang="en-US" altLang="zh-CN" sz="5400" dirty="0" smtClean="0"/>
              <a:t>, Chinese </a:t>
            </a:r>
            <a:r>
              <a:rPr lang="en-US" altLang="zh-CN" sz="5400" dirty="0"/>
              <a:t>Machine Reading Comprehension Dataset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幼圆" panose="02010509060101010101" pitchFamily="49" charset="-122"/>
              <a:cs typeface="Ebrima" panose="02000000000000000000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65036" y="4722777"/>
            <a:ext cx="489737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Dong Li </a:t>
            </a:r>
          </a:p>
          <a:p>
            <a:pPr algn="ctr">
              <a:lnSpc>
                <a:spcPct val="20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Mar.2 ,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2018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2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1073958" y="224898"/>
            <a:ext cx="2369541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Baseline(2)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78400" y="6187963"/>
            <a:ext cx="1438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BiDAF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660" y="1103066"/>
            <a:ext cx="7780952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1073958" y="224898"/>
            <a:ext cx="2645258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Experiments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08" y="1315242"/>
            <a:ext cx="10043774" cy="2641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07" y="4077168"/>
            <a:ext cx="10108341" cy="238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09811" y="3806864"/>
            <a:ext cx="2172391" cy="830997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41CBC6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Model</a:t>
            </a:r>
            <a:endParaRPr lang="zh-CN" altLang="en-US" sz="4800" b="1" dirty="0">
              <a:solidFill>
                <a:srgbClr val="41CBC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5023040" y="1569382"/>
            <a:ext cx="2498670" cy="1862048"/>
            <a:chOff x="2757770" y="2361497"/>
            <a:chExt cx="2498670" cy="1862048"/>
          </a:xfrm>
        </p:grpSpPr>
        <p:sp>
          <p:nvSpPr>
            <p:cNvPr id="5" name="TextBox 59"/>
            <p:cNvSpPr txBox="1">
              <a:spLocks noChangeArrowheads="1"/>
            </p:cNvSpPr>
            <p:nvPr/>
          </p:nvSpPr>
          <p:spPr bwMode="auto">
            <a:xfrm flipH="1">
              <a:off x="3115977" y="2361497"/>
              <a:ext cx="1782258" cy="186204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1500" kern="0" dirty="0" smtClean="0">
                  <a:solidFill>
                    <a:srgbClr val="41CBC6"/>
                  </a:solidFill>
                  <a:latin typeface="Impact" panose="020B0806030902050204" pitchFamily="34" charset="0"/>
                  <a:ea typeface="微软雅黑" pitchFamily="34" charset="-122"/>
                </a:rPr>
                <a:t>02</a:t>
              </a:r>
              <a:endParaRPr lang="en-US" altLang="ko-KR" sz="8800" kern="0" dirty="0">
                <a:solidFill>
                  <a:srgbClr val="41CBC6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CBC6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CBC6"/>
                </a:solidFill>
              </a:endParaRPr>
            </a:p>
          </p:txBody>
        </p:sp>
      </p:grpSp>
      <p:sp>
        <p:nvSpPr>
          <p:cNvPr id="8" name="任意多边形 38"/>
          <p:cNvSpPr/>
          <p:nvPr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6" fmla="*/ 1145718 w 1845118"/>
              <a:gd name="connsiteY6" fmla="*/ 63090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  <a:gd name="connsiteX4" fmla="*/ 1054278 w 1845118"/>
              <a:gd name="connsiteY4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41CBC6"/>
              </a:solidFill>
            </a:endParaRPr>
          </a:p>
        </p:txBody>
      </p:sp>
      <p:sp>
        <p:nvSpPr>
          <p:cNvPr id="9" name="任意多边形 36"/>
          <p:cNvSpPr/>
          <p:nvPr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9" fmla="*/ 709545 w 2362498"/>
              <a:gd name="connsiteY9" fmla="*/ 1703863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0" fmla="*/ 2362498 w 2362498"/>
              <a:gd name="connsiteY0" fmla="*/ 1612423 h 1827878"/>
              <a:gd name="connsiteX1" fmla="*/ 2362498 w 2362498"/>
              <a:gd name="connsiteY1" fmla="*/ 1827878 h 1827878"/>
              <a:gd name="connsiteX2" fmla="*/ 839514 w 2362498"/>
              <a:gd name="connsiteY2" fmla="*/ 1827878 h 1827878"/>
              <a:gd name="connsiteX3" fmla="*/ 433218 w 2362498"/>
              <a:gd name="connsiteY3" fmla="*/ 1827878 h 1827878"/>
              <a:gd name="connsiteX4" fmla="*/ 433218 w 2362498"/>
              <a:gd name="connsiteY4" fmla="*/ 1826314 h 1827878"/>
              <a:gd name="connsiteX5" fmla="*/ 0 w 2362498"/>
              <a:gd name="connsiteY5" fmla="*/ 1826314 h 1827878"/>
              <a:gd name="connsiteX6" fmla="*/ 0 w 2362498"/>
              <a:gd name="connsiteY6" fmla="*/ 0 h 1827878"/>
              <a:gd name="connsiteX7" fmla="*/ 618105 w 2362498"/>
              <a:gd name="connsiteY7" fmla="*/ 0 h 18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41CB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1073958" y="224898"/>
            <a:ext cx="1317971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fontAlgn="ctr">
              <a:buNone/>
            </a:pPr>
            <a:r>
              <a:rPr lang="en-US" altLang="zh-CN" dirty="0" smtClean="0"/>
              <a:t>S-Net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601336" y="1573242"/>
            <a:ext cx="931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MS-MARCO</a:t>
            </a:r>
          </a:p>
          <a:p>
            <a:pPr marL="273050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Task: generating answer</a:t>
            </a:r>
          </a:p>
          <a:p>
            <a:pPr marL="273050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extraction-then-synthesis model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57" y="3586470"/>
            <a:ext cx="10484839" cy="197875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32338" y="3814146"/>
            <a:ext cx="3514848" cy="15776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49798" y="4021904"/>
            <a:ext cx="3727954" cy="110788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5186855" y="5439099"/>
            <a:ext cx="346842" cy="53602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9129570" y="5234149"/>
            <a:ext cx="346842" cy="53602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72191" y="6069586"/>
            <a:ext cx="3477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extraction model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49956" y="5875140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 synthesis model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6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1073957" y="224898"/>
            <a:ext cx="7124111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fontAlgn="ctr">
              <a:buNone/>
            </a:pPr>
            <a:r>
              <a:rPr lang="en-US" altLang="zh-CN" dirty="0" smtClean="0"/>
              <a:t>Evidence </a:t>
            </a:r>
            <a:r>
              <a:rPr lang="en-US" altLang="zh-CN" dirty="0"/>
              <a:t>extraction </a:t>
            </a:r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497" y="1281219"/>
            <a:ext cx="5477208" cy="498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74" y="4797894"/>
            <a:ext cx="2459421" cy="570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45" y="2235356"/>
            <a:ext cx="2733333" cy="980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299" y="5706956"/>
            <a:ext cx="3188562" cy="28922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0299" y="1587029"/>
            <a:ext cx="3331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snippet prediction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89" y="3554720"/>
            <a:ext cx="2276190" cy="90476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9238700" y="1597535"/>
            <a:ext cx="2130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Passage ranking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8700" y="2273451"/>
            <a:ext cx="2561905" cy="9428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0024" y="3401790"/>
            <a:ext cx="2190476" cy="37142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5341" y="4007101"/>
            <a:ext cx="2918026" cy="79079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8700" y="5302370"/>
            <a:ext cx="2371429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8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1073958" y="224898"/>
            <a:ext cx="5034758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fontAlgn="ctr">
              <a:buNone/>
            </a:pPr>
            <a:r>
              <a:rPr lang="en-US" altLang="zh-CN" dirty="0" smtClean="0"/>
              <a:t>Answer </a:t>
            </a:r>
            <a:r>
              <a:rPr lang="en-US" altLang="zh-CN" dirty="0"/>
              <a:t>synthesis model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232" y="1954806"/>
            <a:ext cx="6611545" cy="45850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1" y="4278176"/>
            <a:ext cx="2563202" cy="6655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485" y="3731666"/>
            <a:ext cx="2619048" cy="6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109" y="775025"/>
            <a:ext cx="2638095" cy="904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9485" y="2423774"/>
            <a:ext cx="2422274" cy="6773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9485" y="5255638"/>
            <a:ext cx="2733333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4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1073958" y="224898"/>
            <a:ext cx="2593962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fontAlgn="ctr">
              <a:buNone/>
            </a:pPr>
            <a:r>
              <a:rPr lang="en-US" altLang="zh-CN" dirty="0" smtClean="0"/>
              <a:t>Experiments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58" y="1500370"/>
            <a:ext cx="9932083" cy="397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1943" y="3806864"/>
            <a:ext cx="3208122" cy="830997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4A9CCB"/>
                </a:solidFill>
                <a:latin typeface="Microsoft YaHei" charset="-122"/>
                <a:ea typeface="Microsoft YaHei" charset="-122"/>
                <a:cs typeface="Microsoft YaHei" charset="-122"/>
              </a:rPr>
              <a:t>Our Work</a:t>
            </a:r>
            <a:endParaRPr lang="zh-CN" altLang="en-US" sz="4800" b="1" dirty="0">
              <a:solidFill>
                <a:srgbClr val="4A9CCB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5023040" y="1569382"/>
            <a:ext cx="2498670" cy="1862048"/>
            <a:chOff x="2757770" y="2361497"/>
            <a:chExt cx="2498670" cy="1862048"/>
          </a:xfrm>
        </p:grpSpPr>
        <p:sp>
          <p:nvSpPr>
            <p:cNvPr id="5" name="TextBox 59"/>
            <p:cNvSpPr txBox="1">
              <a:spLocks noChangeArrowheads="1"/>
            </p:cNvSpPr>
            <p:nvPr/>
          </p:nvSpPr>
          <p:spPr bwMode="auto">
            <a:xfrm flipH="1">
              <a:off x="3115977" y="2361497"/>
              <a:ext cx="1782258" cy="186204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1500" kern="0" dirty="0" smtClean="0">
                  <a:solidFill>
                    <a:srgbClr val="4A9CCB"/>
                  </a:solidFill>
                  <a:latin typeface="Impact" panose="020B0806030902050204" pitchFamily="34" charset="0"/>
                  <a:ea typeface="微软雅黑" pitchFamily="34" charset="-122"/>
                </a:rPr>
                <a:t>03</a:t>
              </a:r>
              <a:endParaRPr lang="en-US" altLang="ko-KR" sz="8800" kern="0" dirty="0">
                <a:solidFill>
                  <a:srgbClr val="4A9CCB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A9CCB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A9CCB"/>
                </a:solidFill>
              </a:endParaRPr>
            </a:p>
          </p:txBody>
        </p:sp>
      </p:grpSp>
      <p:sp>
        <p:nvSpPr>
          <p:cNvPr id="8" name="任意多边形 38"/>
          <p:cNvSpPr/>
          <p:nvPr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6" fmla="*/ 1145718 w 1845118"/>
              <a:gd name="connsiteY6" fmla="*/ 63090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  <a:gd name="connsiteX4" fmla="*/ 1054278 w 1845118"/>
              <a:gd name="connsiteY4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4A9CCB"/>
              </a:solidFill>
            </a:endParaRPr>
          </a:p>
        </p:txBody>
      </p:sp>
      <p:sp>
        <p:nvSpPr>
          <p:cNvPr id="9" name="任意多边形 36"/>
          <p:cNvSpPr/>
          <p:nvPr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9" fmla="*/ 709545 w 2362498"/>
              <a:gd name="connsiteY9" fmla="*/ 1703863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0" fmla="*/ 2362498 w 2362498"/>
              <a:gd name="connsiteY0" fmla="*/ 1612423 h 1827878"/>
              <a:gd name="connsiteX1" fmla="*/ 2362498 w 2362498"/>
              <a:gd name="connsiteY1" fmla="*/ 1827878 h 1827878"/>
              <a:gd name="connsiteX2" fmla="*/ 839514 w 2362498"/>
              <a:gd name="connsiteY2" fmla="*/ 1827878 h 1827878"/>
              <a:gd name="connsiteX3" fmla="*/ 433218 w 2362498"/>
              <a:gd name="connsiteY3" fmla="*/ 1827878 h 1827878"/>
              <a:gd name="connsiteX4" fmla="*/ 433218 w 2362498"/>
              <a:gd name="connsiteY4" fmla="*/ 1826314 h 1827878"/>
              <a:gd name="connsiteX5" fmla="*/ 0 w 2362498"/>
              <a:gd name="connsiteY5" fmla="*/ 1826314 h 1827878"/>
              <a:gd name="connsiteX6" fmla="*/ 0 w 2362498"/>
              <a:gd name="connsiteY6" fmla="*/ 0 h 1827878"/>
              <a:gd name="connsiteX7" fmla="*/ 618105 w 2362498"/>
              <a:gd name="connsiteY7" fmla="*/ 0 h 18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4A9C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7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1073958" y="224898"/>
            <a:ext cx="1895052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fontAlgn="ctr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08" y="2181192"/>
            <a:ext cx="10304762" cy="2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1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1073958" y="224898"/>
            <a:ext cx="2667250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fontAlgn="ctr">
              <a:buNone/>
            </a:pPr>
            <a:r>
              <a:rPr lang="en-US" altLang="zh-CN" dirty="0" smtClean="0"/>
              <a:t>Leaderboard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68" y="1264781"/>
            <a:ext cx="8860376" cy="48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2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71565" y="2047076"/>
            <a:ext cx="3712007" cy="539353"/>
          </a:xfrm>
          <a:prstGeom prst="rect">
            <a:avLst/>
          </a:prstGeom>
          <a:solidFill>
            <a:srgbClr val="4B73A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TextBox 64"/>
          <p:cNvSpPr txBox="1"/>
          <p:nvPr/>
        </p:nvSpPr>
        <p:spPr>
          <a:xfrm>
            <a:off x="6704725" y="2072668"/>
            <a:ext cx="357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    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59"/>
          <p:cNvSpPr txBox="1">
            <a:spLocks noChangeArrowheads="1"/>
          </p:cNvSpPr>
          <p:nvPr/>
        </p:nvSpPr>
        <p:spPr bwMode="auto">
          <a:xfrm flipH="1">
            <a:off x="1303334" y="3131344"/>
            <a:ext cx="3187903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defTabSz="685800">
              <a:defRPr/>
            </a:pPr>
            <a:r>
              <a:rPr lang="en-US" altLang="zh-CN" sz="3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OUTLINE</a:t>
            </a:r>
            <a:endParaRPr lang="en-US" altLang="ko-KR" sz="3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任意多边形 26"/>
          <p:cNvSpPr/>
          <p:nvPr/>
        </p:nvSpPr>
        <p:spPr>
          <a:xfrm>
            <a:off x="2736733" y="2465164"/>
            <a:ext cx="1845118" cy="534043"/>
          </a:xfrm>
          <a:custGeom>
            <a:avLst/>
            <a:gdLst>
              <a:gd name="connsiteX0" fmla="*/ 0 w 1682088"/>
              <a:gd name="connsiteY0" fmla="*/ 0 h 519125"/>
              <a:gd name="connsiteX1" fmla="*/ 1682088 w 1682088"/>
              <a:gd name="connsiteY1" fmla="*/ 0 h 519125"/>
              <a:gd name="connsiteX2" fmla="*/ 1682088 w 1682088"/>
              <a:gd name="connsiteY2" fmla="*/ 519125 h 519125"/>
              <a:gd name="connsiteX3" fmla="*/ 0 w 1682088"/>
              <a:gd name="connsiteY3" fmla="*/ 519125 h 519125"/>
              <a:gd name="connsiteX4" fmla="*/ 0 w 1682088"/>
              <a:gd name="connsiteY4" fmla="*/ 0 h 519125"/>
              <a:gd name="connsiteX0" fmla="*/ 0 w 1682088"/>
              <a:gd name="connsiteY0" fmla="*/ 519125 h 610565"/>
              <a:gd name="connsiteX1" fmla="*/ 0 w 1682088"/>
              <a:gd name="connsiteY1" fmla="*/ 0 h 610565"/>
              <a:gd name="connsiteX2" fmla="*/ 1682088 w 1682088"/>
              <a:gd name="connsiteY2" fmla="*/ 0 h 610565"/>
              <a:gd name="connsiteX3" fmla="*/ 1682088 w 1682088"/>
              <a:gd name="connsiteY3" fmla="*/ 519125 h 610565"/>
              <a:gd name="connsiteX4" fmla="*/ 91440 w 1682088"/>
              <a:gd name="connsiteY4" fmla="*/ 610565 h 610565"/>
              <a:gd name="connsiteX0" fmla="*/ 0 w 1682088"/>
              <a:gd name="connsiteY0" fmla="*/ 519125 h 519125"/>
              <a:gd name="connsiteX1" fmla="*/ 0 w 1682088"/>
              <a:gd name="connsiteY1" fmla="*/ 0 h 519125"/>
              <a:gd name="connsiteX2" fmla="*/ 1682088 w 1682088"/>
              <a:gd name="connsiteY2" fmla="*/ 0 h 519125"/>
              <a:gd name="connsiteX3" fmla="*/ 1682088 w 1682088"/>
              <a:gd name="connsiteY3" fmla="*/ 519125 h 5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2088" h="519125">
                <a:moveTo>
                  <a:pt x="0" y="519125"/>
                </a:moveTo>
                <a:lnTo>
                  <a:pt x="0" y="0"/>
                </a:lnTo>
                <a:lnTo>
                  <a:pt x="1682088" y="0"/>
                </a:lnTo>
                <a:lnTo>
                  <a:pt x="1682088" y="519125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任意多边形 34"/>
          <p:cNvSpPr/>
          <p:nvPr/>
        </p:nvSpPr>
        <p:spPr>
          <a:xfrm>
            <a:off x="2046537" y="2795570"/>
            <a:ext cx="2301816" cy="1478645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6" fmla="*/ 969259 w 2463662"/>
              <a:gd name="connsiteY6" fmla="*/ 1196599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0" fmla="*/ 2463662 w 2463662"/>
              <a:gd name="connsiteY0" fmla="*/ 1105159 h 1478645"/>
              <a:gd name="connsiteX1" fmla="*/ 2463662 w 2463662"/>
              <a:gd name="connsiteY1" fmla="*/ 1478645 h 1478645"/>
              <a:gd name="connsiteX2" fmla="*/ 0 w 2463662"/>
              <a:gd name="connsiteY2" fmla="*/ 1478645 h 1478645"/>
              <a:gd name="connsiteX3" fmla="*/ 0 w 2463662"/>
              <a:gd name="connsiteY3" fmla="*/ 0 h 1478645"/>
              <a:gd name="connsiteX4" fmla="*/ 877819 w 2463662"/>
              <a:gd name="connsiteY4" fmla="*/ 0 h 147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3662" h="1478645">
                <a:moveTo>
                  <a:pt x="2463662" y="1105159"/>
                </a:moveTo>
                <a:lnTo>
                  <a:pt x="2463662" y="1478645"/>
                </a:lnTo>
                <a:lnTo>
                  <a:pt x="0" y="1478645"/>
                </a:lnTo>
                <a:lnTo>
                  <a:pt x="0" y="0"/>
                </a:lnTo>
                <a:lnTo>
                  <a:pt x="877819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71565" y="3127168"/>
            <a:ext cx="3712007" cy="539353"/>
          </a:xfrm>
          <a:prstGeom prst="rect">
            <a:avLst/>
          </a:prstGeom>
          <a:solidFill>
            <a:srgbClr val="41CBC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TextBox 64"/>
          <p:cNvSpPr txBox="1"/>
          <p:nvPr/>
        </p:nvSpPr>
        <p:spPr>
          <a:xfrm>
            <a:off x="6704725" y="3152760"/>
            <a:ext cx="357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    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71565" y="4207260"/>
            <a:ext cx="3712007" cy="539353"/>
          </a:xfrm>
          <a:prstGeom prst="rect">
            <a:avLst/>
          </a:prstGeom>
          <a:solidFill>
            <a:srgbClr val="4A9C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TextBox 64"/>
          <p:cNvSpPr txBox="1"/>
          <p:nvPr/>
        </p:nvSpPr>
        <p:spPr>
          <a:xfrm>
            <a:off x="6704725" y="4232852"/>
            <a:ext cx="357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    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Work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11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任意多边形 18"/>
          <p:cNvSpPr/>
          <p:nvPr/>
        </p:nvSpPr>
        <p:spPr>
          <a:xfrm>
            <a:off x="4363233" y="2068863"/>
            <a:ext cx="3506539" cy="2069635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22"/>
          <p:cNvSpPr/>
          <p:nvPr/>
        </p:nvSpPr>
        <p:spPr>
          <a:xfrm>
            <a:off x="6517213" y="1604209"/>
            <a:ext cx="2253807" cy="140346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5"/>
          <p:cNvSpPr txBox="1"/>
          <p:nvPr/>
        </p:nvSpPr>
        <p:spPr>
          <a:xfrm>
            <a:off x="2401693" y="2441959"/>
            <a:ext cx="541847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5A538C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THANK YOU</a:t>
            </a:r>
            <a:endParaRPr lang="zh-CN" altLang="en-US" sz="8000" b="1" dirty="0">
              <a:solidFill>
                <a:srgbClr val="41CBC6"/>
              </a:solidFill>
              <a:latin typeface="Impact" panose="020B0806030902050204" pitchFamily="34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21163" y="4511594"/>
            <a:ext cx="404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stay hungry</a:t>
            </a:r>
            <a:r>
              <a:rPr lang="en-US" altLang="zh-CN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stay foolish…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17447" y="3806864"/>
            <a:ext cx="2557110" cy="830997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5A538C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Dataset</a:t>
            </a:r>
            <a:endParaRPr lang="zh-CN" altLang="en-US" sz="4800" b="1" dirty="0">
              <a:solidFill>
                <a:srgbClr val="5A538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5023040" y="1569382"/>
            <a:ext cx="2498670" cy="1862048"/>
            <a:chOff x="2757770" y="2361497"/>
            <a:chExt cx="2498670" cy="1862048"/>
          </a:xfrm>
        </p:grpSpPr>
        <p:sp>
          <p:nvSpPr>
            <p:cNvPr id="5" name="TextBox 59"/>
            <p:cNvSpPr txBox="1">
              <a:spLocks noChangeArrowheads="1"/>
            </p:cNvSpPr>
            <p:nvPr/>
          </p:nvSpPr>
          <p:spPr bwMode="auto">
            <a:xfrm flipH="1">
              <a:off x="3115977" y="2361497"/>
              <a:ext cx="1782258" cy="186204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1500" kern="0" dirty="0">
                  <a:solidFill>
                    <a:srgbClr val="5A538C"/>
                  </a:solidFill>
                  <a:latin typeface="Impact" panose="020B0806030902050204" pitchFamily="34" charset="0"/>
                  <a:ea typeface="微软雅黑" pitchFamily="34" charset="-122"/>
                </a:rPr>
                <a:t>01</a:t>
              </a:r>
              <a:endParaRPr lang="en-US" altLang="ko-KR" sz="8800" kern="0" dirty="0">
                <a:solidFill>
                  <a:srgbClr val="5A538C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A538C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A538C"/>
                </a:solidFill>
              </a:endParaRPr>
            </a:p>
          </p:txBody>
        </p:sp>
      </p:grpSp>
      <p:sp>
        <p:nvSpPr>
          <p:cNvPr id="8" name="任意多边形 38"/>
          <p:cNvSpPr/>
          <p:nvPr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6" fmla="*/ 1145718 w 1845118"/>
              <a:gd name="connsiteY6" fmla="*/ 63090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  <a:gd name="connsiteX4" fmla="*/ 1054278 w 1845118"/>
              <a:gd name="connsiteY4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A538C"/>
              </a:solidFill>
            </a:endParaRPr>
          </a:p>
        </p:txBody>
      </p:sp>
      <p:sp>
        <p:nvSpPr>
          <p:cNvPr id="9" name="任意多边形 36"/>
          <p:cNvSpPr/>
          <p:nvPr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9" fmla="*/ 709545 w 2362498"/>
              <a:gd name="connsiteY9" fmla="*/ 1703863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0" fmla="*/ 2362498 w 2362498"/>
              <a:gd name="connsiteY0" fmla="*/ 1612423 h 1827878"/>
              <a:gd name="connsiteX1" fmla="*/ 2362498 w 2362498"/>
              <a:gd name="connsiteY1" fmla="*/ 1827878 h 1827878"/>
              <a:gd name="connsiteX2" fmla="*/ 839514 w 2362498"/>
              <a:gd name="connsiteY2" fmla="*/ 1827878 h 1827878"/>
              <a:gd name="connsiteX3" fmla="*/ 433218 w 2362498"/>
              <a:gd name="connsiteY3" fmla="*/ 1827878 h 1827878"/>
              <a:gd name="connsiteX4" fmla="*/ 433218 w 2362498"/>
              <a:gd name="connsiteY4" fmla="*/ 1826314 h 1827878"/>
              <a:gd name="connsiteX5" fmla="*/ 0 w 2362498"/>
              <a:gd name="connsiteY5" fmla="*/ 1826314 h 1827878"/>
              <a:gd name="connsiteX6" fmla="*/ 0 w 2362498"/>
              <a:gd name="connsiteY6" fmla="*/ 0 h 1827878"/>
              <a:gd name="connsiteX7" fmla="*/ 618105 w 2362498"/>
              <a:gd name="connsiteY7" fmla="*/ 0 h 18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A53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8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1073958" y="224898"/>
            <a:ext cx="2621212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DuReader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(1)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01336" y="1573242"/>
            <a:ext cx="931687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DuReader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large-scale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open-domain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Chinese MRC dataset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From Real-world Applications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question, Real article, Real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Real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scenario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Rich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Annotation: two-pass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manner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[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Entity, Description,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YesNo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[the second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Fact or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Opinion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Annotation: crowdsourcing</a:t>
            </a:r>
          </a:p>
        </p:txBody>
      </p:sp>
    </p:spTree>
    <p:extLst>
      <p:ext uri="{BB962C8B-B14F-4D97-AF65-F5344CB8AC3E}">
        <p14:creationId xmlns:p14="http://schemas.microsoft.com/office/powerpoint/2010/main" val="9417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161" y="1555200"/>
            <a:ext cx="9265436" cy="266195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55845" y="4659658"/>
            <a:ext cx="89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release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DuReader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200k questions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1M documents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more than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420k   human-summarized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073958" y="224898"/>
            <a:ext cx="2621212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DuReader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(2)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8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40391" y="1343357"/>
            <a:ext cx="711958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DuReader’s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characteristics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27063" indent="-2714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DuReader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rich annotations for question types.</a:t>
            </a:r>
          </a:p>
          <a:p>
            <a:pPr marL="627063" indent="-2714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 Baidu search engine, </a:t>
            </a:r>
          </a:p>
          <a:p>
            <a:pPr marL="627063" indent="-2714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Baidu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Zhidao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(User Generated Content)</a:t>
            </a:r>
          </a:p>
          <a:p>
            <a:pPr marL="627063" indent="-2714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DuReader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multiple answers for each question.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073958" y="224898"/>
            <a:ext cx="2621212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DuReader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(3)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617" y="1343357"/>
            <a:ext cx="8358257" cy="448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583" y="1279695"/>
            <a:ext cx="9192954" cy="25828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39" y="4148795"/>
            <a:ext cx="5028571" cy="2371429"/>
          </a:xfrm>
          <a:prstGeom prst="rect">
            <a:avLst/>
          </a:prstGeom>
        </p:spPr>
      </p:pic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073958" y="224898"/>
            <a:ext cx="2621212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DuReader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(4)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798" y="4191652"/>
            <a:ext cx="4885714" cy="22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885" y="775676"/>
            <a:ext cx="6388124" cy="585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1073958" y="224898"/>
            <a:ext cx="3106089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Data Analyzing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02" y="1345496"/>
            <a:ext cx="5295238" cy="4276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24" y="1402638"/>
            <a:ext cx="5304762" cy="42190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56296" y="5810552"/>
            <a:ext cx="9952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average, each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has 4.8 and 69.6 words respectively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length of the documents is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396.0 words.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9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"/>
          <p:cNvSpPr>
            <a:spLocks noChangeArrowheads="1"/>
          </p:cNvSpPr>
          <p:nvPr/>
        </p:nvSpPr>
        <p:spPr bwMode="auto">
          <a:xfrm>
            <a:off x="1073958" y="224898"/>
            <a:ext cx="2369541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Baseline(1)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55468" y="6263629"/>
            <a:ext cx="2239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Match-LSTM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660" y="980635"/>
            <a:ext cx="7533333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2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2211</TotalTime>
  <Words>835</Words>
  <Application>Microsoft Office PowerPoint</Application>
  <PresentationFormat>宽屏</PresentationFormat>
  <Paragraphs>85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等线</vt:lpstr>
      <vt:lpstr>宋体</vt:lpstr>
      <vt:lpstr>微软雅黑</vt:lpstr>
      <vt:lpstr>微软雅黑</vt:lpstr>
      <vt:lpstr>幼圆</vt:lpstr>
      <vt:lpstr>Arial</vt:lpstr>
      <vt:lpstr>Arial Narrow</vt:lpstr>
      <vt:lpstr>Calibri</vt:lpstr>
      <vt:lpstr>Ebrima</vt:lpstr>
      <vt:lpstr>Impact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Ldruth1228</cp:lastModifiedBy>
  <cp:revision>233</cp:revision>
  <dcterms:created xsi:type="dcterms:W3CDTF">2017-08-18T03:02:00Z</dcterms:created>
  <dcterms:modified xsi:type="dcterms:W3CDTF">2018-03-02T00:41:53Z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