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tags/tag26.xml" ContentType="application/vnd.openxmlformats-officedocument.presentationml.tags+xml"/>
  <Override PartName="/ppt/notesSlides/notesSlide8.xml" ContentType="application/vnd.openxmlformats-officedocument.presentationml.notesSlide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notesSlides/notesSlide10.xml" ContentType="application/vnd.openxmlformats-officedocument.presentationml.notesSlide+xml"/>
  <Override PartName="/ppt/tags/tag29.xml" ContentType="application/vnd.openxmlformats-officedocument.presentationml.tags+xml"/>
  <Override PartName="/ppt/notesSlides/notesSlide11.xml" ContentType="application/vnd.openxmlformats-officedocument.presentationml.notesSlide+xml"/>
  <Override PartName="/ppt/tags/tag30.xml" ContentType="application/vnd.openxmlformats-officedocument.presentationml.tags+xml"/>
  <Override PartName="/ppt/notesSlides/notesSlide12.xml" ContentType="application/vnd.openxmlformats-officedocument.presentationml.notesSlide+xml"/>
  <Override PartName="/ppt/tags/tag31.xml" ContentType="application/vnd.openxmlformats-officedocument.presentationml.tags+xml"/>
  <Override PartName="/ppt/notesSlides/notesSlide13.xml" ContentType="application/vnd.openxmlformats-officedocument.presentationml.notesSlide+xml"/>
  <Override PartName="/ppt/tags/tag32.xml" ContentType="application/vnd.openxmlformats-officedocument.presentationml.tags+xml"/>
  <Override PartName="/ppt/notesSlides/notesSlide14.xml" ContentType="application/vnd.openxmlformats-officedocument.presentationml.notesSlide+xml"/>
  <Override PartName="/ppt/tags/tag33.xml" ContentType="application/vnd.openxmlformats-officedocument.presentationml.tags+xml"/>
  <Override PartName="/ppt/notesSlides/notesSlide15.xml" ContentType="application/vnd.openxmlformats-officedocument.presentationml.notesSlide+xml"/>
  <Override PartName="/ppt/tags/tag34.xml" ContentType="application/vnd.openxmlformats-officedocument.presentationml.tags+xml"/>
  <Override PartName="/ppt/notesSlides/notesSlide16.xml" ContentType="application/vnd.openxmlformats-officedocument.presentationml.notesSlide+xml"/>
  <Override PartName="/ppt/tags/tag35.xml" ContentType="application/vnd.openxmlformats-officedocument.presentationml.tags+xml"/>
  <Override PartName="/ppt/notesSlides/notesSlide17.xml" ContentType="application/vnd.openxmlformats-officedocument.presentationml.notesSlide+xml"/>
  <Override PartName="/ppt/tags/tag36.xml" ContentType="application/vnd.openxmlformats-officedocument.presentationml.tags+xml"/>
  <Override PartName="/ppt/notesSlides/notesSlide18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57" r:id="rId2"/>
    <p:sldId id="259" r:id="rId3"/>
    <p:sldId id="280" r:id="rId4"/>
    <p:sldId id="256" r:id="rId5"/>
    <p:sldId id="285" r:id="rId6"/>
    <p:sldId id="286" r:id="rId7"/>
    <p:sldId id="281" r:id="rId8"/>
    <p:sldId id="266" r:id="rId9"/>
    <p:sldId id="287" r:id="rId10"/>
    <p:sldId id="298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82" r:id="rId20"/>
    <p:sldId id="297" r:id="rId21"/>
    <p:sldId id="296" r:id="rId22"/>
  </p:sldIdLst>
  <p:sldSz cx="9001125" cy="5040313"/>
  <p:notesSz cx="6858000" cy="9144000"/>
  <p:custDataLst>
    <p:tags r:id="rId24"/>
  </p:custDataLst>
  <p:defaultTextStyle>
    <a:defPPr>
      <a:defRPr lang="zh-CN"/>
    </a:defPPr>
    <a:lvl1pPr marL="0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147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295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442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589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736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884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8031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178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5EFE"/>
    <a:srgbClr val="B50BE3"/>
    <a:srgbClr val="C8086D"/>
    <a:srgbClr val="17375E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>
      <p:cViewPr varScale="1">
        <p:scale>
          <a:sx n="110" d="100"/>
          <a:sy n="110" d="100"/>
        </p:scale>
        <p:origin x="970" y="67"/>
      </p:cViewPr>
      <p:guideLst>
        <p:guide orient="horz" pos="1588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5EAB1-25CC-4F72-A2FC-3BABBE5A9D32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8BA23-BD00-4857-B603-DD487FFC3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91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945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798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79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976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904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16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212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68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375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8BA23-BD00-4857-B603-DD487FFC39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802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455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128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788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9136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338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648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65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7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901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670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704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074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8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1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2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4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7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8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80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1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147" indent="0">
              <a:buNone/>
              <a:defRPr sz="2500"/>
            </a:lvl2pPr>
            <a:lvl3pPr marL="802295" indent="0">
              <a:buNone/>
              <a:defRPr sz="2100"/>
            </a:lvl3pPr>
            <a:lvl4pPr marL="1203442" indent="0">
              <a:buNone/>
              <a:defRPr sz="1800"/>
            </a:lvl4pPr>
            <a:lvl5pPr marL="1604589" indent="0">
              <a:buNone/>
              <a:defRPr sz="1800"/>
            </a:lvl5pPr>
            <a:lvl6pPr marL="2005736" indent="0">
              <a:buNone/>
              <a:defRPr sz="1800"/>
            </a:lvl6pPr>
            <a:lvl7pPr marL="2406884" indent="0">
              <a:buNone/>
              <a:defRPr sz="1800"/>
            </a:lvl7pPr>
            <a:lvl8pPr marL="2808031" indent="0">
              <a:buNone/>
              <a:defRPr sz="1800"/>
            </a:lvl8pPr>
            <a:lvl9pPr marL="3209178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229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00860" indent="-300860" algn="l" defTabSz="80229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51864" indent="-250717" algn="l" defTabSz="802295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002868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404015" indent="-200574" algn="l" defTabSz="802295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805163" indent="-200574" algn="l" defTabSz="802295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206310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457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05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752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147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295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442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589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736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884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8031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178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notesSlide" Target="../notesSlides/notesSlide2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294594"/>
            <a:ext cx="9001125" cy="1801626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0162" y="1393476"/>
            <a:ext cx="7230053" cy="752455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 algn="ctr"/>
            <a:r>
              <a:rPr lang="zh-CN" altLang="en-US" sz="4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景区口碑评价分值预测</a:t>
            </a:r>
          </a:p>
        </p:txBody>
      </p:sp>
      <p:sp>
        <p:nvSpPr>
          <p:cNvPr id="6" name="Freeform 7"/>
          <p:cNvSpPr>
            <a:spLocks noEditPoints="1"/>
          </p:cNvSpPr>
          <p:nvPr/>
        </p:nvSpPr>
        <p:spPr bwMode="auto">
          <a:xfrm>
            <a:off x="3708474" y="2689072"/>
            <a:ext cx="217142" cy="21616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7376" tIns="33688" rIns="67376" bIns="33688" numCol="1" anchor="t" anchorCtr="0" compatLnSpc="1"/>
          <a:lstStyle/>
          <a:p>
            <a:endParaRPr lang="zh-CN" altLang="en-US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3932272" y="2640522"/>
            <a:ext cx="1445722" cy="283478"/>
          </a:xfrm>
          <a:prstGeom prst="rect">
            <a:avLst/>
          </a:prstGeom>
          <a:noFill/>
        </p:spPr>
        <p:txBody>
          <a:bodyPr wrap="none" lIns="67376" tIns="33688" rIns="67376" bIns="3368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l"/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报告人：田文雨 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752349" y="2337384"/>
            <a:ext cx="546770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3235870" y="2184621"/>
            <a:ext cx="2488828" cy="282254"/>
          </a:xfrm>
          <a:prstGeom prst="roundRect">
            <a:avLst/>
          </a:prstGeom>
          <a:solidFill>
            <a:srgbClr val="1737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29" tIns="44914" rIns="89829" bIns="44914" rtlCol="0" anchor="ctr"/>
          <a:lstStyle/>
          <a:p>
            <a:pPr algn="ctr" defTabSz="897957"/>
            <a:endParaRPr lang="zh-CN" altLang="en-US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01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7" grpId="0"/>
      <p:bldP spid="12" grpId="0" animBg="1"/>
    </p:bldLst>
  </p:timing>
  <p:extLst mod="1">
    <p:ext uri="{E180D4A7-C9FB-4DFB-919C-405C955672EB}">
      <p14:showEvtLst xmlns:p14="http://schemas.microsoft.com/office/powerpoint/2010/main">
        <p14:playEvt time="77" objId="10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51" name="TextBox 8"/>
          <p:cNvSpPr txBox="1"/>
          <p:nvPr/>
        </p:nvSpPr>
        <p:spPr>
          <a:xfrm>
            <a:off x="568961" y="106376"/>
            <a:ext cx="1617823" cy="3847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5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预处理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593C9CC-4CD1-4D70-B2CB-864EC9D4ACE2}"/>
              </a:ext>
            </a:extLst>
          </p:cNvPr>
          <p:cNvGrpSpPr/>
          <p:nvPr/>
        </p:nvGrpSpPr>
        <p:grpSpPr>
          <a:xfrm>
            <a:off x="-5232" y="780698"/>
            <a:ext cx="1635671" cy="480043"/>
            <a:chOff x="6240886" y="2396143"/>
            <a:chExt cx="2215514" cy="653161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B67816D-038B-46A0-B138-9B80110506E7}"/>
                </a:ext>
              </a:extLst>
            </p:cNvPr>
            <p:cNvGrpSpPr/>
            <p:nvPr/>
          </p:nvGrpSpPr>
          <p:grpSpPr>
            <a:xfrm>
              <a:off x="6240886" y="2396143"/>
              <a:ext cx="769156" cy="653161"/>
              <a:chOff x="6245494" y="2591273"/>
              <a:chExt cx="769156" cy="653161"/>
            </a:xfrm>
          </p:grpSpPr>
          <p:sp>
            <p:nvSpPr>
              <p:cNvPr id="11" name="剪去单角的矩形 21">
                <a:extLst>
                  <a:ext uri="{FF2B5EF4-FFF2-40B4-BE49-F238E27FC236}">
                    <a16:creationId xmlns:a16="http://schemas.microsoft.com/office/drawing/2014/main" id="{87335750-77D5-4050-90A2-00A4F62CE049}"/>
                  </a:ext>
                </a:extLst>
              </p:cNvPr>
              <p:cNvSpPr/>
              <p:nvPr/>
            </p:nvSpPr>
            <p:spPr>
              <a:xfrm>
                <a:off x="6245494" y="2591273"/>
                <a:ext cx="755895" cy="619218"/>
              </a:xfrm>
              <a:prstGeom prst="snip1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文本框 18">
                <a:extLst>
                  <a:ext uri="{FF2B5EF4-FFF2-40B4-BE49-F238E27FC236}">
                    <a16:creationId xmlns:a16="http://schemas.microsoft.com/office/drawing/2014/main" id="{15B54767-5BB9-4F58-818E-48A964E279EB}"/>
                  </a:ext>
                </a:extLst>
              </p:cNvPr>
              <p:cNvSpPr txBox="1"/>
              <p:nvPr/>
            </p:nvSpPr>
            <p:spPr>
              <a:xfrm>
                <a:off x="6343295" y="2616279"/>
                <a:ext cx="671355" cy="628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+mj-lt"/>
                    <a:ea typeface="微软雅黑" panose="020B0503020204020204" pitchFamily="34" charset="-122"/>
                  </a:rPr>
                  <a:t>01</a:t>
                </a:r>
                <a:endParaRPr lang="zh-CN" altLang="en-US" sz="24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TextBox 28">
              <a:extLst>
                <a:ext uri="{FF2B5EF4-FFF2-40B4-BE49-F238E27FC236}">
                  <a16:creationId xmlns:a16="http://schemas.microsoft.com/office/drawing/2014/main" id="{21538796-D78D-4F60-9076-BEB1C85DFFD6}"/>
                </a:ext>
              </a:extLst>
            </p:cNvPr>
            <p:cNvSpPr txBox="1"/>
            <p:nvPr/>
          </p:nvSpPr>
          <p:spPr>
            <a:xfrm>
              <a:off x="7094583" y="2442951"/>
              <a:ext cx="1361817" cy="5181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rgbClr val="1737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清洗数据</a:t>
              </a:r>
              <a:endParaRPr lang="en-GB" b="1" dirty="0">
                <a:solidFill>
                  <a:srgbClr val="17375E"/>
                </a:solidFill>
                <a:latin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516D71C-2BBF-44C1-A3EC-1EB2091BDFF3}"/>
              </a:ext>
            </a:extLst>
          </p:cNvPr>
          <p:cNvSpPr txBox="1"/>
          <p:nvPr/>
        </p:nvSpPr>
        <p:spPr>
          <a:xfrm>
            <a:off x="364819" y="1350636"/>
            <a:ext cx="7736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通过正则表达式去掉英文，数字，标点符号，空格等字符。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D232A5A-55F7-445B-BDD5-6A8A00272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43" y="2232124"/>
            <a:ext cx="7631038" cy="10280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821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51" name="TextBox 8"/>
          <p:cNvSpPr txBox="1"/>
          <p:nvPr/>
        </p:nvSpPr>
        <p:spPr>
          <a:xfrm>
            <a:off x="568961" y="106376"/>
            <a:ext cx="1617823" cy="3847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5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预处理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593C9CC-4CD1-4D70-B2CB-864EC9D4ACE2}"/>
              </a:ext>
            </a:extLst>
          </p:cNvPr>
          <p:cNvGrpSpPr/>
          <p:nvPr/>
        </p:nvGrpSpPr>
        <p:grpSpPr>
          <a:xfrm>
            <a:off x="-5232" y="780698"/>
            <a:ext cx="1225303" cy="480043"/>
            <a:chOff x="6240886" y="2396143"/>
            <a:chExt cx="1659671" cy="653161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B67816D-038B-46A0-B138-9B80110506E7}"/>
                </a:ext>
              </a:extLst>
            </p:cNvPr>
            <p:cNvGrpSpPr/>
            <p:nvPr/>
          </p:nvGrpSpPr>
          <p:grpSpPr>
            <a:xfrm>
              <a:off x="6240886" y="2396143"/>
              <a:ext cx="769156" cy="653161"/>
              <a:chOff x="6245494" y="2591273"/>
              <a:chExt cx="769156" cy="653161"/>
            </a:xfrm>
          </p:grpSpPr>
          <p:sp>
            <p:nvSpPr>
              <p:cNvPr id="11" name="剪去单角的矩形 21">
                <a:extLst>
                  <a:ext uri="{FF2B5EF4-FFF2-40B4-BE49-F238E27FC236}">
                    <a16:creationId xmlns:a16="http://schemas.microsoft.com/office/drawing/2014/main" id="{87335750-77D5-4050-90A2-00A4F62CE049}"/>
                  </a:ext>
                </a:extLst>
              </p:cNvPr>
              <p:cNvSpPr/>
              <p:nvPr/>
            </p:nvSpPr>
            <p:spPr>
              <a:xfrm>
                <a:off x="6245494" y="2591273"/>
                <a:ext cx="755895" cy="619218"/>
              </a:xfrm>
              <a:prstGeom prst="snip1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文本框 18">
                <a:extLst>
                  <a:ext uri="{FF2B5EF4-FFF2-40B4-BE49-F238E27FC236}">
                    <a16:creationId xmlns:a16="http://schemas.microsoft.com/office/drawing/2014/main" id="{15B54767-5BB9-4F58-818E-48A964E279EB}"/>
                  </a:ext>
                </a:extLst>
              </p:cNvPr>
              <p:cNvSpPr txBox="1"/>
              <p:nvPr/>
            </p:nvSpPr>
            <p:spPr>
              <a:xfrm>
                <a:off x="6343295" y="2616279"/>
                <a:ext cx="671355" cy="628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+mj-lt"/>
                    <a:ea typeface="微软雅黑" panose="020B0503020204020204" pitchFamily="34" charset="-122"/>
                  </a:rPr>
                  <a:t>02</a:t>
                </a:r>
                <a:endParaRPr lang="zh-CN" altLang="en-US" sz="24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TextBox 28">
              <a:extLst>
                <a:ext uri="{FF2B5EF4-FFF2-40B4-BE49-F238E27FC236}">
                  <a16:creationId xmlns:a16="http://schemas.microsoft.com/office/drawing/2014/main" id="{21538796-D78D-4F60-9076-BEB1C85DFFD6}"/>
                </a:ext>
              </a:extLst>
            </p:cNvPr>
            <p:cNvSpPr txBox="1"/>
            <p:nvPr/>
          </p:nvSpPr>
          <p:spPr>
            <a:xfrm>
              <a:off x="7094583" y="2442951"/>
              <a:ext cx="805974" cy="5181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rgbClr val="1737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分词</a:t>
              </a:r>
              <a:endParaRPr lang="en-GB" b="1" dirty="0">
                <a:solidFill>
                  <a:srgbClr val="17375E"/>
                </a:solidFill>
                <a:latin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516D71C-2BBF-44C1-A3EC-1EB2091BDFF3}"/>
              </a:ext>
            </a:extLst>
          </p:cNvPr>
          <p:cNvSpPr txBox="1"/>
          <p:nvPr/>
        </p:nvSpPr>
        <p:spPr>
          <a:xfrm>
            <a:off x="309465" y="1260741"/>
            <a:ext cx="7736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采用结巴分词</a:t>
            </a:r>
            <a:endParaRPr lang="en-US" altLang="zh-CN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但加载自定义分词字典，因为训练数据为景区评论语料，所以结巴分词中有许多专有名词会分词错误。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39175C-6596-4DF0-B231-2E10FF7CD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482" y="2088108"/>
            <a:ext cx="632515" cy="28425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147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51" name="TextBox 8"/>
          <p:cNvSpPr txBox="1"/>
          <p:nvPr/>
        </p:nvSpPr>
        <p:spPr>
          <a:xfrm>
            <a:off x="568961" y="106376"/>
            <a:ext cx="1617823" cy="3847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5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预处理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593C9CC-4CD1-4D70-B2CB-864EC9D4ACE2}"/>
              </a:ext>
            </a:extLst>
          </p:cNvPr>
          <p:cNvGrpSpPr/>
          <p:nvPr/>
        </p:nvGrpSpPr>
        <p:grpSpPr>
          <a:xfrm>
            <a:off x="-5233" y="780698"/>
            <a:ext cx="1840856" cy="480043"/>
            <a:chOff x="6240886" y="2396143"/>
            <a:chExt cx="2493437" cy="653161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B67816D-038B-46A0-B138-9B80110506E7}"/>
                </a:ext>
              </a:extLst>
            </p:cNvPr>
            <p:cNvGrpSpPr/>
            <p:nvPr/>
          </p:nvGrpSpPr>
          <p:grpSpPr>
            <a:xfrm>
              <a:off x="6240886" y="2396143"/>
              <a:ext cx="769156" cy="653161"/>
              <a:chOff x="6245494" y="2591273"/>
              <a:chExt cx="769156" cy="653161"/>
            </a:xfrm>
          </p:grpSpPr>
          <p:sp>
            <p:nvSpPr>
              <p:cNvPr id="11" name="剪去单角的矩形 21">
                <a:extLst>
                  <a:ext uri="{FF2B5EF4-FFF2-40B4-BE49-F238E27FC236}">
                    <a16:creationId xmlns:a16="http://schemas.microsoft.com/office/drawing/2014/main" id="{87335750-77D5-4050-90A2-00A4F62CE049}"/>
                  </a:ext>
                </a:extLst>
              </p:cNvPr>
              <p:cNvSpPr/>
              <p:nvPr/>
            </p:nvSpPr>
            <p:spPr>
              <a:xfrm>
                <a:off x="6245494" y="2591273"/>
                <a:ext cx="755895" cy="619218"/>
              </a:xfrm>
              <a:prstGeom prst="snip1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文本框 18">
                <a:extLst>
                  <a:ext uri="{FF2B5EF4-FFF2-40B4-BE49-F238E27FC236}">
                    <a16:creationId xmlns:a16="http://schemas.microsoft.com/office/drawing/2014/main" id="{15B54767-5BB9-4F58-818E-48A964E279EB}"/>
                  </a:ext>
                </a:extLst>
              </p:cNvPr>
              <p:cNvSpPr txBox="1"/>
              <p:nvPr/>
            </p:nvSpPr>
            <p:spPr>
              <a:xfrm>
                <a:off x="6343295" y="2616279"/>
                <a:ext cx="671355" cy="628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+mj-lt"/>
                    <a:ea typeface="微软雅黑" panose="020B0503020204020204" pitchFamily="34" charset="-122"/>
                  </a:rPr>
                  <a:t>03</a:t>
                </a:r>
                <a:endParaRPr lang="zh-CN" altLang="en-US" sz="24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TextBox 28">
              <a:extLst>
                <a:ext uri="{FF2B5EF4-FFF2-40B4-BE49-F238E27FC236}">
                  <a16:creationId xmlns:a16="http://schemas.microsoft.com/office/drawing/2014/main" id="{21538796-D78D-4F60-9076-BEB1C85DFFD6}"/>
                </a:ext>
              </a:extLst>
            </p:cNvPr>
            <p:cNvSpPr txBox="1"/>
            <p:nvPr/>
          </p:nvSpPr>
          <p:spPr>
            <a:xfrm>
              <a:off x="7094583" y="2442951"/>
              <a:ext cx="1639740" cy="5181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rgbClr val="1737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去除停用词</a:t>
              </a:r>
              <a:endParaRPr lang="en-GB" b="1" dirty="0">
                <a:solidFill>
                  <a:srgbClr val="17375E"/>
                </a:solidFill>
                <a:latin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516D71C-2BBF-44C1-A3EC-1EB2091BDFF3}"/>
              </a:ext>
            </a:extLst>
          </p:cNvPr>
          <p:cNvSpPr txBox="1"/>
          <p:nvPr/>
        </p:nvSpPr>
        <p:spPr>
          <a:xfrm>
            <a:off x="309465" y="1260741"/>
            <a:ext cx="7736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停用词库采用的是哈工大停用词库版本。</a:t>
            </a:r>
            <a:endParaRPr lang="en-US" altLang="zh-CN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剔除停用词库中部分停用词，如：不错，好等停用词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177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51" name="TextBox 8"/>
          <p:cNvSpPr txBox="1"/>
          <p:nvPr/>
        </p:nvSpPr>
        <p:spPr>
          <a:xfrm>
            <a:off x="568961" y="106376"/>
            <a:ext cx="1617823" cy="3847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5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预处理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593C9CC-4CD1-4D70-B2CB-864EC9D4ACE2}"/>
              </a:ext>
            </a:extLst>
          </p:cNvPr>
          <p:cNvGrpSpPr/>
          <p:nvPr/>
        </p:nvGrpSpPr>
        <p:grpSpPr>
          <a:xfrm>
            <a:off x="-5230" y="780698"/>
            <a:ext cx="1635671" cy="480043"/>
            <a:chOff x="6240886" y="2396143"/>
            <a:chExt cx="2215513" cy="653161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B67816D-038B-46A0-B138-9B80110506E7}"/>
                </a:ext>
              </a:extLst>
            </p:cNvPr>
            <p:cNvGrpSpPr/>
            <p:nvPr/>
          </p:nvGrpSpPr>
          <p:grpSpPr>
            <a:xfrm>
              <a:off x="6240886" y="2396143"/>
              <a:ext cx="769156" cy="653161"/>
              <a:chOff x="6245494" y="2591273"/>
              <a:chExt cx="769156" cy="653161"/>
            </a:xfrm>
          </p:grpSpPr>
          <p:sp>
            <p:nvSpPr>
              <p:cNvPr id="11" name="剪去单角的矩形 21">
                <a:extLst>
                  <a:ext uri="{FF2B5EF4-FFF2-40B4-BE49-F238E27FC236}">
                    <a16:creationId xmlns:a16="http://schemas.microsoft.com/office/drawing/2014/main" id="{87335750-77D5-4050-90A2-00A4F62CE049}"/>
                  </a:ext>
                </a:extLst>
              </p:cNvPr>
              <p:cNvSpPr/>
              <p:nvPr/>
            </p:nvSpPr>
            <p:spPr>
              <a:xfrm>
                <a:off x="6245494" y="2591273"/>
                <a:ext cx="755895" cy="619218"/>
              </a:xfrm>
              <a:prstGeom prst="snip1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文本框 18">
                <a:extLst>
                  <a:ext uri="{FF2B5EF4-FFF2-40B4-BE49-F238E27FC236}">
                    <a16:creationId xmlns:a16="http://schemas.microsoft.com/office/drawing/2014/main" id="{15B54767-5BB9-4F58-818E-48A964E279EB}"/>
                  </a:ext>
                </a:extLst>
              </p:cNvPr>
              <p:cNvSpPr txBox="1"/>
              <p:nvPr/>
            </p:nvSpPr>
            <p:spPr>
              <a:xfrm>
                <a:off x="6343295" y="2616279"/>
                <a:ext cx="671355" cy="628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+mj-lt"/>
                    <a:ea typeface="微软雅黑" panose="020B0503020204020204" pitchFamily="34" charset="-122"/>
                  </a:rPr>
                  <a:t>04</a:t>
                </a:r>
                <a:endParaRPr lang="zh-CN" altLang="en-US" sz="24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TextBox 28">
              <a:extLst>
                <a:ext uri="{FF2B5EF4-FFF2-40B4-BE49-F238E27FC236}">
                  <a16:creationId xmlns:a16="http://schemas.microsoft.com/office/drawing/2014/main" id="{21538796-D78D-4F60-9076-BEB1C85DFFD6}"/>
                </a:ext>
              </a:extLst>
            </p:cNvPr>
            <p:cNvSpPr txBox="1"/>
            <p:nvPr/>
          </p:nvSpPr>
          <p:spPr>
            <a:xfrm>
              <a:off x="7094583" y="2442951"/>
              <a:ext cx="1361816" cy="5181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rgbClr val="1737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特征扩展</a:t>
              </a:r>
              <a:endParaRPr lang="en-GB" b="1" dirty="0">
                <a:solidFill>
                  <a:srgbClr val="17375E"/>
                </a:solidFill>
                <a:latin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516D71C-2BBF-44C1-A3EC-1EB2091BDFF3}"/>
              </a:ext>
            </a:extLst>
          </p:cNvPr>
          <p:cNvSpPr txBox="1"/>
          <p:nvPr/>
        </p:nvSpPr>
        <p:spPr>
          <a:xfrm>
            <a:off x="309465" y="1260741"/>
            <a:ext cx="7736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短文本处理因为特征少，效果不如长文本处理好，尝试使用特征扩展的方法提高效果</a:t>
            </a:r>
            <a:endParaRPr lang="en-US" altLang="zh-CN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8DED8A-2F85-413B-A6B1-78AFFEA3EBA9}"/>
              </a:ext>
            </a:extLst>
          </p:cNvPr>
          <p:cNvSpPr txBox="1"/>
          <p:nvPr/>
        </p:nvSpPr>
        <p:spPr>
          <a:xfrm>
            <a:off x="364819" y="1800076"/>
            <a:ext cx="5287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D05E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Bigram	</a:t>
            </a:r>
            <a:endParaRPr lang="zh-CN" altLang="en-US" b="1" dirty="0">
              <a:solidFill>
                <a:srgbClr val="D05EF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196A46-1384-4A1A-B4ED-B4034D202CB5}"/>
              </a:ext>
            </a:extLst>
          </p:cNvPr>
          <p:cNvSpPr txBox="1"/>
          <p:nvPr/>
        </p:nvSpPr>
        <p:spPr>
          <a:xfrm>
            <a:off x="364819" y="2232124"/>
            <a:ext cx="5575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通过组合词语的方式创造新的特征。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我喜欢吃苹果</a:t>
            </a: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我 喜欢 苹果</a:t>
            </a: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{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我喜欢</a:t>
            </a: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} {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喜欢苹果</a:t>
            </a: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}</a:t>
            </a:r>
            <a:endParaRPr lang="zh-CN" altLang="en-US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0BEB2A-EB86-4930-A4B6-C179A32B543D}"/>
              </a:ext>
            </a:extLst>
          </p:cNvPr>
          <p:cNvSpPr txBox="1"/>
          <p:nvPr/>
        </p:nvSpPr>
        <p:spPr>
          <a:xfrm>
            <a:off x="364818" y="3526673"/>
            <a:ext cx="5287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D05E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文本长度作为新特征</a:t>
            </a:r>
            <a:r>
              <a:rPr lang="en-US" altLang="zh-CN" b="1" dirty="0">
                <a:solidFill>
                  <a:srgbClr val="D05E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b="1" dirty="0">
              <a:solidFill>
                <a:srgbClr val="D05EF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071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4" grpId="0"/>
          <p:bldP spid="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4" grpId="0"/>
          <p:bldP spid="14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51" name="TextBox 8"/>
          <p:cNvSpPr txBox="1"/>
          <p:nvPr/>
        </p:nvSpPr>
        <p:spPr>
          <a:xfrm>
            <a:off x="568961" y="106376"/>
            <a:ext cx="1617823" cy="3847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5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提取特征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593C9CC-4CD1-4D70-B2CB-864EC9D4ACE2}"/>
              </a:ext>
            </a:extLst>
          </p:cNvPr>
          <p:cNvGrpSpPr/>
          <p:nvPr/>
        </p:nvGrpSpPr>
        <p:grpSpPr>
          <a:xfrm>
            <a:off x="-5228" y="780698"/>
            <a:ext cx="1491401" cy="480043"/>
            <a:chOff x="6240886" y="2396143"/>
            <a:chExt cx="2020099" cy="653161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B67816D-038B-46A0-B138-9B80110506E7}"/>
                </a:ext>
              </a:extLst>
            </p:cNvPr>
            <p:cNvGrpSpPr/>
            <p:nvPr/>
          </p:nvGrpSpPr>
          <p:grpSpPr>
            <a:xfrm>
              <a:off x="6240886" y="2396143"/>
              <a:ext cx="769156" cy="653161"/>
              <a:chOff x="6245494" y="2591273"/>
              <a:chExt cx="769156" cy="653161"/>
            </a:xfrm>
          </p:grpSpPr>
          <p:sp>
            <p:nvSpPr>
              <p:cNvPr id="11" name="剪去单角的矩形 21">
                <a:extLst>
                  <a:ext uri="{FF2B5EF4-FFF2-40B4-BE49-F238E27FC236}">
                    <a16:creationId xmlns:a16="http://schemas.microsoft.com/office/drawing/2014/main" id="{87335750-77D5-4050-90A2-00A4F62CE049}"/>
                  </a:ext>
                </a:extLst>
              </p:cNvPr>
              <p:cNvSpPr/>
              <p:nvPr/>
            </p:nvSpPr>
            <p:spPr>
              <a:xfrm>
                <a:off x="6245494" y="2591273"/>
                <a:ext cx="755895" cy="619218"/>
              </a:xfrm>
              <a:prstGeom prst="snip1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文本框 18">
                <a:extLst>
                  <a:ext uri="{FF2B5EF4-FFF2-40B4-BE49-F238E27FC236}">
                    <a16:creationId xmlns:a16="http://schemas.microsoft.com/office/drawing/2014/main" id="{15B54767-5BB9-4F58-818E-48A964E279EB}"/>
                  </a:ext>
                </a:extLst>
              </p:cNvPr>
              <p:cNvSpPr txBox="1"/>
              <p:nvPr/>
            </p:nvSpPr>
            <p:spPr>
              <a:xfrm>
                <a:off x="6343295" y="2616279"/>
                <a:ext cx="671355" cy="628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+mj-lt"/>
                    <a:ea typeface="微软雅黑" panose="020B0503020204020204" pitchFamily="34" charset="-122"/>
                  </a:rPr>
                  <a:t>01</a:t>
                </a:r>
                <a:endParaRPr lang="zh-CN" altLang="en-US" sz="24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TextBox 28">
              <a:extLst>
                <a:ext uri="{FF2B5EF4-FFF2-40B4-BE49-F238E27FC236}">
                  <a16:creationId xmlns:a16="http://schemas.microsoft.com/office/drawing/2014/main" id="{21538796-D78D-4F60-9076-BEB1C85DFFD6}"/>
                </a:ext>
              </a:extLst>
            </p:cNvPr>
            <p:cNvSpPr txBox="1"/>
            <p:nvPr/>
          </p:nvSpPr>
          <p:spPr>
            <a:xfrm>
              <a:off x="7094582" y="2442951"/>
              <a:ext cx="1166403" cy="5181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>
                  <a:solidFill>
                    <a:srgbClr val="1737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TF-IDF</a:t>
              </a:r>
              <a:endParaRPr lang="en-GB" b="1" dirty="0">
                <a:solidFill>
                  <a:srgbClr val="17375E"/>
                </a:solidFill>
                <a:latin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516D71C-2BBF-44C1-A3EC-1EB2091BDFF3}"/>
              </a:ext>
            </a:extLst>
          </p:cNvPr>
          <p:cNvSpPr txBox="1"/>
          <p:nvPr/>
        </p:nvSpPr>
        <p:spPr>
          <a:xfrm>
            <a:off x="309465" y="1260741"/>
            <a:ext cx="7736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sklearn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TfidfVectorizer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方法，调整以下参数值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324400-2C0A-416F-899E-00ABA8CA0B30}"/>
              </a:ext>
            </a:extLst>
          </p:cNvPr>
          <p:cNvSpPr txBox="1"/>
          <p:nvPr/>
        </p:nvSpPr>
        <p:spPr>
          <a:xfrm>
            <a:off x="425094" y="1800076"/>
            <a:ext cx="23472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max_df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min_df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max_features</a:t>
            </a:r>
            <a:endParaRPr lang="zh-CN" altLang="en-US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604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51" name="TextBox 8"/>
          <p:cNvSpPr txBox="1"/>
          <p:nvPr/>
        </p:nvSpPr>
        <p:spPr>
          <a:xfrm>
            <a:off x="568961" y="106376"/>
            <a:ext cx="1617823" cy="3847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5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模型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593C9CC-4CD1-4D70-B2CB-864EC9D4ACE2}"/>
              </a:ext>
            </a:extLst>
          </p:cNvPr>
          <p:cNvGrpSpPr/>
          <p:nvPr/>
        </p:nvGrpSpPr>
        <p:grpSpPr>
          <a:xfrm>
            <a:off x="-5225" y="780698"/>
            <a:ext cx="1430487" cy="480043"/>
            <a:chOff x="6240886" y="2396143"/>
            <a:chExt cx="1937590" cy="653161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B67816D-038B-46A0-B138-9B80110506E7}"/>
                </a:ext>
              </a:extLst>
            </p:cNvPr>
            <p:cNvGrpSpPr/>
            <p:nvPr/>
          </p:nvGrpSpPr>
          <p:grpSpPr>
            <a:xfrm>
              <a:off x="6240886" y="2396143"/>
              <a:ext cx="769156" cy="653161"/>
              <a:chOff x="6245494" y="2591273"/>
              <a:chExt cx="769156" cy="653161"/>
            </a:xfrm>
          </p:grpSpPr>
          <p:sp>
            <p:nvSpPr>
              <p:cNvPr id="11" name="剪去单角的矩形 21">
                <a:extLst>
                  <a:ext uri="{FF2B5EF4-FFF2-40B4-BE49-F238E27FC236}">
                    <a16:creationId xmlns:a16="http://schemas.microsoft.com/office/drawing/2014/main" id="{87335750-77D5-4050-90A2-00A4F62CE049}"/>
                  </a:ext>
                </a:extLst>
              </p:cNvPr>
              <p:cNvSpPr/>
              <p:nvPr/>
            </p:nvSpPr>
            <p:spPr>
              <a:xfrm>
                <a:off x="6245494" y="2591273"/>
                <a:ext cx="755895" cy="619218"/>
              </a:xfrm>
              <a:prstGeom prst="snip1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文本框 18">
                <a:extLst>
                  <a:ext uri="{FF2B5EF4-FFF2-40B4-BE49-F238E27FC236}">
                    <a16:creationId xmlns:a16="http://schemas.microsoft.com/office/drawing/2014/main" id="{15B54767-5BB9-4F58-818E-48A964E279EB}"/>
                  </a:ext>
                </a:extLst>
              </p:cNvPr>
              <p:cNvSpPr txBox="1"/>
              <p:nvPr/>
            </p:nvSpPr>
            <p:spPr>
              <a:xfrm>
                <a:off x="6343295" y="2616279"/>
                <a:ext cx="671355" cy="628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+mj-lt"/>
                    <a:ea typeface="微软雅黑" panose="020B0503020204020204" pitchFamily="34" charset="-122"/>
                  </a:rPr>
                  <a:t>01</a:t>
                </a:r>
                <a:endParaRPr lang="zh-CN" altLang="en-US" sz="24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TextBox 28">
              <a:extLst>
                <a:ext uri="{FF2B5EF4-FFF2-40B4-BE49-F238E27FC236}">
                  <a16:creationId xmlns:a16="http://schemas.microsoft.com/office/drawing/2014/main" id="{21538796-D78D-4F60-9076-BEB1C85DFFD6}"/>
                </a:ext>
              </a:extLst>
            </p:cNvPr>
            <p:cNvSpPr txBox="1"/>
            <p:nvPr/>
          </p:nvSpPr>
          <p:spPr>
            <a:xfrm>
              <a:off x="7094582" y="2442951"/>
              <a:ext cx="1083894" cy="5181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rgbClr val="1737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岭回归</a:t>
              </a:r>
              <a:endParaRPr lang="en-GB" b="1" dirty="0">
                <a:solidFill>
                  <a:srgbClr val="17375E"/>
                </a:solidFill>
                <a:latin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516D71C-2BBF-44C1-A3EC-1EB2091BDFF3}"/>
              </a:ext>
            </a:extLst>
          </p:cNvPr>
          <p:cNvSpPr txBox="1"/>
          <p:nvPr/>
        </p:nvSpPr>
        <p:spPr>
          <a:xfrm>
            <a:off x="309465" y="1260741"/>
            <a:ext cx="7736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岭回归是一种用于共线性数据分析的有偏估计回归方法，实质是一种改良的最小二乘估计法，通过放弃最小二乘法的无偏性，以损失部分信息、降低精度为代价获得回归系数更为符合实际、更可靠的回归方法，对病态数据的拟合强于最小二乘法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8585D3-3114-471D-A57A-5389BE942C33}"/>
              </a:ext>
            </a:extLst>
          </p:cNvPr>
          <p:cNvSpPr txBox="1"/>
          <p:nvPr/>
        </p:nvSpPr>
        <p:spPr>
          <a:xfrm>
            <a:off x="425094" y="2231611"/>
            <a:ext cx="3799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D05E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r>
              <a:rPr lang="zh-CN" altLang="en-US" b="1" dirty="0">
                <a:solidFill>
                  <a:srgbClr val="D05E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b="1" dirty="0">
              <a:solidFill>
                <a:srgbClr val="D05EF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1CF503-A9B1-484A-80C0-451B51004B82}"/>
              </a:ext>
            </a:extLst>
          </p:cNvPr>
          <p:cNvSpPr txBox="1"/>
          <p:nvPr/>
        </p:nvSpPr>
        <p:spPr>
          <a:xfrm>
            <a:off x="425094" y="2726620"/>
            <a:ext cx="7880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越大，正则项惩罚越厉害；</a:t>
            </a: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越小，正则化项越小，越接近于普通的线性回归系数。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95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4" grpId="0"/>
          <p:bldP spid="5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51" name="TextBox 8"/>
          <p:cNvSpPr txBox="1"/>
          <p:nvPr/>
        </p:nvSpPr>
        <p:spPr>
          <a:xfrm>
            <a:off x="568961" y="106376"/>
            <a:ext cx="1617823" cy="3847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5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模型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593C9CC-4CD1-4D70-B2CB-864EC9D4ACE2}"/>
              </a:ext>
            </a:extLst>
          </p:cNvPr>
          <p:cNvGrpSpPr/>
          <p:nvPr/>
        </p:nvGrpSpPr>
        <p:grpSpPr>
          <a:xfrm>
            <a:off x="-5227" y="780698"/>
            <a:ext cx="1852077" cy="480043"/>
            <a:chOff x="6240886" y="2396143"/>
            <a:chExt cx="2508633" cy="653161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B67816D-038B-46A0-B138-9B80110506E7}"/>
                </a:ext>
              </a:extLst>
            </p:cNvPr>
            <p:cNvGrpSpPr/>
            <p:nvPr/>
          </p:nvGrpSpPr>
          <p:grpSpPr>
            <a:xfrm>
              <a:off x="6240886" y="2396143"/>
              <a:ext cx="769156" cy="653161"/>
              <a:chOff x="6245494" y="2591273"/>
              <a:chExt cx="769156" cy="653161"/>
            </a:xfrm>
          </p:grpSpPr>
          <p:sp>
            <p:nvSpPr>
              <p:cNvPr id="11" name="剪去单角的矩形 21">
                <a:extLst>
                  <a:ext uri="{FF2B5EF4-FFF2-40B4-BE49-F238E27FC236}">
                    <a16:creationId xmlns:a16="http://schemas.microsoft.com/office/drawing/2014/main" id="{87335750-77D5-4050-90A2-00A4F62CE049}"/>
                  </a:ext>
                </a:extLst>
              </p:cNvPr>
              <p:cNvSpPr/>
              <p:nvPr/>
            </p:nvSpPr>
            <p:spPr>
              <a:xfrm>
                <a:off x="6245494" y="2591273"/>
                <a:ext cx="755895" cy="619218"/>
              </a:xfrm>
              <a:prstGeom prst="snip1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文本框 18">
                <a:extLst>
                  <a:ext uri="{FF2B5EF4-FFF2-40B4-BE49-F238E27FC236}">
                    <a16:creationId xmlns:a16="http://schemas.microsoft.com/office/drawing/2014/main" id="{15B54767-5BB9-4F58-818E-48A964E279EB}"/>
                  </a:ext>
                </a:extLst>
              </p:cNvPr>
              <p:cNvSpPr txBox="1"/>
              <p:nvPr/>
            </p:nvSpPr>
            <p:spPr>
              <a:xfrm>
                <a:off x="6343295" y="2616279"/>
                <a:ext cx="671355" cy="628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+mj-lt"/>
                    <a:ea typeface="微软雅黑" panose="020B0503020204020204" pitchFamily="34" charset="-122"/>
                  </a:rPr>
                  <a:t>02</a:t>
                </a:r>
                <a:endParaRPr lang="zh-CN" altLang="en-US" sz="24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TextBox 28">
              <a:extLst>
                <a:ext uri="{FF2B5EF4-FFF2-40B4-BE49-F238E27FC236}">
                  <a16:creationId xmlns:a16="http://schemas.microsoft.com/office/drawing/2014/main" id="{21538796-D78D-4F60-9076-BEB1C85DFFD6}"/>
                </a:ext>
              </a:extLst>
            </p:cNvPr>
            <p:cNvSpPr txBox="1"/>
            <p:nvPr/>
          </p:nvSpPr>
          <p:spPr>
            <a:xfrm>
              <a:off x="7094582" y="2442951"/>
              <a:ext cx="1654937" cy="5181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b="1" dirty="0" err="1">
                  <a:solidFill>
                    <a:srgbClr val="1737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LightGBM</a:t>
              </a:r>
              <a:endParaRPr lang="en-GB" b="1" dirty="0">
                <a:solidFill>
                  <a:srgbClr val="17375E"/>
                </a:solidFill>
                <a:latin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516D71C-2BBF-44C1-A3EC-1EB2091BDFF3}"/>
              </a:ext>
            </a:extLst>
          </p:cNvPr>
          <p:cNvSpPr txBox="1"/>
          <p:nvPr/>
        </p:nvSpPr>
        <p:spPr>
          <a:xfrm>
            <a:off x="309465" y="1260741"/>
            <a:ext cx="7736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GBDT(Gradient Boosting Decision Tree)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是机器学习中一个长盛不衰的模型，其主要思想是利用弱分类器（决策树）迭代训练得到最优模型，该模型具有训练效果好、不易过拟合的优点。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702CF33-3A2E-49DE-B05E-EB094614F0FF}"/>
              </a:ext>
            </a:extLst>
          </p:cNvPr>
          <p:cNvSpPr txBox="1"/>
          <p:nvPr/>
        </p:nvSpPr>
        <p:spPr>
          <a:xfrm>
            <a:off x="364819" y="2227768"/>
            <a:ext cx="7736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b="1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LightGBM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(Light Gradient Boosting Machine)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是一个实现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GBDT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算法的框架，支持高效率的并行训练，并具有以下优点。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854744E-80F2-4B5A-8262-544644226495}"/>
              </a:ext>
            </a:extLst>
          </p:cNvPr>
          <p:cNvSpPr txBox="1"/>
          <p:nvPr/>
        </p:nvSpPr>
        <p:spPr>
          <a:xfrm>
            <a:off x="425094" y="3096220"/>
            <a:ext cx="37991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D05E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更快的训练速度</a:t>
            </a:r>
            <a:endParaRPr lang="en-US" altLang="zh-CN" b="1" dirty="0">
              <a:solidFill>
                <a:srgbClr val="D05EF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D05EF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D05E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更低的内存消耗</a:t>
            </a:r>
            <a:endParaRPr lang="en-US" altLang="zh-CN" b="1" dirty="0">
              <a:solidFill>
                <a:srgbClr val="D05EF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D05EF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D05E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更好的准确率</a:t>
            </a:r>
            <a:endParaRPr lang="en-US" altLang="zh-CN" b="1" dirty="0">
              <a:solidFill>
                <a:srgbClr val="D05EF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713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13" grpId="0"/>
          <p:bldP spid="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13" grpId="0"/>
          <p:bldP spid="14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51" name="TextBox 8"/>
          <p:cNvSpPr txBox="1"/>
          <p:nvPr/>
        </p:nvSpPr>
        <p:spPr>
          <a:xfrm>
            <a:off x="568961" y="106376"/>
            <a:ext cx="1617823" cy="3847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5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模型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593C9CC-4CD1-4D70-B2CB-864EC9D4ACE2}"/>
              </a:ext>
            </a:extLst>
          </p:cNvPr>
          <p:cNvGrpSpPr/>
          <p:nvPr/>
        </p:nvGrpSpPr>
        <p:grpSpPr>
          <a:xfrm>
            <a:off x="-5227" y="780698"/>
            <a:ext cx="1852077" cy="480043"/>
            <a:chOff x="6240886" y="2396143"/>
            <a:chExt cx="2508633" cy="653161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B67816D-038B-46A0-B138-9B80110506E7}"/>
                </a:ext>
              </a:extLst>
            </p:cNvPr>
            <p:cNvGrpSpPr/>
            <p:nvPr/>
          </p:nvGrpSpPr>
          <p:grpSpPr>
            <a:xfrm>
              <a:off x="6240886" y="2396143"/>
              <a:ext cx="769156" cy="653161"/>
              <a:chOff x="6245494" y="2591273"/>
              <a:chExt cx="769156" cy="653161"/>
            </a:xfrm>
          </p:grpSpPr>
          <p:sp>
            <p:nvSpPr>
              <p:cNvPr id="11" name="剪去单角的矩形 21">
                <a:extLst>
                  <a:ext uri="{FF2B5EF4-FFF2-40B4-BE49-F238E27FC236}">
                    <a16:creationId xmlns:a16="http://schemas.microsoft.com/office/drawing/2014/main" id="{87335750-77D5-4050-90A2-00A4F62CE049}"/>
                  </a:ext>
                </a:extLst>
              </p:cNvPr>
              <p:cNvSpPr/>
              <p:nvPr/>
            </p:nvSpPr>
            <p:spPr>
              <a:xfrm>
                <a:off x="6245494" y="2591273"/>
                <a:ext cx="755895" cy="619218"/>
              </a:xfrm>
              <a:prstGeom prst="snip1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文本框 18">
                <a:extLst>
                  <a:ext uri="{FF2B5EF4-FFF2-40B4-BE49-F238E27FC236}">
                    <a16:creationId xmlns:a16="http://schemas.microsoft.com/office/drawing/2014/main" id="{15B54767-5BB9-4F58-818E-48A964E279EB}"/>
                  </a:ext>
                </a:extLst>
              </p:cNvPr>
              <p:cNvSpPr txBox="1"/>
              <p:nvPr/>
            </p:nvSpPr>
            <p:spPr>
              <a:xfrm>
                <a:off x="6343295" y="2616279"/>
                <a:ext cx="671355" cy="628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+mj-lt"/>
                    <a:ea typeface="微软雅黑" panose="020B0503020204020204" pitchFamily="34" charset="-122"/>
                  </a:rPr>
                  <a:t>02</a:t>
                </a:r>
                <a:endParaRPr lang="zh-CN" altLang="en-US" sz="24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TextBox 28">
              <a:extLst>
                <a:ext uri="{FF2B5EF4-FFF2-40B4-BE49-F238E27FC236}">
                  <a16:creationId xmlns:a16="http://schemas.microsoft.com/office/drawing/2014/main" id="{21538796-D78D-4F60-9076-BEB1C85DFFD6}"/>
                </a:ext>
              </a:extLst>
            </p:cNvPr>
            <p:cNvSpPr txBox="1"/>
            <p:nvPr/>
          </p:nvSpPr>
          <p:spPr>
            <a:xfrm>
              <a:off x="7094582" y="2442951"/>
              <a:ext cx="1654937" cy="5181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b="1" dirty="0" err="1">
                  <a:solidFill>
                    <a:srgbClr val="1737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LightGBM</a:t>
              </a:r>
              <a:endParaRPr lang="en-GB" b="1" dirty="0">
                <a:solidFill>
                  <a:srgbClr val="17375E"/>
                </a:solidFill>
                <a:latin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516D71C-2BBF-44C1-A3EC-1EB2091BDFF3}"/>
              </a:ext>
            </a:extLst>
          </p:cNvPr>
          <p:cNvSpPr txBox="1"/>
          <p:nvPr/>
        </p:nvSpPr>
        <p:spPr>
          <a:xfrm>
            <a:off x="309465" y="1260741"/>
            <a:ext cx="7736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下图实验数据可以看出，在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Higgs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数据集上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Light GBM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en-US" altLang="zh-CN" b="1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快将近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倍，内存占用率约为</a:t>
            </a:r>
            <a:r>
              <a:rPr lang="en-US" altLang="zh-CN" b="1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1/6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，准确率也有部分提升。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CFEA66-7DB7-4C87-8663-108574695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290" y="1911271"/>
            <a:ext cx="4457873" cy="25670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256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marL="0" marR="0" lvl="0" indent="0" algn="ctr" defTabSz="6733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00" b="0" i="0" u="none" strike="noStrike" kern="1200" cap="none" spc="0" normalizeH="0" baseline="0" noProof="0" dirty="0">
              <a:ln>
                <a:noFill/>
              </a:ln>
              <a:solidFill>
                <a:srgbClr val="4E639C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marL="0" marR="0" lvl="0" indent="0" algn="ctr" defTabSz="6733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00" b="0" i="0" u="none" strike="noStrike" kern="1200" cap="none" spc="0" normalizeH="0" baseline="0" noProof="0" dirty="0">
              <a:ln>
                <a:noFill/>
              </a:ln>
              <a:solidFill>
                <a:srgbClr val="4E639C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" name="TextBox 8"/>
          <p:cNvSpPr txBox="1"/>
          <p:nvPr/>
        </p:nvSpPr>
        <p:spPr>
          <a:xfrm>
            <a:off x="568961" y="106376"/>
            <a:ext cx="1617823" cy="3847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63836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模型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593C9CC-4CD1-4D70-B2CB-864EC9D4ACE2}"/>
              </a:ext>
            </a:extLst>
          </p:cNvPr>
          <p:cNvGrpSpPr/>
          <p:nvPr/>
        </p:nvGrpSpPr>
        <p:grpSpPr>
          <a:xfrm>
            <a:off x="-5227" y="780698"/>
            <a:ext cx="1852077" cy="480043"/>
            <a:chOff x="6240886" y="2396143"/>
            <a:chExt cx="2508633" cy="653161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B67816D-038B-46A0-B138-9B80110506E7}"/>
                </a:ext>
              </a:extLst>
            </p:cNvPr>
            <p:cNvGrpSpPr/>
            <p:nvPr/>
          </p:nvGrpSpPr>
          <p:grpSpPr>
            <a:xfrm>
              <a:off x="6240886" y="2396143"/>
              <a:ext cx="769156" cy="653161"/>
              <a:chOff x="6245494" y="2591273"/>
              <a:chExt cx="769156" cy="653161"/>
            </a:xfrm>
          </p:grpSpPr>
          <p:sp>
            <p:nvSpPr>
              <p:cNvPr id="11" name="剪去单角的矩形 21">
                <a:extLst>
                  <a:ext uri="{FF2B5EF4-FFF2-40B4-BE49-F238E27FC236}">
                    <a16:creationId xmlns:a16="http://schemas.microsoft.com/office/drawing/2014/main" id="{87335750-77D5-4050-90A2-00A4F62CE049}"/>
                  </a:ext>
                </a:extLst>
              </p:cNvPr>
              <p:cNvSpPr/>
              <p:nvPr/>
            </p:nvSpPr>
            <p:spPr>
              <a:xfrm>
                <a:off x="6245494" y="2591273"/>
                <a:ext cx="755895" cy="619218"/>
              </a:xfrm>
              <a:prstGeom prst="snip1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022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" name="文本框 18">
                <a:extLst>
                  <a:ext uri="{FF2B5EF4-FFF2-40B4-BE49-F238E27FC236}">
                    <a16:creationId xmlns:a16="http://schemas.microsoft.com/office/drawing/2014/main" id="{15B54767-5BB9-4F58-818E-48A964E279EB}"/>
                  </a:ext>
                </a:extLst>
              </p:cNvPr>
              <p:cNvSpPr txBox="1"/>
              <p:nvPr/>
            </p:nvSpPr>
            <p:spPr>
              <a:xfrm>
                <a:off x="6343295" y="2616279"/>
                <a:ext cx="671355" cy="628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8022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微软雅黑" panose="020B0503020204020204" pitchFamily="34" charset="-122"/>
                    <a:cs typeface="+mn-cs"/>
                  </a:rPr>
                  <a:t>02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9" name="TextBox 28">
              <a:extLst>
                <a:ext uri="{FF2B5EF4-FFF2-40B4-BE49-F238E27FC236}">
                  <a16:creationId xmlns:a16="http://schemas.microsoft.com/office/drawing/2014/main" id="{21538796-D78D-4F60-9076-BEB1C85DFFD6}"/>
                </a:ext>
              </a:extLst>
            </p:cNvPr>
            <p:cNvSpPr txBox="1"/>
            <p:nvPr/>
          </p:nvSpPr>
          <p:spPr>
            <a:xfrm>
              <a:off x="7094582" y="2442951"/>
              <a:ext cx="1654937" cy="5181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802295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1737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LightGBM</a:t>
              </a:r>
              <a:endPara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516D71C-2BBF-44C1-A3EC-1EB2091BDFF3}"/>
              </a:ext>
            </a:extLst>
          </p:cNvPr>
          <p:cNvSpPr txBox="1"/>
          <p:nvPr/>
        </p:nvSpPr>
        <p:spPr>
          <a:xfrm>
            <a:off x="314802" y="1424446"/>
            <a:ext cx="773614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oosting_type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选择模型类型，有</a:t>
            </a:r>
            <a:r>
              <a:rPr lang="en-US" altLang="zh-CN" b="1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gbdt,rf,dart,goss</a:t>
            </a:r>
            <a:endParaRPr lang="en-US" altLang="zh-CN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pplication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任务目标，有回归、分类、排序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eature_bagging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：每棵树的特征子集占比，设置在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0—1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之间，可以加快训练速度，避免过拟合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agging_fraction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在不进行重采样的情况下随机选择部分数据，同样是用来加速训练，避免过拟合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arly_stopping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如果一个测试集的度量在循环中没有提升，则停止训练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788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-179958" y="1728068"/>
            <a:ext cx="9188653" cy="1801626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MH_SubTitle_1"/>
          <p:cNvSpPr/>
          <p:nvPr>
            <p:custDataLst>
              <p:tags r:id="rId2"/>
            </p:custDataLst>
          </p:nvPr>
        </p:nvSpPr>
        <p:spPr>
          <a:xfrm>
            <a:off x="2204856" y="1876778"/>
            <a:ext cx="1503618" cy="1291450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6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66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Entry_3"/>
          <p:cNvSpPr/>
          <p:nvPr>
            <p:custDataLst>
              <p:tags r:id="rId3"/>
            </p:custDataLst>
          </p:nvPr>
        </p:nvSpPr>
        <p:spPr>
          <a:xfrm>
            <a:off x="3708474" y="2181602"/>
            <a:ext cx="4417306" cy="67710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后期计划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231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6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8473" y="344356"/>
            <a:ext cx="366837" cy="365183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9212" y="540163"/>
            <a:ext cx="244558" cy="2434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MH_Other_1"/>
          <p:cNvSpPr/>
          <p:nvPr>
            <p:custDataLst>
              <p:tags r:id="rId2"/>
            </p:custDataLst>
          </p:nvPr>
        </p:nvSpPr>
        <p:spPr>
          <a:xfrm flipV="1">
            <a:off x="4013195" y="1598125"/>
            <a:ext cx="82037" cy="74667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Other_2"/>
          <p:cNvSpPr/>
          <p:nvPr>
            <p:custDataLst>
              <p:tags r:id="rId3"/>
            </p:custDataLst>
          </p:nvPr>
        </p:nvSpPr>
        <p:spPr>
          <a:xfrm>
            <a:off x="4013195" y="1190956"/>
            <a:ext cx="82037" cy="74667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Other_3"/>
          <p:cNvSpPr/>
          <p:nvPr>
            <p:custDataLst>
              <p:tags r:id="rId4"/>
            </p:custDataLst>
          </p:nvPr>
        </p:nvSpPr>
        <p:spPr>
          <a:xfrm flipV="1">
            <a:off x="4013195" y="2279464"/>
            <a:ext cx="82037" cy="74667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MH_Other_4"/>
          <p:cNvSpPr/>
          <p:nvPr>
            <p:custDataLst>
              <p:tags r:id="rId5"/>
            </p:custDataLst>
          </p:nvPr>
        </p:nvSpPr>
        <p:spPr>
          <a:xfrm>
            <a:off x="4013195" y="1872294"/>
            <a:ext cx="82037" cy="74667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MH_Other_5"/>
          <p:cNvSpPr/>
          <p:nvPr>
            <p:custDataLst>
              <p:tags r:id="rId6"/>
            </p:custDataLst>
          </p:nvPr>
        </p:nvSpPr>
        <p:spPr>
          <a:xfrm flipV="1">
            <a:off x="4013195" y="2959635"/>
            <a:ext cx="82037" cy="74667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MH_Other_6"/>
          <p:cNvSpPr/>
          <p:nvPr>
            <p:custDataLst>
              <p:tags r:id="rId7"/>
            </p:custDataLst>
          </p:nvPr>
        </p:nvSpPr>
        <p:spPr>
          <a:xfrm>
            <a:off x="4013195" y="2553632"/>
            <a:ext cx="82037" cy="73501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MH_Other_9"/>
          <p:cNvSpPr/>
          <p:nvPr>
            <p:custDataLst>
              <p:tags r:id="rId8"/>
            </p:custDataLst>
          </p:nvPr>
        </p:nvSpPr>
        <p:spPr>
          <a:xfrm>
            <a:off x="3394401" y="1265623"/>
            <a:ext cx="1205105" cy="407170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FFC000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Other_10"/>
          <p:cNvSpPr/>
          <p:nvPr>
            <p:custDataLst>
              <p:tags r:id="rId9"/>
            </p:custDataLst>
          </p:nvPr>
        </p:nvSpPr>
        <p:spPr>
          <a:xfrm>
            <a:off x="3394401" y="1946961"/>
            <a:ext cx="1205105" cy="407170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FFC000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Other_11"/>
          <p:cNvSpPr/>
          <p:nvPr>
            <p:custDataLst>
              <p:tags r:id="rId10"/>
            </p:custDataLst>
          </p:nvPr>
        </p:nvSpPr>
        <p:spPr>
          <a:xfrm>
            <a:off x="3394401" y="2628118"/>
            <a:ext cx="1205105" cy="406184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FFC000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SubTitle_1"/>
          <p:cNvSpPr/>
          <p:nvPr>
            <p:custDataLst>
              <p:tags r:id="rId11"/>
            </p:custDataLst>
          </p:nvPr>
        </p:nvSpPr>
        <p:spPr>
          <a:xfrm>
            <a:off x="3188150" y="1265623"/>
            <a:ext cx="825045" cy="407170"/>
          </a:xfrm>
          <a:prstGeom prst="rect">
            <a:avLst/>
          </a:prstGeom>
          <a:solidFill>
            <a:srgbClr val="17375E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17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SubTitle_2"/>
          <p:cNvSpPr/>
          <p:nvPr>
            <p:custDataLst>
              <p:tags r:id="rId12"/>
            </p:custDataLst>
          </p:nvPr>
        </p:nvSpPr>
        <p:spPr>
          <a:xfrm>
            <a:off x="3188150" y="1946961"/>
            <a:ext cx="825045" cy="407170"/>
          </a:xfrm>
          <a:prstGeom prst="rect">
            <a:avLst/>
          </a:prstGeom>
          <a:solidFill>
            <a:srgbClr val="17375E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17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MH_SubTitle_3"/>
          <p:cNvSpPr/>
          <p:nvPr>
            <p:custDataLst>
              <p:tags r:id="rId13"/>
            </p:custDataLst>
          </p:nvPr>
        </p:nvSpPr>
        <p:spPr>
          <a:xfrm>
            <a:off x="3188150" y="2628118"/>
            <a:ext cx="825045" cy="406184"/>
          </a:xfrm>
          <a:prstGeom prst="rect">
            <a:avLst/>
          </a:prstGeom>
          <a:solidFill>
            <a:srgbClr val="17375E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17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Entry_1"/>
          <p:cNvSpPr/>
          <p:nvPr>
            <p:custDataLst>
              <p:tags r:id="rId14"/>
            </p:custDataLst>
          </p:nvPr>
        </p:nvSpPr>
        <p:spPr>
          <a:xfrm>
            <a:off x="4907792" y="1330178"/>
            <a:ext cx="1726579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17375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背景概述</a:t>
            </a:r>
          </a:p>
        </p:txBody>
      </p:sp>
      <p:sp>
        <p:nvSpPr>
          <p:cNvPr id="21" name="MH_Entry_2"/>
          <p:cNvSpPr/>
          <p:nvPr>
            <p:custDataLst>
              <p:tags r:id="rId15"/>
            </p:custDataLst>
          </p:nvPr>
        </p:nvSpPr>
        <p:spPr>
          <a:xfrm>
            <a:off x="4907792" y="2024660"/>
            <a:ext cx="1726579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17375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采用方案</a:t>
            </a:r>
            <a:endParaRPr lang="zh-CN" altLang="en-US" sz="900" dirty="0">
              <a:solidFill>
                <a:srgbClr val="17375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Entry_3"/>
          <p:cNvSpPr/>
          <p:nvPr>
            <p:custDataLst>
              <p:tags r:id="rId16"/>
            </p:custDataLst>
          </p:nvPr>
        </p:nvSpPr>
        <p:spPr>
          <a:xfrm>
            <a:off x="4907792" y="2709806"/>
            <a:ext cx="1726579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17375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后期计划</a:t>
            </a:r>
            <a:r>
              <a:rPr lang="en-US" altLang="zh-CN" sz="900" dirty="0">
                <a:solidFill>
                  <a:srgbClr val="17375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900" dirty="0">
              <a:solidFill>
                <a:srgbClr val="17375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>
            <p:custDataLst>
              <p:tags r:id="rId17"/>
            </p:custDataLst>
          </p:nvPr>
        </p:nvSpPr>
        <p:spPr>
          <a:xfrm>
            <a:off x="1080887" y="644489"/>
            <a:ext cx="907941" cy="2644243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900" b="1" dirty="0">
                <a:solidFill>
                  <a:srgbClr val="00346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25" name="MH_Others_2"/>
          <p:cNvSpPr txBox="1"/>
          <p:nvPr>
            <p:custDataLst>
              <p:tags r:id="rId18"/>
            </p:custDataLst>
          </p:nvPr>
        </p:nvSpPr>
        <p:spPr>
          <a:xfrm rot="5400000">
            <a:off x="-272383" y="1816815"/>
            <a:ext cx="2299098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2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2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101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20" grpId="0"/>
      <p:bldP spid="21" grpId="0"/>
      <p:bldP spid="22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弧形 1"/>
          <p:cNvSpPr/>
          <p:nvPr/>
        </p:nvSpPr>
        <p:spPr>
          <a:xfrm>
            <a:off x="3246548" y="1489469"/>
            <a:ext cx="2622667" cy="2610846"/>
          </a:xfrm>
          <a:prstGeom prst="arc">
            <a:avLst>
              <a:gd name="adj1" fmla="val 8872451"/>
              <a:gd name="adj2" fmla="val 16231944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3" name="弧形 2"/>
          <p:cNvSpPr/>
          <p:nvPr/>
        </p:nvSpPr>
        <p:spPr>
          <a:xfrm flipH="1" flipV="1">
            <a:off x="3223501" y="1506955"/>
            <a:ext cx="2622667" cy="2610846"/>
          </a:xfrm>
          <a:prstGeom prst="arc">
            <a:avLst>
              <a:gd name="adj1" fmla="val 8622946"/>
              <a:gd name="adj2" fmla="val 16231944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93557" y="2038658"/>
            <a:ext cx="439340" cy="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011092" y="3490851"/>
            <a:ext cx="439340" cy="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椭圆 5"/>
          <p:cNvSpPr/>
          <p:nvPr/>
        </p:nvSpPr>
        <p:spPr>
          <a:xfrm>
            <a:off x="3517579" y="1770750"/>
            <a:ext cx="2086133" cy="2076730"/>
          </a:xfrm>
          <a:prstGeom prst="ellipse">
            <a:avLst/>
          </a:prstGeom>
          <a:solidFill>
            <a:srgbClr val="17375E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391" tIns="33696" rIns="67391" bIns="33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4596" y="3252884"/>
            <a:ext cx="2087427" cy="437382"/>
          </a:xfrm>
          <a:prstGeom prst="rect">
            <a:avLst/>
          </a:prstGeom>
        </p:spPr>
        <p:txBody>
          <a:bodyPr wrap="square" lIns="67391" tIns="33696" rIns="67391" bIns="33696" anchor="ctr">
            <a:spAutoFit/>
          </a:bodyPr>
          <a:lstStyle/>
          <a:p>
            <a:pPr algn="r"/>
            <a:r>
              <a:rPr lang="en-US" altLang="zh-CN" sz="2400" b="1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Stacking</a:t>
            </a:r>
            <a:endParaRPr lang="zh-CN" altLang="en-US" sz="2400" b="1" dirty="0">
              <a:solidFill>
                <a:srgbClr val="1737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59987" y="1800076"/>
            <a:ext cx="2087427" cy="437382"/>
          </a:xfrm>
          <a:prstGeom prst="rect">
            <a:avLst/>
          </a:prstGeom>
        </p:spPr>
        <p:txBody>
          <a:bodyPr wrap="square" lIns="67391" tIns="33696" rIns="67391" bIns="33696" anchor="ctr">
            <a:spAutoFit/>
          </a:bodyPr>
          <a:lstStyle/>
          <a:p>
            <a:r>
              <a:rPr lang="zh-CN" altLang="en-US" sz="2400" b="1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</a:p>
        </p:txBody>
      </p:sp>
      <p:sp>
        <p:nvSpPr>
          <p:cNvPr id="9" name="矩形 8"/>
          <p:cNvSpPr/>
          <p:nvPr/>
        </p:nvSpPr>
        <p:spPr>
          <a:xfrm>
            <a:off x="6030941" y="2402772"/>
            <a:ext cx="2683052" cy="498937"/>
          </a:xfrm>
          <a:prstGeom prst="rect">
            <a:avLst/>
          </a:prstGeom>
        </p:spPr>
        <p:txBody>
          <a:bodyPr wrap="square" lIns="67391" tIns="33696" rIns="67391" bIns="33696" anchor="ctr">
            <a:spAutoFit/>
          </a:bodyPr>
          <a:lstStyle/>
          <a:p>
            <a:pPr algn="just">
              <a:defRPr/>
            </a:pPr>
            <a:r>
              <a:rPr lang="zh-CN" altLang="en-US" sz="14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学习基于</a:t>
            </a:r>
            <a:r>
              <a:rPr lang="en-US" altLang="zh-CN" sz="14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zh-CN" altLang="en-US" sz="14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b="1" kern="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Keras</a:t>
            </a:r>
            <a:r>
              <a:rPr lang="zh-CN" altLang="en-US" sz="14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sp>
        <p:nvSpPr>
          <p:cNvPr id="10" name="矩形 9"/>
          <p:cNvSpPr/>
          <p:nvPr/>
        </p:nvSpPr>
        <p:spPr>
          <a:xfrm>
            <a:off x="287132" y="2238089"/>
            <a:ext cx="2724892" cy="929825"/>
          </a:xfrm>
          <a:prstGeom prst="rect">
            <a:avLst/>
          </a:prstGeom>
        </p:spPr>
        <p:txBody>
          <a:bodyPr wrap="square" lIns="67391" tIns="33696" rIns="67391" bIns="33696" anchor="ctr">
            <a:spAutoFit/>
          </a:bodyPr>
          <a:lstStyle/>
          <a:p>
            <a:pPr algn="just">
              <a:defRPr/>
            </a:pPr>
            <a:r>
              <a:rPr lang="zh-CN" altLang="en-US" sz="1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LGB</a:t>
            </a:r>
            <a:r>
              <a:rPr lang="zh-CN" altLang="en-US" sz="1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调参提高模型分数</a:t>
            </a:r>
            <a:endParaRPr lang="en-US" altLang="zh-CN" sz="1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defRPr/>
            </a:pPr>
            <a:endParaRPr lang="en-US" altLang="zh-CN" sz="1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defRPr/>
            </a:pPr>
            <a:r>
              <a:rPr lang="zh-CN" altLang="en-US" sz="1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对岭回归模型和</a:t>
            </a:r>
            <a:r>
              <a:rPr lang="en-US" altLang="zh-CN" sz="1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LGB</a:t>
            </a:r>
            <a:r>
              <a:rPr lang="zh-CN" altLang="en-US" sz="1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模型进行</a:t>
            </a:r>
            <a:r>
              <a:rPr lang="en-US" altLang="zh-CN" sz="1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Stacking</a:t>
            </a:r>
            <a:endParaRPr lang="zh-CN" altLang="en-US" sz="1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649978" y="1924527"/>
            <a:ext cx="1784376" cy="1776333"/>
          </a:xfrm>
          <a:prstGeom prst="ellipse">
            <a:avLst/>
          </a:prstGeom>
          <a:solidFill>
            <a:srgbClr val="17375E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391" tIns="33696" rIns="67391" bIns="33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921084" y="2186361"/>
            <a:ext cx="1273596" cy="1271878"/>
            <a:chOff x="8742363" y="4948238"/>
            <a:chExt cx="500063" cy="501650"/>
          </a:xfrm>
          <a:solidFill>
            <a:schemeClr val="bg1"/>
          </a:solidFill>
        </p:grpSpPr>
        <p:sp>
          <p:nvSpPr>
            <p:cNvPr id="13" name="Freeform 14"/>
            <p:cNvSpPr>
              <a:spLocks noEditPoints="1"/>
            </p:cNvSpPr>
            <p:nvPr/>
          </p:nvSpPr>
          <p:spPr bwMode="auto">
            <a:xfrm>
              <a:off x="8742363" y="4948238"/>
              <a:ext cx="500063" cy="501650"/>
            </a:xfrm>
            <a:custGeom>
              <a:avLst/>
              <a:gdLst>
                <a:gd name="T0" fmla="*/ 74 w 149"/>
                <a:gd name="T1" fmla="*/ 150 h 150"/>
                <a:gd name="T2" fmla="*/ 0 w 149"/>
                <a:gd name="T3" fmla="*/ 75 h 150"/>
                <a:gd name="T4" fmla="*/ 74 w 149"/>
                <a:gd name="T5" fmla="*/ 0 h 150"/>
                <a:gd name="T6" fmla="*/ 149 w 149"/>
                <a:gd name="T7" fmla="*/ 75 h 150"/>
                <a:gd name="T8" fmla="*/ 74 w 149"/>
                <a:gd name="T9" fmla="*/ 150 h 150"/>
                <a:gd name="T10" fmla="*/ 74 w 149"/>
                <a:gd name="T11" fmla="*/ 8 h 150"/>
                <a:gd name="T12" fmla="*/ 8 w 149"/>
                <a:gd name="T13" fmla="*/ 75 h 150"/>
                <a:gd name="T14" fmla="*/ 74 w 149"/>
                <a:gd name="T15" fmla="*/ 142 h 150"/>
                <a:gd name="T16" fmla="*/ 141 w 149"/>
                <a:gd name="T17" fmla="*/ 75 h 150"/>
                <a:gd name="T18" fmla="*/ 74 w 149"/>
                <a:gd name="T19" fmla="*/ 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150">
                  <a:moveTo>
                    <a:pt x="74" y="150"/>
                  </a:moveTo>
                  <a:cubicBezTo>
                    <a:pt x="33" y="150"/>
                    <a:pt x="0" y="116"/>
                    <a:pt x="0" y="75"/>
                  </a:cubicBezTo>
                  <a:cubicBezTo>
                    <a:pt x="0" y="34"/>
                    <a:pt x="33" y="0"/>
                    <a:pt x="74" y="0"/>
                  </a:cubicBezTo>
                  <a:cubicBezTo>
                    <a:pt x="116" y="0"/>
                    <a:pt x="149" y="34"/>
                    <a:pt x="149" y="75"/>
                  </a:cubicBezTo>
                  <a:cubicBezTo>
                    <a:pt x="149" y="116"/>
                    <a:pt x="116" y="150"/>
                    <a:pt x="74" y="150"/>
                  </a:cubicBezTo>
                  <a:close/>
                  <a:moveTo>
                    <a:pt x="74" y="8"/>
                  </a:moveTo>
                  <a:cubicBezTo>
                    <a:pt x="38" y="8"/>
                    <a:pt x="8" y="38"/>
                    <a:pt x="8" y="75"/>
                  </a:cubicBezTo>
                  <a:cubicBezTo>
                    <a:pt x="8" y="112"/>
                    <a:pt x="38" y="142"/>
                    <a:pt x="74" y="142"/>
                  </a:cubicBezTo>
                  <a:cubicBezTo>
                    <a:pt x="111" y="142"/>
                    <a:pt x="141" y="112"/>
                    <a:pt x="141" y="75"/>
                  </a:cubicBezTo>
                  <a:cubicBezTo>
                    <a:pt x="141" y="38"/>
                    <a:pt x="111" y="8"/>
                    <a:pt x="7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 dirty="0"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8983663" y="4987925"/>
              <a:ext cx="12700" cy="47625"/>
            </a:xfrm>
            <a:custGeom>
              <a:avLst/>
              <a:gdLst>
                <a:gd name="T0" fmla="*/ 2 w 4"/>
                <a:gd name="T1" fmla="*/ 14 h 14"/>
                <a:gd name="T2" fmla="*/ 0 w 4"/>
                <a:gd name="T3" fmla="*/ 12 h 14"/>
                <a:gd name="T4" fmla="*/ 0 w 4"/>
                <a:gd name="T5" fmla="*/ 2 h 14"/>
                <a:gd name="T6" fmla="*/ 2 w 4"/>
                <a:gd name="T7" fmla="*/ 0 h 14"/>
                <a:gd name="T8" fmla="*/ 4 w 4"/>
                <a:gd name="T9" fmla="*/ 2 h 14"/>
                <a:gd name="T10" fmla="*/ 4 w 4"/>
                <a:gd name="T11" fmla="*/ 12 h 14"/>
                <a:gd name="T12" fmla="*/ 2 w 4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4">
                  <a:moveTo>
                    <a:pt x="2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3" y="14"/>
                    <a:pt x="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 dirty="0"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8983663" y="5367338"/>
              <a:ext cx="12700" cy="42863"/>
            </a:xfrm>
            <a:custGeom>
              <a:avLst/>
              <a:gdLst>
                <a:gd name="T0" fmla="*/ 2 w 4"/>
                <a:gd name="T1" fmla="*/ 13 h 13"/>
                <a:gd name="T2" fmla="*/ 0 w 4"/>
                <a:gd name="T3" fmla="*/ 11 h 13"/>
                <a:gd name="T4" fmla="*/ 0 w 4"/>
                <a:gd name="T5" fmla="*/ 2 h 13"/>
                <a:gd name="T6" fmla="*/ 2 w 4"/>
                <a:gd name="T7" fmla="*/ 0 h 13"/>
                <a:gd name="T8" fmla="*/ 4 w 4"/>
                <a:gd name="T9" fmla="*/ 2 h 13"/>
                <a:gd name="T10" fmla="*/ 4 w 4"/>
                <a:gd name="T11" fmla="*/ 11 h 13"/>
                <a:gd name="T12" fmla="*/ 2 w 4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3">
                  <a:moveTo>
                    <a:pt x="2" y="13"/>
                  </a:moveTo>
                  <a:cubicBezTo>
                    <a:pt x="1" y="13"/>
                    <a:pt x="0" y="13"/>
                    <a:pt x="0" y="1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3" y="13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 dirty="0"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9158288" y="5192713"/>
              <a:ext cx="46038" cy="12700"/>
            </a:xfrm>
            <a:custGeom>
              <a:avLst/>
              <a:gdLst>
                <a:gd name="T0" fmla="*/ 12 w 14"/>
                <a:gd name="T1" fmla="*/ 4 h 4"/>
                <a:gd name="T2" fmla="*/ 2 w 14"/>
                <a:gd name="T3" fmla="*/ 4 h 4"/>
                <a:gd name="T4" fmla="*/ 0 w 14"/>
                <a:gd name="T5" fmla="*/ 2 h 4"/>
                <a:gd name="T6" fmla="*/ 2 w 14"/>
                <a:gd name="T7" fmla="*/ 0 h 4"/>
                <a:gd name="T8" fmla="*/ 12 w 14"/>
                <a:gd name="T9" fmla="*/ 0 h 4"/>
                <a:gd name="T10" fmla="*/ 14 w 14"/>
                <a:gd name="T11" fmla="*/ 2 h 4"/>
                <a:gd name="T12" fmla="*/ 12 w 1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1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1"/>
                    <a:pt x="14" y="2"/>
                  </a:cubicBezTo>
                  <a:cubicBezTo>
                    <a:pt x="14" y="3"/>
                    <a:pt x="13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 dirty="0"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8778875" y="5192713"/>
              <a:ext cx="47625" cy="12700"/>
            </a:xfrm>
            <a:custGeom>
              <a:avLst/>
              <a:gdLst>
                <a:gd name="T0" fmla="*/ 12 w 14"/>
                <a:gd name="T1" fmla="*/ 4 h 4"/>
                <a:gd name="T2" fmla="*/ 2 w 14"/>
                <a:gd name="T3" fmla="*/ 4 h 4"/>
                <a:gd name="T4" fmla="*/ 0 w 14"/>
                <a:gd name="T5" fmla="*/ 2 h 4"/>
                <a:gd name="T6" fmla="*/ 2 w 14"/>
                <a:gd name="T7" fmla="*/ 0 h 4"/>
                <a:gd name="T8" fmla="*/ 12 w 14"/>
                <a:gd name="T9" fmla="*/ 0 h 4"/>
                <a:gd name="T10" fmla="*/ 14 w 14"/>
                <a:gd name="T11" fmla="*/ 2 h 4"/>
                <a:gd name="T12" fmla="*/ 12 w 1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1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1"/>
                    <a:pt x="14" y="2"/>
                  </a:cubicBezTo>
                  <a:cubicBezTo>
                    <a:pt x="14" y="3"/>
                    <a:pt x="13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 dirty="0"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9134475" y="5087938"/>
              <a:ext cx="42863" cy="30163"/>
            </a:xfrm>
            <a:custGeom>
              <a:avLst/>
              <a:gdLst>
                <a:gd name="T0" fmla="*/ 2 w 13"/>
                <a:gd name="T1" fmla="*/ 9 h 9"/>
                <a:gd name="T2" fmla="*/ 1 w 13"/>
                <a:gd name="T3" fmla="*/ 8 h 9"/>
                <a:gd name="T4" fmla="*/ 1 w 13"/>
                <a:gd name="T5" fmla="*/ 5 h 9"/>
                <a:gd name="T6" fmla="*/ 9 w 13"/>
                <a:gd name="T7" fmla="*/ 1 h 9"/>
                <a:gd name="T8" fmla="*/ 12 w 13"/>
                <a:gd name="T9" fmla="*/ 2 h 9"/>
                <a:gd name="T10" fmla="*/ 11 w 13"/>
                <a:gd name="T11" fmla="*/ 4 h 9"/>
                <a:gd name="T12" fmla="*/ 3 w 13"/>
                <a:gd name="T13" fmla="*/ 9 h 9"/>
                <a:gd name="T14" fmla="*/ 2 w 1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9">
                  <a:moveTo>
                    <a:pt x="2" y="9"/>
                  </a:moveTo>
                  <a:cubicBezTo>
                    <a:pt x="2" y="9"/>
                    <a:pt x="1" y="9"/>
                    <a:pt x="1" y="8"/>
                  </a:cubicBezTo>
                  <a:cubicBezTo>
                    <a:pt x="0" y="7"/>
                    <a:pt x="0" y="6"/>
                    <a:pt x="1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1" y="1"/>
                    <a:pt x="12" y="2"/>
                  </a:cubicBezTo>
                  <a:cubicBezTo>
                    <a:pt x="13" y="3"/>
                    <a:pt x="12" y="4"/>
                    <a:pt x="11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 dirty="0">
                <a:ea typeface="微软雅黑" panose="020B0503020204020204" pitchFamily="34" charset="-122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8805863" y="5280025"/>
              <a:ext cx="44450" cy="30163"/>
            </a:xfrm>
            <a:custGeom>
              <a:avLst/>
              <a:gdLst>
                <a:gd name="T0" fmla="*/ 2 w 13"/>
                <a:gd name="T1" fmla="*/ 9 h 9"/>
                <a:gd name="T2" fmla="*/ 1 w 13"/>
                <a:gd name="T3" fmla="*/ 8 h 9"/>
                <a:gd name="T4" fmla="*/ 1 w 13"/>
                <a:gd name="T5" fmla="*/ 5 h 9"/>
                <a:gd name="T6" fmla="*/ 10 w 13"/>
                <a:gd name="T7" fmla="*/ 0 h 9"/>
                <a:gd name="T8" fmla="*/ 12 w 13"/>
                <a:gd name="T9" fmla="*/ 1 h 9"/>
                <a:gd name="T10" fmla="*/ 12 w 13"/>
                <a:gd name="T11" fmla="*/ 4 h 9"/>
                <a:gd name="T12" fmla="*/ 3 w 13"/>
                <a:gd name="T13" fmla="*/ 8 h 9"/>
                <a:gd name="T14" fmla="*/ 2 w 1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9">
                  <a:moveTo>
                    <a:pt x="2" y="9"/>
                  </a:moveTo>
                  <a:cubicBezTo>
                    <a:pt x="2" y="9"/>
                    <a:pt x="1" y="8"/>
                    <a:pt x="1" y="8"/>
                  </a:cubicBezTo>
                  <a:cubicBezTo>
                    <a:pt x="0" y="7"/>
                    <a:pt x="1" y="5"/>
                    <a:pt x="1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2" y="0"/>
                    <a:pt x="12" y="1"/>
                  </a:cubicBezTo>
                  <a:cubicBezTo>
                    <a:pt x="13" y="2"/>
                    <a:pt x="12" y="3"/>
                    <a:pt x="12" y="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 dirty="0">
                <a:ea typeface="微软雅黑" panose="020B0503020204020204" pitchFamily="34" charset="-122"/>
              </a:endParaRPr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9070975" y="5343525"/>
              <a:ext cx="30163" cy="39688"/>
            </a:xfrm>
            <a:custGeom>
              <a:avLst/>
              <a:gdLst>
                <a:gd name="T0" fmla="*/ 7 w 9"/>
                <a:gd name="T1" fmla="*/ 12 h 12"/>
                <a:gd name="T2" fmla="*/ 5 w 9"/>
                <a:gd name="T3" fmla="*/ 11 h 12"/>
                <a:gd name="T4" fmla="*/ 1 w 9"/>
                <a:gd name="T5" fmla="*/ 3 h 12"/>
                <a:gd name="T6" fmla="*/ 1 w 9"/>
                <a:gd name="T7" fmla="*/ 0 h 12"/>
                <a:gd name="T8" fmla="*/ 4 w 9"/>
                <a:gd name="T9" fmla="*/ 1 h 12"/>
                <a:gd name="T10" fmla="*/ 9 w 9"/>
                <a:gd name="T11" fmla="*/ 9 h 12"/>
                <a:gd name="T12" fmla="*/ 8 w 9"/>
                <a:gd name="T13" fmla="*/ 12 h 12"/>
                <a:gd name="T14" fmla="*/ 7 w 9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7" y="12"/>
                  </a:moveTo>
                  <a:cubicBezTo>
                    <a:pt x="6" y="12"/>
                    <a:pt x="6" y="12"/>
                    <a:pt x="5" y="1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2"/>
                    <a:pt x="7" y="12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 dirty="0">
                <a:ea typeface="微软雅黑" panose="020B0503020204020204" pitchFamily="34" charset="-122"/>
              </a:endParaRPr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8883650" y="5014913"/>
              <a:ext cx="30163" cy="39688"/>
            </a:xfrm>
            <a:custGeom>
              <a:avLst/>
              <a:gdLst>
                <a:gd name="T0" fmla="*/ 6 w 9"/>
                <a:gd name="T1" fmla="*/ 12 h 12"/>
                <a:gd name="T2" fmla="*/ 5 w 9"/>
                <a:gd name="T3" fmla="*/ 11 h 12"/>
                <a:gd name="T4" fmla="*/ 0 w 9"/>
                <a:gd name="T5" fmla="*/ 3 h 12"/>
                <a:gd name="T6" fmla="*/ 1 w 9"/>
                <a:gd name="T7" fmla="*/ 0 h 12"/>
                <a:gd name="T8" fmla="*/ 4 w 9"/>
                <a:gd name="T9" fmla="*/ 1 h 12"/>
                <a:gd name="T10" fmla="*/ 8 w 9"/>
                <a:gd name="T11" fmla="*/ 9 h 12"/>
                <a:gd name="T12" fmla="*/ 7 w 9"/>
                <a:gd name="T13" fmla="*/ 12 h 12"/>
                <a:gd name="T14" fmla="*/ 6 w 9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6" y="12"/>
                  </a:moveTo>
                  <a:cubicBezTo>
                    <a:pt x="6" y="12"/>
                    <a:pt x="5" y="12"/>
                    <a:pt x="5" y="1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8" y="11"/>
                    <a:pt x="7" y="12"/>
                  </a:cubicBezTo>
                  <a:cubicBezTo>
                    <a:pt x="7" y="12"/>
                    <a:pt x="7" y="12"/>
                    <a:pt x="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 dirty="0">
                <a:ea typeface="微软雅黑" panose="020B0503020204020204" pitchFamily="34" charset="-122"/>
              </a:endParaRPr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8805863" y="5087938"/>
              <a:ext cx="44450" cy="30163"/>
            </a:xfrm>
            <a:custGeom>
              <a:avLst/>
              <a:gdLst>
                <a:gd name="T0" fmla="*/ 11 w 13"/>
                <a:gd name="T1" fmla="*/ 9 h 9"/>
                <a:gd name="T2" fmla="*/ 10 w 13"/>
                <a:gd name="T3" fmla="*/ 9 h 9"/>
                <a:gd name="T4" fmla="*/ 1 w 13"/>
                <a:gd name="T5" fmla="*/ 4 h 9"/>
                <a:gd name="T6" fmla="*/ 1 w 13"/>
                <a:gd name="T7" fmla="*/ 2 h 9"/>
                <a:gd name="T8" fmla="*/ 3 w 13"/>
                <a:gd name="T9" fmla="*/ 1 h 9"/>
                <a:gd name="T10" fmla="*/ 12 w 13"/>
                <a:gd name="T11" fmla="*/ 5 h 9"/>
                <a:gd name="T12" fmla="*/ 12 w 13"/>
                <a:gd name="T13" fmla="*/ 8 h 9"/>
                <a:gd name="T14" fmla="*/ 11 w 1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9">
                  <a:moveTo>
                    <a:pt x="11" y="9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6"/>
                    <a:pt x="13" y="7"/>
                    <a:pt x="12" y="8"/>
                  </a:cubicBezTo>
                  <a:cubicBezTo>
                    <a:pt x="12" y="9"/>
                    <a:pt x="11" y="9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 dirty="0">
                <a:ea typeface="微软雅黑" panose="020B0503020204020204" pitchFamily="34" charset="-122"/>
              </a:endParaRPr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9134475" y="5280025"/>
              <a:ext cx="42863" cy="30163"/>
            </a:xfrm>
            <a:custGeom>
              <a:avLst/>
              <a:gdLst>
                <a:gd name="T0" fmla="*/ 10 w 13"/>
                <a:gd name="T1" fmla="*/ 9 h 9"/>
                <a:gd name="T2" fmla="*/ 9 w 13"/>
                <a:gd name="T3" fmla="*/ 8 h 9"/>
                <a:gd name="T4" fmla="*/ 1 w 13"/>
                <a:gd name="T5" fmla="*/ 4 h 9"/>
                <a:gd name="T6" fmla="*/ 1 w 13"/>
                <a:gd name="T7" fmla="*/ 1 h 9"/>
                <a:gd name="T8" fmla="*/ 3 w 13"/>
                <a:gd name="T9" fmla="*/ 0 h 9"/>
                <a:gd name="T10" fmla="*/ 11 w 13"/>
                <a:gd name="T11" fmla="*/ 5 h 9"/>
                <a:gd name="T12" fmla="*/ 12 w 13"/>
                <a:gd name="T13" fmla="*/ 8 h 9"/>
                <a:gd name="T14" fmla="*/ 10 w 1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9">
                  <a:moveTo>
                    <a:pt x="10" y="9"/>
                  </a:moveTo>
                  <a:cubicBezTo>
                    <a:pt x="10" y="9"/>
                    <a:pt x="10" y="9"/>
                    <a:pt x="9" y="8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5"/>
                    <a:pt x="13" y="7"/>
                    <a:pt x="12" y="8"/>
                  </a:cubicBezTo>
                  <a:cubicBezTo>
                    <a:pt x="12" y="8"/>
                    <a:pt x="11" y="9"/>
                    <a:pt x="1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 dirty="0"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8883650" y="5343525"/>
              <a:ext cx="30163" cy="39688"/>
            </a:xfrm>
            <a:custGeom>
              <a:avLst/>
              <a:gdLst>
                <a:gd name="T0" fmla="*/ 2 w 9"/>
                <a:gd name="T1" fmla="*/ 12 h 12"/>
                <a:gd name="T2" fmla="*/ 1 w 9"/>
                <a:gd name="T3" fmla="*/ 12 h 12"/>
                <a:gd name="T4" fmla="*/ 0 w 9"/>
                <a:gd name="T5" fmla="*/ 9 h 12"/>
                <a:gd name="T6" fmla="*/ 5 w 9"/>
                <a:gd name="T7" fmla="*/ 1 h 12"/>
                <a:gd name="T8" fmla="*/ 7 w 9"/>
                <a:gd name="T9" fmla="*/ 0 h 12"/>
                <a:gd name="T10" fmla="*/ 8 w 9"/>
                <a:gd name="T11" fmla="*/ 3 h 12"/>
                <a:gd name="T12" fmla="*/ 4 w 9"/>
                <a:gd name="T13" fmla="*/ 11 h 12"/>
                <a:gd name="T14" fmla="*/ 2 w 9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2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0" y="11"/>
                    <a:pt x="0" y="10"/>
                    <a:pt x="0" y="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7" y="0"/>
                    <a:pt x="7" y="0"/>
                  </a:cubicBezTo>
                  <a:cubicBezTo>
                    <a:pt x="8" y="1"/>
                    <a:pt x="9" y="2"/>
                    <a:pt x="8" y="3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2"/>
                    <a:pt x="3" y="12"/>
                    <a:pt x="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 dirty="0"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9070975" y="5014913"/>
              <a:ext cx="30163" cy="39688"/>
            </a:xfrm>
            <a:custGeom>
              <a:avLst/>
              <a:gdLst>
                <a:gd name="T0" fmla="*/ 2 w 9"/>
                <a:gd name="T1" fmla="*/ 12 h 12"/>
                <a:gd name="T2" fmla="*/ 1 w 9"/>
                <a:gd name="T3" fmla="*/ 12 h 12"/>
                <a:gd name="T4" fmla="*/ 1 w 9"/>
                <a:gd name="T5" fmla="*/ 9 h 12"/>
                <a:gd name="T6" fmla="*/ 5 w 9"/>
                <a:gd name="T7" fmla="*/ 1 h 12"/>
                <a:gd name="T8" fmla="*/ 8 w 9"/>
                <a:gd name="T9" fmla="*/ 0 h 12"/>
                <a:gd name="T10" fmla="*/ 9 w 9"/>
                <a:gd name="T11" fmla="*/ 3 h 12"/>
                <a:gd name="T12" fmla="*/ 4 w 9"/>
                <a:gd name="T13" fmla="*/ 11 h 12"/>
                <a:gd name="T14" fmla="*/ 2 w 9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2" y="12"/>
                  </a:moveTo>
                  <a:cubicBezTo>
                    <a:pt x="2" y="12"/>
                    <a:pt x="2" y="12"/>
                    <a:pt x="1" y="12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9" y="1"/>
                    <a:pt x="9" y="2"/>
                    <a:pt x="9" y="3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3" y="12"/>
                    <a:pt x="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Freeform 27"/>
            <p:cNvSpPr>
              <a:spLocks noEditPoints="1"/>
            </p:cNvSpPr>
            <p:nvPr/>
          </p:nvSpPr>
          <p:spPr bwMode="auto">
            <a:xfrm>
              <a:off x="8970963" y="5175250"/>
              <a:ext cx="42863" cy="47625"/>
            </a:xfrm>
            <a:custGeom>
              <a:avLst/>
              <a:gdLst>
                <a:gd name="T0" fmla="*/ 6 w 13"/>
                <a:gd name="T1" fmla="*/ 14 h 14"/>
                <a:gd name="T2" fmla="*/ 0 w 13"/>
                <a:gd name="T3" fmla="*/ 7 h 14"/>
                <a:gd name="T4" fmla="*/ 1 w 13"/>
                <a:gd name="T5" fmla="*/ 2 h 14"/>
                <a:gd name="T6" fmla="*/ 6 w 13"/>
                <a:gd name="T7" fmla="*/ 0 h 14"/>
                <a:gd name="T8" fmla="*/ 13 w 13"/>
                <a:gd name="T9" fmla="*/ 7 h 14"/>
                <a:gd name="T10" fmla="*/ 12 w 13"/>
                <a:gd name="T11" fmla="*/ 12 h 14"/>
                <a:gd name="T12" fmla="*/ 6 w 13"/>
                <a:gd name="T13" fmla="*/ 14 h 14"/>
                <a:gd name="T14" fmla="*/ 6 w 13"/>
                <a:gd name="T15" fmla="*/ 4 h 14"/>
                <a:gd name="T16" fmla="*/ 4 w 13"/>
                <a:gd name="T17" fmla="*/ 5 h 14"/>
                <a:gd name="T18" fmla="*/ 4 w 13"/>
                <a:gd name="T19" fmla="*/ 7 h 14"/>
                <a:gd name="T20" fmla="*/ 6 w 13"/>
                <a:gd name="T21" fmla="*/ 10 h 14"/>
                <a:gd name="T22" fmla="*/ 8 w 13"/>
                <a:gd name="T23" fmla="*/ 9 h 14"/>
                <a:gd name="T24" fmla="*/ 9 w 13"/>
                <a:gd name="T25" fmla="*/ 7 h 14"/>
                <a:gd name="T26" fmla="*/ 6 w 13"/>
                <a:gd name="T2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14">
                  <a:moveTo>
                    <a:pt x="6" y="14"/>
                  </a:moveTo>
                  <a:cubicBezTo>
                    <a:pt x="2" y="14"/>
                    <a:pt x="0" y="11"/>
                    <a:pt x="0" y="7"/>
                  </a:cubicBezTo>
                  <a:cubicBezTo>
                    <a:pt x="0" y="5"/>
                    <a:pt x="0" y="4"/>
                    <a:pt x="1" y="2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11" y="0"/>
                    <a:pt x="13" y="4"/>
                    <a:pt x="13" y="7"/>
                  </a:cubicBezTo>
                  <a:cubicBezTo>
                    <a:pt x="13" y="9"/>
                    <a:pt x="13" y="11"/>
                    <a:pt x="12" y="12"/>
                  </a:cubicBezTo>
                  <a:cubicBezTo>
                    <a:pt x="10" y="13"/>
                    <a:pt x="8" y="14"/>
                    <a:pt x="6" y="14"/>
                  </a:cubicBezTo>
                  <a:close/>
                  <a:moveTo>
                    <a:pt x="6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7"/>
                    <a:pt x="4" y="10"/>
                    <a:pt x="6" y="10"/>
                  </a:cubicBezTo>
                  <a:cubicBezTo>
                    <a:pt x="7" y="10"/>
                    <a:pt x="8" y="10"/>
                    <a:pt x="8" y="9"/>
                  </a:cubicBezTo>
                  <a:cubicBezTo>
                    <a:pt x="9" y="9"/>
                    <a:pt x="9" y="8"/>
                    <a:pt x="9" y="7"/>
                  </a:cubicBezTo>
                  <a:cubicBezTo>
                    <a:pt x="9" y="7"/>
                    <a:pt x="9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 dirty="0"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8983663" y="5105400"/>
              <a:ext cx="33338" cy="100013"/>
            </a:xfrm>
            <a:custGeom>
              <a:avLst/>
              <a:gdLst>
                <a:gd name="T0" fmla="*/ 2 w 10"/>
                <a:gd name="T1" fmla="*/ 30 h 30"/>
                <a:gd name="T2" fmla="*/ 2 w 10"/>
                <a:gd name="T3" fmla="*/ 30 h 30"/>
                <a:gd name="T4" fmla="*/ 0 w 10"/>
                <a:gd name="T5" fmla="*/ 27 h 30"/>
                <a:gd name="T6" fmla="*/ 5 w 10"/>
                <a:gd name="T7" fmla="*/ 2 h 30"/>
                <a:gd name="T8" fmla="*/ 8 w 10"/>
                <a:gd name="T9" fmla="*/ 0 h 30"/>
                <a:gd name="T10" fmla="*/ 9 w 10"/>
                <a:gd name="T11" fmla="*/ 3 h 30"/>
                <a:gd name="T12" fmla="*/ 4 w 10"/>
                <a:gd name="T13" fmla="*/ 28 h 30"/>
                <a:gd name="T14" fmla="*/ 2 w 10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30">
                  <a:moveTo>
                    <a:pt x="2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29"/>
                    <a:pt x="0" y="27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1"/>
                    <a:pt x="7" y="0"/>
                    <a:pt x="8" y="0"/>
                  </a:cubicBezTo>
                  <a:cubicBezTo>
                    <a:pt x="9" y="1"/>
                    <a:pt x="10" y="2"/>
                    <a:pt x="9" y="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9"/>
                    <a:pt x="3" y="30"/>
                    <a:pt x="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 dirty="0">
                <a:ea typeface="微软雅黑" panose="020B0503020204020204" pitchFamily="34" charset="-122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8983663" y="5192713"/>
              <a:ext cx="153988" cy="12700"/>
            </a:xfrm>
            <a:custGeom>
              <a:avLst/>
              <a:gdLst>
                <a:gd name="T0" fmla="*/ 44 w 46"/>
                <a:gd name="T1" fmla="*/ 4 h 4"/>
                <a:gd name="T2" fmla="*/ 2 w 46"/>
                <a:gd name="T3" fmla="*/ 4 h 4"/>
                <a:gd name="T4" fmla="*/ 0 w 46"/>
                <a:gd name="T5" fmla="*/ 2 h 4"/>
                <a:gd name="T6" fmla="*/ 2 w 46"/>
                <a:gd name="T7" fmla="*/ 0 h 4"/>
                <a:gd name="T8" fmla="*/ 44 w 46"/>
                <a:gd name="T9" fmla="*/ 0 h 4"/>
                <a:gd name="T10" fmla="*/ 46 w 46"/>
                <a:gd name="T11" fmla="*/ 2 h 4"/>
                <a:gd name="T12" fmla="*/ 44 w 4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">
                  <a:moveTo>
                    <a:pt x="4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6" y="1"/>
                    <a:pt x="46" y="2"/>
                  </a:cubicBezTo>
                  <a:cubicBezTo>
                    <a:pt x="46" y="3"/>
                    <a:pt x="45" y="4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TextBox 8"/>
          <p:cNvSpPr txBox="1"/>
          <p:nvPr/>
        </p:nvSpPr>
        <p:spPr>
          <a:xfrm>
            <a:off x="568961" y="144848"/>
            <a:ext cx="161782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后期计划</a:t>
            </a:r>
            <a:endParaRPr lang="zh-CN" altLang="en-US" sz="25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7B83077-BB48-41B0-B8BA-42BEB7103D8E}"/>
              </a:ext>
            </a:extLst>
          </p:cNvPr>
          <p:cNvSpPr/>
          <p:nvPr/>
        </p:nvSpPr>
        <p:spPr>
          <a:xfrm>
            <a:off x="287131" y="1539721"/>
            <a:ext cx="2723961" cy="498937"/>
          </a:xfrm>
          <a:prstGeom prst="rect">
            <a:avLst/>
          </a:prstGeom>
        </p:spPr>
        <p:txBody>
          <a:bodyPr wrap="square" lIns="67391" tIns="33696" rIns="67391" bIns="33696" anchor="ctr">
            <a:spAutoFit/>
          </a:bodyPr>
          <a:lstStyle/>
          <a:p>
            <a:pPr algn="just">
              <a:defRPr/>
            </a:pPr>
            <a:r>
              <a:rPr lang="zh-CN" altLang="en-US" sz="1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尝试使用其他特征提取方法，如</a:t>
            </a:r>
            <a:r>
              <a:rPr lang="en-US" altLang="zh-CN" sz="1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Word2Vec</a:t>
            </a:r>
            <a:endParaRPr lang="zh-CN" altLang="en-US" sz="1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EEE88E9-9EFF-4A6B-86AB-40002A650C7F}"/>
              </a:ext>
            </a:extLst>
          </p:cNvPr>
          <p:cNvSpPr/>
          <p:nvPr/>
        </p:nvSpPr>
        <p:spPr>
          <a:xfrm>
            <a:off x="6031683" y="3348543"/>
            <a:ext cx="2666880" cy="498937"/>
          </a:xfrm>
          <a:prstGeom prst="rect">
            <a:avLst/>
          </a:prstGeom>
        </p:spPr>
        <p:txBody>
          <a:bodyPr wrap="square" lIns="67391" tIns="33696" rIns="67391" bIns="33696" anchor="ctr">
            <a:spAutoFit/>
          </a:bodyPr>
          <a:lstStyle/>
          <a:p>
            <a:pPr algn="just">
              <a:defRPr/>
            </a:pPr>
            <a:r>
              <a:rPr lang="zh-CN" altLang="en-US" sz="14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尝试使用</a:t>
            </a:r>
            <a:r>
              <a:rPr lang="en-US" altLang="zh-CN" sz="14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14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14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等深度模型</a:t>
            </a:r>
          </a:p>
        </p:txBody>
      </p:sp>
    </p:spTree>
    <p:extLst>
      <p:ext uri="{BB962C8B-B14F-4D97-AF65-F5344CB8AC3E}">
        <p14:creationId xmlns:p14="http://schemas.microsoft.com/office/powerpoint/2010/main" val="374303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/>
      <p:bldP spid="8" grpId="0"/>
      <p:bldP spid="9" grpId="0"/>
      <p:bldP spid="10" grpId="0"/>
      <p:bldP spid="11" grpId="0" animBg="1"/>
      <p:bldP spid="32" grpId="0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294594"/>
            <a:ext cx="9001125" cy="1801626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0162" y="1393476"/>
            <a:ext cx="7230053" cy="752455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 algn="ctr"/>
            <a:r>
              <a:rPr lang="zh-CN" altLang="en-US" sz="4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  <p:sp>
        <p:nvSpPr>
          <p:cNvPr id="6" name="Freeform 7"/>
          <p:cNvSpPr>
            <a:spLocks noEditPoints="1"/>
          </p:cNvSpPr>
          <p:nvPr/>
        </p:nvSpPr>
        <p:spPr bwMode="auto">
          <a:xfrm>
            <a:off x="3708474" y="2689072"/>
            <a:ext cx="217142" cy="21616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7376" tIns="33688" rIns="67376" bIns="33688" numCol="1" anchor="t" anchorCtr="0" compatLnSpc="1"/>
          <a:lstStyle/>
          <a:p>
            <a:endParaRPr lang="zh-CN" altLang="en-US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3932272" y="2640522"/>
            <a:ext cx="1445722" cy="283478"/>
          </a:xfrm>
          <a:prstGeom prst="rect">
            <a:avLst/>
          </a:prstGeom>
          <a:noFill/>
        </p:spPr>
        <p:txBody>
          <a:bodyPr wrap="none" lIns="67376" tIns="33688" rIns="67376" bIns="3368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l"/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报告人：田文雨 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752349" y="2337384"/>
            <a:ext cx="546770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3235870" y="2184621"/>
            <a:ext cx="2488828" cy="282254"/>
          </a:xfrm>
          <a:prstGeom prst="roundRect">
            <a:avLst/>
          </a:prstGeom>
          <a:solidFill>
            <a:srgbClr val="1737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29" tIns="44914" rIns="89829" bIns="44914" rtlCol="0" anchor="ctr"/>
          <a:lstStyle/>
          <a:p>
            <a:pPr algn="ctr" defTabSz="897957"/>
            <a:endParaRPr lang="zh-CN" altLang="en-US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488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5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7" grpId="0"/>
      <p:bldP spid="12" grpId="0" animBg="1"/>
    </p:bldLst>
  </p:timing>
  <p:extLst mod="1">
    <p:ext uri="{E180D4A7-C9FB-4DFB-919C-405C955672EB}">
      <p14:showEvtLst xmlns:p14="http://schemas.microsoft.com/office/powerpoint/2010/main">
        <p14:playEvt time="77" objId="10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-179958" y="1728068"/>
            <a:ext cx="9188653" cy="1801626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MH_SubTitle_1"/>
          <p:cNvSpPr/>
          <p:nvPr>
            <p:custDataLst>
              <p:tags r:id="rId2"/>
            </p:custDataLst>
          </p:nvPr>
        </p:nvSpPr>
        <p:spPr>
          <a:xfrm>
            <a:off x="2204856" y="1876778"/>
            <a:ext cx="1503618" cy="1291450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6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66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Entry_1"/>
          <p:cNvSpPr/>
          <p:nvPr>
            <p:custDataLst>
              <p:tags r:id="rId3"/>
            </p:custDataLst>
          </p:nvPr>
        </p:nvSpPr>
        <p:spPr>
          <a:xfrm>
            <a:off x="3780482" y="2300937"/>
            <a:ext cx="3744416" cy="61555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背景概述</a:t>
            </a:r>
            <a:endParaRPr lang="en-US" altLang="zh-CN" sz="4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014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6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68961" y="144848"/>
            <a:ext cx="161782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背景概述</a:t>
            </a:r>
            <a:endParaRPr lang="zh-CN" altLang="en-US" sz="25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48E61A-571B-4871-82F0-ED75508FB3FE}"/>
              </a:ext>
            </a:extLst>
          </p:cNvPr>
          <p:cNvSpPr txBox="1"/>
          <p:nvPr/>
        </p:nvSpPr>
        <p:spPr>
          <a:xfrm>
            <a:off x="287131" y="719956"/>
            <a:ext cx="104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1FD4E2-9E2E-4B91-8D91-76A870406E7F}"/>
              </a:ext>
            </a:extLst>
          </p:cNvPr>
          <p:cNvSpPr txBox="1"/>
          <p:nvPr/>
        </p:nvSpPr>
        <p:spPr>
          <a:xfrm>
            <a:off x="485369" y="1296020"/>
            <a:ext cx="8101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通过获取网友反馈的评论文本跟评论分值做训练数据，期望通过机器学习得出评论文本与评论分值之间的关系，即</a:t>
            </a:r>
            <a:r>
              <a:rPr lang="zh-CN" altLang="en-US" sz="1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给出评论文本，预测评分</a:t>
            </a:r>
            <a:endParaRPr lang="en-US" altLang="zh-CN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A9B475F-2E72-4D26-A125-53ED5586E0B2}"/>
              </a:ext>
            </a:extLst>
          </p:cNvPr>
          <p:cNvSpPr txBox="1"/>
          <p:nvPr/>
        </p:nvSpPr>
        <p:spPr>
          <a:xfrm>
            <a:off x="287130" y="2320101"/>
            <a:ext cx="104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808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3C85EB7-5FB4-45AB-906E-296E1910240C}"/>
              </a:ext>
            </a:extLst>
          </p:cNvPr>
          <p:cNvSpPr txBox="1"/>
          <p:nvPr/>
        </p:nvSpPr>
        <p:spPr>
          <a:xfrm>
            <a:off x="485368" y="2785746"/>
            <a:ext cx="8101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必须使用提供的数据作为训练集，不得额外扩展训练集。允许使用第三方提供的数据字典文件。</a:t>
            </a:r>
            <a:endParaRPr lang="en-US" altLang="zh-CN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931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9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68961" y="144848"/>
            <a:ext cx="161782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背景概述</a:t>
            </a:r>
            <a:endParaRPr lang="zh-CN" altLang="en-US" sz="25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48E61A-571B-4871-82F0-ED75508FB3FE}"/>
              </a:ext>
            </a:extLst>
          </p:cNvPr>
          <p:cNvSpPr txBox="1"/>
          <p:nvPr/>
        </p:nvSpPr>
        <p:spPr>
          <a:xfrm>
            <a:off x="287131" y="719956"/>
            <a:ext cx="1549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数据格式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D8BF0A-98A5-43F5-8C51-E9E850FD0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900" y="1525660"/>
            <a:ext cx="5357324" cy="19889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8B3345-DAD8-4CEE-93D7-F5F288E87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945" y="899976"/>
            <a:ext cx="4867234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2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68961" y="144848"/>
            <a:ext cx="161782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背景概述</a:t>
            </a:r>
            <a:endParaRPr lang="zh-CN" altLang="en-US" sz="25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48E61A-571B-4871-82F0-ED75508FB3FE}"/>
              </a:ext>
            </a:extLst>
          </p:cNvPr>
          <p:cNvSpPr txBox="1"/>
          <p:nvPr/>
        </p:nvSpPr>
        <p:spPr>
          <a:xfrm>
            <a:off x="287131" y="719956"/>
            <a:ext cx="1899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评分方式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1FD4E2-9E2E-4B91-8D91-76A870406E7F}"/>
              </a:ext>
            </a:extLst>
          </p:cNvPr>
          <p:cNvSpPr txBox="1"/>
          <p:nvPr/>
        </p:nvSpPr>
        <p:spPr>
          <a:xfrm>
            <a:off x="485369" y="1296020"/>
            <a:ext cx="8101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RMSE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（均方根误差）来评分。</a:t>
            </a:r>
            <a:endParaRPr lang="en-US" altLang="zh-CN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均方根误差，是观测值与真值偏差的平方和观测次数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比值的平方根。用来衡量观测值与真值之间的偏差。</a:t>
            </a:r>
            <a:endParaRPr lang="en-US" altLang="zh-CN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3DBE72-B221-4639-A4AB-9AFC93848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274" y="2243678"/>
            <a:ext cx="3924300" cy="8572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AA176B-C737-4203-8278-DEEBF4CA5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142" y="3372118"/>
            <a:ext cx="3740563" cy="65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3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-179958" y="1728068"/>
            <a:ext cx="9188653" cy="1801626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MH_SubTitle_1"/>
          <p:cNvSpPr/>
          <p:nvPr>
            <p:custDataLst>
              <p:tags r:id="rId2"/>
            </p:custDataLst>
          </p:nvPr>
        </p:nvSpPr>
        <p:spPr>
          <a:xfrm>
            <a:off x="2204856" y="1876778"/>
            <a:ext cx="1503618" cy="1291450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6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66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2"/>
          <p:cNvSpPr/>
          <p:nvPr>
            <p:custDataLst>
              <p:tags r:id="rId3"/>
            </p:custDataLst>
          </p:nvPr>
        </p:nvSpPr>
        <p:spPr>
          <a:xfrm>
            <a:off x="3564458" y="2211219"/>
            <a:ext cx="4032448" cy="67710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采用方案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594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6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51" name="TextBox 8"/>
          <p:cNvSpPr txBox="1"/>
          <p:nvPr/>
        </p:nvSpPr>
        <p:spPr>
          <a:xfrm>
            <a:off x="568961" y="144848"/>
            <a:ext cx="161782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采用方案</a:t>
            </a:r>
            <a:endParaRPr lang="zh-CN" altLang="en-US" sz="2500" b="1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4138E9-CA1E-405C-8A4D-EB130250D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434" y="375377"/>
            <a:ext cx="2952328" cy="42895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101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51" name="TextBox 8"/>
          <p:cNvSpPr txBox="1"/>
          <p:nvPr/>
        </p:nvSpPr>
        <p:spPr>
          <a:xfrm>
            <a:off x="568961" y="106376"/>
            <a:ext cx="1617823" cy="3847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5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预处理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593C9CC-4CD1-4D70-B2CB-864EC9D4ACE2}"/>
              </a:ext>
            </a:extLst>
          </p:cNvPr>
          <p:cNvGrpSpPr/>
          <p:nvPr/>
        </p:nvGrpSpPr>
        <p:grpSpPr>
          <a:xfrm>
            <a:off x="-5232" y="780698"/>
            <a:ext cx="1635671" cy="480043"/>
            <a:chOff x="6240886" y="2396143"/>
            <a:chExt cx="2215514" cy="653161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B67816D-038B-46A0-B138-9B80110506E7}"/>
                </a:ext>
              </a:extLst>
            </p:cNvPr>
            <p:cNvGrpSpPr/>
            <p:nvPr/>
          </p:nvGrpSpPr>
          <p:grpSpPr>
            <a:xfrm>
              <a:off x="6240886" y="2396143"/>
              <a:ext cx="769156" cy="653161"/>
              <a:chOff x="6245494" y="2591273"/>
              <a:chExt cx="769156" cy="653161"/>
            </a:xfrm>
          </p:grpSpPr>
          <p:sp>
            <p:nvSpPr>
              <p:cNvPr id="11" name="剪去单角的矩形 21">
                <a:extLst>
                  <a:ext uri="{FF2B5EF4-FFF2-40B4-BE49-F238E27FC236}">
                    <a16:creationId xmlns:a16="http://schemas.microsoft.com/office/drawing/2014/main" id="{87335750-77D5-4050-90A2-00A4F62CE049}"/>
                  </a:ext>
                </a:extLst>
              </p:cNvPr>
              <p:cNvSpPr/>
              <p:nvPr/>
            </p:nvSpPr>
            <p:spPr>
              <a:xfrm>
                <a:off x="6245494" y="2591273"/>
                <a:ext cx="755895" cy="619218"/>
              </a:xfrm>
              <a:prstGeom prst="snip1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文本框 18">
                <a:extLst>
                  <a:ext uri="{FF2B5EF4-FFF2-40B4-BE49-F238E27FC236}">
                    <a16:creationId xmlns:a16="http://schemas.microsoft.com/office/drawing/2014/main" id="{15B54767-5BB9-4F58-818E-48A964E279EB}"/>
                  </a:ext>
                </a:extLst>
              </p:cNvPr>
              <p:cNvSpPr txBox="1"/>
              <p:nvPr/>
            </p:nvSpPr>
            <p:spPr>
              <a:xfrm>
                <a:off x="6343295" y="2616279"/>
                <a:ext cx="671355" cy="628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+mj-lt"/>
                    <a:ea typeface="微软雅黑" panose="020B0503020204020204" pitchFamily="34" charset="-122"/>
                  </a:rPr>
                  <a:t>01</a:t>
                </a:r>
                <a:endParaRPr lang="zh-CN" altLang="en-US" sz="24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TextBox 28">
              <a:extLst>
                <a:ext uri="{FF2B5EF4-FFF2-40B4-BE49-F238E27FC236}">
                  <a16:creationId xmlns:a16="http://schemas.microsoft.com/office/drawing/2014/main" id="{21538796-D78D-4F60-9076-BEB1C85DFFD6}"/>
                </a:ext>
              </a:extLst>
            </p:cNvPr>
            <p:cNvSpPr txBox="1"/>
            <p:nvPr/>
          </p:nvSpPr>
          <p:spPr>
            <a:xfrm>
              <a:off x="7094583" y="2442951"/>
              <a:ext cx="1361817" cy="5181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rgbClr val="1737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清洗数据</a:t>
              </a:r>
              <a:endParaRPr lang="en-GB" b="1" dirty="0">
                <a:solidFill>
                  <a:srgbClr val="17375E"/>
                </a:solidFill>
                <a:latin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516D71C-2BBF-44C1-A3EC-1EB2091BDFF3}"/>
              </a:ext>
            </a:extLst>
          </p:cNvPr>
          <p:cNvSpPr txBox="1"/>
          <p:nvPr/>
        </p:nvSpPr>
        <p:spPr>
          <a:xfrm>
            <a:off x="364819" y="1350636"/>
            <a:ext cx="7736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通过人工审查数据，清洗部分不合理的数据。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A4B5E5-A8EC-4B92-9D6D-783257D18136}"/>
              </a:ext>
            </a:extLst>
          </p:cNvPr>
          <p:cNvSpPr txBox="1"/>
          <p:nvPr/>
        </p:nvSpPr>
        <p:spPr>
          <a:xfrm>
            <a:off x="425094" y="1854408"/>
            <a:ext cx="5049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D05E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内容与评分严重不符合的数据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8599A5-DA83-4014-A635-B51E5A770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31" y="2306778"/>
            <a:ext cx="5281118" cy="21337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3AE1696-57CC-45C6-993A-685F6894754F}"/>
              </a:ext>
            </a:extLst>
          </p:cNvPr>
          <p:cNvSpPr txBox="1"/>
          <p:nvPr/>
        </p:nvSpPr>
        <p:spPr>
          <a:xfrm>
            <a:off x="425094" y="3147290"/>
            <a:ext cx="5049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D05E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内容无实际意义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3CEE1E-7C7F-46D6-A930-273EEB527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31" y="3644447"/>
            <a:ext cx="6447079" cy="24386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7B75C86-624F-4116-AB00-F3A096DE28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439" y="2760067"/>
            <a:ext cx="6546147" cy="22862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35E30AE-2785-4D85-909E-5530BF49F7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831" y="4046911"/>
            <a:ext cx="6942422" cy="2133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977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16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OK6.pptx1231212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SubTitle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SubTitle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SubTitle"/>
  <p:tag name="MH_ORDER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2.5|1.4|1|1.8|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SubTitle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SubTitle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2|1.1|2|0.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2|1.1|2|0.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2|1.1|2|0.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2|1.1|2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2|1.1|2|0.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2|1.1|2|0.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2|1.1|2|0.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2|1.1|2|0.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2|1.1|2|0.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2|1.1|2|0.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2|1.1|2|0.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SubTitle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730</Words>
  <Application>Microsoft Office PowerPoint</Application>
  <PresentationFormat>自定义</PresentationFormat>
  <Paragraphs>131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/>
  <cp:revision>1</cp:revision>
  <dcterms:modified xsi:type="dcterms:W3CDTF">2018-03-02T01:06:18Z</dcterms:modified>
</cp:coreProperties>
</file>