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85" r:id="rId3"/>
    <p:sldId id="287" r:id="rId4"/>
    <p:sldId id="260" r:id="rId5"/>
    <p:sldId id="262" r:id="rId6"/>
    <p:sldId id="264" r:id="rId7"/>
    <p:sldId id="266" r:id="rId8"/>
    <p:sldId id="268" r:id="rId9"/>
    <p:sldId id="270" r:id="rId10"/>
    <p:sldId id="272" r:id="rId11"/>
    <p:sldId id="275" r:id="rId12"/>
    <p:sldId id="278" r:id="rId13"/>
    <p:sldId id="280" r:id="rId14"/>
    <p:sldId id="282" r:id="rId15"/>
    <p:sldId id="308" r:id="rId16"/>
    <p:sldId id="313" r:id="rId17"/>
    <p:sldId id="315" r:id="rId18"/>
    <p:sldId id="317" r:id="rId19"/>
    <p:sldId id="319" r:id="rId20"/>
    <p:sldId id="283" r:id="rId21"/>
    <p:sldId id="291" r:id="rId22"/>
    <p:sldId id="302" r:id="rId23"/>
    <p:sldId id="293" r:id="rId24"/>
    <p:sldId id="295" r:id="rId25"/>
    <p:sldId id="298" r:id="rId26"/>
    <p:sldId id="300" r:id="rId27"/>
    <p:sldId id="304" r:id="rId28"/>
    <p:sldId id="311" r:id="rId29"/>
  </p:sldIdLst>
  <p:sldSz cx="9144000" cy="5143500" type="screen16x9"/>
  <p:notesSz cx="6858000" cy="9144000"/>
  <p:embeddedFontLst>
    <p:embeddedFont>
      <p:font typeface="Raleway" panose="02010600030101010101" charset="0"/>
      <p:regular r:id="rId31"/>
      <p:bold r:id="rId32"/>
      <p:italic r:id="rId33"/>
      <p:boldItalic r:id="rId34"/>
    </p:embeddedFont>
    <p:embeddedFont>
      <p:font typeface="楷体" panose="02010609060101010101" pitchFamily="49" charset="-122"/>
      <p:regular r:id="rId35"/>
    </p:embeddedFont>
    <p:embeddedFont>
      <p:font typeface="Cambria Math" panose="02040503050406030204" pitchFamily="18" charset="0"/>
      <p:regular r:id="rId36"/>
    </p:embeddedFont>
    <p:embeddedFont>
      <p:font typeface="Lato" panose="02010600030101010101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2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38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52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551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70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57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680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583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315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329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13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007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262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041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40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426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003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724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795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177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611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91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71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05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921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951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zh-C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9564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Semi-Supervised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Learning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2534389" y="2278856"/>
            <a:ext cx="6544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— by Qianqian 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Xie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Computer School, Wuhan University</a:t>
            </a:r>
          </a:p>
          <a:p>
            <a:pPr algn="ctr"/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xieq@whu.edu.cn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Max-Margin Deep Generative Models 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Generative Performance:</a:t>
            </a: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</a:t>
            </a: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2002811"/>
            <a:ext cx="7481362" cy="24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0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Conditional Variants for Semi-supervised Learning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 class-conditional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deep generative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model to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describe the joint distribution of the data, labels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and latent variables:</a:t>
            </a:r>
          </a:p>
          <a:p>
            <a:pPr marL="576000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for the labeled data</a:t>
            </a:r>
            <a:r>
              <a:rPr lang="en-US" altLang="zh-CN" sz="14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:</a:t>
            </a:r>
          </a:p>
          <a:p>
            <a:pPr marL="576000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for </a:t>
            </a: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unlabeled data: </a:t>
            </a:r>
            <a:endParaRPr lang="en-US" altLang="zh-CN" sz="16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576000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</a:t>
            </a: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overall generative loss :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545" y="2205491"/>
            <a:ext cx="3449992" cy="4234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025" y="2675332"/>
            <a:ext cx="3504917" cy="6159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141" y="3621523"/>
            <a:ext cx="2971554" cy="7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6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Conditional Variants for Semi-supervised Learning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deep max-margin classifier to infer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labels given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data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:</a:t>
            </a:r>
          </a:p>
          <a:p>
            <a:pPr marL="576000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Hinge loss for the labeled data</a:t>
            </a:r>
            <a:r>
              <a:rPr lang="en-US" altLang="zh-CN" sz="14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:</a:t>
            </a:r>
          </a:p>
          <a:p>
            <a:pPr marL="576000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Hat loss for </a:t>
            </a: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unlabeled data: </a:t>
            </a:r>
            <a:endParaRPr lang="en-US" altLang="zh-CN" sz="16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576000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Label-balance regularization</a:t>
            </a: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: </a:t>
            </a:r>
            <a:endParaRPr lang="en-US" altLang="zh-CN" sz="16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overall loss: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06" y="1841581"/>
            <a:ext cx="2940607" cy="44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407" y="2347575"/>
            <a:ext cx="2940606" cy="394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821" y="2809897"/>
            <a:ext cx="3147775" cy="4640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422" y="3423947"/>
            <a:ext cx="2714286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9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Conditional Variants for Semi-supervised Learning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Compare:</a:t>
            </a:r>
            <a:b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</a:b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03" y="1919482"/>
            <a:ext cx="6609836" cy="24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4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Conditional Variants for Semi-supervised Learning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Some results:</a:t>
            </a:r>
            <a:b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</a:b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41" y="1831359"/>
            <a:ext cx="3550532" cy="24548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616" y="2153980"/>
            <a:ext cx="3775206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Conditional Variants for Semi-supervised Learning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Some results:</a:t>
            </a:r>
            <a:b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</a:b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41" y="1850232"/>
            <a:ext cx="7421918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9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Triple Generative Adversarial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Nets (Nips2017)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 minimax game for semi-supervised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learning</a:t>
            </a:r>
            <a:r>
              <a:rPr lang="zh-CN" altLang="en-US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：</a:t>
            </a: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576000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GAN is for unsupervised learning</a:t>
            </a:r>
            <a:endParaRPr lang="en-US" altLang="zh-CN" sz="14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576000" lvl="1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We </a:t>
            </a: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aim to learn the joint distribution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We need three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players</a:t>
            </a:r>
            <a:r>
              <a:rPr lang="zh-CN" altLang="en-US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：</a:t>
            </a: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576000" lvl="1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Two generators to generate (x</a:t>
            </a: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, y)</a:t>
            </a:r>
          </a:p>
          <a:p>
            <a:pPr marL="576000" lvl="1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 discriminator to distinguish fake (x</a:t>
            </a: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, y</a:t>
            </a: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)</a:t>
            </a:r>
          </a:p>
          <a:p>
            <a:pPr marL="576000" lvl="1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775009" y="1882140"/>
            <a:ext cx="2446655" cy="6896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50"/>
              </a:spcBef>
            </a:pPr>
            <a:r>
              <a:rPr sz="1800" spc="50" dirty="0">
                <a:solidFill>
                  <a:srgbClr val="0000FF"/>
                </a:solidFill>
                <a:latin typeface="Cambria Math"/>
                <a:cs typeface="Cambria Math"/>
              </a:rPr>
              <a:t>𝑝</a:t>
            </a:r>
            <a:r>
              <a:rPr sz="1950" spc="75" baseline="-14957" dirty="0">
                <a:solidFill>
                  <a:srgbClr val="0000FF"/>
                </a:solidFill>
                <a:latin typeface="Cambria Math"/>
                <a:cs typeface="Cambria Math"/>
              </a:rPr>
              <a:t>model</a:t>
            </a:r>
            <a:r>
              <a:rPr sz="1800" spc="50" dirty="0">
                <a:solidFill>
                  <a:srgbClr val="0000FF"/>
                </a:solidFill>
                <a:latin typeface="Cambria Math"/>
                <a:cs typeface="Cambria Math"/>
              </a:rPr>
              <a:t>(x) </a:t>
            </a:r>
            <a:r>
              <a:rPr sz="1800" dirty="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sz="1800" spc="12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800" spc="40" dirty="0">
                <a:solidFill>
                  <a:srgbClr val="0000FF"/>
                </a:solidFill>
                <a:latin typeface="Cambria Math"/>
                <a:cs typeface="Cambria Math"/>
              </a:rPr>
              <a:t>𝑝</a:t>
            </a:r>
            <a:r>
              <a:rPr sz="1950" spc="60" baseline="-14957" dirty="0">
                <a:solidFill>
                  <a:srgbClr val="0000FF"/>
                </a:solidFill>
                <a:latin typeface="Cambria Math"/>
                <a:cs typeface="Cambria Math"/>
              </a:rPr>
              <a:t>data</a:t>
            </a:r>
            <a:r>
              <a:rPr sz="1800" spc="40" dirty="0">
                <a:solidFill>
                  <a:srgbClr val="0000FF"/>
                </a:solidFill>
                <a:latin typeface="Cambria Math"/>
                <a:cs typeface="Cambria Math"/>
              </a:rPr>
              <a:t>(x)</a:t>
            </a:r>
            <a:endParaRPr sz="1800" dirty="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800" spc="50" dirty="0">
                <a:solidFill>
                  <a:srgbClr val="0000FF"/>
                </a:solidFill>
                <a:latin typeface="Cambria Math"/>
                <a:cs typeface="Cambria Math"/>
              </a:rPr>
              <a:t>𝑝</a:t>
            </a:r>
            <a:r>
              <a:rPr sz="1950" spc="75" baseline="-14957" dirty="0">
                <a:solidFill>
                  <a:srgbClr val="0000FF"/>
                </a:solidFill>
                <a:latin typeface="Cambria Math"/>
                <a:cs typeface="Cambria Math"/>
              </a:rPr>
              <a:t>model</a:t>
            </a:r>
            <a:r>
              <a:rPr sz="1800" spc="50" dirty="0">
                <a:solidFill>
                  <a:srgbClr val="0000FF"/>
                </a:solidFill>
                <a:latin typeface="Cambria Math"/>
                <a:cs typeface="Cambria Math"/>
              </a:rPr>
              <a:t>(x, </a:t>
            </a:r>
            <a:r>
              <a:rPr sz="1800" dirty="0">
                <a:solidFill>
                  <a:srgbClr val="0000FF"/>
                </a:solidFill>
                <a:latin typeface="Cambria Math"/>
                <a:cs typeface="Cambria Math"/>
              </a:rPr>
              <a:t>y) = </a:t>
            </a:r>
            <a:r>
              <a:rPr sz="1800" spc="35" dirty="0">
                <a:solidFill>
                  <a:srgbClr val="0000FF"/>
                </a:solidFill>
                <a:latin typeface="Cambria Math"/>
                <a:cs typeface="Cambria Math"/>
              </a:rPr>
              <a:t>𝑝</a:t>
            </a:r>
            <a:r>
              <a:rPr sz="1950" spc="52" baseline="-14957" dirty="0">
                <a:solidFill>
                  <a:srgbClr val="0000FF"/>
                </a:solidFill>
                <a:latin typeface="Cambria Math"/>
                <a:cs typeface="Cambria Math"/>
              </a:rPr>
              <a:t>data</a:t>
            </a:r>
            <a:r>
              <a:rPr sz="1800" spc="35" dirty="0">
                <a:solidFill>
                  <a:srgbClr val="0000FF"/>
                </a:solidFill>
                <a:latin typeface="Cambria Math"/>
                <a:cs typeface="Cambria Math"/>
              </a:rPr>
              <a:t>(x,</a:t>
            </a:r>
            <a:r>
              <a:rPr sz="1800" spc="-4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 Math"/>
                <a:cs typeface="Cambria Math"/>
              </a:rPr>
              <a:t>y)</a:t>
            </a:r>
            <a:endParaRPr sz="1800" dirty="0">
              <a:latin typeface="Cambria Math"/>
              <a:cs typeface="Cambria Math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35" y="3319519"/>
            <a:ext cx="3818911" cy="5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1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Triple-GAN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network architecture</a:t>
            </a:r>
            <a:r>
              <a:rPr lang="zh-CN" altLang="en-US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：</a:t>
            </a: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90250" lvl="1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576000" lvl="1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Both C and G are generators</a:t>
            </a:r>
          </a:p>
          <a:p>
            <a:pPr marL="576000" lvl="1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 is the discriminator</a:t>
            </a:r>
          </a:p>
          <a:p>
            <a:pPr marL="576000" lvl="1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CE: cross-entropy loss for learning classifier</a:t>
            </a:r>
          </a:p>
          <a:p>
            <a:pPr marL="576000" lvl="1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095900" y="1873056"/>
            <a:ext cx="4611955" cy="1448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92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minimax game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optimization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problem:</a:t>
            </a:r>
          </a:p>
          <a:p>
            <a:pPr marL="290250" lvl="1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576000" lvl="1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hyper-parameter a is often set at 1/2</a:t>
            </a:r>
          </a:p>
          <a:p>
            <a:pPr marL="576000" lvl="1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standard supervised loss can be incorporated</a:t>
            </a:r>
          </a:p>
          <a:p>
            <a:pPr marL="290250" lvl="1">
              <a:buClr>
                <a:srgbClr val="595959"/>
              </a:buClr>
            </a:pPr>
            <a:endParaRPr lang="en-US" altLang="zh-CN" sz="16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53" y="1976494"/>
            <a:ext cx="6952689" cy="695269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396073" y="3930966"/>
            <a:ext cx="4497522" cy="433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09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Some Results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Semi-supervised classification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90250" lvl="1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90250" lvl="1">
              <a:buClr>
                <a:srgbClr val="595959"/>
              </a:buClr>
            </a:pPr>
            <a:endParaRPr lang="en-US" altLang="zh-CN" sz="16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999596" y="1902586"/>
            <a:ext cx="6379898" cy="2612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5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Why SSL?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bject 13"/>
          <p:cNvSpPr txBox="1"/>
          <p:nvPr/>
        </p:nvSpPr>
        <p:spPr>
          <a:xfrm>
            <a:off x="838704" y="1341279"/>
            <a:ext cx="5747834" cy="33656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84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Lato"/>
              </a:rPr>
              <a:t>labeled data</a:t>
            </a:r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Lato"/>
              </a:rPr>
              <a:t>: labeling usually</a:t>
            </a:r>
          </a:p>
          <a:p>
            <a:pPr marL="289560">
              <a:spcBef>
                <a:spcPts val="175"/>
              </a:spcBef>
            </a:pPr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Lato"/>
              </a:rPr>
              <a:t>. . . requires experts</a:t>
            </a:r>
          </a:p>
          <a:p>
            <a:pPr marL="289560"/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Lato"/>
              </a:rPr>
              <a:t>. . . costs time</a:t>
            </a:r>
          </a:p>
          <a:p>
            <a:pPr marL="289560"/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Lato"/>
              </a:rPr>
              <a:t>. . . is boring</a:t>
            </a:r>
          </a:p>
          <a:p>
            <a:pPr marL="289560"/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Lato"/>
              </a:rPr>
              <a:t>. . . requires measurements and devices</a:t>
            </a:r>
          </a:p>
          <a:p>
            <a:pPr marL="289560"/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Lato"/>
              </a:rPr>
              <a:t>. . . costs money</a:t>
            </a:r>
          </a:p>
          <a:p>
            <a:pPr marL="12700">
              <a:spcBef>
                <a:spcPts val="254"/>
              </a:spcBef>
            </a:pPr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⇒ scarce, expensive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98450" indent="-285750">
              <a:spcBef>
                <a:spcPts val="5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unlabeled data</a:t>
            </a:r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can often be</a:t>
            </a:r>
          </a:p>
          <a:p>
            <a:pPr marL="289560">
              <a:spcBef>
                <a:spcPts val="175"/>
              </a:spcBef>
            </a:pPr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. . measured automatically</a:t>
            </a:r>
          </a:p>
          <a:p>
            <a:pPr marL="289560"/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. . found on the web</a:t>
            </a:r>
          </a:p>
          <a:p>
            <a:pPr marL="289560"/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. . retrieved from databases and collections</a:t>
            </a:r>
          </a:p>
          <a:p>
            <a:pPr marL="12700">
              <a:spcBef>
                <a:spcPts val="250"/>
              </a:spcBef>
            </a:pPr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⇒ abundant, cheap . . . “</a:t>
            </a:r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Lato"/>
              </a:rPr>
              <a:t>for</a:t>
            </a:r>
            <a:r>
              <a:rPr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free”</a:t>
            </a:r>
          </a:p>
        </p:txBody>
      </p:sp>
      <p:sp>
        <p:nvSpPr>
          <p:cNvPr id="19" name="object 16"/>
          <p:cNvSpPr txBox="1"/>
          <p:nvPr/>
        </p:nvSpPr>
        <p:spPr>
          <a:xfrm>
            <a:off x="2526888" y="3675628"/>
            <a:ext cx="1520323" cy="6281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761365">
              <a:lnSpc>
                <a:spcPts val="4900"/>
              </a:lnSpc>
              <a:spcBef>
                <a:spcPts val="380"/>
              </a:spcBef>
              <a:tabLst>
                <a:tab pos="1278255" algn="l"/>
              </a:tabLst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"/>
          <p:cNvSpPr/>
          <p:nvPr/>
        </p:nvSpPr>
        <p:spPr>
          <a:xfrm>
            <a:off x="4600582" y="1650909"/>
            <a:ext cx="3971911" cy="1841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72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21494" y="599935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Variational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Semi-Supervised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Text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Classification (AAAI2017)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9020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err="1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SemiVAE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has proven to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be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ineffective in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sequential text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classification problem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semi-supervised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Sequential </a:t>
            </a:r>
            <a:r>
              <a:rPr lang="en-US" altLang="zh-CN" sz="1800" dirty="0" err="1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Variational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err="1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Autoencoder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(SSVAE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)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is proposed for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semi-supervised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sequential text classification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Making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SSVAE effective by using conditional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LSTM that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receives labels at each step, and give the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explanation from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RL perspective.</a:t>
            </a: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07451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Semi-supervised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Variational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Inference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Given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 labeled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data pair (x, y), the evidence lower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bound: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For the unlabeled data, the unobserved label y is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predicted from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inference model with a learnable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classifier: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objective for entire dataset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:</a:t>
            </a: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51" y="1816938"/>
            <a:ext cx="3854955" cy="581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952" y="3163322"/>
            <a:ext cx="3369180" cy="6553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049" y="3652400"/>
            <a:ext cx="2316769" cy="7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8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Semi-supervised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Variational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Autoencoder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three main components: an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encoder network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, a decoder network and a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classifier</a:t>
            </a: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encoder network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:</a:t>
            </a: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decoder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They can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be implemented by various models, e.g., MLP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or CNN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networks</a:t>
            </a: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245" y="2016976"/>
            <a:ext cx="3323992" cy="8479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16" y="3314893"/>
            <a:ext cx="2580952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9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Learning from Unlabeled Data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49" y="1328736"/>
            <a:ext cx="8044875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gradient of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classifier: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Reinforce algorithm: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   </a:t>
            </a: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51" y="1871396"/>
            <a:ext cx="3538249" cy="1400708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3664744" y="1681954"/>
            <a:ext cx="907256" cy="32544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00036" y="1511474"/>
            <a:ext cx="4583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classification loss of labeled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020190" y="2477029"/>
            <a:ext cx="1316918" cy="45247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51092" y="2301195"/>
            <a:ext cx="3283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from the unlabeled objective function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62" y="4003977"/>
            <a:ext cx="3609524" cy="390476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V="1">
            <a:off x="4749559" y="4199215"/>
            <a:ext cx="508241" cy="1217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11300" y="4042111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802875" y="3877737"/>
            <a:ext cx="875774" cy="20770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02329" y="3691649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reward signal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8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Conditional LSTM Structures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49" y="1328736"/>
            <a:ext cx="8044875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Feeding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label y at each time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step:</a:t>
            </a: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</a:t>
            </a: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</a:t>
            </a: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99" y="1899688"/>
            <a:ext cx="3232488" cy="15786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701" y="1665154"/>
            <a:ext cx="4443937" cy="18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41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Optimizing via Sampling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49" y="1328736"/>
            <a:ext cx="8044875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variance of the sampling-based gradient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estimator can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be very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high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S1: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sequence-length-dependent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baseline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S2: the averaged baseline</a:t>
            </a: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</a:t>
            </a: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576" y="1835471"/>
            <a:ext cx="3354890" cy="492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120" y="2509853"/>
            <a:ext cx="1057143" cy="2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557" y="3010136"/>
            <a:ext cx="1681029" cy="275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96" y="1960005"/>
            <a:ext cx="3520805" cy="31355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557518" y="2116282"/>
            <a:ext cx="508241" cy="1217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36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Some Results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49" y="1328736"/>
            <a:ext cx="8044875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Benchmark Classification</a:t>
            </a: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</a:t>
            </a: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49" y="1955353"/>
            <a:ext cx="5276190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6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Some Results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49" y="1328736"/>
            <a:ext cx="8044875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Benchmark Classification</a:t>
            </a: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</a:t>
            </a: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90" y="1812496"/>
            <a:ext cx="5247619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2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Manifold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Regularization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49" y="1328736"/>
            <a:ext cx="8044875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algn="just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Smooth assumption: If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two instances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are similar  according to the graph,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then output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labels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should be similar</a:t>
            </a:r>
          </a:p>
          <a:p>
            <a:pPr marL="285750" lvl="0" indent="-285750" algn="just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manifold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regularization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SSL solves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problem:</a:t>
            </a:r>
          </a:p>
          <a:p>
            <a:pPr marL="285750" lvl="0" indent="-285750" algn="just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 algn="just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Laplacian </a:t>
            </a:r>
            <a:r>
              <a:rPr lang="en-US" altLang="zh-CN" sz="1800" dirty="0" err="1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Eigenmaps</a:t>
            </a: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 algn="just"/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628" y="2664923"/>
            <a:ext cx="2733896" cy="1228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493" y="2645610"/>
            <a:ext cx="3783557" cy="63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87" y="4451283"/>
            <a:ext cx="3076326" cy="3910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87" y="3735873"/>
            <a:ext cx="3383507" cy="5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Max-Margin Deep Generative Models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(NIPs2015)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7"/>
            <a:ext cx="7688700" cy="24860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Deep Generative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Models (DGMs):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focusing on the 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generative capability </a:t>
            </a: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 inferring the </a:t>
            </a: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observations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little work has been done on investigating the 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predictive 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power</a:t>
            </a:r>
          </a:p>
          <a:p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Max-Margin Deep Generative </a:t>
            </a: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Models (MMDGM):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Incorporating the 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max-margin principle </a:t>
            </a: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with DGM </a:t>
            </a:r>
            <a:r>
              <a:rPr lang="en-US" altLang="zh-CN" sz="16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to </a:t>
            </a:r>
            <a:r>
              <a:rPr lang="en-US" altLang="zh-CN" sz="16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improve the </a:t>
            </a:r>
            <a:r>
              <a:rPr lang="en-US" altLang="zh-CN" sz="1600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discriminative 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ability</a:t>
            </a:r>
            <a:endParaRPr lang="en-US" altLang="zh-CN" sz="1600" dirty="0" smtClean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4793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Basics of Deep Generative Models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7"/>
            <a:ext cx="7688700" cy="30003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Given a set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of unlabeled samples, learn the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unknown parameters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(or a distribution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)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joint probability of a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DGM: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ELBO:</a:t>
            </a: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09" y="1989535"/>
            <a:ext cx="1407019" cy="1164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32" y="2571750"/>
            <a:ext cx="3335668" cy="6072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81" y="3688334"/>
            <a:ext cx="5485936" cy="3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4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Max-Margin Deep Generative Models 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DGM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to describe input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features: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max-margin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classifier to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consider supervision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where f(</a:t>
            </a:r>
            <a:r>
              <a:rPr lang="en-US" altLang="zh-CN" sz="1800" dirty="0" err="1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y,z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) is the MK-dimensional vector that concatenates M </a:t>
            </a:r>
            <a:r>
              <a:rPr lang="en-US" altLang="zh-CN" sz="1800" dirty="0" err="1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subvectors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, with the </a:t>
            </a:r>
            <a:r>
              <a:rPr lang="en-US" altLang="zh-CN" sz="1800" dirty="0" err="1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yth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being z and all others being zero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697" y="1279131"/>
            <a:ext cx="2885847" cy="25852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975" y="1905677"/>
            <a:ext cx="5397259" cy="3265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33" y="2859170"/>
            <a:ext cx="4536281" cy="10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Max-Margin Deep Generative Models 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Learning Problem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mean-field (SMF)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assumption: 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analytical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form:</a:t>
            </a: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A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doubly stochastic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sub-gradient descent: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350"/>
          <a:stretch/>
        </p:blipFill>
        <p:spPr>
          <a:xfrm>
            <a:off x="871836" y="1847885"/>
            <a:ext cx="3614440" cy="434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17" y="3894678"/>
            <a:ext cx="4659721" cy="583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912" y="3031994"/>
            <a:ext cx="5135970" cy="2761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352" y="2474818"/>
            <a:ext cx="2142857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0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Max-Margin Deep Generative Models 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gradients: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err="1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Reparameterize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</a:t>
            </a:r>
            <a:r>
              <a:rPr lang="en-US" altLang="zh-CN" sz="1800" dirty="0" err="1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variational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distribution:</a:t>
            </a: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</a:t>
            </a: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37" y="1788248"/>
            <a:ext cx="5842901" cy="574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06" y="2362960"/>
            <a:ext cx="5285688" cy="494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419" y="3406183"/>
            <a:ext cx="3507581" cy="3210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419" y="3970077"/>
            <a:ext cx="3650456" cy="2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Max-Margin Deep Generative Models 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The network architectures</a:t>
            </a: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:</a:t>
            </a: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</a:t>
            </a: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64" y="2017007"/>
            <a:ext cx="3358112" cy="1826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257" y="1843087"/>
            <a:ext cx="3505488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7650" y="539982"/>
            <a:ext cx="8622506" cy="545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Max-Margin Deep Generative Models </a:t>
            </a:r>
            <a:endParaRPr 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7650" y="1328736"/>
            <a:ext cx="7688700" cy="34075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Predictive Performance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:</a:t>
            </a: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 </a:t>
            </a:r>
            <a:endParaRPr lang="en-US" altLang="zh-CN" sz="1800" dirty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endParaRPr lang="en-US" altLang="zh-CN" sz="1800" dirty="0" smtClean="0">
              <a:solidFill>
                <a:srgbClr val="1A1A1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Raleway"/>
            </a:endParaRPr>
          </a:p>
          <a:p>
            <a:pPr lvl="0"/>
            <a:r>
              <a:rPr lang="en-US" altLang="zh-CN" sz="1800" dirty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</a:t>
            </a:r>
            <a:r>
              <a:rPr lang="en-US" altLang="zh-CN" sz="1800" dirty="0" smtClean="0">
                <a:solidFill>
                  <a:srgbClr val="1A1A1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Raleway"/>
              </a:rPr>
              <a:t>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18" y="1843246"/>
            <a:ext cx="3780952" cy="25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059" y="1980139"/>
            <a:ext cx="3685714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0039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7628</TotalTime>
  <Words>755</Words>
  <Application>Microsoft Office PowerPoint</Application>
  <PresentationFormat>全屏显示(16:9)</PresentationFormat>
  <Paragraphs>209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Raleway</vt:lpstr>
      <vt:lpstr>Arial</vt:lpstr>
      <vt:lpstr>楷体</vt:lpstr>
      <vt:lpstr>Cambria Math</vt:lpstr>
      <vt:lpstr>Wingdings</vt:lpstr>
      <vt:lpstr>Times New Roman</vt:lpstr>
      <vt:lpstr>Arial Unicode MS</vt:lpstr>
      <vt:lpstr>Lato</vt:lpstr>
      <vt:lpstr>streamline</vt:lpstr>
      <vt:lpstr>Semi-Supervised Learning</vt:lpstr>
      <vt:lpstr>Why SSL?</vt:lpstr>
      <vt:lpstr>Max-Margin Deep Generative Models (NIPs2015)</vt:lpstr>
      <vt:lpstr>Basics of Deep Generative Models</vt:lpstr>
      <vt:lpstr>Max-Margin Deep Generative Models </vt:lpstr>
      <vt:lpstr>Max-Margin Deep Generative Models </vt:lpstr>
      <vt:lpstr>Max-Margin Deep Generative Models </vt:lpstr>
      <vt:lpstr>Max-Margin Deep Generative Models </vt:lpstr>
      <vt:lpstr>Max-Margin Deep Generative Models </vt:lpstr>
      <vt:lpstr>Max-Margin Deep Generative Models </vt:lpstr>
      <vt:lpstr>Conditional Variants for Semi-supervised Learning</vt:lpstr>
      <vt:lpstr>Conditional Variants for Semi-supervised Learning</vt:lpstr>
      <vt:lpstr>Conditional Variants for Semi-supervised Learning</vt:lpstr>
      <vt:lpstr>Conditional Variants for Semi-supervised Learning</vt:lpstr>
      <vt:lpstr>Conditional Variants for Semi-supervised Learning</vt:lpstr>
      <vt:lpstr>Triple Generative Adversarial Nets (Nips2017)</vt:lpstr>
      <vt:lpstr>Triple-GAN</vt:lpstr>
      <vt:lpstr>A minimax game</vt:lpstr>
      <vt:lpstr>Some Results</vt:lpstr>
      <vt:lpstr>Variational Autoencoder for Semi-Supervised Text Classification (AAAI2017)</vt:lpstr>
      <vt:lpstr>Semi-supervised Variational Inference</vt:lpstr>
      <vt:lpstr>Semi-supervised Variational Autoencoder</vt:lpstr>
      <vt:lpstr>Learning from Unlabeled Data</vt:lpstr>
      <vt:lpstr>Conditional LSTM Structures</vt:lpstr>
      <vt:lpstr>Optimizing via Sampling</vt:lpstr>
      <vt:lpstr>Some Results</vt:lpstr>
      <vt:lpstr>Some Results</vt:lpstr>
      <vt:lpstr>Manifold 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基于半监督算法 的短文本分类数据标注</dc:title>
  <cp:lastModifiedBy>萌萌小仙女</cp:lastModifiedBy>
  <cp:revision>71</cp:revision>
  <dcterms:modified xsi:type="dcterms:W3CDTF">2018-03-15T13:38:23Z</dcterms:modified>
</cp:coreProperties>
</file>