
<file path=[Content_Types].xml><?xml version="1.0" encoding="utf-8"?>
<Types xmlns="http://schemas.openxmlformats.org/package/2006/content-types">
  <Default Extension="png" ContentType="image/png"/>
  <Default Extension="bin" ContentType="application/vnd.openxmlformats-officedocument.oleObject"/>
  <Default Extension="tmp" ContentType="image/pn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handoutMasterIdLst>
    <p:handoutMasterId r:id="rId33"/>
  </p:handoutMasterIdLst>
  <p:sldIdLst>
    <p:sldId id="361" r:id="rId2"/>
    <p:sldId id="306" r:id="rId3"/>
    <p:sldId id="318" r:id="rId4"/>
    <p:sldId id="379" r:id="rId5"/>
    <p:sldId id="380" r:id="rId6"/>
    <p:sldId id="396" r:id="rId7"/>
    <p:sldId id="388" r:id="rId8"/>
    <p:sldId id="326" r:id="rId9"/>
    <p:sldId id="383" r:id="rId10"/>
    <p:sldId id="384" r:id="rId11"/>
    <p:sldId id="362" r:id="rId12"/>
    <p:sldId id="378" r:id="rId13"/>
    <p:sldId id="328" r:id="rId14"/>
    <p:sldId id="363" r:id="rId15"/>
    <p:sldId id="364" r:id="rId16"/>
    <p:sldId id="365" r:id="rId17"/>
    <p:sldId id="368" r:id="rId18"/>
    <p:sldId id="392" r:id="rId19"/>
    <p:sldId id="366" r:id="rId20"/>
    <p:sldId id="367" r:id="rId21"/>
    <p:sldId id="387" r:id="rId22"/>
    <p:sldId id="386" r:id="rId23"/>
    <p:sldId id="389" r:id="rId24"/>
    <p:sldId id="371" r:id="rId25"/>
    <p:sldId id="385" r:id="rId26"/>
    <p:sldId id="393" r:id="rId27"/>
    <p:sldId id="395" r:id="rId28"/>
    <p:sldId id="391" r:id="rId29"/>
    <p:sldId id="394" r:id="rId30"/>
    <p:sldId id="397" r:id="rId31"/>
  </p:sldIdLst>
  <p:sldSz cx="24384000" cy="13716000"/>
  <p:notesSz cx="6858000" cy="9144000"/>
  <p:defaultTextStyle>
    <a:lvl1pPr algn="ctr" defTabSz="825500">
      <a:defRPr sz="5000">
        <a:solidFill>
          <a:srgbClr val="FFFFFF"/>
        </a:solidFill>
        <a:latin typeface="+mn-lt"/>
        <a:ea typeface="+mn-ea"/>
        <a:cs typeface="+mn-cs"/>
        <a:sym typeface="Helvetica Light"/>
      </a:defRPr>
    </a:lvl1pPr>
    <a:lvl2pPr indent="228600" algn="ctr" defTabSz="825500">
      <a:defRPr sz="5000">
        <a:solidFill>
          <a:srgbClr val="FFFFFF"/>
        </a:solidFill>
        <a:latin typeface="+mn-lt"/>
        <a:ea typeface="+mn-ea"/>
        <a:cs typeface="+mn-cs"/>
        <a:sym typeface="Helvetica Light"/>
      </a:defRPr>
    </a:lvl2pPr>
    <a:lvl3pPr indent="457200" algn="ctr" defTabSz="825500">
      <a:defRPr sz="5000">
        <a:solidFill>
          <a:srgbClr val="FFFFFF"/>
        </a:solidFill>
        <a:latin typeface="+mn-lt"/>
        <a:ea typeface="+mn-ea"/>
        <a:cs typeface="+mn-cs"/>
        <a:sym typeface="Helvetica Light"/>
      </a:defRPr>
    </a:lvl3pPr>
    <a:lvl4pPr indent="685800" algn="ctr" defTabSz="825500">
      <a:defRPr sz="5000">
        <a:solidFill>
          <a:srgbClr val="FFFFFF"/>
        </a:solidFill>
        <a:latin typeface="+mn-lt"/>
        <a:ea typeface="+mn-ea"/>
        <a:cs typeface="+mn-cs"/>
        <a:sym typeface="Helvetica Light"/>
      </a:defRPr>
    </a:lvl4pPr>
    <a:lvl5pPr indent="914400" algn="ctr" defTabSz="825500">
      <a:defRPr sz="5000">
        <a:solidFill>
          <a:srgbClr val="FFFFFF"/>
        </a:solidFill>
        <a:latin typeface="+mn-lt"/>
        <a:ea typeface="+mn-ea"/>
        <a:cs typeface="+mn-cs"/>
        <a:sym typeface="Helvetica Light"/>
      </a:defRPr>
    </a:lvl5pPr>
    <a:lvl6pPr indent="1143000" algn="ctr" defTabSz="825500">
      <a:defRPr sz="5000">
        <a:solidFill>
          <a:srgbClr val="FFFFFF"/>
        </a:solidFill>
        <a:latin typeface="+mn-lt"/>
        <a:ea typeface="+mn-ea"/>
        <a:cs typeface="+mn-cs"/>
        <a:sym typeface="Helvetica Light"/>
      </a:defRPr>
    </a:lvl6pPr>
    <a:lvl7pPr indent="1371600" algn="ctr" defTabSz="825500">
      <a:defRPr sz="5000">
        <a:solidFill>
          <a:srgbClr val="FFFFFF"/>
        </a:solidFill>
        <a:latin typeface="+mn-lt"/>
        <a:ea typeface="+mn-ea"/>
        <a:cs typeface="+mn-cs"/>
        <a:sym typeface="Helvetica Light"/>
      </a:defRPr>
    </a:lvl7pPr>
    <a:lvl8pPr indent="1600200" algn="ctr" defTabSz="825500">
      <a:defRPr sz="5000">
        <a:solidFill>
          <a:srgbClr val="FFFFFF"/>
        </a:solidFill>
        <a:latin typeface="+mn-lt"/>
        <a:ea typeface="+mn-ea"/>
        <a:cs typeface="+mn-cs"/>
        <a:sym typeface="Helvetica Light"/>
      </a:defRPr>
    </a:lvl8pPr>
    <a:lvl9pPr indent="1828800" algn="ctr" defTabSz="825500">
      <a:defRPr sz="5000">
        <a:solidFill>
          <a:srgbClr val="FFFFFF"/>
        </a:solidFill>
        <a:latin typeface="+mn-lt"/>
        <a:ea typeface="+mn-ea"/>
        <a:cs typeface="+mn-cs"/>
        <a:sym typeface="Helvetica Light"/>
      </a:defRPr>
    </a:lvl9pPr>
  </p:defaultTextStyle>
  <p:extLst>
    <p:ext uri="{EFAFB233-063F-42B5-8137-9DF3F51BA10A}">
      <p15:sldGuideLst xmlns:p15="http://schemas.microsoft.com/office/powerpoint/2012/main">
        <p15:guide id="1" orient="horz" pos="4320" userDrawn="1">
          <p15:clr>
            <a:srgbClr val="A4A3A4"/>
          </p15:clr>
        </p15:guide>
        <p15:guide id="2" pos="76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7CDCC"/>
    <a:srgbClr val="35B558"/>
    <a:srgbClr val="FF5C00"/>
    <a:srgbClr val="2EAA46"/>
    <a:srgbClr val="666666"/>
    <a:srgbClr val="F9F9F9"/>
    <a:srgbClr val="F4F4F4"/>
    <a:srgbClr val="8881F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1497FC"/>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065C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065C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rgbClr val="308B16">
              <a:alpha val="35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rgbClr val="308B16"/>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25400" cap="flat">
              <a:noFill/>
              <a:miter lim="400000"/>
            </a:ln>
          </a:bottom>
          <a:insideH>
            <a:ln w="25400" cap="flat">
              <a:solidFill>
                <a:srgbClr val="CBCBCB"/>
              </a:solidFill>
              <a:prstDash val="solid"/>
              <a:miter lim="400000"/>
            </a:ln>
          </a:insideH>
          <a:insideV>
            <a:ln w="12700" cap="flat">
              <a:noFill/>
              <a:miter lim="400000"/>
            </a:ln>
          </a:insideV>
        </a:tcBdr>
        <a:fill>
          <a:solidFill>
            <a:srgbClr val="308B16"/>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97A7B">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97A7B">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97A7B">
              <a:alpha val="30000"/>
            </a:srgbClr>
          </a:solidFill>
        </a:fill>
      </a:tcStyle>
    </a:band2H>
    <a:firstCol>
      <a:tcTxStyle b="on"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Ref idx="minor">
          <a:srgbClr val="FFFFFF"/>
        </a:fontRef>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Ref idx="minor">
          <a:srgbClr val="FFFFFF"/>
        </a:fontRef>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88" autoAdjust="0"/>
    <p:restoredTop sz="81991" autoAdjust="0"/>
  </p:normalViewPr>
  <p:slideViewPr>
    <p:cSldViewPr snapToGrid="0" snapToObjects="1">
      <p:cViewPr varScale="1">
        <p:scale>
          <a:sx n="47" d="100"/>
          <a:sy n="47" d="100"/>
        </p:scale>
        <p:origin x="456" y="72"/>
      </p:cViewPr>
      <p:guideLst>
        <p:guide orient="horz" pos="4320"/>
        <p:guide pos="7680"/>
      </p:guideLst>
    </p:cSldViewPr>
  </p:slideViewPr>
  <p:outlineViewPr>
    <p:cViewPr>
      <p:scale>
        <a:sx n="33" d="100"/>
        <a:sy n="33" d="100"/>
      </p:scale>
      <p:origin x="0" y="-2200"/>
    </p:cViewPr>
  </p:outlineViewPr>
  <p:notesTextViewPr>
    <p:cViewPr>
      <p:scale>
        <a:sx n="100" d="100"/>
        <a:sy n="100" d="100"/>
      </p:scale>
      <p:origin x="0" y="0"/>
    </p:cViewPr>
  </p:notesTextViewPr>
  <p:sorterViewPr>
    <p:cViewPr>
      <p:scale>
        <a:sx n="20" d="100"/>
        <a:sy n="20" d="100"/>
      </p:scale>
      <p:origin x="0" y="0"/>
    </p:cViewPr>
  </p:sorterViewPr>
  <p:notesViewPr>
    <p:cSldViewPr snapToGrid="0" snapToObjects="1">
      <p:cViewPr varScale="1">
        <p:scale>
          <a:sx n="53" d="100"/>
          <a:sy n="53" d="100"/>
        </p:scale>
        <p:origin x="2648" y="5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724B203-4CDB-4C76-B92E-144974F5477A}" type="datetimeFigureOut">
              <a:rPr lang="zh-CN" altLang="en-US" smtClean="0"/>
              <a:t>2018/3/22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E4A21C-9427-4822-82A8-5167E7208651}" type="slidenum">
              <a:rPr lang="zh-CN" altLang="en-US" smtClean="0"/>
              <a:t>‹#›</a:t>
            </a:fld>
            <a:endParaRPr lang="zh-CN" altLang="en-US"/>
          </a:p>
        </p:txBody>
      </p:sp>
    </p:spTree>
    <p:extLst>
      <p:ext uri="{BB962C8B-B14F-4D97-AF65-F5344CB8AC3E}">
        <p14:creationId xmlns:p14="http://schemas.microsoft.com/office/powerpoint/2010/main" val="1980529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 name="Shape 29"/>
          <p:cNvSpPr>
            <a:spLocks noGrp="1" noRot="1" noChangeAspect="1"/>
          </p:cNvSpPr>
          <p:nvPr>
            <p:ph type="sldImg"/>
          </p:nvPr>
        </p:nvSpPr>
        <p:spPr>
          <a:xfrm>
            <a:off x="381000" y="685800"/>
            <a:ext cx="6096000" cy="3429000"/>
          </a:xfrm>
          <a:prstGeom prst="rect">
            <a:avLst/>
          </a:prstGeom>
        </p:spPr>
        <p:txBody>
          <a:bodyPr/>
          <a:lstStyle/>
          <a:p>
            <a:pPr lvl="0"/>
            <a:endParaRPr/>
          </a:p>
        </p:txBody>
      </p:sp>
      <p:sp>
        <p:nvSpPr>
          <p:cNvPr id="30" name="Shape 30"/>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2143395810"/>
      </p:ext>
    </p:extLst>
  </p:cSld>
  <p:clrMap bg1="lt1" tx1="dk1" bg2="lt2" tx2="dk2" accent1="accent1" accent2="accent2" accent3="accent3" accent4="accent4" accent5="accent5" accent6="accent6" hlink="hlink" folHlink="folHlink"/>
  <p:notesStyle>
    <a:lvl1pPr defTabSz="457200">
      <a:lnSpc>
        <a:spcPct val="125000"/>
      </a:lnSpc>
      <a:defRPr sz="2400">
        <a:latin typeface="Avenir Roman"/>
        <a:ea typeface="Avenir Roman"/>
        <a:cs typeface="Avenir Roman"/>
        <a:sym typeface="Avenir Roman"/>
      </a:defRPr>
    </a:lvl1pPr>
    <a:lvl2pPr indent="228600" defTabSz="457200">
      <a:lnSpc>
        <a:spcPct val="125000"/>
      </a:lnSpc>
      <a:defRPr sz="2400">
        <a:latin typeface="Avenir Roman"/>
        <a:ea typeface="Avenir Roman"/>
        <a:cs typeface="Avenir Roman"/>
        <a:sym typeface="Avenir Roman"/>
      </a:defRPr>
    </a:lvl2pPr>
    <a:lvl3pPr indent="457200" defTabSz="457200">
      <a:lnSpc>
        <a:spcPct val="125000"/>
      </a:lnSpc>
      <a:defRPr sz="2400">
        <a:latin typeface="Avenir Roman"/>
        <a:ea typeface="Avenir Roman"/>
        <a:cs typeface="Avenir Roman"/>
        <a:sym typeface="Avenir Roman"/>
      </a:defRPr>
    </a:lvl3pPr>
    <a:lvl4pPr indent="685800" defTabSz="457200">
      <a:lnSpc>
        <a:spcPct val="125000"/>
      </a:lnSpc>
      <a:defRPr sz="2400">
        <a:latin typeface="Avenir Roman"/>
        <a:ea typeface="Avenir Roman"/>
        <a:cs typeface="Avenir Roman"/>
        <a:sym typeface="Avenir Roman"/>
      </a:defRPr>
    </a:lvl4pPr>
    <a:lvl5pPr indent="914400" defTabSz="457200">
      <a:lnSpc>
        <a:spcPct val="125000"/>
      </a:lnSpc>
      <a:defRPr sz="2400">
        <a:latin typeface="Avenir Roman"/>
        <a:ea typeface="Avenir Roman"/>
        <a:cs typeface="Avenir Roman"/>
        <a:sym typeface="Avenir Roman"/>
      </a:defRPr>
    </a:lvl5pPr>
    <a:lvl6pPr indent="1143000" defTabSz="457200">
      <a:lnSpc>
        <a:spcPct val="125000"/>
      </a:lnSpc>
      <a:defRPr sz="2400">
        <a:latin typeface="Avenir Roman"/>
        <a:ea typeface="Avenir Roman"/>
        <a:cs typeface="Avenir Roman"/>
        <a:sym typeface="Avenir Roman"/>
      </a:defRPr>
    </a:lvl6pPr>
    <a:lvl7pPr indent="1371600" defTabSz="457200">
      <a:lnSpc>
        <a:spcPct val="125000"/>
      </a:lnSpc>
      <a:defRPr sz="2400">
        <a:latin typeface="Avenir Roman"/>
        <a:ea typeface="Avenir Roman"/>
        <a:cs typeface="Avenir Roman"/>
        <a:sym typeface="Avenir Roman"/>
      </a:defRPr>
    </a:lvl7pPr>
    <a:lvl8pPr indent="1600200" defTabSz="457200">
      <a:lnSpc>
        <a:spcPct val="125000"/>
      </a:lnSpc>
      <a:defRPr sz="2400">
        <a:latin typeface="Avenir Roman"/>
        <a:ea typeface="Avenir Roman"/>
        <a:cs typeface="Avenir Roman"/>
        <a:sym typeface="Avenir Roman"/>
      </a:defRPr>
    </a:lvl8pPr>
    <a:lvl9pPr indent="1828800" defTabSz="457200">
      <a:lnSpc>
        <a:spcPct val="125000"/>
      </a:lnSpc>
      <a:defRPr sz="2400">
        <a:latin typeface="Avenir Roman"/>
        <a:ea typeface="Avenir Roman"/>
        <a:cs typeface="Avenir Roman"/>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777C96D9-4D4F-4265-8F02-21631B019730}" type="slidenum">
              <a:rPr lang="zh-CN" altLang="en-US" smtClean="0"/>
              <a:pPr/>
              <a:t>1</a:t>
            </a:fld>
            <a:endParaRPr lang="zh-CN" altLang="en-US"/>
          </a:p>
        </p:txBody>
      </p:sp>
    </p:spTree>
    <p:extLst>
      <p:ext uri="{BB962C8B-B14F-4D97-AF65-F5344CB8AC3E}">
        <p14:creationId xmlns:p14="http://schemas.microsoft.com/office/powerpoint/2010/main" val="14865490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7197994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4454470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4083187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8923352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90000"/>
              </a:lnSpc>
            </a:pPr>
            <a:r>
              <a:rPr lang="zh-CN" altLang="en-US" sz="2400" b="1" dirty="0"/>
              <a:t>什么是 </a:t>
            </a:r>
            <a:r>
              <a:rPr lang="en-US" altLang="zh-CN" sz="2400" b="1" dirty="0"/>
              <a:t>WSDL?</a:t>
            </a:r>
          </a:p>
          <a:p>
            <a:pPr>
              <a:lnSpc>
                <a:spcPct val="90000"/>
              </a:lnSpc>
            </a:pPr>
            <a:r>
              <a:rPr lang="en-US" altLang="zh-CN" sz="2400" dirty="0"/>
              <a:t>WSDL </a:t>
            </a:r>
            <a:r>
              <a:rPr lang="zh-CN" altLang="en-US" sz="2400" dirty="0"/>
              <a:t>指网络服务描述语言 </a:t>
            </a:r>
          </a:p>
          <a:p>
            <a:pPr>
              <a:lnSpc>
                <a:spcPct val="90000"/>
              </a:lnSpc>
            </a:pPr>
            <a:r>
              <a:rPr lang="en-US" altLang="zh-CN" sz="2400" dirty="0"/>
              <a:t>WSDL </a:t>
            </a:r>
            <a:r>
              <a:rPr lang="zh-CN" altLang="en-US" sz="2400" dirty="0"/>
              <a:t>使用 </a:t>
            </a:r>
            <a:r>
              <a:rPr lang="en-US" altLang="zh-CN" sz="2400" dirty="0"/>
              <a:t>XML </a:t>
            </a:r>
            <a:r>
              <a:rPr lang="zh-CN" altLang="en-US" sz="2400" dirty="0"/>
              <a:t>编写 </a:t>
            </a:r>
          </a:p>
          <a:p>
            <a:pPr>
              <a:lnSpc>
                <a:spcPct val="90000"/>
              </a:lnSpc>
            </a:pPr>
            <a:r>
              <a:rPr lang="en-US" altLang="zh-CN" sz="2400" dirty="0"/>
              <a:t>WSDL </a:t>
            </a:r>
            <a:r>
              <a:rPr lang="zh-CN" altLang="en-US" sz="2400" dirty="0"/>
              <a:t>是一种 </a:t>
            </a:r>
            <a:r>
              <a:rPr lang="en-US" altLang="zh-CN" sz="2400" dirty="0"/>
              <a:t>XML </a:t>
            </a:r>
            <a:r>
              <a:rPr lang="zh-CN" altLang="en-US" sz="2400" dirty="0"/>
              <a:t>文档 </a:t>
            </a:r>
          </a:p>
          <a:p>
            <a:pPr>
              <a:lnSpc>
                <a:spcPct val="90000"/>
              </a:lnSpc>
            </a:pPr>
            <a:r>
              <a:rPr lang="en-US" altLang="zh-CN" sz="2400" dirty="0"/>
              <a:t>WSDL </a:t>
            </a:r>
            <a:r>
              <a:rPr lang="zh-CN" altLang="en-US" sz="2400" dirty="0"/>
              <a:t>用于描述网络服务 </a:t>
            </a:r>
          </a:p>
          <a:p>
            <a:pPr>
              <a:lnSpc>
                <a:spcPct val="90000"/>
              </a:lnSpc>
            </a:pPr>
            <a:r>
              <a:rPr lang="en-US" altLang="zh-CN" sz="2400" dirty="0"/>
              <a:t>WSDL </a:t>
            </a:r>
            <a:r>
              <a:rPr lang="zh-CN" altLang="en-US" sz="2400" dirty="0"/>
              <a:t>也可用于定位网络服务 </a:t>
            </a:r>
          </a:p>
          <a:p>
            <a:pPr>
              <a:lnSpc>
                <a:spcPct val="90000"/>
              </a:lnSpc>
            </a:pPr>
            <a:r>
              <a:rPr lang="en-US" altLang="zh-CN" sz="2400" b="1" dirty="0"/>
              <a:t>WSDL </a:t>
            </a:r>
            <a:r>
              <a:rPr lang="zh-CN" altLang="en-US" sz="2400" b="1" dirty="0"/>
              <a:t>可描述网络服务（</a:t>
            </a:r>
            <a:r>
              <a:rPr lang="en-US" altLang="zh-CN" sz="2400" b="1" dirty="0"/>
              <a:t>Web Services</a:t>
            </a:r>
            <a:r>
              <a:rPr lang="zh-CN" altLang="en-US" sz="2400" b="1" dirty="0"/>
              <a:t>）</a:t>
            </a:r>
          </a:p>
          <a:p>
            <a:pPr>
              <a:lnSpc>
                <a:spcPct val="90000"/>
              </a:lnSpc>
            </a:pPr>
            <a:r>
              <a:rPr lang="en-US" altLang="zh-CN" sz="2400" dirty="0"/>
              <a:t>WSDL </a:t>
            </a:r>
            <a:r>
              <a:rPr lang="zh-CN" altLang="en-US" sz="2400" dirty="0"/>
              <a:t>指网络服务描述语言 </a:t>
            </a:r>
            <a:r>
              <a:rPr lang="en-US" altLang="zh-CN" sz="2400" dirty="0"/>
              <a:t>(Web Services Description Language)</a:t>
            </a:r>
            <a:r>
              <a:rPr lang="zh-CN" altLang="en-US" sz="2400" dirty="0"/>
              <a:t>。</a:t>
            </a:r>
          </a:p>
          <a:p>
            <a:pPr>
              <a:lnSpc>
                <a:spcPct val="90000"/>
              </a:lnSpc>
            </a:pPr>
            <a:r>
              <a:rPr lang="en-US" altLang="zh-CN" sz="2400" dirty="0"/>
              <a:t>WSDL </a:t>
            </a:r>
            <a:r>
              <a:rPr lang="zh-CN" altLang="en-US" sz="2400" dirty="0"/>
              <a:t>是一种使用 </a:t>
            </a:r>
            <a:r>
              <a:rPr lang="en-US" altLang="zh-CN" sz="2400" dirty="0"/>
              <a:t>XML </a:t>
            </a:r>
            <a:r>
              <a:rPr lang="zh-CN" altLang="en-US" sz="2400" dirty="0"/>
              <a:t>编写的文档。这种文档可描述某个 </a:t>
            </a:r>
            <a:r>
              <a:rPr lang="en-US" altLang="zh-CN" sz="2400" dirty="0"/>
              <a:t>Web service</a:t>
            </a:r>
            <a:r>
              <a:rPr lang="zh-CN" altLang="en-US" sz="2400" dirty="0"/>
              <a:t>。它可规定服务的位置，以及此服务提供的操作（或方法）。</a:t>
            </a:r>
            <a:endParaRPr lang="en-US" altLang="zh-CN" sz="2400" dirty="0"/>
          </a:p>
          <a:p>
            <a:pPr>
              <a:lnSpc>
                <a:spcPct val="80000"/>
              </a:lnSpc>
            </a:pPr>
            <a:r>
              <a:rPr lang="en-US" altLang="zh-CN" sz="2400" b="1" dirty="0"/>
              <a:t>WSDL </a:t>
            </a:r>
            <a:r>
              <a:rPr lang="zh-CN" altLang="en-US" sz="2400" b="1" dirty="0"/>
              <a:t>端口</a:t>
            </a:r>
          </a:p>
          <a:p>
            <a:pPr>
              <a:lnSpc>
                <a:spcPct val="80000"/>
              </a:lnSpc>
            </a:pPr>
            <a:r>
              <a:rPr lang="en-US" altLang="zh-CN" sz="2400" i="1" dirty="0"/>
              <a:t>&lt;</a:t>
            </a:r>
            <a:r>
              <a:rPr lang="en-US" altLang="zh-CN" sz="2400" i="1" dirty="0" err="1"/>
              <a:t>portType</a:t>
            </a:r>
            <a:r>
              <a:rPr lang="en-US" altLang="zh-CN" sz="2400" i="1" dirty="0"/>
              <a:t>&gt;</a:t>
            </a:r>
            <a:r>
              <a:rPr lang="en-US" altLang="zh-CN" sz="2400" dirty="0"/>
              <a:t> </a:t>
            </a:r>
            <a:r>
              <a:rPr lang="zh-CN" altLang="en-US" sz="2400" dirty="0"/>
              <a:t>元素是最重要的 </a:t>
            </a:r>
            <a:r>
              <a:rPr lang="en-US" altLang="zh-CN" sz="2400" dirty="0"/>
              <a:t>WSDL </a:t>
            </a:r>
            <a:r>
              <a:rPr lang="zh-CN" altLang="en-US" sz="2400" dirty="0"/>
              <a:t>元素。 </a:t>
            </a:r>
          </a:p>
          <a:p>
            <a:pPr>
              <a:lnSpc>
                <a:spcPct val="80000"/>
              </a:lnSpc>
            </a:pPr>
            <a:r>
              <a:rPr lang="zh-CN" altLang="en-US" sz="2400" dirty="0"/>
              <a:t>它可描述一个 </a:t>
            </a:r>
            <a:r>
              <a:rPr lang="en-US" altLang="zh-CN" sz="2400" dirty="0"/>
              <a:t>web service</a:t>
            </a:r>
            <a:r>
              <a:rPr lang="zh-CN" altLang="en-US" sz="2400" dirty="0"/>
              <a:t>、可被执行的操作，以及相关的消息。 </a:t>
            </a:r>
          </a:p>
          <a:p>
            <a:pPr>
              <a:lnSpc>
                <a:spcPct val="80000"/>
              </a:lnSpc>
            </a:pPr>
            <a:r>
              <a:rPr lang="zh-CN" altLang="en-US" sz="2400" dirty="0"/>
              <a:t>可以把 </a:t>
            </a:r>
            <a:r>
              <a:rPr lang="en-US" altLang="zh-CN" sz="2400" dirty="0"/>
              <a:t>&lt;</a:t>
            </a:r>
            <a:r>
              <a:rPr lang="en-US" altLang="zh-CN" sz="2400" dirty="0" err="1"/>
              <a:t>portType</a:t>
            </a:r>
            <a:r>
              <a:rPr lang="en-US" altLang="zh-CN" sz="2400" dirty="0"/>
              <a:t>&gt; </a:t>
            </a:r>
            <a:r>
              <a:rPr lang="zh-CN" altLang="en-US" sz="2400" dirty="0"/>
              <a:t>元素比作传统编程语言中的一个函数库（或一个模块、或一个类）。 </a:t>
            </a:r>
            <a:endParaRPr lang="zh-CN" altLang="en-US" sz="2400" b="1" dirty="0"/>
          </a:p>
          <a:p>
            <a:pPr>
              <a:lnSpc>
                <a:spcPct val="80000"/>
              </a:lnSpc>
            </a:pPr>
            <a:r>
              <a:rPr lang="en-US" altLang="zh-CN" sz="2400" b="1" dirty="0"/>
              <a:t>WSDL </a:t>
            </a:r>
            <a:r>
              <a:rPr lang="zh-CN" altLang="en-US" sz="2400" b="1" dirty="0"/>
              <a:t>消息</a:t>
            </a:r>
          </a:p>
          <a:p>
            <a:pPr>
              <a:lnSpc>
                <a:spcPct val="80000"/>
              </a:lnSpc>
            </a:pPr>
            <a:r>
              <a:rPr lang="en-US" altLang="zh-CN" sz="2400" i="1" dirty="0"/>
              <a:t>&lt;message&gt;</a:t>
            </a:r>
            <a:r>
              <a:rPr lang="en-US" altLang="zh-CN" sz="2400" dirty="0"/>
              <a:t> </a:t>
            </a:r>
            <a:r>
              <a:rPr lang="zh-CN" altLang="en-US" sz="2400" dirty="0"/>
              <a:t>元素定义一个操作的数据元素。 </a:t>
            </a:r>
          </a:p>
          <a:p>
            <a:pPr>
              <a:lnSpc>
                <a:spcPct val="80000"/>
              </a:lnSpc>
            </a:pPr>
            <a:r>
              <a:rPr lang="zh-CN" altLang="en-US" sz="2400" dirty="0"/>
              <a:t>每个消息均由一个或多个部件组成。可以把这些部件比作传统编程语言中一个函数调用的参数。 </a:t>
            </a:r>
            <a:endParaRPr lang="zh-CN" altLang="en-US" sz="2400" b="1" dirty="0"/>
          </a:p>
          <a:p>
            <a:pPr>
              <a:lnSpc>
                <a:spcPct val="80000"/>
              </a:lnSpc>
            </a:pPr>
            <a:r>
              <a:rPr lang="en-US" altLang="zh-CN" sz="2400" b="1" dirty="0"/>
              <a:t>WSDL types</a:t>
            </a:r>
          </a:p>
          <a:p>
            <a:pPr>
              <a:lnSpc>
                <a:spcPct val="80000"/>
              </a:lnSpc>
            </a:pPr>
            <a:r>
              <a:rPr lang="en-US" altLang="zh-CN" sz="2400" i="1" dirty="0"/>
              <a:t>&lt;types&gt;</a:t>
            </a:r>
            <a:r>
              <a:rPr lang="en-US" altLang="zh-CN" sz="2400" dirty="0"/>
              <a:t> </a:t>
            </a:r>
            <a:r>
              <a:rPr lang="zh-CN" altLang="en-US" sz="2400" dirty="0"/>
              <a:t>元素定义 </a:t>
            </a:r>
            <a:r>
              <a:rPr lang="en-US" altLang="zh-CN" sz="2400" dirty="0"/>
              <a:t>web service </a:t>
            </a:r>
            <a:r>
              <a:rPr lang="zh-CN" altLang="en-US" sz="2400" dirty="0"/>
              <a:t>使用的数据类型。 </a:t>
            </a:r>
          </a:p>
          <a:p>
            <a:pPr>
              <a:lnSpc>
                <a:spcPct val="80000"/>
              </a:lnSpc>
            </a:pPr>
            <a:r>
              <a:rPr lang="zh-CN" altLang="en-US" sz="2400" dirty="0"/>
              <a:t>为了最大程度的平台中立性，</a:t>
            </a:r>
            <a:r>
              <a:rPr lang="en-US" altLang="zh-CN" sz="2400" dirty="0"/>
              <a:t>WSDL </a:t>
            </a:r>
            <a:r>
              <a:rPr lang="zh-CN" altLang="en-US" sz="2400" dirty="0"/>
              <a:t>使用 </a:t>
            </a:r>
            <a:r>
              <a:rPr lang="en-US" altLang="zh-CN" sz="2400" dirty="0"/>
              <a:t>XML Schema </a:t>
            </a:r>
            <a:r>
              <a:rPr lang="zh-CN" altLang="en-US" sz="2400" dirty="0"/>
              <a:t>语法来定义数据类型。 </a:t>
            </a:r>
            <a:endParaRPr lang="zh-CN" altLang="en-US" sz="2400" b="1" dirty="0"/>
          </a:p>
          <a:p>
            <a:pPr>
              <a:lnSpc>
                <a:spcPct val="80000"/>
              </a:lnSpc>
            </a:pPr>
            <a:r>
              <a:rPr lang="en-US" altLang="zh-CN" sz="2400" b="1" dirty="0"/>
              <a:t>WSDL Bindings</a:t>
            </a:r>
          </a:p>
          <a:p>
            <a:pPr>
              <a:lnSpc>
                <a:spcPct val="80000"/>
              </a:lnSpc>
            </a:pPr>
            <a:r>
              <a:rPr lang="en-US" altLang="zh-CN" sz="2400" i="1" dirty="0"/>
              <a:t>&lt;binding&gt;</a:t>
            </a:r>
            <a:r>
              <a:rPr lang="en-US" altLang="zh-CN" sz="2400" dirty="0"/>
              <a:t> </a:t>
            </a:r>
            <a:r>
              <a:rPr lang="zh-CN" altLang="en-US" sz="2400" dirty="0"/>
              <a:t>元素为每个端口定义消息格式和协议细节。</a:t>
            </a:r>
          </a:p>
          <a:p>
            <a:pPr>
              <a:lnSpc>
                <a:spcPct val="90000"/>
              </a:lnSpc>
            </a:pPr>
            <a:endParaRPr lang="zh-CN" altLang="en-US" sz="2400" b="1" dirty="0"/>
          </a:p>
          <a:p>
            <a:endParaRPr lang="zh-CN" altLang="en-US" dirty="0"/>
          </a:p>
        </p:txBody>
      </p:sp>
    </p:spTree>
    <p:extLst>
      <p:ext uri="{BB962C8B-B14F-4D97-AF65-F5344CB8AC3E}">
        <p14:creationId xmlns:p14="http://schemas.microsoft.com/office/powerpoint/2010/main" val="10157250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8984655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1486017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5295802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8386458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33273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7116871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4030088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7599839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422630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4276198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0954045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0534501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2400" dirty="0">
              <a:effectLst/>
              <a:latin typeface="Avenir Roman"/>
              <a:ea typeface="Avenir Roman"/>
              <a:cs typeface="Avenir Roman"/>
              <a:sym typeface="Avenir Roman"/>
            </a:endParaRPr>
          </a:p>
        </p:txBody>
      </p:sp>
    </p:spTree>
    <p:extLst>
      <p:ext uri="{BB962C8B-B14F-4D97-AF65-F5344CB8AC3E}">
        <p14:creationId xmlns:p14="http://schemas.microsoft.com/office/powerpoint/2010/main" val="2063451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2400" dirty="0">
              <a:effectLst/>
              <a:latin typeface="Avenir Roman"/>
              <a:ea typeface="Avenir Roman"/>
              <a:cs typeface="Avenir Roman"/>
              <a:sym typeface="Avenir Roman"/>
            </a:endParaRPr>
          </a:p>
        </p:txBody>
      </p:sp>
    </p:spTree>
    <p:extLst>
      <p:ext uri="{BB962C8B-B14F-4D97-AF65-F5344CB8AC3E}">
        <p14:creationId xmlns:p14="http://schemas.microsoft.com/office/powerpoint/2010/main" val="15941903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2400" dirty="0">
              <a:effectLst/>
              <a:latin typeface="Avenir Roman"/>
              <a:ea typeface="Avenir Roman"/>
              <a:cs typeface="Avenir Roman"/>
              <a:sym typeface="Avenir Roman"/>
            </a:endParaRPr>
          </a:p>
        </p:txBody>
      </p:sp>
    </p:spTree>
    <p:extLst>
      <p:ext uri="{BB962C8B-B14F-4D97-AF65-F5344CB8AC3E}">
        <p14:creationId xmlns:p14="http://schemas.microsoft.com/office/powerpoint/2010/main" val="2158788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defTabSz="457200" eaLnBrk="1" fontAlgn="auto" latinLnBrk="0" hangingPunct="1">
              <a:lnSpc>
                <a:spcPct val="125000"/>
              </a:lnSpc>
              <a:spcBef>
                <a:spcPts val="0"/>
              </a:spcBef>
              <a:spcAft>
                <a:spcPts val="0"/>
              </a:spcAft>
              <a:buClrTx/>
              <a:buSzTx/>
              <a:buFont typeface="Wingdings" panose="05000000000000000000" pitchFamily="2" charset="2"/>
              <a:buAutoNum type="arabicPeriod"/>
              <a:tabLst/>
              <a:defRPr/>
            </a:pPr>
            <a:r>
              <a:rPr lang="zh-CN" altLang="en-US" sz="2400" dirty="0">
                <a:solidFill>
                  <a:srgbClr val="595959"/>
                </a:solidFill>
              </a:rPr>
              <a:t>不要一看到</a:t>
            </a:r>
            <a:r>
              <a:rPr lang="en-US" altLang="zh-CN" sz="2400" dirty="0">
                <a:solidFill>
                  <a:srgbClr val="595959"/>
                </a:solidFill>
              </a:rPr>
              <a:t>Web Service</a:t>
            </a:r>
            <a:r>
              <a:rPr lang="zh-CN" altLang="en-US" sz="2400" dirty="0">
                <a:solidFill>
                  <a:srgbClr val="595959"/>
                </a:solidFill>
              </a:rPr>
              <a:t>的</a:t>
            </a:r>
            <a:r>
              <a:rPr lang="en-US" altLang="zh-CN" sz="2400" dirty="0">
                <a:solidFill>
                  <a:srgbClr val="595959"/>
                </a:solidFill>
              </a:rPr>
              <a:t>Web</a:t>
            </a:r>
            <a:r>
              <a:rPr lang="zh-CN" altLang="en-US" sz="2400" dirty="0">
                <a:solidFill>
                  <a:srgbClr val="595959"/>
                </a:solidFill>
              </a:rPr>
              <a:t>就想当然认为它只能通过</a:t>
            </a:r>
            <a:r>
              <a:rPr lang="en-US" altLang="zh-CN" sz="2400" dirty="0">
                <a:solidFill>
                  <a:srgbClr val="595959"/>
                </a:solidFill>
              </a:rPr>
              <a:t>HTTP</a:t>
            </a:r>
            <a:r>
              <a:rPr lang="zh-CN" altLang="en-US" sz="2400" dirty="0">
                <a:solidFill>
                  <a:srgbClr val="595959"/>
                </a:solidFill>
              </a:rPr>
              <a:t>来传输。前面的讨论可以看出，所有的消息内容与传输并无直接关系，所以，无论是以</a:t>
            </a:r>
            <a:r>
              <a:rPr lang="en-US" altLang="zh-CN" sz="2400" dirty="0">
                <a:solidFill>
                  <a:srgbClr val="595959"/>
                </a:solidFill>
              </a:rPr>
              <a:t>HTTP</a:t>
            </a:r>
            <a:r>
              <a:rPr lang="zh-CN" altLang="en-US" sz="2400" dirty="0">
                <a:solidFill>
                  <a:srgbClr val="595959"/>
                </a:solidFill>
              </a:rPr>
              <a:t>传输，还是</a:t>
            </a:r>
            <a:r>
              <a:rPr lang="en-US" altLang="zh-CN" sz="2400" dirty="0">
                <a:solidFill>
                  <a:srgbClr val="595959"/>
                </a:solidFill>
              </a:rPr>
              <a:t>SMTP</a:t>
            </a:r>
            <a:r>
              <a:rPr lang="zh-CN" altLang="en-US" sz="2400" dirty="0">
                <a:solidFill>
                  <a:srgbClr val="595959"/>
                </a:solidFill>
              </a:rPr>
              <a:t>或是自定义的协议都没有问题。但多用</a:t>
            </a:r>
            <a:r>
              <a:rPr lang="en-US" altLang="zh-CN" sz="2400" dirty="0">
                <a:solidFill>
                  <a:srgbClr val="595959"/>
                </a:solidFill>
              </a:rPr>
              <a:t>http</a:t>
            </a:r>
            <a:endParaRPr lang="zh-CN" altLang="en-US" sz="2400" dirty="0">
              <a:solidFill>
                <a:srgbClr val="595959"/>
              </a:solidFill>
            </a:endParaRPr>
          </a:p>
          <a:p>
            <a:pPr>
              <a:buSzTx/>
              <a:buFont typeface="Wingdings" panose="05000000000000000000" pitchFamily="2" charset="2"/>
              <a:buAutoNum type="arabicPeriod"/>
            </a:pPr>
            <a:endParaRPr lang="en-US" altLang="zh-CN" dirty="0"/>
          </a:p>
          <a:p>
            <a:pPr>
              <a:buSzTx/>
              <a:buFont typeface="Wingdings" panose="05000000000000000000" pitchFamily="2" charset="2"/>
              <a:buAutoNum type="arabicPeriod"/>
            </a:pPr>
            <a:r>
              <a:rPr lang="zh-CN" altLang="en-US" dirty="0"/>
              <a:t>我们可以调用互联网上查询天气信息</a:t>
            </a:r>
            <a:r>
              <a:rPr lang="en-US" altLang="zh-CN" dirty="0"/>
              <a:t>Web</a:t>
            </a:r>
            <a:r>
              <a:rPr lang="zh-CN" altLang="en-US" dirty="0"/>
              <a:t>服务，然后将它嵌入到我们的程序</a:t>
            </a:r>
            <a:r>
              <a:rPr lang="en-US" altLang="zh-CN" dirty="0"/>
              <a:t>(C/S</a:t>
            </a:r>
            <a:r>
              <a:rPr lang="zh-CN" altLang="en-US" dirty="0"/>
              <a:t>或</a:t>
            </a:r>
            <a:r>
              <a:rPr lang="en-US" altLang="zh-CN" dirty="0"/>
              <a:t>B/S</a:t>
            </a:r>
            <a:r>
              <a:rPr lang="zh-CN" altLang="en-US" dirty="0"/>
              <a:t>程序</a:t>
            </a:r>
            <a:r>
              <a:rPr lang="en-US" altLang="zh-CN" dirty="0"/>
              <a:t>)</a:t>
            </a:r>
            <a:r>
              <a:rPr lang="zh-CN" altLang="en-US" dirty="0"/>
              <a:t>当中来，当用户从我们的网点看到天气信息时，他会认为我们为他提供了很多的信息服务，但其实我们什么也没有做，</a:t>
            </a:r>
            <a:r>
              <a:rPr lang="zh-CN" altLang="en-US" b="1" dirty="0">
                <a:solidFill>
                  <a:srgbClr val="FF0000"/>
                </a:solidFill>
              </a:rPr>
              <a:t>只是简单调用了一下服务器上的一段代码而已</a:t>
            </a:r>
            <a:r>
              <a:rPr lang="zh-CN" altLang="en-US" dirty="0"/>
              <a:t>。</a:t>
            </a:r>
          </a:p>
          <a:p>
            <a:pPr>
              <a:buSzTx/>
              <a:buFont typeface="Wingdings" panose="05000000000000000000" pitchFamily="2" charset="2"/>
              <a:buAutoNum type="arabicPeriod"/>
            </a:pPr>
            <a:r>
              <a:rPr lang="zh-CN" altLang="en-US" dirty="0"/>
              <a:t>学习</a:t>
            </a:r>
            <a:r>
              <a:rPr lang="en-US" altLang="zh-CN" dirty="0" err="1"/>
              <a:t>WebService</a:t>
            </a:r>
            <a:r>
              <a:rPr lang="zh-CN" altLang="en-US" dirty="0"/>
              <a:t>可以将我们的服务</a:t>
            </a:r>
            <a:r>
              <a:rPr lang="en-US" altLang="zh-CN" dirty="0"/>
              <a:t>(</a:t>
            </a:r>
            <a:r>
              <a:rPr lang="zh-CN" altLang="en-US" dirty="0"/>
              <a:t>一段代码</a:t>
            </a:r>
            <a:r>
              <a:rPr lang="en-US" altLang="zh-CN" dirty="0"/>
              <a:t>)</a:t>
            </a:r>
            <a:r>
              <a:rPr lang="zh-CN" altLang="en-US" dirty="0"/>
              <a:t>发布到互联网上让别人去调用</a:t>
            </a:r>
            <a:r>
              <a:rPr lang="en-US" altLang="zh-CN" dirty="0"/>
              <a:t>,</a:t>
            </a:r>
            <a:r>
              <a:rPr lang="zh-CN" altLang="en-US" dirty="0"/>
              <a:t>也可以调用别人机器上发布的</a:t>
            </a:r>
            <a:r>
              <a:rPr lang="en-US" altLang="zh-CN" dirty="0" err="1"/>
              <a:t>WebService</a:t>
            </a:r>
            <a:r>
              <a:rPr lang="en-US" altLang="zh-CN" dirty="0"/>
              <a:t>,</a:t>
            </a:r>
            <a:r>
              <a:rPr lang="zh-CN" altLang="en-US" dirty="0"/>
              <a:t>就像使用自己的代码一样</a:t>
            </a:r>
            <a:r>
              <a:rPr lang="en-US" altLang="zh-CN" dirty="0"/>
              <a:t>.</a:t>
            </a:r>
            <a:r>
              <a:rPr lang="zh-CN" altLang="en-US" dirty="0"/>
              <a:t>。</a:t>
            </a:r>
            <a:endParaRPr lang="en-US" altLang="zh-CN" dirty="0"/>
          </a:p>
        </p:txBody>
      </p:sp>
    </p:spTree>
    <p:extLst>
      <p:ext uri="{BB962C8B-B14F-4D97-AF65-F5344CB8AC3E}">
        <p14:creationId xmlns:p14="http://schemas.microsoft.com/office/powerpoint/2010/main" val="23373486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indent="-457200">
              <a:buAutoNum type="arabicPeriod"/>
            </a:pPr>
            <a:r>
              <a:rPr lang="zh-CN" altLang="en-US" sz="2400" dirty="0">
                <a:solidFill>
                  <a:srgbClr val="595959"/>
                </a:solidFill>
              </a:rPr>
              <a:t>访问一个</a:t>
            </a:r>
            <a:r>
              <a:rPr lang="en-US" altLang="zh-CN" sz="2400" dirty="0">
                <a:solidFill>
                  <a:srgbClr val="595959"/>
                </a:solidFill>
              </a:rPr>
              <a:t>Web Service</a:t>
            </a:r>
            <a:r>
              <a:rPr lang="zh-CN" altLang="en-US" sz="2400" dirty="0">
                <a:solidFill>
                  <a:srgbClr val="595959"/>
                </a:solidFill>
              </a:rPr>
              <a:t>实际上可以看作调用一个函数，唯一不同的就是这个函数是远程的，　　既然是一个函数，当然要有函数的声明了，完成这个工作的就是</a:t>
            </a:r>
            <a:r>
              <a:rPr lang="en-US" altLang="zh-CN" sz="2400" dirty="0">
                <a:solidFill>
                  <a:srgbClr val="595959"/>
                </a:solidFill>
              </a:rPr>
              <a:t>WSDL</a:t>
            </a:r>
            <a:r>
              <a:rPr lang="zh-CN" altLang="en-US" sz="2400" dirty="0">
                <a:solidFill>
                  <a:srgbClr val="595959"/>
                </a:solidFill>
              </a:rPr>
              <a:t>，它详细的定义函数的原型，包括函数名、入口参数、出口参数，这就是</a:t>
            </a:r>
            <a:r>
              <a:rPr lang="en-US" altLang="zh-CN" sz="2400" dirty="0">
                <a:solidFill>
                  <a:srgbClr val="595959"/>
                </a:solidFill>
              </a:rPr>
              <a:t>WSDL</a:t>
            </a:r>
            <a:r>
              <a:rPr lang="zh-CN" altLang="en-US" sz="2400" dirty="0">
                <a:solidFill>
                  <a:srgbClr val="595959"/>
                </a:solidFill>
              </a:rPr>
              <a:t>中</a:t>
            </a:r>
            <a:r>
              <a:rPr lang="en-US" altLang="zh-CN" sz="2400" dirty="0" err="1">
                <a:solidFill>
                  <a:srgbClr val="595959"/>
                </a:solidFill>
              </a:rPr>
              <a:t>opertion</a:t>
            </a:r>
            <a:r>
              <a:rPr lang="zh-CN" altLang="en-US" sz="2400" dirty="0">
                <a:solidFill>
                  <a:srgbClr val="595959"/>
                </a:solidFill>
              </a:rPr>
              <a:t>完成的工作。既然是一个远程的函数，还要涉及与远程地址的一个绑定，这是</a:t>
            </a:r>
            <a:r>
              <a:rPr lang="en-US" altLang="zh-CN" sz="2400" dirty="0">
                <a:solidFill>
                  <a:srgbClr val="595959"/>
                </a:solidFill>
              </a:rPr>
              <a:t>WSDL</a:t>
            </a:r>
            <a:r>
              <a:rPr lang="zh-CN" altLang="en-US" sz="2400" dirty="0">
                <a:solidFill>
                  <a:srgbClr val="595959"/>
                </a:solidFill>
              </a:rPr>
              <a:t>中</a:t>
            </a:r>
            <a:r>
              <a:rPr lang="en-US" altLang="zh-CN" sz="2400" dirty="0">
                <a:solidFill>
                  <a:srgbClr val="595959"/>
                </a:solidFill>
              </a:rPr>
              <a:t>service</a:t>
            </a:r>
            <a:r>
              <a:rPr lang="zh-CN" altLang="en-US" sz="2400" dirty="0">
                <a:solidFill>
                  <a:srgbClr val="595959"/>
                </a:solidFill>
              </a:rPr>
              <a:t>的任务</a:t>
            </a:r>
            <a:endParaRPr lang="en-US" altLang="zh-CN" sz="2400" dirty="0">
              <a:solidFill>
                <a:srgbClr val="595959"/>
              </a:solidFill>
            </a:endParaRPr>
          </a:p>
          <a:p>
            <a:pPr marL="457200" marR="0" lvl="0" indent="-457200" defTabSz="457200" eaLnBrk="1" fontAlgn="auto" latinLnBrk="0" hangingPunct="1">
              <a:lnSpc>
                <a:spcPct val="125000"/>
              </a:lnSpc>
              <a:spcBef>
                <a:spcPts val="0"/>
              </a:spcBef>
              <a:spcAft>
                <a:spcPts val="0"/>
              </a:spcAft>
              <a:buClrTx/>
              <a:buSzTx/>
              <a:buFontTx/>
              <a:buAutoNum type="arabicPeriod"/>
              <a:tabLst/>
              <a:defRPr/>
            </a:pPr>
            <a:r>
              <a:rPr lang="en-US" altLang="zh-CN" sz="2400" dirty="0">
                <a:solidFill>
                  <a:srgbClr val="595959"/>
                </a:solidFill>
              </a:rPr>
              <a:t>2.    </a:t>
            </a:r>
            <a:r>
              <a:rPr lang="zh-CN" altLang="en-US" sz="2400" dirty="0">
                <a:solidFill>
                  <a:srgbClr val="595959"/>
                </a:solidFill>
              </a:rPr>
              <a:t>既然是远程访问，就一定要有一个访问协议，</a:t>
            </a:r>
            <a:r>
              <a:rPr lang="en-US" altLang="zh-CN" sz="2400" dirty="0">
                <a:solidFill>
                  <a:srgbClr val="595959"/>
                </a:solidFill>
              </a:rPr>
              <a:t>Web Service</a:t>
            </a:r>
            <a:r>
              <a:rPr lang="zh-CN" altLang="en-US" sz="2400" dirty="0">
                <a:solidFill>
                  <a:srgbClr val="595959"/>
                </a:solidFill>
              </a:rPr>
              <a:t>的访问协议就是</a:t>
            </a:r>
            <a:r>
              <a:rPr lang="en-US" altLang="zh-CN" sz="2400" dirty="0">
                <a:solidFill>
                  <a:srgbClr val="595959"/>
                </a:solidFill>
              </a:rPr>
              <a:t>SOAP</a:t>
            </a:r>
            <a:r>
              <a:rPr lang="zh-CN" altLang="en-US" sz="2400" dirty="0">
                <a:solidFill>
                  <a:srgbClr val="595959"/>
                </a:solidFill>
              </a:rPr>
              <a:t>，</a:t>
            </a:r>
            <a:r>
              <a:rPr lang="en-US" altLang="zh-CN" sz="2400" dirty="0">
                <a:solidFill>
                  <a:srgbClr val="595959"/>
                </a:solidFill>
              </a:rPr>
              <a:t>SOAP</a:t>
            </a:r>
            <a:r>
              <a:rPr lang="zh-CN" altLang="en-US" sz="2400" dirty="0">
                <a:solidFill>
                  <a:srgbClr val="595959"/>
                </a:solidFill>
              </a:rPr>
              <a:t>建立在</a:t>
            </a:r>
            <a:r>
              <a:rPr lang="en-US" altLang="zh-CN" sz="2400" dirty="0">
                <a:solidFill>
                  <a:srgbClr val="595959"/>
                </a:solidFill>
              </a:rPr>
              <a:t>XML</a:t>
            </a:r>
            <a:r>
              <a:rPr lang="zh-CN" altLang="en-US" sz="2400" dirty="0">
                <a:solidFill>
                  <a:srgbClr val="595959"/>
                </a:solidFill>
              </a:rPr>
              <a:t>之上，不同的就是对</a:t>
            </a:r>
            <a:r>
              <a:rPr lang="en-US" altLang="zh-CN" sz="2400" dirty="0">
                <a:solidFill>
                  <a:srgbClr val="595959"/>
                </a:solidFill>
              </a:rPr>
              <a:t>XML</a:t>
            </a:r>
            <a:r>
              <a:rPr lang="zh-CN" altLang="en-US" sz="2400" dirty="0">
                <a:solidFill>
                  <a:srgbClr val="595959"/>
                </a:solidFill>
              </a:rPr>
              <a:t>原本没有限制的格式加上了一些限制，需要有</a:t>
            </a:r>
            <a:r>
              <a:rPr lang="en-US" altLang="zh-CN" sz="2400" dirty="0">
                <a:solidFill>
                  <a:srgbClr val="595959"/>
                </a:solidFill>
              </a:rPr>
              <a:t>envelope</a:t>
            </a:r>
            <a:r>
              <a:rPr lang="zh-CN" altLang="en-US" sz="2400" dirty="0">
                <a:solidFill>
                  <a:srgbClr val="595959"/>
                </a:solidFill>
              </a:rPr>
              <a:t>，在</a:t>
            </a:r>
            <a:r>
              <a:rPr lang="en-US" altLang="zh-CN" sz="2400" dirty="0">
                <a:solidFill>
                  <a:srgbClr val="595959"/>
                </a:solidFill>
              </a:rPr>
              <a:t>envelope</a:t>
            </a:r>
            <a:r>
              <a:rPr lang="zh-CN" altLang="en-US" sz="2400" dirty="0">
                <a:solidFill>
                  <a:srgbClr val="595959"/>
                </a:solidFill>
              </a:rPr>
              <a:t>中，还要分</a:t>
            </a:r>
            <a:r>
              <a:rPr lang="en-US" altLang="zh-CN" sz="2400" dirty="0">
                <a:solidFill>
                  <a:srgbClr val="595959"/>
                </a:solidFill>
              </a:rPr>
              <a:t>header</a:t>
            </a:r>
            <a:r>
              <a:rPr lang="zh-CN" altLang="en-US" sz="2400" dirty="0">
                <a:solidFill>
                  <a:srgbClr val="595959"/>
                </a:solidFill>
              </a:rPr>
              <a:t>和</a:t>
            </a:r>
            <a:r>
              <a:rPr lang="en-US" altLang="zh-CN" sz="2400" dirty="0">
                <a:solidFill>
                  <a:srgbClr val="595959"/>
                </a:solidFill>
              </a:rPr>
              <a:t>body</a:t>
            </a:r>
            <a:r>
              <a:rPr lang="zh-CN" altLang="en-US" sz="2400" dirty="0">
                <a:solidFill>
                  <a:srgbClr val="595959"/>
                </a:solidFill>
              </a:rPr>
              <a:t>。</a:t>
            </a:r>
          </a:p>
          <a:p>
            <a:r>
              <a:rPr lang="en-US" altLang="zh-CN" sz="2400" dirty="0">
                <a:solidFill>
                  <a:srgbClr val="595959"/>
                </a:solidFill>
              </a:rPr>
              <a:t>.    SOAP</a:t>
            </a:r>
            <a:r>
              <a:rPr lang="zh-CN" altLang="en-US" sz="2400" dirty="0">
                <a:solidFill>
                  <a:srgbClr val="595959"/>
                </a:solidFill>
              </a:rPr>
              <a:t>是建立在</a:t>
            </a:r>
            <a:r>
              <a:rPr lang="en-US" altLang="zh-CN" sz="2400" dirty="0">
                <a:solidFill>
                  <a:srgbClr val="595959"/>
                </a:solidFill>
              </a:rPr>
              <a:t>XML</a:t>
            </a:r>
            <a:r>
              <a:rPr lang="zh-CN" altLang="en-US" sz="2400" dirty="0">
                <a:solidFill>
                  <a:srgbClr val="595959"/>
                </a:solidFill>
              </a:rPr>
              <a:t>之上的，那么显然</a:t>
            </a:r>
            <a:r>
              <a:rPr lang="en-US" altLang="zh-CN" sz="2400" dirty="0">
                <a:solidFill>
                  <a:srgbClr val="595959"/>
                </a:solidFill>
              </a:rPr>
              <a:t>XML</a:t>
            </a:r>
            <a:r>
              <a:rPr lang="zh-CN" altLang="en-US" sz="2400" dirty="0">
                <a:solidFill>
                  <a:srgbClr val="595959"/>
                </a:solidFill>
              </a:rPr>
              <a:t>的开发包同样适合于</a:t>
            </a:r>
            <a:r>
              <a:rPr lang="en-US" altLang="zh-CN" sz="2400" dirty="0">
                <a:solidFill>
                  <a:srgbClr val="595959"/>
                </a:solidFill>
              </a:rPr>
              <a:t>SOAP</a:t>
            </a:r>
            <a:r>
              <a:rPr lang="zh-CN" altLang="en-US" sz="2400" dirty="0">
                <a:solidFill>
                  <a:srgbClr val="595959"/>
                </a:solidFill>
              </a:rPr>
              <a:t>。</a:t>
            </a:r>
          </a:p>
          <a:p>
            <a:r>
              <a:rPr lang="zh-CN" altLang="en-US" sz="2400" dirty="0">
                <a:solidFill>
                  <a:srgbClr val="595959"/>
                </a:solidFill>
              </a:rPr>
              <a:t>　　　　</a:t>
            </a:r>
            <a:r>
              <a:rPr lang="en-US" altLang="zh-CN" sz="2400" dirty="0">
                <a:solidFill>
                  <a:srgbClr val="595959"/>
                </a:solidFill>
              </a:rPr>
              <a:t>XML</a:t>
            </a:r>
            <a:r>
              <a:rPr lang="zh-CN" altLang="en-US" sz="2400" dirty="0">
                <a:solidFill>
                  <a:srgbClr val="595959"/>
                </a:solidFill>
              </a:rPr>
              <a:t>的开发工具就比较多了，从最简单的</a:t>
            </a:r>
            <a:r>
              <a:rPr lang="en-US" altLang="zh-CN" sz="2400" dirty="0">
                <a:solidFill>
                  <a:srgbClr val="595959"/>
                </a:solidFill>
              </a:rPr>
              <a:t>SAX</a:t>
            </a:r>
            <a:r>
              <a:rPr lang="zh-CN" altLang="en-US" sz="2400" dirty="0">
                <a:solidFill>
                  <a:srgbClr val="595959"/>
                </a:solidFill>
              </a:rPr>
              <a:t>和</a:t>
            </a:r>
            <a:r>
              <a:rPr lang="en-US" altLang="zh-CN" sz="2400" dirty="0">
                <a:solidFill>
                  <a:srgbClr val="595959"/>
                </a:solidFill>
              </a:rPr>
              <a:t>DOM</a:t>
            </a:r>
            <a:r>
              <a:rPr lang="zh-CN" altLang="en-US" sz="2400" dirty="0">
                <a:solidFill>
                  <a:srgbClr val="595959"/>
                </a:solidFill>
              </a:rPr>
              <a:t>到</a:t>
            </a:r>
            <a:r>
              <a:rPr lang="en-US" altLang="zh-CN" sz="2400" dirty="0">
                <a:solidFill>
                  <a:srgbClr val="595959"/>
                </a:solidFill>
              </a:rPr>
              <a:t>DOM4J</a:t>
            </a:r>
            <a:r>
              <a:rPr lang="zh-CN" altLang="en-US" sz="2400" dirty="0">
                <a:solidFill>
                  <a:srgbClr val="595959"/>
                </a:solidFill>
              </a:rPr>
              <a:t>、</a:t>
            </a:r>
            <a:r>
              <a:rPr lang="en-US" altLang="zh-CN" sz="2400" dirty="0">
                <a:solidFill>
                  <a:srgbClr val="595959"/>
                </a:solidFill>
              </a:rPr>
              <a:t>JDOM</a:t>
            </a:r>
            <a:r>
              <a:rPr lang="zh-CN" altLang="en-US" sz="2400" dirty="0">
                <a:solidFill>
                  <a:srgbClr val="595959"/>
                </a:solidFill>
              </a:rPr>
              <a:t>，还有不少</a:t>
            </a:r>
            <a:r>
              <a:rPr lang="en-US" altLang="zh-CN" sz="2400" dirty="0">
                <a:solidFill>
                  <a:srgbClr val="595959"/>
                </a:solidFill>
              </a:rPr>
              <a:t>XML</a:t>
            </a:r>
            <a:r>
              <a:rPr lang="zh-CN" altLang="en-US" sz="2400" dirty="0">
                <a:solidFill>
                  <a:srgbClr val="595959"/>
                </a:solidFill>
              </a:rPr>
              <a:t>到对象绑定的工具，如</a:t>
            </a:r>
            <a:r>
              <a:rPr lang="en-US" altLang="zh-CN" sz="2400" dirty="0">
                <a:solidFill>
                  <a:srgbClr val="595959"/>
                </a:solidFill>
              </a:rPr>
              <a:t>JAXB</a:t>
            </a:r>
            <a:r>
              <a:rPr lang="zh-CN" altLang="en-US" sz="2400" dirty="0">
                <a:solidFill>
                  <a:srgbClr val="595959"/>
                </a:solidFill>
              </a:rPr>
              <a:t>、</a:t>
            </a:r>
            <a:r>
              <a:rPr lang="en-US" altLang="zh-CN" sz="2400" dirty="0">
                <a:solidFill>
                  <a:srgbClr val="595959"/>
                </a:solidFill>
              </a:rPr>
              <a:t>Castor</a:t>
            </a:r>
            <a:r>
              <a:rPr lang="zh-CN" altLang="en-US" sz="2400" dirty="0">
                <a:solidFill>
                  <a:srgbClr val="595959"/>
                </a:solidFill>
              </a:rPr>
              <a:t>等等。</a:t>
            </a:r>
          </a:p>
          <a:p>
            <a:pPr marL="457200" indent="-457200">
              <a:buAutoNum type="arabicPeriod"/>
            </a:pPr>
            <a:endParaRPr lang="zh-CN" altLang="en-US" dirty="0"/>
          </a:p>
        </p:txBody>
      </p:sp>
    </p:spTree>
    <p:extLst>
      <p:ext uri="{BB962C8B-B14F-4D97-AF65-F5344CB8AC3E}">
        <p14:creationId xmlns:p14="http://schemas.microsoft.com/office/powerpoint/2010/main" val="35020063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indent="-457200">
              <a:buAutoNum type="arabicPeriod"/>
            </a:pPr>
            <a:r>
              <a:rPr lang="zh-CN" altLang="en-US" sz="2400" dirty="0">
                <a:solidFill>
                  <a:srgbClr val="595959"/>
                </a:solidFill>
              </a:rPr>
              <a:t>访问一个</a:t>
            </a:r>
            <a:r>
              <a:rPr lang="en-US" altLang="zh-CN" sz="2400" dirty="0">
                <a:solidFill>
                  <a:srgbClr val="595959"/>
                </a:solidFill>
              </a:rPr>
              <a:t>Web Service</a:t>
            </a:r>
            <a:r>
              <a:rPr lang="zh-CN" altLang="en-US" sz="2400" dirty="0">
                <a:solidFill>
                  <a:srgbClr val="595959"/>
                </a:solidFill>
              </a:rPr>
              <a:t>实际上可以看作调用一个函数，唯一不同的就是这个函数是远程的，　　既然是一个函数，当然要有函数的声明了，完成这个工作的就是</a:t>
            </a:r>
            <a:r>
              <a:rPr lang="en-US" altLang="zh-CN" sz="2400" dirty="0">
                <a:solidFill>
                  <a:srgbClr val="595959"/>
                </a:solidFill>
              </a:rPr>
              <a:t>WSDL</a:t>
            </a:r>
            <a:r>
              <a:rPr lang="zh-CN" altLang="en-US" sz="2400" dirty="0">
                <a:solidFill>
                  <a:srgbClr val="595959"/>
                </a:solidFill>
              </a:rPr>
              <a:t>，它详细的定义函数的原型，包括函数名、入口参数、出口参数，这就是</a:t>
            </a:r>
            <a:r>
              <a:rPr lang="en-US" altLang="zh-CN" sz="2400" dirty="0">
                <a:solidFill>
                  <a:srgbClr val="595959"/>
                </a:solidFill>
              </a:rPr>
              <a:t>WSDL</a:t>
            </a:r>
            <a:r>
              <a:rPr lang="zh-CN" altLang="en-US" sz="2400" dirty="0">
                <a:solidFill>
                  <a:srgbClr val="595959"/>
                </a:solidFill>
              </a:rPr>
              <a:t>中</a:t>
            </a:r>
            <a:r>
              <a:rPr lang="en-US" altLang="zh-CN" sz="2400" dirty="0" err="1">
                <a:solidFill>
                  <a:srgbClr val="595959"/>
                </a:solidFill>
              </a:rPr>
              <a:t>opertion</a:t>
            </a:r>
            <a:r>
              <a:rPr lang="zh-CN" altLang="en-US" sz="2400" dirty="0">
                <a:solidFill>
                  <a:srgbClr val="595959"/>
                </a:solidFill>
              </a:rPr>
              <a:t>完成的工作。既然是一个远程的函数，还要涉及与远程地址的一个绑定，这是</a:t>
            </a:r>
            <a:r>
              <a:rPr lang="en-US" altLang="zh-CN" sz="2400" dirty="0">
                <a:solidFill>
                  <a:srgbClr val="595959"/>
                </a:solidFill>
              </a:rPr>
              <a:t>WSDL</a:t>
            </a:r>
            <a:r>
              <a:rPr lang="zh-CN" altLang="en-US" sz="2400" dirty="0">
                <a:solidFill>
                  <a:srgbClr val="595959"/>
                </a:solidFill>
              </a:rPr>
              <a:t>中</a:t>
            </a:r>
            <a:r>
              <a:rPr lang="en-US" altLang="zh-CN" sz="2400" dirty="0">
                <a:solidFill>
                  <a:srgbClr val="595959"/>
                </a:solidFill>
              </a:rPr>
              <a:t>service</a:t>
            </a:r>
            <a:r>
              <a:rPr lang="zh-CN" altLang="en-US" sz="2400" dirty="0">
                <a:solidFill>
                  <a:srgbClr val="595959"/>
                </a:solidFill>
              </a:rPr>
              <a:t>的任务</a:t>
            </a:r>
            <a:endParaRPr lang="en-US" altLang="zh-CN" sz="2400" dirty="0">
              <a:solidFill>
                <a:srgbClr val="595959"/>
              </a:solidFill>
            </a:endParaRPr>
          </a:p>
          <a:p>
            <a:pPr marL="457200" marR="0" lvl="0" indent="-457200" defTabSz="457200" eaLnBrk="1" fontAlgn="auto" latinLnBrk="0" hangingPunct="1">
              <a:lnSpc>
                <a:spcPct val="125000"/>
              </a:lnSpc>
              <a:spcBef>
                <a:spcPts val="0"/>
              </a:spcBef>
              <a:spcAft>
                <a:spcPts val="0"/>
              </a:spcAft>
              <a:buClrTx/>
              <a:buSzTx/>
              <a:buFontTx/>
              <a:buAutoNum type="arabicPeriod"/>
              <a:tabLst/>
              <a:defRPr/>
            </a:pPr>
            <a:r>
              <a:rPr lang="en-US" altLang="zh-CN" sz="2400" dirty="0">
                <a:solidFill>
                  <a:srgbClr val="595959"/>
                </a:solidFill>
              </a:rPr>
              <a:t>2.    </a:t>
            </a:r>
            <a:r>
              <a:rPr lang="zh-CN" altLang="en-US" sz="2400" dirty="0">
                <a:solidFill>
                  <a:srgbClr val="595959"/>
                </a:solidFill>
              </a:rPr>
              <a:t>既然是远程访问，就一定要有一个访问协议，</a:t>
            </a:r>
            <a:r>
              <a:rPr lang="en-US" altLang="zh-CN" sz="2400" dirty="0">
                <a:solidFill>
                  <a:srgbClr val="595959"/>
                </a:solidFill>
              </a:rPr>
              <a:t>Web Service</a:t>
            </a:r>
            <a:r>
              <a:rPr lang="zh-CN" altLang="en-US" sz="2400" dirty="0">
                <a:solidFill>
                  <a:srgbClr val="595959"/>
                </a:solidFill>
              </a:rPr>
              <a:t>的访问协议就是</a:t>
            </a:r>
            <a:r>
              <a:rPr lang="en-US" altLang="zh-CN" sz="2400" dirty="0">
                <a:solidFill>
                  <a:srgbClr val="595959"/>
                </a:solidFill>
              </a:rPr>
              <a:t>SOAP</a:t>
            </a:r>
            <a:r>
              <a:rPr lang="zh-CN" altLang="en-US" sz="2400" dirty="0">
                <a:solidFill>
                  <a:srgbClr val="595959"/>
                </a:solidFill>
              </a:rPr>
              <a:t>，</a:t>
            </a:r>
            <a:r>
              <a:rPr lang="en-US" altLang="zh-CN" sz="2400" dirty="0">
                <a:solidFill>
                  <a:srgbClr val="595959"/>
                </a:solidFill>
              </a:rPr>
              <a:t>SOAP</a:t>
            </a:r>
            <a:r>
              <a:rPr lang="zh-CN" altLang="en-US" sz="2400" dirty="0">
                <a:solidFill>
                  <a:srgbClr val="595959"/>
                </a:solidFill>
              </a:rPr>
              <a:t>建立在</a:t>
            </a:r>
            <a:r>
              <a:rPr lang="en-US" altLang="zh-CN" sz="2400" dirty="0">
                <a:solidFill>
                  <a:srgbClr val="595959"/>
                </a:solidFill>
              </a:rPr>
              <a:t>XML</a:t>
            </a:r>
            <a:r>
              <a:rPr lang="zh-CN" altLang="en-US" sz="2400" dirty="0">
                <a:solidFill>
                  <a:srgbClr val="595959"/>
                </a:solidFill>
              </a:rPr>
              <a:t>之上，不同的就是对</a:t>
            </a:r>
            <a:r>
              <a:rPr lang="en-US" altLang="zh-CN" sz="2400" dirty="0">
                <a:solidFill>
                  <a:srgbClr val="595959"/>
                </a:solidFill>
              </a:rPr>
              <a:t>XML</a:t>
            </a:r>
            <a:r>
              <a:rPr lang="zh-CN" altLang="en-US" sz="2400" dirty="0">
                <a:solidFill>
                  <a:srgbClr val="595959"/>
                </a:solidFill>
              </a:rPr>
              <a:t>原本没有限制的格式加上了一些限制，需要有</a:t>
            </a:r>
            <a:r>
              <a:rPr lang="en-US" altLang="zh-CN" sz="2400" dirty="0">
                <a:solidFill>
                  <a:srgbClr val="595959"/>
                </a:solidFill>
              </a:rPr>
              <a:t>envelope</a:t>
            </a:r>
            <a:r>
              <a:rPr lang="zh-CN" altLang="en-US" sz="2400" dirty="0">
                <a:solidFill>
                  <a:srgbClr val="595959"/>
                </a:solidFill>
              </a:rPr>
              <a:t>，在</a:t>
            </a:r>
            <a:r>
              <a:rPr lang="en-US" altLang="zh-CN" sz="2400" dirty="0">
                <a:solidFill>
                  <a:srgbClr val="595959"/>
                </a:solidFill>
              </a:rPr>
              <a:t>envelope</a:t>
            </a:r>
            <a:r>
              <a:rPr lang="zh-CN" altLang="en-US" sz="2400" dirty="0">
                <a:solidFill>
                  <a:srgbClr val="595959"/>
                </a:solidFill>
              </a:rPr>
              <a:t>中，还要分</a:t>
            </a:r>
            <a:r>
              <a:rPr lang="en-US" altLang="zh-CN" sz="2400" dirty="0">
                <a:solidFill>
                  <a:srgbClr val="595959"/>
                </a:solidFill>
              </a:rPr>
              <a:t>header</a:t>
            </a:r>
            <a:r>
              <a:rPr lang="zh-CN" altLang="en-US" sz="2400" dirty="0">
                <a:solidFill>
                  <a:srgbClr val="595959"/>
                </a:solidFill>
              </a:rPr>
              <a:t>和</a:t>
            </a:r>
            <a:r>
              <a:rPr lang="en-US" altLang="zh-CN" sz="2400" dirty="0">
                <a:solidFill>
                  <a:srgbClr val="595959"/>
                </a:solidFill>
              </a:rPr>
              <a:t>body</a:t>
            </a:r>
            <a:r>
              <a:rPr lang="zh-CN" altLang="en-US" sz="2400" dirty="0">
                <a:solidFill>
                  <a:srgbClr val="595959"/>
                </a:solidFill>
              </a:rPr>
              <a:t>。</a:t>
            </a:r>
          </a:p>
          <a:p>
            <a:r>
              <a:rPr lang="en-US" altLang="zh-CN" sz="2400" dirty="0">
                <a:solidFill>
                  <a:srgbClr val="595959"/>
                </a:solidFill>
              </a:rPr>
              <a:t>.    SOAP</a:t>
            </a:r>
            <a:r>
              <a:rPr lang="zh-CN" altLang="en-US" sz="2400" dirty="0">
                <a:solidFill>
                  <a:srgbClr val="595959"/>
                </a:solidFill>
              </a:rPr>
              <a:t>是建立在</a:t>
            </a:r>
            <a:r>
              <a:rPr lang="en-US" altLang="zh-CN" sz="2400" dirty="0">
                <a:solidFill>
                  <a:srgbClr val="595959"/>
                </a:solidFill>
              </a:rPr>
              <a:t>XML</a:t>
            </a:r>
            <a:r>
              <a:rPr lang="zh-CN" altLang="en-US" sz="2400" dirty="0">
                <a:solidFill>
                  <a:srgbClr val="595959"/>
                </a:solidFill>
              </a:rPr>
              <a:t>之上的，那么显然</a:t>
            </a:r>
            <a:r>
              <a:rPr lang="en-US" altLang="zh-CN" sz="2400" dirty="0">
                <a:solidFill>
                  <a:srgbClr val="595959"/>
                </a:solidFill>
              </a:rPr>
              <a:t>XML</a:t>
            </a:r>
            <a:r>
              <a:rPr lang="zh-CN" altLang="en-US" sz="2400" dirty="0">
                <a:solidFill>
                  <a:srgbClr val="595959"/>
                </a:solidFill>
              </a:rPr>
              <a:t>的开发包同样适合于</a:t>
            </a:r>
            <a:r>
              <a:rPr lang="en-US" altLang="zh-CN" sz="2400" dirty="0">
                <a:solidFill>
                  <a:srgbClr val="595959"/>
                </a:solidFill>
              </a:rPr>
              <a:t>SOAP</a:t>
            </a:r>
            <a:r>
              <a:rPr lang="zh-CN" altLang="en-US" sz="2400" dirty="0">
                <a:solidFill>
                  <a:srgbClr val="595959"/>
                </a:solidFill>
              </a:rPr>
              <a:t>。</a:t>
            </a:r>
          </a:p>
          <a:p>
            <a:r>
              <a:rPr lang="zh-CN" altLang="en-US" sz="2400" dirty="0">
                <a:solidFill>
                  <a:srgbClr val="595959"/>
                </a:solidFill>
              </a:rPr>
              <a:t>　　　　</a:t>
            </a:r>
            <a:r>
              <a:rPr lang="en-US" altLang="zh-CN" sz="2400" dirty="0">
                <a:solidFill>
                  <a:srgbClr val="595959"/>
                </a:solidFill>
              </a:rPr>
              <a:t>XML</a:t>
            </a:r>
            <a:r>
              <a:rPr lang="zh-CN" altLang="en-US" sz="2400" dirty="0">
                <a:solidFill>
                  <a:srgbClr val="595959"/>
                </a:solidFill>
              </a:rPr>
              <a:t>的开发工具就比较多了，从最简单的</a:t>
            </a:r>
            <a:r>
              <a:rPr lang="en-US" altLang="zh-CN" sz="2400" dirty="0">
                <a:solidFill>
                  <a:srgbClr val="595959"/>
                </a:solidFill>
              </a:rPr>
              <a:t>SAX</a:t>
            </a:r>
            <a:r>
              <a:rPr lang="zh-CN" altLang="en-US" sz="2400" dirty="0">
                <a:solidFill>
                  <a:srgbClr val="595959"/>
                </a:solidFill>
              </a:rPr>
              <a:t>和</a:t>
            </a:r>
            <a:r>
              <a:rPr lang="en-US" altLang="zh-CN" sz="2400" dirty="0">
                <a:solidFill>
                  <a:srgbClr val="595959"/>
                </a:solidFill>
              </a:rPr>
              <a:t>DOM</a:t>
            </a:r>
            <a:r>
              <a:rPr lang="zh-CN" altLang="en-US" sz="2400" dirty="0">
                <a:solidFill>
                  <a:srgbClr val="595959"/>
                </a:solidFill>
              </a:rPr>
              <a:t>到</a:t>
            </a:r>
            <a:r>
              <a:rPr lang="en-US" altLang="zh-CN" sz="2400" dirty="0">
                <a:solidFill>
                  <a:srgbClr val="595959"/>
                </a:solidFill>
              </a:rPr>
              <a:t>DOM4J</a:t>
            </a:r>
            <a:r>
              <a:rPr lang="zh-CN" altLang="en-US" sz="2400" dirty="0">
                <a:solidFill>
                  <a:srgbClr val="595959"/>
                </a:solidFill>
              </a:rPr>
              <a:t>、</a:t>
            </a:r>
            <a:r>
              <a:rPr lang="en-US" altLang="zh-CN" sz="2400" dirty="0">
                <a:solidFill>
                  <a:srgbClr val="595959"/>
                </a:solidFill>
              </a:rPr>
              <a:t>JDOM</a:t>
            </a:r>
            <a:r>
              <a:rPr lang="zh-CN" altLang="en-US" sz="2400" dirty="0">
                <a:solidFill>
                  <a:srgbClr val="595959"/>
                </a:solidFill>
              </a:rPr>
              <a:t>，还有不少</a:t>
            </a:r>
            <a:r>
              <a:rPr lang="en-US" altLang="zh-CN" sz="2400" dirty="0">
                <a:solidFill>
                  <a:srgbClr val="595959"/>
                </a:solidFill>
              </a:rPr>
              <a:t>XML</a:t>
            </a:r>
            <a:r>
              <a:rPr lang="zh-CN" altLang="en-US" sz="2400" dirty="0">
                <a:solidFill>
                  <a:srgbClr val="595959"/>
                </a:solidFill>
              </a:rPr>
              <a:t>到对象绑定的工具，如</a:t>
            </a:r>
            <a:r>
              <a:rPr lang="en-US" altLang="zh-CN" sz="2400" dirty="0">
                <a:solidFill>
                  <a:srgbClr val="595959"/>
                </a:solidFill>
              </a:rPr>
              <a:t>JAXB</a:t>
            </a:r>
            <a:r>
              <a:rPr lang="zh-CN" altLang="en-US" sz="2400" dirty="0">
                <a:solidFill>
                  <a:srgbClr val="595959"/>
                </a:solidFill>
              </a:rPr>
              <a:t>、</a:t>
            </a:r>
            <a:r>
              <a:rPr lang="en-US" altLang="zh-CN" sz="2400" dirty="0">
                <a:solidFill>
                  <a:srgbClr val="595959"/>
                </a:solidFill>
              </a:rPr>
              <a:t>Castor</a:t>
            </a:r>
            <a:r>
              <a:rPr lang="zh-CN" altLang="en-US" sz="2400" dirty="0">
                <a:solidFill>
                  <a:srgbClr val="595959"/>
                </a:solidFill>
              </a:rPr>
              <a:t>等等。</a:t>
            </a:r>
          </a:p>
          <a:p>
            <a:pPr marL="457200" indent="-457200">
              <a:buAutoNum type="arabicPeriod"/>
            </a:pPr>
            <a:endParaRPr lang="zh-CN" altLang="en-US" dirty="0"/>
          </a:p>
        </p:txBody>
      </p:sp>
    </p:spTree>
    <p:extLst>
      <p:ext uri="{BB962C8B-B14F-4D97-AF65-F5344CB8AC3E}">
        <p14:creationId xmlns:p14="http://schemas.microsoft.com/office/powerpoint/2010/main" val="1742295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indent="-457200">
              <a:buAutoNum type="arabicPeriod"/>
            </a:pPr>
            <a:r>
              <a:rPr lang="zh-CN" altLang="en-US" sz="2400" dirty="0">
                <a:solidFill>
                  <a:srgbClr val="595959"/>
                </a:solidFill>
              </a:rPr>
              <a:t>访问一个</a:t>
            </a:r>
            <a:r>
              <a:rPr lang="en-US" altLang="zh-CN" sz="2400" dirty="0">
                <a:solidFill>
                  <a:srgbClr val="595959"/>
                </a:solidFill>
              </a:rPr>
              <a:t>Web Service</a:t>
            </a:r>
            <a:r>
              <a:rPr lang="zh-CN" altLang="en-US" sz="2400" dirty="0">
                <a:solidFill>
                  <a:srgbClr val="595959"/>
                </a:solidFill>
              </a:rPr>
              <a:t>实际上可以看作调用一个函数，唯一不同的就是这个函数是远程的，　　既然是一个函数，当然要有函数的声明了，完成这个工作的就是</a:t>
            </a:r>
            <a:r>
              <a:rPr lang="en-US" altLang="zh-CN" sz="2400" dirty="0">
                <a:solidFill>
                  <a:srgbClr val="595959"/>
                </a:solidFill>
              </a:rPr>
              <a:t>WSDL</a:t>
            </a:r>
            <a:r>
              <a:rPr lang="zh-CN" altLang="en-US" sz="2400" dirty="0">
                <a:solidFill>
                  <a:srgbClr val="595959"/>
                </a:solidFill>
              </a:rPr>
              <a:t>，它详细的定义函数的原型，包括函数名、入口参数、出口参数，这就是</a:t>
            </a:r>
            <a:r>
              <a:rPr lang="en-US" altLang="zh-CN" sz="2400" dirty="0">
                <a:solidFill>
                  <a:srgbClr val="595959"/>
                </a:solidFill>
              </a:rPr>
              <a:t>WSDL</a:t>
            </a:r>
            <a:r>
              <a:rPr lang="zh-CN" altLang="en-US" sz="2400" dirty="0">
                <a:solidFill>
                  <a:srgbClr val="595959"/>
                </a:solidFill>
              </a:rPr>
              <a:t>中</a:t>
            </a:r>
            <a:r>
              <a:rPr lang="en-US" altLang="zh-CN" sz="2400" dirty="0" err="1">
                <a:solidFill>
                  <a:srgbClr val="595959"/>
                </a:solidFill>
              </a:rPr>
              <a:t>opertion</a:t>
            </a:r>
            <a:r>
              <a:rPr lang="zh-CN" altLang="en-US" sz="2400" dirty="0">
                <a:solidFill>
                  <a:srgbClr val="595959"/>
                </a:solidFill>
              </a:rPr>
              <a:t>完成的工作。既然是一个远程的函数，还要涉及与远程地址的一个绑定，这是</a:t>
            </a:r>
            <a:r>
              <a:rPr lang="en-US" altLang="zh-CN" sz="2400" dirty="0">
                <a:solidFill>
                  <a:srgbClr val="595959"/>
                </a:solidFill>
              </a:rPr>
              <a:t>WSDL</a:t>
            </a:r>
            <a:r>
              <a:rPr lang="zh-CN" altLang="en-US" sz="2400" dirty="0">
                <a:solidFill>
                  <a:srgbClr val="595959"/>
                </a:solidFill>
              </a:rPr>
              <a:t>中</a:t>
            </a:r>
            <a:r>
              <a:rPr lang="en-US" altLang="zh-CN" sz="2400" dirty="0">
                <a:solidFill>
                  <a:srgbClr val="595959"/>
                </a:solidFill>
              </a:rPr>
              <a:t>service</a:t>
            </a:r>
            <a:r>
              <a:rPr lang="zh-CN" altLang="en-US" sz="2400" dirty="0">
                <a:solidFill>
                  <a:srgbClr val="595959"/>
                </a:solidFill>
              </a:rPr>
              <a:t>的任务</a:t>
            </a:r>
            <a:endParaRPr lang="en-US" altLang="zh-CN" sz="2400" dirty="0">
              <a:solidFill>
                <a:srgbClr val="595959"/>
              </a:solidFill>
            </a:endParaRPr>
          </a:p>
          <a:p>
            <a:pPr marL="457200" indent="-457200">
              <a:buAutoNum type="arabicPeriod"/>
            </a:pPr>
            <a:endParaRPr lang="en-US" altLang="zh-CN" sz="2400" dirty="0">
              <a:solidFill>
                <a:srgbClr val="595959"/>
              </a:solidFill>
            </a:endParaRPr>
          </a:p>
          <a:p>
            <a:pPr marL="457200" marR="0" lvl="0" indent="-457200" defTabSz="457200" eaLnBrk="1" fontAlgn="auto" latinLnBrk="0" hangingPunct="1">
              <a:lnSpc>
                <a:spcPct val="125000"/>
              </a:lnSpc>
              <a:spcBef>
                <a:spcPts val="0"/>
              </a:spcBef>
              <a:spcAft>
                <a:spcPts val="0"/>
              </a:spcAft>
              <a:buClrTx/>
              <a:buSzTx/>
              <a:buFontTx/>
              <a:buAutoNum type="arabicPeriod"/>
              <a:tabLst/>
              <a:defRPr/>
            </a:pPr>
            <a:r>
              <a:rPr lang="en-US" altLang="zh-CN" sz="2400" dirty="0">
                <a:solidFill>
                  <a:srgbClr val="595959"/>
                </a:solidFill>
              </a:rPr>
              <a:t>2.    </a:t>
            </a:r>
            <a:r>
              <a:rPr lang="zh-CN" altLang="en-US" sz="2400" dirty="0">
                <a:solidFill>
                  <a:srgbClr val="595959"/>
                </a:solidFill>
              </a:rPr>
              <a:t>既然是远程访问，就一定要有一个访问协议，</a:t>
            </a:r>
            <a:r>
              <a:rPr lang="en-US" altLang="zh-CN" sz="2400" dirty="0">
                <a:solidFill>
                  <a:srgbClr val="595959"/>
                </a:solidFill>
              </a:rPr>
              <a:t>Web Service</a:t>
            </a:r>
            <a:r>
              <a:rPr lang="zh-CN" altLang="en-US" sz="2400" dirty="0">
                <a:solidFill>
                  <a:srgbClr val="595959"/>
                </a:solidFill>
              </a:rPr>
              <a:t>的访问协议就是</a:t>
            </a:r>
            <a:r>
              <a:rPr lang="en-US" altLang="zh-CN" sz="2400" dirty="0">
                <a:solidFill>
                  <a:srgbClr val="595959"/>
                </a:solidFill>
              </a:rPr>
              <a:t>SOAP</a:t>
            </a:r>
            <a:r>
              <a:rPr lang="zh-CN" altLang="en-US" sz="2400" dirty="0">
                <a:solidFill>
                  <a:srgbClr val="595959"/>
                </a:solidFill>
              </a:rPr>
              <a:t>，</a:t>
            </a:r>
            <a:r>
              <a:rPr lang="en-US" altLang="zh-CN" sz="2400" dirty="0">
                <a:solidFill>
                  <a:srgbClr val="595959"/>
                </a:solidFill>
              </a:rPr>
              <a:t>SOAP</a:t>
            </a:r>
            <a:r>
              <a:rPr lang="zh-CN" altLang="en-US" sz="2400" dirty="0">
                <a:solidFill>
                  <a:srgbClr val="595959"/>
                </a:solidFill>
              </a:rPr>
              <a:t>建立在</a:t>
            </a:r>
            <a:r>
              <a:rPr lang="en-US" altLang="zh-CN" sz="2400" dirty="0">
                <a:solidFill>
                  <a:srgbClr val="595959"/>
                </a:solidFill>
              </a:rPr>
              <a:t>XML</a:t>
            </a:r>
            <a:r>
              <a:rPr lang="zh-CN" altLang="en-US" sz="2400" dirty="0">
                <a:solidFill>
                  <a:srgbClr val="595959"/>
                </a:solidFill>
              </a:rPr>
              <a:t>之上，不同的就是对</a:t>
            </a:r>
            <a:r>
              <a:rPr lang="en-US" altLang="zh-CN" sz="2400" dirty="0">
                <a:solidFill>
                  <a:srgbClr val="595959"/>
                </a:solidFill>
              </a:rPr>
              <a:t>XML</a:t>
            </a:r>
            <a:r>
              <a:rPr lang="zh-CN" altLang="en-US" sz="2400" dirty="0">
                <a:solidFill>
                  <a:srgbClr val="595959"/>
                </a:solidFill>
              </a:rPr>
              <a:t>原本没有限制的格式加上了一些限制，需要有</a:t>
            </a:r>
            <a:r>
              <a:rPr lang="en-US" altLang="zh-CN" sz="2400" dirty="0">
                <a:solidFill>
                  <a:srgbClr val="595959"/>
                </a:solidFill>
              </a:rPr>
              <a:t>envelope</a:t>
            </a:r>
            <a:r>
              <a:rPr lang="zh-CN" altLang="en-US" sz="2400" dirty="0">
                <a:solidFill>
                  <a:srgbClr val="595959"/>
                </a:solidFill>
              </a:rPr>
              <a:t>，在</a:t>
            </a:r>
            <a:r>
              <a:rPr lang="en-US" altLang="zh-CN" sz="2400" dirty="0">
                <a:solidFill>
                  <a:srgbClr val="595959"/>
                </a:solidFill>
              </a:rPr>
              <a:t>envelope</a:t>
            </a:r>
            <a:r>
              <a:rPr lang="zh-CN" altLang="en-US" sz="2400" dirty="0">
                <a:solidFill>
                  <a:srgbClr val="595959"/>
                </a:solidFill>
              </a:rPr>
              <a:t>中，还要分</a:t>
            </a:r>
            <a:r>
              <a:rPr lang="en-US" altLang="zh-CN" sz="2400" dirty="0">
                <a:solidFill>
                  <a:srgbClr val="595959"/>
                </a:solidFill>
              </a:rPr>
              <a:t>header</a:t>
            </a:r>
            <a:r>
              <a:rPr lang="zh-CN" altLang="en-US" sz="2400" dirty="0">
                <a:solidFill>
                  <a:srgbClr val="595959"/>
                </a:solidFill>
              </a:rPr>
              <a:t>和</a:t>
            </a:r>
            <a:r>
              <a:rPr lang="en-US" altLang="zh-CN" sz="2400" dirty="0">
                <a:solidFill>
                  <a:srgbClr val="595959"/>
                </a:solidFill>
              </a:rPr>
              <a:t>body</a:t>
            </a:r>
            <a:r>
              <a:rPr lang="zh-CN" altLang="en-US" sz="2400" dirty="0">
                <a:solidFill>
                  <a:srgbClr val="595959"/>
                </a:solidFill>
              </a:rPr>
              <a:t>。</a:t>
            </a:r>
          </a:p>
          <a:p>
            <a:pPr marL="457200" indent="-457200">
              <a:buAutoNum type="arabicPeriod"/>
            </a:pPr>
            <a:endParaRPr lang="zh-CN" altLang="en-US" dirty="0"/>
          </a:p>
        </p:txBody>
      </p:sp>
    </p:spTree>
    <p:extLst>
      <p:ext uri="{BB962C8B-B14F-4D97-AF65-F5344CB8AC3E}">
        <p14:creationId xmlns:p14="http://schemas.microsoft.com/office/powerpoint/2010/main" val="30629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indent="-457200">
              <a:buAutoNum type="arabicPeriod"/>
            </a:pPr>
            <a:r>
              <a:rPr lang="zh-CN" altLang="en-US" sz="2400" dirty="0">
                <a:solidFill>
                  <a:srgbClr val="595959"/>
                </a:solidFill>
              </a:rPr>
              <a:t>访问一个</a:t>
            </a:r>
            <a:r>
              <a:rPr lang="en-US" altLang="zh-CN" sz="2400" dirty="0">
                <a:solidFill>
                  <a:srgbClr val="595959"/>
                </a:solidFill>
              </a:rPr>
              <a:t>Web Service</a:t>
            </a:r>
            <a:r>
              <a:rPr lang="zh-CN" altLang="en-US" sz="2400" dirty="0">
                <a:solidFill>
                  <a:srgbClr val="595959"/>
                </a:solidFill>
              </a:rPr>
              <a:t>实际上可以看作调用一个函数，唯一不同的就是这个函数是远程的，　　既然是一个函数，当然要有函数的声明了，完成这个工作的就是</a:t>
            </a:r>
            <a:r>
              <a:rPr lang="en-US" altLang="zh-CN" sz="2400" dirty="0">
                <a:solidFill>
                  <a:srgbClr val="595959"/>
                </a:solidFill>
              </a:rPr>
              <a:t>WSDL</a:t>
            </a:r>
            <a:r>
              <a:rPr lang="zh-CN" altLang="en-US" sz="2400" dirty="0">
                <a:solidFill>
                  <a:srgbClr val="595959"/>
                </a:solidFill>
              </a:rPr>
              <a:t>，它详细的定义函数的原型，包括函数名、入口参数、出口参数，这就是</a:t>
            </a:r>
            <a:r>
              <a:rPr lang="en-US" altLang="zh-CN" sz="2400" dirty="0">
                <a:solidFill>
                  <a:srgbClr val="595959"/>
                </a:solidFill>
              </a:rPr>
              <a:t>WSDL</a:t>
            </a:r>
            <a:r>
              <a:rPr lang="zh-CN" altLang="en-US" sz="2400" dirty="0">
                <a:solidFill>
                  <a:srgbClr val="595959"/>
                </a:solidFill>
              </a:rPr>
              <a:t>中</a:t>
            </a:r>
            <a:r>
              <a:rPr lang="en-US" altLang="zh-CN" sz="2400" dirty="0" err="1">
                <a:solidFill>
                  <a:srgbClr val="595959"/>
                </a:solidFill>
              </a:rPr>
              <a:t>opertion</a:t>
            </a:r>
            <a:r>
              <a:rPr lang="zh-CN" altLang="en-US" sz="2400" dirty="0">
                <a:solidFill>
                  <a:srgbClr val="595959"/>
                </a:solidFill>
              </a:rPr>
              <a:t>完成的工作。既然是一个远程的函数，还要涉及与远程地址的一个绑定，这是</a:t>
            </a:r>
            <a:r>
              <a:rPr lang="en-US" altLang="zh-CN" sz="2400" dirty="0">
                <a:solidFill>
                  <a:srgbClr val="595959"/>
                </a:solidFill>
              </a:rPr>
              <a:t>WSDL</a:t>
            </a:r>
            <a:r>
              <a:rPr lang="zh-CN" altLang="en-US" sz="2400" dirty="0">
                <a:solidFill>
                  <a:srgbClr val="595959"/>
                </a:solidFill>
              </a:rPr>
              <a:t>中</a:t>
            </a:r>
            <a:r>
              <a:rPr lang="en-US" altLang="zh-CN" sz="2400" dirty="0">
                <a:solidFill>
                  <a:srgbClr val="595959"/>
                </a:solidFill>
              </a:rPr>
              <a:t>service</a:t>
            </a:r>
            <a:r>
              <a:rPr lang="zh-CN" altLang="en-US" sz="2400" dirty="0">
                <a:solidFill>
                  <a:srgbClr val="595959"/>
                </a:solidFill>
              </a:rPr>
              <a:t>的任务</a:t>
            </a:r>
            <a:endParaRPr lang="en-US" altLang="zh-CN" sz="2400" dirty="0">
              <a:solidFill>
                <a:srgbClr val="595959"/>
              </a:solidFill>
            </a:endParaRPr>
          </a:p>
          <a:p>
            <a:pPr marL="457200" indent="-457200">
              <a:buAutoNum type="arabicPeriod"/>
            </a:pPr>
            <a:endParaRPr lang="en-US" altLang="zh-CN" sz="2400" dirty="0">
              <a:solidFill>
                <a:srgbClr val="595959"/>
              </a:solidFill>
            </a:endParaRPr>
          </a:p>
          <a:p>
            <a:pPr marL="457200" marR="0" lvl="0" indent="-457200" defTabSz="457200" eaLnBrk="1" fontAlgn="auto" latinLnBrk="0" hangingPunct="1">
              <a:lnSpc>
                <a:spcPct val="125000"/>
              </a:lnSpc>
              <a:spcBef>
                <a:spcPts val="0"/>
              </a:spcBef>
              <a:spcAft>
                <a:spcPts val="0"/>
              </a:spcAft>
              <a:buClrTx/>
              <a:buSzTx/>
              <a:buFontTx/>
              <a:buAutoNum type="arabicPeriod"/>
              <a:tabLst/>
              <a:defRPr/>
            </a:pPr>
            <a:r>
              <a:rPr lang="en-US" altLang="zh-CN" sz="2400" dirty="0">
                <a:solidFill>
                  <a:srgbClr val="595959"/>
                </a:solidFill>
              </a:rPr>
              <a:t>2.    </a:t>
            </a:r>
            <a:r>
              <a:rPr lang="zh-CN" altLang="en-US" sz="2400" dirty="0">
                <a:solidFill>
                  <a:srgbClr val="595959"/>
                </a:solidFill>
              </a:rPr>
              <a:t>既然是远程访问，就一定要有一个访问协议，</a:t>
            </a:r>
            <a:r>
              <a:rPr lang="en-US" altLang="zh-CN" sz="2400" dirty="0">
                <a:solidFill>
                  <a:srgbClr val="595959"/>
                </a:solidFill>
              </a:rPr>
              <a:t>Web Service</a:t>
            </a:r>
            <a:r>
              <a:rPr lang="zh-CN" altLang="en-US" sz="2400" dirty="0">
                <a:solidFill>
                  <a:srgbClr val="595959"/>
                </a:solidFill>
              </a:rPr>
              <a:t>的访问协议就是</a:t>
            </a:r>
            <a:r>
              <a:rPr lang="en-US" altLang="zh-CN" sz="2400" dirty="0">
                <a:solidFill>
                  <a:srgbClr val="595959"/>
                </a:solidFill>
              </a:rPr>
              <a:t>SOAP</a:t>
            </a:r>
            <a:r>
              <a:rPr lang="zh-CN" altLang="en-US" sz="2400" dirty="0">
                <a:solidFill>
                  <a:srgbClr val="595959"/>
                </a:solidFill>
              </a:rPr>
              <a:t>，</a:t>
            </a:r>
            <a:r>
              <a:rPr lang="en-US" altLang="zh-CN" sz="2400" dirty="0">
                <a:solidFill>
                  <a:srgbClr val="595959"/>
                </a:solidFill>
              </a:rPr>
              <a:t>SOAP</a:t>
            </a:r>
            <a:r>
              <a:rPr lang="zh-CN" altLang="en-US" sz="2400" dirty="0">
                <a:solidFill>
                  <a:srgbClr val="595959"/>
                </a:solidFill>
              </a:rPr>
              <a:t>建立在</a:t>
            </a:r>
            <a:r>
              <a:rPr lang="en-US" altLang="zh-CN" sz="2400" dirty="0">
                <a:solidFill>
                  <a:srgbClr val="595959"/>
                </a:solidFill>
              </a:rPr>
              <a:t>XML</a:t>
            </a:r>
            <a:r>
              <a:rPr lang="zh-CN" altLang="en-US" sz="2400" dirty="0">
                <a:solidFill>
                  <a:srgbClr val="595959"/>
                </a:solidFill>
              </a:rPr>
              <a:t>之上，不同的就是对</a:t>
            </a:r>
            <a:r>
              <a:rPr lang="en-US" altLang="zh-CN" sz="2400" dirty="0">
                <a:solidFill>
                  <a:srgbClr val="595959"/>
                </a:solidFill>
              </a:rPr>
              <a:t>XML</a:t>
            </a:r>
            <a:r>
              <a:rPr lang="zh-CN" altLang="en-US" sz="2400" dirty="0">
                <a:solidFill>
                  <a:srgbClr val="595959"/>
                </a:solidFill>
              </a:rPr>
              <a:t>原本没有限制的格式加上了一些限制，需要有</a:t>
            </a:r>
            <a:r>
              <a:rPr lang="en-US" altLang="zh-CN" sz="2400" dirty="0">
                <a:solidFill>
                  <a:srgbClr val="595959"/>
                </a:solidFill>
              </a:rPr>
              <a:t>envelope</a:t>
            </a:r>
            <a:r>
              <a:rPr lang="zh-CN" altLang="en-US" sz="2400" dirty="0">
                <a:solidFill>
                  <a:srgbClr val="595959"/>
                </a:solidFill>
              </a:rPr>
              <a:t>，在</a:t>
            </a:r>
            <a:r>
              <a:rPr lang="en-US" altLang="zh-CN" sz="2400" dirty="0">
                <a:solidFill>
                  <a:srgbClr val="595959"/>
                </a:solidFill>
              </a:rPr>
              <a:t>envelope</a:t>
            </a:r>
            <a:r>
              <a:rPr lang="zh-CN" altLang="en-US" sz="2400" dirty="0">
                <a:solidFill>
                  <a:srgbClr val="595959"/>
                </a:solidFill>
              </a:rPr>
              <a:t>中，还要分</a:t>
            </a:r>
            <a:r>
              <a:rPr lang="en-US" altLang="zh-CN" sz="2400" dirty="0">
                <a:solidFill>
                  <a:srgbClr val="595959"/>
                </a:solidFill>
              </a:rPr>
              <a:t>header</a:t>
            </a:r>
            <a:r>
              <a:rPr lang="zh-CN" altLang="en-US" sz="2400" dirty="0">
                <a:solidFill>
                  <a:srgbClr val="595959"/>
                </a:solidFill>
              </a:rPr>
              <a:t>和</a:t>
            </a:r>
            <a:r>
              <a:rPr lang="en-US" altLang="zh-CN" sz="2400" dirty="0">
                <a:solidFill>
                  <a:srgbClr val="595959"/>
                </a:solidFill>
              </a:rPr>
              <a:t>body</a:t>
            </a:r>
            <a:r>
              <a:rPr lang="zh-CN" altLang="en-US" sz="2400" dirty="0">
                <a:solidFill>
                  <a:srgbClr val="595959"/>
                </a:solidFill>
              </a:rPr>
              <a:t>。</a:t>
            </a:r>
          </a:p>
          <a:p>
            <a:pPr marL="457200" indent="-457200">
              <a:buAutoNum type="arabicPeriod"/>
            </a:pPr>
            <a:endParaRPr lang="zh-CN" altLang="en-US" dirty="0"/>
          </a:p>
        </p:txBody>
      </p:sp>
    </p:spTree>
    <p:extLst>
      <p:ext uri="{BB962C8B-B14F-4D97-AF65-F5344CB8AC3E}">
        <p14:creationId xmlns:p14="http://schemas.microsoft.com/office/powerpoint/2010/main" val="2145683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834113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8822633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单行课程主标题">
    <p:bg>
      <p:bgPr>
        <a:solidFill>
          <a:srgbClr val="35B558"/>
        </a:solidFill>
        <a:effectLst/>
      </p:bgPr>
    </p:bg>
    <p:spTree>
      <p:nvGrpSpPr>
        <p:cNvPr id="1" name=""/>
        <p:cNvGrpSpPr/>
        <p:nvPr/>
      </p:nvGrpSpPr>
      <p:grpSpPr>
        <a:xfrm>
          <a:off x="0" y="0"/>
          <a:ext cx="0" cy="0"/>
          <a:chOff x="0" y="0"/>
          <a:chExt cx="0" cy="0"/>
        </a:xfrm>
      </p:grpSpPr>
      <p:pic>
        <p:nvPicPr>
          <p:cNvPr id="4" name="logo.png"/>
          <p:cNvPicPr/>
          <p:nvPr userDrawn="1"/>
        </p:nvPicPr>
        <p:blipFill>
          <a:blip r:embed="rId2">
            <a:extLst/>
          </a:blip>
          <a:stretch>
            <a:fillRect/>
          </a:stretch>
        </p:blipFill>
        <p:spPr>
          <a:xfrm>
            <a:off x="10566000" y="4075200"/>
            <a:ext cx="3251201" cy="1193801"/>
          </a:xfrm>
          <a:prstGeom prst="rect">
            <a:avLst/>
          </a:prstGeom>
          <a:ln w="12700">
            <a:miter lim="400000"/>
          </a:ln>
        </p:spPr>
      </p:pic>
      <p:sp>
        <p:nvSpPr>
          <p:cNvPr id="5" name="标题 1"/>
          <p:cNvSpPr>
            <a:spLocks noGrp="1"/>
          </p:cNvSpPr>
          <p:nvPr>
            <p:ph type="ctrTitle" hasCustomPrompt="1"/>
          </p:nvPr>
        </p:nvSpPr>
        <p:spPr>
          <a:xfrm>
            <a:off x="-7200" y="5641200"/>
            <a:ext cx="24393600" cy="1728000"/>
          </a:xfrm>
        </p:spPr>
        <p:txBody>
          <a:bodyPr anchor="ctr">
            <a:noAutofit/>
          </a:bodyPr>
          <a:lstStyle>
            <a:lvl1pPr algn="ctr">
              <a:defRPr sz="12800">
                <a:solidFill>
                  <a:schemeClr val="tx1"/>
                </a:solidFill>
                <a:latin typeface="Noto Sans CJK SC Black" panose="020B0A00000000000000" pitchFamily="34" charset="-122"/>
                <a:ea typeface="Noto Sans CJK SC Black" panose="020B0A00000000000000" pitchFamily="34" charset="-122"/>
              </a:defRPr>
            </a:lvl1pPr>
          </a:lstStyle>
          <a:p>
            <a:r>
              <a:rPr lang="zh-CN" altLang="en-US" dirty="0"/>
              <a:t>课程主标题</a:t>
            </a:r>
            <a:r>
              <a:rPr lang="zh-CN" altLang="en-US"/>
              <a:t>单行版</a:t>
            </a:r>
            <a:endParaRPr lang="zh-CN" altLang="en-US" dirty="0"/>
          </a:p>
        </p:txBody>
      </p:sp>
    </p:spTree>
    <p:extLst>
      <p:ext uri="{BB962C8B-B14F-4D97-AF65-F5344CB8AC3E}">
        <p14:creationId xmlns:p14="http://schemas.microsoft.com/office/powerpoint/2010/main" val="2085609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双行课程主标题">
    <p:bg>
      <p:bgPr>
        <a:solidFill>
          <a:srgbClr val="35B558"/>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889760" y="5842800"/>
            <a:ext cx="20871040" cy="2955760"/>
          </a:xfrm>
        </p:spPr>
        <p:txBody>
          <a:bodyPr anchor="t"/>
          <a:lstStyle>
            <a:lvl1pPr marL="0" marR="0" indent="0" algn="ctr" defTabSz="825458" eaLnBrk="1" fontAlgn="auto" latinLnBrk="0" hangingPunct="1">
              <a:lnSpc>
                <a:spcPct val="100000"/>
              </a:lnSpc>
              <a:spcBef>
                <a:spcPts val="0"/>
              </a:spcBef>
              <a:spcAft>
                <a:spcPts val="0"/>
              </a:spcAft>
              <a:buClrTx/>
              <a:buSzTx/>
              <a:buFontTx/>
              <a:buNone/>
              <a:tabLst/>
              <a:defRPr sz="9600" baseline="0">
                <a:solidFill>
                  <a:schemeClr val="tx1"/>
                </a:solidFill>
                <a:latin typeface="Noto Sans CJK SC Black" panose="020B0A00000000000000" pitchFamily="34" charset="-122"/>
                <a:ea typeface="Noto Sans CJK SC Black" panose="020B0A00000000000000" pitchFamily="34" charset="-122"/>
              </a:defRPr>
            </a:lvl1pPr>
          </a:lstStyle>
          <a:p>
            <a:pPr marL="0" marR="0" lvl="0" indent="0" algn="ctr" defTabSz="825458" eaLnBrk="1" fontAlgn="auto" latinLnBrk="0" hangingPunct="1">
              <a:lnSpc>
                <a:spcPct val="100000"/>
              </a:lnSpc>
              <a:spcBef>
                <a:spcPts val="0"/>
              </a:spcBef>
              <a:spcAft>
                <a:spcPts val="0"/>
              </a:spcAft>
              <a:buClrTx/>
              <a:buSzTx/>
              <a:buFontTx/>
              <a:buNone/>
              <a:tabLst/>
              <a:defRPr sz="1800">
                <a:solidFill>
                  <a:srgbClr val="000000"/>
                </a:solidFill>
              </a:defRPr>
            </a:pPr>
            <a:r>
              <a:rPr lang="zh-CN" altLang="en-US" sz="9600" dirty="0">
                <a:solidFill>
                  <a:srgbClr val="FFFFFF"/>
                </a:solidFill>
              </a:rPr>
              <a:t>课程主标题两行版，课程主标题过长用此模板</a:t>
            </a:r>
            <a:br>
              <a:rPr lang="zh-CN" altLang="en-US" sz="9600" dirty="0">
                <a:solidFill>
                  <a:srgbClr val="FFFFFF"/>
                </a:solidFill>
              </a:rPr>
            </a:br>
            <a:endParaRPr lang="zh-CN" altLang="en-US" sz="9600" dirty="0">
              <a:solidFill>
                <a:srgbClr val="FFFFFF"/>
              </a:solidFill>
            </a:endParaRPr>
          </a:p>
        </p:txBody>
      </p:sp>
      <p:pic>
        <p:nvPicPr>
          <p:cNvPr id="4" name="logo.png"/>
          <p:cNvPicPr/>
          <p:nvPr userDrawn="1"/>
        </p:nvPicPr>
        <p:blipFill>
          <a:blip r:embed="rId2">
            <a:extLst/>
          </a:blip>
          <a:stretch>
            <a:fillRect/>
          </a:stretch>
        </p:blipFill>
        <p:spPr>
          <a:xfrm>
            <a:off x="10566000" y="4075200"/>
            <a:ext cx="3251201" cy="1193801"/>
          </a:xfrm>
          <a:prstGeom prst="rect">
            <a:avLst/>
          </a:prstGeom>
          <a:ln w="12700">
            <a:miter lim="400000"/>
          </a:ln>
        </p:spPr>
      </p:pic>
    </p:spTree>
    <p:extLst>
      <p:ext uri="{BB962C8B-B14F-4D97-AF65-F5344CB8AC3E}">
        <p14:creationId xmlns:p14="http://schemas.microsoft.com/office/powerpoint/2010/main" val="3617691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课程概要">
    <p:bg>
      <p:bgPr>
        <a:solidFill>
          <a:srgbClr val="F9F9F9"/>
        </a:solidFill>
        <a:effectLst/>
      </p:bgPr>
    </p:bg>
    <p:spTree>
      <p:nvGrpSpPr>
        <p:cNvPr id="1" name=""/>
        <p:cNvGrpSpPr/>
        <p:nvPr/>
      </p:nvGrpSpPr>
      <p:grpSpPr>
        <a:xfrm>
          <a:off x="0" y="0"/>
          <a:ext cx="0" cy="0"/>
          <a:chOff x="0" y="0"/>
          <a:chExt cx="0" cy="0"/>
        </a:xfrm>
      </p:grpSpPr>
      <p:sp>
        <p:nvSpPr>
          <p:cNvPr id="13" name="Shape 68"/>
          <p:cNvSpPr/>
          <p:nvPr userDrawn="1"/>
        </p:nvSpPr>
        <p:spPr>
          <a:xfrm>
            <a:off x="-405493" y="501070"/>
            <a:ext cx="1270001" cy="787400"/>
          </a:xfrm>
          <a:prstGeom prst="rect">
            <a:avLst/>
          </a:prstGeom>
          <a:blipFill>
            <a:blip r:embed="rId2"/>
          </a:blipFill>
          <a:ln w="12700">
            <a:miter lim="400000"/>
          </a:ln>
        </p:spPr>
        <p:txBody>
          <a:bodyPr lIns="0" tIns="0" rIns="0" bIns="0" anchor="ctr"/>
          <a:lstStyle/>
          <a:p>
            <a:pPr lvl="0">
              <a:defRPr sz="3600"/>
            </a:pPr>
            <a:endParaRPr sz="3600"/>
          </a:p>
        </p:txBody>
      </p:sp>
      <p:sp>
        <p:nvSpPr>
          <p:cNvPr id="7" name="标题 1"/>
          <p:cNvSpPr>
            <a:spLocks noGrp="1"/>
          </p:cNvSpPr>
          <p:nvPr>
            <p:ph type="ctrTitle" hasCustomPrompt="1"/>
          </p:nvPr>
        </p:nvSpPr>
        <p:spPr>
          <a:xfrm>
            <a:off x="1033200" y="428400"/>
            <a:ext cx="23004000" cy="932400"/>
          </a:xfrm>
        </p:spPr>
        <p:txBody>
          <a:bodyPr anchor="ctr" anchorCtr="0">
            <a:normAutofit/>
          </a:bodyPr>
          <a:lstStyle>
            <a:lvl1pPr marL="0" marR="0" indent="0" algn="l" defTabSz="825458" eaLnBrk="1" fontAlgn="auto" latinLnBrk="0" hangingPunct="1">
              <a:lnSpc>
                <a:spcPct val="100000"/>
              </a:lnSpc>
              <a:spcBef>
                <a:spcPts val="0"/>
              </a:spcBef>
              <a:spcAft>
                <a:spcPts val="0"/>
              </a:spcAft>
              <a:buClrTx/>
              <a:buSzTx/>
              <a:buFontTx/>
              <a:buNone/>
              <a:tabLst/>
              <a:defRPr sz="5400">
                <a:solidFill>
                  <a:srgbClr val="666666"/>
                </a:solidFill>
                <a:latin typeface="Noto Sans CJK SC Light" panose="020B0300000000000000" pitchFamily="34" charset="-122"/>
                <a:ea typeface="Noto Sans CJK SC Light" panose="020B0300000000000000" pitchFamily="34" charset="-122"/>
              </a:defRPr>
            </a:lvl1pPr>
          </a:lstStyle>
          <a:p>
            <a:pPr lvl="0">
              <a:defRPr sz="1800">
                <a:solidFill>
                  <a:srgbClr val="000000"/>
                </a:solidFill>
              </a:defRPr>
            </a:pPr>
            <a:r>
              <a:rPr lang="zh-CN" altLang="en-US" sz="5400" dirty="0">
                <a:solidFill>
                  <a:srgbClr val="666666"/>
                </a:solidFill>
              </a:rPr>
              <a:t>课程主标题 </a:t>
            </a:r>
            <a:r>
              <a:rPr lang="en-US" altLang="zh-CN" sz="5400" dirty="0">
                <a:solidFill>
                  <a:srgbClr val="666666"/>
                </a:solidFill>
              </a:rPr>
              <a:t>— </a:t>
            </a:r>
            <a:r>
              <a:rPr lang="zh-CN" altLang="en-US" sz="5400" dirty="0">
                <a:solidFill>
                  <a:srgbClr val="666666"/>
                </a:solidFill>
              </a:rPr>
              <a:t>课程概要</a:t>
            </a:r>
            <a:endParaRPr lang="zh-CN" altLang="en-US" dirty="0"/>
          </a:p>
        </p:txBody>
      </p:sp>
      <p:sp>
        <p:nvSpPr>
          <p:cNvPr id="8" name="副标题 2"/>
          <p:cNvSpPr>
            <a:spLocks noGrp="1"/>
          </p:cNvSpPr>
          <p:nvPr>
            <p:ph type="subTitle" idx="1" hasCustomPrompt="1"/>
          </p:nvPr>
        </p:nvSpPr>
        <p:spPr>
          <a:xfrm>
            <a:off x="3517200" y="3531600"/>
            <a:ext cx="18273600" cy="9201600"/>
          </a:xfrm>
        </p:spPr>
        <p:txBody>
          <a:bodyPr anchor="t"/>
          <a:lstStyle>
            <a:lvl1pPr marL="698400" marR="0" indent="-507600" algn="l" defTabSz="825458" eaLnBrk="1" fontAlgn="auto" latinLnBrk="0" hangingPunct="1">
              <a:lnSpc>
                <a:spcPct val="140000"/>
              </a:lnSpc>
              <a:spcBef>
                <a:spcPts val="0"/>
              </a:spcBef>
              <a:spcAft>
                <a:spcPts val="0"/>
              </a:spcAft>
              <a:buClr>
                <a:srgbClr val="35B558"/>
              </a:buClr>
              <a:buSzPct val="105000"/>
              <a:buFont typeface="Arial" panose="020B0604020202020204" pitchFamily="34" charset="0"/>
              <a:buChar char="•"/>
              <a:tabLst/>
              <a:defRPr sz="5400" baseline="0">
                <a:solidFill>
                  <a:srgbClr val="666666"/>
                </a:solidFill>
                <a:latin typeface="Noto Sans CJK SC Regular" panose="020B0500000000000000" pitchFamily="34" charset="-122"/>
                <a:ea typeface="Noto Sans CJK SC Regular" panose="020B0500000000000000"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第一课时名称</a:t>
            </a:r>
            <a:endParaRPr lang="en-US" altLang="zh-CN" dirty="0"/>
          </a:p>
          <a:p>
            <a:endParaRPr lang="en-US" altLang="zh-CN" dirty="0"/>
          </a:p>
          <a:p>
            <a:endParaRPr lang="en-US" altLang="zh-CN" dirty="0"/>
          </a:p>
          <a:p>
            <a:endParaRPr lang="en-US" altLang="zh-CN" dirty="0"/>
          </a:p>
          <a:p>
            <a:endParaRPr lang="en-US" altLang="zh-CN" dirty="0"/>
          </a:p>
          <a:p>
            <a:endParaRPr lang="zh-CN" altLang="en-US" dirty="0"/>
          </a:p>
          <a:p>
            <a:endParaRPr lang="en-US" altLang="zh-CN" dirty="0"/>
          </a:p>
          <a:p>
            <a:endParaRPr lang="zh-CN" altLang="en-US" dirty="0"/>
          </a:p>
        </p:txBody>
      </p:sp>
    </p:spTree>
    <p:extLst>
      <p:ext uri="{BB962C8B-B14F-4D97-AF65-F5344CB8AC3E}">
        <p14:creationId xmlns:p14="http://schemas.microsoft.com/office/powerpoint/2010/main" val="2715826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autoUpdateAnimBg="0">
        <p:tmplLst>
          <p:tmpl>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课时标题">
    <p:bg>
      <p:bgPr>
        <a:solidFill>
          <a:srgbClr val="F9F9F9"/>
        </a:solidFill>
        <a:effectLst/>
      </p:bgPr>
    </p:bg>
    <p:spTree>
      <p:nvGrpSpPr>
        <p:cNvPr id="1" name=""/>
        <p:cNvGrpSpPr/>
        <p:nvPr/>
      </p:nvGrpSpPr>
      <p:grpSpPr>
        <a:xfrm>
          <a:off x="0" y="0"/>
          <a:ext cx="0" cy="0"/>
          <a:chOff x="0" y="0"/>
          <a:chExt cx="0" cy="0"/>
        </a:xfrm>
      </p:grpSpPr>
      <p:sp>
        <p:nvSpPr>
          <p:cNvPr id="13" name="Shape 68"/>
          <p:cNvSpPr/>
          <p:nvPr userDrawn="1"/>
        </p:nvSpPr>
        <p:spPr>
          <a:xfrm>
            <a:off x="-405493" y="501070"/>
            <a:ext cx="1270001" cy="787400"/>
          </a:xfrm>
          <a:prstGeom prst="rect">
            <a:avLst/>
          </a:prstGeom>
          <a:blipFill>
            <a:blip r:embed="rId2"/>
          </a:blipFill>
          <a:ln w="12700">
            <a:miter lim="400000"/>
          </a:ln>
        </p:spPr>
        <p:txBody>
          <a:bodyPr lIns="0" tIns="0" rIns="0" bIns="0" anchor="ctr"/>
          <a:lstStyle/>
          <a:p>
            <a:pPr lvl="0">
              <a:defRPr sz="3600"/>
            </a:pPr>
            <a:endParaRPr sz="3600"/>
          </a:p>
        </p:txBody>
      </p:sp>
      <p:sp>
        <p:nvSpPr>
          <p:cNvPr id="11" name="标题 1"/>
          <p:cNvSpPr>
            <a:spLocks noGrp="1"/>
          </p:cNvSpPr>
          <p:nvPr>
            <p:ph type="title" hasCustomPrompt="1"/>
          </p:nvPr>
        </p:nvSpPr>
        <p:spPr>
          <a:xfrm>
            <a:off x="1033200" y="428400"/>
            <a:ext cx="23004000" cy="932400"/>
          </a:xfrm>
        </p:spPr>
        <p:txBody>
          <a:bodyPr anchor="ctr" anchorCtr="0">
            <a:normAutofit/>
          </a:bodyPr>
          <a:lstStyle>
            <a:lvl1pPr algn="l">
              <a:defRPr sz="5400" baseline="0">
                <a:solidFill>
                  <a:srgbClr val="666666"/>
                </a:solidFill>
                <a:latin typeface="Noto Sans CJK SC Light" panose="020B0300000000000000" pitchFamily="34" charset="-122"/>
                <a:ea typeface="Noto Sans CJK SC Light" panose="020B0300000000000000" pitchFamily="34" charset="-122"/>
              </a:defRPr>
            </a:lvl1pPr>
          </a:lstStyle>
          <a:p>
            <a:r>
              <a:rPr lang="zh-CN" altLang="en-US" dirty="0"/>
              <a:t>课程主标题</a:t>
            </a:r>
          </a:p>
        </p:txBody>
      </p:sp>
      <p:sp>
        <p:nvSpPr>
          <p:cNvPr id="15" name="文本占位符 2"/>
          <p:cNvSpPr>
            <a:spLocks noGrp="1"/>
          </p:cNvSpPr>
          <p:nvPr>
            <p:ph type="body" idx="1" hasCustomPrompt="1"/>
          </p:nvPr>
        </p:nvSpPr>
        <p:spPr>
          <a:xfrm>
            <a:off x="212400" y="4899600"/>
            <a:ext cx="23958000" cy="1580400"/>
          </a:xfrm>
        </p:spPr>
        <p:txBody>
          <a:bodyPr anchor="ctr">
            <a:noAutofit/>
          </a:bodyPr>
          <a:lstStyle>
            <a:lvl1pPr marL="190800" indent="0" algn="ctr">
              <a:lnSpc>
                <a:spcPct val="140000"/>
              </a:lnSpc>
              <a:spcBef>
                <a:spcPts val="0"/>
              </a:spcBef>
              <a:buClr>
                <a:srgbClr val="35B558"/>
              </a:buClr>
              <a:buSzPct val="105000"/>
              <a:buFontTx/>
              <a:buNone/>
              <a:defRPr sz="9600" baseline="0">
                <a:solidFill>
                  <a:srgbClr val="35B558"/>
                </a:solidFill>
                <a:latin typeface="Noto Sans CJK SC Bold" panose="020B0800000000000000" pitchFamily="34" charset="-122"/>
                <a:ea typeface="Noto Sans CJK SC Bold" panose="020B0800000000000000" pitchFamily="3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课时标题</a:t>
            </a:r>
          </a:p>
        </p:txBody>
      </p:sp>
    </p:spTree>
    <p:extLst>
      <p:ext uri="{BB962C8B-B14F-4D97-AF65-F5344CB8AC3E}">
        <p14:creationId xmlns:p14="http://schemas.microsoft.com/office/powerpoint/2010/main" val="1456027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内容模板（一）">
    <p:bg>
      <p:bgPr>
        <a:solidFill>
          <a:srgbClr val="F9F9F9"/>
        </a:solidFill>
        <a:effectLst/>
      </p:bgPr>
    </p:bg>
    <p:spTree>
      <p:nvGrpSpPr>
        <p:cNvPr id="1" name=""/>
        <p:cNvGrpSpPr/>
        <p:nvPr/>
      </p:nvGrpSpPr>
      <p:grpSpPr>
        <a:xfrm>
          <a:off x="0" y="0"/>
          <a:ext cx="0" cy="0"/>
          <a:chOff x="0" y="0"/>
          <a:chExt cx="0" cy="0"/>
        </a:xfrm>
      </p:grpSpPr>
      <p:sp>
        <p:nvSpPr>
          <p:cNvPr id="13" name="Shape 68"/>
          <p:cNvSpPr/>
          <p:nvPr userDrawn="1"/>
        </p:nvSpPr>
        <p:spPr>
          <a:xfrm>
            <a:off x="-405493" y="501070"/>
            <a:ext cx="1270001" cy="787400"/>
          </a:xfrm>
          <a:prstGeom prst="rect">
            <a:avLst/>
          </a:prstGeom>
          <a:blipFill>
            <a:blip r:embed="rId2"/>
          </a:blipFill>
          <a:ln w="12700">
            <a:miter lim="400000"/>
          </a:ln>
        </p:spPr>
        <p:txBody>
          <a:bodyPr lIns="0" tIns="0" rIns="0" bIns="0" anchor="ctr"/>
          <a:lstStyle/>
          <a:p>
            <a:pPr lvl="0">
              <a:defRPr sz="3600"/>
            </a:pPr>
            <a:endParaRPr sz="3600"/>
          </a:p>
        </p:txBody>
      </p:sp>
      <p:sp>
        <p:nvSpPr>
          <p:cNvPr id="7" name="标题 1"/>
          <p:cNvSpPr>
            <a:spLocks noGrp="1"/>
          </p:cNvSpPr>
          <p:nvPr>
            <p:ph type="ctrTitle" hasCustomPrompt="1"/>
          </p:nvPr>
        </p:nvSpPr>
        <p:spPr>
          <a:xfrm>
            <a:off x="1033200" y="428400"/>
            <a:ext cx="23004000" cy="932400"/>
          </a:xfrm>
        </p:spPr>
        <p:txBody>
          <a:bodyPr anchor="ctr" anchorCtr="0">
            <a:normAutofit/>
          </a:bodyPr>
          <a:lstStyle>
            <a:lvl1pPr marL="0" marR="0" indent="0" algn="l" defTabSz="825458" eaLnBrk="1" fontAlgn="auto" latinLnBrk="0" hangingPunct="1">
              <a:lnSpc>
                <a:spcPct val="100000"/>
              </a:lnSpc>
              <a:spcBef>
                <a:spcPts val="0"/>
              </a:spcBef>
              <a:spcAft>
                <a:spcPts val="0"/>
              </a:spcAft>
              <a:buClrTx/>
              <a:buSzTx/>
              <a:buFontTx/>
              <a:buNone/>
              <a:tabLst/>
              <a:defRPr sz="5400">
                <a:solidFill>
                  <a:srgbClr val="666666"/>
                </a:solidFill>
                <a:latin typeface="Noto Sans CJK SC Light" panose="020B0300000000000000" pitchFamily="34" charset="-122"/>
                <a:ea typeface="Noto Sans CJK SC Light" panose="020B0300000000000000" pitchFamily="34" charset="-122"/>
              </a:defRPr>
            </a:lvl1pPr>
          </a:lstStyle>
          <a:p>
            <a:pPr lvl="0">
              <a:defRPr sz="1800">
                <a:solidFill>
                  <a:srgbClr val="000000"/>
                </a:solidFill>
              </a:defRPr>
            </a:pPr>
            <a:r>
              <a:rPr lang="zh-CN" altLang="en-US" sz="5400" dirty="0">
                <a:solidFill>
                  <a:srgbClr val="666666"/>
                </a:solidFill>
              </a:rPr>
              <a:t>课时名称</a:t>
            </a:r>
            <a:endParaRPr lang="zh-CN" altLang="en-US" dirty="0"/>
          </a:p>
        </p:txBody>
      </p:sp>
      <p:sp>
        <p:nvSpPr>
          <p:cNvPr id="8" name="副标题 2"/>
          <p:cNvSpPr>
            <a:spLocks noGrp="1" noChangeAspect="1"/>
          </p:cNvSpPr>
          <p:nvPr>
            <p:ph type="subTitle" idx="1" hasCustomPrompt="1"/>
          </p:nvPr>
        </p:nvSpPr>
        <p:spPr>
          <a:xfrm>
            <a:off x="1090800" y="3193200"/>
            <a:ext cx="22201200" cy="10281600"/>
          </a:xfrm>
        </p:spPr>
        <p:txBody>
          <a:bodyPr anchor="t">
            <a:noAutofit/>
          </a:bodyPr>
          <a:lstStyle>
            <a:lvl1pPr marL="0" marR="0" indent="0" algn="l" defTabSz="825458" eaLnBrk="1" fontAlgn="auto" latinLnBrk="0" hangingPunct="1">
              <a:lnSpc>
                <a:spcPct val="140000"/>
              </a:lnSpc>
              <a:spcBef>
                <a:spcPts val="0"/>
              </a:spcBef>
              <a:spcAft>
                <a:spcPts val="0"/>
              </a:spcAft>
              <a:buClrTx/>
              <a:buSzPct val="75000"/>
              <a:buFontTx/>
              <a:buNone/>
              <a:tabLst/>
              <a:defRPr sz="4800" baseline="0">
                <a:solidFill>
                  <a:srgbClr val="666666"/>
                </a:solidFill>
                <a:latin typeface="Noto Sans CJK SC Regular" panose="020B0500000000000000" pitchFamily="34" charset="-122"/>
                <a:ea typeface="Noto Sans CJK SC Regular" panose="020B0500000000000000"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无项目符号课件正文</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spTree>
    <p:extLst>
      <p:ext uri="{BB962C8B-B14F-4D97-AF65-F5344CB8AC3E}">
        <p14:creationId xmlns:p14="http://schemas.microsoft.com/office/powerpoint/2010/main" val="3386045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autoUpdateAnimBg="0">
        <p:tmplLst>
          <p:tmpl>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容模板（二）">
    <p:bg>
      <p:bgPr>
        <a:solidFill>
          <a:srgbClr val="F9F9F9"/>
        </a:solidFill>
        <a:effectLst/>
      </p:bgPr>
    </p:bg>
    <p:spTree>
      <p:nvGrpSpPr>
        <p:cNvPr id="1" name=""/>
        <p:cNvGrpSpPr/>
        <p:nvPr/>
      </p:nvGrpSpPr>
      <p:grpSpPr>
        <a:xfrm>
          <a:off x="0" y="0"/>
          <a:ext cx="0" cy="0"/>
          <a:chOff x="0" y="0"/>
          <a:chExt cx="0" cy="0"/>
        </a:xfrm>
      </p:grpSpPr>
      <p:sp>
        <p:nvSpPr>
          <p:cNvPr id="13" name="Shape 68"/>
          <p:cNvSpPr/>
          <p:nvPr userDrawn="1"/>
        </p:nvSpPr>
        <p:spPr>
          <a:xfrm>
            <a:off x="-405493" y="501070"/>
            <a:ext cx="1270001" cy="787400"/>
          </a:xfrm>
          <a:prstGeom prst="rect">
            <a:avLst/>
          </a:prstGeom>
          <a:blipFill>
            <a:blip r:embed="rId2"/>
          </a:blipFill>
          <a:ln w="12700">
            <a:miter lim="400000"/>
          </a:ln>
        </p:spPr>
        <p:txBody>
          <a:bodyPr lIns="0" tIns="0" rIns="0" bIns="0" anchor="ctr"/>
          <a:lstStyle/>
          <a:p>
            <a:pPr lvl="0">
              <a:defRPr sz="3600"/>
            </a:pPr>
            <a:endParaRPr sz="3600"/>
          </a:p>
        </p:txBody>
      </p:sp>
      <p:sp>
        <p:nvSpPr>
          <p:cNvPr id="7" name="标题 1"/>
          <p:cNvSpPr>
            <a:spLocks noGrp="1" noChangeAspect="1"/>
          </p:cNvSpPr>
          <p:nvPr>
            <p:ph type="ctrTitle" hasCustomPrompt="1"/>
          </p:nvPr>
        </p:nvSpPr>
        <p:spPr>
          <a:xfrm>
            <a:off x="1033200" y="428400"/>
            <a:ext cx="23004000" cy="932400"/>
          </a:xfrm>
        </p:spPr>
        <p:txBody>
          <a:bodyPr anchor="ctr" anchorCtr="0">
            <a:normAutofit/>
          </a:bodyPr>
          <a:lstStyle>
            <a:lvl1pPr marL="0" marR="0" indent="0" algn="l" defTabSz="825458" eaLnBrk="1" fontAlgn="auto" latinLnBrk="0" hangingPunct="1">
              <a:lnSpc>
                <a:spcPct val="100000"/>
              </a:lnSpc>
              <a:spcBef>
                <a:spcPts val="0"/>
              </a:spcBef>
              <a:spcAft>
                <a:spcPts val="0"/>
              </a:spcAft>
              <a:buClrTx/>
              <a:buSzTx/>
              <a:buFontTx/>
              <a:buNone/>
              <a:tabLst/>
              <a:defRPr sz="5400">
                <a:solidFill>
                  <a:srgbClr val="666666"/>
                </a:solidFill>
                <a:latin typeface="Noto Sans CJK SC Light" panose="020B0300000000000000" pitchFamily="34" charset="-122"/>
                <a:ea typeface="Noto Sans CJK SC Light" panose="020B0300000000000000" pitchFamily="34" charset="-122"/>
              </a:defRPr>
            </a:lvl1pPr>
          </a:lstStyle>
          <a:p>
            <a:pPr lvl="0">
              <a:defRPr sz="1800">
                <a:solidFill>
                  <a:srgbClr val="000000"/>
                </a:solidFill>
              </a:defRPr>
            </a:pPr>
            <a:r>
              <a:rPr lang="zh-CN" altLang="en-US" sz="5400" dirty="0">
                <a:solidFill>
                  <a:srgbClr val="666666"/>
                </a:solidFill>
              </a:rPr>
              <a:t>课时名称</a:t>
            </a:r>
            <a:endParaRPr lang="zh-CN" altLang="en-US" dirty="0"/>
          </a:p>
        </p:txBody>
      </p:sp>
      <p:sp>
        <p:nvSpPr>
          <p:cNvPr id="8" name="副标题 2"/>
          <p:cNvSpPr>
            <a:spLocks noGrp="1" noChangeAspect="1"/>
          </p:cNvSpPr>
          <p:nvPr>
            <p:ph type="subTitle" idx="1" hasCustomPrompt="1"/>
          </p:nvPr>
        </p:nvSpPr>
        <p:spPr>
          <a:xfrm>
            <a:off x="1090800" y="3193200"/>
            <a:ext cx="22201200" cy="10281600"/>
          </a:xfrm>
        </p:spPr>
        <p:txBody>
          <a:bodyPr anchor="t">
            <a:noAutofit/>
          </a:bodyPr>
          <a:lstStyle>
            <a:lvl1pPr marL="698400" marR="0" indent="-507600" algn="l" defTabSz="825458" eaLnBrk="1" fontAlgn="auto" latinLnBrk="0" hangingPunct="1">
              <a:lnSpc>
                <a:spcPct val="140000"/>
              </a:lnSpc>
              <a:spcBef>
                <a:spcPts val="0"/>
              </a:spcBef>
              <a:spcAft>
                <a:spcPts val="0"/>
              </a:spcAft>
              <a:buClr>
                <a:srgbClr val="35B558"/>
              </a:buClr>
              <a:buSzPct val="105000"/>
              <a:buFont typeface="Arial" panose="020B0604020202020204" pitchFamily="34" charset="0"/>
              <a:buChar char="•"/>
              <a:tabLst/>
              <a:defRPr sz="4800" baseline="0">
                <a:solidFill>
                  <a:srgbClr val="666666"/>
                </a:solidFill>
                <a:latin typeface="Noto Sans CJK SC Regular" panose="020B0500000000000000" pitchFamily="34" charset="-122"/>
                <a:ea typeface="Noto Sans CJK SC Regular" panose="020B0500000000000000"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带项目符号内容</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1551345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bg/>
                                          </p:spTgt>
                                        </p:tgtEl>
                                        <p:attrNameLst>
                                          <p:attrName>style.visibility</p:attrName>
                                        </p:attrNameLst>
                                      </p:cBhvr>
                                      <p:to>
                                        <p:strVal val="visible"/>
                                      </p:to>
                                    </p:set>
                                    <p:animEffect transition="in" filter="fade">
                                      <p:cBhvr>
                                        <p:cTn id="7" dur="500"/>
                                        <p:tgtEl>
                                          <p:spTgt spid="8">
                                            <p:bg/>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nimBg="1">
        <p:tmplLst>
          <p:tmpl>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自由发挥模板">
    <p:bg>
      <p:bgPr>
        <a:solidFill>
          <a:srgbClr val="F9F9F9"/>
        </a:solidFill>
        <a:effectLst/>
      </p:bgPr>
    </p:bg>
    <p:spTree>
      <p:nvGrpSpPr>
        <p:cNvPr id="1" name=""/>
        <p:cNvGrpSpPr/>
        <p:nvPr/>
      </p:nvGrpSpPr>
      <p:grpSpPr>
        <a:xfrm>
          <a:off x="0" y="0"/>
          <a:ext cx="0" cy="0"/>
          <a:chOff x="0" y="0"/>
          <a:chExt cx="0" cy="0"/>
        </a:xfrm>
      </p:grpSpPr>
      <p:sp>
        <p:nvSpPr>
          <p:cNvPr id="13" name="Shape 68"/>
          <p:cNvSpPr/>
          <p:nvPr userDrawn="1"/>
        </p:nvSpPr>
        <p:spPr>
          <a:xfrm>
            <a:off x="-405493" y="501070"/>
            <a:ext cx="1270001" cy="787400"/>
          </a:xfrm>
          <a:prstGeom prst="rect">
            <a:avLst/>
          </a:prstGeom>
          <a:blipFill>
            <a:blip r:embed="rId2"/>
          </a:blipFill>
          <a:ln w="12700">
            <a:miter lim="400000"/>
          </a:ln>
        </p:spPr>
        <p:txBody>
          <a:bodyPr lIns="0" tIns="0" rIns="0" bIns="0" anchor="ctr"/>
          <a:lstStyle/>
          <a:p>
            <a:pPr lvl="0">
              <a:defRPr sz="3600"/>
            </a:pPr>
            <a:endParaRPr sz="3600"/>
          </a:p>
        </p:txBody>
      </p:sp>
      <p:sp>
        <p:nvSpPr>
          <p:cNvPr id="7" name="标题 1"/>
          <p:cNvSpPr>
            <a:spLocks noGrp="1"/>
          </p:cNvSpPr>
          <p:nvPr>
            <p:ph type="ctrTitle" hasCustomPrompt="1"/>
          </p:nvPr>
        </p:nvSpPr>
        <p:spPr>
          <a:xfrm>
            <a:off x="1033200" y="428400"/>
            <a:ext cx="23004000" cy="932400"/>
          </a:xfrm>
        </p:spPr>
        <p:txBody>
          <a:bodyPr anchor="ctr" anchorCtr="0">
            <a:noAutofit/>
          </a:bodyPr>
          <a:lstStyle>
            <a:lvl1pPr marL="0" marR="0" indent="0" algn="l" defTabSz="825458" eaLnBrk="1" fontAlgn="auto" latinLnBrk="0" hangingPunct="1">
              <a:lnSpc>
                <a:spcPct val="100000"/>
              </a:lnSpc>
              <a:spcBef>
                <a:spcPts val="0"/>
              </a:spcBef>
              <a:spcAft>
                <a:spcPts val="0"/>
              </a:spcAft>
              <a:buClrTx/>
              <a:buSzTx/>
              <a:buFontTx/>
              <a:buNone/>
              <a:tabLst/>
              <a:defRPr sz="5400" baseline="0">
                <a:solidFill>
                  <a:srgbClr val="666666"/>
                </a:solidFill>
                <a:latin typeface="Noto Sans CJK SC Light" panose="020B0300000000000000" pitchFamily="34" charset="-122"/>
                <a:ea typeface="Noto Sans CJK SC Light" panose="020B0300000000000000" pitchFamily="34" charset="-122"/>
              </a:defRPr>
            </a:lvl1pPr>
          </a:lstStyle>
          <a:p>
            <a:pPr lvl="0">
              <a:defRPr sz="1800">
                <a:solidFill>
                  <a:srgbClr val="000000"/>
                </a:solidFill>
              </a:defRPr>
            </a:pPr>
            <a:r>
              <a:rPr lang="zh-CN" altLang="en-US" sz="5400" dirty="0">
                <a:solidFill>
                  <a:srgbClr val="666666"/>
                </a:solidFill>
              </a:rPr>
              <a:t>课时名称 </a:t>
            </a:r>
            <a:r>
              <a:rPr lang="en-US" altLang="zh-CN" sz="5400" dirty="0">
                <a:solidFill>
                  <a:srgbClr val="666666"/>
                </a:solidFill>
                <a:latin typeface="Noto Sans CJK SC Light"/>
                <a:ea typeface="Noto Sans CJK SC Light"/>
                <a:cs typeface="Noto Sans CJK SC Light"/>
                <a:sym typeface="Noto Sans CJK SC Light"/>
              </a:rPr>
              <a:t>— </a:t>
            </a:r>
            <a:r>
              <a:rPr lang="zh-CN" altLang="en-US" sz="5400" dirty="0">
                <a:solidFill>
                  <a:srgbClr val="666666"/>
                </a:solidFill>
                <a:latin typeface="Noto Sans CJK SC Light"/>
                <a:ea typeface="Noto Sans CJK SC Light"/>
                <a:cs typeface="Noto Sans CJK SC Light"/>
                <a:sym typeface="Noto Sans CJK SC Light"/>
              </a:rPr>
              <a:t>第</a:t>
            </a:r>
            <a:r>
              <a:rPr lang="en-US" altLang="zh-CN" sz="5400" dirty="0">
                <a:solidFill>
                  <a:srgbClr val="666666"/>
                </a:solidFill>
                <a:latin typeface="Noto Sans CJK SC Light"/>
                <a:ea typeface="Noto Sans CJK SC Light"/>
                <a:cs typeface="Noto Sans CJK SC Light"/>
                <a:sym typeface="Noto Sans CJK SC Light"/>
              </a:rPr>
              <a:t>N</a:t>
            </a:r>
            <a:r>
              <a:rPr lang="zh-CN" altLang="en-US" sz="5400" dirty="0">
                <a:solidFill>
                  <a:srgbClr val="666666"/>
                </a:solidFill>
                <a:latin typeface="Noto Sans CJK SC Light"/>
                <a:ea typeface="Noto Sans CJK SC Light"/>
                <a:cs typeface="Noto Sans CJK SC Light"/>
                <a:sym typeface="Noto Sans CJK SC Light"/>
              </a:rPr>
              <a:t>个知识点</a:t>
            </a:r>
            <a:endParaRPr lang="zh-CN" altLang="en-US" dirty="0"/>
          </a:p>
        </p:txBody>
      </p:sp>
      <p:sp>
        <p:nvSpPr>
          <p:cNvPr id="8" name="副标题 2"/>
          <p:cNvSpPr>
            <a:spLocks noGrp="1"/>
          </p:cNvSpPr>
          <p:nvPr>
            <p:ph type="subTitle" idx="1" hasCustomPrompt="1"/>
          </p:nvPr>
        </p:nvSpPr>
        <p:spPr>
          <a:xfrm>
            <a:off x="1090800" y="2541600"/>
            <a:ext cx="22201200" cy="10119600"/>
          </a:xfrm>
        </p:spPr>
        <p:txBody>
          <a:bodyPr anchor="t">
            <a:noAutofit/>
          </a:bodyPr>
          <a:lstStyle>
            <a:lvl1pPr marL="687600" marR="0" indent="-507600" algn="l" defTabSz="825458" eaLnBrk="1" fontAlgn="auto" latinLnBrk="0" hangingPunct="1">
              <a:lnSpc>
                <a:spcPct val="140000"/>
              </a:lnSpc>
              <a:spcBef>
                <a:spcPts val="0"/>
              </a:spcBef>
              <a:spcAft>
                <a:spcPts val="0"/>
              </a:spcAft>
              <a:buClr>
                <a:srgbClr val="35B558"/>
              </a:buClr>
              <a:buSzPct val="105000"/>
              <a:buFont typeface="Arial" panose="020B0604020202020204" pitchFamily="34" charset="0"/>
              <a:buNone/>
              <a:tabLst/>
              <a:defRPr sz="4800" baseline="0">
                <a:solidFill>
                  <a:srgbClr val="666666"/>
                </a:solidFill>
                <a:latin typeface="Noto Sans CJK SC Regular" panose="020B0500000000000000" pitchFamily="34" charset="-122"/>
                <a:ea typeface="Noto Sans CJK SC Regular" panose="020B0500000000000000"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自由发挥区域</a:t>
            </a:r>
            <a:endParaRPr lang="en-US" altLang="zh-CN" dirty="0"/>
          </a:p>
          <a:p>
            <a:endParaRPr lang="zh-CN" altLang="en-US" dirty="0"/>
          </a:p>
        </p:txBody>
      </p:sp>
    </p:spTree>
    <p:extLst>
      <p:ext uri="{BB962C8B-B14F-4D97-AF65-F5344CB8AC3E}">
        <p14:creationId xmlns:p14="http://schemas.microsoft.com/office/powerpoint/2010/main" val="3273624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课程总结模板">
    <p:bg>
      <p:bgPr>
        <a:solidFill>
          <a:srgbClr val="F9F9F9"/>
        </a:solidFill>
        <a:effectLst/>
      </p:bgPr>
    </p:bg>
    <p:spTree>
      <p:nvGrpSpPr>
        <p:cNvPr id="1" name=""/>
        <p:cNvGrpSpPr/>
        <p:nvPr/>
      </p:nvGrpSpPr>
      <p:grpSpPr>
        <a:xfrm>
          <a:off x="0" y="0"/>
          <a:ext cx="0" cy="0"/>
          <a:chOff x="0" y="0"/>
          <a:chExt cx="0" cy="0"/>
        </a:xfrm>
      </p:grpSpPr>
      <p:sp>
        <p:nvSpPr>
          <p:cNvPr id="3" name="Shape 154"/>
          <p:cNvSpPr/>
          <p:nvPr userDrawn="1"/>
        </p:nvSpPr>
        <p:spPr>
          <a:xfrm>
            <a:off x="-405493" y="501070"/>
            <a:ext cx="1270001" cy="787400"/>
          </a:xfrm>
          <a:prstGeom prst="rect">
            <a:avLst/>
          </a:prstGeom>
          <a:blipFill>
            <a:blip r:embed="rId2"/>
          </a:blipFill>
          <a:ln w="12700">
            <a:miter lim="400000"/>
          </a:ln>
        </p:spPr>
        <p:txBody>
          <a:bodyPr lIns="0" tIns="0" rIns="0" bIns="0" anchor="ctr"/>
          <a:lstStyle/>
          <a:p>
            <a:pPr lvl="0">
              <a:defRPr sz="3600"/>
            </a:pPr>
            <a:endParaRPr sz="3600"/>
          </a:p>
        </p:txBody>
      </p:sp>
      <p:sp>
        <p:nvSpPr>
          <p:cNvPr id="4" name="标题 1"/>
          <p:cNvSpPr>
            <a:spLocks noGrp="1"/>
          </p:cNvSpPr>
          <p:nvPr>
            <p:ph type="ctrTitle" hasCustomPrompt="1"/>
          </p:nvPr>
        </p:nvSpPr>
        <p:spPr>
          <a:xfrm>
            <a:off x="1033200" y="428400"/>
            <a:ext cx="23004000" cy="932400"/>
          </a:xfrm>
        </p:spPr>
        <p:txBody>
          <a:bodyPr anchor="ctr" anchorCtr="0">
            <a:noAutofit/>
          </a:bodyPr>
          <a:lstStyle>
            <a:lvl1pPr algn="l">
              <a:defRPr sz="5400" baseline="0">
                <a:solidFill>
                  <a:srgbClr val="666666"/>
                </a:solidFill>
                <a:latin typeface="Noto Sans CJK SC Light" panose="020B0300000000000000" pitchFamily="34" charset="-122"/>
                <a:ea typeface="Noto Sans CJK SC Light" panose="020B0300000000000000" pitchFamily="34" charset="-122"/>
              </a:defRPr>
            </a:lvl1pPr>
          </a:lstStyle>
          <a:p>
            <a:r>
              <a:rPr lang="zh-CN" altLang="en-US" sz="5400" dirty="0">
                <a:solidFill>
                  <a:srgbClr val="666666"/>
                </a:solidFill>
              </a:rPr>
              <a:t>课程主标题</a:t>
            </a:r>
            <a:endParaRPr lang="zh-CN" altLang="en-US" dirty="0"/>
          </a:p>
        </p:txBody>
      </p:sp>
      <p:sp>
        <p:nvSpPr>
          <p:cNvPr id="6" name="副标题 2"/>
          <p:cNvSpPr>
            <a:spLocks noGrp="1"/>
          </p:cNvSpPr>
          <p:nvPr>
            <p:ph type="subTitle" idx="1" hasCustomPrompt="1"/>
          </p:nvPr>
        </p:nvSpPr>
        <p:spPr>
          <a:xfrm>
            <a:off x="1090800" y="3193200"/>
            <a:ext cx="22201200" cy="10281600"/>
          </a:xfrm>
        </p:spPr>
        <p:txBody>
          <a:bodyPr anchor="t">
            <a:noAutofit/>
          </a:bodyPr>
          <a:lstStyle>
            <a:lvl1pPr marL="0" indent="0" algn="l">
              <a:lnSpc>
                <a:spcPct val="140000"/>
              </a:lnSpc>
              <a:spcBef>
                <a:spcPts val="0"/>
              </a:spcBef>
              <a:buNone/>
              <a:defRPr sz="4800">
                <a:solidFill>
                  <a:srgbClr val="666666"/>
                </a:solidFill>
                <a:latin typeface="Noto Sans CJK SC Regular" panose="020B0500000000000000" pitchFamily="34" charset="-122"/>
                <a:ea typeface="Noto Sans CJK SC Regular" panose="020B0500000000000000"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课程总结内容</a:t>
            </a:r>
            <a:endParaRPr lang="en-US" altLang="zh-CN" dirty="0"/>
          </a:p>
          <a:p>
            <a:endParaRPr lang="en-US" altLang="zh-CN" dirty="0"/>
          </a:p>
        </p:txBody>
      </p:sp>
    </p:spTree>
    <p:extLst>
      <p:ext uri="{BB962C8B-B14F-4D97-AF65-F5344CB8AC3E}">
        <p14:creationId xmlns:p14="http://schemas.microsoft.com/office/powerpoint/2010/main" val="3005509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utoUpdateAnimBg="0">
        <p:tmplLst>
          <p:tmpl lvl="1">
            <p:tnLst>
              <p:par>
                <p:cTn presetID="10"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p:tnLst>
              <p:par>
                <p:cTn presetID="10"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12" name="文本占位符 11"/>
          <p:cNvSpPr>
            <a:spLocks noGrp="1"/>
          </p:cNvSpPr>
          <p:nvPr>
            <p:ph type="body" sz="quarter" idx="11" hasCustomPrompt="1"/>
          </p:nvPr>
        </p:nvSpPr>
        <p:spPr>
          <a:xfrm>
            <a:off x="1824567" y="3689351"/>
            <a:ext cx="19584456" cy="1661994"/>
          </a:xfrm>
          <a:prstGeom prst="rect">
            <a:avLst/>
          </a:prstGeom>
        </p:spPr>
        <p:txBody>
          <a:bodyPr/>
          <a:lstStyle>
            <a:lvl1pPr marL="0" indent="0" algn="l" defTabSz="1828800" rtl="0" eaLnBrk="1" fontAlgn="auto" latinLnBrk="0" hangingPunct="1">
              <a:spcBef>
                <a:spcPts val="0"/>
              </a:spcBef>
              <a:spcAft>
                <a:spcPts val="0"/>
              </a:spcAft>
              <a:buNone/>
              <a:defRPr lang="zh-CN" altLang="en-US" sz="9600" b="1" kern="1200" dirty="0">
                <a:solidFill>
                  <a:schemeClr val="tx1">
                    <a:lumMod val="65000"/>
                    <a:lumOff val="35000"/>
                  </a:schemeClr>
                </a:solidFill>
                <a:effectLst/>
                <a:latin typeface="微软雅黑" pitchFamily="34" charset="-122"/>
                <a:ea typeface="微软雅黑" pitchFamily="34" charset="-122"/>
                <a:cs typeface="+mn-cs"/>
              </a:defRPr>
            </a:lvl1pPr>
          </a:lstStyle>
          <a:p>
            <a:pPr lvl="0"/>
            <a:r>
              <a:rPr lang="zh-CN" altLang="en-US" dirty="0"/>
              <a:t>单击此处编辑主标题</a:t>
            </a:r>
          </a:p>
        </p:txBody>
      </p:sp>
      <p:sp>
        <p:nvSpPr>
          <p:cNvPr id="20" name="文本占位符 19"/>
          <p:cNvSpPr>
            <a:spLocks noGrp="1"/>
          </p:cNvSpPr>
          <p:nvPr>
            <p:ph type="body" sz="quarter" idx="12" hasCustomPrompt="1"/>
          </p:nvPr>
        </p:nvSpPr>
        <p:spPr>
          <a:xfrm>
            <a:off x="18244885" y="7549580"/>
            <a:ext cx="5377195" cy="2594568"/>
          </a:xfrm>
          <a:prstGeom prst="rect">
            <a:avLst/>
          </a:prstGeom>
        </p:spPr>
        <p:txBody>
          <a:bodyPr/>
          <a:lstStyle>
            <a:lvl1pPr marL="0" indent="0" algn="l">
              <a:buNone/>
              <a:defRPr sz="4000">
                <a:latin typeface="微软雅黑" pitchFamily="34" charset="-122"/>
                <a:ea typeface="微软雅黑" pitchFamily="34" charset="-122"/>
              </a:defRPr>
            </a:lvl1pPr>
          </a:lstStyle>
          <a:p>
            <a:pPr lvl="0"/>
            <a:r>
              <a:rPr lang="zh-CN" altLang="en-US" dirty="0"/>
              <a:t>撰写部门及人员</a:t>
            </a:r>
            <a:endParaRPr lang="en-US" altLang="zh-CN" dirty="0"/>
          </a:p>
          <a:p>
            <a:pPr lvl="0"/>
            <a:endParaRPr lang="en-US" altLang="zh-CN" dirty="0"/>
          </a:p>
          <a:p>
            <a:pPr lvl="0"/>
            <a:r>
              <a:rPr lang="en-US" altLang="zh-CN" dirty="0"/>
              <a:t>2011/4/1</a:t>
            </a:r>
            <a:endParaRPr lang="zh-CN" altLang="en-US" dirty="0"/>
          </a:p>
        </p:txBody>
      </p:sp>
    </p:spTree>
    <p:extLst>
      <p:ext uri="{BB962C8B-B14F-4D97-AF65-F5344CB8AC3E}">
        <p14:creationId xmlns:p14="http://schemas.microsoft.com/office/powerpoint/2010/main" val="3999021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1689100" y="355600"/>
            <a:ext cx="21005800" cy="22860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p>
            <a:pPr lvl="0">
              <a:defRPr sz="1800">
                <a:solidFill>
                  <a:srgbClr val="000000"/>
                </a:solidFill>
              </a:defRPr>
            </a:pPr>
            <a:r>
              <a:rPr sz="11200" dirty="0" err="1">
                <a:solidFill>
                  <a:srgbClr val="FFFFFF"/>
                </a:solidFill>
              </a:rPr>
              <a:t>标题文本</a:t>
            </a:r>
            <a:endParaRPr sz="11200" dirty="0">
              <a:solidFill>
                <a:srgbClr val="FFFFFF"/>
              </a:solidFill>
            </a:endParaRPr>
          </a:p>
        </p:txBody>
      </p:sp>
      <p:sp>
        <p:nvSpPr>
          <p:cNvPr id="3" name="Shape 3"/>
          <p:cNvSpPr>
            <a:spLocks noGrp="1"/>
          </p:cNvSpPr>
          <p:nvPr>
            <p:ph type="body" idx="1"/>
          </p:nvPr>
        </p:nvSpPr>
        <p:spPr>
          <a:xfrm>
            <a:off x="1689100" y="3149600"/>
            <a:ext cx="21005800" cy="92964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p>
            <a:pPr lvl="0">
              <a:defRPr sz="1800">
                <a:solidFill>
                  <a:srgbClr val="000000"/>
                </a:solidFill>
              </a:defRPr>
            </a:pPr>
            <a:r>
              <a:rPr sz="5200" dirty="0" err="1">
                <a:solidFill>
                  <a:srgbClr val="FFFFFF"/>
                </a:solidFill>
              </a:rPr>
              <a:t>正文级别</a:t>
            </a:r>
            <a:r>
              <a:rPr sz="5200" dirty="0">
                <a:solidFill>
                  <a:srgbClr val="FFFFFF"/>
                </a:solidFill>
              </a:rPr>
              <a:t> 1</a:t>
            </a:r>
          </a:p>
          <a:p>
            <a:pPr lvl="1">
              <a:defRPr sz="1800">
                <a:solidFill>
                  <a:srgbClr val="000000"/>
                </a:solidFill>
              </a:defRPr>
            </a:pPr>
            <a:r>
              <a:rPr sz="5200" dirty="0" err="1">
                <a:solidFill>
                  <a:srgbClr val="FFFFFF"/>
                </a:solidFill>
              </a:rPr>
              <a:t>正文级别</a:t>
            </a:r>
            <a:r>
              <a:rPr sz="5200" dirty="0">
                <a:solidFill>
                  <a:srgbClr val="FFFFFF"/>
                </a:solidFill>
              </a:rPr>
              <a:t> 2</a:t>
            </a:r>
          </a:p>
          <a:p>
            <a:pPr lvl="2">
              <a:defRPr sz="1800">
                <a:solidFill>
                  <a:srgbClr val="000000"/>
                </a:solidFill>
              </a:defRPr>
            </a:pPr>
            <a:r>
              <a:rPr sz="5200" dirty="0" err="1">
                <a:solidFill>
                  <a:srgbClr val="FFFFFF"/>
                </a:solidFill>
              </a:rPr>
              <a:t>正文级别</a:t>
            </a:r>
            <a:r>
              <a:rPr sz="5200" dirty="0">
                <a:solidFill>
                  <a:srgbClr val="FFFFFF"/>
                </a:solidFill>
              </a:rPr>
              <a:t> 3</a:t>
            </a:r>
          </a:p>
          <a:p>
            <a:pPr lvl="3">
              <a:defRPr sz="1800">
                <a:solidFill>
                  <a:srgbClr val="000000"/>
                </a:solidFill>
              </a:defRPr>
            </a:pPr>
            <a:r>
              <a:rPr sz="5200" dirty="0" err="1">
                <a:solidFill>
                  <a:srgbClr val="FFFFFF"/>
                </a:solidFill>
              </a:rPr>
              <a:t>正文级别</a:t>
            </a:r>
            <a:r>
              <a:rPr sz="5200" dirty="0">
                <a:solidFill>
                  <a:srgbClr val="FFFFFF"/>
                </a:solidFill>
              </a:rPr>
              <a:t> 4</a:t>
            </a:r>
          </a:p>
          <a:p>
            <a:pPr lvl="4">
              <a:defRPr sz="1800">
                <a:solidFill>
                  <a:srgbClr val="000000"/>
                </a:solidFill>
              </a:defRPr>
            </a:pPr>
            <a:r>
              <a:rPr sz="5200" dirty="0" err="1">
                <a:solidFill>
                  <a:srgbClr val="FFFFFF"/>
                </a:solidFill>
              </a:rPr>
              <a:t>正文级别</a:t>
            </a:r>
            <a:r>
              <a:rPr sz="5200" dirty="0">
                <a:solidFill>
                  <a:srgbClr val="FFFFFF"/>
                </a:solidFill>
              </a:rPr>
              <a:t> 5</a:t>
            </a:r>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86" r:id="rId3"/>
    <p:sldLayoutId id="2147483680" r:id="rId4"/>
    <p:sldLayoutId id="2147483676" r:id="rId5"/>
    <p:sldLayoutId id="2147483677" r:id="rId6"/>
    <p:sldLayoutId id="2147483678" r:id="rId7"/>
    <p:sldLayoutId id="2147483675" r:id="rId8"/>
    <p:sldLayoutId id="2147483687" r:id="rId9"/>
  </p:sldLayoutIdLst>
  <p:transition spd="med"/>
  <p:txStyles>
    <p:titleStyle>
      <a:lvl1pPr algn="ctr" defTabSz="825458" eaLnBrk="1" hangingPunct="1">
        <a:defRPr sz="11200">
          <a:solidFill>
            <a:srgbClr val="FFFFFF"/>
          </a:solidFill>
          <a:latin typeface="+mn-lt"/>
          <a:ea typeface="+mn-ea"/>
          <a:cs typeface="+mn-cs"/>
          <a:sym typeface="Helvetica Light"/>
        </a:defRPr>
      </a:lvl1pPr>
      <a:lvl2pPr indent="228589" algn="ctr" defTabSz="825458" eaLnBrk="1" hangingPunct="1">
        <a:defRPr sz="11200">
          <a:solidFill>
            <a:srgbClr val="FFFFFF"/>
          </a:solidFill>
          <a:latin typeface="+mn-lt"/>
          <a:ea typeface="+mn-ea"/>
          <a:cs typeface="+mn-cs"/>
          <a:sym typeface="Helvetica Light"/>
        </a:defRPr>
      </a:lvl2pPr>
      <a:lvl3pPr indent="457178" algn="ctr" defTabSz="825458" eaLnBrk="1" hangingPunct="1">
        <a:defRPr sz="11200">
          <a:solidFill>
            <a:srgbClr val="FFFFFF"/>
          </a:solidFill>
          <a:latin typeface="+mn-lt"/>
          <a:ea typeface="+mn-ea"/>
          <a:cs typeface="+mn-cs"/>
          <a:sym typeface="Helvetica Light"/>
        </a:defRPr>
      </a:lvl3pPr>
      <a:lvl4pPr indent="685766" algn="ctr" defTabSz="825458" eaLnBrk="1" hangingPunct="1">
        <a:defRPr sz="11200">
          <a:solidFill>
            <a:srgbClr val="FFFFFF"/>
          </a:solidFill>
          <a:latin typeface="+mn-lt"/>
          <a:ea typeface="+mn-ea"/>
          <a:cs typeface="+mn-cs"/>
          <a:sym typeface="Helvetica Light"/>
        </a:defRPr>
      </a:lvl4pPr>
      <a:lvl5pPr indent="914354" algn="ctr" defTabSz="825458" eaLnBrk="1" hangingPunct="1">
        <a:defRPr sz="11200">
          <a:solidFill>
            <a:srgbClr val="FFFFFF"/>
          </a:solidFill>
          <a:latin typeface="+mn-lt"/>
          <a:ea typeface="+mn-ea"/>
          <a:cs typeface="+mn-cs"/>
          <a:sym typeface="Helvetica Light"/>
        </a:defRPr>
      </a:lvl5pPr>
      <a:lvl6pPr indent="1142942" algn="ctr" defTabSz="825458" eaLnBrk="1" hangingPunct="1">
        <a:defRPr sz="11200">
          <a:solidFill>
            <a:srgbClr val="FFFFFF"/>
          </a:solidFill>
          <a:latin typeface="+mn-lt"/>
          <a:ea typeface="+mn-ea"/>
          <a:cs typeface="+mn-cs"/>
          <a:sym typeface="Helvetica Light"/>
        </a:defRPr>
      </a:lvl6pPr>
      <a:lvl7pPr indent="1371532" algn="ctr" defTabSz="825458" eaLnBrk="1" hangingPunct="1">
        <a:defRPr sz="11200">
          <a:solidFill>
            <a:srgbClr val="FFFFFF"/>
          </a:solidFill>
          <a:latin typeface="+mn-lt"/>
          <a:ea typeface="+mn-ea"/>
          <a:cs typeface="+mn-cs"/>
          <a:sym typeface="Helvetica Light"/>
        </a:defRPr>
      </a:lvl7pPr>
      <a:lvl8pPr indent="1600120" algn="ctr" defTabSz="825458" eaLnBrk="1" hangingPunct="1">
        <a:defRPr sz="11200">
          <a:solidFill>
            <a:srgbClr val="FFFFFF"/>
          </a:solidFill>
          <a:latin typeface="+mn-lt"/>
          <a:ea typeface="+mn-ea"/>
          <a:cs typeface="+mn-cs"/>
          <a:sym typeface="Helvetica Light"/>
        </a:defRPr>
      </a:lvl8pPr>
      <a:lvl9pPr indent="1828709" algn="ctr" defTabSz="825458" eaLnBrk="1" hangingPunct="1">
        <a:defRPr sz="11200">
          <a:solidFill>
            <a:srgbClr val="FFFFFF"/>
          </a:solidFill>
          <a:latin typeface="+mn-lt"/>
          <a:ea typeface="+mn-ea"/>
          <a:cs typeface="+mn-cs"/>
          <a:sym typeface="Helvetica Light"/>
        </a:defRPr>
      </a:lvl9pPr>
    </p:titleStyle>
    <p:bodyStyle>
      <a:lvl1pPr marL="634968" indent="-634968" defTabSz="825458" eaLnBrk="1" hangingPunct="1">
        <a:spcBef>
          <a:spcPts val="5900"/>
        </a:spcBef>
        <a:buSzPct val="75000"/>
        <a:buChar char="•"/>
        <a:defRPr sz="5200">
          <a:solidFill>
            <a:srgbClr val="FFFFFF"/>
          </a:solidFill>
          <a:latin typeface="+mn-lt"/>
          <a:ea typeface="+mn-ea"/>
          <a:cs typeface="+mn-cs"/>
          <a:sym typeface="Helvetica Light"/>
        </a:defRPr>
      </a:lvl1pPr>
      <a:lvl2pPr marL="1269936" indent="-634968" defTabSz="825458" eaLnBrk="1" hangingPunct="1">
        <a:spcBef>
          <a:spcPts val="5900"/>
        </a:spcBef>
        <a:buSzPct val="75000"/>
        <a:buChar char="•"/>
        <a:defRPr sz="5200">
          <a:solidFill>
            <a:srgbClr val="FFFFFF"/>
          </a:solidFill>
          <a:latin typeface="+mn-lt"/>
          <a:ea typeface="+mn-ea"/>
          <a:cs typeface="+mn-cs"/>
          <a:sym typeface="Helvetica Light"/>
        </a:defRPr>
      </a:lvl2pPr>
      <a:lvl3pPr marL="1904904" indent="-634968" defTabSz="825458" eaLnBrk="1" hangingPunct="1">
        <a:spcBef>
          <a:spcPts val="5900"/>
        </a:spcBef>
        <a:buSzPct val="75000"/>
        <a:buChar char="•"/>
        <a:defRPr sz="5200">
          <a:solidFill>
            <a:srgbClr val="FFFFFF"/>
          </a:solidFill>
          <a:latin typeface="+mn-lt"/>
          <a:ea typeface="+mn-ea"/>
          <a:cs typeface="+mn-cs"/>
          <a:sym typeface="Helvetica Light"/>
        </a:defRPr>
      </a:lvl3pPr>
      <a:lvl4pPr marL="2539874" indent="-634968" defTabSz="825458" eaLnBrk="1" hangingPunct="1">
        <a:spcBef>
          <a:spcPts val="5900"/>
        </a:spcBef>
        <a:buSzPct val="75000"/>
        <a:buChar char="•"/>
        <a:defRPr sz="5200">
          <a:solidFill>
            <a:srgbClr val="FFFFFF"/>
          </a:solidFill>
          <a:latin typeface="+mn-lt"/>
          <a:ea typeface="+mn-ea"/>
          <a:cs typeface="+mn-cs"/>
          <a:sym typeface="Helvetica Light"/>
        </a:defRPr>
      </a:lvl4pPr>
      <a:lvl5pPr marL="3174842" indent="-634968" defTabSz="825458" eaLnBrk="1" hangingPunct="1">
        <a:spcBef>
          <a:spcPts val="5900"/>
        </a:spcBef>
        <a:buSzPct val="75000"/>
        <a:buChar char="•"/>
        <a:defRPr sz="5200">
          <a:solidFill>
            <a:srgbClr val="FFFFFF"/>
          </a:solidFill>
          <a:latin typeface="+mn-lt"/>
          <a:ea typeface="+mn-ea"/>
          <a:cs typeface="+mn-cs"/>
          <a:sym typeface="Helvetica Light"/>
        </a:defRPr>
      </a:lvl5pPr>
      <a:lvl6pPr marL="3809810" indent="-634968" defTabSz="825458" eaLnBrk="1" hangingPunct="1">
        <a:spcBef>
          <a:spcPts val="5900"/>
        </a:spcBef>
        <a:buSzPct val="75000"/>
        <a:buChar char="•"/>
        <a:defRPr sz="5200">
          <a:solidFill>
            <a:srgbClr val="FFFFFF"/>
          </a:solidFill>
          <a:latin typeface="+mn-lt"/>
          <a:ea typeface="+mn-ea"/>
          <a:cs typeface="+mn-cs"/>
          <a:sym typeface="Helvetica Light"/>
        </a:defRPr>
      </a:lvl6pPr>
      <a:lvl7pPr marL="4444778" indent="-634968" defTabSz="825458" eaLnBrk="1" hangingPunct="1">
        <a:spcBef>
          <a:spcPts val="5900"/>
        </a:spcBef>
        <a:buSzPct val="75000"/>
        <a:buChar char="•"/>
        <a:defRPr sz="5200">
          <a:solidFill>
            <a:srgbClr val="FFFFFF"/>
          </a:solidFill>
          <a:latin typeface="+mn-lt"/>
          <a:ea typeface="+mn-ea"/>
          <a:cs typeface="+mn-cs"/>
          <a:sym typeface="Helvetica Light"/>
        </a:defRPr>
      </a:lvl7pPr>
      <a:lvl8pPr marL="5079746" indent="-634968" defTabSz="825458" eaLnBrk="1" hangingPunct="1">
        <a:spcBef>
          <a:spcPts val="5900"/>
        </a:spcBef>
        <a:buSzPct val="75000"/>
        <a:buChar char="•"/>
        <a:defRPr sz="5200">
          <a:solidFill>
            <a:srgbClr val="FFFFFF"/>
          </a:solidFill>
          <a:latin typeface="+mn-lt"/>
          <a:ea typeface="+mn-ea"/>
          <a:cs typeface="+mn-cs"/>
          <a:sym typeface="Helvetica Light"/>
        </a:defRPr>
      </a:lvl8pPr>
      <a:lvl9pPr marL="5714714" indent="-634968" defTabSz="825458" eaLnBrk="1" hangingPunct="1">
        <a:spcBef>
          <a:spcPts val="5900"/>
        </a:spcBef>
        <a:buSzPct val="75000"/>
        <a:buChar char="•"/>
        <a:defRPr sz="5200">
          <a:solidFill>
            <a:srgbClr val="FFFFFF"/>
          </a:solidFill>
          <a:latin typeface="+mn-lt"/>
          <a:ea typeface="+mn-ea"/>
          <a:cs typeface="+mn-cs"/>
          <a:sym typeface="Helvetica Light"/>
        </a:defRPr>
      </a:lvl9pPr>
    </p:bodyStyle>
    <p:otherStyle>
      <a:lvl1pPr algn="ctr" defTabSz="825458" eaLnBrk="1" hangingPunct="1">
        <a:defRPr sz="2400">
          <a:solidFill>
            <a:schemeClr val="tx1"/>
          </a:solidFill>
          <a:latin typeface="+mn-lt"/>
          <a:ea typeface="+mn-ea"/>
          <a:cs typeface="+mn-cs"/>
          <a:sym typeface="Helvetica Light"/>
        </a:defRPr>
      </a:lvl1pPr>
      <a:lvl2pPr indent="228589" algn="ctr" defTabSz="825458" eaLnBrk="1" hangingPunct="1">
        <a:defRPr sz="2400">
          <a:solidFill>
            <a:schemeClr val="tx1"/>
          </a:solidFill>
          <a:latin typeface="+mn-lt"/>
          <a:ea typeface="+mn-ea"/>
          <a:cs typeface="+mn-cs"/>
          <a:sym typeface="Helvetica Light"/>
        </a:defRPr>
      </a:lvl2pPr>
      <a:lvl3pPr indent="457178" algn="ctr" defTabSz="825458" eaLnBrk="1" hangingPunct="1">
        <a:defRPr sz="2400">
          <a:solidFill>
            <a:schemeClr val="tx1"/>
          </a:solidFill>
          <a:latin typeface="+mn-lt"/>
          <a:ea typeface="+mn-ea"/>
          <a:cs typeface="+mn-cs"/>
          <a:sym typeface="Helvetica Light"/>
        </a:defRPr>
      </a:lvl3pPr>
      <a:lvl4pPr indent="685766" algn="ctr" defTabSz="825458" eaLnBrk="1" hangingPunct="1">
        <a:defRPr sz="2400">
          <a:solidFill>
            <a:schemeClr val="tx1"/>
          </a:solidFill>
          <a:latin typeface="+mn-lt"/>
          <a:ea typeface="+mn-ea"/>
          <a:cs typeface="+mn-cs"/>
          <a:sym typeface="Helvetica Light"/>
        </a:defRPr>
      </a:lvl4pPr>
      <a:lvl5pPr indent="914354" algn="ctr" defTabSz="825458" eaLnBrk="1" hangingPunct="1">
        <a:defRPr sz="2400">
          <a:solidFill>
            <a:schemeClr val="tx1"/>
          </a:solidFill>
          <a:latin typeface="+mn-lt"/>
          <a:ea typeface="+mn-ea"/>
          <a:cs typeface="+mn-cs"/>
          <a:sym typeface="Helvetica Light"/>
        </a:defRPr>
      </a:lvl5pPr>
      <a:lvl6pPr indent="1142942" algn="ctr" defTabSz="825458" eaLnBrk="1" hangingPunct="1">
        <a:defRPr sz="2400">
          <a:solidFill>
            <a:schemeClr val="tx1"/>
          </a:solidFill>
          <a:latin typeface="+mn-lt"/>
          <a:ea typeface="+mn-ea"/>
          <a:cs typeface="+mn-cs"/>
          <a:sym typeface="Helvetica Light"/>
        </a:defRPr>
      </a:lvl6pPr>
      <a:lvl7pPr indent="1371532" algn="ctr" defTabSz="825458" eaLnBrk="1" hangingPunct="1">
        <a:defRPr sz="2400">
          <a:solidFill>
            <a:schemeClr val="tx1"/>
          </a:solidFill>
          <a:latin typeface="+mn-lt"/>
          <a:ea typeface="+mn-ea"/>
          <a:cs typeface="+mn-cs"/>
          <a:sym typeface="Helvetica Light"/>
        </a:defRPr>
      </a:lvl7pPr>
      <a:lvl8pPr indent="1600120" algn="ctr" defTabSz="825458" eaLnBrk="1" hangingPunct="1">
        <a:defRPr sz="2400">
          <a:solidFill>
            <a:schemeClr val="tx1"/>
          </a:solidFill>
          <a:latin typeface="+mn-lt"/>
          <a:ea typeface="+mn-ea"/>
          <a:cs typeface="+mn-cs"/>
          <a:sym typeface="Helvetica Light"/>
        </a:defRPr>
      </a:lvl8pPr>
      <a:lvl9pPr indent="1828709" algn="ctr" defTabSz="825458" eaLnBrk="1" hangingPunct="1">
        <a:defRPr sz="2400">
          <a:solidFill>
            <a:schemeClr val="tx1"/>
          </a:solidFill>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7.emf"/><Relationship Id="rId5" Type="http://schemas.openxmlformats.org/officeDocument/2006/relationships/oleObject" Target="../embeddings/oleObject1.bin"/><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www.webxml.com.cn/zh_cn/index.aspx" TargetMode="External"/><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0.tmp"/></Relationships>
</file>

<file path=ppt/slides/_rels/slide14.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2.tmp"/></Relationships>
</file>

<file path=ppt/slides/_rels/slide15.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4.tmp"/></Relationships>
</file>

<file path=ppt/slides/_rels/slide16.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8.tm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2"/>
          </p:nvPr>
        </p:nvSpPr>
        <p:spPr>
          <a:xfrm>
            <a:off x="11974058" y="11923322"/>
            <a:ext cx="9773708" cy="1738452"/>
          </a:xfrm>
        </p:spPr>
        <p:txBody>
          <a:bodyPr>
            <a:normAutofit fontScale="25000" lnSpcReduction="20000"/>
          </a:bodyPr>
          <a:lstStyle/>
          <a:p>
            <a:pPr algn="ctr"/>
            <a:r>
              <a:rPr lang="zh-CN" altLang="en-US" dirty="0"/>
              <a:t>汇报人：陈琦帆</a:t>
            </a:r>
            <a:endParaRPr lang="en-US" altLang="zh-CN" dirty="0"/>
          </a:p>
          <a:p>
            <a:pPr algn="r"/>
            <a:r>
              <a:rPr lang="zh-CN" altLang="en-US" dirty="0">
                <a:latin typeface="Andalus" pitchFamily="18" charset="-78"/>
                <a:cs typeface="Andalus" pitchFamily="18" charset="-78"/>
              </a:rPr>
              <a:t>    </a:t>
            </a:r>
            <a:r>
              <a:rPr lang="zh-CN" altLang="en-US" sz="5600" dirty="0">
                <a:latin typeface="Andalus" pitchFamily="18" charset="-78"/>
                <a:cs typeface="Andalus" pitchFamily="18" charset="-78"/>
              </a:rPr>
              <a:t> </a:t>
            </a:r>
            <a:endParaRPr lang="en-US" altLang="zh-CN" sz="5600" dirty="0">
              <a:latin typeface="Andalus" pitchFamily="18" charset="-78"/>
              <a:cs typeface="Andalus" pitchFamily="18" charset="-78"/>
            </a:endParaRPr>
          </a:p>
          <a:p>
            <a:pPr algn="r"/>
            <a:r>
              <a:rPr lang="zh-CN" altLang="en-US" sz="5600" dirty="0">
                <a:latin typeface="Andalus" pitchFamily="18" charset="-78"/>
                <a:cs typeface="Andalus" pitchFamily="18" charset="-78"/>
              </a:rPr>
              <a:t>  </a:t>
            </a:r>
            <a:endParaRPr lang="en-US" altLang="zh-CN" sz="5600" dirty="0">
              <a:latin typeface="Andalus" pitchFamily="18" charset="-78"/>
              <a:cs typeface="Andalus" pitchFamily="18" charset="-78"/>
            </a:endParaRPr>
          </a:p>
        </p:txBody>
      </p:sp>
      <p:pic>
        <p:nvPicPr>
          <p:cNvPr id="4" name="10 Imag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2241" y="719379"/>
            <a:ext cx="14785120" cy="13089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占位符 1"/>
          <p:cNvSpPr>
            <a:spLocks noGrp="1"/>
          </p:cNvSpPr>
          <p:nvPr>
            <p:ph type="body" sz="quarter" idx="11"/>
          </p:nvPr>
        </p:nvSpPr>
        <p:spPr>
          <a:xfrm>
            <a:off x="6068137" y="4116506"/>
            <a:ext cx="11953328" cy="2741494"/>
          </a:xfrm>
        </p:spPr>
        <p:txBody>
          <a:bodyPr/>
          <a:lstStyle/>
          <a:p>
            <a:pPr algn="ctr">
              <a:lnSpc>
                <a:spcPct val="50000"/>
              </a:lnSpc>
              <a:spcBef>
                <a:spcPct val="50000"/>
              </a:spcBef>
            </a:pPr>
            <a:r>
              <a:rPr lang="en-US" altLang="zh-CN" sz="12000" dirty="0" err="1">
                <a:solidFill>
                  <a:srgbClr val="FF0000"/>
                </a:solidFill>
              </a:rPr>
              <a:t>WebService</a:t>
            </a:r>
            <a:endParaRPr lang="en-US" altLang="zh-CN" sz="12000" dirty="0">
              <a:solidFill>
                <a:srgbClr val="FF0000"/>
              </a:solidFill>
              <a:latin typeface="黑体" panose="02010609060101010101" pitchFamily="49" charset="-122"/>
              <a:ea typeface="黑体" panose="02010609060101010101" pitchFamily="49" charset="-122"/>
            </a:endParaRPr>
          </a:p>
        </p:txBody>
      </p:sp>
      <p:sp>
        <p:nvSpPr>
          <p:cNvPr id="6" name="矩形 5"/>
          <p:cNvSpPr/>
          <p:nvPr/>
        </p:nvSpPr>
        <p:spPr>
          <a:xfrm>
            <a:off x="17074691" y="10972968"/>
            <a:ext cx="4673074" cy="1631216"/>
          </a:xfrm>
          <a:prstGeom prst="rect">
            <a:avLst/>
          </a:prstGeom>
        </p:spPr>
        <p:txBody>
          <a:bodyPr wrap="none">
            <a:spAutoFit/>
          </a:bodyPr>
          <a:lstStyle/>
          <a:p>
            <a:r>
              <a:rPr lang="zh-CN" altLang="en-US" dirty="0">
                <a:solidFill>
                  <a:schemeClr val="bg1"/>
                </a:solidFill>
              </a:rPr>
              <a:t>汇报人：白春飞</a:t>
            </a:r>
            <a:endParaRPr lang="en-US" altLang="zh-CN" dirty="0">
              <a:solidFill>
                <a:schemeClr val="bg1"/>
              </a:solidFill>
            </a:endParaRPr>
          </a:p>
          <a:p>
            <a:r>
              <a:rPr lang="en-US" altLang="zh-CN" dirty="0">
                <a:solidFill>
                  <a:schemeClr val="bg1"/>
                </a:solidFill>
              </a:rPr>
              <a:t>2018-3-22</a:t>
            </a:r>
          </a:p>
        </p:txBody>
      </p:sp>
    </p:spTree>
    <p:extLst>
      <p:ext uri="{BB962C8B-B14F-4D97-AF65-F5344CB8AC3E}">
        <p14:creationId xmlns:p14="http://schemas.microsoft.com/office/powerpoint/2010/main" val="9223113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solidFill>
                  <a:srgbClr val="35B558"/>
                </a:solidFill>
                <a:latin typeface="Noto Sans CJK SC Bold" panose="020B0800000000000000" pitchFamily="34" charset="-122"/>
                <a:ea typeface="Noto Sans CJK SC Bold" panose="020B0800000000000000" pitchFamily="34" charset="-122"/>
              </a:rPr>
              <a:t>关键技术</a:t>
            </a:r>
          </a:p>
        </p:txBody>
      </p:sp>
      <p:sp>
        <p:nvSpPr>
          <p:cNvPr id="3" name="矩形 2">
            <a:extLst>
              <a:ext uri="{FF2B5EF4-FFF2-40B4-BE49-F238E27FC236}">
                <a16:creationId xmlns:a16="http://schemas.microsoft.com/office/drawing/2014/main" id="{2550066F-37C8-47B9-B349-61631E09655B}"/>
              </a:ext>
            </a:extLst>
          </p:cNvPr>
          <p:cNvSpPr/>
          <p:nvPr/>
        </p:nvSpPr>
        <p:spPr>
          <a:xfrm>
            <a:off x="1802641" y="1584962"/>
            <a:ext cx="5009706" cy="923330"/>
          </a:xfrm>
          <a:prstGeom prst="rect">
            <a:avLst/>
          </a:prstGeom>
        </p:spPr>
        <p:txBody>
          <a:bodyPr wrap="none">
            <a:spAutoFit/>
          </a:bodyPr>
          <a:lstStyle/>
          <a:p>
            <a:pPr marL="685800" indent="-685800">
              <a:buFont typeface="Wingdings" panose="05000000000000000000" pitchFamily="2" charset="2"/>
              <a:buChar char="u"/>
            </a:pPr>
            <a:r>
              <a:rPr lang="en-US" altLang="zh-CN" sz="5400" dirty="0">
                <a:solidFill>
                  <a:schemeClr val="accent1">
                    <a:lumMod val="60000"/>
                    <a:lumOff val="40000"/>
                  </a:schemeClr>
                </a:solidFill>
              </a:rPr>
              <a:t>XML</a:t>
            </a:r>
            <a:r>
              <a:rPr lang="zh-CN" altLang="en-US" sz="5400" dirty="0">
                <a:solidFill>
                  <a:schemeClr val="accent1">
                    <a:lumMod val="60000"/>
                    <a:lumOff val="40000"/>
                  </a:schemeClr>
                </a:solidFill>
              </a:rPr>
              <a:t>文档结构</a:t>
            </a:r>
          </a:p>
        </p:txBody>
      </p:sp>
      <p:sp>
        <p:nvSpPr>
          <p:cNvPr id="9" name="矩形 8">
            <a:extLst>
              <a:ext uri="{FF2B5EF4-FFF2-40B4-BE49-F238E27FC236}">
                <a16:creationId xmlns:a16="http://schemas.microsoft.com/office/drawing/2014/main" id="{909F6C9C-E2FE-472A-9E1A-5032F21A2581}"/>
              </a:ext>
            </a:extLst>
          </p:cNvPr>
          <p:cNvSpPr/>
          <p:nvPr/>
        </p:nvSpPr>
        <p:spPr>
          <a:xfrm>
            <a:off x="2209800" y="3349347"/>
            <a:ext cx="12192000" cy="6617196"/>
          </a:xfrm>
          <a:prstGeom prst="rect">
            <a:avLst/>
          </a:prstGeom>
        </p:spPr>
        <p:txBody>
          <a:bodyPr>
            <a:spAutoFit/>
          </a:bodyPr>
          <a:lstStyle/>
          <a:p>
            <a:pPr algn="l" defTabSz="914400" rtl="0" fontAlgn="base">
              <a:spcBef>
                <a:spcPct val="20000"/>
              </a:spcBef>
              <a:spcAft>
                <a:spcPct val="0"/>
              </a:spcAft>
              <a:buClr>
                <a:srgbClr val="9999FF"/>
              </a:buClr>
              <a:defRPr/>
            </a:pPr>
            <a:r>
              <a:rPr lang="en-US" altLang="zh-CN" sz="4000" dirty="0">
                <a:solidFill>
                  <a:srgbClr val="666666"/>
                </a:solidFill>
                <a:latin typeface="Arial" charset="0"/>
                <a:ea typeface="Noto Sans CJK SC Regular" panose="020B0500000000000000" pitchFamily="34" charset="-122"/>
              </a:rPr>
              <a:t>&lt;?xml version="1.0"?&gt; </a:t>
            </a:r>
          </a:p>
          <a:p>
            <a:pPr algn="l" defTabSz="914400" rtl="0" fontAlgn="base">
              <a:spcBef>
                <a:spcPct val="20000"/>
              </a:spcBef>
              <a:spcAft>
                <a:spcPct val="0"/>
              </a:spcAft>
              <a:buClr>
                <a:srgbClr val="9999FF"/>
              </a:buClr>
              <a:defRPr/>
            </a:pPr>
            <a:r>
              <a:rPr lang="en-US" altLang="zh-CN" sz="4000" dirty="0">
                <a:solidFill>
                  <a:srgbClr val="666666"/>
                </a:solidFill>
                <a:latin typeface="Arial" charset="0"/>
                <a:ea typeface="Noto Sans CJK SC Regular" panose="020B0500000000000000" pitchFamily="34" charset="-122"/>
              </a:rPr>
              <a:t>&lt;!-- self-introduction  --&gt;</a:t>
            </a:r>
          </a:p>
          <a:p>
            <a:pPr algn="l" defTabSz="914400" rtl="0" fontAlgn="base">
              <a:spcBef>
                <a:spcPct val="20000"/>
              </a:spcBef>
              <a:spcAft>
                <a:spcPct val="0"/>
              </a:spcAft>
              <a:buClr>
                <a:srgbClr val="9999FF"/>
              </a:buClr>
              <a:defRPr/>
            </a:pPr>
            <a:r>
              <a:rPr lang="en-US" altLang="zh-CN" sz="4000" dirty="0">
                <a:solidFill>
                  <a:srgbClr val="666666"/>
                </a:solidFill>
                <a:latin typeface="Arial" charset="0"/>
                <a:ea typeface="Noto Sans CJK SC Regular" panose="020B0500000000000000" pitchFamily="34" charset="-122"/>
              </a:rPr>
              <a:t>&lt;id&gt;</a:t>
            </a:r>
          </a:p>
          <a:p>
            <a:pPr algn="l" defTabSz="914400" rtl="0" fontAlgn="base">
              <a:spcBef>
                <a:spcPct val="20000"/>
              </a:spcBef>
              <a:spcAft>
                <a:spcPct val="0"/>
              </a:spcAft>
              <a:buClr>
                <a:srgbClr val="9999FF"/>
              </a:buClr>
              <a:defRPr/>
            </a:pPr>
            <a:r>
              <a:rPr lang="en-US" altLang="zh-CN" sz="4000" dirty="0">
                <a:solidFill>
                  <a:srgbClr val="666666"/>
                </a:solidFill>
                <a:latin typeface="Arial" charset="0"/>
                <a:ea typeface="Noto Sans CJK SC Regular" panose="020B0500000000000000" pitchFamily="34" charset="-122"/>
              </a:rPr>
              <a:t>	&lt;name&gt;Bai </a:t>
            </a:r>
            <a:r>
              <a:rPr lang="en-US" altLang="zh-CN" sz="4000" dirty="0" err="1">
                <a:solidFill>
                  <a:srgbClr val="666666"/>
                </a:solidFill>
                <a:latin typeface="Arial" charset="0"/>
                <a:ea typeface="Noto Sans CJK SC Regular" panose="020B0500000000000000" pitchFamily="34" charset="-122"/>
              </a:rPr>
              <a:t>Chunfei</a:t>
            </a:r>
            <a:r>
              <a:rPr lang="en-US" altLang="zh-CN" sz="4000" dirty="0">
                <a:solidFill>
                  <a:srgbClr val="666666"/>
                </a:solidFill>
                <a:latin typeface="Arial" charset="0"/>
                <a:ea typeface="Noto Sans CJK SC Regular" panose="020B0500000000000000" pitchFamily="34" charset="-122"/>
              </a:rPr>
              <a:t>&lt;/name&gt;</a:t>
            </a:r>
          </a:p>
          <a:p>
            <a:pPr algn="l" defTabSz="914400" rtl="0" fontAlgn="base">
              <a:spcBef>
                <a:spcPct val="20000"/>
              </a:spcBef>
              <a:spcAft>
                <a:spcPct val="0"/>
              </a:spcAft>
              <a:buClr>
                <a:srgbClr val="9999FF"/>
              </a:buClr>
              <a:defRPr/>
            </a:pPr>
            <a:r>
              <a:rPr lang="en-US" altLang="zh-CN" sz="4000" dirty="0">
                <a:solidFill>
                  <a:srgbClr val="666666"/>
                </a:solidFill>
                <a:latin typeface="Arial" charset="0"/>
                <a:ea typeface="Noto Sans CJK SC Regular" panose="020B0500000000000000" pitchFamily="34" charset="-122"/>
              </a:rPr>
              <a:t>	&lt;age&gt;18&lt;/age&gt;</a:t>
            </a:r>
          </a:p>
          <a:p>
            <a:pPr algn="l" defTabSz="914400" rtl="0" fontAlgn="base">
              <a:spcBef>
                <a:spcPct val="20000"/>
              </a:spcBef>
              <a:spcAft>
                <a:spcPct val="0"/>
              </a:spcAft>
              <a:buClr>
                <a:srgbClr val="9999FF"/>
              </a:buClr>
              <a:defRPr/>
            </a:pPr>
            <a:r>
              <a:rPr lang="en-US" altLang="zh-CN" sz="4000" dirty="0">
                <a:solidFill>
                  <a:srgbClr val="666666"/>
                </a:solidFill>
                <a:latin typeface="Arial" charset="0"/>
                <a:ea typeface="Noto Sans CJK SC Regular" panose="020B0500000000000000" pitchFamily="34" charset="-122"/>
              </a:rPr>
              <a:t>	&lt;hobby&gt;watching movie&lt;/hobby&gt;</a:t>
            </a:r>
          </a:p>
          <a:p>
            <a:pPr algn="l" defTabSz="914400" rtl="0" fontAlgn="base">
              <a:spcBef>
                <a:spcPct val="20000"/>
              </a:spcBef>
              <a:spcAft>
                <a:spcPct val="0"/>
              </a:spcAft>
              <a:buClr>
                <a:srgbClr val="9999FF"/>
              </a:buClr>
              <a:defRPr/>
            </a:pPr>
            <a:r>
              <a:rPr lang="en-US" altLang="zh-CN" sz="4000" dirty="0">
                <a:solidFill>
                  <a:srgbClr val="666666"/>
                </a:solidFill>
                <a:latin typeface="Arial" charset="0"/>
                <a:ea typeface="Noto Sans CJK SC Regular" panose="020B0500000000000000" pitchFamily="34" charset="-122"/>
              </a:rPr>
              <a:t>	&lt;hobby&gt;playing ping-pong&lt;/hobby&gt;</a:t>
            </a:r>
          </a:p>
          <a:p>
            <a:pPr algn="l" defTabSz="914400" rtl="0" fontAlgn="base">
              <a:spcBef>
                <a:spcPct val="20000"/>
              </a:spcBef>
              <a:spcAft>
                <a:spcPct val="0"/>
              </a:spcAft>
              <a:buClr>
                <a:srgbClr val="9999FF"/>
              </a:buClr>
              <a:defRPr/>
            </a:pPr>
            <a:r>
              <a:rPr lang="en-US" altLang="zh-CN" sz="4000" dirty="0">
                <a:solidFill>
                  <a:srgbClr val="666666"/>
                </a:solidFill>
                <a:latin typeface="Arial" charset="0"/>
                <a:ea typeface="Noto Sans CJK SC Regular" panose="020B0500000000000000" pitchFamily="34" charset="-122"/>
              </a:rPr>
              <a:t>	&lt;description&gt;null&lt;/description&gt;</a:t>
            </a:r>
          </a:p>
          <a:p>
            <a:pPr algn="l" defTabSz="914400" rtl="0" fontAlgn="base">
              <a:spcBef>
                <a:spcPct val="20000"/>
              </a:spcBef>
              <a:spcAft>
                <a:spcPct val="0"/>
              </a:spcAft>
              <a:buClr>
                <a:srgbClr val="9999FF"/>
              </a:buClr>
              <a:defRPr/>
            </a:pPr>
            <a:r>
              <a:rPr lang="en-US" altLang="zh-CN" sz="4000" dirty="0">
                <a:solidFill>
                  <a:srgbClr val="666666"/>
                </a:solidFill>
                <a:latin typeface="Arial" charset="0"/>
                <a:ea typeface="Noto Sans CJK SC Regular" panose="020B0500000000000000" pitchFamily="34" charset="-122"/>
              </a:rPr>
              <a:t>&lt;/id&gt; </a:t>
            </a:r>
          </a:p>
        </p:txBody>
      </p:sp>
    </p:spTree>
    <p:extLst>
      <p:ext uri="{BB962C8B-B14F-4D97-AF65-F5344CB8AC3E}">
        <p14:creationId xmlns:p14="http://schemas.microsoft.com/office/powerpoint/2010/main" val="1113548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solidFill>
                  <a:srgbClr val="35B558"/>
                </a:solidFill>
                <a:latin typeface="Noto Sans CJK SC Bold" panose="020B0800000000000000" pitchFamily="34" charset="-122"/>
                <a:ea typeface="Noto Sans CJK SC Bold" panose="020B0800000000000000" pitchFamily="34" charset="-122"/>
              </a:rPr>
              <a:t>关键技术</a:t>
            </a:r>
          </a:p>
        </p:txBody>
      </p:sp>
      <p:sp>
        <p:nvSpPr>
          <p:cNvPr id="7" name="Text Box 7">
            <a:extLst>
              <a:ext uri="{FF2B5EF4-FFF2-40B4-BE49-F238E27FC236}">
                <a16:creationId xmlns:a16="http://schemas.microsoft.com/office/drawing/2014/main" id="{DEB9990D-C475-426B-A5D6-3BDEE5256FC5}"/>
              </a:ext>
            </a:extLst>
          </p:cNvPr>
          <p:cNvSpPr txBox="1">
            <a:spLocks noChangeArrowheads="1"/>
          </p:cNvSpPr>
          <p:nvPr/>
        </p:nvSpPr>
        <p:spPr bwMode="auto">
          <a:xfrm>
            <a:off x="1371600" y="2564517"/>
            <a:ext cx="15479486" cy="8586966"/>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4"/>
              </a:buBlip>
              <a:defRPr sz="3200">
                <a:solidFill>
                  <a:schemeClr val="tx1"/>
                </a:solidFill>
                <a:effectLst>
                  <a:outerShdw blurRad="38100" dist="38100" dir="2700000" algn="tl">
                    <a:srgbClr val="000000"/>
                  </a:outerShdw>
                </a:effectLst>
                <a:latin typeface="Arial" charset="0"/>
                <a:ea typeface="宋体" charset="-122"/>
                <a:cs typeface="+mn-cs"/>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sz="2800">
                <a:solidFill>
                  <a:schemeClr val="tx1"/>
                </a:solidFill>
                <a:effectLst>
                  <a:outerShdw blurRad="38100" dist="38100" dir="2700000" algn="tl">
                    <a:srgbClr val="000000"/>
                  </a:outerShdw>
                </a:effectLst>
                <a:latin typeface="Arial" charset="0"/>
                <a:ea typeface="宋体" charset="-122"/>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4"/>
              </a:buBlip>
              <a:defRPr sz="2400">
                <a:solidFill>
                  <a:schemeClr val="tx1"/>
                </a:solidFill>
                <a:effectLst>
                  <a:outerShdw blurRad="38100" dist="38100" dir="2700000" algn="tl">
                    <a:srgbClr val="000000"/>
                  </a:outerShdw>
                </a:effectLst>
                <a:latin typeface="Arial" charset="0"/>
                <a:ea typeface="宋体" charset="-122"/>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000">
                <a:solidFill>
                  <a:schemeClr val="tx1"/>
                </a:solidFill>
                <a:effectLst>
                  <a:outerShdw blurRad="38100" dist="38100" dir="2700000" algn="tl">
                    <a:srgbClr val="000000"/>
                  </a:outerShdw>
                </a:effectLst>
                <a:latin typeface="Arial" charset="0"/>
                <a:ea typeface="宋体" charset="-122"/>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4"/>
              </a:buBlip>
              <a:defRPr sz="2000">
                <a:solidFill>
                  <a:schemeClr val="tx1"/>
                </a:solidFill>
                <a:effectLst>
                  <a:outerShdw blurRad="38100" dist="38100" dir="2700000" algn="tl">
                    <a:srgbClr val="000000"/>
                  </a:outerShdw>
                </a:effectLst>
                <a:latin typeface="Arial" charset="0"/>
                <a:ea typeface="宋体" charset="-122"/>
              </a:defRPr>
            </a:lvl5pPr>
            <a:lvl6pPr marL="2514600" indent="-228600" algn="l" rtl="0" eaLnBrk="0" fontAlgn="base" hangingPunct="0">
              <a:spcBef>
                <a:spcPct val="0"/>
              </a:spcBef>
              <a:spcAft>
                <a:spcPct val="0"/>
              </a:spcAft>
              <a:buClr>
                <a:schemeClr val="hlink"/>
              </a:buClr>
              <a:buFont typeface="Wingdings" pitchFamily="2" charset="2"/>
              <a:buBlip>
                <a:blip r:embed="rId4"/>
              </a:buBlip>
              <a:defRPr sz="2000">
                <a:solidFill>
                  <a:schemeClr val="tx1"/>
                </a:solidFill>
                <a:effectLst>
                  <a:outerShdw blurRad="38100" dist="38100" dir="2700000" algn="tl">
                    <a:srgbClr val="000000"/>
                  </a:outerShdw>
                </a:effectLst>
                <a:latin typeface="Arial" charset="0"/>
                <a:ea typeface="宋体" charset="-122"/>
              </a:defRPr>
            </a:lvl6pPr>
            <a:lvl7pPr marL="2971800" indent="-228600" algn="l" rtl="0" eaLnBrk="0" fontAlgn="base" hangingPunct="0">
              <a:spcBef>
                <a:spcPct val="0"/>
              </a:spcBef>
              <a:spcAft>
                <a:spcPct val="0"/>
              </a:spcAft>
              <a:buClr>
                <a:schemeClr val="hlink"/>
              </a:buClr>
              <a:buFont typeface="Wingdings" pitchFamily="2" charset="2"/>
              <a:buBlip>
                <a:blip r:embed="rId4"/>
              </a:buBlip>
              <a:defRPr sz="2000">
                <a:solidFill>
                  <a:schemeClr val="tx1"/>
                </a:solidFill>
                <a:effectLst>
                  <a:outerShdw blurRad="38100" dist="38100" dir="2700000" algn="tl">
                    <a:srgbClr val="000000"/>
                  </a:outerShdw>
                </a:effectLst>
                <a:latin typeface="Arial" charset="0"/>
                <a:ea typeface="宋体" charset="-122"/>
              </a:defRPr>
            </a:lvl7pPr>
            <a:lvl8pPr marL="3429000" indent="-228600" algn="l" rtl="0" eaLnBrk="0" fontAlgn="base" hangingPunct="0">
              <a:spcBef>
                <a:spcPct val="0"/>
              </a:spcBef>
              <a:spcAft>
                <a:spcPct val="0"/>
              </a:spcAft>
              <a:buClr>
                <a:schemeClr val="hlink"/>
              </a:buClr>
              <a:buFont typeface="Wingdings" pitchFamily="2" charset="2"/>
              <a:buBlip>
                <a:blip r:embed="rId4"/>
              </a:buBlip>
              <a:defRPr sz="2000">
                <a:solidFill>
                  <a:schemeClr val="tx1"/>
                </a:solidFill>
                <a:effectLst>
                  <a:outerShdw blurRad="38100" dist="38100" dir="2700000" algn="tl">
                    <a:srgbClr val="000000"/>
                  </a:outerShdw>
                </a:effectLst>
                <a:latin typeface="Arial" charset="0"/>
                <a:ea typeface="宋体" charset="-122"/>
              </a:defRPr>
            </a:lvl8pPr>
            <a:lvl9pPr marL="3886200" indent="-228600" algn="l" rtl="0" eaLnBrk="0" fontAlgn="base" hangingPunct="0">
              <a:spcBef>
                <a:spcPct val="0"/>
              </a:spcBef>
              <a:spcAft>
                <a:spcPct val="0"/>
              </a:spcAft>
              <a:buClr>
                <a:schemeClr val="hlink"/>
              </a:buClr>
              <a:buFont typeface="Wingdings" pitchFamily="2" charset="2"/>
              <a:buBlip>
                <a:blip r:embed="rId4"/>
              </a:buBlip>
              <a:defRPr sz="2000">
                <a:solidFill>
                  <a:schemeClr val="tx1"/>
                </a:solidFill>
                <a:effectLst>
                  <a:outerShdw blurRad="38100" dist="38100" dir="2700000" algn="tl">
                    <a:srgbClr val="000000"/>
                  </a:outerShdw>
                </a:effectLst>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9999FF"/>
              </a:buClr>
              <a:buSzTx/>
              <a:buNone/>
              <a:tabLst/>
              <a:defRPr/>
            </a:pPr>
            <a:r>
              <a:rPr lang="en-US" altLang="zh-CN" sz="4000" dirty="0">
                <a:solidFill>
                  <a:srgbClr val="666666"/>
                </a:solidFill>
                <a:effectLst/>
                <a:ea typeface="Noto Sans CJK SC Regular" panose="020B0500000000000000" pitchFamily="34" charset="-122"/>
              </a:rPr>
              <a:t>&lt;</a:t>
            </a:r>
            <a:r>
              <a:rPr lang="en-US" altLang="zh-CN" sz="4000" dirty="0" err="1">
                <a:solidFill>
                  <a:srgbClr val="666666"/>
                </a:solidFill>
                <a:effectLst/>
                <a:ea typeface="Noto Sans CJK SC Regular" panose="020B0500000000000000" pitchFamily="34" charset="-122"/>
              </a:rPr>
              <a:t>wsdl:definitions</a:t>
            </a:r>
            <a:r>
              <a:rPr lang="en-US" altLang="zh-CN" sz="4000" dirty="0">
                <a:solidFill>
                  <a:srgbClr val="666666"/>
                </a:solidFill>
                <a:effectLst/>
                <a:ea typeface="Noto Sans CJK SC Regular" panose="020B0500000000000000" pitchFamily="34" charset="-122"/>
              </a:rPr>
              <a:t> name="</a:t>
            </a:r>
            <a:r>
              <a:rPr lang="en-US" altLang="zh-CN" sz="4000" dirty="0" err="1">
                <a:solidFill>
                  <a:srgbClr val="666666"/>
                </a:solidFill>
                <a:effectLst/>
                <a:ea typeface="Noto Sans CJK SC Regular" panose="020B0500000000000000" pitchFamily="34" charset="-122"/>
              </a:rPr>
              <a:t>nmtoken</a:t>
            </a:r>
            <a:r>
              <a:rPr lang="en-US" altLang="zh-CN" sz="4000" dirty="0">
                <a:solidFill>
                  <a:srgbClr val="666666"/>
                </a:solidFill>
                <a:effectLst/>
                <a:ea typeface="Noto Sans CJK SC Regular" panose="020B0500000000000000" pitchFamily="34" charset="-122"/>
              </a:rPr>
              <a:t>" </a:t>
            </a:r>
            <a:r>
              <a:rPr lang="en-US" altLang="zh-CN" sz="4000" dirty="0" err="1">
                <a:solidFill>
                  <a:srgbClr val="666666"/>
                </a:solidFill>
                <a:effectLst/>
                <a:ea typeface="Noto Sans CJK SC Regular" panose="020B0500000000000000" pitchFamily="34" charset="-122"/>
              </a:rPr>
              <a:t>targetNamespace</a:t>
            </a:r>
            <a:r>
              <a:rPr lang="en-US" altLang="zh-CN" sz="4000" dirty="0">
                <a:solidFill>
                  <a:srgbClr val="666666"/>
                </a:solidFill>
                <a:effectLst/>
                <a:ea typeface="Noto Sans CJK SC Regular" panose="020B0500000000000000" pitchFamily="34" charset="-122"/>
              </a:rPr>
              <a:t>="</a:t>
            </a:r>
            <a:r>
              <a:rPr lang="en-US" altLang="zh-CN" sz="4000" dirty="0" err="1">
                <a:solidFill>
                  <a:srgbClr val="666666"/>
                </a:solidFill>
                <a:effectLst/>
                <a:ea typeface="Noto Sans CJK SC Regular" panose="020B0500000000000000" pitchFamily="34" charset="-122"/>
              </a:rPr>
              <a:t>uri</a:t>
            </a:r>
            <a:r>
              <a:rPr lang="en-US" altLang="zh-CN" sz="4000" dirty="0">
                <a:solidFill>
                  <a:srgbClr val="666666"/>
                </a:solidFill>
                <a:effectLst/>
                <a:ea typeface="Noto Sans CJK SC Regular" panose="020B0500000000000000" pitchFamily="34" charset="-122"/>
              </a:rPr>
              <a:t>"&gt;</a:t>
            </a:r>
          </a:p>
          <a:p>
            <a:pPr marL="0" marR="0" lvl="0" indent="0" algn="l" defTabSz="914400" rtl="0" eaLnBrk="1" fontAlgn="base" latinLnBrk="0" hangingPunct="1">
              <a:lnSpc>
                <a:spcPct val="100000"/>
              </a:lnSpc>
              <a:spcBef>
                <a:spcPct val="20000"/>
              </a:spcBef>
              <a:spcAft>
                <a:spcPct val="0"/>
              </a:spcAft>
              <a:buClr>
                <a:srgbClr val="9999FF"/>
              </a:buClr>
              <a:buSzTx/>
              <a:buNone/>
              <a:tabLst/>
              <a:defRPr/>
            </a:pPr>
            <a:r>
              <a:rPr lang="en-US" altLang="zh-CN" sz="4000" dirty="0">
                <a:solidFill>
                  <a:srgbClr val="666666"/>
                </a:solidFill>
                <a:effectLst/>
                <a:ea typeface="Noto Sans CJK SC Regular" panose="020B0500000000000000" pitchFamily="34" charset="-122"/>
              </a:rPr>
              <a:t>   &lt;import namespace="</a:t>
            </a:r>
            <a:r>
              <a:rPr lang="en-US" altLang="zh-CN" sz="4000" dirty="0" err="1">
                <a:solidFill>
                  <a:srgbClr val="666666"/>
                </a:solidFill>
                <a:effectLst/>
                <a:ea typeface="Noto Sans CJK SC Regular" panose="020B0500000000000000" pitchFamily="34" charset="-122"/>
              </a:rPr>
              <a:t>uri</a:t>
            </a:r>
            <a:r>
              <a:rPr lang="en-US" altLang="zh-CN" sz="4000" dirty="0">
                <a:solidFill>
                  <a:srgbClr val="666666"/>
                </a:solidFill>
                <a:effectLst/>
                <a:ea typeface="Noto Sans CJK SC Regular" panose="020B0500000000000000" pitchFamily="34" charset="-122"/>
              </a:rPr>
              <a:t>" location="</a:t>
            </a:r>
            <a:r>
              <a:rPr lang="en-US" altLang="zh-CN" sz="4000" dirty="0" err="1">
                <a:solidFill>
                  <a:srgbClr val="666666"/>
                </a:solidFill>
                <a:effectLst/>
                <a:ea typeface="Noto Sans CJK SC Regular" panose="020B0500000000000000" pitchFamily="34" charset="-122"/>
              </a:rPr>
              <a:t>uri</a:t>
            </a:r>
            <a:r>
              <a:rPr lang="en-US" altLang="zh-CN" sz="4000" dirty="0">
                <a:solidFill>
                  <a:srgbClr val="666666"/>
                </a:solidFill>
                <a:effectLst/>
                <a:ea typeface="Noto Sans CJK SC Regular" panose="020B0500000000000000" pitchFamily="34" charset="-122"/>
              </a:rPr>
              <a:t>"/&gt;*</a:t>
            </a:r>
          </a:p>
          <a:p>
            <a:pPr marL="0" marR="0" lvl="0" indent="0" algn="l" defTabSz="914400" rtl="0" eaLnBrk="1" fontAlgn="base" latinLnBrk="0" hangingPunct="1">
              <a:lnSpc>
                <a:spcPct val="100000"/>
              </a:lnSpc>
              <a:spcBef>
                <a:spcPct val="20000"/>
              </a:spcBef>
              <a:spcAft>
                <a:spcPct val="0"/>
              </a:spcAft>
              <a:buClr>
                <a:srgbClr val="9999FF"/>
              </a:buClr>
              <a:buSzTx/>
              <a:buNone/>
              <a:tabLst/>
              <a:defRPr/>
            </a:pPr>
            <a:r>
              <a:rPr lang="en-US" altLang="zh-CN" sz="4000" dirty="0">
                <a:solidFill>
                  <a:srgbClr val="666666"/>
                </a:solidFill>
                <a:effectLst/>
                <a:ea typeface="Noto Sans CJK SC Regular" panose="020B0500000000000000" pitchFamily="34" charset="-122"/>
              </a:rPr>
              <a:t>   &lt;</a:t>
            </a:r>
            <a:r>
              <a:rPr lang="en-US" altLang="zh-CN" sz="4000" dirty="0" err="1">
                <a:solidFill>
                  <a:srgbClr val="666666"/>
                </a:solidFill>
                <a:effectLst/>
                <a:ea typeface="Noto Sans CJK SC Regular" panose="020B0500000000000000" pitchFamily="34" charset="-122"/>
              </a:rPr>
              <a:t>wsdl:types</a:t>
            </a:r>
            <a:r>
              <a:rPr lang="en-US" altLang="zh-CN" sz="4000" dirty="0">
                <a:solidFill>
                  <a:srgbClr val="666666"/>
                </a:solidFill>
                <a:effectLst/>
                <a:ea typeface="Noto Sans CJK SC Regular" panose="020B0500000000000000" pitchFamily="34" charset="-122"/>
              </a:rPr>
              <a:t>&gt; ……&lt;/</a:t>
            </a:r>
            <a:r>
              <a:rPr lang="en-US" altLang="zh-CN" sz="4000" dirty="0" err="1">
                <a:solidFill>
                  <a:srgbClr val="666666"/>
                </a:solidFill>
                <a:effectLst/>
                <a:ea typeface="Noto Sans CJK SC Regular" panose="020B0500000000000000" pitchFamily="34" charset="-122"/>
              </a:rPr>
              <a:t>wsdl:types</a:t>
            </a:r>
            <a:r>
              <a:rPr lang="en-US" altLang="zh-CN" sz="4000" dirty="0">
                <a:solidFill>
                  <a:srgbClr val="666666"/>
                </a:solidFill>
                <a:effectLst/>
                <a:ea typeface="Noto Sans CJK SC Regular" panose="020B0500000000000000" pitchFamily="34" charset="-122"/>
              </a:rPr>
              <a:t>&gt;</a:t>
            </a:r>
          </a:p>
          <a:p>
            <a:pPr marL="0" marR="0" lvl="0" indent="0" algn="l" defTabSz="914400" rtl="0" eaLnBrk="1" fontAlgn="base" latinLnBrk="0" hangingPunct="1">
              <a:lnSpc>
                <a:spcPct val="100000"/>
              </a:lnSpc>
              <a:spcBef>
                <a:spcPct val="20000"/>
              </a:spcBef>
              <a:spcAft>
                <a:spcPct val="0"/>
              </a:spcAft>
              <a:buClr>
                <a:srgbClr val="9999FF"/>
              </a:buClr>
              <a:buSzTx/>
              <a:buNone/>
              <a:tabLst/>
              <a:defRPr/>
            </a:pPr>
            <a:r>
              <a:rPr lang="en-US" altLang="zh-CN" sz="4000" dirty="0">
                <a:solidFill>
                  <a:srgbClr val="666666"/>
                </a:solidFill>
                <a:effectLst/>
                <a:ea typeface="Noto Sans CJK SC Regular" panose="020B0500000000000000" pitchFamily="34" charset="-122"/>
              </a:rPr>
              <a:t>   &lt;</a:t>
            </a:r>
            <a:r>
              <a:rPr lang="en-US" altLang="zh-CN" sz="4000" dirty="0" err="1">
                <a:solidFill>
                  <a:srgbClr val="666666"/>
                </a:solidFill>
                <a:effectLst/>
                <a:ea typeface="Noto Sans CJK SC Regular" panose="020B0500000000000000" pitchFamily="34" charset="-122"/>
              </a:rPr>
              <a:t>wsdl:message</a:t>
            </a:r>
            <a:r>
              <a:rPr lang="en-US" altLang="zh-CN" sz="4000" dirty="0">
                <a:solidFill>
                  <a:srgbClr val="666666"/>
                </a:solidFill>
                <a:effectLst/>
                <a:ea typeface="Noto Sans CJK SC Regular" panose="020B0500000000000000" pitchFamily="34" charset="-122"/>
              </a:rPr>
              <a:t> name=“</a:t>
            </a:r>
            <a:r>
              <a:rPr lang="en-US" altLang="zh-CN" sz="4000" dirty="0" err="1">
                <a:solidFill>
                  <a:srgbClr val="666666"/>
                </a:solidFill>
                <a:effectLst/>
                <a:ea typeface="Noto Sans CJK SC Regular" panose="020B0500000000000000" pitchFamily="34" charset="-122"/>
              </a:rPr>
              <a:t>nmtoken</a:t>
            </a:r>
            <a:r>
              <a:rPr lang="en-US" altLang="zh-CN" sz="4000" dirty="0">
                <a:solidFill>
                  <a:srgbClr val="666666"/>
                </a:solidFill>
                <a:effectLst/>
                <a:ea typeface="Noto Sans CJK SC Regular" panose="020B0500000000000000" pitchFamily="34" charset="-122"/>
              </a:rPr>
              <a:t>”&gt; ……&lt;/</a:t>
            </a:r>
            <a:r>
              <a:rPr lang="en-US" altLang="zh-CN" sz="4000" dirty="0" err="1">
                <a:solidFill>
                  <a:srgbClr val="666666"/>
                </a:solidFill>
                <a:effectLst/>
                <a:ea typeface="Noto Sans CJK SC Regular" panose="020B0500000000000000" pitchFamily="34" charset="-122"/>
              </a:rPr>
              <a:t>wsdl:message</a:t>
            </a:r>
            <a:r>
              <a:rPr lang="en-US" altLang="zh-CN" sz="4000" dirty="0">
                <a:solidFill>
                  <a:srgbClr val="666666"/>
                </a:solidFill>
                <a:effectLst/>
                <a:ea typeface="Noto Sans CJK SC Regular" panose="020B0500000000000000" pitchFamily="34" charset="-122"/>
              </a:rPr>
              <a:t>&gt;</a:t>
            </a:r>
          </a:p>
          <a:p>
            <a:pPr marL="0" marR="0" lvl="0" indent="0" algn="l" defTabSz="914400" rtl="0" eaLnBrk="1" fontAlgn="base" latinLnBrk="0" hangingPunct="1">
              <a:lnSpc>
                <a:spcPct val="100000"/>
              </a:lnSpc>
              <a:spcBef>
                <a:spcPct val="20000"/>
              </a:spcBef>
              <a:spcAft>
                <a:spcPct val="0"/>
              </a:spcAft>
              <a:buClr>
                <a:srgbClr val="9999FF"/>
              </a:buClr>
              <a:buSzTx/>
              <a:buNone/>
              <a:tabLst/>
              <a:defRPr/>
            </a:pPr>
            <a:r>
              <a:rPr lang="en-US" altLang="zh-CN" sz="4000" dirty="0">
                <a:solidFill>
                  <a:srgbClr val="666666"/>
                </a:solidFill>
                <a:effectLst/>
                <a:ea typeface="Noto Sans CJK SC Regular" panose="020B0500000000000000" pitchFamily="34" charset="-122"/>
              </a:rPr>
              <a:t>   &lt;</a:t>
            </a:r>
            <a:r>
              <a:rPr lang="en-US" altLang="zh-CN" sz="4000" dirty="0" err="1">
                <a:solidFill>
                  <a:srgbClr val="666666"/>
                </a:solidFill>
                <a:effectLst/>
                <a:ea typeface="Noto Sans CJK SC Regular" panose="020B0500000000000000" pitchFamily="34" charset="-122"/>
              </a:rPr>
              <a:t>wsdl:portType</a:t>
            </a:r>
            <a:r>
              <a:rPr lang="en-US" altLang="zh-CN" sz="4000" dirty="0">
                <a:solidFill>
                  <a:srgbClr val="666666"/>
                </a:solidFill>
                <a:effectLst/>
                <a:ea typeface="Noto Sans CJK SC Regular" panose="020B0500000000000000" pitchFamily="34" charset="-122"/>
              </a:rPr>
              <a:t> name="</a:t>
            </a:r>
            <a:r>
              <a:rPr lang="en-US" altLang="zh-CN" sz="4000" dirty="0" err="1">
                <a:solidFill>
                  <a:srgbClr val="666666"/>
                </a:solidFill>
                <a:effectLst/>
                <a:ea typeface="Noto Sans CJK SC Regular" panose="020B0500000000000000" pitchFamily="34" charset="-122"/>
              </a:rPr>
              <a:t>nmtoken</a:t>
            </a:r>
            <a:r>
              <a:rPr lang="en-US" altLang="zh-CN" sz="4000" dirty="0">
                <a:solidFill>
                  <a:srgbClr val="666666"/>
                </a:solidFill>
                <a:effectLst/>
                <a:ea typeface="Noto Sans CJK SC Regular" panose="020B0500000000000000" pitchFamily="34" charset="-122"/>
              </a:rPr>
              <a:t>"&gt; ……&lt;/</a:t>
            </a:r>
            <a:r>
              <a:rPr lang="en-US" altLang="zh-CN" sz="4000" dirty="0" err="1">
                <a:solidFill>
                  <a:srgbClr val="666666"/>
                </a:solidFill>
                <a:effectLst/>
                <a:ea typeface="Noto Sans CJK SC Regular" panose="020B0500000000000000" pitchFamily="34" charset="-122"/>
              </a:rPr>
              <a:t>wsdl:portType</a:t>
            </a:r>
            <a:r>
              <a:rPr lang="en-US" altLang="zh-CN" sz="4000" dirty="0">
                <a:solidFill>
                  <a:srgbClr val="666666"/>
                </a:solidFill>
                <a:effectLst/>
                <a:ea typeface="Noto Sans CJK SC Regular" panose="020B0500000000000000" pitchFamily="34" charset="-122"/>
              </a:rPr>
              <a:t>&gt;</a:t>
            </a:r>
          </a:p>
          <a:p>
            <a:pPr marL="0" marR="0" lvl="0" indent="0" algn="l" defTabSz="914400" rtl="0" eaLnBrk="1" fontAlgn="base" latinLnBrk="0" hangingPunct="1">
              <a:lnSpc>
                <a:spcPct val="100000"/>
              </a:lnSpc>
              <a:spcBef>
                <a:spcPct val="20000"/>
              </a:spcBef>
              <a:spcAft>
                <a:spcPct val="0"/>
              </a:spcAft>
              <a:buClr>
                <a:srgbClr val="9999FF"/>
              </a:buClr>
              <a:buSzTx/>
              <a:buNone/>
              <a:tabLst/>
              <a:defRPr/>
            </a:pPr>
            <a:r>
              <a:rPr lang="en-US" altLang="zh-CN" sz="4000" dirty="0">
                <a:solidFill>
                  <a:srgbClr val="666666"/>
                </a:solidFill>
                <a:effectLst/>
                <a:ea typeface="Noto Sans CJK SC Regular" panose="020B0500000000000000" pitchFamily="34" charset="-122"/>
              </a:rPr>
              <a:t>   &lt;</a:t>
            </a:r>
            <a:r>
              <a:rPr lang="en-US" altLang="zh-CN" sz="4000" dirty="0" err="1">
                <a:solidFill>
                  <a:srgbClr val="666666"/>
                </a:solidFill>
                <a:effectLst/>
                <a:ea typeface="Noto Sans CJK SC Regular" panose="020B0500000000000000" pitchFamily="34" charset="-122"/>
              </a:rPr>
              <a:t>wsdl:binding</a:t>
            </a:r>
            <a:r>
              <a:rPr lang="en-US" altLang="zh-CN" sz="4000" dirty="0">
                <a:solidFill>
                  <a:srgbClr val="666666"/>
                </a:solidFill>
                <a:effectLst/>
                <a:ea typeface="Noto Sans CJK SC Regular" panose="020B0500000000000000" pitchFamily="34" charset="-122"/>
              </a:rPr>
              <a:t> name="</a:t>
            </a:r>
            <a:r>
              <a:rPr lang="en-US" altLang="zh-CN" sz="4000" dirty="0" err="1">
                <a:solidFill>
                  <a:srgbClr val="666666"/>
                </a:solidFill>
                <a:effectLst/>
                <a:ea typeface="Noto Sans CJK SC Regular" panose="020B0500000000000000" pitchFamily="34" charset="-122"/>
              </a:rPr>
              <a:t>nmtoken</a:t>
            </a:r>
            <a:r>
              <a:rPr lang="en-US" altLang="zh-CN" sz="4000" dirty="0">
                <a:solidFill>
                  <a:srgbClr val="666666"/>
                </a:solidFill>
                <a:effectLst/>
                <a:ea typeface="Noto Sans CJK SC Regular" panose="020B0500000000000000" pitchFamily="34" charset="-122"/>
              </a:rPr>
              <a:t>" 			                           		 type="</a:t>
            </a:r>
            <a:r>
              <a:rPr lang="en-US" altLang="zh-CN" sz="4000" dirty="0" err="1">
                <a:solidFill>
                  <a:srgbClr val="666666"/>
                </a:solidFill>
                <a:effectLst/>
                <a:ea typeface="Noto Sans CJK SC Regular" panose="020B0500000000000000" pitchFamily="34" charset="-122"/>
              </a:rPr>
              <a:t>qname</a:t>
            </a:r>
            <a:r>
              <a:rPr lang="en-US" altLang="zh-CN" sz="4000" dirty="0">
                <a:solidFill>
                  <a:srgbClr val="666666"/>
                </a:solidFill>
                <a:effectLst/>
                <a:ea typeface="Noto Sans CJK SC Regular" panose="020B0500000000000000" pitchFamily="34" charset="-122"/>
              </a:rPr>
              <a:t>"&gt;……&lt;/</a:t>
            </a:r>
            <a:r>
              <a:rPr lang="en-US" altLang="zh-CN" sz="4000" dirty="0" err="1">
                <a:solidFill>
                  <a:srgbClr val="666666"/>
                </a:solidFill>
                <a:effectLst/>
                <a:ea typeface="Noto Sans CJK SC Regular" panose="020B0500000000000000" pitchFamily="34" charset="-122"/>
              </a:rPr>
              <a:t>wsdl:binding</a:t>
            </a:r>
            <a:r>
              <a:rPr lang="en-US" altLang="zh-CN" sz="4000" dirty="0">
                <a:solidFill>
                  <a:srgbClr val="666666"/>
                </a:solidFill>
                <a:effectLst/>
                <a:ea typeface="Noto Sans CJK SC Regular" panose="020B0500000000000000" pitchFamily="34" charset="-122"/>
              </a:rPr>
              <a:t>&gt;</a:t>
            </a:r>
          </a:p>
          <a:p>
            <a:pPr marL="0" marR="0" lvl="0" indent="0" algn="l" defTabSz="914400" rtl="0" eaLnBrk="1" fontAlgn="base" latinLnBrk="0" hangingPunct="1">
              <a:lnSpc>
                <a:spcPct val="100000"/>
              </a:lnSpc>
              <a:spcBef>
                <a:spcPct val="20000"/>
              </a:spcBef>
              <a:spcAft>
                <a:spcPct val="0"/>
              </a:spcAft>
              <a:buClr>
                <a:srgbClr val="9999FF"/>
              </a:buClr>
              <a:buSzTx/>
              <a:buNone/>
              <a:tabLst/>
              <a:defRPr/>
            </a:pPr>
            <a:r>
              <a:rPr lang="en-US" altLang="zh-CN" sz="4000" dirty="0">
                <a:solidFill>
                  <a:srgbClr val="666666"/>
                </a:solidFill>
                <a:effectLst/>
                <a:ea typeface="Noto Sans CJK SC Regular" panose="020B0500000000000000" pitchFamily="34" charset="-122"/>
              </a:rPr>
              <a:t>   &lt;</a:t>
            </a:r>
            <a:r>
              <a:rPr lang="en-US" altLang="zh-CN" sz="4000" dirty="0" err="1">
                <a:solidFill>
                  <a:srgbClr val="666666"/>
                </a:solidFill>
                <a:effectLst/>
                <a:ea typeface="Noto Sans CJK SC Regular" panose="020B0500000000000000" pitchFamily="34" charset="-122"/>
              </a:rPr>
              <a:t>wsdl:service</a:t>
            </a:r>
            <a:r>
              <a:rPr lang="en-US" altLang="zh-CN" sz="4000" dirty="0">
                <a:solidFill>
                  <a:srgbClr val="666666"/>
                </a:solidFill>
                <a:effectLst/>
                <a:ea typeface="Noto Sans CJK SC Regular" panose="020B0500000000000000" pitchFamily="34" charset="-122"/>
              </a:rPr>
              <a:t> name="</a:t>
            </a:r>
            <a:r>
              <a:rPr lang="en-US" altLang="zh-CN" sz="4000" dirty="0" err="1">
                <a:solidFill>
                  <a:srgbClr val="666666"/>
                </a:solidFill>
                <a:effectLst/>
                <a:ea typeface="Noto Sans CJK SC Regular" panose="020B0500000000000000" pitchFamily="34" charset="-122"/>
              </a:rPr>
              <a:t>nmtoken</a:t>
            </a:r>
            <a:r>
              <a:rPr lang="en-US" altLang="zh-CN" sz="4000" dirty="0">
                <a:solidFill>
                  <a:srgbClr val="666666"/>
                </a:solidFill>
                <a:effectLst/>
                <a:ea typeface="Noto Sans CJK SC Regular" panose="020B0500000000000000" pitchFamily="34" charset="-122"/>
              </a:rPr>
              <a:t>"&gt;</a:t>
            </a:r>
          </a:p>
          <a:p>
            <a:pPr marL="0" marR="0" lvl="0" indent="0" algn="l" defTabSz="914400" rtl="0" eaLnBrk="1" fontAlgn="base" latinLnBrk="0" hangingPunct="1">
              <a:lnSpc>
                <a:spcPct val="100000"/>
              </a:lnSpc>
              <a:spcBef>
                <a:spcPct val="20000"/>
              </a:spcBef>
              <a:spcAft>
                <a:spcPct val="0"/>
              </a:spcAft>
              <a:buClr>
                <a:srgbClr val="9999FF"/>
              </a:buClr>
              <a:buSzTx/>
              <a:buNone/>
              <a:tabLst/>
              <a:defRPr/>
            </a:pPr>
            <a:r>
              <a:rPr lang="en-US" altLang="zh-CN" sz="4000" dirty="0">
                <a:solidFill>
                  <a:srgbClr val="666666"/>
                </a:solidFill>
                <a:effectLst/>
                <a:ea typeface="Noto Sans CJK SC Regular" panose="020B0500000000000000" pitchFamily="34" charset="-122"/>
              </a:rPr>
              <a:t>	&lt;</a:t>
            </a:r>
            <a:r>
              <a:rPr lang="en-US" altLang="zh-CN" sz="4000" dirty="0" err="1">
                <a:solidFill>
                  <a:srgbClr val="666666"/>
                </a:solidFill>
                <a:effectLst/>
                <a:ea typeface="Noto Sans CJK SC Regular" panose="020B0500000000000000" pitchFamily="34" charset="-122"/>
              </a:rPr>
              <a:t>wsdl:port</a:t>
            </a:r>
            <a:r>
              <a:rPr lang="en-US" altLang="zh-CN" sz="4000" dirty="0">
                <a:solidFill>
                  <a:srgbClr val="666666"/>
                </a:solidFill>
                <a:effectLst/>
                <a:ea typeface="Noto Sans CJK SC Regular" panose="020B0500000000000000" pitchFamily="34" charset="-122"/>
              </a:rPr>
              <a:t> name=“</a:t>
            </a:r>
            <a:r>
              <a:rPr lang="en-US" altLang="zh-CN" sz="4000" dirty="0" err="1">
                <a:solidFill>
                  <a:srgbClr val="666666"/>
                </a:solidFill>
                <a:effectLst/>
                <a:ea typeface="Noto Sans CJK SC Regular" panose="020B0500000000000000" pitchFamily="34" charset="-122"/>
              </a:rPr>
              <a:t>nmtoken</a:t>
            </a:r>
            <a:r>
              <a:rPr lang="en-US" altLang="zh-CN" sz="4000" dirty="0">
                <a:solidFill>
                  <a:srgbClr val="666666"/>
                </a:solidFill>
                <a:effectLst/>
                <a:ea typeface="Noto Sans CJK SC Regular" panose="020B0500000000000000" pitchFamily="34" charset="-122"/>
              </a:rPr>
              <a:t>” 					     binding=“</a:t>
            </a:r>
            <a:r>
              <a:rPr lang="en-US" altLang="zh-CN" sz="4000" dirty="0" err="1">
                <a:solidFill>
                  <a:srgbClr val="666666"/>
                </a:solidFill>
                <a:effectLst/>
                <a:ea typeface="Noto Sans CJK SC Regular" panose="020B0500000000000000" pitchFamily="34" charset="-122"/>
              </a:rPr>
              <a:t>qname</a:t>
            </a:r>
            <a:r>
              <a:rPr lang="en-US" altLang="zh-CN" sz="4000" dirty="0">
                <a:solidFill>
                  <a:srgbClr val="666666"/>
                </a:solidFill>
                <a:effectLst/>
                <a:ea typeface="Noto Sans CJK SC Regular" panose="020B0500000000000000" pitchFamily="34" charset="-122"/>
              </a:rPr>
              <a:t>”&gt;……&lt;/</a:t>
            </a:r>
            <a:r>
              <a:rPr lang="en-US" altLang="zh-CN" sz="4000" dirty="0" err="1">
                <a:solidFill>
                  <a:srgbClr val="666666"/>
                </a:solidFill>
                <a:effectLst/>
                <a:ea typeface="Noto Sans CJK SC Regular" panose="020B0500000000000000" pitchFamily="34" charset="-122"/>
              </a:rPr>
              <a:t>wsdl:port</a:t>
            </a:r>
            <a:r>
              <a:rPr lang="en-US" altLang="zh-CN" sz="4000" dirty="0">
                <a:solidFill>
                  <a:srgbClr val="666666"/>
                </a:solidFill>
                <a:effectLst/>
                <a:ea typeface="Noto Sans CJK SC Regular" panose="020B0500000000000000" pitchFamily="34" charset="-122"/>
              </a:rPr>
              <a:t>&gt;</a:t>
            </a:r>
          </a:p>
          <a:p>
            <a:pPr marL="0" marR="0" lvl="0" indent="0" algn="l" defTabSz="914400" rtl="0" eaLnBrk="1" fontAlgn="base" latinLnBrk="0" hangingPunct="1">
              <a:lnSpc>
                <a:spcPct val="100000"/>
              </a:lnSpc>
              <a:spcBef>
                <a:spcPct val="20000"/>
              </a:spcBef>
              <a:spcAft>
                <a:spcPct val="0"/>
              </a:spcAft>
              <a:buClr>
                <a:srgbClr val="9999FF"/>
              </a:buClr>
              <a:buSzTx/>
              <a:buNone/>
              <a:tabLst/>
              <a:defRPr/>
            </a:pPr>
            <a:r>
              <a:rPr lang="en-US" altLang="zh-CN" sz="4000" dirty="0">
                <a:solidFill>
                  <a:srgbClr val="666666"/>
                </a:solidFill>
                <a:effectLst/>
                <a:ea typeface="Noto Sans CJK SC Regular" panose="020B0500000000000000" pitchFamily="34" charset="-122"/>
              </a:rPr>
              <a:t>   &lt;/</a:t>
            </a:r>
            <a:r>
              <a:rPr lang="en-US" altLang="zh-CN" sz="4000" dirty="0" err="1">
                <a:solidFill>
                  <a:srgbClr val="666666"/>
                </a:solidFill>
                <a:effectLst/>
                <a:ea typeface="Noto Sans CJK SC Regular" panose="020B0500000000000000" pitchFamily="34" charset="-122"/>
              </a:rPr>
              <a:t>wsdl:service</a:t>
            </a:r>
            <a:r>
              <a:rPr lang="en-US" altLang="zh-CN" sz="4000" dirty="0">
                <a:solidFill>
                  <a:srgbClr val="666666"/>
                </a:solidFill>
                <a:effectLst/>
                <a:ea typeface="Noto Sans CJK SC Regular" panose="020B0500000000000000" pitchFamily="34" charset="-122"/>
              </a:rPr>
              <a:t>&gt;</a:t>
            </a:r>
          </a:p>
          <a:p>
            <a:pPr marL="0" marR="0" lvl="0" indent="0" algn="l" defTabSz="914400" rtl="0" eaLnBrk="1" fontAlgn="base" latinLnBrk="0" hangingPunct="1">
              <a:lnSpc>
                <a:spcPct val="100000"/>
              </a:lnSpc>
              <a:spcBef>
                <a:spcPct val="20000"/>
              </a:spcBef>
              <a:spcAft>
                <a:spcPct val="0"/>
              </a:spcAft>
              <a:buClr>
                <a:srgbClr val="9999FF"/>
              </a:buClr>
              <a:buSzTx/>
              <a:buNone/>
              <a:tabLst/>
              <a:defRPr/>
            </a:pPr>
            <a:r>
              <a:rPr lang="en-US" altLang="zh-CN" sz="4000" dirty="0">
                <a:solidFill>
                  <a:srgbClr val="666666"/>
                </a:solidFill>
                <a:effectLst/>
                <a:ea typeface="Noto Sans CJK SC Regular" panose="020B0500000000000000" pitchFamily="34" charset="-122"/>
              </a:rPr>
              <a:t>&lt;/</a:t>
            </a:r>
            <a:r>
              <a:rPr lang="en-US" altLang="zh-CN" sz="4000" dirty="0" err="1">
                <a:solidFill>
                  <a:srgbClr val="666666"/>
                </a:solidFill>
                <a:effectLst/>
                <a:ea typeface="Noto Sans CJK SC Regular" panose="020B0500000000000000" pitchFamily="34" charset="-122"/>
              </a:rPr>
              <a:t>wsdl:definitions</a:t>
            </a:r>
            <a:r>
              <a:rPr lang="en-US" altLang="zh-CN" sz="4000" dirty="0">
                <a:solidFill>
                  <a:srgbClr val="666666"/>
                </a:solidFill>
                <a:effectLst/>
                <a:ea typeface="Noto Sans CJK SC Regular" panose="020B0500000000000000" pitchFamily="34" charset="-122"/>
              </a:rPr>
              <a:t>&gt;····</a:t>
            </a:r>
          </a:p>
        </p:txBody>
      </p:sp>
      <p:graphicFrame>
        <p:nvGraphicFramePr>
          <p:cNvPr id="8" name="对象 5">
            <a:extLst>
              <a:ext uri="{FF2B5EF4-FFF2-40B4-BE49-F238E27FC236}">
                <a16:creationId xmlns:a16="http://schemas.microsoft.com/office/drawing/2014/main" id="{7A722FB7-C1C4-4B90-9E42-9F08AA3B56F1}"/>
              </a:ext>
            </a:extLst>
          </p:cNvPr>
          <p:cNvGraphicFramePr>
            <a:graphicFrameLocks noChangeAspect="1"/>
          </p:cNvGraphicFramePr>
          <p:nvPr>
            <p:extLst>
              <p:ext uri="{D42A27DB-BD31-4B8C-83A1-F6EECF244321}">
                <p14:modId xmlns:p14="http://schemas.microsoft.com/office/powerpoint/2010/main" val="772818924"/>
              </p:ext>
            </p:extLst>
          </p:nvPr>
        </p:nvGraphicFramePr>
        <p:xfrm>
          <a:off x="14630400" y="5803803"/>
          <a:ext cx="9753600" cy="7912198"/>
        </p:xfrm>
        <a:graphic>
          <a:graphicData uri="http://schemas.openxmlformats.org/presentationml/2006/ole">
            <mc:AlternateContent xmlns:mc="http://schemas.openxmlformats.org/markup-compatibility/2006">
              <mc:Choice xmlns:v="urn:schemas-microsoft-com:vml" Requires="v">
                <p:oleObj spid="_x0000_s1040" name="Visio" r:id="rId5" imgW="2479596" imgH="2803636" progId="Visio.Drawing.11">
                  <p:embed/>
                </p:oleObj>
              </mc:Choice>
              <mc:Fallback>
                <p:oleObj name="Visio" r:id="rId5" imgW="2479596" imgH="2803636" progId="Visio.Drawing.11">
                  <p:embed/>
                  <p:pic>
                    <p:nvPicPr>
                      <p:cNvPr id="12292" name="对象 5">
                        <a:extLst>
                          <a:ext uri="{FF2B5EF4-FFF2-40B4-BE49-F238E27FC236}">
                            <a16:creationId xmlns:a16="http://schemas.microsoft.com/office/drawing/2014/main" id="{DDBE7542-F7A0-4A1E-8E28-57F181F7A31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630400" y="5803803"/>
                        <a:ext cx="9753600" cy="7912198"/>
                      </a:xfrm>
                      <a:prstGeom prst="rect">
                        <a:avLst/>
                      </a:prstGeom>
                      <a:noFill/>
                      <a:ln>
                        <a:noFill/>
                      </a:ln>
                    </p:spPr>
                  </p:pic>
                </p:oleObj>
              </mc:Fallback>
            </mc:AlternateContent>
          </a:graphicData>
        </a:graphic>
      </p:graphicFrame>
      <p:sp>
        <p:nvSpPr>
          <p:cNvPr id="3" name="矩形 2">
            <a:extLst>
              <a:ext uri="{FF2B5EF4-FFF2-40B4-BE49-F238E27FC236}">
                <a16:creationId xmlns:a16="http://schemas.microsoft.com/office/drawing/2014/main" id="{274D6DB5-89F9-4C19-9F39-CB6BF76FD292}"/>
              </a:ext>
            </a:extLst>
          </p:cNvPr>
          <p:cNvSpPr/>
          <p:nvPr/>
        </p:nvSpPr>
        <p:spPr>
          <a:xfrm>
            <a:off x="791948" y="1531771"/>
            <a:ext cx="5918608" cy="830997"/>
          </a:xfrm>
          <a:prstGeom prst="rect">
            <a:avLst/>
          </a:prstGeom>
        </p:spPr>
        <p:txBody>
          <a:bodyPr wrap="none">
            <a:spAutoFit/>
          </a:bodyPr>
          <a:lstStyle/>
          <a:p>
            <a:pPr marL="685800" indent="-685800">
              <a:buFont typeface="Wingdings" panose="05000000000000000000" pitchFamily="2" charset="2"/>
              <a:buChar char="u"/>
            </a:pPr>
            <a:r>
              <a:rPr lang="en-US" altLang="zh-CN" sz="4800" dirty="0">
                <a:solidFill>
                  <a:schemeClr val="accent1">
                    <a:lumMod val="60000"/>
                    <a:lumOff val="40000"/>
                  </a:schemeClr>
                </a:solidFill>
              </a:rPr>
              <a:t>JWSDL</a:t>
            </a:r>
            <a:r>
              <a:rPr lang="zh-CN" altLang="en-US" sz="4800" dirty="0">
                <a:solidFill>
                  <a:schemeClr val="accent1">
                    <a:lumMod val="60000"/>
                    <a:lumOff val="40000"/>
                  </a:schemeClr>
                </a:solidFill>
              </a:rPr>
              <a:t>的文档结构</a:t>
            </a:r>
          </a:p>
        </p:txBody>
      </p:sp>
    </p:spTree>
    <p:extLst>
      <p:ext uri="{BB962C8B-B14F-4D97-AF65-F5344CB8AC3E}">
        <p14:creationId xmlns:p14="http://schemas.microsoft.com/office/powerpoint/2010/main" val="1813137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solidFill>
                  <a:srgbClr val="35B558"/>
                </a:solidFill>
                <a:latin typeface="Noto Sans CJK SC Bold" panose="020B0800000000000000" pitchFamily="34" charset="-122"/>
                <a:ea typeface="Noto Sans CJK SC Bold" panose="020B0800000000000000" pitchFamily="34" charset="-122"/>
              </a:rPr>
              <a:t>关键技术</a:t>
            </a:r>
          </a:p>
        </p:txBody>
      </p:sp>
      <p:pic>
        <p:nvPicPr>
          <p:cNvPr id="10" name="Picture 13">
            <a:extLst>
              <a:ext uri="{FF2B5EF4-FFF2-40B4-BE49-F238E27FC236}">
                <a16:creationId xmlns:a16="http://schemas.microsoft.com/office/drawing/2014/main" id="{02AA552B-6C34-4B76-9FD4-0DA69A8CB6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49" y="2514599"/>
            <a:ext cx="19491780" cy="10384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4">
            <a:extLst>
              <a:ext uri="{FF2B5EF4-FFF2-40B4-BE49-F238E27FC236}">
                <a16:creationId xmlns:a16="http://schemas.microsoft.com/office/drawing/2014/main" id="{4EEDF621-39C9-48EE-AE17-01F2ACE407D4}"/>
              </a:ext>
            </a:extLst>
          </p:cNvPr>
          <p:cNvSpPr>
            <a:spLocks noChangeArrowheads="1"/>
          </p:cNvSpPr>
          <p:nvPr/>
        </p:nvSpPr>
        <p:spPr bwMode="auto">
          <a:xfrm>
            <a:off x="13160830" y="10443778"/>
            <a:ext cx="8588827" cy="1894847"/>
          </a:xfrm>
          <a:prstGeom prst="rect">
            <a:avLst/>
          </a:prstGeom>
          <a:solidFill>
            <a:srgbClr val="97CDCC"/>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4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XML</a:t>
            </a:r>
            <a:r>
              <a:rPr kumimoji="0" lang="zh-CN" altLang="en-US" sz="4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部分即</a:t>
            </a:r>
            <a:r>
              <a:rPr kumimoji="0" lang="en-US" altLang="zh-CN" sz="4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SOAP</a:t>
            </a:r>
            <a:r>
              <a:rPr kumimoji="0" lang="zh-CN" altLang="en-US" sz="4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协议，必须包含</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4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Envelope</a:t>
            </a:r>
            <a:r>
              <a:rPr kumimoji="0" lang="zh-CN" altLang="en-US" sz="4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元素和</a:t>
            </a:r>
            <a:r>
              <a:rPr kumimoji="0" lang="en-US" altLang="zh-CN" sz="4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Body</a:t>
            </a:r>
            <a:r>
              <a:rPr kumimoji="0" lang="zh-CN" altLang="en-US" sz="4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元素</a:t>
            </a:r>
            <a:r>
              <a:rPr kumimoji="0" lang="zh-CN" altLang="en-US"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a:t>
            </a:r>
          </a:p>
        </p:txBody>
      </p:sp>
      <p:sp>
        <p:nvSpPr>
          <p:cNvPr id="12" name="Rectangle 15">
            <a:extLst>
              <a:ext uri="{FF2B5EF4-FFF2-40B4-BE49-F238E27FC236}">
                <a16:creationId xmlns:a16="http://schemas.microsoft.com/office/drawing/2014/main" id="{75517A04-DA27-40BD-87D3-C2262808EAA7}"/>
              </a:ext>
            </a:extLst>
          </p:cNvPr>
          <p:cNvSpPr>
            <a:spLocks noChangeArrowheads="1"/>
          </p:cNvSpPr>
          <p:nvPr/>
        </p:nvSpPr>
        <p:spPr bwMode="auto">
          <a:xfrm>
            <a:off x="15880090" y="2787158"/>
            <a:ext cx="6607636" cy="1894847"/>
          </a:xfrm>
          <a:prstGeom prst="rect">
            <a:avLst/>
          </a:prstGeom>
          <a:solidFill>
            <a:srgbClr val="97CDCC"/>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rtl="0" eaLnBrk="1" fontAlgn="base" latinLnBrk="0" hangingPunct="1">
              <a:lnSpc>
                <a:spcPct val="100000"/>
              </a:lnSpc>
              <a:spcBef>
                <a:spcPct val="0"/>
              </a:spcBef>
              <a:spcAft>
                <a:spcPct val="0"/>
              </a:spcAft>
              <a:buClrTx/>
              <a:buSzTx/>
              <a:buFontTx/>
              <a:buNone/>
              <a:tabLst/>
              <a:defRPr/>
            </a:pPr>
            <a:r>
              <a:rPr lang="zh-CN" altLang="en-US" sz="3600" kern="1200" dirty="0">
                <a:solidFill>
                  <a:srgbClr val="000000"/>
                </a:solidFill>
                <a:latin typeface="Arial" panose="020B0604020202020204" pitchFamily="34" charset="0"/>
                <a:ea typeface="宋体" panose="02010600030101010101" pitchFamily="2" charset="-122"/>
              </a:rPr>
              <a:t>此处</a:t>
            </a:r>
            <a:r>
              <a:rPr kumimoji="0" lang="zh-CN" altLang="en-US" sz="3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是在</a:t>
            </a:r>
            <a:r>
              <a:rPr kumimoji="0" lang="en-US" altLang="zh-CN" sz="3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HTTP</a:t>
            </a:r>
            <a:r>
              <a:rPr kumimoji="0" lang="zh-CN" altLang="en-US" sz="3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上发数据，</a:t>
            </a:r>
          </a:p>
          <a:p>
            <a:pPr marL="0" marR="0" lvl="0" indent="0" defTabSz="914400" rtl="0" eaLnBrk="1" fontAlgn="base" latinLnBrk="0" hangingPunct="1">
              <a:lnSpc>
                <a:spcPct val="100000"/>
              </a:lnSpc>
              <a:spcBef>
                <a:spcPct val="0"/>
              </a:spcBef>
              <a:spcAft>
                <a:spcPct val="0"/>
              </a:spcAft>
              <a:buClrTx/>
              <a:buSzTx/>
              <a:buFontTx/>
              <a:buNone/>
              <a:tabLst/>
              <a:defRPr/>
            </a:pPr>
            <a:r>
              <a:rPr kumimoji="0" lang="zh-CN" altLang="en-US" sz="3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所以必须先遵循</a:t>
            </a:r>
            <a:r>
              <a:rPr kumimoji="0" lang="en-US" altLang="zh-CN" sz="3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HTTP</a:t>
            </a:r>
            <a:r>
              <a:rPr kumimoji="0" lang="zh-CN" altLang="en-US" sz="3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协议</a:t>
            </a:r>
          </a:p>
        </p:txBody>
      </p:sp>
      <p:sp>
        <p:nvSpPr>
          <p:cNvPr id="13" name="矩形 12">
            <a:extLst>
              <a:ext uri="{FF2B5EF4-FFF2-40B4-BE49-F238E27FC236}">
                <a16:creationId xmlns:a16="http://schemas.microsoft.com/office/drawing/2014/main" id="{5EA6BFB4-F9D9-499F-B843-A290D10949B4}"/>
              </a:ext>
            </a:extLst>
          </p:cNvPr>
          <p:cNvSpPr/>
          <p:nvPr/>
        </p:nvSpPr>
        <p:spPr>
          <a:xfrm>
            <a:off x="1203919" y="1537083"/>
            <a:ext cx="5577168" cy="830997"/>
          </a:xfrm>
          <a:prstGeom prst="rect">
            <a:avLst/>
          </a:prstGeom>
        </p:spPr>
        <p:txBody>
          <a:bodyPr wrap="none">
            <a:spAutoFit/>
          </a:bodyPr>
          <a:lstStyle/>
          <a:p>
            <a:pPr marL="685800" indent="-685800">
              <a:buFont typeface="Wingdings" panose="05000000000000000000" pitchFamily="2" charset="2"/>
              <a:buChar char="u"/>
            </a:pPr>
            <a:r>
              <a:rPr lang="en-US" altLang="zh-CN" sz="4800" dirty="0">
                <a:solidFill>
                  <a:schemeClr val="accent1">
                    <a:lumMod val="60000"/>
                    <a:lumOff val="40000"/>
                  </a:schemeClr>
                </a:solidFill>
              </a:rPr>
              <a:t>SOAP</a:t>
            </a:r>
            <a:r>
              <a:rPr lang="zh-CN" altLang="en-US" sz="4800" dirty="0">
                <a:solidFill>
                  <a:schemeClr val="accent1">
                    <a:lumMod val="60000"/>
                    <a:lumOff val="40000"/>
                  </a:schemeClr>
                </a:solidFill>
              </a:rPr>
              <a:t>的文档结构</a:t>
            </a:r>
          </a:p>
        </p:txBody>
      </p:sp>
    </p:spTree>
    <p:extLst>
      <p:ext uri="{BB962C8B-B14F-4D97-AF65-F5344CB8AC3E}">
        <p14:creationId xmlns:p14="http://schemas.microsoft.com/office/powerpoint/2010/main" val="1151627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solidFill>
                  <a:srgbClr val="35B558"/>
                </a:solidFill>
                <a:ea typeface="Noto Sans CJK SC Bold" panose="020B0800000000000000" pitchFamily="34" charset="-122"/>
              </a:rPr>
              <a:t>demo</a:t>
            </a:r>
            <a:r>
              <a:rPr lang="zh-CN" altLang="en-US" dirty="0">
                <a:solidFill>
                  <a:srgbClr val="35B558"/>
                </a:solidFill>
                <a:ea typeface="Noto Sans CJK SC Bold" panose="020B0800000000000000" pitchFamily="34" charset="-122"/>
              </a:rPr>
              <a:t>演示及关键技术讲解</a:t>
            </a:r>
            <a:endParaRPr lang="en-US" altLang="zh-CN" dirty="0">
              <a:solidFill>
                <a:srgbClr val="35B558"/>
              </a:solidFill>
              <a:ea typeface="Noto Sans CJK SC Bold" panose="020B0800000000000000" pitchFamily="34" charset="-122"/>
            </a:endParaRPr>
          </a:p>
        </p:txBody>
      </p:sp>
      <p:sp>
        <p:nvSpPr>
          <p:cNvPr id="3" name="副标题 2"/>
          <p:cNvSpPr>
            <a:spLocks noGrp="1"/>
          </p:cNvSpPr>
          <p:nvPr>
            <p:ph type="subTitle" idx="1"/>
          </p:nvPr>
        </p:nvSpPr>
        <p:spPr/>
        <p:txBody>
          <a:bodyPr/>
          <a:lstStyle/>
          <a:p>
            <a:pPr marL="180000" indent="0"/>
            <a:br>
              <a:rPr lang="en-US" altLang="zh-CN" dirty="0"/>
            </a:br>
            <a:endParaRPr lang="zh-CN" altLang="en-US" dirty="0"/>
          </a:p>
        </p:txBody>
      </p:sp>
      <p:sp>
        <p:nvSpPr>
          <p:cNvPr id="7" name="矩形 6">
            <a:extLst>
              <a:ext uri="{FF2B5EF4-FFF2-40B4-BE49-F238E27FC236}">
                <a16:creationId xmlns:a16="http://schemas.microsoft.com/office/drawing/2014/main" id="{F68661BD-64B9-4D95-BA9B-3D4C7434FDDB}"/>
              </a:ext>
            </a:extLst>
          </p:cNvPr>
          <p:cNvSpPr/>
          <p:nvPr/>
        </p:nvSpPr>
        <p:spPr>
          <a:xfrm>
            <a:off x="1654629" y="1679826"/>
            <a:ext cx="14706600" cy="861774"/>
          </a:xfrm>
          <a:prstGeom prst="rect">
            <a:avLst/>
          </a:prstGeom>
        </p:spPr>
        <p:txBody>
          <a:bodyPr wrap="square">
            <a:spAutoFit/>
          </a:bodyPr>
          <a:lstStyle/>
          <a:p>
            <a:r>
              <a:rPr lang="zh-CN" altLang="en-US" u="sng" dirty="0">
                <a:solidFill>
                  <a:schemeClr val="accent1">
                    <a:lumMod val="40000"/>
                    <a:lumOff val="60000"/>
                  </a:schemeClr>
                </a:solidFill>
                <a:hlinkClick r:id="rId3"/>
              </a:rPr>
              <a:t>http://www.webxml.com.cn/zh_cn/index.aspx</a:t>
            </a:r>
            <a:endParaRPr lang="zh-CN" altLang="en-US" u="sng" dirty="0">
              <a:solidFill>
                <a:schemeClr val="accent1">
                  <a:lumMod val="40000"/>
                  <a:lumOff val="60000"/>
                </a:schemeClr>
              </a:solidFill>
            </a:endParaRPr>
          </a:p>
        </p:txBody>
      </p:sp>
      <p:pic>
        <p:nvPicPr>
          <p:cNvPr id="9" name="图片 8" descr="屏幕剪辑">
            <a:extLst>
              <a:ext uri="{FF2B5EF4-FFF2-40B4-BE49-F238E27FC236}">
                <a16:creationId xmlns:a16="http://schemas.microsoft.com/office/drawing/2014/main" id="{89CD6182-9B4A-4C9D-87B1-DF535739D6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88228" y="3348923"/>
            <a:ext cx="14706600" cy="9938677"/>
          </a:xfrm>
          <a:prstGeom prst="rect">
            <a:avLst/>
          </a:prstGeom>
        </p:spPr>
      </p:pic>
    </p:spTree>
    <p:extLst>
      <p:ext uri="{BB962C8B-B14F-4D97-AF65-F5344CB8AC3E}">
        <p14:creationId xmlns:p14="http://schemas.microsoft.com/office/powerpoint/2010/main" val="3622321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solidFill>
                  <a:srgbClr val="00B050"/>
                </a:solidFill>
              </a:rPr>
              <a:t>demo</a:t>
            </a:r>
            <a:r>
              <a:rPr lang="zh-CN" altLang="en-US" dirty="0">
                <a:solidFill>
                  <a:srgbClr val="00B050"/>
                </a:solidFill>
              </a:rPr>
              <a:t>演示及关键技术讲解</a:t>
            </a:r>
            <a:endParaRPr lang="en-US" altLang="zh-CN" dirty="0">
              <a:solidFill>
                <a:srgbClr val="00B050"/>
              </a:solidFill>
            </a:endParaRPr>
          </a:p>
        </p:txBody>
      </p:sp>
      <p:sp>
        <p:nvSpPr>
          <p:cNvPr id="3" name="副标题 2"/>
          <p:cNvSpPr>
            <a:spLocks noGrp="1"/>
          </p:cNvSpPr>
          <p:nvPr>
            <p:ph type="subTitle" idx="1"/>
          </p:nvPr>
        </p:nvSpPr>
        <p:spPr/>
        <p:txBody>
          <a:bodyPr/>
          <a:lstStyle/>
          <a:p>
            <a:pPr marL="180000" indent="0"/>
            <a:br>
              <a:rPr lang="en-US" altLang="zh-CN" dirty="0"/>
            </a:br>
            <a:endParaRPr lang="zh-CN" altLang="en-US" dirty="0"/>
          </a:p>
        </p:txBody>
      </p:sp>
      <p:pic>
        <p:nvPicPr>
          <p:cNvPr id="4" name="图片 3" descr="屏幕剪辑">
            <a:extLst>
              <a:ext uri="{FF2B5EF4-FFF2-40B4-BE49-F238E27FC236}">
                <a16:creationId xmlns:a16="http://schemas.microsoft.com/office/drawing/2014/main" id="{7A8AB46C-6D9E-42A8-A5F0-741161F090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8908" y="2668508"/>
            <a:ext cx="14465067" cy="4189492"/>
          </a:xfrm>
          <a:prstGeom prst="rect">
            <a:avLst/>
          </a:prstGeom>
        </p:spPr>
      </p:pic>
      <p:pic>
        <p:nvPicPr>
          <p:cNvPr id="6" name="图片 5" descr="屏幕剪辑">
            <a:extLst>
              <a:ext uri="{FF2B5EF4-FFF2-40B4-BE49-F238E27FC236}">
                <a16:creationId xmlns:a16="http://schemas.microsoft.com/office/drawing/2014/main" id="{CEAC717F-CEB9-4FEF-AED5-47B647A13E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81289" y="7601400"/>
            <a:ext cx="21307822" cy="1491931"/>
          </a:xfrm>
          <a:prstGeom prst="rect">
            <a:avLst/>
          </a:prstGeom>
        </p:spPr>
      </p:pic>
    </p:spTree>
    <p:extLst>
      <p:ext uri="{BB962C8B-B14F-4D97-AF65-F5344CB8AC3E}">
        <p14:creationId xmlns:p14="http://schemas.microsoft.com/office/powerpoint/2010/main" val="2121510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90800" y="807579"/>
            <a:ext cx="23004000" cy="932400"/>
          </a:xfrm>
        </p:spPr>
        <p:txBody>
          <a:bodyPr/>
          <a:lstStyle/>
          <a:p>
            <a:r>
              <a:rPr lang="en-US" altLang="zh-CN" dirty="0">
                <a:solidFill>
                  <a:srgbClr val="00B050"/>
                </a:solidFill>
              </a:rPr>
              <a:t>demo</a:t>
            </a:r>
            <a:r>
              <a:rPr lang="zh-CN" altLang="en-US" dirty="0">
                <a:solidFill>
                  <a:srgbClr val="00B050"/>
                </a:solidFill>
              </a:rPr>
              <a:t>演示及关键技术讲解</a:t>
            </a:r>
            <a:br>
              <a:rPr lang="zh-CN" altLang="en-US" dirty="0"/>
            </a:br>
            <a:endParaRPr lang="zh-CN" altLang="en-US" dirty="0">
              <a:solidFill>
                <a:srgbClr val="35B558"/>
              </a:solidFill>
              <a:latin typeface="Noto Sans CJK SC Bold" panose="020B0800000000000000" pitchFamily="34" charset="-122"/>
              <a:ea typeface="Noto Sans CJK SC Bold" panose="020B0800000000000000" pitchFamily="34" charset="-122"/>
            </a:endParaRPr>
          </a:p>
        </p:txBody>
      </p:sp>
      <p:sp>
        <p:nvSpPr>
          <p:cNvPr id="3" name="副标题 2"/>
          <p:cNvSpPr>
            <a:spLocks noGrp="1"/>
          </p:cNvSpPr>
          <p:nvPr>
            <p:ph type="subTitle" idx="1"/>
          </p:nvPr>
        </p:nvSpPr>
        <p:spPr/>
        <p:txBody>
          <a:bodyPr/>
          <a:lstStyle/>
          <a:p>
            <a:pPr marL="180000" indent="0"/>
            <a:br>
              <a:rPr lang="en-US" altLang="zh-CN" dirty="0"/>
            </a:br>
            <a:endParaRPr lang="zh-CN" altLang="en-US" dirty="0"/>
          </a:p>
        </p:txBody>
      </p:sp>
      <p:pic>
        <p:nvPicPr>
          <p:cNvPr id="7" name="图片 6" descr="屏幕剪辑">
            <a:extLst>
              <a:ext uri="{FF2B5EF4-FFF2-40B4-BE49-F238E27FC236}">
                <a16:creationId xmlns:a16="http://schemas.microsoft.com/office/drawing/2014/main" id="{BA60252D-0185-4696-A176-D004B69442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029" y="3212442"/>
            <a:ext cx="11216647" cy="6356100"/>
          </a:xfrm>
          <a:prstGeom prst="rect">
            <a:avLst/>
          </a:prstGeom>
        </p:spPr>
      </p:pic>
      <p:pic>
        <p:nvPicPr>
          <p:cNvPr id="13" name="图片 12" descr="屏幕剪辑">
            <a:extLst>
              <a:ext uri="{FF2B5EF4-FFF2-40B4-BE49-F238E27FC236}">
                <a16:creationId xmlns:a16="http://schemas.microsoft.com/office/drawing/2014/main" id="{0786605C-042D-40AB-905A-67AB05A5049D}"/>
              </a:ext>
            </a:extLst>
          </p:cNvPr>
          <p:cNvPicPr>
            <a:picLocks noChangeAspect="1"/>
          </p:cNvPicPr>
          <p:nvPr/>
        </p:nvPicPr>
        <p:blipFill rotWithShape="1">
          <a:blip r:embed="rId4">
            <a:extLst>
              <a:ext uri="{28A0092B-C50C-407E-A947-70E740481C1C}">
                <a14:useLocalDpi xmlns:a14="http://schemas.microsoft.com/office/drawing/2010/main" val="0"/>
              </a:ext>
            </a:extLst>
          </a:blip>
          <a:srcRect r="7970"/>
          <a:stretch/>
        </p:blipFill>
        <p:spPr>
          <a:xfrm>
            <a:off x="11784085" y="3212442"/>
            <a:ext cx="12291686" cy="6356100"/>
          </a:xfrm>
          <a:prstGeom prst="rect">
            <a:avLst/>
          </a:prstGeom>
        </p:spPr>
      </p:pic>
    </p:spTree>
    <p:extLst>
      <p:ext uri="{BB962C8B-B14F-4D97-AF65-F5344CB8AC3E}">
        <p14:creationId xmlns:p14="http://schemas.microsoft.com/office/powerpoint/2010/main" val="622380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solidFill>
                  <a:srgbClr val="00B050"/>
                </a:solidFill>
              </a:rPr>
              <a:t>demo</a:t>
            </a:r>
            <a:r>
              <a:rPr lang="zh-CN" altLang="en-US" dirty="0">
                <a:solidFill>
                  <a:srgbClr val="00B050"/>
                </a:solidFill>
              </a:rPr>
              <a:t>演示及关键技术讲解</a:t>
            </a:r>
            <a:endParaRPr lang="zh-CN" altLang="en-US" dirty="0">
              <a:solidFill>
                <a:srgbClr val="35B558"/>
              </a:solidFill>
              <a:latin typeface="Noto Sans CJK SC Bold" panose="020B0800000000000000" pitchFamily="34" charset="-122"/>
              <a:ea typeface="Noto Sans CJK SC Bold" panose="020B0800000000000000" pitchFamily="34" charset="-122"/>
            </a:endParaRPr>
          </a:p>
        </p:txBody>
      </p:sp>
      <p:sp>
        <p:nvSpPr>
          <p:cNvPr id="3" name="副标题 2"/>
          <p:cNvSpPr>
            <a:spLocks noGrp="1"/>
          </p:cNvSpPr>
          <p:nvPr>
            <p:ph type="subTitle" idx="1"/>
          </p:nvPr>
        </p:nvSpPr>
        <p:spPr/>
        <p:txBody>
          <a:bodyPr/>
          <a:lstStyle/>
          <a:p>
            <a:pPr marL="180000" indent="0"/>
            <a:br>
              <a:rPr lang="en-US" altLang="zh-CN" dirty="0"/>
            </a:br>
            <a:endParaRPr lang="zh-CN" altLang="en-US" dirty="0"/>
          </a:p>
        </p:txBody>
      </p:sp>
      <p:pic>
        <p:nvPicPr>
          <p:cNvPr id="8" name="图片 7" descr="屏幕剪辑">
            <a:extLst>
              <a:ext uri="{FF2B5EF4-FFF2-40B4-BE49-F238E27FC236}">
                <a16:creationId xmlns:a16="http://schemas.microsoft.com/office/drawing/2014/main" id="{3054D195-9A08-466C-B151-3267DEB61B7D}"/>
              </a:ext>
            </a:extLst>
          </p:cNvPr>
          <p:cNvPicPr>
            <a:picLocks noChangeAspect="1"/>
          </p:cNvPicPr>
          <p:nvPr/>
        </p:nvPicPr>
        <p:blipFill rotWithShape="1">
          <a:blip r:embed="rId3">
            <a:extLst>
              <a:ext uri="{28A0092B-C50C-407E-A947-70E740481C1C}">
                <a14:useLocalDpi xmlns:a14="http://schemas.microsoft.com/office/drawing/2010/main" val="0"/>
              </a:ext>
            </a:extLst>
          </a:blip>
          <a:srcRect r="23955"/>
          <a:stretch/>
        </p:blipFill>
        <p:spPr>
          <a:xfrm>
            <a:off x="526066" y="1915200"/>
            <a:ext cx="17965134" cy="10746000"/>
          </a:xfrm>
          <a:prstGeom prst="rect">
            <a:avLst/>
          </a:prstGeom>
        </p:spPr>
      </p:pic>
      <p:sp>
        <p:nvSpPr>
          <p:cNvPr id="9" name="矩形 8">
            <a:extLst>
              <a:ext uri="{FF2B5EF4-FFF2-40B4-BE49-F238E27FC236}">
                <a16:creationId xmlns:a16="http://schemas.microsoft.com/office/drawing/2014/main" id="{61EA6523-1703-4220-A7CF-FE8058B099B0}"/>
              </a:ext>
            </a:extLst>
          </p:cNvPr>
          <p:cNvSpPr/>
          <p:nvPr/>
        </p:nvSpPr>
        <p:spPr>
          <a:xfrm>
            <a:off x="1894114" y="10482943"/>
            <a:ext cx="11560629" cy="691457"/>
          </a:xfrm>
          <a:prstGeom prst="rect">
            <a:avLst/>
          </a:prstGeom>
          <a:noFill/>
          <a:ln w="12700" cap="flat">
            <a:solidFill>
              <a:srgbClr val="FF000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endParaRPr kumimoji="0" lang="zh-CN" altLang="en-US" sz="3600" b="0" i="0" u="none" strike="noStrike" cap="none" spc="0" normalizeH="0" baseline="0">
              <a:ln>
                <a:noFill/>
              </a:ln>
              <a:solidFill>
                <a:srgbClr val="FFFFFF"/>
              </a:solidFill>
              <a:effectLst/>
              <a:uFillTx/>
              <a:latin typeface="+mn-lt"/>
              <a:ea typeface="+mn-ea"/>
              <a:cs typeface="+mn-cs"/>
              <a:sym typeface="Helvetica Light"/>
            </a:endParaRPr>
          </a:p>
        </p:txBody>
      </p:sp>
      <p:sp>
        <p:nvSpPr>
          <p:cNvPr id="10" name="Rectangle 5">
            <a:extLst>
              <a:ext uri="{FF2B5EF4-FFF2-40B4-BE49-F238E27FC236}">
                <a16:creationId xmlns:a16="http://schemas.microsoft.com/office/drawing/2014/main" id="{24E8FA75-1C95-4203-AEF1-2E410B36FE39}"/>
              </a:ext>
            </a:extLst>
          </p:cNvPr>
          <p:cNvSpPr>
            <a:spLocks noChangeArrowheads="1"/>
          </p:cNvSpPr>
          <p:nvPr/>
        </p:nvSpPr>
        <p:spPr bwMode="auto">
          <a:xfrm>
            <a:off x="14019477" y="11246745"/>
            <a:ext cx="4247878" cy="901712"/>
          </a:xfrm>
          <a:prstGeom prst="rect">
            <a:avLst/>
          </a:prstGeom>
          <a:solidFill>
            <a:srgbClr val="97CDCC"/>
          </a:solidFill>
          <a:ln w="9525">
            <a:solidFill>
              <a:schemeClr val="tx1"/>
            </a:solidFill>
            <a:miter lim="800000"/>
            <a:headEnd/>
            <a:tailEnd/>
          </a:ln>
          <a:effectLst/>
        </p:spPr>
        <p:txBody>
          <a:bodyPr wrap="none" anchor="ctr"/>
          <a:lstStyle/>
          <a:p>
            <a:pPr algn="ctr"/>
            <a:r>
              <a:rPr lang="en-US" altLang="zh-CN" sz="2800" dirty="0">
                <a:solidFill>
                  <a:schemeClr val="bg1"/>
                </a:solidFill>
              </a:rPr>
              <a:t>1</a:t>
            </a:r>
            <a:r>
              <a:rPr lang="zh-CN" altLang="en-US" sz="2800" dirty="0">
                <a:solidFill>
                  <a:schemeClr val="bg1"/>
                </a:solidFill>
              </a:rPr>
              <a:t>、</a:t>
            </a:r>
            <a:r>
              <a:rPr lang="en-US" altLang="zh-CN" sz="2800" dirty="0">
                <a:solidFill>
                  <a:schemeClr val="bg1"/>
                </a:solidFill>
              </a:rPr>
              <a:t>WS</a:t>
            </a:r>
            <a:r>
              <a:rPr lang="zh-CN" altLang="en-US" sz="2800" dirty="0">
                <a:solidFill>
                  <a:schemeClr val="bg1"/>
                </a:solidFill>
              </a:rPr>
              <a:t>的地址</a:t>
            </a:r>
          </a:p>
        </p:txBody>
      </p:sp>
      <p:sp>
        <p:nvSpPr>
          <p:cNvPr id="12" name="Line 6">
            <a:extLst>
              <a:ext uri="{FF2B5EF4-FFF2-40B4-BE49-F238E27FC236}">
                <a16:creationId xmlns:a16="http://schemas.microsoft.com/office/drawing/2014/main" id="{040C7FC2-60AC-44BA-968B-037D290D268F}"/>
              </a:ext>
            </a:extLst>
          </p:cNvPr>
          <p:cNvSpPr>
            <a:spLocks noChangeShapeType="1"/>
          </p:cNvSpPr>
          <p:nvPr/>
        </p:nvSpPr>
        <p:spPr bwMode="auto">
          <a:xfrm flipH="1" flipV="1">
            <a:off x="13454743" y="10958500"/>
            <a:ext cx="936625" cy="2159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3" name="矩形 12">
            <a:extLst>
              <a:ext uri="{FF2B5EF4-FFF2-40B4-BE49-F238E27FC236}">
                <a16:creationId xmlns:a16="http://schemas.microsoft.com/office/drawing/2014/main" id="{D408BABD-D43A-44F5-AA10-76C5F71A4443}"/>
              </a:ext>
            </a:extLst>
          </p:cNvPr>
          <p:cNvSpPr/>
          <p:nvPr/>
        </p:nvSpPr>
        <p:spPr>
          <a:xfrm>
            <a:off x="3091998" y="9505486"/>
            <a:ext cx="5888718" cy="691457"/>
          </a:xfrm>
          <a:prstGeom prst="rect">
            <a:avLst/>
          </a:prstGeom>
          <a:noFill/>
          <a:ln w="12700" cap="flat">
            <a:solidFill>
              <a:srgbClr val="FF000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endParaRPr kumimoji="0" lang="zh-CN" altLang="en-US" sz="3600" b="0" i="0" u="none" strike="noStrike" cap="none" spc="0" normalizeH="0" baseline="0">
              <a:ln>
                <a:noFill/>
              </a:ln>
              <a:solidFill>
                <a:srgbClr val="FFFFFF"/>
              </a:solidFill>
              <a:effectLst/>
              <a:uFillTx/>
              <a:latin typeface="+mn-lt"/>
              <a:ea typeface="+mn-ea"/>
              <a:cs typeface="+mn-cs"/>
              <a:sym typeface="Helvetica Light"/>
            </a:endParaRPr>
          </a:p>
        </p:txBody>
      </p:sp>
      <p:sp>
        <p:nvSpPr>
          <p:cNvPr id="15" name="Rectangle 7">
            <a:extLst>
              <a:ext uri="{FF2B5EF4-FFF2-40B4-BE49-F238E27FC236}">
                <a16:creationId xmlns:a16="http://schemas.microsoft.com/office/drawing/2014/main" id="{3A727EB3-29C8-43D2-BC88-7B0D884CCD16}"/>
              </a:ext>
            </a:extLst>
          </p:cNvPr>
          <p:cNvSpPr>
            <a:spLocks noChangeArrowheads="1"/>
          </p:cNvSpPr>
          <p:nvPr/>
        </p:nvSpPr>
        <p:spPr bwMode="auto">
          <a:xfrm>
            <a:off x="10577120" y="9127655"/>
            <a:ext cx="5196280" cy="901711"/>
          </a:xfrm>
          <a:prstGeom prst="rect">
            <a:avLst/>
          </a:prstGeom>
          <a:solidFill>
            <a:srgbClr val="97CDCC"/>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2</a:t>
            </a:r>
            <a:r>
              <a:rPr kumimoji="0" lang="zh-CN" altLang="en-US" sz="2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a:t>
            </a:r>
            <a:r>
              <a:rPr kumimoji="0" lang="en-US" altLang="zh-CN" sz="2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WS</a:t>
            </a:r>
            <a:r>
              <a:rPr kumimoji="0" lang="zh-CN" altLang="en-US" sz="2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的名称</a:t>
            </a:r>
          </a:p>
        </p:txBody>
      </p:sp>
      <p:sp>
        <p:nvSpPr>
          <p:cNvPr id="16" name="Line 6">
            <a:extLst>
              <a:ext uri="{FF2B5EF4-FFF2-40B4-BE49-F238E27FC236}">
                <a16:creationId xmlns:a16="http://schemas.microsoft.com/office/drawing/2014/main" id="{E9C23035-1715-4607-99F5-B8B688CDCAD2}"/>
              </a:ext>
            </a:extLst>
          </p:cNvPr>
          <p:cNvSpPr>
            <a:spLocks noChangeShapeType="1"/>
          </p:cNvSpPr>
          <p:nvPr/>
        </p:nvSpPr>
        <p:spPr bwMode="auto">
          <a:xfrm flipH="1">
            <a:off x="8842291" y="9505486"/>
            <a:ext cx="1734828" cy="288011"/>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8" name="Rectangle 9">
            <a:extLst>
              <a:ext uri="{FF2B5EF4-FFF2-40B4-BE49-F238E27FC236}">
                <a16:creationId xmlns:a16="http://schemas.microsoft.com/office/drawing/2014/main" id="{859D38F1-A5CF-4423-87E4-51ECE8B00540}"/>
              </a:ext>
            </a:extLst>
          </p:cNvPr>
          <p:cNvSpPr>
            <a:spLocks noChangeArrowheads="1"/>
          </p:cNvSpPr>
          <p:nvPr/>
        </p:nvSpPr>
        <p:spPr bwMode="auto">
          <a:xfrm>
            <a:off x="13578568" y="4789935"/>
            <a:ext cx="4912632" cy="873810"/>
          </a:xfrm>
          <a:prstGeom prst="rect">
            <a:avLst/>
          </a:prstGeom>
          <a:solidFill>
            <a:srgbClr val="97CDCC"/>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rtl="0" eaLnBrk="1" fontAlgn="base" latinLnBrk="0" hangingPunct="1">
              <a:lnSpc>
                <a:spcPct val="100000"/>
              </a:lnSpc>
              <a:spcBef>
                <a:spcPct val="0"/>
              </a:spcBef>
              <a:spcAft>
                <a:spcPct val="0"/>
              </a:spcAft>
              <a:buClrTx/>
              <a:buSzTx/>
              <a:buFontTx/>
              <a:buNone/>
              <a:tabLst/>
              <a:defRPr/>
            </a:pPr>
            <a:r>
              <a:rPr lang="en-US" altLang="zh-CN" sz="2800" kern="1200" dirty="0">
                <a:solidFill>
                  <a:srgbClr val="000000"/>
                </a:solidFill>
                <a:latin typeface="Arial" panose="020B0604020202020204" pitchFamily="34" charset="0"/>
                <a:ea typeface="宋体" panose="02010600030101010101" pitchFamily="2" charset="-122"/>
              </a:rPr>
              <a:t>5</a:t>
            </a:r>
            <a:r>
              <a:rPr kumimoji="0" lang="zh-CN" altLang="en-US" sz="2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a:t>
            </a:r>
            <a:r>
              <a:rPr kumimoji="0" lang="en-US" altLang="zh-CN" sz="28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rPr>
              <a:t>ws</a:t>
            </a:r>
            <a:r>
              <a:rPr kumimoji="0" lang="zh-CN" altLang="en-US" sz="2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所提供的方法－即服务</a:t>
            </a:r>
          </a:p>
        </p:txBody>
      </p:sp>
      <p:sp>
        <p:nvSpPr>
          <p:cNvPr id="19" name="Line 6">
            <a:extLst>
              <a:ext uri="{FF2B5EF4-FFF2-40B4-BE49-F238E27FC236}">
                <a16:creationId xmlns:a16="http://schemas.microsoft.com/office/drawing/2014/main" id="{D0327AF9-EC42-49C6-AED6-E04EBEDB54CC}"/>
              </a:ext>
            </a:extLst>
          </p:cNvPr>
          <p:cNvSpPr>
            <a:spLocks noChangeShapeType="1"/>
          </p:cNvSpPr>
          <p:nvPr/>
        </p:nvSpPr>
        <p:spPr bwMode="auto">
          <a:xfrm flipH="1" flipV="1">
            <a:off x="3091997" y="6354187"/>
            <a:ext cx="5996251" cy="1073032"/>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20" name="Rectangle 9">
            <a:extLst>
              <a:ext uri="{FF2B5EF4-FFF2-40B4-BE49-F238E27FC236}">
                <a16:creationId xmlns:a16="http://schemas.microsoft.com/office/drawing/2014/main" id="{DF0E7054-55F6-4305-8862-39CE8EB40874}"/>
              </a:ext>
            </a:extLst>
          </p:cNvPr>
          <p:cNvSpPr>
            <a:spLocks noChangeArrowheads="1"/>
          </p:cNvSpPr>
          <p:nvPr/>
        </p:nvSpPr>
        <p:spPr bwMode="auto">
          <a:xfrm>
            <a:off x="12611401" y="3388878"/>
            <a:ext cx="4193240" cy="821975"/>
          </a:xfrm>
          <a:prstGeom prst="rect">
            <a:avLst/>
          </a:prstGeom>
          <a:solidFill>
            <a:srgbClr val="97CDCC"/>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rtl="0" eaLnBrk="1" fontAlgn="base" latinLnBrk="0" hangingPunct="1">
              <a:lnSpc>
                <a:spcPct val="100000"/>
              </a:lnSpc>
              <a:spcBef>
                <a:spcPct val="0"/>
              </a:spcBef>
              <a:spcAft>
                <a:spcPct val="0"/>
              </a:spcAft>
              <a:buClrTx/>
              <a:buSzTx/>
              <a:buFontTx/>
              <a:buNone/>
              <a:tabLst/>
              <a:defRPr/>
            </a:pPr>
            <a:r>
              <a:rPr lang="en-US" altLang="zh-CN" sz="2800" kern="1200" dirty="0">
                <a:solidFill>
                  <a:srgbClr val="000000"/>
                </a:solidFill>
                <a:latin typeface="Arial" panose="020B0604020202020204" pitchFamily="34" charset="0"/>
                <a:ea typeface="宋体" panose="02010600030101010101" pitchFamily="2" charset="-122"/>
              </a:rPr>
              <a:t>4</a:t>
            </a:r>
            <a:r>
              <a:rPr kumimoji="0" lang="zh-CN" altLang="en-US" sz="2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a:t>
            </a:r>
            <a:r>
              <a:rPr lang="en-US" altLang="zh-CN" sz="2800" kern="1200" dirty="0">
                <a:solidFill>
                  <a:srgbClr val="000000"/>
                </a:solidFill>
                <a:latin typeface="Arial" panose="020B0604020202020204" pitchFamily="34" charset="0"/>
                <a:ea typeface="宋体" panose="02010600030101010101" pitchFamily="2" charset="-122"/>
              </a:rPr>
              <a:t>WSDL</a:t>
            </a:r>
            <a:r>
              <a:rPr lang="zh-CN" altLang="en-US" sz="2800" kern="1200" dirty="0">
                <a:solidFill>
                  <a:srgbClr val="000000"/>
                </a:solidFill>
                <a:latin typeface="Arial" panose="020B0604020202020204" pitchFamily="34" charset="0"/>
                <a:ea typeface="宋体" panose="02010600030101010101" pitchFamily="2" charset="-122"/>
              </a:rPr>
              <a:t>端口：类</a:t>
            </a:r>
            <a:endParaRPr kumimoji="0" lang="zh-CN" altLang="en-US" sz="2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21" name="Line 6">
            <a:extLst>
              <a:ext uri="{FF2B5EF4-FFF2-40B4-BE49-F238E27FC236}">
                <a16:creationId xmlns:a16="http://schemas.microsoft.com/office/drawing/2014/main" id="{EDAC0302-4AB9-4C9D-A63C-27121C729477}"/>
              </a:ext>
            </a:extLst>
          </p:cNvPr>
          <p:cNvSpPr>
            <a:spLocks noChangeShapeType="1"/>
          </p:cNvSpPr>
          <p:nvPr/>
        </p:nvSpPr>
        <p:spPr bwMode="auto">
          <a:xfrm flipH="1">
            <a:off x="7107463" y="3988610"/>
            <a:ext cx="5615544" cy="691456"/>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22" name="Line 6">
            <a:extLst>
              <a:ext uri="{FF2B5EF4-FFF2-40B4-BE49-F238E27FC236}">
                <a16:creationId xmlns:a16="http://schemas.microsoft.com/office/drawing/2014/main" id="{569F5B34-25DA-4109-B3D7-8051BDF607B2}"/>
              </a:ext>
            </a:extLst>
          </p:cNvPr>
          <p:cNvSpPr>
            <a:spLocks noChangeShapeType="1"/>
          </p:cNvSpPr>
          <p:nvPr/>
        </p:nvSpPr>
        <p:spPr bwMode="auto">
          <a:xfrm flipH="1" flipV="1">
            <a:off x="6575856" y="5288754"/>
            <a:ext cx="9301258" cy="187669"/>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23" name="Rectangle 7">
            <a:extLst>
              <a:ext uri="{FF2B5EF4-FFF2-40B4-BE49-F238E27FC236}">
                <a16:creationId xmlns:a16="http://schemas.microsoft.com/office/drawing/2014/main" id="{5D9B9A62-E1B9-486C-B10D-975A3FF1B416}"/>
              </a:ext>
            </a:extLst>
          </p:cNvPr>
          <p:cNvSpPr>
            <a:spLocks noChangeArrowheads="1"/>
          </p:cNvSpPr>
          <p:nvPr/>
        </p:nvSpPr>
        <p:spPr bwMode="auto">
          <a:xfrm>
            <a:off x="9088250" y="7150544"/>
            <a:ext cx="5196280" cy="901711"/>
          </a:xfrm>
          <a:prstGeom prst="rect">
            <a:avLst/>
          </a:prstGeom>
          <a:solidFill>
            <a:srgbClr val="97CDCC"/>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rtl="0" eaLnBrk="1" fontAlgn="base" latinLnBrk="0" hangingPunct="1">
              <a:lnSpc>
                <a:spcPct val="100000"/>
              </a:lnSpc>
              <a:spcBef>
                <a:spcPct val="0"/>
              </a:spcBef>
              <a:spcAft>
                <a:spcPct val="0"/>
              </a:spcAft>
              <a:buClrTx/>
              <a:buSzTx/>
              <a:buFontTx/>
              <a:buNone/>
              <a:tabLst/>
              <a:defRPr/>
            </a:pPr>
            <a:r>
              <a:rPr lang="en-US" altLang="zh-CN" sz="2800" kern="1200" dirty="0">
                <a:solidFill>
                  <a:srgbClr val="000000"/>
                </a:solidFill>
                <a:latin typeface="Arial" panose="020B0604020202020204" pitchFamily="34" charset="0"/>
                <a:ea typeface="宋体" panose="02010600030101010101" pitchFamily="2" charset="-122"/>
              </a:rPr>
              <a:t>3</a:t>
            </a:r>
            <a:r>
              <a:rPr kumimoji="0" lang="zh-CN" altLang="en-US" sz="2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a:t>
            </a:r>
            <a:r>
              <a:rPr kumimoji="0" lang="en-US" altLang="zh-CN" sz="2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WS</a:t>
            </a:r>
            <a:r>
              <a:rPr kumimoji="0" lang="zh-CN" altLang="en-US" sz="2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的绑定</a:t>
            </a:r>
          </a:p>
        </p:txBody>
      </p:sp>
      <p:sp>
        <p:nvSpPr>
          <p:cNvPr id="24" name="矩形 23">
            <a:extLst>
              <a:ext uri="{FF2B5EF4-FFF2-40B4-BE49-F238E27FC236}">
                <a16:creationId xmlns:a16="http://schemas.microsoft.com/office/drawing/2014/main" id="{05CB5E5B-F899-4041-B868-F6BF1C34FEAD}"/>
              </a:ext>
            </a:extLst>
          </p:cNvPr>
          <p:cNvSpPr/>
          <p:nvPr/>
        </p:nvSpPr>
        <p:spPr>
          <a:xfrm>
            <a:off x="1090800" y="5476423"/>
            <a:ext cx="13193730" cy="1049085"/>
          </a:xfrm>
          <a:prstGeom prst="rect">
            <a:avLst/>
          </a:prstGeom>
          <a:noFill/>
          <a:ln w="12700" cap="flat">
            <a:solidFill>
              <a:srgbClr val="FF000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endParaRPr kumimoji="0" lang="zh-CN" altLang="en-US" sz="3600" b="0" i="0" u="none" strike="noStrike" cap="none" spc="0" normalizeH="0" baseline="0">
              <a:ln>
                <a:noFill/>
              </a:ln>
              <a:solidFill>
                <a:srgbClr val="FFFFFF"/>
              </a:solidFill>
              <a:effectLst/>
              <a:uFillTx/>
              <a:latin typeface="+mn-lt"/>
              <a:ea typeface="+mn-ea"/>
              <a:cs typeface="+mn-cs"/>
              <a:sym typeface="Helvetica Light"/>
            </a:endParaRPr>
          </a:p>
        </p:txBody>
      </p:sp>
      <p:sp>
        <p:nvSpPr>
          <p:cNvPr id="25" name="矩形 24">
            <a:extLst>
              <a:ext uri="{FF2B5EF4-FFF2-40B4-BE49-F238E27FC236}">
                <a16:creationId xmlns:a16="http://schemas.microsoft.com/office/drawing/2014/main" id="{EB371DC1-ED54-4333-B3E4-2902BCF430DF}"/>
              </a:ext>
            </a:extLst>
          </p:cNvPr>
          <p:cNvSpPr/>
          <p:nvPr/>
        </p:nvSpPr>
        <p:spPr>
          <a:xfrm>
            <a:off x="1341120" y="4835889"/>
            <a:ext cx="10647680" cy="58916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endParaRPr kumimoji="0" lang="zh-CN" altLang="en-US" sz="3600" b="0" i="0" u="none" strike="noStrike" cap="none" spc="0" normalizeH="0" baseline="0">
              <a:ln>
                <a:noFill/>
              </a:ln>
              <a:solidFill>
                <a:srgbClr val="FFFFFF"/>
              </a:solidFill>
              <a:effectLst/>
              <a:uFillTx/>
              <a:latin typeface="+mn-lt"/>
              <a:ea typeface="+mn-ea"/>
              <a:cs typeface="+mn-cs"/>
              <a:sym typeface="Helvetica Light"/>
            </a:endParaRPr>
          </a:p>
        </p:txBody>
      </p:sp>
      <p:sp>
        <p:nvSpPr>
          <p:cNvPr id="26" name="矩形 25">
            <a:extLst>
              <a:ext uri="{FF2B5EF4-FFF2-40B4-BE49-F238E27FC236}">
                <a16:creationId xmlns:a16="http://schemas.microsoft.com/office/drawing/2014/main" id="{3C381668-AEA3-4C36-A940-AD435C84F1EC}"/>
              </a:ext>
            </a:extLst>
          </p:cNvPr>
          <p:cNvSpPr/>
          <p:nvPr/>
        </p:nvSpPr>
        <p:spPr>
          <a:xfrm>
            <a:off x="1090800" y="4835889"/>
            <a:ext cx="12218800" cy="533623"/>
          </a:xfrm>
          <a:prstGeom prst="rect">
            <a:avLst/>
          </a:prstGeom>
          <a:noFill/>
          <a:ln w="12700" cap="flat">
            <a:solidFill>
              <a:srgbClr val="FF000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endParaRPr kumimoji="0" lang="zh-CN" altLang="en-US" sz="3600" b="0" i="0" u="none" strike="noStrike" cap="none" spc="0" normalizeH="0" baseline="0">
              <a:ln>
                <a:noFill/>
              </a:ln>
              <a:solidFill>
                <a:srgbClr val="FFFFFF"/>
              </a:solidFill>
              <a:effectLst/>
              <a:uFillTx/>
              <a:latin typeface="+mn-lt"/>
              <a:ea typeface="+mn-ea"/>
              <a:cs typeface="+mn-cs"/>
              <a:sym typeface="Helvetica Light"/>
            </a:endParaRPr>
          </a:p>
        </p:txBody>
      </p:sp>
      <p:sp>
        <p:nvSpPr>
          <p:cNvPr id="27" name="矩形 26">
            <a:extLst>
              <a:ext uri="{FF2B5EF4-FFF2-40B4-BE49-F238E27FC236}">
                <a16:creationId xmlns:a16="http://schemas.microsoft.com/office/drawing/2014/main" id="{31588806-FF83-43AE-A221-49E12BAF9003}"/>
              </a:ext>
            </a:extLst>
          </p:cNvPr>
          <p:cNvSpPr/>
          <p:nvPr/>
        </p:nvSpPr>
        <p:spPr>
          <a:xfrm>
            <a:off x="19088980" y="1994962"/>
            <a:ext cx="4965064" cy="10433625"/>
          </a:xfrm>
          <a:prstGeom prst="rect">
            <a:avLst/>
          </a:prstGeom>
        </p:spPr>
        <p:txBody>
          <a:bodyPr wrap="square">
            <a:spAutoFit/>
          </a:bodyPr>
          <a:lstStyle/>
          <a:p>
            <a:pPr algn="l"/>
            <a:r>
              <a:rPr lang="en-US" altLang="zh-CN" sz="2800" dirty="0">
                <a:solidFill>
                  <a:srgbClr val="FF0000"/>
                </a:solidFill>
              </a:rPr>
              <a:t>WSDL </a:t>
            </a:r>
            <a:r>
              <a:rPr lang="zh-CN" altLang="en-US" sz="2800" dirty="0">
                <a:solidFill>
                  <a:srgbClr val="FF0000"/>
                </a:solidFill>
              </a:rPr>
              <a:t>端口</a:t>
            </a:r>
          </a:p>
          <a:p>
            <a:pPr algn="l"/>
            <a:r>
              <a:rPr lang="en-US" altLang="zh-CN" sz="2800" dirty="0">
                <a:solidFill>
                  <a:schemeClr val="bg1"/>
                </a:solidFill>
              </a:rPr>
              <a:t>&lt;</a:t>
            </a:r>
            <a:r>
              <a:rPr lang="en-US" altLang="zh-CN" sz="2800" dirty="0" err="1">
                <a:solidFill>
                  <a:schemeClr val="bg1"/>
                </a:solidFill>
              </a:rPr>
              <a:t>portType</a:t>
            </a:r>
            <a:r>
              <a:rPr lang="en-US" altLang="zh-CN" sz="2800" dirty="0">
                <a:solidFill>
                  <a:schemeClr val="bg1"/>
                </a:solidFill>
              </a:rPr>
              <a:t>&gt; </a:t>
            </a:r>
            <a:r>
              <a:rPr lang="zh-CN" altLang="en-US" sz="2800" dirty="0">
                <a:solidFill>
                  <a:schemeClr val="bg1"/>
                </a:solidFill>
              </a:rPr>
              <a:t>元素是最重要的 </a:t>
            </a:r>
            <a:r>
              <a:rPr lang="en-US" altLang="zh-CN" sz="2800" dirty="0">
                <a:solidFill>
                  <a:schemeClr val="bg1"/>
                </a:solidFill>
              </a:rPr>
              <a:t>WSDL </a:t>
            </a:r>
            <a:r>
              <a:rPr lang="zh-CN" altLang="en-US" sz="2800" dirty="0">
                <a:solidFill>
                  <a:schemeClr val="bg1"/>
                </a:solidFill>
              </a:rPr>
              <a:t>元素。 它可描述一个 </a:t>
            </a:r>
            <a:r>
              <a:rPr lang="en-US" altLang="zh-CN" sz="2800" dirty="0">
                <a:solidFill>
                  <a:schemeClr val="bg1"/>
                </a:solidFill>
              </a:rPr>
              <a:t>web service</a:t>
            </a:r>
            <a:r>
              <a:rPr lang="zh-CN" altLang="en-US" sz="2800" dirty="0">
                <a:solidFill>
                  <a:schemeClr val="bg1"/>
                </a:solidFill>
              </a:rPr>
              <a:t>、可被执行的操作，以及相关的消息。 </a:t>
            </a:r>
          </a:p>
          <a:p>
            <a:pPr algn="l"/>
            <a:r>
              <a:rPr lang="zh-CN" altLang="en-US" sz="2800" dirty="0">
                <a:solidFill>
                  <a:schemeClr val="bg1"/>
                </a:solidFill>
              </a:rPr>
              <a:t>可以把 </a:t>
            </a:r>
            <a:r>
              <a:rPr lang="en-US" altLang="zh-CN" sz="2800" dirty="0">
                <a:solidFill>
                  <a:schemeClr val="bg1"/>
                </a:solidFill>
              </a:rPr>
              <a:t>&lt;</a:t>
            </a:r>
            <a:r>
              <a:rPr lang="en-US" altLang="zh-CN" sz="2800" dirty="0" err="1">
                <a:solidFill>
                  <a:schemeClr val="bg1"/>
                </a:solidFill>
              </a:rPr>
              <a:t>portType</a:t>
            </a:r>
            <a:r>
              <a:rPr lang="en-US" altLang="zh-CN" sz="2800" dirty="0">
                <a:solidFill>
                  <a:schemeClr val="bg1"/>
                </a:solidFill>
              </a:rPr>
              <a:t>&gt; </a:t>
            </a:r>
            <a:r>
              <a:rPr lang="zh-CN" altLang="en-US" sz="2800" dirty="0">
                <a:solidFill>
                  <a:schemeClr val="bg1"/>
                </a:solidFill>
              </a:rPr>
              <a:t>元素比作传统编程语言中的一个函数库（或一个模块、或一个类）。 </a:t>
            </a:r>
          </a:p>
          <a:p>
            <a:pPr algn="l"/>
            <a:r>
              <a:rPr lang="en-US" altLang="zh-CN" sz="2800" dirty="0">
                <a:solidFill>
                  <a:srgbClr val="FF0000"/>
                </a:solidFill>
              </a:rPr>
              <a:t>WSDL </a:t>
            </a:r>
            <a:r>
              <a:rPr lang="zh-CN" altLang="en-US" sz="2800" dirty="0">
                <a:solidFill>
                  <a:srgbClr val="FF0000"/>
                </a:solidFill>
              </a:rPr>
              <a:t>消息</a:t>
            </a:r>
          </a:p>
          <a:p>
            <a:pPr algn="l"/>
            <a:r>
              <a:rPr lang="en-US" altLang="zh-CN" sz="2800" dirty="0">
                <a:solidFill>
                  <a:schemeClr val="bg1"/>
                </a:solidFill>
              </a:rPr>
              <a:t>&lt;message&gt; </a:t>
            </a:r>
            <a:r>
              <a:rPr lang="zh-CN" altLang="en-US" sz="2800" dirty="0">
                <a:solidFill>
                  <a:schemeClr val="bg1"/>
                </a:solidFill>
              </a:rPr>
              <a:t>元素定义一个操作的数据元素。 </a:t>
            </a:r>
          </a:p>
          <a:p>
            <a:pPr algn="l"/>
            <a:r>
              <a:rPr lang="zh-CN" altLang="en-US" sz="2800" dirty="0">
                <a:solidFill>
                  <a:schemeClr val="bg1"/>
                </a:solidFill>
              </a:rPr>
              <a:t>每个消息均由一个或多个部件组成。可以把这些部件比作传统编程语言中一个函数调用的参数。 </a:t>
            </a:r>
          </a:p>
          <a:p>
            <a:pPr algn="l"/>
            <a:r>
              <a:rPr lang="en-US" altLang="zh-CN" sz="2800" dirty="0">
                <a:solidFill>
                  <a:srgbClr val="FF0000"/>
                </a:solidFill>
              </a:rPr>
              <a:t>WSDL types</a:t>
            </a:r>
          </a:p>
          <a:p>
            <a:pPr algn="l"/>
            <a:r>
              <a:rPr lang="en-US" altLang="zh-CN" sz="2800" dirty="0">
                <a:solidFill>
                  <a:schemeClr val="bg1"/>
                </a:solidFill>
              </a:rPr>
              <a:t>&lt;types&gt; </a:t>
            </a:r>
            <a:r>
              <a:rPr lang="zh-CN" altLang="en-US" sz="2800" dirty="0">
                <a:solidFill>
                  <a:schemeClr val="bg1"/>
                </a:solidFill>
              </a:rPr>
              <a:t>元素定义 </a:t>
            </a:r>
            <a:r>
              <a:rPr lang="en-US" altLang="zh-CN" sz="2800" dirty="0">
                <a:solidFill>
                  <a:schemeClr val="bg1"/>
                </a:solidFill>
              </a:rPr>
              <a:t>web service </a:t>
            </a:r>
            <a:r>
              <a:rPr lang="zh-CN" altLang="en-US" sz="2800" dirty="0">
                <a:solidFill>
                  <a:schemeClr val="bg1"/>
                </a:solidFill>
              </a:rPr>
              <a:t>使用的数据类型。 </a:t>
            </a:r>
          </a:p>
          <a:p>
            <a:pPr algn="l"/>
            <a:r>
              <a:rPr lang="zh-CN" altLang="en-US" sz="2800" dirty="0">
                <a:solidFill>
                  <a:schemeClr val="bg1"/>
                </a:solidFill>
              </a:rPr>
              <a:t>为了最大程度的平台中立性，</a:t>
            </a:r>
            <a:r>
              <a:rPr lang="en-US" altLang="zh-CN" sz="2800" dirty="0">
                <a:solidFill>
                  <a:schemeClr val="bg1"/>
                </a:solidFill>
              </a:rPr>
              <a:t>WSDL </a:t>
            </a:r>
            <a:r>
              <a:rPr lang="zh-CN" altLang="en-US" sz="2800" dirty="0">
                <a:solidFill>
                  <a:schemeClr val="bg1"/>
                </a:solidFill>
              </a:rPr>
              <a:t>使用 </a:t>
            </a:r>
            <a:r>
              <a:rPr lang="en-US" altLang="zh-CN" sz="2800" dirty="0">
                <a:solidFill>
                  <a:schemeClr val="bg1"/>
                </a:solidFill>
              </a:rPr>
              <a:t>XML Schema </a:t>
            </a:r>
            <a:r>
              <a:rPr lang="zh-CN" altLang="en-US" sz="2800" dirty="0">
                <a:solidFill>
                  <a:schemeClr val="bg1"/>
                </a:solidFill>
              </a:rPr>
              <a:t>语法来定义数据类型。 </a:t>
            </a:r>
          </a:p>
          <a:p>
            <a:pPr algn="l"/>
            <a:r>
              <a:rPr lang="en-US" altLang="zh-CN" sz="2800" dirty="0">
                <a:solidFill>
                  <a:srgbClr val="FF0000"/>
                </a:solidFill>
              </a:rPr>
              <a:t>WSDL Bindings</a:t>
            </a:r>
          </a:p>
          <a:p>
            <a:pPr algn="l"/>
            <a:r>
              <a:rPr lang="en-US" altLang="zh-CN" sz="2800" dirty="0">
                <a:solidFill>
                  <a:schemeClr val="bg1"/>
                </a:solidFill>
              </a:rPr>
              <a:t>&lt;binding&gt; </a:t>
            </a:r>
            <a:r>
              <a:rPr lang="zh-CN" altLang="en-US" sz="2800" dirty="0">
                <a:solidFill>
                  <a:schemeClr val="bg1"/>
                </a:solidFill>
              </a:rPr>
              <a:t>元素为每个端口定义消息格式和协议细节。</a:t>
            </a:r>
          </a:p>
        </p:txBody>
      </p:sp>
    </p:spTree>
    <p:extLst>
      <p:ext uri="{BB962C8B-B14F-4D97-AF65-F5344CB8AC3E}">
        <p14:creationId xmlns:p14="http://schemas.microsoft.com/office/powerpoint/2010/main" val="3396531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solidFill>
                  <a:srgbClr val="00B050"/>
                </a:solidFill>
              </a:rPr>
              <a:t>demo</a:t>
            </a:r>
            <a:r>
              <a:rPr lang="zh-CN" altLang="en-US" dirty="0">
                <a:solidFill>
                  <a:srgbClr val="00B050"/>
                </a:solidFill>
              </a:rPr>
              <a:t>演示及关键技术讲解</a:t>
            </a:r>
            <a:endParaRPr lang="zh-CN" altLang="en-US" dirty="0">
              <a:solidFill>
                <a:srgbClr val="35B558"/>
              </a:solidFill>
              <a:latin typeface="Noto Sans CJK SC Bold" panose="020B0800000000000000" pitchFamily="34" charset="-122"/>
              <a:ea typeface="Noto Sans CJK SC Bold" panose="020B0800000000000000" pitchFamily="34" charset="-122"/>
            </a:endParaRPr>
          </a:p>
        </p:txBody>
      </p:sp>
      <p:sp>
        <p:nvSpPr>
          <p:cNvPr id="4" name="Rectangle 4">
            <a:extLst>
              <a:ext uri="{FF2B5EF4-FFF2-40B4-BE49-F238E27FC236}">
                <a16:creationId xmlns:a16="http://schemas.microsoft.com/office/drawing/2014/main" id="{7149ABB4-1152-4158-B826-767DAD579605}"/>
              </a:ext>
            </a:extLst>
          </p:cNvPr>
          <p:cNvSpPr txBox="1">
            <a:spLocks/>
          </p:cNvSpPr>
          <p:nvPr/>
        </p:nvSpPr>
        <p:spPr>
          <a:xfrm>
            <a:off x="457199" y="1601787"/>
            <a:ext cx="23580001" cy="525621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t">
            <a:noAutofit/>
          </a:bodyPr>
          <a:lstStyle>
            <a:lvl1pPr marL="687600" marR="0" indent="-507600" algn="l" defTabSz="825458" eaLnBrk="1" fontAlgn="auto" latinLnBrk="0" hangingPunct="1">
              <a:lnSpc>
                <a:spcPct val="140000"/>
              </a:lnSpc>
              <a:spcBef>
                <a:spcPts val="0"/>
              </a:spcBef>
              <a:spcAft>
                <a:spcPts val="0"/>
              </a:spcAft>
              <a:buClr>
                <a:srgbClr val="35B558"/>
              </a:buClr>
              <a:buSzPct val="105000"/>
              <a:buFont typeface="Arial" panose="020B0604020202020204" pitchFamily="34" charset="0"/>
              <a:buNone/>
              <a:tabLst/>
              <a:defRPr sz="4800" baseline="0">
                <a:solidFill>
                  <a:srgbClr val="666666"/>
                </a:solidFill>
                <a:latin typeface="Noto Sans CJK SC Regular" panose="020B0500000000000000" pitchFamily="34" charset="-122"/>
                <a:ea typeface="Noto Sans CJK SC Regular" panose="020B0500000000000000" pitchFamily="34" charset="-122"/>
                <a:cs typeface="+mn-cs"/>
                <a:sym typeface="Helvetica Light"/>
              </a:defRPr>
            </a:lvl1pPr>
            <a:lvl2pPr marL="457200" indent="0" algn="ctr" defTabSz="825458" eaLnBrk="1" hangingPunct="1">
              <a:spcBef>
                <a:spcPts val="5900"/>
              </a:spcBef>
              <a:buSzPct val="75000"/>
              <a:buNone/>
              <a:defRPr sz="2000">
                <a:solidFill>
                  <a:srgbClr val="FFFFFF"/>
                </a:solidFill>
                <a:latin typeface="+mn-lt"/>
                <a:ea typeface="+mn-ea"/>
                <a:cs typeface="+mn-cs"/>
                <a:sym typeface="Helvetica Light"/>
              </a:defRPr>
            </a:lvl2pPr>
            <a:lvl3pPr marL="914400" indent="0" algn="ctr" defTabSz="825458" eaLnBrk="1" hangingPunct="1">
              <a:spcBef>
                <a:spcPts val="5900"/>
              </a:spcBef>
              <a:buSzPct val="75000"/>
              <a:buNone/>
              <a:defRPr sz="1800">
                <a:solidFill>
                  <a:srgbClr val="FFFFFF"/>
                </a:solidFill>
                <a:latin typeface="+mn-lt"/>
                <a:ea typeface="+mn-ea"/>
                <a:cs typeface="+mn-cs"/>
                <a:sym typeface="Helvetica Light"/>
              </a:defRPr>
            </a:lvl3pPr>
            <a:lvl4pPr marL="1371600" indent="0" algn="ctr" defTabSz="825458" eaLnBrk="1" hangingPunct="1">
              <a:spcBef>
                <a:spcPts val="5900"/>
              </a:spcBef>
              <a:buSzPct val="75000"/>
              <a:buNone/>
              <a:defRPr sz="1600">
                <a:solidFill>
                  <a:srgbClr val="FFFFFF"/>
                </a:solidFill>
                <a:latin typeface="+mn-lt"/>
                <a:ea typeface="+mn-ea"/>
                <a:cs typeface="+mn-cs"/>
                <a:sym typeface="Helvetica Light"/>
              </a:defRPr>
            </a:lvl4pPr>
            <a:lvl5pPr marL="1828800" indent="0" algn="ctr" defTabSz="825458" eaLnBrk="1" hangingPunct="1">
              <a:spcBef>
                <a:spcPts val="5900"/>
              </a:spcBef>
              <a:buSzPct val="75000"/>
              <a:buNone/>
              <a:defRPr sz="1600">
                <a:solidFill>
                  <a:srgbClr val="FFFFFF"/>
                </a:solidFill>
                <a:latin typeface="+mn-lt"/>
                <a:ea typeface="+mn-ea"/>
                <a:cs typeface="+mn-cs"/>
                <a:sym typeface="Helvetica Light"/>
              </a:defRPr>
            </a:lvl5pPr>
            <a:lvl6pPr marL="2286000" indent="0" algn="ctr" defTabSz="825458" eaLnBrk="1" hangingPunct="1">
              <a:spcBef>
                <a:spcPts val="5900"/>
              </a:spcBef>
              <a:buSzPct val="75000"/>
              <a:buNone/>
              <a:defRPr sz="1600">
                <a:solidFill>
                  <a:srgbClr val="FFFFFF"/>
                </a:solidFill>
                <a:latin typeface="+mn-lt"/>
                <a:ea typeface="+mn-ea"/>
                <a:cs typeface="+mn-cs"/>
                <a:sym typeface="Helvetica Light"/>
              </a:defRPr>
            </a:lvl6pPr>
            <a:lvl7pPr marL="2743200" indent="0" algn="ctr" defTabSz="825458" eaLnBrk="1" hangingPunct="1">
              <a:spcBef>
                <a:spcPts val="5900"/>
              </a:spcBef>
              <a:buSzPct val="75000"/>
              <a:buNone/>
              <a:defRPr sz="1600">
                <a:solidFill>
                  <a:srgbClr val="FFFFFF"/>
                </a:solidFill>
                <a:latin typeface="+mn-lt"/>
                <a:ea typeface="+mn-ea"/>
                <a:cs typeface="+mn-cs"/>
                <a:sym typeface="Helvetica Light"/>
              </a:defRPr>
            </a:lvl7pPr>
            <a:lvl8pPr marL="3200400" indent="0" algn="ctr" defTabSz="825458" eaLnBrk="1" hangingPunct="1">
              <a:spcBef>
                <a:spcPts val="5900"/>
              </a:spcBef>
              <a:buSzPct val="75000"/>
              <a:buNone/>
              <a:defRPr sz="1600">
                <a:solidFill>
                  <a:srgbClr val="FFFFFF"/>
                </a:solidFill>
                <a:latin typeface="+mn-lt"/>
                <a:ea typeface="+mn-ea"/>
                <a:cs typeface="+mn-cs"/>
                <a:sym typeface="Helvetica Light"/>
              </a:defRPr>
            </a:lvl8pPr>
            <a:lvl9pPr marL="3657600" indent="0" algn="ctr" defTabSz="825458" eaLnBrk="1" hangingPunct="1">
              <a:spcBef>
                <a:spcPts val="5900"/>
              </a:spcBef>
              <a:buSzPct val="75000"/>
              <a:buNone/>
              <a:defRPr sz="1600">
                <a:solidFill>
                  <a:srgbClr val="FFFFFF"/>
                </a:solidFill>
                <a:latin typeface="+mn-lt"/>
                <a:ea typeface="+mn-ea"/>
                <a:cs typeface="+mn-cs"/>
                <a:sym typeface="Helvetica Light"/>
              </a:defRPr>
            </a:lvl9pPr>
          </a:lstStyle>
          <a:p>
            <a:pPr marL="685800" indent="-685800" defTabSz="825500">
              <a:buFont typeface="Wingdings" panose="05000000000000000000" pitchFamily="2" charset="2"/>
              <a:buChar char="u"/>
            </a:pPr>
            <a:r>
              <a:rPr lang="en-US" altLang="zh-CN" sz="5400" dirty="0">
                <a:solidFill>
                  <a:schemeClr val="accent1">
                    <a:lumMod val="60000"/>
                    <a:lumOff val="40000"/>
                  </a:schemeClr>
                </a:solidFill>
                <a:latin typeface="+mn-lt"/>
                <a:ea typeface="+mn-ea"/>
              </a:rPr>
              <a:t>WSDL </a:t>
            </a:r>
            <a:r>
              <a:rPr lang="zh-CN" altLang="en-US" sz="5400" dirty="0">
                <a:solidFill>
                  <a:schemeClr val="accent1">
                    <a:lumMod val="60000"/>
                    <a:lumOff val="40000"/>
                  </a:schemeClr>
                </a:solidFill>
                <a:latin typeface="+mn-lt"/>
                <a:ea typeface="+mn-ea"/>
              </a:rPr>
              <a:t>端口</a:t>
            </a:r>
            <a:endParaRPr lang="en-US" altLang="zh-CN" sz="5400" dirty="0">
              <a:solidFill>
                <a:schemeClr val="accent1">
                  <a:lumMod val="60000"/>
                  <a:lumOff val="40000"/>
                </a:schemeClr>
              </a:solidFill>
              <a:latin typeface="+mn-lt"/>
              <a:ea typeface="+mn-ea"/>
            </a:endParaRPr>
          </a:p>
          <a:p>
            <a:pPr marL="190800" indent="0"/>
            <a:r>
              <a:rPr lang="en-US" altLang="zh-CN" sz="4400" dirty="0">
                <a:latin typeface="+mn-lt"/>
              </a:rPr>
              <a:t>	</a:t>
            </a:r>
            <a:r>
              <a:rPr lang="zh-CN" altLang="en-US" sz="4400" dirty="0">
                <a:latin typeface="+mn-lt"/>
              </a:rPr>
              <a:t>可描述由某个 </a:t>
            </a:r>
            <a:r>
              <a:rPr lang="en-US" altLang="zh-CN" sz="4400" dirty="0">
                <a:latin typeface="+mn-lt"/>
              </a:rPr>
              <a:t>web service </a:t>
            </a:r>
            <a:r>
              <a:rPr lang="zh-CN" altLang="en-US" sz="4400" dirty="0">
                <a:latin typeface="+mn-lt"/>
              </a:rPr>
              <a:t>提供的界面（合法操作）。它可描述一个 </a:t>
            </a:r>
            <a:r>
              <a:rPr lang="en-US" altLang="zh-CN" sz="4400" dirty="0">
                <a:latin typeface="+mn-lt"/>
              </a:rPr>
              <a:t>web 	service</a:t>
            </a:r>
            <a:r>
              <a:rPr lang="zh-CN" altLang="en-US" sz="4400" dirty="0">
                <a:latin typeface="+mn-lt"/>
              </a:rPr>
              <a:t>、</a:t>
            </a:r>
            <a:r>
              <a:rPr lang="en-US" altLang="zh-CN" sz="4400" dirty="0">
                <a:latin typeface="+mn-lt"/>
              </a:rPr>
              <a:t>	</a:t>
            </a:r>
            <a:r>
              <a:rPr lang="zh-CN" altLang="en-US" sz="4400" dirty="0">
                <a:latin typeface="+mn-lt"/>
              </a:rPr>
              <a:t>可被执行的操作，以及相关的消息。</a:t>
            </a:r>
            <a:endParaRPr lang="en-US" altLang="zh-CN" sz="4400" dirty="0">
              <a:latin typeface="+mn-lt"/>
            </a:endParaRPr>
          </a:p>
          <a:p>
            <a:pPr marL="190800" indent="0"/>
            <a:r>
              <a:rPr lang="en-US" altLang="zh-CN" sz="4400" dirty="0">
                <a:latin typeface="+mn-lt"/>
              </a:rPr>
              <a:t>	</a:t>
            </a:r>
            <a:r>
              <a:rPr lang="zh-CN" altLang="en-US" sz="4400" dirty="0">
                <a:latin typeface="+mn-lt"/>
              </a:rPr>
              <a:t>端口定义了指向某个 </a:t>
            </a:r>
            <a:r>
              <a:rPr lang="en-US" altLang="zh-CN" sz="4400" dirty="0">
                <a:latin typeface="+mn-lt"/>
              </a:rPr>
              <a:t>web service </a:t>
            </a:r>
            <a:r>
              <a:rPr lang="zh-CN" altLang="en-US" sz="4400" dirty="0">
                <a:latin typeface="+mn-lt"/>
              </a:rPr>
              <a:t>的连接点。可以把该元素比作传统编程</a:t>
            </a:r>
            <a:r>
              <a:rPr lang="en-US" altLang="zh-CN" sz="4400" dirty="0">
                <a:latin typeface="+mn-lt"/>
              </a:rPr>
              <a:t>	</a:t>
            </a:r>
            <a:r>
              <a:rPr lang="zh-CN" altLang="en-US" sz="4400" dirty="0">
                <a:latin typeface="+mn-lt"/>
              </a:rPr>
              <a:t>语言中的</a:t>
            </a:r>
            <a:r>
              <a:rPr lang="en-US" altLang="zh-CN" sz="4400" dirty="0">
                <a:latin typeface="+mn-lt"/>
              </a:rPr>
              <a:t>	</a:t>
            </a:r>
            <a:r>
              <a:rPr lang="zh-CN" altLang="en-US" sz="4400" dirty="0">
                <a:latin typeface="+mn-lt"/>
              </a:rPr>
              <a:t>一个函数库（或一个模块、或一个类），而把每个操作比作传统</a:t>
            </a:r>
            <a:r>
              <a:rPr lang="en-US" altLang="zh-CN" sz="4400" dirty="0">
                <a:latin typeface="+mn-lt"/>
              </a:rPr>
              <a:t>	</a:t>
            </a:r>
            <a:r>
              <a:rPr lang="zh-CN" altLang="en-US" sz="4400" dirty="0">
                <a:latin typeface="+mn-lt"/>
              </a:rPr>
              <a:t>编程语言中的一个</a:t>
            </a:r>
            <a:r>
              <a:rPr lang="en-US" altLang="zh-CN" sz="4400" dirty="0">
                <a:latin typeface="+mn-lt"/>
              </a:rPr>
              <a:t>	</a:t>
            </a:r>
            <a:r>
              <a:rPr lang="zh-CN" altLang="en-US" sz="4400" dirty="0">
                <a:latin typeface="+mn-lt"/>
              </a:rPr>
              <a:t>函数。</a:t>
            </a:r>
            <a:endParaRPr lang="en-US" altLang="zh-CN" sz="4400" dirty="0">
              <a:latin typeface="+mn-lt"/>
            </a:endParaRPr>
          </a:p>
          <a:p>
            <a:pPr marL="190800" indent="0"/>
            <a:r>
              <a:rPr lang="en-US" altLang="zh-CN" sz="4400" dirty="0"/>
              <a:t>	</a:t>
            </a:r>
            <a:r>
              <a:rPr lang="zh-CN" altLang="en-US" sz="4400" dirty="0"/>
              <a:t>操作类型</a:t>
            </a:r>
            <a:endParaRPr lang="en-US" altLang="zh-CN" sz="4400" dirty="0"/>
          </a:p>
          <a:p>
            <a:pPr marL="190800" indent="0"/>
            <a:r>
              <a:rPr lang="en-US" altLang="zh-CN" sz="4400" dirty="0"/>
              <a:t>	</a:t>
            </a:r>
            <a:r>
              <a:rPr lang="zh-CN" altLang="en-US" sz="4400" dirty="0"/>
              <a:t>请求</a:t>
            </a:r>
            <a:r>
              <a:rPr lang="en-US" altLang="zh-CN" sz="4400" dirty="0"/>
              <a:t>-</a:t>
            </a:r>
            <a:r>
              <a:rPr lang="zh-CN" altLang="en-US" sz="4400" dirty="0"/>
              <a:t>响应是最普通的操作类型，不过 </a:t>
            </a:r>
            <a:r>
              <a:rPr lang="en-US" altLang="zh-CN" sz="4400" dirty="0"/>
              <a:t>WSDL </a:t>
            </a:r>
            <a:r>
              <a:rPr lang="zh-CN" altLang="en-US" sz="4400" dirty="0"/>
              <a:t>定义了四种类型</a:t>
            </a:r>
            <a:r>
              <a:rPr lang="zh-CN" altLang="en-US" b="1" dirty="0"/>
              <a:t>：</a:t>
            </a:r>
            <a:endParaRPr lang="en-US" altLang="zh-CN" b="1" dirty="0"/>
          </a:p>
          <a:p>
            <a:pPr marL="190800" indent="0"/>
            <a:endParaRPr lang="zh-CN" altLang="en-US" dirty="0">
              <a:latin typeface="+mn-lt"/>
            </a:endParaRPr>
          </a:p>
        </p:txBody>
      </p:sp>
      <p:pic>
        <p:nvPicPr>
          <p:cNvPr id="7" name="图片 6">
            <a:extLst>
              <a:ext uri="{FF2B5EF4-FFF2-40B4-BE49-F238E27FC236}">
                <a16:creationId xmlns:a16="http://schemas.microsoft.com/office/drawing/2014/main" id="{5DD6C8AE-BB7C-47F5-8EAF-1495E3BC1D70}"/>
              </a:ext>
            </a:extLst>
          </p:cNvPr>
          <p:cNvPicPr>
            <a:picLocks noChangeAspect="1"/>
          </p:cNvPicPr>
          <p:nvPr/>
        </p:nvPicPr>
        <p:blipFill>
          <a:blip r:embed="rId3"/>
          <a:stretch>
            <a:fillRect/>
          </a:stretch>
        </p:blipFill>
        <p:spPr>
          <a:xfrm>
            <a:off x="1418421" y="8621486"/>
            <a:ext cx="15216773" cy="4404856"/>
          </a:xfrm>
          <a:prstGeom prst="rect">
            <a:avLst/>
          </a:prstGeom>
        </p:spPr>
      </p:pic>
    </p:spTree>
    <p:extLst>
      <p:ext uri="{BB962C8B-B14F-4D97-AF65-F5344CB8AC3E}">
        <p14:creationId xmlns:p14="http://schemas.microsoft.com/office/powerpoint/2010/main" val="674838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solidFill>
                  <a:srgbClr val="00B050"/>
                </a:solidFill>
              </a:rPr>
              <a:t>demo</a:t>
            </a:r>
            <a:r>
              <a:rPr lang="zh-CN" altLang="en-US" dirty="0">
                <a:solidFill>
                  <a:srgbClr val="00B050"/>
                </a:solidFill>
              </a:rPr>
              <a:t>演示及关键技术讲解</a:t>
            </a:r>
            <a:endParaRPr lang="zh-CN" altLang="en-US" dirty="0">
              <a:solidFill>
                <a:srgbClr val="35B558"/>
              </a:solidFill>
              <a:latin typeface="Noto Sans CJK SC Bold" panose="020B0800000000000000" pitchFamily="34" charset="-122"/>
              <a:ea typeface="Noto Sans CJK SC Bold" panose="020B0800000000000000" pitchFamily="34" charset="-122"/>
            </a:endParaRPr>
          </a:p>
        </p:txBody>
      </p:sp>
      <p:sp>
        <p:nvSpPr>
          <p:cNvPr id="3" name="副标题 2"/>
          <p:cNvSpPr>
            <a:spLocks noGrp="1"/>
          </p:cNvSpPr>
          <p:nvPr>
            <p:ph type="subTitle" idx="1"/>
          </p:nvPr>
        </p:nvSpPr>
        <p:spPr>
          <a:xfrm>
            <a:off x="1033200" y="3394800"/>
            <a:ext cx="22201200" cy="10119600"/>
          </a:xfrm>
        </p:spPr>
        <p:txBody>
          <a:bodyPr/>
          <a:lstStyle/>
          <a:p>
            <a:pPr marL="180000" indent="0"/>
            <a:br>
              <a:rPr lang="en-US" altLang="zh-CN" dirty="0"/>
            </a:br>
            <a:endParaRPr lang="zh-CN" altLang="en-US" dirty="0"/>
          </a:p>
        </p:txBody>
      </p:sp>
      <p:sp>
        <p:nvSpPr>
          <p:cNvPr id="4" name="矩形 3">
            <a:extLst>
              <a:ext uri="{FF2B5EF4-FFF2-40B4-BE49-F238E27FC236}">
                <a16:creationId xmlns:a16="http://schemas.microsoft.com/office/drawing/2014/main" id="{F4026E38-1CEC-4C66-A17B-20866326967A}"/>
              </a:ext>
            </a:extLst>
          </p:cNvPr>
          <p:cNvSpPr/>
          <p:nvPr/>
        </p:nvSpPr>
        <p:spPr>
          <a:xfrm>
            <a:off x="1567543" y="3349347"/>
            <a:ext cx="16720457" cy="7331238"/>
          </a:xfrm>
          <a:prstGeom prst="rect">
            <a:avLst/>
          </a:prstGeom>
        </p:spPr>
        <p:txBody>
          <a:bodyPr wrap="square">
            <a:spAutoFit/>
          </a:bodyPr>
          <a:lstStyle/>
          <a:p>
            <a:pPr marL="698400" indent="-507600" algn="l" defTabSz="825458">
              <a:lnSpc>
                <a:spcPct val="140000"/>
              </a:lnSpc>
              <a:buClr>
                <a:srgbClr val="35B558"/>
              </a:buClr>
              <a:buFont typeface="Wingdings" panose="05000000000000000000" pitchFamily="2" charset="2"/>
              <a:buAutoNum type="arabicPeriod"/>
            </a:pPr>
            <a:r>
              <a:rPr lang="zh-CN" altLang="en-US" sz="4800" dirty="0">
                <a:solidFill>
                  <a:srgbClr val="666666"/>
                </a:solidFill>
                <a:ea typeface="Noto Sans CJK SC Regular" panose="020B0500000000000000" pitchFamily="34" charset="-122"/>
              </a:rPr>
              <a:t>一种用于描述</a:t>
            </a:r>
            <a:r>
              <a:rPr lang="en-US" altLang="zh-CN" sz="4800" dirty="0" err="1">
                <a:solidFill>
                  <a:srgbClr val="666666"/>
                </a:solidFill>
                <a:ea typeface="Noto Sans CJK SC Regular" panose="020B0500000000000000" pitchFamily="34" charset="-122"/>
              </a:rPr>
              <a:t>WebService</a:t>
            </a:r>
            <a:r>
              <a:rPr lang="zh-CN" altLang="en-US" sz="4800" dirty="0">
                <a:solidFill>
                  <a:srgbClr val="666666"/>
                </a:solidFill>
                <a:ea typeface="Noto Sans CJK SC Regular" panose="020B0500000000000000" pitchFamily="34" charset="-122"/>
              </a:rPr>
              <a:t>的</a:t>
            </a:r>
            <a:r>
              <a:rPr lang="en-US" altLang="zh-CN" sz="4800" dirty="0">
                <a:solidFill>
                  <a:srgbClr val="666666"/>
                </a:solidFill>
                <a:ea typeface="Noto Sans CJK SC Regular" panose="020B0500000000000000" pitchFamily="34" charset="-122"/>
              </a:rPr>
              <a:t>XML</a:t>
            </a:r>
            <a:r>
              <a:rPr lang="zh-CN" altLang="en-US" sz="4800" dirty="0">
                <a:solidFill>
                  <a:srgbClr val="666666"/>
                </a:solidFill>
                <a:ea typeface="Noto Sans CJK SC Regular" panose="020B0500000000000000" pitchFamily="34" charset="-122"/>
              </a:rPr>
              <a:t>语言，主要用于描述</a:t>
            </a:r>
            <a:r>
              <a:rPr lang="en-US" altLang="zh-CN" sz="4800" dirty="0">
                <a:solidFill>
                  <a:srgbClr val="666666"/>
                </a:solidFill>
                <a:ea typeface="Noto Sans CJK SC Regular" panose="020B0500000000000000" pitchFamily="34" charset="-122"/>
              </a:rPr>
              <a:t>Web Service</a:t>
            </a:r>
            <a:r>
              <a:rPr lang="zh-CN" altLang="en-US" sz="4800" dirty="0">
                <a:solidFill>
                  <a:srgbClr val="666666"/>
                </a:solidFill>
                <a:ea typeface="Noto Sans CJK SC Regular" panose="020B0500000000000000" pitchFamily="34" charset="-122"/>
              </a:rPr>
              <a:t>的接口信息</a:t>
            </a:r>
          </a:p>
          <a:p>
            <a:pPr marL="698400" indent="-507600" algn="l" defTabSz="825458">
              <a:lnSpc>
                <a:spcPct val="140000"/>
              </a:lnSpc>
              <a:buClr>
                <a:srgbClr val="35B558"/>
              </a:buClr>
              <a:buFont typeface="Wingdings" panose="05000000000000000000" pitchFamily="2" charset="2"/>
              <a:buAutoNum type="arabicPeriod"/>
            </a:pPr>
            <a:r>
              <a:rPr lang="zh-CN" altLang="en-US" sz="4800" dirty="0">
                <a:solidFill>
                  <a:srgbClr val="666666"/>
                </a:solidFill>
                <a:ea typeface="Noto Sans CJK SC Regular" panose="020B0500000000000000" pitchFamily="34" charset="-122"/>
              </a:rPr>
              <a:t>利用</a:t>
            </a:r>
            <a:r>
              <a:rPr lang="en-US" altLang="zh-CN" sz="4800" dirty="0">
                <a:solidFill>
                  <a:srgbClr val="666666"/>
                </a:solidFill>
                <a:ea typeface="Noto Sans CJK SC Regular" panose="020B0500000000000000" pitchFamily="34" charset="-122"/>
              </a:rPr>
              <a:t>WSDL</a:t>
            </a:r>
            <a:r>
              <a:rPr lang="zh-CN" altLang="en-US" sz="4800" dirty="0">
                <a:solidFill>
                  <a:srgbClr val="666666"/>
                </a:solidFill>
                <a:ea typeface="Noto Sans CJK SC Regular" panose="020B0500000000000000" pitchFamily="34" charset="-122"/>
              </a:rPr>
              <a:t>可描述客户端和服务端交互的具体细节：</a:t>
            </a:r>
          </a:p>
          <a:p>
            <a:pPr marL="698400" indent="-507600" algn="l" defTabSz="825458">
              <a:lnSpc>
                <a:spcPct val="140000"/>
              </a:lnSpc>
              <a:buClr>
                <a:srgbClr val="35B558"/>
              </a:buClr>
              <a:buFont typeface="Wingdings" panose="05000000000000000000" pitchFamily="2" charset="2"/>
              <a:buAutoNum type="arabicPeriod"/>
            </a:pPr>
            <a:r>
              <a:rPr lang="zh-CN" altLang="en-US" sz="4800" dirty="0">
                <a:solidFill>
                  <a:srgbClr val="666666"/>
                </a:solidFill>
                <a:ea typeface="Noto Sans CJK SC Regular" panose="020B0500000000000000" pitchFamily="34" charset="-122"/>
              </a:rPr>
              <a:t>操作和消息的抽象定义</a:t>
            </a:r>
          </a:p>
          <a:p>
            <a:pPr marL="698400" indent="-507600" algn="l" defTabSz="825458">
              <a:lnSpc>
                <a:spcPct val="140000"/>
              </a:lnSpc>
              <a:buClr>
                <a:srgbClr val="35B558"/>
              </a:buClr>
              <a:buFont typeface="Wingdings" panose="05000000000000000000" pitchFamily="2" charset="2"/>
              <a:buAutoNum type="arabicPeriod"/>
            </a:pPr>
            <a:r>
              <a:rPr lang="zh-CN" altLang="en-US" sz="4800" dirty="0">
                <a:solidFill>
                  <a:srgbClr val="666666"/>
                </a:solidFill>
                <a:ea typeface="Noto Sans CJK SC Regular" panose="020B0500000000000000" pitchFamily="34" charset="-122"/>
              </a:rPr>
              <a:t>具体的网络协议、地址及消息编码</a:t>
            </a:r>
          </a:p>
          <a:p>
            <a:pPr marL="698400" indent="-507600" algn="l" defTabSz="825458">
              <a:lnSpc>
                <a:spcPct val="140000"/>
              </a:lnSpc>
              <a:buClr>
                <a:srgbClr val="35B558"/>
              </a:buClr>
              <a:buFont typeface="Wingdings" panose="05000000000000000000" pitchFamily="2" charset="2"/>
              <a:buAutoNum type="arabicPeriod"/>
            </a:pPr>
            <a:r>
              <a:rPr lang="zh-CN" altLang="en-US" sz="4800" dirty="0">
                <a:solidFill>
                  <a:srgbClr val="666666"/>
                </a:solidFill>
                <a:ea typeface="Noto Sans CJK SC Regular" panose="020B0500000000000000" pitchFamily="34" charset="-122"/>
              </a:rPr>
              <a:t>通过</a:t>
            </a:r>
            <a:r>
              <a:rPr lang="en-US" altLang="zh-CN" sz="4800" dirty="0">
                <a:solidFill>
                  <a:srgbClr val="666666"/>
                </a:solidFill>
                <a:ea typeface="Noto Sans CJK SC Regular" panose="020B0500000000000000" pitchFamily="34" charset="-122"/>
              </a:rPr>
              <a:t>WSDL</a:t>
            </a:r>
            <a:r>
              <a:rPr lang="zh-CN" altLang="en-US" sz="4800" dirty="0">
                <a:solidFill>
                  <a:srgbClr val="666666"/>
                </a:solidFill>
                <a:ea typeface="Noto Sans CJK SC Regular" panose="020B0500000000000000" pitchFamily="34" charset="-122"/>
              </a:rPr>
              <a:t>可实现通信的自动化</a:t>
            </a:r>
          </a:p>
          <a:p>
            <a:pPr marL="698400" indent="-507600" algn="l" defTabSz="825458">
              <a:lnSpc>
                <a:spcPct val="140000"/>
              </a:lnSpc>
              <a:buClr>
                <a:srgbClr val="35B558"/>
              </a:buClr>
              <a:buFont typeface="Wingdings" panose="05000000000000000000" pitchFamily="2" charset="2"/>
              <a:buAutoNum type="arabicPeriod"/>
            </a:pPr>
            <a:r>
              <a:rPr lang="zh-CN" altLang="en-US" sz="4800" dirty="0">
                <a:solidFill>
                  <a:srgbClr val="666666"/>
                </a:solidFill>
                <a:ea typeface="Noto Sans CJK SC Regular" panose="020B0500000000000000" pitchFamily="34" charset="-122"/>
              </a:rPr>
              <a:t>客户端自动读取</a:t>
            </a:r>
            <a:r>
              <a:rPr lang="en-US" altLang="zh-CN" sz="4800" dirty="0">
                <a:solidFill>
                  <a:srgbClr val="666666"/>
                </a:solidFill>
                <a:ea typeface="Noto Sans CJK SC Regular" panose="020B0500000000000000" pitchFamily="34" charset="-122"/>
              </a:rPr>
              <a:t>WSDL</a:t>
            </a:r>
            <a:r>
              <a:rPr lang="zh-CN" altLang="en-US" sz="4800" dirty="0">
                <a:solidFill>
                  <a:srgbClr val="666666"/>
                </a:solidFill>
                <a:ea typeface="Noto Sans CJK SC Regular" panose="020B0500000000000000" pitchFamily="34" charset="-122"/>
              </a:rPr>
              <a:t>，自动调用由</a:t>
            </a:r>
            <a:r>
              <a:rPr lang="en-US" altLang="zh-CN" sz="4800" dirty="0">
                <a:solidFill>
                  <a:srgbClr val="666666"/>
                </a:solidFill>
                <a:ea typeface="Noto Sans CJK SC Regular" panose="020B0500000000000000" pitchFamily="34" charset="-122"/>
              </a:rPr>
              <a:t>WSDL</a:t>
            </a:r>
            <a:r>
              <a:rPr lang="zh-CN" altLang="en-US" sz="4800" dirty="0">
                <a:solidFill>
                  <a:srgbClr val="666666"/>
                </a:solidFill>
                <a:ea typeface="Noto Sans CJK SC Regular" panose="020B0500000000000000" pitchFamily="34" charset="-122"/>
              </a:rPr>
              <a:t>定义的服务</a:t>
            </a:r>
          </a:p>
        </p:txBody>
      </p:sp>
      <p:sp>
        <p:nvSpPr>
          <p:cNvPr id="5" name="矩形 4">
            <a:extLst>
              <a:ext uri="{FF2B5EF4-FFF2-40B4-BE49-F238E27FC236}">
                <a16:creationId xmlns:a16="http://schemas.microsoft.com/office/drawing/2014/main" id="{BE53BC23-78AD-4C51-9FF2-0071B643E68E}"/>
              </a:ext>
            </a:extLst>
          </p:cNvPr>
          <p:cNvSpPr/>
          <p:nvPr/>
        </p:nvSpPr>
        <p:spPr>
          <a:xfrm>
            <a:off x="1383076" y="1914723"/>
            <a:ext cx="6242415" cy="1128001"/>
          </a:xfrm>
          <a:prstGeom prst="rect">
            <a:avLst/>
          </a:prstGeom>
        </p:spPr>
        <p:txBody>
          <a:bodyPr wrap="none">
            <a:spAutoFit/>
          </a:bodyPr>
          <a:lstStyle/>
          <a:p>
            <a:pPr marL="685800" indent="-685800" algn="l">
              <a:lnSpc>
                <a:spcPct val="140000"/>
              </a:lnSpc>
              <a:buClr>
                <a:srgbClr val="35B558"/>
              </a:buClr>
              <a:buSzPct val="105000"/>
              <a:buFont typeface="Wingdings" panose="05000000000000000000" pitchFamily="2" charset="2"/>
              <a:buChar char="u"/>
            </a:pPr>
            <a:r>
              <a:rPr lang="zh-CN" altLang="en-US" sz="5400" dirty="0">
                <a:solidFill>
                  <a:schemeClr val="accent1">
                    <a:lumMod val="60000"/>
                    <a:lumOff val="40000"/>
                  </a:schemeClr>
                </a:solidFill>
              </a:rPr>
              <a:t>关于</a:t>
            </a:r>
            <a:r>
              <a:rPr lang="en-US" altLang="zh-CN" sz="5400" dirty="0">
                <a:solidFill>
                  <a:schemeClr val="accent1">
                    <a:lumMod val="60000"/>
                    <a:lumOff val="40000"/>
                  </a:schemeClr>
                </a:solidFill>
              </a:rPr>
              <a:t>WSDL</a:t>
            </a:r>
            <a:r>
              <a:rPr lang="zh-CN" altLang="en-US" sz="5400" dirty="0">
                <a:solidFill>
                  <a:schemeClr val="accent1">
                    <a:lumMod val="60000"/>
                    <a:lumOff val="40000"/>
                  </a:schemeClr>
                </a:solidFill>
              </a:rPr>
              <a:t>的理解</a:t>
            </a:r>
          </a:p>
        </p:txBody>
      </p:sp>
    </p:spTree>
    <p:extLst>
      <p:ext uri="{BB962C8B-B14F-4D97-AF65-F5344CB8AC3E}">
        <p14:creationId xmlns:p14="http://schemas.microsoft.com/office/powerpoint/2010/main" val="2826906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solidFill>
                  <a:srgbClr val="00B050"/>
                </a:solidFill>
              </a:rPr>
              <a:t>demo</a:t>
            </a:r>
            <a:r>
              <a:rPr lang="zh-CN" altLang="en-US" dirty="0">
                <a:solidFill>
                  <a:srgbClr val="00B050"/>
                </a:solidFill>
              </a:rPr>
              <a:t>演示及关键技术讲解</a:t>
            </a:r>
            <a:endParaRPr lang="zh-CN" altLang="en-US" dirty="0">
              <a:solidFill>
                <a:srgbClr val="35B558"/>
              </a:solidFill>
              <a:latin typeface="Noto Sans CJK SC Bold" panose="020B0800000000000000" pitchFamily="34" charset="-122"/>
              <a:ea typeface="Noto Sans CJK SC Bold" panose="020B0800000000000000" pitchFamily="34" charset="-122"/>
            </a:endParaRPr>
          </a:p>
        </p:txBody>
      </p:sp>
      <p:sp>
        <p:nvSpPr>
          <p:cNvPr id="3" name="副标题 2"/>
          <p:cNvSpPr>
            <a:spLocks noGrp="1"/>
          </p:cNvSpPr>
          <p:nvPr>
            <p:ph type="subTitle" idx="1"/>
          </p:nvPr>
        </p:nvSpPr>
        <p:spPr/>
        <p:txBody>
          <a:bodyPr/>
          <a:lstStyle/>
          <a:p>
            <a:pPr marL="180000" indent="0"/>
            <a:br>
              <a:rPr lang="en-US" altLang="zh-CN" dirty="0"/>
            </a:br>
            <a:endParaRPr lang="zh-CN" altLang="en-US" dirty="0"/>
          </a:p>
        </p:txBody>
      </p:sp>
      <p:pic>
        <p:nvPicPr>
          <p:cNvPr id="5" name="图片 4" descr="屏幕剪辑">
            <a:extLst>
              <a:ext uri="{FF2B5EF4-FFF2-40B4-BE49-F238E27FC236}">
                <a16:creationId xmlns:a16="http://schemas.microsoft.com/office/drawing/2014/main" id="{055652EA-A546-49EC-8402-F938C61E77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664" y="1695520"/>
            <a:ext cx="15498965" cy="6305479"/>
          </a:xfrm>
          <a:prstGeom prst="rect">
            <a:avLst/>
          </a:prstGeom>
        </p:spPr>
      </p:pic>
      <p:pic>
        <p:nvPicPr>
          <p:cNvPr id="7" name="图片 6" descr="屏幕剪辑">
            <a:extLst>
              <a:ext uri="{FF2B5EF4-FFF2-40B4-BE49-F238E27FC236}">
                <a16:creationId xmlns:a16="http://schemas.microsoft.com/office/drawing/2014/main" id="{75760FB7-0073-48DC-BE33-00F93BFC06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22352" y="8442097"/>
            <a:ext cx="11939336" cy="4714409"/>
          </a:xfrm>
          <a:prstGeom prst="rect">
            <a:avLst/>
          </a:prstGeom>
        </p:spPr>
      </p:pic>
    </p:spTree>
    <p:extLst>
      <p:ext uri="{BB962C8B-B14F-4D97-AF65-F5344CB8AC3E}">
        <p14:creationId xmlns:p14="http://schemas.microsoft.com/office/powerpoint/2010/main" val="3430294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a:solidFill>
                  <a:srgbClr val="35B558"/>
                </a:solidFill>
                <a:latin typeface="Noto Sans CJK SC Bold" panose="020B0800000000000000" pitchFamily="34" charset="-122"/>
                <a:ea typeface="Noto Sans CJK SC Bold" panose="020B0800000000000000" pitchFamily="34" charset="-122"/>
              </a:rPr>
              <a:t>目录</a:t>
            </a:r>
          </a:p>
        </p:txBody>
      </p:sp>
      <p:sp>
        <p:nvSpPr>
          <p:cNvPr id="3" name="副标题 2"/>
          <p:cNvSpPr>
            <a:spLocks noGrp="1"/>
          </p:cNvSpPr>
          <p:nvPr>
            <p:ph type="subTitle" idx="1"/>
          </p:nvPr>
        </p:nvSpPr>
        <p:spPr/>
        <p:txBody>
          <a:bodyPr/>
          <a:lstStyle/>
          <a:p>
            <a:r>
              <a:rPr lang="zh-CN" altLang="en-US" dirty="0"/>
              <a:t>什么是</a:t>
            </a:r>
            <a:r>
              <a:rPr lang="en-US" altLang="zh-CN" dirty="0" err="1"/>
              <a:t>WebService</a:t>
            </a:r>
            <a:r>
              <a:rPr lang="en-US" altLang="zh-CN" dirty="0"/>
              <a:t>?</a:t>
            </a:r>
            <a:r>
              <a:rPr lang="zh-CN" altLang="en-US" dirty="0"/>
              <a:t>它能做什么？</a:t>
            </a:r>
          </a:p>
          <a:p>
            <a:r>
              <a:rPr lang="zh-CN" altLang="en-US" dirty="0"/>
              <a:t>关键技术</a:t>
            </a:r>
          </a:p>
          <a:p>
            <a:r>
              <a:rPr lang="en-US" altLang="zh-CN" dirty="0"/>
              <a:t>demo</a:t>
            </a:r>
            <a:r>
              <a:rPr lang="zh-CN" altLang="en-US" dirty="0"/>
              <a:t>演示及关键技术讲解</a:t>
            </a:r>
            <a:endParaRPr lang="en-US" altLang="zh-CN" dirty="0"/>
          </a:p>
        </p:txBody>
      </p:sp>
    </p:spTree>
    <p:extLst>
      <p:ext uri="{BB962C8B-B14F-4D97-AF65-F5344CB8AC3E}">
        <p14:creationId xmlns:p14="http://schemas.microsoft.com/office/powerpoint/2010/main" val="2826668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solidFill>
                  <a:srgbClr val="00B050"/>
                </a:solidFill>
              </a:rPr>
              <a:t>demo</a:t>
            </a:r>
            <a:r>
              <a:rPr lang="zh-CN" altLang="en-US" dirty="0">
                <a:solidFill>
                  <a:srgbClr val="00B050"/>
                </a:solidFill>
              </a:rPr>
              <a:t>演示及关键技术讲解</a:t>
            </a:r>
            <a:endParaRPr lang="zh-CN" altLang="en-US" dirty="0">
              <a:solidFill>
                <a:srgbClr val="35B558"/>
              </a:solidFill>
              <a:latin typeface="Noto Sans CJK SC Bold" panose="020B0800000000000000" pitchFamily="34" charset="-122"/>
              <a:ea typeface="Noto Sans CJK SC Bold" panose="020B0800000000000000" pitchFamily="34" charset="-122"/>
            </a:endParaRPr>
          </a:p>
        </p:txBody>
      </p:sp>
      <p:sp>
        <p:nvSpPr>
          <p:cNvPr id="3" name="副标题 2"/>
          <p:cNvSpPr>
            <a:spLocks noGrp="1"/>
          </p:cNvSpPr>
          <p:nvPr>
            <p:ph type="subTitle" idx="1"/>
          </p:nvPr>
        </p:nvSpPr>
        <p:spPr/>
        <p:txBody>
          <a:bodyPr/>
          <a:lstStyle/>
          <a:p>
            <a:pPr marL="180000" indent="0"/>
            <a:br>
              <a:rPr lang="en-US" altLang="zh-CN" dirty="0"/>
            </a:br>
            <a:endParaRPr lang="zh-CN" altLang="en-US" dirty="0"/>
          </a:p>
        </p:txBody>
      </p:sp>
      <p:pic>
        <p:nvPicPr>
          <p:cNvPr id="5" name="图片 4" descr="屏幕剪辑">
            <a:extLst>
              <a:ext uri="{FF2B5EF4-FFF2-40B4-BE49-F238E27FC236}">
                <a16:creationId xmlns:a16="http://schemas.microsoft.com/office/drawing/2014/main" id="{B2FFCD24-CAE7-478D-9C3A-75B573A44E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0800" y="2051066"/>
            <a:ext cx="16413429" cy="11535738"/>
          </a:xfrm>
          <a:prstGeom prst="rect">
            <a:avLst/>
          </a:prstGeom>
        </p:spPr>
      </p:pic>
    </p:spTree>
    <p:extLst>
      <p:ext uri="{BB962C8B-B14F-4D97-AF65-F5344CB8AC3E}">
        <p14:creationId xmlns:p14="http://schemas.microsoft.com/office/powerpoint/2010/main" val="393027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solidFill>
                  <a:srgbClr val="00B050"/>
                </a:solidFill>
              </a:rPr>
              <a:t>demo</a:t>
            </a:r>
            <a:r>
              <a:rPr lang="zh-CN" altLang="en-US" dirty="0">
                <a:solidFill>
                  <a:srgbClr val="00B050"/>
                </a:solidFill>
              </a:rPr>
              <a:t>演示及关键技术讲解</a:t>
            </a:r>
            <a:endParaRPr lang="zh-CN" altLang="en-US" dirty="0">
              <a:solidFill>
                <a:srgbClr val="35B558"/>
              </a:solidFill>
              <a:latin typeface="Noto Sans CJK SC Bold" panose="020B0800000000000000" pitchFamily="34" charset="-122"/>
              <a:ea typeface="Noto Sans CJK SC Bold" panose="020B0800000000000000" pitchFamily="34" charset="-122"/>
            </a:endParaRPr>
          </a:p>
        </p:txBody>
      </p:sp>
      <p:sp>
        <p:nvSpPr>
          <p:cNvPr id="3" name="副标题 2"/>
          <p:cNvSpPr>
            <a:spLocks noGrp="1"/>
          </p:cNvSpPr>
          <p:nvPr>
            <p:ph type="subTitle" idx="1"/>
          </p:nvPr>
        </p:nvSpPr>
        <p:spPr/>
        <p:txBody>
          <a:bodyPr/>
          <a:lstStyle/>
          <a:p>
            <a:pPr marL="180000" indent="0"/>
            <a:br>
              <a:rPr lang="en-US" altLang="zh-CN" dirty="0"/>
            </a:br>
            <a:endParaRPr lang="zh-CN" altLang="en-US" dirty="0"/>
          </a:p>
        </p:txBody>
      </p:sp>
      <p:pic>
        <p:nvPicPr>
          <p:cNvPr id="5" name="图片 4" descr="屏幕剪辑">
            <a:extLst>
              <a:ext uri="{FF2B5EF4-FFF2-40B4-BE49-F238E27FC236}">
                <a16:creationId xmlns:a16="http://schemas.microsoft.com/office/drawing/2014/main" id="{29832A22-D20E-41C4-9C12-0874E2B0B5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0189" y="1516942"/>
            <a:ext cx="16014040" cy="11728888"/>
          </a:xfrm>
          <a:prstGeom prst="rect">
            <a:avLst/>
          </a:prstGeom>
        </p:spPr>
      </p:pic>
    </p:spTree>
    <p:extLst>
      <p:ext uri="{BB962C8B-B14F-4D97-AF65-F5344CB8AC3E}">
        <p14:creationId xmlns:p14="http://schemas.microsoft.com/office/powerpoint/2010/main" val="3963410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solidFill>
                  <a:srgbClr val="00B050"/>
                </a:solidFill>
              </a:rPr>
              <a:t>demo</a:t>
            </a:r>
            <a:r>
              <a:rPr lang="zh-CN" altLang="en-US" dirty="0">
                <a:solidFill>
                  <a:srgbClr val="00B050"/>
                </a:solidFill>
              </a:rPr>
              <a:t>演示及关键技术讲解</a:t>
            </a:r>
            <a:endParaRPr lang="zh-CN" altLang="en-US" dirty="0">
              <a:solidFill>
                <a:srgbClr val="35B558"/>
              </a:solidFill>
              <a:latin typeface="Noto Sans CJK SC Bold" panose="020B0800000000000000" pitchFamily="34" charset="-122"/>
              <a:ea typeface="Noto Sans CJK SC Bold" panose="020B0800000000000000" pitchFamily="34" charset="-122"/>
            </a:endParaRPr>
          </a:p>
        </p:txBody>
      </p:sp>
      <p:sp>
        <p:nvSpPr>
          <p:cNvPr id="3" name="副标题 2"/>
          <p:cNvSpPr>
            <a:spLocks noGrp="1"/>
          </p:cNvSpPr>
          <p:nvPr>
            <p:ph type="subTitle" idx="1"/>
          </p:nvPr>
        </p:nvSpPr>
        <p:spPr/>
        <p:txBody>
          <a:bodyPr/>
          <a:lstStyle/>
          <a:p>
            <a:pPr marL="180000" indent="0"/>
            <a:br>
              <a:rPr lang="en-US" altLang="zh-CN" dirty="0"/>
            </a:br>
            <a:endParaRPr lang="zh-CN" altLang="en-US" dirty="0"/>
          </a:p>
        </p:txBody>
      </p:sp>
      <p:pic>
        <p:nvPicPr>
          <p:cNvPr id="4" name="图片 3">
            <a:extLst>
              <a:ext uri="{FF2B5EF4-FFF2-40B4-BE49-F238E27FC236}">
                <a16:creationId xmlns:a16="http://schemas.microsoft.com/office/drawing/2014/main" id="{44E28ED3-C3E4-4E31-B016-AB19E34DA8A6}"/>
              </a:ext>
            </a:extLst>
          </p:cNvPr>
          <p:cNvPicPr>
            <a:picLocks noChangeAspect="1"/>
          </p:cNvPicPr>
          <p:nvPr/>
        </p:nvPicPr>
        <p:blipFill>
          <a:blip r:embed="rId3"/>
          <a:stretch>
            <a:fillRect/>
          </a:stretch>
        </p:blipFill>
        <p:spPr>
          <a:xfrm>
            <a:off x="424543" y="1826037"/>
            <a:ext cx="19104428" cy="12641077"/>
          </a:xfrm>
          <a:prstGeom prst="rect">
            <a:avLst/>
          </a:prstGeom>
        </p:spPr>
      </p:pic>
    </p:spTree>
    <p:extLst>
      <p:ext uri="{BB962C8B-B14F-4D97-AF65-F5344CB8AC3E}">
        <p14:creationId xmlns:p14="http://schemas.microsoft.com/office/powerpoint/2010/main" val="1010241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solidFill>
                  <a:srgbClr val="00B050"/>
                </a:solidFill>
              </a:rPr>
              <a:t>demo</a:t>
            </a:r>
            <a:r>
              <a:rPr lang="zh-CN" altLang="en-US" dirty="0">
                <a:solidFill>
                  <a:srgbClr val="00B050"/>
                </a:solidFill>
              </a:rPr>
              <a:t>演示及关键技术讲解</a:t>
            </a:r>
            <a:endParaRPr lang="zh-CN" altLang="en-US" dirty="0">
              <a:solidFill>
                <a:srgbClr val="35B558"/>
              </a:solidFill>
              <a:latin typeface="Noto Sans CJK SC Bold" panose="020B0800000000000000" pitchFamily="34" charset="-122"/>
              <a:ea typeface="Noto Sans CJK SC Bold" panose="020B0800000000000000" pitchFamily="34" charset="-122"/>
            </a:endParaRPr>
          </a:p>
        </p:txBody>
      </p:sp>
      <p:sp>
        <p:nvSpPr>
          <p:cNvPr id="3" name="副标题 2"/>
          <p:cNvSpPr>
            <a:spLocks noGrp="1"/>
          </p:cNvSpPr>
          <p:nvPr>
            <p:ph type="subTitle" idx="1"/>
          </p:nvPr>
        </p:nvSpPr>
        <p:spPr/>
        <p:txBody>
          <a:bodyPr/>
          <a:lstStyle/>
          <a:p>
            <a:pPr marL="685800" indent="-685800" defTabSz="825500">
              <a:buFont typeface="Wingdings" panose="05000000000000000000" pitchFamily="2" charset="2"/>
              <a:buChar char="u"/>
            </a:pPr>
            <a:r>
              <a:rPr lang="zh-CN" altLang="en-US" sz="5400" dirty="0">
                <a:solidFill>
                  <a:schemeClr val="accent1">
                    <a:lumMod val="60000"/>
                    <a:lumOff val="40000"/>
                  </a:schemeClr>
                </a:solidFill>
                <a:latin typeface="+mn-lt"/>
                <a:ea typeface="+mn-ea"/>
              </a:rPr>
              <a:t>关于</a:t>
            </a:r>
            <a:r>
              <a:rPr lang="en-US" altLang="zh-CN" sz="5400" dirty="0">
                <a:solidFill>
                  <a:schemeClr val="accent1">
                    <a:lumMod val="60000"/>
                    <a:lumOff val="40000"/>
                  </a:schemeClr>
                </a:solidFill>
                <a:latin typeface="+mn-lt"/>
                <a:ea typeface="+mn-ea"/>
              </a:rPr>
              <a:t>SOAP</a:t>
            </a:r>
            <a:r>
              <a:rPr lang="zh-CN" altLang="en-US" sz="5400" dirty="0">
                <a:solidFill>
                  <a:schemeClr val="accent1">
                    <a:lumMod val="60000"/>
                    <a:lumOff val="40000"/>
                  </a:schemeClr>
                </a:solidFill>
                <a:latin typeface="+mn-lt"/>
                <a:ea typeface="+mn-ea"/>
              </a:rPr>
              <a:t>的理解</a:t>
            </a:r>
            <a:endParaRPr lang="en-US" altLang="zh-CN" sz="5400" dirty="0">
              <a:solidFill>
                <a:schemeClr val="accent1">
                  <a:lumMod val="60000"/>
                  <a:lumOff val="40000"/>
                </a:schemeClr>
              </a:solidFill>
              <a:latin typeface="+mn-lt"/>
              <a:ea typeface="+mn-ea"/>
            </a:endParaRPr>
          </a:p>
          <a:p>
            <a:pPr marL="685800" indent="-685800" defTabSz="825500">
              <a:buFont typeface="Wingdings" panose="05000000000000000000" pitchFamily="2" charset="2"/>
              <a:buChar char="u"/>
            </a:pPr>
            <a:endParaRPr lang="en-US" altLang="zh-CN" sz="5400" dirty="0">
              <a:solidFill>
                <a:schemeClr val="accent1">
                  <a:lumMod val="60000"/>
                  <a:lumOff val="40000"/>
                </a:schemeClr>
              </a:solidFill>
              <a:latin typeface="+mn-lt"/>
              <a:ea typeface="+mn-ea"/>
            </a:endParaRPr>
          </a:p>
          <a:p>
            <a:pPr marL="698400">
              <a:buSzTx/>
              <a:buFont typeface="Wingdings" panose="05000000000000000000" pitchFamily="2" charset="2"/>
              <a:buAutoNum type="arabicPeriod"/>
            </a:pPr>
            <a:r>
              <a:rPr lang="en-US" altLang="zh-CN" dirty="0"/>
              <a:t>SOAP</a:t>
            </a:r>
            <a:r>
              <a:rPr lang="zh-CN" altLang="en-US" dirty="0"/>
              <a:t>支持基于</a:t>
            </a:r>
            <a:r>
              <a:rPr lang="en-US" altLang="zh-CN" dirty="0"/>
              <a:t>XML</a:t>
            </a:r>
            <a:r>
              <a:rPr lang="zh-CN" altLang="en-US" dirty="0"/>
              <a:t>的</a:t>
            </a:r>
            <a:r>
              <a:rPr lang="en-US" altLang="zh-CN" dirty="0"/>
              <a:t>RPC(Remote Procedure Call)</a:t>
            </a:r>
          </a:p>
          <a:p>
            <a:pPr marL="698400">
              <a:buSzTx/>
              <a:buFont typeface="Wingdings" panose="05000000000000000000" pitchFamily="2" charset="2"/>
              <a:buAutoNum type="arabicPeriod"/>
            </a:pPr>
            <a:r>
              <a:rPr lang="en-US" altLang="zh-CN" dirty="0"/>
              <a:t>SOAP </a:t>
            </a:r>
            <a:r>
              <a:rPr lang="zh-CN" altLang="en-US" dirty="0"/>
              <a:t>是基于 </a:t>
            </a:r>
            <a:r>
              <a:rPr lang="en-US" altLang="zh-CN" dirty="0"/>
              <a:t>XML </a:t>
            </a:r>
            <a:r>
              <a:rPr lang="zh-CN" altLang="en-US" dirty="0"/>
              <a:t>的简易协议，可使应用程序在 </a:t>
            </a:r>
            <a:r>
              <a:rPr lang="en-US" altLang="zh-CN" dirty="0"/>
              <a:t>Internet</a:t>
            </a:r>
            <a:r>
              <a:rPr lang="zh-CN" altLang="en-US" dirty="0"/>
              <a:t>协议 之上交换信息，或者说：</a:t>
            </a:r>
            <a:r>
              <a:rPr lang="en-US" altLang="zh-CN" dirty="0"/>
              <a:t>SOAP </a:t>
            </a:r>
            <a:r>
              <a:rPr lang="zh-CN" altLang="en-US" dirty="0"/>
              <a:t>是用于访问网络服务的协议</a:t>
            </a:r>
          </a:p>
          <a:p>
            <a:pPr marL="698400">
              <a:buSzTx/>
              <a:buFont typeface="Wingdings" panose="05000000000000000000" pitchFamily="2" charset="2"/>
              <a:buAutoNum type="arabicPeriod"/>
            </a:pPr>
            <a:r>
              <a:rPr lang="en-US" altLang="zh-CN" dirty="0"/>
              <a:t>SOAP</a:t>
            </a:r>
            <a:r>
              <a:rPr lang="zh-CN" altLang="en-US" dirty="0"/>
              <a:t>主要用于分布式环境中结构化信息的传递，利用</a:t>
            </a:r>
            <a:r>
              <a:rPr lang="en-US" altLang="zh-CN" dirty="0"/>
              <a:t>XML</a:t>
            </a:r>
            <a:r>
              <a:rPr lang="zh-CN" altLang="en-US" dirty="0"/>
              <a:t>技术定义了独立于编程模型的可扩展的消息框架</a:t>
            </a:r>
          </a:p>
          <a:p>
            <a:pPr marL="180000" indent="0"/>
            <a:endParaRPr lang="zh-CN" altLang="en-US" dirty="0"/>
          </a:p>
        </p:txBody>
      </p:sp>
    </p:spTree>
    <p:extLst>
      <p:ext uri="{BB962C8B-B14F-4D97-AF65-F5344CB8AC3E}">
        <p14:creationId xmlns:p14="http://schemas.microsoft.com/office/powerpoint/2010/main" val="2239209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solidFill>
                  <a:srgbClr val="00B050"/>
                </a:solidFill>
              </a:rPr>
              <a:t>demo</a:t>
            </a:r>
            <a:r>
              <a:rPr lang="zh-CN" altLang="en-US" dirty="0">
                <a:solidFill>
                  <a:srgbClr val="00B050"/>
                </a:solidFill>
              </a:rPr>
              <a:t>演示及关键技术讲解</a:t>
            </a:r>
            <a:endParaRPr lang="zh-CN" altLang="en-US" dirty="0">
              <a:solidFill>
                <a:srgbClr val="35B558"/>
              </a:solidFill>
              <a:latin typeface="Noto Sans CJK SC Bold" panose="020B0800000000000000" pitchFamily="34" charset="-122"/>
              <a:ea typeface="Noto Sans CJK SC Bold" panose="020B0800000000000000" pitchFamily="34" charset="-122"/>
            </a:endParaRPr>
          </a:p>
        </p:txBody>
      </p:sp>
      <p:sp>
        <p:nvSpPr>
          <p:cNvPr id="3" name="副标题 2"/>
          <p:cNvSpPr>
            <a:spLocks noGrp="1"/>
          </p:cNvSpPr>
          <p:nvPr>
            <p:ph type="subTitle" idx="1"/>
          </p:nvPr>
        </p:nvSpPr>
        <p:spPr/>
        <p:txBody>
          <a:bodyPr/>
          <a:lstStyle/>
          <a:p>
            <a:pPr marL="180000" indent="0"/>
            <a:br>
              <a:rPr lang="en-US" altLang="zh-CN" dirty="0"/>
            </a:br>
            <a:endParaRPr lang="zh-CN" altLang="en-US" dirty="0"/>
          </a:p>
        </p:txBody>
      </p:sp>
      <p:sp>
        <p:nvSpPr>
          <p:cNvPr id="4" name="矩形 3">
            <a:extLst>
              <a:ext uri="{FF2B5EF4-FFF2-40B4-BE49-F238E27FC236}">
                <a16:creationId xmlns:a16="http://schemas.microsoft.com/office/drawing/2014/main" id="{CF14594D-A10B-4079-A18E-0923FDFC6B8B}"/>
              </a:ext>
            </a:extLst>
          </p:cNvPr>
          <p:cNvSpPr/>
          <p:nvPr/>
        </p:nvSpPr>
        <p:spPr>
          <a:xfrm>
            <a:off x="1033200" y="4295833"/>
            <a:ext cx="18397800" cy="8451544"/>
          </a:xfrm>
          <a:prstGeom prst="rect">
            <a:avLst/>
          </a:prstGeom>
        </p:spPr>
        <p:txBody>
          <a:bodyPr wrap="square">
            <a:spAutoFit/>
          </a:bodyPr>
          <a:lstStyle/>
          <a:p>
            <a:pPr marL="698400" indent="-507600" algn="l" defTabSz="825458">
              <a:lnSpc>
                <a:spcPct val="140000"/>
              </a:lnSpc>
              <a:buClr>
                <a:srgbClr val="35B558"/>
              </a:buClr>
              <a:buFont typeface="Wingdings" panose="05000000000000000000" pitchFamily="2" charset="2"/>
              <a:buAutoNum type="arabicPeriod"/>
            </a:pPr>
            <a:r>
              <a:rPr lang="zh-CN" altLang="en-US" sz="4800" dirty="0">
                <a:solidFill>
                  <a:srgbClr val="666666"/>
                </a:solidFill>
                <a:ea typeface="Noto Sans CJK SC Regular" panose="020B0500000000000000" pitchFamily="34" charset="-122"/>
              </a:rPr>
              <a:t>传统应用程序大都通过使用</a:t>
            </a:r>
            <a:r>
              <a:rPr lang="en-US" altLang="zh-CN" sz="4800" dirty="0">
                <a:solidFill>
                  <a:srgbClr val="666666"/>
                </a:solidFill>
                <a:ea typeface="Noto Sans CJK SC Regular" panose="020B0500000000000000" pitchFamily="34" charset="-122"/>
              </a:rPr>
              <a:t>RPC</a:t>
            </a:r>
            <a:r>
              <a:rPr lang="zh-CN" altLang="en-US" sz="4800" dirty="0">
                <a:solidFill>
                  <a:srgbClr val="666666"/>
                </a:solidFill>
                <a:ea typeface="Noto Sans CJK SC Regular" panose="020B0500000000000000" pitchFamily="34" charset="-122"/>
              </a:rPr>
              <a:t>在诸如 </a:t>
            </a:r>
            <a:r>
              <a:rPr lang="en-US" altLang="zh-CN" sz="4800" dirty="0">
                <a:solidFill>
                  <a:srgbClr val="666666"/>
                </a:solidFill>
                <a:ea typeface="Noto Sans CJK SC Regular" panose="020B0500000000000000" pitchFamily="34" charset="-122"/>
              </a:rPr>
              <a:t>DCOM (</a:t>
            </a:r>
            <a:r>
              <a:rPr lang="zh-CN" altLang="en-US" sz="4800" dirty="0">
                <a:solidFill>
                  <a:srgbClr val="666666"/>
                </a:solidFill>
                <a:ea typeface="Noto Sans CJK SC Regular" panose="020B0500000000000000" pitchFamily="34" charset="-122"/>
              </a:rPr>
              <a:t>分布式组件对象模型</a:t>
            </a:r>
            <a:r>
              <a:rPr lang="en-US" altLang="zh-CN" sz="4800" dirty="0">
                <a:solidFill>
                  <a:srgbClr val="666666"/>
                </a:solidFill>
                <a:ea typeface="Noto Sans CJK SC Regular" panose="020B0500000000000000" pitchFamily="34" charset="-122"/>
              </a:rPr>
              <a:t>)</a:t>
            </a:r>
            <a:r>
              <a:rPr lang="zh-CN" altLang="en-US" sz="4800" dirty="0">
                <a:solidFill>
                  <a:srgbClr val="666666"/>
                </a:solidFill>
                <a:ea typeface="Noto Sans CJK SC Regular" panose="020B0500000000000000" pitchFamily="34" charset="-122"/>
              </a:rPr>
              <a:t>与 </a:t>
            </a:r>
            <a:r>
              <a:rPr lang="en-US" altLang="zh-CN" sz="4800" dirty="0">
                <a:solidFill>
                  <a:srgbClr val="666666"/>
                </a:solidFill>
                <a:ea typeface="Noto Sans CJK SC Regular" panose="020B0500000000000000" pitchFamily="34" charset="-122"/>
              </a:rPr>
              <a:t>CORBA </a:t>
            </a:r>
            <a:r>
              <a:rPr lang="zh-CN" altLang="en-US" sz="4800" dirty="0">
                <a:solidFill>
                  <a:srgbClr val="666666"/>
                </a:solidFill>
                <a:ea typeface="Noto Sans CJK SC Regular" panose="020B0500000000000000" pitchFamily="34" charset="-122"/>
              </a:rPr>
              <a:t>等对象之间进行通信。</a:t>
            </a:r>
            <a:r>
              <a:rPr lang="en-US" altLang="zh-CN" sz="4800" dirty="0">
                <a:solidFill>
                  <a:srgbClr val="666666"/>
                </a:solidFill>
                <a:ea typeface="Noto Sans CJK SC Regular" panose="020B0500000000000000" pitchFamily="34" charset="-122"/>
              </a:rPr>
              <a:t>RPC </a:t>
            </a:r>
            <a:r>
              <a:rPr lang="zh-CN" altLang="en-US" sz="4800" dirty="0">
                <a:solidFill>
                  <a:srgbClr val="666666"/>
                </a:solidFill>
                <a:ea typeface="Noto Sans CJK SC Regular" panose="020B0500000000000000" pitchFamily="34" charset="-122"/>
              </a:rPr>
              <a:t>会产生兼容性及安全问题；防火墙和代理服务器通常会阻止此类流量</a:t>
            </a:r>
          </a:p>
          <a:p>
            <a:pPr marL="698400" indent="-507600" algn="l" defTabSz="825458">
              <a:lnSpc>
                <a:spcPct val="140000"/>
              </a:lnSpc>
              <a:buClr>
                <a:srgbClr val="35B558"/>
              </a:buClr>
              <a:buFont typeface="Wingdings" panose="05000000000000000000" pitchFamily="2" charset="2"/>
              <a:buAutoNum type="arabicPeriod"/>
            </a:pPr>
            <a:r>
              <a:rPr lang="zh-CN" altLang="en-US" sz="4800" dirty="0">
                <a:solidFill>
                  <a:srgbClr val="666666"/>
                </a:solidFill>
                <a:ea typeface="Noto Sans CJK SC Regular" panose="020B0500000000000000" pitchFamily="34" charset="-122"/>
              </a:rPr>
              <a:t>通过 </a:t>
            </a:r>
            <a:r>
              <a:rPr lang="en-US" altLang="zh-CN" sz="4800" dirty="0">
                <a:solidFill>
                  <a:srgbClr val="666666"/>
                </a:solidFill>
                <a:ea typeface="Noto Sans CJK SC Regular" panose="020B0500000000000000" pitchFamily="34" charset="-122"/>
              </a:rPr>
              <a:t>HTTP </a:t>
            </a:r>
            <a:r>
              <a:rPr lang="zh-CN" altLang="en-US" sz="4800" dirty="0">
                <a:solidFill>
                  <a:srgbClr val="666666"/>
                </a:solidFill>
                <a:ea typeface="Noto Sans CJK SC Regular" panose="020B0500000000000000" pitchFamily="34" charset="-122"/>
              </a:rPr>
              <a:t>在应用程序间通信是更好的方法，因为 </a:t>
            </a:r>
            <a:r>
              <a:rPr lang="en-US" altLang="zh-CN" sz="4800" dirty="0">
                <a:solidFill>
                  <a:srgbClr val="666666"/>
                </a:solidFill>
                <a:ea typeface="Noto Sans CJK SC Regular" panose="020B0500000000000000" pitchFamily="34" charset="-122"/>
              </a:rPr>
              <a:t>HTTP </a:t>
            </a:r>
            <a:r>
              <a:rPr lang="zh-CN" altLang="en-US" sz="4800" dirty="0">
                <a:solidFill>
                  <a:srgbClr val="666666"/>
                </a:solidFill>
                <a:ea typeface="Noto Sans CJK SC Regular" panose="020B0500000000000000" pitchFamily="34" charset="-122"/>
              </a:rPr>
              <a:t>得到了所有的因特网浏览器及服务器的支持。</a:t>
            </a:r>
            <a:r>
              <a:rPr lang="en-US" altLang="zh-CN" sz="4800" dirty="0">
                <a:solidFill>
                  <a:srgbClr val="666666"/>
                </a:solidFill>
                <a:ea typeface="Noto Sans CJK SC Regular" panose="020B0500000000000000" pitchFamily="34" charset="-122"/>
              </a:rPr>
              <a:t>SOAP </a:t>
            </a:r>
            <a:r>
              <a:rPr lang="zh-CN" altLang="en-US" sz="4800" dirty="0">
                <a:solidFill>
                  <a:srgbClr val="666666"/>
                </a:solidFill>
                <a:ea typeface="Noto Sans CJK SC Regular" panose="020B0500000000000000" pitchFamily="34" charset="-122"/>
              </a:rPr>
              <a:t>就是被创造出来完成这个任务的</a:t>
            </a:r>
          </a:p>
          <a:p>
            <a:pPr marL="698400" indent="-507600" algn="l" defTabSz="825458">
              <a:lnSpc>
                <a:spcPct val="140000"/>
              </a:lnSpc>
              <a:buClr>
                <a:srgbClr val="35B558"/>
              </a:buClr>
              <a:buFont typeface="Wingdings" panose="05000000000000000000" pitchFamily="2" charset="2"/>
              <a:buAutoNum type="arabicPeriod"/>
            </a:pPr>
            <a:r>
              <a:rPr lang="en-US" altLang="zh-CN" sz="4800" dirty="0">
                <a:solidFill>
                  <a:srgbClr val="666666"/>
                </a:solidFill>
                <a:ea typeface="Noto Sans CJK SC Regular" panose="020B0500000000000000" pitchFamily="34" charset="-122"/>
              </a:rPr>
              <a:t>SOAP </a:t>
            </a:r>
            <a:r>
              <a:rPr lang="zh-CN" altLang="en-US" sz="4800" dirty="0">
                <a:solidFill>
                  <a:srgbClr val="666666"/>
                </a:solidFill>
                <a:ea typeface="Noto Sans CJK SC Regular" panose="020B0500000000000000" pitchFamily="34" charset="-122"/>
              </a:rPr>
              <a:t>提供了一种标准的方法，使得运行在不同的操作系统并使用不同的技术和编程语言的应用程序可以互相进行通信</a:t>
            </a:r>
          </a:p>
        </p:txBody>
      </p:sp>
      <p:sp>
        <p:nvSpPr>
          <p:cNvPr id="5" name="矩形 4">
            <a:extLst>
              <a:ext uri="{FF2B5EF4-FFF2-40B4-BE49-F238E27FC236}">
                <a16:creationId xmlns:a16="http://schemas.microsoft.com/office/drawing/2014/main" id="{BD20CD90-E880-4FE3-8907-1F0C21AB1A3A}"/>
              </a:ext>
            </a:extLst>
          </p:cNvPr>
          <p:cNvSpPr/>
          <p:nvPr/>
        </p:nvSpPr>
        <p:spPr>
          <a:xfrm>
            <a:off x="547382" y="2378435"/>
            <a:ext cx="6163868" cy="923330"/>
          </a:xfrm>
          <a:prstGeom prst="rect">
            <a:avLst/>
          </a:prstGeom>
        </p:spPr>
        <p:txBody>
          <a:bodyPr wrap="none">
            <a:spAutoFit/>
          </a:bodyPr>
          <a:lstStyle/>
          <a:p>
            <a:pPr marL="685800" indent="-685800">
              <a:buFont typeface="Wingdings" panose="05000000000000000000" pitchFamily="2" charset="2"/>
              <a:buChar char="u"/>
            </a:pPr>
            <a:r>
              <a:rPr lang="zh-CN" altLang="en-US" sz="5400" dirty="0">
                <a:solidFill>
                  <a:schemeClr val="accent1">
                    <a:lumMod val="60000"/>
                    <a:lumOff val="40000"/>
                  </a:schemeClr>
                </a:solidFill>
              </a:rPr>
              <a:t>为什么需要</a:t>
            </a:r>
            <a:r>
              <a:rPr lang="en-US" altLang="zh-CN" sz="5400" dirty="0">
                <a:solidFill>
                  <a:schemeClr val="accent1">
                    <a:lumMod val="60000"/>
                    <a:lumOff val="40000"/>
                  </a:schemeClr>
                </a:solidFill>
              </a:rPr>
              <a:t>SOAP</a:t>
            </a:r>
          </a:p>
        </p:txBody>
      </p:sp>
    </p:spTree>
    <p:extLst>
      <p:ext uri="{BB962C8B-B14F-4D97-AF65-F5344CB8AC3E}">
        <p14:creationId xmlns:p14="http://schemas.microsoft.com/office/powerpoint/2010/main" val="2920617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图片 32">
            <a:extLst>
              <a:ext uri="{FF2B5EF4-FFF2-40B4-BE49-F238E27FC236}">
                <a16:creationId xmlns:a16="http://schemas.microsoft.com/office/drawing/2014/main" id="{6CA6F17F-AC05-481B-B5C4-6C6FAD34112F}"/>
              </a:ext>
            </a:extLst>
          </p:cNvPr>
          <p:cNvPicPr>
            <a:picLocks noChangeAspect="1"/>
          </p:cNvPicPr>
          <p:nvPr/>
        </p:nvPicPr>
        <p:blipFill>
          <a:blip r:embed="rId3"/>
          <a:stretch>
            <a:fillRect/>
          </a:stretch>
        </p:blipFill>
        <p:spPr>
          <a:xfrm>
            <a:off x="7560349" y="3493047"/>
            <a:ext cx="4373723" cy="7681353"/>
          </a:xfrm>
          <a:prstGeom prst="rect">
            <a:avLst/>
          </a:prstGeom>
        </p:spPr>
      </p:pic>
      <p:sp>
        <p:nvSpPr>
          <p:cNvPr id="2" name="标题 1"/>
          <p:cNvSpPr>
            <a:spLocks noGrp="1"/>
          </p:cNvSpPr>
          <p:nvPr>
            <p:ph type="ctrTitle"/>
          </p:nvPr>
        </p:nvSpPr>
        <p:spPr/>
        <p:txBody>
          <a:bodyPr/>
          <a:lstStyle/>
          <a:p>
            <a:r>
              <a:rPr lang="en-US" altLang="zh-CN" dirty="0">
                <a:solidFill>
                  <a:srgbClr val="00B050"/>
                </a:solidFill>
              </a:rPr>
              <a:t>demo</a:t>
            </a:r>
            <a:r>
              <a:rPr lang="zh-CN" altLang="en-US" dirty="0">
                <a:solidFill>
                  <a:srgbClr val="00B050"/>
                </a:solidFill>
              </a:rPr>
              <a:t>演示及关键技术讲解</a:t>
            </a:r>
            <a:endParaRPr lang="zh-CN" altLang="en-US" dirty="0">
              <a:solidFill>
                <a:srgbClr val="35B558"/>
              </a:solidFill>
              <a:latin typeface="Noto Sans CJK SC Bold" panose="020B0800000000000000" pitchFamily="34" charset="-122"/>
              <a:ea typeface="Noto Sans CJK SC Bold" panose="020B0800000000000000" pitchFamily="34" charset="-122"/>
            </a:endParaRPr>
          </a:p>
        </p:txBody>
      </p:sp>
      <p:sp>
        <p:nvSpPr>
          <p:cNvPr id="3" name="副标题 2"/>
          <p:cNvSpPr>
            <a:spLocks noGrp="1"/>
          </p:cNvSpPr>
          <p:nvPr>
            <p:ph type="subTitle" idx="1"/>
          </p:nvPr>
        </p:nvSpPr>
        <p:spPr/>
        <p:txBody>
          <a:bodyPr/>
          <a:lstStyle/>
          <a:p>
            <a:pPr marL="180000" indent="0"/>
            <a:br>
              <a:rPr lang="en-US" altLang="zh-CN" dirty="0"/>
            </a:br>
            <a:endParaRPr lang="zh-CN" altLang="en-US" dirty="0"/>
          </a:p>
        </p:txBody>
      </p:sp>
      <p:sp>
        <p:nvSpPr>
          <p:cNvPr id="4" name="矩形 3">
            <a:extLst>
              <a:ext uri="{FF2B5EF4-FFF2-40B4-BE49-F238E27FC236}">
                <a16:creationId xmlns:a16="http://schemas.microsoft.com/office/drawing/2014/main" id="{AF8FAC37-E5E6-4BF7-9416-F0440D6EFCC8}"/>
              </a:ext>
            </a:extLst>
          </p:cNvPr>
          <p:cNvSpPr/>
          <p:nvPr/>
        </p:nvSpPr>
        <p:spPr>
          <a:xfrm>
            <a:off x="555172" y="1796686"/>
            <a:ext cx="21782314" cy="7017306"/>
          </a:xfrm>
          <a:prstGeom prst="rect">
            <a:avLst/>
          </a:prstGeom>
        </p:spPr>
        <p:txBody>
          <a:bodyPr wrap="square">
            <a:spAutoFit/>
          </a:bodyPr>
          <a:lstStyle/>
          <a:p>
            <a:pPr algn="l"/>
            <a:r>
              <a:rPr lang="en-US" altLang="zh-CN" dirty="0">
                <a:latin typeface="Verdana" panose="020B0604030504040204" pitchFamily="34" charset="0"/>
              </a:rPr>
              <a:t> </a:t>
            </a:r>
            <a:r>
              <a:rPr lang="en-US" altLang="zh-CN" dirty="0">
                <a:solidFill>
                  <a:srgbClr val="0000FF"/>
                </a:solidFill>
                <a:latin typeface="Verdana" panose="020B0604030504040204" pitchFamily="34" charset="0"/>
              </a:rPr>
              <a:t>&lt;</a:t>
            </a:r>
            <a:r>
              <a:rPr lang="en-US" altLang="zh-CN" dirty="0" err="1">
                <a:solidFill>
                  <a:srgbClr val="990000"/>
                </a:solidFill>
                <a:latin typeface="Verdana" panose="020B0604030504040204" pitchFamily="34" charset="0"/>
              </a:rPr>
              <a:t>soapenv:Envelope</a:t>
            </a:r>
            <a:r>
              <a:rPr lang="en-US" altLang="zh-CN" dirty="0">
                <a:solidFill>
                  <a:srgbClr val="FF0000"/>
                </a:solidFill>
                <a:latin typeface="Verdana" panose="020B0604030504040204" pitchFamily="34" charset="0"/>
              </a:rPr>
              <a:t> </a:t>
            </a:r>
            <a:r>
              <a:rPr lang="en-US" altLang="zh-CN" dirty="0" err="1">
                <a:solidFill>
                  <a:srgbClr val="FF0000"/>
                </a:solidFill>
                <a:latin typeface="Verdana" panose="020B0604030504040204" pitchFamily="34" charset="0"/>
              </a:rPr>
              <a:t>xmlns:soapenv</a:t>
            </a:r>
            <a:r>
              <a:rPr lang="en-US" altLang="zh-CN" dirty="0">
                <a:solidFill>
                  <a:srgbClr val="0000FF"/>
                </a:solidFill>
                <a:latin typeface="Verdana" panose="020B0604030504040204" pitchFamily="34" charset="0"/>
              </a:rPr>
              <a:t>=“xxx"</a:t>
            </a:r>
            <a:r>
              <a:rPr lang="en-US" altLang="zh-CN" dirty="0">
                <a:solidFill>
                  <a:srgbClr val="FF0000"/>
                </a:solidFill>
                <a:latin typeface="Verdana" panose="020B0604030504040204" pitchFamily="34" charset="0"/>
              </a:rPr>
              <a:t> 	xmlns:ns0</a:t>
            </a:r>
            <a:r>
              <a:rPr lang="en-US" altLang="zh-CN" dirty="0">
                <a:solidFill>
                  <a:srgbClr val="0000FF"/>
                </a:solidFill>
                <a:latin typeface="Verdana" panose="020B0604030504040204" pitchFamily="34" charset="0"/>
              </a:rPr>
              <a:t>=“</a:t>
            </a:r>
            <a:r>
              <a:rPr lang="en-US" altLang="zh-CN" b="1" dirty="0">
                <a:solidFill>
                  <a:srgbClr val="FF0000"/>
                </a:solidFill>
                <a:latin typeface="Verdana" panose="020B0604030504040204" pitchFamily="34" charset="0"/>
              </a:rPr>
              <a:t>xxx</a:t>
            </a:r>
            <a:r>
              <a:rPr lang="en-US" altLang="zh-CN" dirty="0">
                <a:solidFill>
                  <a:srgbClr val="0000FF"/>
                </a:solidFill>
                <a:latin typeface="Verdana" panose="020B0604030504040204" pitchFamily="34" charset="0"/>
              </a:rPr>
              <a:t>"&gt;</a:t>
            </a:r>
            <a:endParaRPr lang="en-US" altLang="zh-CN" dirty="0">
              <a:latin typeface="Verdana" panose="020B0604030504040204" pitchFamily="34" charset="0"/>
            </a:endParaRPr>
          </a:p>
          <a:p>
            <a:pPr algn="l"/>
            <a:r>
              <a:rPr lang="en-US" altLang="zh-CN" dirty="0">
                <a:latin typeface="Verdana" panose="020B0604030504040204" pitchFamily="34" charset="0"/>
              </a:rPr>
              <a:t>  </a:t>
            </a:r>
            <a:r>
              <a:rPr lang="en-US" altLang="zh-CN" dirty="0">
                <a:solidFill>
                  <a:srgbClr val="0000FF"/>
                </a:solidFill>
                <a:latin typeface="Verdana" panose="020B0604030504040204" pitchFamily="34" charset="0"/>
              </a:rPr>
              <a:t>&lt;</a:t>
            </a:r>
            <a:r>
              <a:rPr lang="en-US" altLang="zh-CN" dirty="0" err="1">
                <a:solidFill>
                  <a:srgbClr val="990000"/>
                </a:solidFill>
                <a:latin typeface="Verdana" panose="020B0604030504040204" pitchFamily="34" charset="0"/>
              </a:rPr>
              <a:t>soapenv:Body</a:t>
            </a:r>
            <a:r>
              <a:rPr lang="en-US" altLang="zh-CN" dirty="0">
                <a:solidFill>
                  <a:srgbClr val="0000FF"/>
                </a:solidFill>
                <a:latin typeface="Verdana" panose="020B0604030504040204" pitchFamily="34" charset="0"/>
              </a:rPr>
              <a:t>&gt;</a:t>
            </a:r>
            <a:endParaRPr lang="en-US" altLang="zh-CN" dirty="0">
              <a:latin typeface="Verdana" panose="020B0604030504040204" pitchFamily="34" charset="0"/>
            </a:endParaRPr>
          </a:p>
          <a:p>
            <a:pPr algn="l"/>
            <a:r>
              <a:rPr lang="en-US" altLang="zh-CN" dirty="0">
                <a:solidFill>
                  <a:srgbClr val="0000FF"/>
                </a:solidFill>
                <a:latin typeface="Verdana" panose="020B0604030504040204" pitchFamily="34" charset="0"/>
              </a:rPr>
              <a:t>   &lt;</a:t>
            </a:r>
            <a:r>
              <a:rPr lang="en-US" altLang="zh-CN" dirty="0">
                <a:solidFill>
                  <a:srgbClr val="990000"/>
                </a:solidFill>
                <a:latin typeface="Verdana" panose="020B0604030504040204" pitchFamily="34" charset="0"/>
              </a:rPr>
              <a:t>ns0:sayHello</a:t>
            </a:r>
            <a:r>
              <a:rPr lang="en-US" altLang="zh-CN" dirty="0">
                <a:solidFill>
                  <a:srgbClr val="0000FF"/>
                </a:solidFill>
                <a:latin typeface="Verdana" panose="020B0604030504040204" pitchFamily="34" charset="0"/>
              </a:rPr>
              <a:t>&gt;</a:t>
            </a:r>
            <a:endParaRPr lang="en-US" altLang="zh-CN" dirty="0">
              <a:latin typeface="Verdana" panose="020B0604030504040204" pitchFamily="34" charset="0"/>
            </a:endParaRPr>
          </a:p>
          <a:p>
            <a:pPr algn="l"/>
            <a:r>
              <a:rPr lang="en-US" altLang="zh-CN" b="1" dirty="0">
                <a:solidFill>
                  <a:srgbClr val="FF0000"/>
                </a:solidFill>
                <a:latin typeface="Courier New" panose="02070309020205020404" pitchFamily="49" charset="0"/>
              </a:rPr>
              <a:t> 		</a:t>
            </a:r>
            <a:r>
              <a:rPr lang="en-US" altLang="zh-CN" dirty="0">
                <a:solidFill>
                  <a:srgbClr val="0000FF"/>
                </a:solidFill>
                <a:latin typeface="Verdana" panose="020B0604030504040204" pitchFamily="34" charset="0"/>
              </a:rPr>
              <a:t>&lt;</a:t>
            </a:r>
            <a:r>
              <a:rPr lang="en-US" altLang="zh-CN" dirty="0">
                <a:solidFill>
                  <a:srgbClr val="990000"/>
                </a:solidFill>
                <a:latin typeface="Verdana" panose="020B0604030504040204" pitchFamily="34" charset="0"/>
              </a:rPr>
              <a:t>arg0</a:t>
            </a:r>
            <a:r>
              <a:rPr lang="en-US" altLang="zh-CN" dirty="0">
                <a:solidFill>
                  <a:srgbClr val="0000FF"/>
                </a:solidFill>
                <a:latin typeface="Verdana" panose="020B0604030504040204" pitchFamily="34" charset="0"/>
              </a:rPr>
              <a:t>&gt;</a:t>
            </a:r>
          </a:p>
          <a:p>
            <a:pPr algn="l"/>
            <a:r>
              <a:rPr lang="en-US" altLang="zh-CN" b="1" dirty="0">
                <a:solidFill>
                  <a:srgbClr val="0000FF"/>
                </a:solidFill>
                <a:latin typeface="Verdana" panose="020B0604030504040204" pitchFamily="34" charset="0"/>
              </a:rPr>
              <a:t>			</a:t>
            </a:r>
            <a:r>
              <a:rPr lang="zh-CN" altLang="en-US" b="1" dirty="0">
                <a:solidFill>
                  <a:schemeClr val="accent1">
                    <a:lumMod val="60000"/>
                    <a:lumOff val="40000"/>
                  </a:schemeClr>
                </a:solidFill>
                <a:latin typeface="Verdana" panose="020B0604030504040204" pitchFamily="34" charset="0"/>
              </a:rPr>
              <a:t>白春飞</a:t>
            </a:r>
            <a:endParaRPr lang="en-US" altLang="zh-CN" b="1" dirty="0">
              <a:solidFill>
                <a:schemeClr val="accent1">
                  <a:lumMod val="60000"/>
                  <a:lumOff val="40000"/>
                </a:schemeClr>
              </a:solidFill>
              <a:latin typeface="Verdana" panose="020B0604030504040204" pitchFamily="34" charset="0"/>
            </a:endParaRPr>
          </a:p>
          <a:p>
            <a:pPr algn="l"/>
            <a:r>
              <a:rPr lang="en-US" altLang="zh-CN" dirty="0">
                <a:solidFill>
                  <a:srgbClr val="0000FF"/>
                </a:solidFill>
                <a:latin typeface="Verdana" panose="020B0604030504040204" pitchFamily="34" charset="0"/>
              </a:rPr>
              <a:t>		&lt;/</a:t>
            </a:r>
            <a:r>
              <a:rPr lang="en-US" altLang="zh-CN" dirty="0">
                <a:solidFill>
                  <a:srgbClr val="990000"/>
                </a:solidFill>
                <a:latin typeface="Verdana" panose="020B0604030504040204" pitchFamily="34" charset="0"/>
              </a:rPr>
              <a:t>arg0</a:t>
            </a:r>
            <a:r>
              <a:rPr lang="en-US" altLang="zh-CN" dirty="0">
                <a:solidFill>
                  <a:srgbClr val="0000FF"/>
                </a:solidFill>
                <a:latin typeface="Verdana" panose="020B0604030504040204" pitchFamily="34" charset="0"/>
              </a:rPr>
              <a:t>&gt;</a:t>
            </a:r>
            <a:r>
              <a:rPr lang="en-US" altLang="zh-CN" dirty="0">
                <a:latin typeface="Verdana" panose="020B0604030504040204" pitchFamily="34" charset="0"/>
              </a:rPr>
              <a:t> </a:t>
            </a:r>
          </a:p>
          <a:p>
            <a:pPr algn="l"/>
            <a:r>
              <a:rPr lang="en-US" altLang="zh-CN" b="1" dirty="0">
                <a:solidFill>
                  <a:srgbClr val="FF0000"/>
                </a:solidFill>
                <a:latin typeface="Courier New" panose="02070309020205020404" pitchFamily="49" charset="0"/>
              </a:rPr>
              <a:t> </a:t>
            </a:r>
            <a:r>
              <a:rPr lang="en-US" altLang="zh-CN" dirty="0">
                <a:latin typeface="Verdana" panose="020B0604030504040204" pitchFamily="34" charset="0"/>
              </a:rPr>
              <a:t>	</a:t>
            </a:r>
            <a:r>
              <a:rPr lang="en-US" altLang="zh-CN" dirty="0">
                <a:solidFill>
                  <a:srgbClr val="0000FF"/>
                </a:solidFill>
                <a:latin typeface="Verdana" panose="020B0604030504040204" pitchFamily="34" charset="0"/>
              </a:rPr>
              <a:t>&lt;/</a:t>
            </a:r>
            <a:r>
              <a:rPr lang="en-US" altLang="zh-CN" dirty="0">
                <a:solidFill>
                  <a:srgbClr val="990000"/>
                </a:solidFill>
                <a:latin typeface="Verdana" panose="020B0604030504040204" pitchFamily="34" charset="0"/>
              </a:rPr>
              <a:t>ns0:sayHello</a:t>
            </a:r>
            <a:r>
              <a:rPr lang="en-US" altLang="zh-CN" dirty="0">
                <a:solidFill>
                  <a:srgbClr val="0000FF"/>
                </a:solidFill>
                <a:latin typeface="Verdana" panose="020B0604030504040204" pitchFamily="34" charset="0"/>
              </a:rPr>
              <a:t>&gt;</a:t>
            </a:r>
            <a:endParaRPr lang="en-US" altLang="zh-CN" dirty="0">
              <a:latin typeface="Verdana" panose="020B0604030504040204" pitchFamily="34" charset="0"/>
            </a:endParaRPr>
          </a:p>
          <a:p>
            <a:pPr algn="l"/>
            <a:r>
              <a:rPr lang="en-US" altLang="zh-CN" b="1" dirty="0">
                <a:solidFill>
                  <a:srgbClr val="FF0000"/>
                </a:solidFill>
                <a:latin typeface="Courier New" panose="02070309020205020404" pitchFamily="49" charset="0"/>
              </a:rPr>
              <a:t> </a:t>
            </a:r>
            <a:r>
              <a:rPr lang="en-US" altLang="zh-CN" dirty="0">
                <a:solidFill>
                  <a:srgbClr val="0000FF"/>
                </a:solidFill>
                <a:latin typeface="Verdana" panose="020B0604030504040204" pitchFamily="34" charset="0"/>
              </a:rPr>
              <a:t>&lt;/</a:t>
            </a:r>
            <a:r>
              <a:rPr lang="en-US" altLang="zh-CN" dirty="0" err="1">
                <a:solidFill>
                  <a:srgbClr val="990000"/>
                </a:solidFill>
                <a:latin typeface="Verdana" panose="020B0604030504040204" pitchFamily="34" charset="0"/>
              </a:rPr>
              <a:t>soapenv:Body</a:t>
            </a:r>
            <a:r>
              <a:rPr lang="en-US" altLang="zh-CN" dirty="0">
                <a:solidFill>
                  <a:srgbClr val="0000FF"/>
                </a:solidFill>
                <a:latin typeface="Verdana" panose="020B0604030504040204" pitchFamily="34" charset="0"/>
              </a:rPr>
              <a:t>&gt;</a:t>
            </a:r>
            <a:endParaRPr lang="en-US" altLang="zh-CN" dirty="0">
              <a:latin typeface="Verdana" panose="020B0604030504040204" pitchFamily="34" charset="0"/>
            </a:endParaRPr>
          </a:p>
          <a:p>
            <a:pPr algn="l"/>
            <a:r>
              <a:rPr lang="en-US" altLang="zh-CN" dirty="0">
                <a:solidFill>
                  <a:srgbClr val="0000FF"/>
                </a:solidFill>
                <a:latin typeface="Verdana" panose="020B0604030504040204" pitchFamily="34" charset="0"/>
              </a:rPr>
              <a:t>&lt;/</a:t>
            </a:r>
            <a:r>
              <a:rPr lang="en-US" altLang="zh-CN" dirty="0" err="1">
                <a:solidFill>
                  <a:srgbClr val="990000"/>
                </a:solidFill>
                <a:latin typeface="Verdana" panose="020B0604030504040204" pitchFamily="34" charset="0"/>
              </a:rPr>
              <a:t>soapenv:Envelope</a:t>
            </a:r>
            <a:r>
              <a:rPr lang="en-US" altLang="zh-CN" dirty="0">
                <a:solidFill>
                  <a:srgbClr val="0000FF"/>
                </a:solidFill>
                <a:latin typeface="Verdana" panose="020B0604030504040204" pitchFamily="34" charset="0"/>
              </a:rPr>
              <a:t>&gt;</a:t>
            </a:r>
            <a:endParaRPr lang="en-US" altLang="zh-CN" dirty="0">
              <a:effectLst/>
              <a:latin typeface="Verdana" panose="020B0604030504040204" pitchFamily="34" charset="0"/>
            </a:endParaRPr>
          </a:p>
        </p:txBody>
      </p:sp>
      <p:pic>
        <p:nvPicPr>
          <p:cNvPr id="39" name="图片 38">
            <a:extLst>
              <a:ext uri="{FF2B5EF4-FFF2-40B4-BE49-F238E27FC236}">
                <a16:creationId xmlns:a16="http://schemas.microsoft.com/office/drawing/2014/main" id="{F9A64907-1BF9-41B5-8C6B-1529AB9E23DA}"/>
              </a:ext>
            </a:extLst>
          </p:cNvPr>
          <p:cNvPicPr>
            <a:picLocks noChangeAspect="1"/>
          </p:cNvPicPr>
          <p:nvPr/>
        </p:nvPicPr>
        <p:blipFill>
          <a:blip r:embed="rId4"/>
          <a:stretch>
            <a:fillRect/>
          </a:stretch>
        </p:blipFill>
        <p:spPr>
          <a:xfrm>
            <a:off x="11794702" y="3493048"/>
            <a:ext cx="4392318" cy="7714009"/>
          </a:xfrm>
          <a:prstGeom prst="rect">
            <a:avLst/>
          </a:prstGeom>
        </p:spPr>
      </p:pic>
      <p:pic>
        <p:nvPicPr>
          <p:cNvPr id="45" name="图片 44">
            <a:extLst>
              <a:ext uri="{FF2B5EF4-FFF2-40B4-BE49-F238E27FC236}">
                <a16:creationId xmlns:a16="http://schemas.microsoft.com/office/drawing/2014/main" id="{D06F41E6-363D-48C8-B2AC-E7CBC254781B}"/>
              </a:ext>
            </a:extLst>
          </p:cNvPr>
          <p:cNvPicPr>
            <a:picLocks noChangeAspect="1"/>
          </p:cNvPicPr>
          <p:nvPr/>
        </p:nvPicPr>
        <p:blipFill>
          <a:blip r:embed="rId5"/>
          <a:stretch>
            <a:fillRect/>
          </a:stretch>
        </p:blipFill>
        <p:spPr>
          <a:xfrm>
            <a:off x="16029055" y="3493048"/>
            <a:ext cx="4392318" cy="7714009"/>
          </a:xfrm>
          <a:prstGeom prst="rect">
            <a:avLst/>
          </a:prstGeom>
        </p:spPr>
      </p:pic>
      <p:pic>
        <p:nvPicPr>
          <p:cNvPr id="52" name="图片 51">
            <a:extLst>
              <a:ext uri="{FF2B5EF4-FFF2-40B4-BE49-F238E27FC236}">
                <a16:creationId xmlns:a16="http://schemas.microsoft.com/office/drawing/2014/main" id="{03F749AE-9198-4C1D-AF98-199456825188}"/>
              </a:ext>
            </a:extLst>
          </p:cNvPr>
          <p:cNvPicPr>
            <a:picLocks noChangeAspect="1"/>
          </p:cNvPicPr>
          <p:nvPr/>
        </p:nvPicPr>
        <p:blipFill>
          <a:blip r:embed="rId6"/>
          <a:stretch>
            <a:fillRect/>
          </a:stretch>
        </p:blipFill>
        <p:spPr>
          <a:xfrm>
            <a:off x="19747450" y="3460392"/>
            <a:ext cx="4768906" cy="7714008"/>
          </a:xfrm>
          <a:prstGeom prst="rect">
            <a:avLst/>
          </a:prstGeom>
        </p:spPr>
      </p:pic>
    </p:spTree>
    <p:extLst>
      <p:ext uri="{BB962C8B-B14F-4D97-AF65-F5344CB8AC3E}">
        <p14:creationId xmlns:p14="http://schemas.microsoft.com/office/powerpoint/2010/main" val="36517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solidFill>
                  <a:srgbClr val="00B050"/>
                </a:solidFill>
              </a:rPr>
              <a:t>demo</a:t>
            </a:r>
            <a:r>
              <a:rPr lang="zh-CN" altLang="en-US" dirty="0">
                <a:solidFill>
                  <a:srgbClr val="00B050"/>
                </a:solidFill>
              </a:rPr>
              <a:t>演示及关键技术讲解</a:t>
            </a:r>
            <a:endParaRPr lang="zh-CN" altLang="en-US" dirty="0">
              <a:solidFill>
                <a:srgbClr val="35B558"/>
              </a:solidFill>
              <a:latin typeface="Noto Sans CJK SC Bold" panose="020B0800000000000000" pitchFamily="34" charset="-122"/>
              <a:ea typeface="Noto Sans CJK SC Bold" panose="020B0800000000000000" pitchFamily="34" charset="-122"/>
            </a:endParaRPr>
          </a:p>
        </p:txBody>
      </p:sp>
      <p:sp>
        <p:nvSpPr>
          <p:cNvPr id="3" name="副标题 2"/>
          <p:cNvSpPr>
            <a:spLocks noGrp="1"/>
          </p:cNvSpPr>
          <p:nvPr>
            <p:ph type="subTitle" idx="1"/>
          </p:nvPr>
        </p:nvSpPr>
        <p:spPr/>
        <p:txBody>
          <a:bodyPr/>
          <a:lstStyle/>
          <a:p>
            <a:pPr marL="685800" indent="-685800" defTabSz="825500">
              <a:buFont typeface="Wingdings" panose="05000000000000000000" pitchFamily="2" charset="2"/>
              <a:buChar char="u"/>
            </a:pPr>
            <a:r>
              <a:rPr lang="en-US" altLang="zh-CN" dirty="0">
                <a:solidFill>
                  <a:schemeClr val="accent1">
                    <a:lumMod val="60000"/>
                    <a:lumOff val="40000"/>
                  </a:schemeClr>
                </a:solidFill>
                <a:latin typeface="+mn-lt"/>
                <a:ea typeface="+mn-ea"/>
              </a:rPr>
              <a:t>UDDI</a:t>
            </a:r>
          </a:p>
          <a:p>
            <a:pPr marL="180000" indent="0"/>
            <a:r>
              <a:rPr lang="en-US" altLang="zh-CN" dirty="0"/>
              <a:t>UDDI</a:t>
            </a:r>
            <a:r>
              <a:rPr lang="zh-CN" altLang="en-US" dirty="0"/>
              <a:t>为客户提供了一种动态查找其它</a:t>
            </a:r>
            <a:r>
              <a:rPr lang="en-US" altLang="zh-CN" dirty="0"/>
              <a:t>Web</a:t>
            </a:r>
            <a:r>
              <a:rPr lang="zh-CN" altLang="en-US" dirty="0"/>
              <a:t>服务的机制。可以将它看作商业应用程序的</a:t>
            </a:r>
            <a:r>
              <a:rPr lang="en-US" altLang="zh-CN" dirty="0"/>
              <a:t>DNS</a:t>
            </a:r>
            <a:r>
              <a:rPr lang="zh-CN" altLang="en-US" dirty="0"/>
              <a:t>服务。 </a:t>
            </a:r>
            <a:endParaRPr lang="en-US" altLang="zh-CN" dirty="0"/>
          </a:p>
          <a:p>
            <a:pPr marL="914400" indent="-914400">
              <a:lnSpc>
                <a:spcPct val="120000"/>
              </a:lnSpc>
              <a:spcBef>
                <a:spcPct val="20000"/>
              </a:spcBef>
              <a:buFont typeface="+mj-lt"/>
              <a:buAutoNum type="arabicPeriod"/>
              <a:defRPr/>
            </a:pPr>
            <a:r>
              <a:rPr kumimoji="1" lang="zh-CN" altLang="en-US" dirty="0">
                <a:ea typeface="微软雅黑" pitchFamily="34" charset="-122"/>
              </a:rPr>
              <a:t>是一套</a:t>
            </a:r>
            <a:r>
              <a:rPr kumimoji="1" lang="zh-CN" altLang="en-US" dirty="0">
                <a:solidFill>
                  <a:srgbClr val="FF0000"/>
                </a:solidFill>
                <a:ea typeface="微软雅黑" pitchFamily="34" charset="-122"/>
              </a:rPr>
              <a:t>基于</a:t>
            </a:r>
            <a:r>
              <a:rPr kumimoji="1" lang="en-US" altLang="zh-CN" dirty="0">
                <a:solidFill>
                  <a:srgbClr val="FF0000"/>
                </a:solidFill>
                <a:ea typeface="微软雅黑" pitchFamily="34" charset="-122"/>
              </a:rPr>
              <a:t>WEB</a:t>
            </a:r>
            <a:r>
              <a:rPr kumimoji="1" lang="zh-CN" altLang="en-US" dirty="0">
                <a:solidFill>
                  <a:srgbClr val="FF0000"/>
                </a:solidFill>
                <a:ea typeface="微软雅黑" pitchFamily="34" charset="-122"/>
              </a:rPr>
              <a:t>的、分布式的、为</a:t>
            </a:r>
            <a:r>
              <a:rPr kumimoji="1" lang="en-US" altLang="zh-CN" dirty="0">
                <a:solidFill>
                  <a:srgbClr val="FF0000"/>
                </a:solidFill>
                <a:ea typeface="微软雅黑" pitchFamily="34" charset="-122"/>
              </a:rPr>
              <a:t>Web</a:t>
            </a:r>
            <a:r>
              <a:rPr kumimoji="1" lang="zh-CN" altLang="en-US" dirty="0">
                <a:solidFill>
                  <a:srgbClr val="FF0000"/>
                </a:solidFill>
                <a:ea typeface="微软雅黑" pitchFamily="34" charset="-122"/>
              </a:rPr>
              <a:t>服务提供的信息注册中心</a:t>
            </a:r>
            <a:r>
              <a:rPr kumimoji="1" lang="zh-CN" altLang="en-US" dirty="0">
                <a:ea typeface="微软雅黑" pitchFamily="34" charset="-122"/>
              </a:rPr>
              <a:t>的实现标准规范，同时也包含一组</a:t>
            </a:r>
            <a:r>
              <a:rPr kumimoji="1" lang="zh-CN" altLang="en-US" dirty="0">
                <a:solidFill>
                  <a:srgbClr val="FF0000"/>
                </a:solidFill>
                <a:ea typeface="微软雅黑" pitchFamily="34" charset="-122"/>
              </a:rPr>
              <a:t>使企业能将自身提供的</a:t>
            </a:r>
            <a:r>
              <a:rPr kumimoji="1" lang="en-US" altLang="zh-CN" dirty="0">
                <a:solidFill>
                  <a:srgbClr val="FF0000"/>
                </a:solidFill>
                <a:ea typeface="微软雅黑" pitchFamily="34" charset="-122"/>
              </a:rPr>
              <a:t>Web</a:t>
            </a:r>
            <a:r>
              <a:rPr kumimoji="1" lang="zh-CN" altLang="en-US" dirty="0">
                <a:solidFill>
                  <a:srgbClr val="FF0000"/>
                </a:solidFill>
                <a:ea typeface="微软雅黑" pitchFamily="34" charset="-122"/>
              </a:rPr>
              <a:t>服务注册以使得别的企业能够发现</a:t>
            </a:r>
            <a:r>
              <a:rPr kumimoji="1" lang="zh-CN" altLang="en-US" dirty="0">
                <a:ea typeface="微软雅黑" pitchFamily="34" charset="-122"/>
              </a:rPr>
              <a:t>的访问协议的实现标准</a:t>
            </a:r>
            <a:endParaRPr kumimoji="1" lang="en-US" altLang="zh-CN" dirty="0">
              <a:ea typeface="微软雅黑" pitchFamily="34" charset="-122"/>
            </a:endParaRPr>
          </a:p>
          <a:p>
            <a:pPr marL="914400" indent="-914400">
              <a:lnSpc>
                <a:spcPct val="120000"/>
              </a:lnSpc>
              <a:spcBef>
                <a:spcPct val="20000"/>
              </a:spcBef>
              <a:buFont typeface="+mj-lt"/>
              <a:buAutoNum type="arabicPeriod"/>
              <a:defRPr/>
            </a:pPr>
            <a:r>
              <a:rPr kumimoji="1" lang="en-US" altLang="zh-CN" dirty="0">
                <a:ea typeface="微软雅黑" pitchFamily="34" charset="-122"/>
              </a:rPr>
              <a:t>UDDI</a:t>
            </a:r>
            <a:r>
              <a:rPr kumimoji="1" lang="zh-CN" altLang="en-US" dirty="0">
                <a:ea typeface="微软雅黑" pitchFamily="34" charset="-122"/>
              </a:rPr>
              <a:t>商业注册中心创建的目的是促进企业</a:t>
            </a:r>
            <a:r>
              <a:rPr kumimoji="1" lang="en-US" altLang="zh-CN" dirty="0">
                <a:ea typeface="微软雅黑" pitchFamily="34" charset="-122"/>
              </a:rPr>
              <a:t>Web</a:t>
            </a:r>
            <a:r>
              <a:rPr kumimoji="1" lang="zh-CN" altLang="en-US" dirty="0">
                <a:ea typeface="微软雅黑" pitchFamily="34" charset="-122"/>
              </a:rPr>
              <a:t>服务的发展以及为企业发现适当的</a:t>
            </a:r>
            <a:r>
              <a:rPr kumimoji="1" lang="en-US" altLang="zh-CN" dirty="0">
                <a:ea typeface="微软雅黑" pitchFamily="34" charset="-122"/>
              </a:rPr>
              <a:t>Web</a:t>
            </a:r>
            <a:r>
              <a:rPr kumimoji="1" lang="zh-CN" altLang="en-US" dirty="0">
                <a:ea typeface="微软雅黑" pitchFamily="34" charset="-122"/>
              </a:rPr>
              <a:t>服务</a:t>
            </a:r>
          </a:p>
          <a:p>
            <a:pPr marL="180000" indent="0"/>
            <a:endParaRPr lang="zh-CN" altLang="en-US" dirty="0"/>
          </a:p>
        </p:txBody>
      </p:sp>
    </p:spTree>
    <p:extLst>
      <p:ext uri="{BB962C8B-B14F-4D97-AF65-F5344CB8AC3E}">
        <p14:creationId xmlns:p14="http://schemas.microsoft.com/office/powerpoint/2010/main" val="3472319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solidFill>
                  <a:srgbClr val="00B050"/>
                </a:solidFill>
              </a:rPr>
              <a:t>demo</a:t>
            </a:r>
            <a:r>
              <a:rPr lang="zh-CN" altLang="en-US" dirty="0">
                <a:solidFill>
                  <a:srgbClr val="00B050"/>
                </a:solidFill>
              </a:rPr>
              <a:t>演示及关键技术讲解</a:t>
            </a:r>
            <a:endParaRPr lang="zh-CN" altLang="en-US" dirty="0">
              <a:solidFill>
                <a:srgbClr val="35B558"/>
              </a:solidFill>
              <a:latin typeface="Noto Sans CJK SC Bold" panose="020B0800000000000000" pitchFamily="34" charset="-122"/>
              <a:ea typeface="Noto Sans CJK SC Bold" panose="020B0800000000000000" pitchFamily="34" charset="-122"/>
            </a:endParaRPr>
          </a:p>
        </p:txBody>
      </p:sp>
      <p:sp>
        <p:nvSpPr>
          <p:cNvPr id="3" name="副标题 2"/>
          <p:cNvSpPr>
            <a:spLocks noGrp="1"/>
          </p:cNvSpPr>
          <p:nvPr>
            <p:ph type="subTitle" idx="1"/>
          </p:nvPr>
        </p:nvSpPr>
        <p:spPr/>
        <p:txBody>
          <a:bodyPr/>
          <a:lstStyle/>
          <a:p>
            <a:pPr marL="180000" indent="0"/>
            <a:endParaRPr lang="zh-CN" altLang="en-US" dirty="0"/>
          </a:p>
        </p:txBody>
      </p:sp>
      <p:pic>
        <p:nvPicPr>
          <p:cNvPr id="4" name="Picture 20">
            <a:extLst>
              <a:ext uri="{FF2B5EF4-FFF2-40B4-BE49-F238E27FC236}">
                <a16:creationId xmlns:a16="http://schemas.microsoft.com/office/drawing/2014/main" id="{92BC434D-B580-476D-94EA-70D10440F9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9" y="2673680"/>
            <a:ext cx="15867008" cy="9258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09337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a:solidFill>
                  <a:srgbClr val="35B558"/>
                </a:solidFill>
                <a:latin typeface="Noto Sans CJK SC Bold" panose="020B0800000000000000" pitchFamily="34" charset="-122"/>
                <a:ea typeface="Noto Sans CJK SC Bold" panose="020B0800000000000000" pitchFamily="34" charset="-122"/>
              </a:rPr>
              <a:t>WebService</a:t>
            </a:r>
            <a:r>
              <a:rPr lang="zh-CN" altLang="en-US" dirty="0">
                <a:solidFill>
                  <a:srgbClr val="35B558"/>
                </a:solidFill>
                <a:latin typeface="Noto Sans CJK SC Bold" panose="020B0800000000000000" pitchFamily="34" charset="-122"/>
                <a:ea typeface="Noto Sans CJK SC Bold" panose="020B0800000000000000" pitchFamily="34" charset="-122"/>
              </a:rPr>
              <a:t>应用</a:t>
            </a:r>
          </a:p>
        </p:txBody>
      </p:sp>
      <p:sp>
        <p:nvSpPr>
          <p:cNvPr id="3" name="副标题 2"/>
          <p:cNvSpPr>
            <a:spLocks noGrp="1"/>
          </p:cNvSpPr>
          <p:nvPr>
            <p:ph type="subTitle" idx="1"/>
          </p:nvPr>
        </p:nvSpPr>
        <p:spPr/>
        <p:txBody>
          <a:bodyPr/>
          <a:lstStyle/>
          <a:p>
            <a:pPr marL="180000" indent="0"/>
            <a:br>
              <a:rPr lang="en-US" altLang="zh-CN" dirty="0"/>
            </a:br>
            <a:endParaRPr lang="zh-CN" altLang="en-US" dirty="0"/>
          </a:p>
        </p:txBody>
      </p:sp>
      <p:pic>
        <p:nvPicPr>
          <p:cNvPr id="4" name="图片 3">
            <a:extLst>
              <a:ext uri="{FF2B5EF4-FFF2-40B4-BE49-F238E27FC236}">
                <a16:creationId xmlns:a16="http://schemas.microsoft.com/office/drawing/2014/main" id="{5EE2DAB5-C2A2-4554-A9C8-D14FF7DE649C}"/>
              </a:ext>
            </a:extLst>
          </p:cNvPr>
          <p:cNvPicPr>
            <a:picLocks noChangeAspect="1"/>
          </p:cNvPicPr>
          <p:nvPr/>
        </p:nvPicPr>
        <p:blipFill>
          <a:blip r:embed="rId3"/>
          <a:stretch>
            <a:fillRect/>
          </a:stretch>
        </p:blipFill>
        <p:spPr>
          <a:xfrm>
            <a:off x="1959429" y="1648805"/>
            <a:ext cx="18810513" cy="11012395"/>
          </a:xfrm>
          <a:prstGeom prst="rect">
            <a:avLst/>
          </a:prstGeom>
        </p:spPr>
      </p:pic>
      <p:sp>
        <p:nvSpPr>
          <p:cNvPr id="5" name="矩形 4">
            <a:extLst>
              <a:ext uri="{FF2B5EF4-FFF2-40B4-BE49-F238E27FC236}">
                <a16:creationId xmlns:a16="http://schemas.microsoft.com/office/drawing/2014/main" id="{FC636CB1-F725-43B9-A320-16218ACA93FB}"/>
              </a:ext>
            </a:extLst>
          </p:cNvPr>
          <p:cNvSpPr/>
          <p:nvPr/>
        </p:nvSpPr>
        <p:spPr>
          <a:xfrm>
            <a:off x="1090800" y="1838096"/>
            <a:ext cx="3339377" cy="830997"/>
          </a:xfrm>
          <a:prstGeom prst="rect">
            <a:avLst/>
          </a:prstGeom>
        </p:spPr>
        <p:txBody>
          <a:bodyPr wrap="none">
            <a:spAutoFit/>
          </a:bodyPr>
          <a:lstStyle/>
          <a:p>
            <a:pPr marL="685800" indent="-685800">
              <a:buFont typeface="Wingdings" panose="05000000000000000000" pitchFamily="2" charset="2"/>
              <a:buChar char="u"/>
            </a:pPr>
            <a:r>
              <a:rPr lang="zh-CN" altLang="en-US" sz="4800" dirty="0">
                <a:solidFill>
                  <a:schemeClr val="accent1">
                    <a:lumMod val="60000"/>
                    <a:lumOff val="40000"/>
                  </a:schemeClr>
                </a:solidFill>
              </a:rPr>
              <a:t>设备互联</a:t>
            </a:r>
            <a:endParaRPr lang="en-US" altLang="zh-CN" sz="4800" dirty="0">
              <a:solidFill>
                <a:schemeClr val="accent1">
                  <a:lumMod val="60000"/>
                  <a:lumOff val="40000"/>
                </a:schemeClr>
              </a:solidFill>
            </a:endParaRPr>
          </a:p>
        </p:txBody>
      </p:sp>
    </p:spTree>
    <p:extLst>
      <p:ext uri="{BB962C8B-B14F-4D97-AF65-F5344CB8AC3E}">
        <p14:creationId xmlns:p14="http://schemas.microsoft.com/office/powerpoint/2010/main" val="123860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a:solidFill>
                  <a:srgbClr val="35B558"/>
                </a:solidFill>
                <a:latin typeface="Noto Sans CJK SC Bold" panose="020B0800000000000000" pitchFamily="34" charset="-122"/>
                <a:ea typeface="Noto Sans CJK SC Bold" panose="020B0800000000000000" pitchFamily="34" charset="-122"/>
              </a:rPr>
              <a:t>WebService</a:t>
            </a:r>
            <a:r>
              <a:rPr lang="zh-CN" altLang="en-US" dirty="0">
                <a:solidFill>
                  <a:srgbClr val="35B558"/>
                </a:solidFill>
                <a:latin typeface="Noto Sans CJK SC Bold" panose="020B0800000000000000" pitchFamily="34" charset="-122"/>
                <a:ea typeface="Noto Sans CJK SC Bold" panose="020B0800000000000000" pitchFamily="34" charset="-122"/>
              </a:rPr>
              <a:t>应用</a:t>
            </a:r>
          </a:p>
        </p:txBody>
      </p:sp>
      <p:sp>
        <p:nvSpPr>
          <p:cNvPr id="3" name="副标题 2"/>
          <p:cNvSpPr>
            <a:spLocks noGrp="1"/>
          </p:cNvSpPr>
          <p:nvPr>
            <p:ph type="subTitle" idx="1"/>
          </p:nvPr>
        </p:nvSpPr>
        <p:spPr>
          <a:xfrm>
            <a:off x="633600" y="2117057"/>
            <a:ext cx="8967600" cy="932400"/>
          </a:xfrm>
        </p:spPr>
        <p:txBody>
          <a:bodyPr/>
          <a:lstStyle/>
          <a:p>
            <a:pPr marL="685800" indent="-685800" defTabSz="825500">
              <a:buFont typeface="Wingdings" panose="05000000000000000000" pitchFamily="2" charset="2"/>
              <a:buChar char="u"/>
            </a:pPr>
            <a:r>
              <a:rPr lang="zh-CN" altLang="en-US" dirty="0">
                <a:solidFill>
                  <a:schemeClr val="accent1">
                    <a:lumMod val="60000"/>
                    <a:lumOff val="40000"/>
                  </a:schemeClr>
                </a:solidFill>
                <a:latin typeface="+mn-lt"/>
                <a:ea typeface="+mn-ea"/>
              </a:rPr>
              <a:t>整合应用</a:t>
            </a:r>
          </a:p>
        </p:txBody>
      </p:sp>
      <p:pic>
        <p:nvPicPr>
          <p:cNvPr id="4" name="图片 3">
            <a:extLst>
              <a:ext uri="{FF2B5EF4-FFF2-40B4-BE49-F238E27FC236}">
                <a16:creationId xmlns:a16="http://schemas.microsoft.com/office/drawing/2014/main" id="{30F05C33-000A-4B99-9FF4-372E55A7ACA0}"/>
              </a:ext>
            </a:extLst>
          </p:cNvPr>
          <p:cNvPicPr>
            <a:picLocks noChangeAspect="1"/>
          </p:cNvPicPr>
          <p:nvPr/>
        </p:nvPicPr>
        <p:blipFill>
          <a:blip r:embed="rId3"/>
          <a:stretch>
            <a:fillRect/>
          </a:stretch>
        </p:blipFill>
        <p:spPr>
          <a:xfrm>
            <a:off x="5433342" y="2583257"/>
            <a:ext cx="16218344" cy="10161028"/>
          </a:xfrm>
          <a:prstGeom prst="rect">
            <a:avLst/>
          </a:prstGeom>
        </p:spPr>
      </p:pic>
    </p:spTree>
    <p:extLst>
      <p:ext uri="{BB962C8B-B14F-4D97-AF65-F5344CB8AC3E}">
        <p14:creationId xmlns:p14="http://schemas.microsoft.com/office/powerpoint/2010/main" val="1955847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a:t>什么是</a:t>
            </a:r>
            <a:r>
              <a:rPr lang="en-US" altLang="zh-CN" dirty="0" err="1"/>
              <a:t>WebService</a:t>
            </a:r>
            <a:endParaRPr lang="en-US" altLang="zh-CN" dirty="0"/>
          </a:p>
        </p:txBody>
      </p:sp>
      <p:sp>
        <p:nvSpPr>
          <p:cNvPr id="3" name="副标题 2"/>
          <p:cNvSpPr>
            <a:spLocks noGrp="1"/>
          </p:cNvSpPr>
          <p:nvPr>
            <p:ph type="subTitle" idx="1"/>
          </p:nvPr>
        </p:nvSpPr>
        <p:spPr>
          <a:xfrm>
            <a:off x="1033200" y="2474743"/>
            <a:ext cx="22201200" cy="10281600"/>
          </a:xfrm>
        </p:spPr>
        <p:txBody>
          <a:bodyPr/>
          <a:lstStyle/>
          <a:p>
            <a:pPr>
              <a:buSzTx/>
              <a:buFont typeface="Wingdings" panose="05000000000000000000" pitchFamily="2" charset="2"/>
              <a:buAutoNum type="arabicPeriod"/>
            </a:pPr>
            <a:r>
              <a:rPr lang="en-US" altLang="zh-CN" dirty="0" err="1"/>
              <a:t>WebService</a:t>
            </a:r>
            <a:r>
              <a:rPr lang="zh-CN" altLang="en-US" dirty="0"/>
              <a:t>，顾名思义就是基于</a:t>
            </a:r>
            <a:r>
              <a:rPr lang="en-US" altLang="zh-CN" dirty="0"/>
              <a:t>Web</a:t>
            </a:r>
            <a:r>
              <a:rPr lang="zh-CN" altLang="en-US" dirty="0"/>
              <a:t>的服务。</a:t>
            </a:r>
            <a:r>
              <a:rPr lang="zh-CN" altLang="en-US" dirty="0">
                <a:solidFill>
                  <a:srgbClr val="FF0000"/>
                </a:solidFill>
              </a:rPr>
              <a:t>它使用</a:t>
            </a:r>
            <a:r>
              <a:rPr lang="en-US" altLang="zh-CN" dirty="0">
                <a:solidFill>
                  <a:srgbClr val="FF0000"/>
                </a:solidFill>
              </a:rPr>
              <a:t>Web</a:t>
            </a:r>
            <a:r>
              <a:rPr lang="zh-CN" altLang="en-US" dirty="0">
                <a:solidFill>
                  <a:srgbClr val="FF0000"/>
                </a:solidFill>
              </a:rPr>
              <a:t>方式</a:t>
            </a:r>
            <a:r>
              <a:rPr lang="zh-CN" altLang="en-US" dirty="0"/>
              <a:t>，接收和响应外部系统的某种请求。</a:t>
            </a:r>
            <a:r>
              <a:rPr lang="zh-CN" altLang="en-US" dirty="0">
                <a:solidFill>
                  <a:srgbClr val="FF0000"/>
                </a:solidFill>
              </a:rPr>
              <a:t>从而实现远程调用</a:t>
            </a:r>
            <a:r>
              <a:rPr lang="en-US" altLang="zh-CN" dirty="0">
                <a:solidFill>
                  <a:srgbClr val="FF0000"/>
                </a:solidFill>
              </a:rPr>
              <a:t>.</a:t>
            </a:r>
            <a:r>
              <a:rPr lang="zh-CN" altLang="en-US" dirty="0"/>
              <a:t>它是一种构建应用程序的普遍模型</a:t>
            </a:r>
            <a:r>
              <a:rPr lang="en-US" altLang="zh-CN" dirty="0"/>
              <a:t>,</a:t>
            </a:r>
            <a:r>
              <a:rPr lang="zh-CN" altLang="en-US" dirty="0"/>
              <a:t>可以在任何支持网络通信的操作系统中实施运行 </a:t>
            </a:r>
            <a:endParaRPr lang="en-US" altLang="zh-CN" dirty="0"/>
          </a:p>
          <a:p>
            <a:pPr>
              <a:buSzTx/>
              <a:buFont typeface="Wingdings" panose="05000000000000000000" pitchFamily="2" charset="2"/>
              <a:buAutoNum type="arabicPeriod"/>
            </a:pPr>
            <a:endParaRPr lang="en-US" altLang="zh-CN" dirty="0"/>
          </a:p>
          <a:p>
            <a:pPr>
              <a:buSzTx/>
              <a:buFont typeface="Wingdings" panose="05000000000000000000" pitchFamily="2" charset="2"/>
              <a:buAutoNum type="arabicPeriod"/>
            </a:pPr>
            <a:r>
              <a:rPr lang="zh-CN" altLang="en-US" dirty="0"/>
              <a:t>是一种新的</a:t>
            </a:r>
            <a:r>
              <a:rPr lang="en-US" altLang="zh-CN" dirty="0"/>
              <a:t>web</a:t>
            </a:r>
            <a:r>
              <a:rPr lang="zh-CN" altLang="en-US" dirty="0"/>
              <a:t>应用程序分支，是自包含、自描述、模块化的应用，可以发布、定位、通过</a:t>
            </a:r>
            <a:r>
              <a:rPr lang="en-US" altLang="zh-CN" dirty="0"/>
              <a:t>web</a:t>
            </a:r>
            <a:r>
              <a:rPr lang="zh-CN" altLang="en-US" dirty="0"/>
              <a:t>调用 </a:t>
            </a:r>
            <a:endParaRPr lang="en-US" altLang="zh-CN" dirty="0"/>
          </a:p>
          <a:p>
            <a:pPr>
              <a:buSzTx/>
              <a:buFont typeface="Wingdings" panose="05000000000000000000" pitchFamily="2" charset="2"/>
              <a:buAutoNum type="arabicPeriod"/>
            </a:pPr>
            <a:endParaRPr lang="zh-CN" altLang="en-US" dirty="0"/>
          </a:p>
          <a:p>
            <a:pPr>
              <a:buSzTx/>
              <a:buFont typeface="Wingdings" panose="05000000000000000000" pitchFamily="2" charset="2"/>
              <a:buAutoNum type="arabicPeriod"/>
            </a:pPr>
            <a:r>
              <a:rPr lang="zh-CN" altLang="en-US" dirty="0"/>
              <a:t>是一个应用组件</a:t>
            </a:r>
            <a:r>
              <a:rPr lang="en-US" altLang="zh-CN" dirty="0"/>
              <a:t>,</a:t>
            </a:r>
            <a:r>
              <a:rPr lang="zh-CN" altLang="en-US" dirty="0"/>
              <a:t>它逻辑性的为其他应用程序提供数据与服务</a:t>
            </a:r>
            <a:r>
              <a:rPr lang="en-US" altLang="zh-CN" dirty="0"/>
              <a:t>,</a:t>
            </a:r>
            <a:r>
              <a:rPr lang="zh-CN" altLang="en-US" dirty="0"/>
              <a:t>各应用程序通过网络协议和规定的一些标准数据格式（</a:t>
            </a:r>
            <a:r>
              <a:rPr lang="en-US" altLang="zh-CN" dirty="0"/>
              <a:t>Http</a:t>
            </a:r>
            <a:r>
              <a:rPr lang="zh-CN" altLang="en-US" dirty="0"/>
              <a:t>，</a:t>
            </a:r>
            <a:r>
              <a:rPr lang="en-US" altLang="zh-CN" dirty="0"/>
              <a:t>XML</a:t>
            </a:r>
            <a:r>
              <a:rPr lang="zh-CN" altLang="en-US" dirty="0"/>
              <a:t>，</a:t>
            </a:r>
            <a:r>
              <a:rPr lang="en-US" altLang="zh-CN" dirty="0"/>
              <a:t>Soap)</a:t>
            </a:r>
            <a:r>
              <a:rPr lang="zh-CN" altLang="en-US" dirty="0"/>
              <a:t>来访问</a:t>
            </a:r>
            <a:r>
              <a:rPr lang="en-US" altLang="zh-CN" dirty="0"/>
              <a:t>Web Service,</a:t>
            </a:r>
            <a:r>
              <a:rPr lang="zh-CN" altLang="en-US" dirty="0"/>
              <a:t>通过</a:t>
            </a:r>
            <a:r>
              <a:rPr lang="en-US" altLang="zh-CN" dirty="0"/>
              <a:t>Web Service</a:t>
            </a:r>
            <a:r>
              <a:rPr lang="zh-CN" altLang="en-US" dirty="0"/>
              <a:t>内部执行得到所需结果 </a:t>
            </a:r>
          </a:p>
          <a:p>
            <a:pPr marL="190800" indent="0">
              <a:buSzTx/>
              <a:buNone/>
            </a:pPr>
            <a:endParaRPr lang="en-US" altLang="zh-CN" dirty="0"/>
          </a:p>
          <a:p>
            <a:pPr>
              <a:buSzTx/>
              <a:buFont typeface="Wingdings" panose="05000000000000000000" pitchFamily="2" charset="2"/>
              <a:buAutoNum type="arabicPeriod"/>
            </a:pPr>
            <a:endParaRPr lang="zh-CN" altLang="en-US" dirty="0"/>
          </a:p>
        </p:txBody>
      </p:sp>
    </p:spTree>
    <p:extLst>
      <p:ext uri="{BB962C8B-B14F-4D97-AF65-F5344CB8AC3E}">
        <p14:creationId xmlns:p14="http://schemas.microsoft.com/office/powerpoint/2010/main" val="2103405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B645ED7C-FAF2-4242-99A6-23D091F61E7B}"/>
              </a:ext>
            </a:extLst>
          </p:cNvPr>
          <p:cNvSpPr>
            <a:spLocks noGrp="1"/>
          </p:cNvSpPr>
          <p:nvPr>
            <p:ph type="ctrTitle"/>
          </p:nvPr>
        </p:nvSpPr>
        <p:spPr/>
        <p:txBody>
          <a:bodyPr/>
          <a:lstStyle/>
          <a:p>
            <a:endParaRPr lang="zh-CN" altLang="en-US"/>
          </a:p>
        </p:txBody>
      </p:sp>
      <p:sp>
        <p:nvSpPr>
          <p:cNvPr id="9" name="流程图: 汇总连接 8">
            <a:extLst>
              <a:ext uri="{FF2B5EF4-FFF2-40B4-BE49-F238E27FC236}">
                <a16:creationId xmlns:a16="http://schemas.microsoft.com/office/drawing/2014/main" id="{0BB3238B-A0F6-48A2-B595-307AF19D1AC7}"/>
              </a:ext>
            </a:extLst>
          </p:cNvPr>
          <p:cNvSpPr/>
          <p:nvPr/>
        </p:nvSpPr>
        <p:spPr>
          <a:xfrm>
            <a:off x="5459740" y="4996993"/>
            <a:ext cx="11060420" cy="1861006"/>
          </a:xfrm>
          <a:prstGeom prst="flowChartSummingJunction">
            <a:avLst/>
          </a:prstGeom>
          <a:solidFill>
            <a:schemeClr val="tx1">
              <a:lumMod val="85000"/>
            </a:schemeClr>
          </a:solidFill>
          <a:ln>
            <a:noFill/>
          </a:ln>
          <a:scene3d>
            <a:camera prst="perspectiveFront"/>
            <a:lightRig rig="threePt" dir="t"/>
          </a:scene3d>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zh-CN" altLang="en-US" sz="8000" dirty="0">
                <a:solidFill>
                  <a:srgbClr val="35B558"/>
                </a:solidFill>
                <a:ea typeface="Noto Sans CJK SC Bold" panose="020B0800000000000000" pitchFamily="34" charset="-122"/>
              </a:rPr>
              <a:t>谢谢</a:t>
            </a:r>
          </a:p>
        </p:txBody>
      </p:sp>
    </p:spTree>
    <p:extLst>
      <p:ext uri="{BB962C8B-B14F-4D97-AF65-F5344CB8AC3E}">
        <p14:creationId xmlns:p14="http://schemas.microsoft.com/office/powerpoint/2010/main" val="705982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a:t>什么是</a:t>
            </a:r>
            <a:r>
              <a:rPr lang="en-US" altLang="zh-CN" dirty="0" err="1"/>
              <a:t>WebService</a:t>
            </a:r>
            <a:endParaRPr lang="en-US" altLang="zh-CN" dirty="0"/>
          </a:p>
        </p:txBody>
      </p:sp>
      <p:grpSp>
        <p:nvGrpSpPr>
          <p:cNvPr id="15" name="Group 19">
            <a:extLst>
              <a:ext uri="{FF2B5EF4-FFF2-40B4-BE49-F238E27FC236}">
                <a16:creationId xmlns:a16="http://schemas.microsoft.com/office/drawing/2014/main" id="{C50D087E-507E-4DE7-97CD-227123FA4729}"/>
              </a:ext>
            </a:extLst>
          </p:cNvPr>
          <p:cNvGrpSpPr>
            <a:grpSpLocks/>
          </p:cNvGrpSpPr>
          <p:nvPr/>
        </p:nvGrpSpPr>
        <p:grpSpPr bwMode="auto">
          <a:xfrm>
            <a:off x="2996293" y="2715476"/>
            <a:ext cx="17043954" cy="7468694"/>
            <a:chOff x="567" y="1570"/>
            <a:chExt cx="4506" cy="1834"/>
          </a:xfrm>
        </p:grpSpPr>
        <p:sp>
          <p:nvSpPr>
            <p:cNvPr id="16" name="Oval 5">
              <a:extLst>
                <a:ext uri="{FF2B5EF4-FFF2-40B4-BE49-F238E27FC236}">
                  <a16:creationId xmlns:a16="http://schemas.microsoft.com/office/drawing/2014/main" id="{8D4B9AB7-CBE1-4927-8DF1-98FB109449C7}"/>
                </a:ext>
              </a:extLst>
            </p:cNvPr>
            <p:cNvSpPr>
              <a:spLocks noChangeArrowheads="1"/>
            </p:cNvSpPr>
            <p:nvPr/>
          </p:nvSpPr>
          <p:spPr bwMode="auto">
            <a:xfrm>
              <a:off x="567" y="1570"/>
              <a:ext cx="862" cy="817"/>
            </a:xfrm>
            <a:prstGeom prst="ellipse">
              <a:avLst/>
            </a:prstGeom>
            <a:solidFill>
              <a:srgbClr val="FF9900"/>
            </a:solidFill>
            <a:ln w="9525">
              <a:solidFill>
                <a:srgbClr val="FF0000"/>
              </a:solidFill>
              <a:round/>
              <a:headEnd/>
              <a:tailEnd/>
            </a:ln>
          </p:spPr>
          <p:txBody>
            <a:bodyPr wrap="none" anchor="ctr"/>
            <a:lstStyle>
              <a:lvl1pPr eaLnBrk="0" hangingPunct="0">
                <a:defRPr sz="2400">
                  <a:solidFill>
                    <a:schemeClr val="bg2"/>
                  </a:solidFill>
                  <a:latin typeface="Times New Roman" panose="02020603050405020304" pitchFamily="18" charset="0"/>
                  <a:ea typeface="华文隶书" panose="02010800040101010101" pitchFamily="2" charset="-122"/>
                </a:defRPr>
              </a:lvl1pPr>
              <a:lvl2pPr marL="742950" indent="-285750" eaLnBrk="0" hangingPunct="0">
                <a:defRPr sz="2400">
                  <a:solidFill>
                    <a:schemeClr val="bg2"/>
                  </a:solidFill>
                  <a:latin typeface="Times New Roman" panose="02020603050405020304" pitchFamily="18" charset="0"/>
                  <a:ea typeface="华文隶书" panose="02010800040101010101" pitchFamily="2" charset="-122"/>
                </a:defRPr>
              </a:lvl2pPr>
              <a:lvl3pPr marL="1143000" indent="-228600" eaLnBrk="0" hangingPunct="0">
                <a:defRPr sz="2400">
                  <a:solidFill>
                    <a:schemeClr val="bg2"/>
                  </a:solidFill>
                  <a:latin typeface="Times New Roman" panose="02020603050405020304" pitchFamily="18" charset="0"/>
                  <a:ea typeface="华文隶书" panose="02010800040101010101" pitchFamily="2" charset="-122"/>
                </a:defRPr>
              </a:lvl3pPr>
              <a:lvl4pPr marL="1600200" indent="-228600" eaLnBrk="0" hangingPunct="0">
                <a:defRPr sz="2400">
                  <a:solidFill>
                    <a:schemeClr val="bg2"/>
                  </a:solidFill>
                  <a:latin typeface="Times New Roman" panose="02020603050405020304" pitchFamily="18" charset="0"/>
                  <a:ea typeface="华文隶书" panose="02010800040101010101" pitchFamily="2" charset="-122"/>
                </a:defRPr>
              </a:lvl4pPr>
              <a:lvl5pPr marL="2057400" indent="-228600" eaLnBrk="0" hangingPunct="0">
                <a:defRPr sz="2400">
                  <a:solidFill>
                    <a:schemeClr val="bg2"/>
                  </a:solidFill>
                  <a:latin typeface="Times New Roman" panose="02020603050405020304" pitchFamily="18" charset="0"/>
                  <a:ea typeface="华文隶书" panose="02010800040101010101" pitchFamily="2" charset="-122"/>
                </a:defRPr>
              </a:lvl5pPr>
              <a:lvl6pPr marL="2514600" indent="-228600" eaLnBrk="0" fontAlgn="base" hangingPunct="0">
                <a:spcBef>
                  <a:spcPct val="50000"/>
                </a:spcBef>
                <a:spcAft>
                  <a:spcPct val="0"/>
                </a:spcAft>
                <a:defRPr sz="2400">
                  <a:solidFill>
                    <a:schemeClr val="bg2"/>
                  </a:solidFill>
                  <a:latin typeface="Times New Roman" panose="02020603050405020304" pitchFamily="18" charset="0"/>
                  <a:ea typeface="华文隶书" panose="02010800040101010101" pitchFamily="2" charset="-122"/>
                </a:defRPr>
              </a:lvl6pPr>
              <a:lvl7pPr marL="2971800" indent="-228600" eaLnBrk="0" fontAlgn="base" hangingPunct="0">
                <a:spcBef>
                  <a:spcPct val="50000"/>
                </a:spcBef>
                <a:spcAft>
                  <a:spcPct val="0"/>
                </a:spcAft>
                <a:defRPr sz="2400">
                  <a:solidFill>
                    <a:schemeClr val="bg2"/>
                  </a:solidFill>
                  <a:latin typeface="Times New Roman" panose="02020603050405020304" pitchFamily="18" charset="0"/>
                  <a:ea typeface="华文隶书" panose="02010800040101010101" pitchFamily="2" charset="-122"/>
                </a:defRPr>
              </a:lvl7pPr>
              <a:lvl8pPr marL="3429000" indent="-228600" eaLnBrk="0" fontAlgn="base" hangingPunct="0">
                <a:spcBef>
                  <a:spcPct val="50000"/>
                </a:spcBef>
                <a:spcAft>
                  <a:spcPct val="0"/>
                </a:spcAft>
                <a:defRPr sz="2400">
                  <a:solidFill>
                    <a:schemeClr val="bg2"/>
                  </a:solidFill>
                  <a:latin typeface="Times New Roman" panose="02020603050405020304" pitchFamily="18" charset="0"/>
                  <a:ea typeface="华文隶书" panose="02010800040101010101" pitchFamily="2" charset="-122"/>
                </a:defRPr>
              </a:lvl8pPr>
              <a:lvl9pPr marL="3886200" indent="-228600" eaLnBrk="0" fontAlgn="base" hangingPunct="0">
                <a:spcBef>
                  <a:spcPct val="50000"/>
                </a:spcBef>
                <a:spcAft>
                  <a:spcPct val="0"/>
                </a:spcAft>
                <a:defRPr sz="2400">
                  <a:solidFill>
                    <a:schemeClr val="bg2"/>
                  </a:solidFill>
                  <a:latin typeface="Times New Roman" panose="02020603050405020304" pitchFamily="18" charset="0"/>
                  <a:ea typeface="华文隶书" panose="02010800040101010101" pitchFamily="2" charset="-122"/>
                </a:defRPr>
              </a:lvl9pPr>
            </a:lstStyle>
            <a:p>
              <a:pPr marL="0" marR="0" lvl="0" indent="0" defTabSz="914400" rtl="0" eaLnBrk="1" fontAlgn="base" latinLnBrk="0" hangingPunct="1">
                <a:lnSpc>
                  <a:spcPct val="100000"/>
                </a:lnSpc>
                <a:spcBef>
                  <a:spcPct val="0"/>
                </a:spcBef>
                <a:spcAft>
                  <a:spcPct val="0"/>
                </a:spcAft>
                <a:buClrTx/>
                <a:buSzTx/>
                <a:buFontTx/>
                <a:buNone/>
                <a:tabLst/>
                <a:defRPr/>
              </a:pPr>
              <a:r>
                <a:rPr kumimoji="0" lang="en-US" altLang="zh-CN" sz="3600" b="1"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rPr>
                <a:t> </a:t>
              </a:r>
              <a:r>
                <a:rPr kumimoji="0" lang="zh-CN" altLang="en-US" sz="3600" b="1"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rPr>
                <a:t>客户程序</a:t>
              </a:r>
            </a:p>
          </p:txBody>
        </p:sp>
        <p:sp>
          <p:nvSpPr>
            <p:cNvPr id="17" name="Oval 6">
              <a:extLst>
                <a:ext uri="{FF2B5EF4-FFF2-40B4-BE49-F238E27FC236}">
                  <a16:creationId xmlns:a16="http://schemas.microsoft.com/office/drawing/2014/main" id="{ED090DDF-8C39-494D-9C88-C7EC5A6ED27C}"/>
                </a:ext>
              </a:extLst>
            </p:cNvPr>
            <p:cNvSpPr>
              <a:spLocks noChangeArrowheads="1"/>
            </p:cNvSpPr>
            <p:nvPr/>
          </p:nvSpPr>
          <p:spPr bwMode="auto">
            <a:xfrm>
              <a:off x="4211" y="2587"/>
              <a:ext cx="862" cy="817"/>
            </a:xfrm>
            <a:prstGeom prst="ellipse">
              <a:avLst/>
            </a:prstGeom>
            <a:solidFill>
              <a:srgbClr val="009999"/>
            </a:solidFill>
            <a:ln w="9525">
              <a:solidFill>
                <a:srgbClr val="FF0000"/>
              </a:solidFill>
              <a:round/>
              <a:headEnd/>
              <a:tailEnd/>
            </a:ln>
          </p:spPr>
          <p:txBody>
            <a:bodyPr wrap="none" anchor="ctr"/>
            <a:lstStyle>
              <a:lvl1pPr eaLnBrk="0" hangingPunct="0">
                <a:defRPr sz="2400">
                  <a:solidFill>
                    <a:schemeClr val="bg2"/>
                  </a:solidFill>
                  <a:latin typeface="Times New Roman" panose="02020603050405020304" pitchFamily="18" charset="0"/>
                  <a:ea typeface="华文隶书" panose="02010800040101010101" pitchFamily="2" charset="-122"/>
                </a:defRPr>
              </a:lvl1pPr>
              <a:lvl2pPr marL="742950" indent="-285750" eaLnBrk="0" hangingPunct="0">
                <a:defRPr sz="2400">
                  <a:solidFill>
                    <a:schemeClr val="bg2"/>
                  </a:solidFill>
                  <a:latin typeface="Times New Roman" panose="02020603050405020304" pitchFamily="18" charset="0"/>
                  <a:ea typeface="华文隶书" panose="02010800040101010101" pitchFamily="2" charset="-122"/>
                </a:defRPr>
              </a:lvl2pPr>
              <a:lvl3pPr marL="1143000" indent="-228600" eaLnBrk="0" hangingPunct="0">
                <a:defRPr sz="2400">
                  <a:solidFill>
                    <a:schemeClr val="bg2"/>
                  </a:solidFill>
                  <a:latin typeface="Times New Roman" panose="02020603050405020304" pitchFamily="18" charset="0"/>
                  <a:ea typeface="华文隶书" panose="02010800040101010101" pitchFamily="2" charset="-122"/>
                </a:defRPr>
              </a:lvl3pPr>
              <a:lvl4pPr marL="1600200" indent="-228600" eaLnBrk="0" hangingPunct="0">
                <a:defRPr sz="2400">
                  <a:solidFill>
                    <a:schemeClr val="bg2"/>
                  </a:solidFill>
                  <a:latin typeface="Times New Roman" panose="02020603050405020304" pitchFamily="18" charset="0"/>
                  <a:ea typeface="华文隶书" panose="02010800040101010101" pitchFamily="2" charset="-122"/>
                </a:defRPr>
              </a:lvl4pPr>
              <a:lvl5pPr marL="2057400" indent="-228600" eaLnBrk="0" hangingPunct="0">
                <a:defRPr sz="2400">
                  <a:solidFill>
                    <a:schemeClr val="bg2"/>
                  </a:solidFill>
                  <a:latin typeface="Times New Roman" panose="02020603050405020304" pitchFamily="18" charset="0"/>
                  <a:ea typeface="华文隶书" panose="02010800040101010101" pitchFamily="2" charset="-122"/>
                </a:defRPr>
              </a:lvl5pPr>
              <a:lvl6pPr marL="2514600" indent="-228600" eaLnBrk="0" fontAlgn="base" hangingPunct="0">
                <a:spcBef>
                  <a:spcPct val="50000"/>
                </a:spcBef>
                <a:spcAft>
                  <a:spcPct val="0"/>
                </a:spcAft>
                <a:defRPr sz="2400">
                  <a:solidFill>
                    <a:schemeClr val="bg2"/>
                  </a:solidFill>
                  <a:latin typeface="Times New Roman" panose="02020603050405020304" pitchFamily="18" charset="0"/>
                  <a:ea typeface="华文隶书" panose="02010800040101010101" pitchFamily="2" charset="-122"/>
                </a:defRPr>
              </a:lvl6pPr>
              <a:lvl7pPr marL="2971800" indent="-228600" eaLnBrk="0" fontAlgn="base" hangingPunct="0">
                <a:spcBef>
                  <a:spcPct val="50000"/>
                </a:spcBef>
                <a:spcAft>
                  <a:spcPct val="0"/>
                </a:spcAft>
                <a:defRPr sz="2400">
                  <a:solidFill>
                    <a:schemeClr val="bg2"/>
                  </a:solidFill>
                  <a:latin typeface="Times New Roman" panose="02020603050405020304" pitchFamily="18" charset="0"/>
                  <a:ea typeface="华文隶书" panose="02010800040101010101" pitchFamily="2" charset="-122"/>
                </a:defRPr>
              </a:lvl7pPr>
              <a:lvl8pPr marL="3429000" indent="-228600" eaLnBrk="0" fontAlgn="base" hangingPunct="0">
                <a:spcBef>
                  <a:spcPct val="50000"/>
                </a:spcBef>
                <a:spcAft>
                  <a:spcPct val="0"/>
                </a:spcAft>
                <a:defRPr sz="2400">
                  <a:solidFill>
                    <a:schemeClr val="bg2"/>
                  </a:solidFill>
                  <a:latin typeface="Times New Roman" panose="02020603050405020304" pitchFamily="18" charset="0"/>
                  <a:ea typeface="华文隶书" panose="02010800040101010101" pitchFamily="2" charset="-122"/>
                </a:defRPr>
              </a:lvl8pPr>
              <a:lvl9pPr marL="3886200" indent="-228600" eaLnBrk="0" fontAlgn="base" hangingPunct="0">
                <a:spcBef>
                  <a:spcPct val="50000"/>
                </a:spcBef>
                <a:spcAft>
                  <a:spcPct val="0"/>
                </a:spcAft>
                <a:defRPr sz="2400">
                  <a:solidFill>
                    <a:schemeClr val="bg2"/>
                  </a:solidFill>
                  <a:latin typeface="Times New Roman" panose="02020603050405020304" pitchFamily="18" charset="0"/>
                  <a:ea typeface="华文隶书" panose="02010800040101010101" pitchFamily="2" charset="-122"/>
                </a:defRPr>
              </a:lvl9pPr>
            </a:lstStyle>
            <a:p>
              <a:pPr marL="0" marR="0" lvl="0" indent="0" defTabSz="914400" rtl="0" eaLnBrk="1" fontAlgn="base" latinLnBrk="0" hangingPunct="1">
                <a:lnSpc>
                  <a:spcPct val="100000"/>
                </a:lnSpc>
                <a:spcBef>
                  <a:spcPct val="0"/>
                </a:spcBef>
                <a:spcAft>
                  <a:spcPct val="0"/>
                </a:spcAft>
                <a:buClrTx/>
                <a:buSzTx/>
                <a:buFontTx/>
                <a:buNone/>
                <a:tabLst/>
                <a:defRPr/>
              </a:pPr>
              <a:r>
                <a:rPr kumimoji="0" lang="en-US" altLang="zh-CN" sz="3600" b="1"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rPr>
                <a:t> </a:t>
              </a:r>
              <a:r>
                <a:rPr kumimoji="0" lang="zh-CN" altLang="en-US" sz="3600" b="1"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rPr>
                <a:t>服务器</a:t>
              </a:r>
            </a:p>
            <a:p>
              <a:pPr marL="0" marR="0" lvl="0" indent="0"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rPr>
                <a:t>程序</a:t>
              </a:r>
            </a:p>
          </p:txBody>
        </p:sp>
        <p:sp>
          <p:nvSpPr>
            <p:cNvPr id="18" name="Line 8">
              <a:extLst>
                <a:ext uri="{FF2B5EF4-FFF2-40B4-BE49-F238E27FC236}">
                  <a16:creationId xmlns:a16="http://schemas.microsoft.com/office/drawing/2014/main" id="{25E193E6-6903-4251-92CA-DE5D86884D94}"/>
                </a:ext>
              </a:extLst>
            </p:cNvPr>
            <p:cNvSpPr>
              <a:spLocks noChangeShapeType="1"/>
            </p:cNvSpPr>
            <p:nvPr/>
          </p:nvSpPr>
          <p:spPr bwMode="auto">
            <a:xfrm>
              <a:off x="1431" y="2098"/>
              <a:ext cx="480" cy="0"/>
            </a:xfrm>
            <a:prstGeom prst="line">
              <a:avLst/>
            </a:prstGeom>
            <a:noFill/>
            <a:ln w="9525">
              <a:solidFill>
                <a:srgbClr val="FF0000"/>
              </a:solidFill>
              <a:prstDash val="sysDot"/>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华文隶书" panose="02010800040101010101" pitchFamily="2" charset="-122"/>
              </a:endParaRPr>
            </a:p>
          </p:txBody>
        </p:sp>
        <p:sp>
          <p:nvSpPr>
            <p:cNvPr id="19" name="Rectangle 10">
              <a:extLst>
                <a:ext uri="{FF2B5EF4-FFF2-40B4-BE49-F238E27FC236}">
                  <a16:creationId xmlns:a16="http://schemas.microsoft.com/office/drawing/2014/main" id="{4B9D1716-AD1E-4591-B637-D8FF10DFF93E}"/>
                </a:ext>
              </a:extLst>
            </p:cNvPr>
            <p:cNvSpPr>
              <a:spLocks noChangeArrowheads="1"/>
            </p:cNvSpPr>
            <p:nvPr/>
          </p:nvSpPr>
          <p:spPr bwMode="auto">
            <a:xfrm>
              <a:off x="1623" y="2098"/>
              <a:ext cx="1008" cy="816"/>
            </a:xfrm>
            <a:prstGeom prst="rect">
              <a:avLst/>
            </a:prstGeom>
            <a:solidFill>
              <a:srgbClr val="FF7C80"/>
            </a:solidFill>
            <a:ln w="9525">
              <a:solidFill>
                <a:srgbClr val="FF0000"/>
              </a:solidFill>
              <a:miter lim="800000"/>
              <a:headEnd/>
              <a:tailEnd/>
            </a:ln>
          </p:spPr>
          <p:txBody>
            <a:bodyPr wrap="none" anchor="ctr"/>
            <a:lstStyle>
              <a:lvl1pPr eaLnBrk="0" hangingPunct="0">
                <a:defRPr sz="2400">
                  <a:solidFill>
                    <a:schemeClr val="bg2"/>
                  </a:solidFill>
                  <a:latin typeface="Times New Roman" panose="02020603050405020304" pitchFamily="18" charset="0"/>
                  <a:ea typeface="华文隶书" panose="02010800040101010101" pitchFamily="2" charset="-122"/>
                </a:defRPr>
              </a:lvl1pPr>
              <a:lvl2pPr marL="742950" indent="-285750" eaLnBrk="0" hangingPunct="0">
                <a:defRPr sz="2400">
                  <a:solidFill>
                    <a:schemeClr val="bg2"/>
                  </a:solidFill>
                  <a:latin typeface="Times New Roman" panose="02020603050405020304" pitchFamily="18" charset="0"/>
                  <a:ea typeface="华文隶书" panose="02010800040101010101" pitchFamily="2" charset="-122"/>
                </a:defRPr>
              </a:lvl2pPr>
              <a:lvl3pPr marL="1143000" indent="-228600" eaLnBrk="0" hangingPunct="0">
                <a:defRPr sz="2400">
                  <a:solidFill>
                    <a:schemeClr val="bg2"/>
                  </a:solidFill>
                  <a:latin typeface="Times New Roman" panose="02020603050405020304" pitchFamily="18" charset="0"/>
                  <a:ea typeface="华文隶书" panose="02010800040101010101" pitchFamily="2" charset="-122"/>
                </a:defRPr>
              </a:lvl3pPr>
              <a:lvl4pPr marL="1600200" indent="-228600" eaLnBrk="0" hangingPunct="0">
                <a:defRPr sz="2400">
                  <a:solidFill>
                    <a:schemeClr val="bg2"/>
                  </a:solidFill>
                  <a:latin typeface="Times New Roman" panose="02020603050405020304" pitchFamily="18" charset="0"/>
                  <a:ea typeface="华文隶书" panose="02010800040101010101" pitchFamily="2" charset="-122"/>
                </a:defRPr>
              </a:lvl4pPr>
              <a:lvl5pPr marL="2057400" indent="-228600" eaLnBrk="0" hangingPunct="0">
                <a:defRPr sz="2400">
                  <a:solidFill>
                    <a:schemeClr val="bg2"/>
                  </a:solidFill>
                  <a:latin typeface="Times New Roman" panose="02020603050405020304" pitchFamily="18" charset="0"/>
                  <a:ea typeface="华文隶书" panose="02010800040101010101" pitchFamily="2" charset="-122"/>
                </a:defRPr>
              </a:lvl5pPr>
              <a:lvl6pPr marL="2514600" indent="-228600" eaLnBrk="0" fontAlgn="base" hangingPunct="0">
                <a:spcBef>
                  <a:spcPct val="50000"/>
                </a:spcBef>
                <a:spcAft>
                  <a:spcPct val="0"/>
                </a:spcAft>
                <a:defRPr sz="2400">
                  <a:solidFill>
                    <a:schemeClr val="bg2"/>
                  </a:solidFill>
                  <a:latin typeface="Times New Roman" panose="02020603050405020304" pitchFamily="18" charset="0"/>
                  <a:ea typeface="华文隶书" panose="02010800040101010101" pitchFamily="2" charset="-122"/>
                </a:defRPr>
              </a:lvl6pPr>
              <a:lvl7pPr marL="2971800" indent="-228600" eaLnBrk="0" fontAlgn="base" hangingPunct="0">
                <a:spcBef>
                  <a:spcPct val="50000"/>
                </a:spcBef>
                <a:spcAft>
                  <a:spcPct val="0"/>
                </a:spcAft>
                <a:defRPr sz="2400">
                  <a:solidFill>
                    <a:schemeClr val="bg2"/>
                  </a:solidFill>
                  <a:latin typeface="Times New Roman" panose="02020603050405020304" pitchFamily="18" charset="0"/>
                  <a:ea typeface="华文隶书" panose="02010800040101010101" pitchFamily="2" charset="-122"/>
                </a:defRPr>
              </a:lvl7pPr>
              <a:lvl8pPr marL="3429000" indent="-228600" eaLnBrk="0" fontAlgn="base" hangingPunct="0">
                <a:spcBef>
                  <a:spcPct val="50000"/>
                </a:spcBef>
                <a:spcAft>
                  <a:spcPct val="0"/>
                </a:spcAft>
                <a:defRPr sz="2400">
                  <a:solidFill>
                    <a:schemeClr val="bg2"/>
                  </a:solidFill>
                  <a:latin typeface="Times New Roman" panose="02020603050405020304" pitchFamily="18" charset="0"/>
                  <a:ea typeface="华文隶书" panose="02010800040101010101" pitchFamily="2" charset="-122"/>
                </a:defRPr>
              </a:lvl8pPr>
              <a:lvl9pPr marL="3886200" indent="-228600" eaLnBrk="0" fontAlgn="base" hangingPunct="0">
                <a:spcBef>
                  <a:spcPct val="50000"/>
                </a:spcBef>
                <a:spcAft>
                  <a:spcPct val="0"/>
                </a:spcAft>
                <a:defRPr sz="2400">
                  <a:solidFill>
                    <a:schemeClr val="bg2"/>
                  </a:solidFill>
                  <a:latin typeface="Times New Roman" panose="02020603050405020304" pitchFamily="18" charset="0"/>
                  <a:ea typeface="华文隶书" panose="02010800040101010101" pitchFamily="2" charset="-122"/>
                </a:defRPr>
              </a:lvl9pPr>
            </a:lstStyle>
            <a:p>
              <a:pPr marL="0" marR="0" lvl="0" indent="0" defTabSz="914400" rtl="0" eaLnBrk="0" fontAlgn="base" latinLnBrk="0" hangingPunct="0">
                <a:lnSpc>
                  <a:spcPct val="110000"/>
                </a:lnSpc>
                <a:spcBef>
                  <a:spcPct val="0"/>
                </a:spcBef>
                <a:spcAft>
                  <a:spcPct val="0"/>
                </a:spcAft>
                <a:buClrTx/>
                <a:buSzTx/>
                <a:buFontTx/>
                <a:buNone/>
                <a:tabLst/>
                <a:defRPr/>
              </a:pPr>
              <a:r>
                <a:rPr kumimoji="0" lang="en-US" altLang="zh-CN" sz="4000" b="1" i="0" u="none" strike="noStrike" kern="1200" cap="none" spc="0" normalizeH="0" baseline="0" noProof="0" dirty="0">
                  <a:ln>
                    <a:noFill/>
                  </a:ln>
                  <a:solidFill>
                    <a:srgbClr val="000000"/>
                  </a:solidFill>
                  <a:effectLst/>
                  <a:uLnTx/>
                  <a:uFillTx/>
                  <a:latin typeface="Times New Roman" panose="02020603050405020304" pitchFamily="18" charset="0"/>
                  <a:ea typeface="华文隶书" panose="02010800040101010101" pitchFamily="2" charset="-122"/>
                </a:rPr>
                <a:t>Web </a:t>
              </a:r>
            </a:p>
            <a:p>
              <a:pPr marL="0" marR="0" lvl="0" indent="0" defTabSz="914400" rtl="0" eaLnBrk="0" fontAlgn="base" latinLnBrk="0" hangingPunct="0">
                <a:lnSpc>
                  <a:spcPct val="110000"/>
                </a:lnSpc>
                <a:spcBef>
                  <a:spcPct val="0"/>
                </a:spcBef>
                <a:spcAft>
                  <a:spcPct val="0"/>
                </a:spcAft>
                <a:buClrTx/>
                <a:buSzTx/>
                <a:buFontTx/>
                <a:buNone/>
                <a:tabLst/>
                <a:defRPr/>
              </a:pPr>
              <a:r>
                <a:rPr kumimoji="0" lang="en-US" altLang="zh-CN" sz="4000" b="1" i="0" u="none" strike="noStrike" kern="1200" cap="none" spc="0" normalizeH="0" baseline="0" noProof="0" dirty="0">
                  <a:ln>
                    <a:noFill/>
                  </a:ln>
                  <a:solidFill>
                    <a:srgbClr val="000000"/>
                  </a:solidFill>
                  <a:effectLst/>
                  <a:uLnTx/>
                  <a:uFillTx/>
                  <a:latin typeface="Times New Roman" panose="02020603050405020304" pitchFamily="18" charset="0"/>
                  <a:ea typeface="华文隶书" panose="02010800040101010101" pitchFamily="2" charset="-122"/>
                </a:rPr>
                <a:t>Services</a:t>
              </a:r>
              <a:endParaRPr kumimoji="0" lang="en-US" altLang="zh-CN" sz="4000" b="0" i="0" u="none" strike="noStrike" kern="1200" cap="none" spc="0" normalizeH="0" baseline="0" noProof="0" dirty="0">
                <a:ln>
                  <a:noFill/>
                </a:ln>
                <a:solidFill>
                  <a:srgbClr val="000000"/>
                </a:solidFill>
                <a:effectLst/>
                <a:uLnTx/>
                <a:uFillTx/>
                <a:latin typeface="Times New Roman" panose="02020603050405020304" pitchFamily="18" charset="0"/>
                <a:ea typeface="华文隶书" panose="02010800040101010101" pitchFamily="2" charset="-122"/>
              </a:endParaRPr>
            </a:p>
          </p:txBody>
        </p:sp>
        <p:sp>
          <p:nvSpPr>
            <p:cNvPr id="20" name="Line 12">
              <a:extLst>
                <a:ext uri="{FF2B5EF4-FFF2-40B4-BE49-F238E27FC236}">
                  <a16:creationId xmlns:a16="http://schemas.microsoft.com/office/drawing/2014/main" id="{631252A9-B687-499B-A5D0-B9BB6B3DFC3B}"/>
                </a:ext>
              </a:extLst>
            </p:cNvPr>
            <p:cNvSpPr>
              <a:spLocks noChangeShapeType="1"/>
            </p:cNvSpPr>
            <p:nvPr/>
          </p:nvSpPr>
          <p:spPr bwMode="auto">
            <a:xfrm>
              <a:off x="2631" y="2914"/>
              <a:ext cx="1536" cy="0"/>
            </a:xfrm>
            <a:prstGeom prst="line">
              <a:avLst/>
            </a:prstGeom>
            <a:noFill/>
            <a:ln w="9525" cap="rnd">
              <a:solidFill>
                <a:srgbClr val="FF0000"/>
              </a:solidFill>
              <a:prstDash val="sysDot"/>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华文隶书" panose="02010800040101010101" pitchFamily="2" charset="-122"/>
              </a:endParaRPr>
            </a:p>
          </p:txBody>
        </p:sp>
        <p:sp>
          <p:nvSpPr>
            <p:cNvPr id="21" name="Rectangle 14">
              <a:extLst>
                <a:ext uri="{FF2B5EF4-FFF2-40B4-BE49-F238E27FC236}">
                  <a16:creationId xmlns:a16="http://schemas.microsoft.com/office/drawing/2014/main" id="{1786679D-6419-43EE-A7B6-E91C97515F6B}"/>
                </a:ext>
              </a:extLst>
            </p:cNvPr>
            <p:cNvSpPr>
              <a:spLocks noChangeArrowheads="1"/>
            </p:cNvSpPr>
            <p:nvPr/>
          </p:nvSpPr>
          <p:spPr bwMode="auto">
            <a:xfrm>
              <a:off x="3071" y="2086"/>
              <a:ext cx="1242"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bg2"/>
                  </a:solidFill>
                  <a:latin typeface="Times New Roman" panose="02020603050405020304" pitchFamily="18" charset="0"/>
                  <a:ea typeface="华文隶书" panose="02010800040101010101" pitchFamily="2" charset="-122"/>
                </a:defRPr>
              </a:lvl1pPr>
              <a:lvl2pPr marL="742950" indent="-285750" eaLnBrk="0" hangingPunct="0">
                <a:defRPr sz="2400">
                  <a:solidFill>
                    <a:schemeClr val="bg2"/>
                  </a:solidFill>
                  <a:latin typeface="Times New Roman" panose="02020603050405020304" pitchFamily="18" charset="0"/>
                  <a:ea typeface="华文隶书" panose="02010800040101010101" pitchFamily="2" charset="-122"/>
                </a:defRPr>
              </a:lvl2pPr>
              <a:lvl3pPr marL="1143000" indent="-228600" eaLnBrk="0" hangingPunct="0">
                <a:defRPr sz="2400">
                  <a:solidFill>
                    <a:schemeClr val="bg2"/>
                  </a:solidFill>
                  <a:latin typeface="Times New Roman" panose="02020603050405020304" pitchFamily="18" charset="0"/>
                  <a:ea typeface="华文隶书" panose="02010800040101010101" pitchFamily="2" charset="-122"/>
                </a:defRPr>
              </a:lvl3pPr>
              <a:lvl4pPr marL="1600200" indent="-228600" eaLnBrk="0" hangingPunct="0">
                <a:defRPr sz="2400">
                  <a:solidFill>
                    <a:schemeClr val="bg2"/>
                  </a:solidFill>
                  <a:latin typeface="Times New Roman" panose="02020603050405020304" pitchFamily="18" charset="0"/>
                  <a:ea typeface="华文隶书" panose="02010800040101010101" pitchFamily="2" charset="-122"/>
                </a:defRPr>
              </a:lvl4pPr>
              <a:lvl5pPr marL="2057400" indent="-228600" eaLnBrk="0" hangingPunct="0">
                <a:defRPr sz="2400">
                  <a:solidFill>
                    <a:schemeClr val="bg2"/>
                  </a:solidFill>
                  <a:latin typeface="Times New Roman" panose="02020603050405020304" pitchFamily="18" charset="0"/>
                  <a:ea typeface="华文隶书" panose="02010800040101010101" pitchFamily="2" charset="-122"/>
                </a:defRPr>
              </a:lvl5pPr>
              <a:lvl6pPr marL="2514600" indent="-228600" eaLnBrk="0" fontAlgn="base" hangingPunct="0">
                <a:spcBef>
                  <a:spcPct val="50000"/>
                </a:spcBef>
                <a:spcAft>
                  <a:spcPct val="0"/>
                </a:spcAft>
                <a:defRPr sz="2400">
                  <a:solidFill>
                    <a:schemeClr val="bg2"/>
                  </a:solidFill>
                  <a:latin typeface="Times New Roman" panose="02020603050405020304" pitchFamily="18" charset="0"/>
                  <a:ea typeface="华文隶书" panose="02010800040101010101" pitchFamily="2" charset="-122"/>
                </a:defRPr>
              </a:lvl6pPr>
              <a:lvl7pPr marL="2971800" indent="-228600" eaLnBrk="0" fontAlgn="base" hangingPunct="0">
                <a:spcBef>
                  <a:spcPct val="50000"/>
                </a:spcBef>
                <a:spcAft>
                  <a:spcPct val="0"/>
                </a:spcAft>
                <a:defRPr sz="2400">
                  <a:solidFill>
                    <a:schemeClr val="bg2"/>
                  </a:solidFill>
                  <a:latin typeface="Times New Roman" panose="02020603050405020304" pitchFamily="18" charset="0"/>
                  <a:ea typeface="华文隶书" panose="02010800040101010101" pitchFamily="2" charset="-122"/>
                </a:defRPr>
              </a:lvl7pPr>
              <a:lvl8pPr marL="3429000" indent="-228600" eaLnBrk="0" fontAlgn="base" hangingPunct="0">
                <a:spcBef>
                  <a:spcPct val="50000"/>
                </a:spcBef>
                <a:spcAft>
                  <a:spcPct val="0"/>
                </a:spcAft>
                <a:defRPr sz="2400">
                  <a:solidFill>
                    <a:schemeClr val="bg2"/>
                  </a:solidFill>
                  <a:latin typeface="Times New Roman" panose="02020603050405020304" pitchFamily="18" charset="0"/>
                  <a:ea typeface="华文隶书" panose="02010800040101010101" pitchFamily="2" charset="-122"/>
                </a:defRPr>
              </a:lvl8pPr>
              <a:lvl9pPr marL="3886200" indent="-228600" eaLnBrk="0" fontAlgn="base" hangingPunct="0">
                <a:spcBef>
                  <a:spcPct val="50000"/>
                </a:spcBef>
                <a:spcAft>
                  <a:spcPct val="0"/>
                </a:spcAft>
                <a:defRPr sz="2400">
                  <a:solidFill>
                    <a:schemeClr val="bg2"/>
                  </a:solidFill>
                  <a:latin typeface="Times New Roman" panose="02020603050405020304" pitchFamily="18" charset="0"/>
                  <a:ea typeface="华文隶书" panose="02010800040101010101" pitchFamily="2" charset="-122"/>
                </a:defRPr>
              </a:lvl9pPr>
            </a:lstStyle>
            <a:p>
              <a:pPr marL="0" marR="0" lvl="0" indent="0" defTabSz="914400" rtl="0" eaLnBrk="0" fontAlgn="base" latinLnBrk="0" hangingPunct="0">
                <a:lnSpc>
                  <a:spcPct val="110000"/>
                </a:lnSpc>
                <a:spcBef>
                  <a:spcPct val="0"/>
                </a:spcBef>
                <a:spcAft>
                  <a:spcPct val="0"/>
                </a:spcAft>
                <a:buClrTx/>
                <a:buSzTx/>
                <a:buFontTx/>
                <a:buNone/>
                <a:tabLst/>
                <a:defRPr/>
              </a:pPr>
              <a:r>
                <a:rPr lang="zh-CN" altLang="en-US" sz="4400" b="1" kern="1200" dirty="0">
                  <a:solidFill>
                    <a:srgbClr val="000000"/>
                  </a:solidFill>
                  <a:ea typeface="楷体_GB2312" pitchFamily="49" charset="-122"/>
                </a:rPr>
                <a:t>不一定</a:t>
              </a:r>
              <a:r>
                <a:rPr kumimoji="0" lang="zh-CN" altLang="en-US" sz="44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rPr>
                <a:t>通过浏览器</a:t>
              </a:r>
            </a:p>
          </p:txBody>
        </p:sp>
        <p:sp>
          <p:nvSpPr>
            <p:cNvPr id="22" name="Rectangle 15">
              <a:extLst>
                <a:ext uri="{FF2B5EF4-FFF2-40B4-BE49-F238E27FC236}">
                  <a16:creationId xmlns:a16="http://schemas.microsoft.com/office/drawing/2014/main" id="{F596D180-ED0E-4CA5-B99F-A13945B752C2}"/>
                </a:ext>
              </a:extLst>
            </p:cNvPr>
            <p:cNvSpPr>
              <a:spLocks noChangeArrowheads="1"/>
            </p:cNvSpPr>
            <p:nvPr/>
          </p:nvSpPr>
          <p:spPr bwMode="auto">
            <a:xfrm>
              <a:off x="3060" y="2348"/>
              <a:ext cx="1242"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bg2"/>
                  </a:solidFill>
                  <a:latin typeface="Times New Roman" panose="02020603050405020304" pitchFamily="18" charset="0"/>
                  <a:ea typeface="华文隶书" panose="02010800040101010101" pitchFamily="2" charset="-122"/>
                </a:defRPr>
              </a:lvl1pPr>
              <a:lvl2pPr marL="742950" indent="-285750" eaLnBrk="0" hangingPunct="0">
                <a:defRPr sz="2400">
                  <a:solidFill>
                    <a:schemeClr val="bg2"/>
                  </a:solidFill>
                  <a:latin typeface="Times New Roman" panose="02020603050405020304" pitchFamily="18" charset="0"/>
                  <a:ea typeface="华文隶书" panose="02010800040101010101" pitchFamily="2" charset="-122"/>
                </a:defRPr>
              </a:lvl2pPr>
              <a:lvl3pPr marL="1143000" indent="-228600" eaLnBrk="0" hangingPunct="0">
                <a:defRPr sz="2400">
                  <a:solidFill>
                    <a:schemeClr val="bg2"/>
                  </a:solidFill>
                  <a:latin typeface="Times New Roman" panose="02020603050405020304" pitchFamily="18" charset="0"/>
                  <a:ea typeface="华文隶书" panose="02010800040101010101" pitchFamily="2" charset="-122"/>
                </a:defRPr>
              </a:lvl3pPr>
              <a:lvl4pPr marL="1600200" indent="-228600" eaLnBrk="0" hangingPunct="0">
                <a:defRPr sz="2400">
                  <a:solidFill>
                    <a:schemeClr val="bg2"/>
                  </a:solidFill>
                  <a:latin typeface="Times New Roman" panose="02020603050405020304" pitchFamily="18" charset="0"/>
                  <a:ea typeface="华文隶书" panose="02010800040101010101" pitchFamily="2" charset="-122"/>
                </a:defRPr>
              </a:lvl4pPr>
              <a:lvl5pPr marL="2057400" indent="-228600" eaLnBrk="0" hangingPunct="0">
                <a:defRPr sz="2400">
                  <a:solidFill>
                    <a:schemeClr val="bg2"/>
                  </a:solidFill>
                  <a:latin typeface="Times New Roman" panose="02020603050405020304" pitchFamily="18" charset="0"/>
                  <a:ea typeface="华文隶书" panose="02010800040101010101" pitchFamily="2" charset="-122"/>
                </a:defRPr>
              </a:lvl5pPr>
              <a:lvl6pPr marL="2514600" indent="-228600" eaLnBrk="0" fontAlgn="base" hangingPunct="0">
                <a:spcBef>
                  <a:spcPct val="50000"/>
                </a:spcBef>
                <a:spcAft>
                  <a:spcPct val="0"/>
                </a:spcAft>
                <a:defRPr sz="2400">
                  <a:solidFill>
                    <a:schemeClr val="bg2"/>
                  </a:solidFill>
                  <a:latin typeface="Times New Roman" panose="02020603050405020304" pitchFamily="18" charset="0"/>
                  <a:ea typeface="华文隶书" panose="02010800040101010101" pitchFamily="2" charset="-122"/>
                </a:defRPr>
              </a:lvl6pPr>
              <a:lvl7pPr marL="2971800" indent="-228600" eaLnBrk="0" fontAlgn="base" hangingPunct="0">
                <a:spcBef>
                  <a:spcPct val="50000"/>
                </a:spcBef>
                <a:spcAft>
                  <a:spcPct val="0"/>
                </a:spcAft>
                <a:defRPr sz="2400">
                  <a:solidFill>
                    <a:schemeClr val="bg2"/>
                  </a:solidFill>
                  <a:latin typeface="Times New Roman" panose="02020603050405020304" pitchFamily="18" charset="0"/>
                  <a:ea typeface="华文隶书" panose="02010800040101010101" pitchFamily="2" charset="-122"/>
                </a:defRPr>
              </a:lvl7pPr>
              <a:lvl8pPr marL="3429000" indent="-228600" eaLnBrk="0" fontAlgn="base" hangingPunct="0">
                <a:spcBef>
                  <a:spcPct val="50000"/>
                </a:spcBef>
                <a:spcAft>
                  <a:spcPct val="0"/>
                </a:spcAft>
                <a:defRPr sz="2400">
                  <a:solidFill>
                    <a:schemeClr val="bg2"/>
                  </a:solidFill>
                  <a:latin typeface="Times New Roman" panose="02020603050405020304" pitchFamily="18" charset="0"/>
                  <a:ea typeface="华文隶书" panose="02010800040101010101" pitchFamily="2" charset="-122"/>
                </a:defRPr>
              </a:lvl8pPr>
              <a:lvl9pPr marL="3886200" indent="-228600" eaLnBrk="0" fontAlgn="base" hangingPunct="0">
                <a:spcBef>
                  <a:spcPct val="50000"/>
                </a:spcBef>
                <a:spcAft>
                  <a:spcPct val="0"/>
                </a:spcAft>
                <a:defRPr sz="2400">
                  <a:solidFill>
                    <a:schemeClr val="bg2"/>
                  </a:solidFill>
                  <a:latin typeface="Times New Roman" panose="02020603050405020304" pitchFamily="18" charset="0"/>
                  <a:ea typeface="华文隶书" panose="02010800040101010101" pitchFamily="2" charset="-122"/>
                </a:defRPr>
              </a:lvl9pPr>
            </a:lstStyle>
            <a:p>
              <a:pPr marL="0" marR="0" lvl="0" indent="0" defTabSz="914400" rtl="0" eaLnBrk="0" fontAlgn="base" latinLnBrk="0" hangingPunct="0">
                <a:lnSpc>
                  <a:spcPct val="110000"/>
                </a:lnSpc>
                <a:spcBef>
                  <a:spcPct val="0"/>
                </a:spcBef>
                <a:spcAft>
                  <a:spcPct val="0"/>
                </a:spcAft>
                <a:buClrTx/>
                <a:buSzTx/>
                <a:buFontTx/>
                <a:buNone/>
                <a:tabLst/>
                <a:defRPr/>
              </a:pPr>
              <a:r>
                <a:rPr kumimoji="0" lang="zh-CN" altLang="en-US" sz="44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rPr>
                <a:t>通过接口自动调用</a:t>
              </a:r>
            </a:p>
          </p:txBody>
        </p:sp>
      </p:grpSp>
      <p:sp>
        <p:nvSpPr>
          <p:cNvPr id="23" name="Text Box 17">
            <a:extLst>
              <a:ext uri="{FF2B5EF4-FFF2-40B4-BE49-F238E27FC236}">
                <a16:creationId xmlns:a16="http://schemas.microsoft.com/office/drawing/2014/main" id="{1CCCFEAA-8A58-41AB-B387-E4CE4DD86181}"/>
              </a:ext>
            </a:extLst>
          </p:cNvPr>
          <p:cNvSpPr txBox="1">
            <a:spLocks noChangeArrowheads="1"/>
          </p:cNvSpPr>
          <p:nvPr/>
        </p:nvSpPr>
        <p:spPr bwMode="auto">
          <a:xfrm>
            <a:off x="1152625" y="1622639"/>
            <a:ext cx="5111750" cy="923330"/>
          </a:xfrm>
          <a:prstGeom prst="rect">
            <a:avLst/>
          </a:prstGeom>
          <a:noFill/>
          <a:ln>
            <a:noFill/>
          </a:ln>
          <a:extLst/>
        </p:spPr>
        <p:txBody>
          <a:bodyPr>
            <a:spAutoFit/>
          </a:bodyPr>
          <a:lstStyle>
            <a:lvl1pPr eaLnBrk="0" hangingPunct="0">
              <a:defRPr sz="2400">
                <a:solidFill>
                  <a:schemeClr val="bg2"/>
                </a:solidFill>
                <a:latin typeface="Times New Roman" pitchFamily="18" charset="0"/>
                <a:ea typeface="华文隶书" pitchFamily="2" charset="-122"/>
              </a:defRPr>
            </a:lvl1pPr>
            <a:lvl2pPr marL="742950" indent="-285750" eaLnBrk="0" hangingPunct="0">
              <a:defRPr sz="2400">
                <a:solidFill>
                  <a:schemeClr val="bg2"/>
                </a:solidFill>
                <a:latin typeface="Times New Roman" pitchFamily="18" charset="0"/>
                <a:ea typeface="华文隶书" pitchFamily="2" charset="-122"/>
              </a:defRPr>
            </a:lvl2pPr>
            <a:lvl3pPr marL="1143000" indent="-228600" eaLnBrk="0" hangingPunct="0">
              <a:defRPr sz="2400">
                <a:solidFill>
                  <a:schemeClr val="bg2"/>
                </a:solidFill>
                <a:latin typeface="Times New Roman" pitchFamily="18" charset="0"/>
                <a:ea typeface="华文隶书" pitchFamily="2" charset="-122"/>
              </a:defRPr>
            </a:lvl3pPr>
            <a:lvl4pPr marL="1600200" indent="-228600" eaLnBrk="0" hangingPunct="0">
              <a:defRPr sz="2400">
                <a:solidFill>
                  <a:schemeClr val="bg2"/>
                </a:solidFill>
                <a:latin typeface="Times New Roman" pitchFamily="18" charset="0"/>
                <a:ea typeface="华文隶书" pitchFamily="2" charset="-122"/>
              </a:defRPr>
            </a:lvl4pPr>
            <a:lvl5pPr marL="2057400" indent="-228600" eaLnBrk="0" hangingPunct="0">
              <a:defRPr sz="2400">
                <a:solidFill>
                  <a:schemeClr val="bg2"/>
                </a:solidFill>
                <a:latin typeface="Times New Roman" pitchFamily="18" charset="0"/>
                <a:ea typeface="华文隶书" pitchFamily="2" charset="-122"/>
              </a:defRPr>
            </a:lvl5pPr>
            <a:lvl6pPr marL="2514600" indent="-228600" eaLnBrk="0" fontAlgn="base" hangingPunct="0">
              <a:spcBef>
                <a:spcPct val="50000"/>
              </a:spcBef>
              <a:spcAft>
                <a:spcPct val="0"/>
              </a:spcAft>
              <a:defRPr sz="2400">
                <a:solidFill>
                  <a:schemeClr val="bg2"/>
                </a:solidFill>
                <a:latin typeface="Times New Roman" pitchFamily="18" charset="0"/>
                <a:ea typeface="华文隶书" pitchFamily="2" charset="-122"/>
              </a:defRPr>
            </a:lvl6pPr>
            <a:lvl7pPr marL="2971800" indent="-228600" eaLnBrk="0" fontAlgn="base" hangingPunct="0">
              <a:spcBef>
                <a:spcPct val="50000"/>
              </a:spcBef>
              <a:spcAft>
                <a:spcPct val="0"/>
              </a:spcAft>
              <a:defRPr sz="2400">
                <a:solidFill>
                  <a:schemeClr val="bg2"/>
                </a:solidFill>
                <a:latin typeface="Times New Roman" pitchFamily="18" charset="0"/>
                <a:ea typeface="华文隶书" pitchFamily="2" charset="-122"/>
              </a:defRPr>
            </a:lvl7pPr>
            <a:lvl8pPr marL="3429000" indent="-228600" eaLnBrk="0" fontAlgn="base" hangingPunct="0">
              <a:spcBef>
                <a:spcPct val="50000"/>
              </a:spcBef>
              <a:spcAft>
                <a:spcPct val="0"/>
              </a:spcAft>
              <a:defRPr sz="2400">
                <a:solidFill>
                  <a:schemeClr val="bg2"/>
                </a:solidFill>
                <a:latin typeface="Times New Roman" pitchFamily="18" charset="0"/>
                <a:ea typeface="华文隶书" pitchFamily="2" charset="-122"/>
              </a:defRPr>
            </a:lvl8pPr>
            <a:lvl9pPr marL="3886200" indent="-228600" eaLnBrk="0" fontAlgn="base" hangingPunct="0">
              <a:spcBef>
                <a:spcPct val="50000"/>
              </a:spcBef>
              <a:spcAft>
                <a:spcPct val="0"/>
              </a:spcAft>
              <a:defRPr sz="2400">
                <a:solidFill>
                  <a:schemeClr val="bg2"/>
                </a:solidFill>
                <a:latin typeface="Times New Roman" pitchFamily="18" charset="0"/>
                <a:ea typeface="华文隶书" pitchFamily="2" charset="-122"/>
              </a:defRPr>
            </a:lvl9pPr>
          </a:lstStyle>
          <a:p>
            <a:pPr marL="685800" indent="-685800" rtl="0" eaLnBrk="1" fontAlgn="base" hangingPunct="1">
              <a:spcBef>
                <a:spcPct val="0"/>
              </a:spcBef>
              <a:spcAft>
                <a:spcPct val="0"/>
              </a:spcAft>
              <a:buFont typeface="Wingdings" panose="05000000000000000000" pitchFamily="2" charset="2"/>
              <a:buChar char="u"/>
              <a:defRPr/>
            </a:pPr>
            <a:r>
              <a:rPr lang="zh-CN" altLang="en-US" sz="5400" dirty="0">
                <a:solidFill>
                  <a:schemeClr val="accent1">
                    <a:lumMod val="60000"/>
                    <a:lumOff val="40000"/>
                  </a:schemeClr>
                </a:solidFill>
                <a:latin typeface="+mn-lt"/>
                <a:ea typeface="+mn-ea"/>
              </a:rPr>
              <a:t>一种网络模型</a:t>
            </a:r>
          </a:p>
        </p:txBody>
      </p:sp>
      <p:sp>
        <p:nvSpPr>
          <p:cNvPr id="24" name="Rectangle 20">
            <a:extLst>
              <a:ext uri="{FF2B5EF4-FFF2-40B4-BE49-F238E27FC236}">
                <a16:creationId xmlns:a16="http://schemas.microsoft.com/office/drawing/2014/main" id="{E00E3EB4-5FA6-4E16-A16B-673D8F32D8C4}"/>
              </a:ext>
            </a:extLst>
          </p:cNvPr>
          <p:cNvSpPr txBox="1">
            <a:spLocks noChangeArrowheads="1"/>
          </p:cNvSpPr>
          <p:nvPr/>
        </p:nvSpPr>
        <p:spPr>
          <a:xfrm>
            <a:off x="2508308" y="11064462"/>
            <a:ext cx="18686178" cy="2234458"/>
          </a:xfrm>
          <a:prstGeom prst="rect">
            <a:avLst/>
          </a:prstGeom>
          <a:solidFill>
            <a:schemeClr val="tx1"/>
          </a:solidFill>
          <a:ln w="12700">
            <a:solidFill>
              <a:srgbClr val="FF0000"/>
            </a:solidFill>
            <a:miter lim="800000"/>
            <a:headEnd/>
            <a:tailEnd/>
          </a:ln>
          <a:extLst>
            <a:ext uri="{C572A759-6A51-4108-AA02-DFA0A04FC94B}">
              <ma14:wrappingTextBoxFlag xmlns="" xmlns:ma14="http://schemas.microsoft.com/office/mac/drawingml/2011/main" val="1"/>
            </a:ext>
          </a:extLst>
        </p:spPr>
        <p:txBody>
          <a:bodyPr wrap="square" lIns="0" tIns="0" rIns="0" bIns="0" anchor="t">
            <a:spAutoFit/>
          </a:bodyPr>
          <a:lstStyle>
            <a:lvl1pPr marL="698400" marR="0" indent="-507600" algn="l" defTabSz="825458" eaLnBrk="1" fontAlgn="auto" latinLnBrk="0" hangingPunct="1">
              <a:lnSpc>
                <a:spcPct val="140000"/>
              </a:lnSpc>
              <a:spcBef>
                <a:spcPts val="0"/>
              </a:spcBef>
              <a:spcAft>
                <a:spcPts val="0"/>
              </a:spcAft>
              <a:buClr>
                <a:srgbClr val="35B558"/>
              </a:buClr>
              <a:buSzPct val="105000"/>
              <a:buFont typeface="Arial" panose="020B0604020202020204" pitchFamily="34" charset="0"/>
              <a:buChar char="•"/>
              <a:tabLst/>
              <a:defRPr sz="4800" baseline="0">
                <a:solidFill>
                  <a:srgbClr val="666666"/>
                </a:solidFill>
                <a:latin typeface="Noto Sans CJK SC Regular" panose="020B0500000000000000" pitchFamily="34" charset="-122"/>
                <a:ea typeface="Noto Sans CJK SC Regular" panose="020B0500000000000000" pitchFamily="34" charset="-122"/>
                <a:cs typeface="+mn-cs"/>
                <a:sym typeface="Helvetica Light"/>
              </a:defRPr>
            </a:lvl1pPr>
            <a:lvl2pPr marL="457200" indent="0" algn="ctr" defTabSz="825458" eaLnBrk="1" hangingPunct="1">
              <a:spcBef>
                <a:spcPts val="5900"/>
              </a:spcBef>
              <a:buSzPct val="75000"/>
              <a:buNone/>
              <a:defRPr sz="2000">
                <a:solidFill>
                  <a:srgbClr val="FFFFFF"/>
                </a:solidFill>
                <a:latin typeface="+mn-lt"/>
                <a:ea typeface="+mn-ea"/>
                <a:cs typeface="+mn-cs"/>
                <a:sym typeface="Helvetica Light"/>
              </a:defRPr>
            </a:lvl2pPr>
            <a:lvl3pPr marL="914400" indent="0" algn="ctr" defTabSz="825458" eaLnBrk="1" hangingPunct="1">
              <a:spcBef>
                <a:spcPts val="5900"/>
              </a:spcBef>
              <a:buSzPct val="75000"/>
              <a:buNone/>
              <a:defRPr sz="1800">
                <a:solidFill>
                  <a:srgbClr val="FFFFFF"/>
                </a:solidFill>
                <a:latin typeface="+mn-lt"/>
                <a:ea typeface="+mn-ea"/>
                <a:cs typeface="+mn-cs"/>
                <a:sym typeface="Helvetica Light"/>
              </a:defRPr>
            </a:lvl3pPr>
            <a:lvl4pPr marL="1371600" indent="0" algn="ctr" defTabSz="825458" eaLnBrk="1" hangingPunct="1">
              <a:spcBef>
                <a:spcPts val="5900"/>
              </a:spcBef>
              <a:buSzPct val="75000"/>
              <a:buNone/>
              <a:defRPr sz="1600">
                <a:solidFill>
                  <a:srgbClr val="FFFFFF"/>
                </a:solidFill>
                <a:latin typeface="+mn-lt"/>
                <a:ea typeface="+mn-ea"/>
                <a:cs typeface="+mn-cs"/>
                <a:sym typeface="Helvetica Light"/>
              </a:defRPr>
            </a:lvl4pPr>
            <a:lvl5pPr marL="1828800" indent="0" algn="ctr" defTabSz="825458" eaLnBrk="1" hangingPunct="1">
              <a:spcBef>
                <a:spcPts val="5900"/>
              </a:spcBef>
              <a:buSzPct val="75000"/>
              <a:buNone/>
              <a:defRPr sz="1600">
                <a:solidFill>
                  <a:srgbClr val="FFFFFF"/>
                </a:solidFill>
                <a:latin typeface="+mn-lt"/>
                <a:ea typeface="+mn-ea"/>
                <a:cs typeface="+mn-cs"/>
                <a:sym typeface="Helvetica Light"/>
              </a:defRPr>
            </a:lvl5pPr>
            <a:lvl6pPr marL="2286000" indent="0" algn="ctr" defTabSz="825458" eaLnBrk="1" hangingPunct="1">
              <a:spcBef>
                <a:spcPts val="5900"/>
              </a:spcBef>
              <a:buSzPct val="75000"/>
              <a:buNone/>
              <a:defRPr sz="1600">
                <a:solidFill>
                  <a:srgbClr val="FFFFFF"/>
                </a:solidFill>
                <a:latin typeface="+mn-lt"/>
                <a:ea typeface="+mn-ea"/>
                <a:cs typeface="+mn-cs"/>
                <a:sym typeface="Helvetica Light"/>
              </a:defRPr>
            </a:lvl6pPr>
            <a:lvl7pPr marL="2743200" indent="0" algn="ctr" defTabSz="825458" eaLnBrk="1" hangingPunct="1">
              <a:spcBef>
                <a:spcPts val="5900"/>
              </a:spcBef>
              <a:buSzPct val="75000"/>
              <a:buNone/>
              <a:defRPr sz="1600">
                <a:solidFill>
                  <a:srgbClr val="FFFFFF"/>
                </a:solidFill>
                <a:latin typeface="+mn-lt"/>
                <a:ea typeface="+mn-ea"/>
                <a:cs typeface="+mn-cs"/>
                <a:sym typeface="Helvetica Light"/>
              </a:defRPr>
            </a:lvl7pPr>
            <a:lvl8pPr marL="3200400" indent="0" algn="ctr" defTabSz="825458" eaLnBrk="1" hangingPunct="1">
              <a:spcBef>
                <a:spcPts val="5900"/>
              </a:spcBef>
              <a:buSzPct val="75000"/>
              <a:buNone/>
              <a:defRPr sz="1600">
                <a:solidFill>
                  <a:srgbClr val="FFFFFF"/>
                </a:solidFill>
                <a:latin typeface="+mn-lt"/>
                <a:ea typeface="+mn-ea"/>
                <a:cs typeface="+mn-cs"/>
                <a:sym typeface="Helvetica Light"/>
              </a:defRPr>
            </a:lvl8pPr>
            <a:lvl9pPr marL="3657600" indent="0" algn="ctr" defTabSz="825458" eaLnBrk="1" hangingPunct="1">
              <a:spcBef>
                <a:spcPts val="5900"/>
              </a:spcBef>
              <a:buSzPct val="75000"/>
              <a:buNone/>
              <a:defRPr sz="1600">
                <a:solidFill>
                  <a:srgbClr val="FFFFFF"/>
                </a:solidFill>
                <a:latin typeface="+mn-lt"/>
                <a:ea typeface="+mn-ea"/>
                <a:cs typeface="+mn-cs"/>
                <a:sym typeface="Helvetica Light"/>
              </a:defRPr>
            </a:lvl9pPr>
          </a:lstStyle>
          <a:p>
            <a:pPr>
              <a:lnSpc>
                <a:spcPct val="110000"/>
              </a:lnSpc>
              <a:spcBef>
                <a:spcPct val="0"/>
              </a:spcBef>
              <a:buFont typeface="Wingdings" panose="05000000000000000000" pitchFamily="2" charset="2"/>
              <a:buChar char="u"/>
            </a:pPr>
            <a:r>
              <a:rPr lang="en-US" altLang="zh-CN" sz="4400" dirty="0" err="1">
                <a:latin typeface="仿宋_GB2312" pitchFamily="49" charset="-122"/>
                <a:ea typeface="微软雅黑" panose="020B0503020204020204" pitchFamily="34" charset="-122"/>
              </a:rPr>
              <a:t>WebService</a:t>
            </a:r>
            <a:r>
              <a:rPr lang="zh-CN" altLang="en-US" sz="4400" dirty="0">
                <a:latin typeface="仿宋_GB2312" pitchFamily="49" charset="-122"/>
                <a:ea typeface="微软雅黑" panose="020B0503020204020204" pitchFamily="34" charset="-122"/>
              </a:rPr>
              <a:t>由</a:t>
            </a:r>
            <a:r>
              <a:rPr lang="en-US" altLang="zh-CN" sz="4400" dirty="0">
                <a:latin typeface="仿宋_GB2312" pitchFamily="49" charset="-122"/>
                <a:ea typeface="微软雅黑" panose="020B0503020204020204" pitchFamily="34" charset="-122"/>
              </a:rPr>
              <a:t>URI</a:t>
            </a:r>
            <a:r>
              <a:rPr lang="zh-CN" altLang="en-US" sz="4400" dirty="0">
                <a:latin typeface="仿宋_GB2312" pitchFamily="49" charset="-122"/>
                <a:ea typeface="微软雅黑" panose="020B0503020204020204" pitchFamily="34" charset="-122"/>
              </a:rPr>
              <a:t>标识，由</a:t>
            </a:r>
            <a:r>
              <a:rPr lang="en-US" altLang="zh-CN" sz="4400" dirty="0">
                <a:latin typeface="仿宋_GB2312" pitchFamily="49" charset="-122"/>
                <a:ea typeface="微软雅黑" panose="020B0503020204020204" pitchFamily="34" charset="-122"/>
              </a:rPr>
              <a:t>XML</a:t>
            </a:r>
            <a:r>
              <a:rPr lang="zh-CN" altLang="en-US" sz="4400" dirty="0">
                <a:latin typeface="仿宋_GB2312" pitchFamily="49" charset="-122"/>
                <a:ea typeface="微软雅黑" panose="020B0503020204020204" pitchFamily="34" charset="-122"/>
              </a:rPr>
              <a:t>描述，通过基于</a:t>
            </a:r>
            <a:r>
              <a:rPr lang="en-US" altLang="zh-CN" sz="4400" dirty="0">
                <a:latin typeface="仿宋_GB2312" pitchFamily="49" charset="-122"/>
                <a:ea typeface="微软雅黑" panose="020B0503020204020204" pitchFamily="34" charset="-122"/>
              </a:rPr>
              <a:t>Internet</a:t>
            </a:r>
            <a:r>
              <a:rPr lang="zh-CN" altLang="en-US" sz="4400" dirty="0">
                <a:latin typeface="仿宋_GB2312" pitchFamily="49" charset="-122"/>
                <a:ea typeface="微软雅黑" panose="020B0503020204020204" pitchFamily="34" charset="-122"/>
              </a:rPr>
              <a:t>的协议实现</a:t>
            </a:r>
            <a:r>
              <a:rPr lang="en-US" altLang="zh-CN" sz="4400" dirty="0">
                <a:latin typeface="仿宋_GB2312" pitchFamily="49" charset="-122"/>
                <a:ea typeface="微软雅黑" panose="020B0503020204020204" pitchFamily="34" charset="-122"/>
              </a:rPr>
              <a:t>XML</a:t>
            </a:r>
            <a:r>
              <a:rPr lang="zh-CN" altLang="en-US" sz="4400" dirty="0">
                <a:latin typeface="仿宋_GB2312" pitchFamily="49" charset="-122"/>
                <a:ea typeface="微软雅黑" panose="020B0503020204020204" pitchFamily="34" charset="-122"/>
              </a:rPr>
              <a:t>消息的交互</a:t>
            </a:r>
          </a:p>
          <a:p>
            <a:pPr>
              <a:lnSpc>
                <a:spcPct val="110000"/>
              </a:lnSpc>
              <a:spcBef>
                <a:spcPct val="0"/>
              </a:spcBef>
              <a:buFont typeface="Wingdings" panose="05000000000000000000" pitchFamily="2" charset="2"/>
              <a:buChar char="u"/>
            </a:pPr>
            <a:r>
              <a:rPr lang="zh-CN" altLang="en-US" sz="4400" dirty="0">
                <a:latin typeface="仿宋_GB2312" pitchFamily="49" charset="-122"/>
                <a:ea typeface="微软雅黑" panose="020B0503020204020204" pitchFamily="34" charset="-122"/>
              </a:rPr>
              <a:t>能够在一个分布式计算环境中动态地描述、发布、发现和调用</a:t>
            </a:r>
          </a:p>
        </p:txBody>
      </p:sp>
    </p:spTree>
    <p:extLst>
      <p:ext uri="{BB962C8B-B14F-4D97-AF65-F5344CB8AC3E}">
        <p14:creationId xmlns:p14="http://schemas.microsoft.com/office/powerpoint/2010/main" val="2417708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4">
                                            <p:bg/>
                                          </p:spTgt>
                                        </p:tgtEl>
                                        <p:attrNameLst>
                                          <p:attrName>style.visibility</p:attrName>
                                        </p:attrNameLst>
                                      </p:cBhvr>
                                      <p:to>
                                        <p:strVal val="visible"/>
                                      </p:to>
                                    </p:set>
                                    <p:animEffect transition="in" filter="box(in)">
                                      <p:cBhvr>
                                        <p:cTn id="7" dur="500"/>
                                        <p:tgtEl>
                                          <p:spTgt spid="24">
                                            <p:bg/>
                                          </p:spTgt>
                                        </p:tgtEl>
                                      </p:cBhvr>
                                    </p:animEffect>
                                  </p:childTnLst>
                                </p:cTn>
                              </p:par>
                            </p:childTnLst>
                          </p:cTn>
                        </p:par>
                        <p:par>
                          <p:cTn id="8" fill="hold">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24">
                                            <p:txEl>
                                              <p:pRg st="0" end="0"/>
                                            </p:txEl>
                                          </p:spTgt>
                                        </p:tgtEl>
                                        <p:attrNameLst>
                                          <p:attrName>style.visibility</p:attrName>
                                        </p:attrNameLst>
                                      </p:cBhvr>
                                      <p:to>
                                        <p:strVal val="visible"/>
                                      </p:to>
                                    </p:set>
                                    <p:animEffect transition="in" filter="box(in)">
                                      <p:cBhvr>
                                        <p:cTn id="11" dur="500"/>
                                        <p:tgtEl>
                                          <p:spTgt spid="24">
                                            <p:txEl>
                                              <p:pRg st="0" end="0"/>
                                            </p:txEl>
                                          </p:spTgt>
                                        </p:tgtEl>
                                      </p:cBhvr>
                                    </p:animEffect>
                                  </p:childTnLst>
                                </p:cTn>
                              </p:par>
                            </p:childTnLst>
                          </p:cTn>
                        </p:par>
                        <p:par>
                          <p:cTn id="12" fill="hold">
                            <p:stCondLst>
                              <p:cond delay="1000"/>
                            </p:stCondLst>
                            <p:childTnLst>
                              <p:par>
                                <p:cTn id="13" presetID="4" presetClass="entr" presetSubtype="16" fill="hold" grpId="0" nodeType="afterEffect">
                                  <p:stCondLst>
                                    <p:cond delay="0"/>
                                  </p:stCondLst>
                                  <p:childTnLst>
                                    <p:set>
                                      <p:cBhvr>
                                        <p:cTn id="14" dur="1" fill="hold">
                                          <p:stCondLst>
                                            <p:cond delay="0"/>
                                          </p:stCondLst>
                                        </p:cTn>
                                        <p:tgtEl>
                                          <p:spTgt spid="24">
                                            <p:txEl>
                                              <p:pRg st="1" end="1"/>
                                            </p:txEl>
                                          </p:spTgt>
                                        </p:tgtEl>
                                        <p:attrNameLst>
                                          <p:attrName>style.visibility</p:attrName>
                                        </p:attrNameLst>
                                      </p:cBhvr>
                                      <p:to>
                                        <p:strVal val="visible"/>
                                      </p:to>
                                    </p:set>
                                    <p:animEffect transition="in" filter="box(in)">
                                      <p:cBhvr>
                                        <p:cTn id="15" dur="500"/>
                                        <p:tgtEl>
                                          <p:spTgt spid="2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solidFill>
                  <a:srgbClr val="35B558"/>
                </a:solidFill>
                <a:latin typeface="Noto Sans CJK SC Bold" panose="020B0800000000000000" pitchFamily="34" charset="-122"/>
                <a:ea typeface="Noto Sans CJK SC Bold" panose="020B0800000000000000" pitchFamily="34" charset="-122"/>
              </a:rPr>
              <a:t>关键技术</a:t>
            </a:r>
          </a:p>
        </p:txBody>
      </p:sp>
      <p:sp>
        <p:nvSpPr>
          <p:cNvPr id="3" name="副标题 2"/>
          <p:cNvSpPr>
            <a:spLocks noGrp="1"/>
          </p:cNvSpPr>
          <p:nvPr>
            <p:ph type="subTitle" idx="1"/>
          </p:nvPr>
        </p:nvSpPr>
        <p:spPr>
          <a:xfrm>
            <a:off x="1090800" y="1800225"/>
            <a:ext cx="23293200" cy="10860975"/>
          </a:xfrm>
        </p:spPr>
        <p:txBody>
          <a:bodyPr/>
          <a:lstStyle/>
          <a:p>
            <a:pPr marL="865800" indent="-685800">
              <a:buFont typeface="Arial" pitchFamily="34" charset="0"/>
              <a:buChar char="•"/>
            </a:pPr>
            <a:endParaRPr lang="zh-CN" altLang="en-US" sz="3600" dirty="0">
              <a:ea typeface="微软雅黑" panose="020B0503020204020204" pitchFamily="34" charset="-122"/>
            </a:endParaRPr>
          </a:p>
        </p:txBody>
      </p:sp>
      <p:grpSp>
        <p:nvGrpSpPr>
          <p:cNvPr id="37" name="Group 147">
            <a:extLst>
              <a:ext uri="{FF2B5EF4-FFF2-40B4-BE49-F238E27FC236}">
                <a16:creationId xmlns:a16="http://schemas.microsoft.com/office/drawing/2014/main" id="{1036F73C-2CDD-4401-BA6E-025DD8635827}"/>
              </a:ext>
            </a:extLst>
          </p:cNvPr>
          <p:cNvGrpSpPr>
            <a:grpSpLocks/>
          </p:cNvGrpSpPr>
          <p:nvPr/>
        </p:nvGrpSpPr>
        <p:grpSpPr bwMode="auto">
          <a:xfrm>
            <a:off x="3780675" y="3058152"/>
            <a:ext cx="16947159" cy="9331062"/>
            <a:chOff x="664" y="1209"/>
            <a:chExt cx="4368" cy="2466"/>
          </a:xfrm>
        </p:grpSpPr>
        <p:sp>
          <p:nvSpPr>
            <p:cNvPr id="38" name="AutoShape 111">
              <a:extLst>
                <a:ext uri="{FF2B5EF4-FFF2-40B4-BE49-F238E27FC236}">
                  <a16:creationId xmlns:a16="http://schemas.microsoft.com/office/drawing/2014/main" id="{F131ED89-E207-45BE-97D3-113F7862AC85}"/>
                </a:ext>
              </a:extLst>
            </p:cNvPr>
            <p:cNvSpPr>
              <a:spLocks noChangeArrowheads="1"/>
            </p:cNvSpPr>
            <p:nvPr/>
          </p:nvSpPr>
          <p:spPr bwMode="auto">
            <a:xfrm>
              <a:off x="3976" y="2025"/>
              <a:ext cx="1056" cy="1632"/>
            </a:xfrm>
            <a:prstGeom prst="roundRect">
              <a:avLst>
                <a:gd name="adj" fmla="val 13745"/>
              </a:avLst>
            </a:prstGeom>
            <a:noFill/>
            <a:ln w="38100">
              <a:solidFill>
                <a:schemeClr val="bg2"/>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AutoShape 112">
              <a:extLst>
                <a:ext uri="{FF2B5EF4-FFF2-40B4-BE49-F238E27FC236}">
                  <a16:creationId xmlns:a16="http://schemas.microsoft.com/office/drawing/2014/main" id="{2CDAAA2D-A428-4D5D-BD89-BAF8DAEEE377}"/>
                </a:ext>
              </a:extLst>
            </p:cNvPr>
            <p:cNvSpPr>
              <a:spLocks noChangeArrowheads="1"/>
            </p:cNvSpPr>
            <p:nvPr/>
          </p:nvSpPr>
          <p:spPr bwMode="auto">
            <a:xfrm>
              <a:off x="2872" y="2025"/>
              <a:ext cx="1049" cy="1632"/>
            </a:xfrm>
            <a:prstGeom prst="roundRect">
              <a:avLst>
                <a:gd name="adj" fmla="val 13745"/>
              </a:avLst>
            </a:prstGeom>
            <a:noFill/>
            <a:ln w="38100">
              <a:solidFill>
                <a:schemeClr val="bg2"/>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AutoShape 113">
              <a:extLst>
                <a:ext uri="{FF2B5EF4-FFF2-40B4-BE49-F238E27FC236}">
                  <a16:creationId xmlns:a16="http://schemas.microsoft.com/office/drawing/2014/main" id="{732D831D-A445-4B89-9568-993B3D16B082}"/>
                </a:ext>
              </a:extLst>
            </p:cNvPr>
            <p:cNvSpPr>
              <a:spLocks noChangeArrowheads="1"/>
            </p:cNvSpPr>
            <p:nvPr/>
          </p:nvSpPr>
          <p:spPr bwMode="auto">
            <a:xfrm>
              <a:off x="1776" y="2025"/>
              <a:ext cx="1018" cy="1632"/>
            </a:xfrm>
            <a:prstGeom prst="roundRect">
              <a:avLst>
                <a:gd name="adj" fmla="val 13745"/>
              </a:avLst>
            </a:prstGeom>
            <a:noFill/>
            <a:ln w="38100">
              <a:solidFill>
                <a:schemeClr val="bg2"/>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AutoShape 114">
              <a:extLst>
                <a:ext uri="{FF2B5EF4-FFF2-40B4-BE49-F238E27FC236}">
                  <a16:creationId xmlns:a16="http://schemas.microsoft.com/office/drawing/2014/main" id="{3C188C63-2D1C-45D5-A662-1227DBEC06E6}"/>
                </a:ext>
              </a:extLst>
            </p:cNvPr>
            <p:cNvSpPr>
              <a:spLocks noChangeArrowheads="1"/>
            </p:cNvSpPr>
            <p:nvPr/>
          </p:nvSpPr>
          <p:spPr bwMode="auto">
            <a:xfrm>
              <a:off x="664" y="2025"/>
              <a:ext cx="1056" cy="1632"/>
            </a:xfrm>
            <a:prstGeom prst="roundRect">
              <a:avLst>
                <a:gd name="adj" fmla="val 13745"/>
              </a:avLst>
            </a:prstGeom>
            <a:noFill/>
            <a:ln w="38100">
              <a:solidFill>
                <a:schemeClr val="bg2"/>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2" name="Group 115">
              <a:extLst>
                <a:ext uri="{FF2B5EF4-FFF2-40B4-BE49-F238E27FC236}">
                  <a16:creationId xmlns:a16="http://schemas.microsoft.com/office/drawing/2014/main" id="{FF94B487-B098-4381-B5F6-E46F72825044}"/>
                </a:ext>
              </a:extLst>
            </p:cNvPr>
            <p:cNvGrpSpPr>
              <a:grpSpLocks/>
            </p:cNvGrpSpPr>
            <p:nvPr/>
          </p:nvGrpSpPr>
          <p:grpSpPr bwMode="auto">
            <a:xfrm>
              <a:off x="808" y="1209"/>
              <a:ext cx="3840" cy="624"/>
              <a:chOff x="624" y="1152"/>
              <a:chExt cx="4080" cy="720"/>
            </a:xfrm>
          </p:grpSpPr>
          <p:sp>
            <p:nvSpPr>
              <p:cNvPr id="51" name="Rectangle 116">
                <a:extLst>
                  <a:ext uri="{FF2B5EF4-FFF2-40B4-BE49-F238E27FC236}">
                    <a16:creationId xmlns:a16="http://schemas.microsoft.com/office/drawing/2014/main" id="{D31C4DF5-0D6C-4DBA-A15F-7E036C1316C0}"/>
                  </a:ext>
                </a:extLst>
              </p:cNvPr>
              <p:cNvSpPr>
                <a:spLocks noChangeArrowheads="1"/>
              </p:cNvSpPr>
              <p:nvPr/>
            </p:nvSpPr>
            <p:spPr bwMode="gray">
              <a:xfrm rot="3419336">
                <a:off x="624" y="1200"/>
                <a:ext cx="672" cy="672"/>
              </a:xfrm>
              <a:prstGeom prst="rect">
                <a:avLst/>
              </a:prstGeom>
              <a:gradFill rotWithShape="1">
                <a:gsLst>
                  <a:gs pos="0">
                    <a:schemeClr val="hlink"/>
                  </a:gs>
                  <a:gs pos="100000">
                    <a:schemeClr val="hlink">
                      <a:gamma/>
                      <a:shade val="46275"/>
                      <a:invGamma/>
                    </a:schemeClr>
                  </a:gs>
                </a:gsLst>
                <a:lin ang="5400000" scaled="1"/>
              </a:gradFill>
              <a:ln w="9525">
                <a:miter lim="800000"/>
                <a:headEnd/>
                <a:tailEnd/>
              </a:ln>
              <a:effectLst/>
              <a:scene3d>
                <a:camera prst="legacyPerspectiveFront">
                  <a:rot lat="0" lon="1500000" rev="0"/>
                </a:camera>
                <a:lightRig rig="legacyFlat4" dir="b"/>
              </a:scene3d>
              <a:sp3d extrusionH="887400" prstMaterial="legacyMatte">
                <a:bevelT w="13500" h="13500" prst="angle"/>
                <a:bevelB w="13500" h="13500" prst="angle"/>
                <a:extrusionClr>
                  <a:schemeClr val="hlink"/>
                </a:extrusionClr>
                <a:contourClr>
                  <a:schemeClr val="hlink"/>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grpSp>
            <p:nvGrpSpPr>
              <p:cNvPr id="52" name="Group 117">
                <a:extLst>
                  <a:ext uri="{FF2B5EF4-FFF2-40B4-BE49-F238E27FC236}">
                    <a16:creationId xmlns:a16="http://schemas.microsoft.com/office/drawing/2014/main" id="{5E283B9A-46A4-49BA-BC4D-C306DE13AC80}"/>
                  </a:ext>
                </a:extLst>
              </p:cNvPr>
              <p:cNvGrpSpPr>
                <a:grpSpLocks/>
              </p:cNvGrpSpPr>
              <p:nvPr/>
            </p:nvGrpSpPr>
            <p:grpSpPr bwMode="auto">
              <a:xfrm>
                <a:off x="1296" y="1296"/>
                <a:ext cx="624" cy="96"/>
                <a:chOff x="2003" y="3439"/>
                <a:chExt cx="468" cy="244"/>
              </a:xfrm>
            </p:grpSpPr>
            <p:sp>
              <p:nvSpPr>
                <p:cNvPr id="66" name="Oval 118">
                  <a:extLst>
                    <a:ext uri="{FF2B5EF4-FFF2-40B4-BE49-F238E27FC236}">
                      <a16:creationId xmlns:a16="http://schemas.microsoft.com/office/drawing/2014/main" id="{A746C261-FAB4-4837-A689-2EDA4CF285C9}"/>
                    </a:ext>
                  </a:extLst>
                </p:cNvPr>
                <p:cNvSpPr>
                  <a:spLocks noChangeArrowheads="1"/>
                </p:cNvSpPr>
                <p:nvPr/>
              </p:nvSpPr>
              <p:spPr bwMode="gray">
                <a:xfrm>
                  <a:off x="2003" y="3439"/>
                  <a:ext cx="79" cy="242"/>
                </a:xfrm>
                <a:prstGeom prst="ellipse">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 name="Rectangle 119">
                  <a:extLst>
                    <a:ext uri="{FF2B5EF4-FFF2-40B4-BE49-F238E27FC236}">
                      <a16:creationId xmlns:a16="http://schemas.microsoft.com/office/drawing/2014/main" id="{4406C633-2D19-4852-BDD1-C8E59FE4BC1D}"/>
                    </a:ext>
                  </a:extLst>
                </p:cNvPr>
                <p:cNvSpPr>
                  <a:spLocks noChangeArrowheads="1"/>
                </p:cNvSpPr>
                <p:nvPr/>
              </p:nvSpPr>
              <p:spPr bwMode="gray">
                <a:xfrm>
                  <a:off x="2048" y="3441"/>
                  <a:ext cx="388" cy="242"/>
                </a:xfrm>
                <a:prstGeom prst="rect">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 name="Oval 120">
                  <a:extLst>
                    <a:ext uri="{FF2B5EF4-FFF2-40B4-BE49-F238E27FC236}">
                      <a16:creationId xmlns:a16="http://schemas.microsoft.com/office/drawing/2014/main" id="{DE22CA43-3613-48F2-8127-6866F261AF0C}"/>
                    </a:ext>
                  </a:extLst>
                </p:cNvPr>
                <p:cNvSpPr>
                  <a:spLocks noChangeArrowheads="1"/>
                </p:cNvSpPr>
                <p:nvPr/>
              </p:nvSpPr>
              <p:spPr bwMode="gray">
                <a:xfrm>
                  <a:off x="2400" y="3443"/>
                  <a:ext cx="71" cy="234"/>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127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 name="Oval 121">
                  <a:extLst>
                    <a:ext uri="{FF2B5EF4-FFF2-40B4-BE49-F238E27FC236}">
                      <a16:creationId xmlns:a16="http://schemas.microsoft.com/office/drawing/2014/main" id="{8B4FB55B-1037-4B20-8AE6-085E1A3085C2}"/>
                    </a:ext>
                  </a:extLst>
                </p:cNvPr>
                <p:cNvSpPr>
                  <a:spLocks noChangeArrowheads="1"/>
                </p:cNvSpPr>
                <p:nvPr/>
              </p:nvSpPr>
              <p:spPr bwMode="gray">
                <a:xfrm>
                  <a:off x="2438" y="3519"/>
                  <a:ext cx="20" cy="69"/>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3" name="Rectangle 122">
                <a:extLst>
                  <a:ext uri="{FF2B5EF4-FFF2-40B4-BE49-F238E27FC236}">
                    <a16:creationId xmlns:a16="http://schemas.microsoft.com/office/drawing/2014/main" id="{FC2D6E00-C681-4D62-A7A5-CC1D64F3B77E}"/>
                  </a:ext>
                </a:extLst>
              </p:cNvPr>
              <p:cNvSpPr>
                <a:spLocks noChangeArrowheads="1"/>
              </p:cNvSpPr>
              <p:nvPr/>
            </p:nvSpPr>
            <p:spPr bwMode="gray">
              <a:xfrm rot="3419336">
                <a:off x="1776" y="1152"/>
                <a:ext cx="672" cy="672"/>
              </a:xfrm>
              <a:prstGeom prst="rect">
                <a:avLst/>
              </a:prstGeom>
              <a:gradFill rotWithShape="1">
                <a:gsLst>
                  <a:gs pos="0">
                    <a:schemeClr val="accent2"/>
                  </a:gs>
                  <a:gs pos="100000">
                    <a:schemeClr val="accent2">
                      <a:gamma/>
                      <a:shade val="46275"/>
                      <a:invGamma/>
                    </a:schemeClr>
                  </a:gs>
                </a:gsLst>
                <a:lin ang="5400000" scaled="1"/>
              </a:gradFill>
              <a:ln w="9525">
                <a:miter lim="800000"/>
                <a:headEnd/>
                <a:tailEnd/>
              </a:ln>
              <a:effectLst/>
              <a:scene3d>
                <a:camera prst="legacyPerspectiveFront">
                  <a:rot lat="0" lon="1500000" rev="0"/>
                </a:camera>
                <a:lightRig rig="legacyFlat4" dir="b"/>
              </a:scene3d>
              <a:sp3d extrusionH="8874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grpSp>
            <p:nvGrpSpPr>
              <p:cNvPr id="54" name="Group 123">
                <a:extLst>
                  <a:ext uri="{FF2B5EF4-FFF2-40B4-BE49-F238E27FC236}">
                    <a16:creationId xmlns:a16="http://schemas.microsoft.com/office/drawing/2014/main" id="{8F64BA2B-DB7F-4E9F-B41D-F51EAD64A326}"/>
                  </a:ext>
                </a:extLst>
              </p:cNvPr>
              <p:cNvGrpSpPr>
                <a:grpSpLocks/>
              </p:cNvGrpSpPr>
              <p:nvPr/>
            </p:nvGrpSpPr>
            <p:grpSpPr bwMode="auto">
              <a:xfrm>
                <a:off x="2448" y="1296"/>
                <a:ext cx="624" cy="96"/>
                <a:chOff x="2003" y="3439"/>
                <a:chExt cx="468" cy="244"/>
              </a:xfrm>
            </p:grpSpPr>
            <p:sp>
              <p:nvSpPr>
                <p:cNvPr id="62" name="Oval 124">
                  <a:extLst>
                    <a:ext uri="{FF2B5EF4-FFF2-40B4-BE49-F238E27FC236}">
                      <a16:creationId xmlns:a16="http://schemas.microsoft.com/office/drawing/2014/main" id="{61CCB27C-0968-4931-AA54-E890ECF8B7B6}"/>
                    </a:ext>
                  </a:extLst>
                </p:cNvPr>
                <p:cNvSpPr>
                  <a:spLocks noChangeArrowheads="1"/>
                </p:cNvSpPr>
                <p:nvPr/>
              </p:nvSpPr>
              <p:spPr bwMode="gray">
                <a:xfrm>
                  <a:off x="2003" y="3439"/>
                  <a:ext cx="79" cy="242"/>
                </a:xfrm>
                <a:prstGeom prst="ellipse">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 name="Rectangle 125">
                  <a:extLst>
                    <a:ext uri="{FF2B5EF4-FFF2-40B4-BE49-F238E27FC236}">
                      <a16:creationId xmlns:a16="http://schemas.microsoft.com/office/drawing/2014/main" id="{2678C3F1-A6A7-4971-9B12-D67FF4F9076D}"/>
                    </a:ext>
                  </a:extLst>
                </p:cNvPr>
                <p:cNvSpPr>
                  <a:spLocks noChangeArrowheads="1"/>
                </p:cNvSpPr>
                <p:nvPr/>
              </p:nvSpPr>
              <p:spPr bwMode="gray">
                <a:xfrm>
                  <a:off x="2048" y="3441"/>
                  <a:ext cx="388" cy="242"/>
                </a:xfrm>
                <a:prstGeom prst="rect">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Oval 126">
                  <a:extLst>
                    <a:ext uri="{FF2B5EF4-FFF2-40B4-BE49-F238E27FC236}">
                      <a16:creationId xmlns:a16="http://schemas.microsoft.com/office/drawing/2014/main" id="{B7F63EDC-2988-4042-99BC-44A8F6D3A5FE}"/>
                    </a:ext>
                  </a:extLst>
                </p:cNvPr>
                <p:cNvSpPr>
                  <a:spLocks noChangeArrowheads="1"/>
                </p:cNvSpPr>
                <p:nvPr/>
              </p:nvSpPr>
              <p:spPr bwMode="gray">
                <a:xfrm>
                  <a:off x="2400" y="3443"/>
                  <a:ext cx="71" cy="234"/>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127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 name="Oval 127">
                  <a:extLst>
                    <a:ext uri="{FF2B5EF4-FFF2-40B4-BE49-F238E27FC236}">
                      <a16:creationId xmlns:a16="http://schemas.microsoft.com/office/drawing/2014/main" id="{057E262B-4620-4FE2-99B3-C47EF0A5AE2C}"/>
                    </a:ext>
                  </a:extLst>
                </p:cNvPr>
                <p:cNvSpPr>
                  <a:spLocks noChangeArrowheads="1"/>
                </p:cNvSpPr>
                <p:nvPr/>
              </p:nvSpPr>
              <p:spPr bwMode="gray">
                <a:xfrm>
                  <a:off x="2438" y="3519"/>
                  <a:ext cx="20" cy="69"/>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5" name="Rectangle 128">
                <a:extLst>
                  <a:ext uri="{FF2B5EF4-FFF2-40B4-BE49-F238E27FC236}">
                    <a16:creationId xmlns:a16="http://schemas.microsoft.com/office/drawing/2014/main" id="{EDF4FE8E-FA89-488D-8EA9-F1BB8BB9BC20}"/>
                  </a:ext>
                </a:extLst>
              </p:cNvPr>
              <p:cNvSpPr>
                <a:spLocks noChangeArrowheads="1"/>
              </p:cNvSpPr>
              <p:nvPr/>
            </p:nvSpPr>
            <p:spPr bwMode="gray">
              <a:xfrm rot="3419336">
                <a:off x="2880" y="1152"/>
                <a:ext cx="672" cy="672"/>
              </a:xfrm>
              <a:prstGeom prst="rect">
                <a:avLst/>
              </a:prstGeom>
              <a:gradFill rotWithShape="1">
                <a:gsLst>
                  <a:gs pos="0">
                    <a:schemeClr val="hlink"/>
                  </a:gs>
                  <a:gs pos="100000">
                    <a:schemeClr val="hlink">
                      <a:gamma/>
                      <a:shade val="46275"/>
                      <a:invGamma/>
                    </a:schemeClr>
                  </a:gs>
                </a:gsLst>
                <a:lin ang="5400000" scaled="1"/>
              </a:gradFill>
              <a:ln w="9525">
                <a:miter lim="800000"/>
                <a:headEnd/>
                <a:tailEnd/>
              </a:ln>
              <a:effectLst/>
              <a:scene3d>
                <a:camera prst="legacyPerspectiveFront">
                  <a:rot lat="0" lon="1500000" rev="0"/>
                </a:camera>
                <a:lightRig rig="legacyFlat4" dir="b"/>
              </a:scene3d>
              <a:sp3d extrusionH="887400" prstMaterial="legacyMatte">
                <a:bevelT w="13500" h="13500" prst="angle"/>
                <a:bevelB w="13500" h="13500" prst="angle"/>
                <a:extrusionClr>
                  <a:schemeClr val="hlink"/>
                </a:extrusionClr>
                <a:contourClr>
                  <a:schemeClr val="hlink"/>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grpSp>
            <p:nvGrpSpPr>
              <p:cNvPr id="56" name="Group 129">
                <a:extLst>
                  <a:ext uri="{FF2B5EF4-FFF2-40B4-BE49-F238E27FC236}">
                    <a16:creationId xmlns:a16="http://schemas.microsoft.com/office/drawing/2014/main" id="{16C9AD41-9076-4361-99C2-15EAE05BD158}"/>
                  </a:ext>
                </a:extLst>
              </p:cNvPr>
              <p:cNvGrpSpPr>
                <a:grpSpLocks/>
              </p:cNvGrpSpPr>
              <p:nvPr/>
            </p:nvGrpSpPr>
            <p:grpSpPr bwMode="auto">
              <a:xfrm>
                <a:off x="3600" y="1296"/>
                <a:ext cx="816" cy="96"/>
                <a:chOff x="2003" y="3439"/>
                <a:chExt cx="468" cy="244"/>
              </a:xfrm>
            </p:grpSpPr>
            <p:sp>
              <p:nvSpPr>
                <p:cNvPr id="58" name="Oval 130">
                  <a:extLst>
                    <a:ext uri="{FF2B5EF4-FFF2-40B4-BE49-F238E27FC236}">
                      <a16:creationId xmlns:a16="http://schemas.microsoft.com/office/drawing/2014/main" id="{B6C48182-10EC-4AFB-BE09-BD080585B08C}"/>
                    </a:ext>
                  </a:extLst>
                </p:cNvPr>
                <p:cNvSpPr>
                  <a:spLocks noChangeArrowheads="1"/>
                </p:cNvSpPr>
                <p:nvPr/>
              </p:nvSpPr>
              <p:spPr bwMode="gray">
                <a:xfrm>
                  <a:off x="2003" y="3439"/>
                  <a:ext cx="79" cy="242"/>
                </a:xfrm>
                <a:prstGeom prst="ellipse">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 name="Rectangle 131">
                  <a:extLst>
                    <a:ext uri="{FF2B5EF4-FFF2-40B4-BE49-F238E27FC236}">
                      <a16:creationId xmlns:a16="http://schemas.microsoft.com/office/drawing/2014/main" id="{9E588FDB-FF4D-4DF7-A981-7EE86EDFEACE}"/>
                    </a:ext>
                  </a:extLst>
                </p:cNvPr>
                <p:cNvSpPr>
                  <a:spLocks noChangeArrowheads="1"/>
                </p:cNvSpPr>
                <p:nvPr/>
              </p:nvSpPr>
              <p:spPr bwMode="gray">
                <a:xfrm>
                  <a:off x="2048" y="3441"/>
                  <a:ext cx="388" cy="242"/>
                </a:xfrm>
                <a:prstGeom prst="rect">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 name="Oval 132">
                  <a:extLst>
                    <a:ext uri="{FF2B5EF4-FFF2-40B4-BE49-F238E27FC236}">
                      <a16:creationId xmlns:a16="http://schemas.microsoft.com/office/drawing/2014/main" id="{1FE9F03A-D9D7-40C1-BFBD-5CD7A9486200}"/>
                    </a:ext>
                  </a:extLst>
                </p:cNvPr>
                <p:cNvSpPr>
                  <a:spLocks noChangeArrowheads="1"/>
                </p:cNvSpPr>
                <p:nvPr/>
              </p:nvSpPr>
              <p:spPr bwMode="gray">
                <a:xfrm>
                  <a:off x="2400" y="3443"/>
                  <a:ext cx="71" cy="234"/>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127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 name="Oval 133">
                  <a:extLst>
                    <a:ext uri="{FF2B5EF4-FFF2-40B4-BE49-F238E27FC236}">
                      <a16:creationId xmlns:a16="http://schemas.microsoft.com/office/drawing/2014/main" id="{23A0EFD5-7E3B-48AA-BA06-3D859B8EA84E}"/>
                    </a:ext>
                  </a:extLst>
                </p:cNvPr>
                <p:cNvSpPr>
                  <a:spLocks noChangeArrowheads="1"/>
                </p:cNvSpPr>
                <p:nvPr/>
              </p:nvSpPr>
              <p:spPr bwMode="gray">
                <a:xfrm>
                  <a:off x="2438" y="3519"/>
                  <a:ext cx="20" cy="69"/>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7" name="Rectangle 134">
                <a:extLst>
                  <a:ext uri="{FF2B5EF4-FFF2-40B4-BE49-F238E27FC236}">
                    <a16:creationId xmlns:a16="http://schemas.microsoft.com/office/drawing/2014/main" id="{E8A750B5-0521-4F15-B5C7-ED3577D3DA67}"/>
                  </a:ext>
                </a:extLst>
              </p:cNvPr>
              <p:cNvSpPr>
                <a:spLocks noChangeArrowheads="1"/>
              </p:cNvSpPr>
              <p:nvPr/>
            </p:nvSpPr>
            <p:spPr bwMode="gray">
              <a:xfrm rot="3419336">
                <a:off x="4032" y="1152"/>
                <a:ext cx="672" cy="672"/>
              </a:xfrm>
              <a:prstGeom prst="rect">
                <a:avLst/>
              </a:prstGeom>
              <a:gradFill rotWithShape="1">
                <a:gsLst>
                  <a:gs pos="0">
                    <a:schemeClr val="accent2"/>
                  </a:gs>
                  <a:gs pos="100000">
                    <a:schemeClr val="accent2">
                      <a:gamma/>
                      <a:shade val="46275"/>
                      <a:invGamma/>
                    </a:schemeClr>
                  </a:gs>
                </a:gsLst>
                <a:lin ang="5400000" scaled="1"/>
              </a:gradFill>
              <a:ln w="9525">
                <a:miter lim="800000"/>
                <a:headEnd/>
                <a:tailEnd/>
              </a:ln>
              <a:effectLst/>
              <a:scene3d>
                <a:camera prst="legacyPerspectiveFront">
                  <a:rot lat="0" lon="1500000" rev="0"/>
                </a:camera>
                <a:lightRig rig="legacyFlat4" dir="b"/>
              </a:scene3d>
              <a:sp3d extrusionH="8874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grpSp>
        <p:sp>
          <p:nvSpPr>
            <p:cNvPr id="43" name="Rectangle 135">
              <a:extLst>
                <a:ext uri="{FF2B5EF4-FFF2-40B4-BE49-F238E27FC236}">
                  <a16:creationId xmlns:a16="http://schemas.microsoft.com/office/drawing/2014/main" id="{64C24211-AFD1-44F3-BF29-1596E2914B17}"/>
                </a:ext>
              </a:extLst>
            </p:cNvPr>
            <p:cNvSpPr>
              <a:spLocks noChangeArrowheads="1"/>
            </p:cNvSpPr>
            <p:nvPr/>
          </p:nvSpPr>
          <p:spPr bwMode="gray">
            <a:xfrm>
              <a:off x="896" y="1410"/>
              <a:ext cx="431"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5400" dirty="0">
                  <a:solidFill>
                    <a:schemeClr val="tx1"/>
                  </a:solidFill>
                </a:rPr>
                <a:t>XML</a:t>
              </a:r>
              <a:r>
                <a:rPr lang="en-US" altLang="zh-CN" sz="1800" dirty="0">
                  <a:solidFill>
                    <a:schemeClr val="bg1"/>
                  </a:solidFill>
                </a:rPr>
                <a:t>L</a:t>
              </a:r>
            </a:p>
          </p:txBody>
        </p:sp>
        <p:sp>
          <p:nvSpPr>
            <p:cNvPr id="44" name="Rectangle 136">
              <a:extLst>
                <a:ext uri="{FF2B5EF4-FFF2-40B4-BE49-F238E27FC236}">
                  <a16:creationId xmlns:a16="http://schemas.microsoft.com/office/drawing/2014/main" id="{4A1E52FE-1CE8-49C5-820D-D7CA0209BA0B}"/>
                </a:ext>
              </a:extLst>
            </p:cNvPr>
            <p:cNvSpPr>
              <a:spLocks noChangeArrowheads="1"/>
            </p:cNvSpPr>
            <p:nvPr/>
          </p:nvSpPr>
          <p:spPr bwMode="gray">
            <a:xfrm>
              <a:off x="2012" y="1410"/>
              <a:ext cx="518"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5400" dirty="0">
                  <a:solidFill>
                    <a:schemeClr val="tx1"/>
                  </a:solidFill>
                </a:rPr>
                <a:t>SOAP</a:t>
              </a:r>
            </a:p>
          </p:txBody>
        </p:sp>
        <p:sp>
          <p:nvSpPr>
            <p:cNvPr id="45" name="Rectangle 137">
              <a:extLst>
                <a:ext uri="{FF2B5EF4-FFF2-40B4-BE49-F238E27FC236}">
                  <a16:creationId xmlns:a16="http://schemas.microsoft.com/office/drawing/2014/main" id="{AA642EF0-FF15-407A-8A33-76F983DCAD5D}"/>
                </a:ext>
              </a:extLst>
            </p:cNvPr>
            <p:cNvSpPr>
              <a:spLocks noChangeArrowheads="1"/>
            </p:cNvSpPr>
            <p:nvPr/>
          </p:nvSpPr>
          <p:spPr bwMode="gray">
            <a:xfrm>
              <a:off x="3020" y="1410"/>
              <a:ext cx="532"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5400" dirty="0">
                  <a:solidFill>
                    <a:schemeClr val="tx1"/>
                  </a:solidFill>
                </a:rPr>
                <a:t>WSDL</a:t>
              </a:r>
            </a:p>
          </p:txBody>
        </p:sp>
        <p:sp>
          <p:nvSpPr>
            <p:cNvPr id="46" name="Rectangle 138">
              <a:extLst>
                <a:ext uri="{FF2B5EF4-FFF2-40B4-BE49-F238E27FC236}">
                  <a16:creationId xmlns:a16="http://schemas.microsoft.com/office/drawing/2014/main" id="{4E28937B-E49C-490F-88A9-043A68740D59}"/>
                </a:ext>
              </a:extLst>
            </p:cNvPr>
            <p:cNvSpPr>
              <a:spLocks noChangeArrowheads="1"/>
            </p:cNvSpPr>
            <p:nvPr/>
          </p:nvSpPr>
          <p:spPr bwMode="gray">
            <a:xfrm>
              <a:off x="4127" y="1410"/>
              <a:ext cx="464"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5400" dirty="0">
                  <a:solidFill>
                    <a:schemeClr val="tx1"/>
                  </a:solidFill>
                </a:rPr>
                <a:t>UDDI</a:t>
              </a:r>
            </a:p>
          </p:txBody>
        </p:sp>
        <p:sp>
          <p:nvSpPr>
            <p:cNvPr id="47" name="Rectangle 139">
              <a:extLst>
                <a:ext uri="{FF2B5EF4-FFF2-40B4-BE49-F238E27FC236}">
                  <a16:creationId xmlns:a16="http://schemas.microsoft.com/office/drawing/2014/main" id="{B1AB36E4-30B4-45C8-8F74-8D603F547517}"/>
                </a:ext>
              </a:extLst>
            </p:cNvPr>
            <p:cNvSpPr>
              <a:spLocks noChangeArrowheads="1"/>
            </p:cNvSpPr>
            <p:nvPr/>
          </p:nvSpPr>
          <p:spPr bwMode="auto">
            <a:xfrm>
              <a:off x="748" y="2144"/>
              <a:ext cx="862" cy="1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687600" indent="-507600" algn="l" defTabSz="825458">
                <a:lnSpc>
                  <a:spcPct val="120000"/>
                </a:lnSpc>
                <a:buClr>
                  <a:srgbClr val="35B558"/>
                </a:buClr>
                <a:buSzPct val="105000"/>
                <a:buFont typeface="Wingdings" panose="05000000000000000000" pitchFamily="2" charset="2"/>
                <a:buChar char="u"/>
              </a:pPr>
              <a:r>
                <a:rPr lang="en-US" altLang="zh-CN" sz="3600" dirty="0">
                  <a:solidFill>
                    <a:srgbClr val="666666"/>
                  </a:solidFill>
                  <a:ea typeface="微软雅黑" panose="020B0503020204020204" pitchFamily="34" charset="-122"/>
                </a:rPr>
                <a:t>(Extensible Markup Language)</a:t>
              </a:r>
            </a:p>
            <a:p>
              <a:pPr marL="687600" indent="-507600" algn="l" defTabSz="825458">
                <a:lnSpc>
                  <a:spcPct val="120000"/>
                </a:lnSpc>
                <a:buClr>
                  <a:srgbClr val="35B558"/>
                </a:buClr>
                <a:buSzPct val="105000"/>
                <a:buFont typeface="Wingdings" panose="05000000000000000000" pitchFamily="2" charset="2"/>
                <a:buChar char="u"/>
              </a:pPr>
              <a:endParaRPr lang="zh-CN" altLang="en-US" sz="3600" dirty="0">
                <a:solidFill>
                  <a:srgbClr val="666666"/>
                </a:solidFill>
                <a:ea typeface="微软雅黑" panose="020B0503020204020204" pitchFamily="34" charset="-122"/>
              </a:endParaRPr>
            </a:p>
            <a:p>
              <a:pPr marL="687600" indent="-507600" algn="l" defTabSz="825458">
                <a:lnSpc>
                  <a:spcPct val="120000"/>
                </a:lnSpc>
                <a:buClr>
                  <a:srgbClr val="35B558"/>
                </a:buClr>
                <a:buSzPct val="105000"/>
                <a:buFont typeface="Wingdings" panose="05000000000000000000" pitchFamily="2" charset="2"/>
                <a:buChar char="u"/>
              </a:pPr>
              <a:r>
                <a:rPr lang="zh-CN" altLang="en-US" sz="3600" dirty="0">
                  <a:solidFill>
                    <a:srgbClr val="666666"/>
                  </a:solidFill>
                  <a:ea typeface="微软雅黑" panose="020B0503020204020204" pitchFamily="34" charset="-122"/>
                </a:rPr>
                <a:t>描述数据的标准方法 </a:t>
              </a:r>
              <a:endParaRPr lang="en-US" altLang="zh-CN" sz="3600" dirty="0">
                <a:solidFill>
                  <a:srgbClr val="666666"/>
                </a:solidFill>
                <a:ea typeface="微软雅黑" panose="020B0503020204020204" pitchFamily="34" charset="-122"/>
              </a:endParaRPr>
            </a:p>
          </p:txBody>
        </p:sp>
        <p:sp>
          <p:nvSpPr>
            <p:cNvPr id="48" name="Rectangle 143">
              <a:extLst>
                <a:ext uri="{FF2B5EF4-FFF2-40B4-BE49-F238E27FC236}">
                  <a16:creationId xmlns:a16="http://schemas.microsoft.com/office/drawing/2014/main" id="{E687C4F7-7BA5-40E2-9342-8AC1C5D2BD12}"/>
                </a:ext>
              </a:extLst>
            </p:cNvPr>
            <p:cNvSpPr>
              <a:spLocks noChangeArrowheads="1"/>
            </p:cNvSpPr>
            <p:nvPr/>
          </p:nvSpPr>
          <p:spPr bwMode="auto">
            <a:xfrm>
              <a:off x="1837" y="2115"/>
              <a:ext cx="862" cy="1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687600" indent="-507600" algn="l" defTabSz="825458">
                <a:lnSpc>
                  <a:spcPct val="120000"/>
                </a:lnSpc>
                <a:buClr>
                  <a:srgbClr val="35B558"/>
                </a:buClr>
                <a:buSzPct val="105000"/>
                <a:buFont typeface="Wingdings" panose="05000000000000000000" pitchFamily="2" charset="2"/>
                <a:buChar char="u"/>
              </a:pPr>
              <a:r>
                <a:rPr lang="en-US" altLang="zh-CN" sz="1800" dirty="0">
                  <a:solidFill>
                    <a:schemeClr val="tx1"/>
                  </a:solidFill>
                </a:rPr>
                <a:t>(</a:t>
              </a:r>
              <a:r>
                <a:rPr lang="en-US" altLang="zh-CN" sz="3600" dirty="0">
                  <a:solidFill>
                    <a:srgbClr val="666666"/>
                  </a:solidFill>
                  <a:ea typeface="微软雅黑" panose="020B0503020204020204" pitchFamily="34" charset="-122"/>
                </a:rPr>
                <a:t>Simple Object Access Protocol)</a:t>
              </a:r>
            </a:p>
            <a:p>
              <a:pPr marL="687600" indent="-507600" algn="l" defTabSz="825458">
                <a:lnSpc>
                  <a:spcPct val="120000"/>
                </a:lnSpc>
                <a:buClr>
                  <a:srgbClr val="35B558"/>
                </a:buClr>
                <a:buSzPct val="105000"/>
                <a:buFont typeface="Wingdings" panose="05000000000000000000" pitchFamily="2" charset="2"/>
                <a:buChar char="u"/>
              </a:pPr>
              <a:endParaRPr lang="en-US" altLang="zh-CN" sz="3600" dirty="0">
                <a:solidFill>
                  <a:srgbClr val="666666"/>
                </a:solidFill>
                <a:ea typeface="微软雅黑" panose="020B0503020204020204" pitchFamily="34" charset="-122"/>
              </a:endParaRPr>
            </a:p>
            <a:p>
              <a:pPr marL="687600" indent="-507600" algn="l" defTabSz="825458">
                <a:lnSpc>
                  <a:spcPct val="120000"/>
                </a:lnSpc>
                <a:buClr>
                  <a:srgbClr val="35B558"/>
                </a:buClr>
                <a:buSzPct val="105000"/>
                <a:buFont typeface="Wingdings" panose="05000000000000000000" pitchFamily="2" charset="2"/>
                <a:buChar char="u"/>
              </a:pPr>
              <a:r>
                <a:rPr lang="zh-CN" altLang="en-US" sz="3600" dirty="0">
                  <a:solidFill>
                    <a:srgbClr val="666666"/>
                  </a:solidFill>
                  <a:ea typeface="微软雅黑" panose="020B0503020204020204" pitchFamily="34" charset="-122"/>
                </a:rPr>
                <a:t>表示信息交换的协议 </a:t>
              </a:r>
              <a:endParaRPr lang="en-US" altLang="zh-CN" sz="3600" dirty="0">
                <a:solidFill>
                  <a:srgbClr val="666666"/>
                </a:solidFill>
                <a:ea typeface="微软雅黑" panose="020B0503020204020204" pitchFamily="34" charset="-122"/>
              </a:endParaRPr>
            </a:p>
          </p:txBody>
        </p:sp>
        <p:sp>
          <p:nvSpPr>
            <p:cNvPr id="49" name="Rectangle 144">
              <a:extLst>
                <a:ext uri="{FF2B5EF4-FFF2-40B4-BE49-F238E27FC236}">
                  <a16:creationId xmlns:a16="http://schemas.microsoft.com/office/drawing/2014/main" id="{5F9950CF-345E-433F-B5BD-69310D05CDBE}"/>
                </a:ext>
              </a:extLst>
            </p:cNvPr>
            <p:cNvSpPr>
              <a:spLocks noChangeArrowheads="1"/>
            </p:cNvSpPr>
            <p:nvPr/>
          </p:nvSpPr>
          <p:spPr bwMode="auto">
            <a:xfrm>
              <a:off x="2971" y="2115"/>
              <a:ext cx="862" cy="1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687600" indent="-507600" algn="l" defTabSz="825458">
                <a:lnSpc>
                  <a:spcPct val="120000"/>
                </a:lnSpc>
                <a:buClr>
                  <a:srgbClr val="35B558"/>
                </a:buClr>
                <a:buSzPct val="105000"/>
                <a:buFont typeface="Wingdings" panose="05000000000000000000" pitchFamily="2" charset="2"/>
                <a:buChar char="u"/>
              </a:pPr>
              <a:r>
                <a:rPr lang="en-US" altLang="zh-CN" sz="3600" dirty="0">
                  <a:solidFill>
                    <a:srgbClr val="666666"/>
                  </a:solidFill>
                  <a:ea typeface="微软雅黑" panose="020B0503020204020204" pitchFamily="34" charset="-122"/>
                </a:rPr>
                <a:t>(Web Services Description Language)</a:t>
              </a:r>
            </a:p>
            <a:p>
              <a:pPr marL="687600" indent="-507600" algn="l" defTabSz="825458">
                <a:lnSpc>
                  <a:spcPct val="120000"/>
                </a:lnSpc>
                <a:buClr>
                  <a:srgbClr val="35B558"/>
                </a:buClr>
                <a:buSzPct val="105000"/>
                <a:buFont typeface="Wingdings" panose="05000000000000000000" pitchFamily="2" charset="2"/>
                <a:buChar char="u"/>
              </a:pPr>
              <a:endParaRPr lang="en-US" altLang="zh-CN" sz="3600" dirty="0">
                <a:solidFill>
                  <a:srgbClr val="666666"/>
                </a:solidFill>
                <a:ea typeface="微软雅黑" panose="020B0503020204020204" pitchFamily="34" charset="-122"/>
              </a:endParaRPr>
            </a:p>
            <a:p>
              <a:pPr marL="687600" indent="-507600" algn="l" defTabSz="825458">
                <a:lnSpc>
                  <a:spcPct val="120000"/>
                </a:lnSpc>
                <a:buClr>
                  <a:srgbClr val="35B558"/>
                </a:buClr>
                <a:buSzPct val="105000"/>
                <a:buFont typeface="Wingdings" panose="05000000000000000000" pitchFamily="2" charset="2"/>
                <a:buChar char="u"/>
              </a:pPr>
              <a:r>
                <a:rPr lang="en-US" altLang="zh-CN" sz="3600" dirty="0">
                  <a:solidFill>
                    <a:srgbClr val="666666"/>
                  </a:solidFill>
                  <a:ea typeface="微软雅黑" panose="020B0503020204020204" pitchFamily="34" charset="-122"/>
                </a:rPr>
                <a:t>Web</a:t>
              </a:r>
              <a:r>
                <a:rPr lang="zh-CN" altLang="en-US" sz="3600" dirty="0">
                  <a:solidFill>
                    <a:srgbClr val="666666"/>
                  </a:solidFill>
                  <a:ea typeface="微软雅黑" panose="020B0503020204020204" pitchFamily="34" charset="-122"/>
                </a:rPr>
                <a:t>服务描述语言 </a:t>
              </a:r>
              <a:endParaRPr lang="en-US" altLang="zh-CN" sz="3600" dirty="0">
                <a:solidFill>
                  <a:srgbClr val="666666"/>
                </a:solidFill>
                <a:ea typeface="微软雅黑" panose="020B0503020204020204" pitchFamily="34" charset="-122"/>
              </a:endParaRPr>
            </a:p>
          </p:txBody>
        </p:sp>
        <p:sp>
          <p:nvSpPr>
            <p:cNvPr id="50" name="Rectangle 145">
              <a:extLst>
                <a:ext uri="{FF2B5EF4-FFF2-40B4-BE49-F238E27FC236}">
                  <a16:creationId xmlns:a16="http://schemas.microsoft.com/office/drawing/2014/main" id="{8469C314-3799-45AA-BFD1-AE859323D716}"/>
                </a:ext>
              </a:extLst>
            </p:cNvPr>
            <p:cNvSpPr>
              <a:spLocks noChangeArrowheads="1"/>
            </p:cNvSpPr>
            <p:nvPr/>
          </p:nvSpPr>
          <p:spPr bwMode="auto">
            <a:xfrm>
              <a:off x="4059" y="2069"/>
              <a:ext cx="862" cy="1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687600" indent="-507600" algn="l" defTabSz="825458">
                <a:lnSpc>
                  <a:spcPct val="120000"/>
                </a:lnSpc>
                <a:buClr>
                  <a:srgbClr val="35B558"/>
                </a:buClr>
                <a:buSzPct val="105000"/>
                <a:buFont typeface="Wingdings" panose="05000000000000000000" pitchFamily="2" charset="2"/>
                <a:buChar char="u"/>
              </a:pPr>
              <a:r>
                <a:rPr lang="en-US" altLang="zh-CN" sz="3600" dirty="0">
                  <a:solidFill>
                    <a:srgbClr val="666666"/>
                  </a:solidFill>
                  <a:ea typeface="微软雅黑" panose="020B0503020204020204" pitchFamily="34" charset="-122"/>
                </a:rPr>
                <a:t>(Universal Description Discovery and Integration)</a:t>
              </a:r>
            </a:p>
            <a:p>
              <a:pPr marL="687600" indent="-507600" algn="l" defTabSz="825458">
                <a:lnSpc>
                  <a:spcPct val="120000"/>
                </a:lnSpc>
                <a:buClr>
                  <a:srgbClr val="35B558"/>
                </a:buClr>
                <a:buSzPct val="105000"/>
                <a:buFont typeface="Wingdings" panose="05000000000000000000" pitchFamily="2" charset="2"/>
                <a:buChar char="u"/>
              </a:pPr>
              <a:endParaRPr lang="zh-CN" altLang="en-US" sz="3600" dirty="0">
                <a:solidFill>
                  <a:srgbClr val="666666"/>
                </a:solidFill>
                <a:ea typeface="微软雅黑" panose="020B0503020204020204" pitchFamily="34" charset="-122"/>
              </a:endParaRPr>
            </a:p>
            <a:p>
              <a:pPr marL="687600" indent="-507600" algn="l" defTabSz="825458">
                <a:lnSpc>
                  <a:spcPct val="120000"/>
                </a:lnSpc>
                <a:buClr>
                  <a:srgbClr val="35B558"/>
                </a:buClr>
                <a:buSzPct val="105000"/>
                <a:buFont typeface="Wingdings" panose="05000000000000000000" pitchFamily="2" charset="2"/>
                <a:buChar char="u"/>
              </a:pPr>
              <a:r>
                <a:rPr lang="zh-CN" altLang="en-US" sz="3600" dirty="0">
                  <a:solidFill>
                    <a:srgbClr val="666666"/>
                  </a:solidFill>
                  <a:ea typeface="微软雅黑" panose="020B0503020204020204" pitchFamily="34" charset="-122"/>
                </a:rPr>
                <a:t>统一描述、发现和集成协议 </a:t>
              </a:r>
              <a:endParaRPr lang="en-US" altLang="zh-CN" sz="3600" dirty="0">
                <a:solidFill>
                  <a:srgbClr val="666666"/>
                </a:solidFill>
                <a:ea typeface="微软雅黑" panose="020B0503020204020204" pitchFamily="34" charset="-122"/>
              </a:endParaRPr>
            </a:p>
          </p:txBody>
        </p:sp>
      </p:grpSp>
    </p:spTree>
    <p:extLst>
      <p:ext uri="{BB962C8B-B14F-4D97-AF65-F5344CB8AC3E}">
        <p14:creationId xmlns:p14="http://schemas.microsoft.com/office/powerpoint/2010/main" val="128779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 calcmode="lin" valueType="num">
                                      <p:cBhvr additive="base">
                                        <p:cTn id="12" dur="500" fill="hold"/>
                                        <p:tgtEl>
                                          <p:spTgt spid="37"/>
                                        </p:tgtEl>
                                        <p:attrNameLst>
                                          <p:attrName>ppt_x</p:attrName>
                                        </p:attrNameLst>
                                      </p:cBhvr>
                                      <p:tavLst>
                                        <p:tav tm="0">
                                          <p:val>
                                            <p:strVal val="#ppt_x"/>
                                          </p:val>
                                        </p:tav>
                                        <p:tav tm="100000">
                                          <p:val>
                                            <p:strVal val="#ppt_x"/>
                                          </p:val>
                                        </p:tav>
                                      </p:tavLst>
                                    </p:anim>
                                    <p:anim calcmode="lin" valueType="num">
                                      <p:cBhvr additive="base">
                                        <p:cTn id="13"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solidFill>
                  <a:srgbClr val="35B558"/>
                </a:solidFill>
                <a:latin typeface="Noto Sans CJK SC Bold" panose="020B0800000000000000" pitchFamily="34" charset="-122"/>
                <a:ea typeface="Noto Sans CJK SC Bold" panose="020B0800000000000000" pitchFamily="34" charset="-122"/>
              </a:rPr>
              <a:t>关键技术</a:t>
            </a:r>
          </a:p>
        </p:txBody>
      </p:sp>
      <p:sp>
        <p:nvSpPr>
          <p:cNvPr id="3" name="副标题 2"/>
          <p:cNvSpPr>
            <a:spLocks noGrp="1"/>
          </p:cNvSpPr>
          <p:nvPr>
            <p:ph type="subTitle" idx="1"/>
          </p:nvPr>
        </p:nvSpPr>
        <p:spPr>
          <a:xfrm>
            <a:off x="1090800" y="1800225"/>
            <a:ext cx="23293200" cy="10860975"/>
          </a:xfrm>
        </p:spPr>
        <p:txBody>
          <a:bodyPr/>
          <a:lstStyle/>
          <a:p>
            <a:pPr marL="685800" indent="-685800" defTabSz="825500">
              <a:buFont typeface="Wingdings" panose="05000000000000000000" pitchFamily="2" charset="2"/>
              <a:buChar char="u"/>
            </a:pPr>
            <a:r>
              <a:rPr lang="en-US" altLang="zh-CN" sz="5400" dirty="0" err="1">
                <a:solidFill>
                  <a:schemeClr val="accent1">
                    <a:lumMod val="60000"/>
                    <a:lumOff val="40000"/>
                  </a:schemeClr>
                </a:solidFill>
                <a:latin typeface="+mn-lt"/>
                <a:ea typeface="+mn-ea"/>
              </a:rPr>
              <a:t>WebService</a:t>
            </a:r>
            <a:r>
              <a:rPr lang="zh-CN" altLang="en-US" sz="5400" dirty="0">
                <a:solidFill>
                  <a:schemeClr val="accent1">
                    <a:lumMod val="60000"/>
                    <a:lumOff val="40000"/>
                  </a:schemeClr>
                </a:solidFill>
                <a:latin typeface="+mn-lt"/>
                <a:ea typeface="+mn-ea"/>
              </a:rPr>
              <a:t>协议栈</a:t>
            </a:r>
          </a:p>
          <a:p>
            <a:pPr marL="180000" indent="0"/>
            <a:endParaRPr lang="zh-CN" altLang="en-US" sz="3600" dirty="0">
              <a:ea typeface="微软雅黑" panose="020B0503020204020204" pitchFamily="34" charset="-122"/>
            </a:endParaRPr>
          </a:p>
        </p:txBody>
      </p:sp>
      <p:sp>
        <p:nvSpPr>
          <p:cNvPr id="70" name="Rectangle 2">
            <a:extLst>
              <a:ext uri="{FF2B5EF4-FFF2-40B4-BE49-F238E27FC236}">
                <a16:creationId xmlns:a16="http://schemas.microsoft.com/office/drawing/2014/main" id="{CCDA4C16-9DA0-495E-BCDD-395D1262A922}"/>
              </a:ext>
            </a:extLst>
          </p:cNvPr>
          <p:cNvSpPr>
            <a:spLocks noChangeArrowheads="1"/>
          </p:cNvSpPr>
          <p:nvPr/>
        </p:nvSpPr>
        <p:spPr bwMode="auto">
          <a:xfrm>
            <a:off x="1616734" y="4238329"/>
            <a:ext cx="9160120" cy="1343729"/>
          </a:xfrm>
          <a:prstGeom prst="rect">
            <a:avLst/>
          </a:prstGeom>
          <a:solidFill>
            <a:srgbClr val="FFFFFF"/>
          </a:solidFill>
          <a:ln w="9525">
            <a:solidFill>
              <a:srgbClr val="FF0000"/>
            </a:solidFill>
            <a:miter lim="800000"/>
            <a:headEnd/>
            <a:tailEnd/>
          </a:ln>
          <a:effectLst>
            <a:outerShdw dist="107763" dir="2700000" algn="ctr" rotWithShape="0">
              <a:srgbClr val="000000">
                <a:alpha val="50000"/>
              </a:srgbClr>
            </a:outerShdw>
          </a:effectLst>
        </p:spPr>
        <p:txBody>
          <a:bodyPr wrap="none" anchor="ctr"/>
          <a:lstStyle/>
          <a:p>
            <a:pPr marL="0" marR="0" lvl="0" indent="0" defTabSz="914400" rtl="0" eaLnBrk="1" fontAlgn="base" latinLnBrk="0" hangingPunct="1">
              <a:lnSpc>
                <a:spcPct val="100000"/>
              </a:lnSpc>
              <a:spcBef>
                <a:spcPct val="0"/>
              </a:spcBef>
              <a:spcAft>
                <a:spcPct val="0"/>
              </a:spcAft>
              <a:buClrTx/>
              <a:buSzTx/>
              <a:buFontTx/>
              <a:buNone/>
              <a:tabLst/>
              <a:defRPr/>
            </a:pPr>
            <a:r>
              <a:rPr kumimoji="0" lang="en-US" altLang="zh-TW" sz="4800" b="0" i="0" u="none" strike="noStrike" kern="1200" cap="none" spc="0" normalizeH="0" baseline="0" noProof="0" dirty="0">
                <a:ln>
                  <a:noFill/>
                </a:ln>
                <a:solidFill>
                  <a:srgbClr val="000000"/>
                </a:solidFill>
                <a:effectLst/>
                <a:uLnTx/>
                <a:uFillTx/>
                <a:latin typeface="Times New Roman" panose="02020603050405020304" pitchFamily="18" charset="0"/>
                <a:ea typeface="新細明體" pitchFamily="18" charset="-120"/>
              </a:rPr>
              <a:t>Discovery</a:t>
            </a:r>
            <a:r>
              <a:rPr lang="en-US" altLang="zh-TW" sz="4800" kern="1200" dirty="0">
                <a:solidFill>
                  <a:srgbClr val="000000"/>
                </a:solidFill>
                <a:latin typeface="Times New Roman" panose="02020603050405020304" pitchFamily="18" charset="0"/>
                <a:ea typeface="新細明體" pitchFamily="18" charset="-120"/>
              </a:rPr>
              <a:t>   </a:t>
            </a:r>
            <a:r>
              <a:rPr kumimoji="0" lang="en-US" altLang="zh-TW" sz="4800" b="0" i="0" u="none" strike="noStrike" kern="1200" cap="none" spc="0" normalizeH="0" baseline="0" noProof="0" dirty="0">
                <a:ln>
                  <a:noFill/>
                </a:ln>
                <a:solidFill>
                  <a:srgbClr val="000000"/>
                </a:solidFill>
                <a:effectLst/>
                <a:uLnTx/>
                <a:uFillTx/>
                <a:latin typeface="Times New Roman" panose="02020603050405020304" pitchFamily="18" charset="0"/>
                <a:ea typeface="新細明體" pitchFamily="18" charset="-120"/>
              </a:rPr>
              <a:t>  UDDI</a:t>
            </a:r>
          </a:p>
        </p:txBody>
      </p:sp>
      <p:sp>
        <p:nvSpPr>
          <p:cNvPr id="71" name="Rectangle 3">
            <a:extLst>
              <a:ext uri="{FF2B5EF4-FFF2-40B4-BE49-F238E27FC236}">
                <a16:creationId xmlns:a16="http://schemas.microsoft.com/office/drawing/2014/main" id="{A43A9F07-D4F1-40A1-99B4-9272F7461755}"/>
              </a:ext>
            </a:extLst>
          </p:cNvPr>
          <p:cNvSpPr>
            <a:spLocks noChangeArrowheads="1"/>
          </p:cNvSpPr>
          <p:nvPr/>
        </p:nvSpPr>
        <p:spPr bwMode="auto">
          <a:xfrm>
            <a:off x="1616733" y="6564766"/>
            <a:ext cx="9160121" cy="1343729"/>
          </a:xfrm>
          <a:prstGeom prst="rect">
            <a:avLst/>
          </a:prstGeom>
          <a:solidFill>
            <a:srgbClr val="FFFFFF"/>
          </a:solidFill>
          <a:ln w="9525">
            <a:solidFill>
              <a:srgbClr val="FF0000"/>
            </a:solidFill>
            <a:miter lim="800000"/>
            <a:headEnd/>
            <a:tailEnd/>
          </a:ln>
          <a:effectLst>
            <a:outerShdw dist="107763" dir="2700000" algn="ctr" rotWithShape="0">
              <a:srgbClr val="000000">
                <a:alpha val="50000"/>
              </a:srgbClr>
            </a:outerShdw>
          </a:effectLst>
        </p:spPr>
        <p:txBody>
          <a:bodyPr wrap="none" anchor="ctr"/>
          <a:lstStyle/>
          <a:p>
            <a:pPr marL="0" marR="0" lvl="0" indent="0" defTabSz="914400" rtl="0" eaLnBrk="1" fontAlgn="base" latinLnBrk="0" hangingPunct="1">
              <a:lnSpc>
                <a:spcPct val="100000"/>
              </a:lnSpc>
              <a:spcBef>
                <a:spcPct val="0"/>
              </a:spcBef>
              <a:spcAft>
                <a:spcPct val="0"/>
              </a:spcAft>
              <a:buClrTx/>
              <a:buSzTx/>
              <a:buFontTx/>
              <a:buNone/>
              <a:tabLst/>
              <a:defRPr/>
            </a:pPr>
            <a:r>
              <a:rPr kumimoji="0" lang="en-US" altLang="zh-TW" sz="4800" b="0" i="0" u="none" strike="noStrike" kern="1200" cap="none" spc="0" normalizeH="0" baseline="0" noProof="0" dirty="0">
                <a:ln>
                  <a:noFill/>
                </a:ln>
                <a:solidFill>
                  <a:srgbClr val="000000"/>
                </a:solidFill>
                <a:effectLst/>
                <a:uLnTx/>
                <a:uFillTx/>
                <a:latin typeface="Times New Roman" panose="02020603050405020304" pitchFamily="18" charset="0"/>
                <a:ea typeface="新細明體" pitchFamily="18" charset="-120"/>
              </a:rPr>
              <a:t>Description        WSDL</a:t>
            </a:r>
          </a:p>
        </p:txBody>
      </p:sp>
      <p:sp>
        <p:nvSpPr>
          <p:cNvPr id="72" name="Rectangle 4">
            <a:extLst>
              <a:ext uri="{FF2B5EF4-FFF2-40B4-BE49-F238E27FC236}">
                <a16:creationId xmlns:a16="http://schemas.microsoft.com/office/drawing/2014/main" id="{15B8001D-AB49-4379-A7B0-2D207AF6FBD8}"/>
              </a:ext>
            </a:extLst>
          </p:cNvPr>
          <p:cNvSpPr>
            <a:spLocks noChangeArrowheads="1"/>
          </p:cNvSpPr>
          <p:nvPr/>
        </p:nvSpPr>
        <p:spPr bwMode="auto">
          <a:xfrm>
            <a:off x="1616735" y="8633540"/>
            <a:ext cx="9160122" cy="1343729"/>
          </a:xfrm>
          <a:prstGeom prst="rect">
            <a:avLst/>
          </a:prstGeom>
          <a:solidFill>
            <a:srgbClr val="FFFFFF"/>
          </a:solidFill>
          <a:ln w="9525">
            <a:solidFill>
              <a:srgbClr val="FF0000"/>
            </a:solidFill>
            <a:miter lim="800000"/>
            <a:headEnd/>
            <a:tailEnd/>
          </a:ln>
          <a:effectLst>
            <a:outerShdw dist="107763" dir="2700000" algn="ctr" rotWithShape="0">
              <a:srgbClr val="000000">
                <a:alpha val="50000"/>
              </a:srgbClr>
            </a:outerShdw>
          </a:effectLst>
        </p:spPr>
        <p:txBody>
          <a:bodyPr wrap="none" anchor="ctr"/>
          <a:lstStyle/>
          <a:p>
            <a:pPr marL="0" marR="0" lvl="0" indent="0" defTabSz="914400" rtl="0" eaLnBrk="1" fontAlgn="base" latinLnBrk="0" hangingPunct="1">
              <a:lnSpc>
                <a:spcPct val="100000"/>
              </a:lnSpc>
              <a:spcBef>
                <a:spcPct val="0"/>
              </a:spcBef>
              <a:spcAft>
                <a:spcPct val="0"/>
              </a:spcAft>
              <a:buClrTx/>
              <a:buSzTx/>
              <a:buFontTx/>
              <a:buNone/>
              <a:tabLst/>
              <a:defRPr/>
            </a:pPr>
            <a:r>
              <a:rPr kumimoji="0" lang="en-US" altLang="zh-CN" sz="4800" b="0" i="0" u="none" strike="noStrike" kern="1200" cap="none" spc="0" normalizeH="0" baseline="0" noProof="0" dirty="0">
                <a:ln>
                  <a:noFill/>
                </a:ln>
                <a:solidFill>
                  <a:srgbClr val="000000"/>
                </a:solidFill>
                <a:effectLst/>
                <a:uLnTx/>
                <a:uFillTx/>
                <a:latin typeface="Times New Roman" panose="02020603050405020304" pitchFamily="18" charset="0"/>
                <a:ea typeface="新細明體" pitchFamily="18" charset="-120"/>
              </a:rPr>
              <a:t>Message</a:t>
            </a:r>
            <a:r>
              <a:rPr lang="en-US" altLang="zh-CN" sz="4800" kern="1200" dirty="0">
                <a:solidFill>
                  <a:srgbClr val="000000"/>
                </a:solidFill>
                <a:latin typeface="Times New Roman" panose="02020603050405020304" pitchFamily="18" charset="0"/>
                <a:ea typeface="新細明體" pitchFamily="18" charset="-120"/>
              </a:rPr>
              <a:t>   </a:t>
            </a:r>
            <a:r>
              <a:rPr kumimoji="0" lang="en-US" altLang="zh-TW" sz="4800" b="0" i="0" u="none" strike="noStrike" kern="1200" cap="none" spc="0" normalizeH="0" baseline="0" noProof="0" dirty="0">
                <a:ln>
                  <a:noFill/>
                </a:ln>
                <a:solidFill>
                  <a:srgbClr val="000000"/>
                </a:solidFill>
                <a:effectLst/>
                <a:uLnTx/>
                <a:uFillTx/>
                <a:latin typeface="Times New Roman" panose="02020603050405020304" pitchFamily="18" charset="0"/>
                <a:ea typeface="新細明體" pitchFamily="18" charset="-120"/>
              </a:rPr>
              <a:t> XML-RPC, SOAP,XML</a:t>
            </a:r>
          </a:p>
        </p:txBody>
      </p:sp>
      <p:sp>
        <p:nvSpPr>
          <p:cNvPr id="73" name="Rectangle 5">
            <a:extLst>
              <a:ext uri="{FF2B5EF4-FFF2-40B4-BE49-F238E27FC236}">
                <a16:creationId xmlns:a16="http://schemas.microsoft.com/office/drawing/2014/main" id="{B18D971B-9C10-4997-96B9-344182C4136D}"/>
              </a:ext>
            </a:extLst>
          </p:cNvPr>
          <p:cNvSpPr>
            <a:spLocks noChangeArrowheads="1"/>
          </p:cNvSpPr>
          <p:nvPr/>
        </p:nvSpPr>
        <p:spPr bwMode="auto">
          <a:xfrm>
            <a:off x="1616735" y="10769081"/>
            <a:ext cx="9160119" cy="1467413"/>
          </a:xfrm>
          <a:prstGeom prst="rect">
            <a:avLst/>
          </a:prstGeom>
          <a:solidFill>
            <a:srgbClr val="FFFFFF"/>
          </a:solidFill>
          <a:ln w="9525">
            <a:solidFill>
              <a:srgbClr val="FF0000"/>
            </a:solidFill>
            <a:miter lim="800000"/>
            <a:headEnd/>
            <a:tailEnd/>
          </a:ln>
          <a:effectLst>
            <a:outerShdw dist="107763" dir="2700000" algn="ctr" rotWithShape="0">
              <a:srgbClr val="000000">
                <a:alpha val="50000"/>
              </a:srgbClr>
            </a:outerShdw>
          </a:effectLst>
        </p:spPr>
        <p:txBody>
          <a:bodyPr wrap="none" anchor="ctr"/>
          <a:lstStyle/>
          <a:p>
            <a:pPr marL="0" marR="0" lvl="0" indent="0" defTabSz="914400" rtl="0" eaLnBrk="1" fontAlgn="base" latinLnBrk="0" hangingPunct="1">
              <a:lnSpc>
                <a:spcPct val="100000"/>
              </a:lnSpc>
              <a:spcBef>
                <a:spcPct val="0"/>
              </a:spcBef>
              <a:spcAft>
                <a:spcPct val="0"/>
              </a:spcAft>
              <a:buClrTx/>
              <a:buSzTx/>
              <a:buFontTx/>
              <a:buNone/>
              <a:tabLst/>
              <a:defRPr/>
            </a:pPr>
            <a:r>
              <a:rPr kumimoji="0" lang="en-US" altLang="zh-TW" sz="4800" b="0" i="0" u="none" strike="noStrike" kern="1200" cap="none" spc="0" normalizeH="0" baseline="0" noProof="0" dirty="0">
                <a:ln>
                  <a:noFill/>
                </a:ln>
                <a:solidFill>
                  <a:srgbClr val="000000"/>
                </a:solidFill>
                <a:effectLst/>
                <a:uLnTx/>
                <a:uFillTx/>
                <a:latin typeface="Times New Roman" panose="02020603050405020304" pitchFamily="18" charset="0"/>
                <a:ea typeface="新細明體" pitchFamily="18" charset="-120"/>
              </a:rPr>
              <a:t>Transport	     HTTP,SMTP,FTP</a:t>
            </a:r>
          </a:p>
        </p:txBody>
      </p:sp>
      <p:pic>
        <p:nvPicPr>
          <p:cNvPr id="75" name="Picture 15">
            <a:extLst>
              <a:ext uri="{FF2B5EF4-FFF2-40B4-BE49-F238E27FC236}">
                <a16:creationId xmlns:a16="http://schemas.microsoft.com/office/drawing/2014/main" id="{2A1B10AA-E833-4149-822C-E0AF300C24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0" y="3858546"/>
            <a:ext cx="11906930" cy="8802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70843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a:solidFill>
                  <a:srgbClr val="35B558"/>
                </a:solidFill>
                <a:latin typeface="Noto Sans CJK SC Bold" panose="020B0800000000000000" pitchFamily="34" charset="-122"/>
                <a:ea typeface="Noto Sans CJK SC Bold" panose="020B0800000000000000" pitchFamily="34" charset="-122"/>
              </a:rPr>
              <a:t>关键技术</a:t>
            </a:r>
            <a:endParaRPr lang="en-US" altLang="zh-CN" dirty="0"/>
          </a:p>
        </p:txBody>
      </p:sp>
      <p:pic>
        <p:nvPicPr>
          <p:cNvPr id="3" name="图片 2">
            <a:extLst>
              <a:ext uri="{FF2B5EF4-FFF2-40B4-BE49-F238E27FC236}">
                <a16:creationId xmlns:a16="http://schemas.microsoft.com/office/drawing/2014/main" id="{A9108AE8-BDF1-49FD-96F6-72796AE751B0}"/>
              </a:ext>
            </a:extLst>
          </p:cNvPr>
          <p:cNvPicPr>
            <a:picLocks noChangeAspect="1"/>
          </p:cNvPicPr>
          <p:nvPr/>
        </p:nvPicPr>
        <p:blipFill>
          <a:blip r:embed="rId2"/>
          <a:stretch>
            <a:fillRect/>
          </a:stretch>
        </p:blipFill>
        <p:spPr>
          <a:xfrm>
            <a:off x="1894116" y="1977809"/>
            <a:ext cx="17748012" cy="10683390"/>
          </a:xfrm>
          <a:prstGeom prst="rect">
            <a:avLst/>
          </a:prstGeom>
        </p:spPr>
      </p:pic>
    </p:spTree>
    <p:extLst>
      <p:ext uri="{BB962C8B-B14F-4D97-AF65-F5344CB8AC3E}">
        <p14:creationId xmlns:p14="http://schemas.microsoft.com/office/powerpoint/2010/main" val="321081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solidFill>
                  <a:srgbClr val="35B558"/>
                </a:solidFill>
                <a:latin typeface="Noto Sans CJK SC Bold" panose="020B0800000000000000" pitchFamily="34" charset="-122"/>
                <a:ea typeface="Noto Sans CJK SC Bold" panose="020B0800000000000000" pitchFamily="34" charset="-122"/>
              </a:rPr>
              <a:t>关键技术</a:t>
            </a:r>
          </a:p>
        </p:txBody>
      </p:sp>
      <p:sp>
        <p:nvSpPr>
          <p:cNvPr id="3" name="副标题 2"/>
          <p:cNvSpPr>
            <a:spLocks noGrp="1"/>
          </p:cNvSpPr>
          <p:nvPr>
            <p:ph type="subTitle" idx="1"/>
          </p:nvPr>
        </p:nvSpPr>
        <p:spPr>
          <a:xfrm>
            <a:off x="1090800" y="1800225"/>
            <a:ext cx="22201200" cy="10860975"/>
          </a:xfrm>
        </p:spPr>
        <p:txBody>
          <a:bodyPr/>
          <a:lstStyle/>
          <a:p>
            <a:pPr marL="180000" indent="0"/>
            <a:r>
              <a:rPr lang="en-US" altLang="zh-CN" dirty="0">
                <a:solidFill>
                  <a:srgbClr val="FF5C00"/>
                </a:solidFill>
                <a:latin typeface="Noto Sans CJK SC Bold" panose="020B0800000000000000" pitchFamily="34" charset="-122"/>
                <a:ea typeface="Noto Sans CJK SC Bold" panose="020B0800000000000000" pitchFamily="34" charset="-122"/>
              </a:rPr>
              <a:t>XML. Extensible Markup Language </a:t>
            </a:r>
            <a:r>
              <a:rPr lang="zh-CN" altLang="en-US" dirty="0">
                <a:solidFill>
                  <a:srgbClr val="FF5C00"/>
                </a:solidFill>
                <a:latin typeface="Noto Sans CJK SC Bold" panose="020B0800000000000000" pitchFamily="34" charset="-122"/>
                <a:ea typeface="Noto Sans CJK SC Bold" panose="020B0800000000000000" pitchFamily="34" charset="-122"/>
              </a:rPr>
              <a:t>－扩展性标记语言</a:t>
            </a:r>
          </a:p>
          <a:p>
            <a:pPr>
              <a:lnSpc>
                <a:spcPct val="120000"/>
              </a:lnSpc>
              <a:buFont typeface="Wingdings" panose="05000000000000000000" pitchFamily="2" charset="2"/>
              <a:buChar char="u"/>
            </a:pPr>
            <a:r>
              <a:rPr lang="en-US" altLang="zh-CN" sz="3600" dirty="0">
                <a:ea typeface="微软雅黑" panose="020B0503020204020204" pitchFamily="34" charset="-122"/>
              </a:rPr>
              <a:t>XML</a:t>
            </a:r>
            <a:r>
              <a:rPr lang="zh-CN" altLang="en-US" sz="3600" dirty="0">
                <a:ea typeface="微软雅黑" panose="020B0503020204020204" pitchFamily="34" charset="-122"/>
              </a:rPr>
              <a:t>是一种类似于</a:t>
            </a:r>
            <a:r>
              <a:rPr lang="en-US" altLang="zh-CN" sz="3600" dirty="0">
                <a:ea typeface="微软雅黑" panose="020B0503020204020204" pitchFamily="34" charset="-122"/>
              </a:rPr>
              <a:t>HTML</a:t>
            </a:r>
            <a:r>
              <a:rPr lang="zh-CN" altLang="en-US" sz="3600" dirty="0">
                <a:ea typeface="微软雅黑" panose="020B0503020204020204" pitchFamily="34" charset="-122"/>
              </a:rPr>
              <a:t>的扩展标记语言</a:t>
            </a:r>
          </a:p>
          <a:p>
            <a:pPr>
              <a:lnSpc>
                <a:spcPct val="120000"/>
              </a:lnSpc>
              <a:buFont typeface="Wingdings" panose="05000000000000000000" pitchFamily="2" charset="2"/>
              <a:buChar char="u"/>
            </a:pPr>
            <a:r>
              <a:rPr lang="en-US" altLang="zh-CN" sz="3600" dirty="0">
                <a:ea typeface="微软雅黑" panose="020B0503020204020204" pitchFamily="34" charset="-122"/>
              </a:rPr>
              <a:t>XML</a:t>
            </a:r>
            <a:r>
              <a:rPr lang="zh-CN" altLang="en-US" sz="3600" dirty="0">
                <a:ea typeface="微软雅黑" panose="020B0503020204020204" pitchFamily="34" charset="-122"/>
              </a:rPr>
              <a:t>主要用于描述数据，用来传输和存储数据 </a:t>
            </a:r>
          </a:p>
          <a:p>
            <a:pPr>
              <a:lnSpc>
                <a:spcPct val="120000"/>
              </a:lnSpc>
              <a:buFont typeface="Wingdings" panose="05000000000000000000" pitchFamily="2" charset="2"/>
              <a:buChar char="u"/>
            </a:pPr>
            <a:r>
              <a:rPr lang="en-US" altLang="zh-CN" sz="3600" dirty="0">
                <a:ea typeface="微软雅黑" panose="020B0503020204020204" pitchFamily="34" charset="-122"/>
              </a:rPr>
              <a:t>XML</a:t>
            </a:r>
            <a:r>
              <a:rPr lang="zh-CN" altLang="en-US" sz="3600" dirty="0">
                <a:ea typeface="微软雅黑" panose="020B0503020204020204" pitchFamily="34" charset="-122"/>
              </a:rPr>
              <a:t>的所有标记不是由</a:t>
            </a:r>
            <a:r>
              <a:rPr lang="en-US" altLang="zh-CN" sz="3600" dirty="0">
                <a:ea typeface="微软雅黑" panose="020B0503020204020204" pitchFamily="34" charset="-122"/>
              </a:rPr>
              <a:t>XML</a:t>
            </a:r>
            <a:r>
              <a:rPr lang="zh-CN" altLang="en-US" sz="3600" dirty="0">
                <a:ea typeface="微软雅黑" panose="020B0503020204020204" pitchFamily="34" charset="-122"/>
              </a:rPr>
              <a:t>定义的，而是由用户自定义的，是可自由扩展的</a:t>
            </a:r>
          </a:p>
          <a:p>
            <a:pPr>
              <a:lnSpc>
                <a:spcPct val="120000"/>
              </a:lnSpc>
              <a:buFont typeface="Wingdings" panose="05000000000000000000" pitchFamily="2" charset="2"/>
              <a:buChar char="u"/>
            </a:pPr>
            <a:r>
              <a:rPr lang="en-US" altLang="zh-CN" sz="3600" dirty="0">
                <a:ea typeface="微软雅黑" panose="020B0503020204020204" pitchFamily="34" charset="-122"/>
              </a:rPr>
              <a:t>XML</a:t>
            </a:r>
            <a:r>
              <a:rPr lang="zh-CN" altLang="en-US" sz="3600" dirty="0">
                <a:ea typeface="微软雅黑" panose="020B0503020204020204" pitchFamily="34" charset="-122"/>
              </a:rPr>
              <a:t>利用</a:t>
            </a:r>
            <a:r>
              <a:rPr lang="en-US" altLang="zh-CN" sz="3600" dirty="0">
                <a:ea typeface="微软雅黑" panose="020B0503020204020204" pitchFamily="34" charset="-122"/>
              </a:rPr>
              <a:t>DTD</a:t>
            </a:r>
            <a:r>
              <a:rPr lang="zh-CN" altLang="en-US" sz="3600" dirty="0">
                <a:ea typeface="微软雅黑" panose="020B0503020204020204" pitchFamily="34" charset="-122"/>
              </a:rPr>
              <a:t>和</a:t>
            </a:r>
            <a:r>
              <a:rPr lang="en-US" altLang="zh-CN" sz="3600" dirty="0">
                <a:ea typeface="微软雅黑" panose="020B0503020204020204" pitchFamily="34" charset="-122"/>
              </a:rPr>
              <a:t>XML Schema</a:t>
            </a:r>
            <a:r>
              <a:rPr lang="zh-CN" altLang="en-US" sz="3600" dirty="0">
                <a:ea typeface="微软雅黑" panose="020B0503020204020204" pitchFamily="34" charset="-122"/>
              </a:rPr>
              <a:t>来描述数据</a:t>
            </a:r>
            <a:r>
              <a:rPr lang="zh-CN" altLang="en-US" sz="5400" kern="1200" dirty="0">
                <a:solidFill>
                  <a:srgbClr val="000000"/>
                </a:solidFill>
                <a:latin typeface="Arial"/>
                <a:ea typeface="宋体"/>
              </a:rPr>
              <a:t>。</a:t>
            </a:r>
            <a:endParaRPr lang="en-US" altLang="zh-CN" sz="3200" dirty="0">
              <a:solidFill>
                <a:srgbClr val="FF5C00"/>
              </a:solidFill>
              <a:latin typeface="Noto Sans CJK SC Bold" panose="020B0800000000000000" pitchFamily="34" charset="-122"/>
              <a:ea typeface="Noto Sans CJK SC Bold" panose="020B0800000000000000" pitchFamily="34" charset="-122"/>
            </a:endParaRPr>
          </a:p>
          <a:p>
            <a:pPr marL="180000" indent="0"/>
            <a:r>
              <a:rPr lang="en-US" altLang="zh-CN" dirty="0">
                <a:solidFill>
                  <a:srgbClr val="FF5C00"/>
                </a:solidFill>
                <a:latin typeface="Noto Sans CJK SC Bold" panose="020B0800000000000000" pitchFamily="34" charset="-122"/>
                <a:ea typeface="Noto Sans CJK SC Bold" panose="020B0800000000000000" pitchFamily="34" charset="-122"/>
              </a:rPr>
              <a:t>WSDL – </a:t>
            </a:r>
            <a:r>
              <a:rPr lang="en-US" altLang="zh-CN" dirty="0" err="1">
                <a:solidFill>
                  <a:srgbClr val="FF5C00"/>
                </a:solidFill>
                <a:latin typeface="Noto Sans CJK SC Bold" panose="020B0800000000000000" pitchFamily="34" charset="-122"/>
                <a:ea typeface="Noto Sans CJK SC Bold" panose="020B0800000000000000" pitchFamily="34" charset="-122"/>
              </a:rPr>
              <a:t>WebService</a:t>
            </a:r>
            <a:r>
              <a:rPr lang="en-US" altLang="zh-CN" dirty="0">
                <a:solidFill>
                  <a:srgbClr val="FF5C00"/>
                </a:solidFill>
                <a:latin typeface="Noto Sans CJK SC Bold" panose="020B0800000000000000" pitchFamily="34" charset="-122"/>
                <a:ea typeface="Noto Sans CJK SC Bold" panose="020B0800000000000000" pitchFamily="34" charset="-122"/>
              </a:rPr>
              <a:t> Description Language – Web</a:t>
            </a:r>
            <a:r>
              <a:rPr lang="zh-CN" altLang="en-US" dirty="0">
                <a:solidFill>
                  <a:srgbClr val="FF5C00"/>
                </a:solidFill>
                <a:latin typeface="Noto Sans CJK SC Bold" panose="020B0800000000000000" pitchFamily="34" charset="-122"/>
                <a:ea typeface="Noto Sans CJK SC Bold" panose="020B0800000000000000" pitchFamily="34" charset="-122"/>
              </a:rPr>
              <a:t>服务描述语言。</a:t>
            </a:r>
          </a:p>
          <a:p>
            <a:pPr marL="687600" lvl="3" indent="-507600" algn="l" rtl="0">
              <a:lnSpc>
                <a:spcPct val="120000"/>
              </a:lnSpc>
              <a:spcBef>
                <a:spcPts val="0"/>
              </a:spcBef>
              <a:buClr>
                <a:srgbClr val="35B558"/>
              </a:buClr>
              <a:buSzPct val="105000"/>
              <a:buFont typeface="Wingdings" panose="05000000000000000000" pitchFamily="2" charset="2"/>
              <a:buChar char="u"/>
            </a:pPr>
            <a:r>
              <a:rPr lang="zh-CN" altLang="en-US" sz="3600" dirty="0">
                <a:solidFill>
                  <a:srgbClr val="666666"/>
                </a:solidFill>
                <a:latin typeface="Noto Sans CJK SC Regular" panose="020B0500000000000000" pitchFamily="34" charset="-122"/>
                <a:ea typeface="微软雅黑" panose="020B0503020204020204" pitchFamily="34" charset="-122"/>
              </a:rPr>
              <a:t>通过</a:t>
            </a:r>
            <a:r>
              <a:rPr lang="en-US" altLang="zh-CN" sz="3600" dirty="0">
                <a:solidFill>
                  <a:srgbClr val="666666"/>
                </a:solidFill>
                <a:latin typeface="Noto Sans CJK SC Regular" panose="020B0500000000000000" pitchFamily="34" charset="-122"/>
                <a:ea typeface="微软雅黑" panose="020B0503020204020204" pitchFamily="34" charset="-122"/>
              </a:rPr>
              <a:t>XML</a:t>
            </a:r>
            <a:r>
              <a:rPr lang="zh-CN" altLang="en-US" sz="3600" dirty="0">
                <a:solidFill>
                  <a:srgbClr val="666666"/>
                </a:solidFill>
                <a:latin typeface="Noto Sans CJK SC Regular" panose="020B0500000000000000" pitchFamily="34" charset="-122"/>
                <a:ea typeface="微软雅黑" panose="020B0503020204020204" pitchFamily="34" charset="-122"/>
              </a:rPr>
              <a:t>形式说明服务在什么地方－地址。</a:t>
            </a:r>
            <a:endParaRPr lang="en-US" altLang="zh-CN" sz="3600" dirty="0">
              <a:solidFill>
                <a:srgbClr val="666666"/>
              </a:solidFill>
              <a:latin typeface="Noto Sans CJK SC Regular" panose="020B0500000000000000" pitchFamily="34" charset="-122"/>
              <a:ea typeface="微软雅黑" panose="020B0503020204020204" pitchFamily="34" charset="-122"/>
            </a:endParaRPr>
          </a:p>
          <a:p>
            <a:pPr marL="687600" lvl="3" indent="-507600" algn="l" rtl="0">
              <a:lnSpc>
                <a:spcPct val="120000"/>
              </a:lnSpc>
              <a:spcBef>
                <a:spcPts val="0"/>
              </a:spcBef>
              <a:buClr>
                <a:srgbClr val="35B558"/>
              </a:buClr>
              <a:buSzPct val="105000"/>
              <a:buFont typeface="Wingdings" panose="05000000000000000000" pitchFamily="2" charset="2"/>
              <a:buChar char="u"/>
            </a:pPr>
            <a:r>
              <a:rPr lang="zh-CN" altLang="en-US" sz="3600" dirty="0">
                <a:solidFill>
                  <a:srgbClr val="666666"/>
                </a:solidFill>
                <a:latin typeface="Noto Sans CJK SC Regular" panose="020B0500000000000000" pitchFamily="34" charset="-122"/>
                <a:ea typeface="微软雅黑" panose="020B0503020204020204" pitchFamily="34" charset="-122"/>
              </a:rPr>
              <a:t>通过</a:t>
            </a:r>
            <a:r>
              <a:rPr lang="en-US" altLang="zh-CN" sz="3600" dirty="0">
                <a:solidFill>
                  <a:srgbClr val="666666"/>
                </a:solidFill>
                <a:latin typeface="Noto Sans CJK SC Regular" panose="020B0500000000000000" pitchFamily="34" charset="-122"/>
                <a:ea typeface="微软雅黑" panose="020B0503020204020204" pitchFamily="34" charset="-122"/>
              </a:rPr>
              <a:t>XML</a:t>
            </a:r>
            <a:r>
              <a:rPr lang="zh-CN" altLang="en-US" sz="3600" dirty="0">
                <a:solidFill>
                  <a:srgbClr val="666666"/>
                </a:solidFill>
                <a:latin typeface="Noto Sans CJK SC Regular" panose="020B0500000000000000" pitchFamily="34" charset="-122"/>
                <a:ea typeface="微软雅黑" panose="020B0503020204020204" pitchFamily="34" charset="-122"/>
              </a:rPr>
              <a:t>形式说明服务提供什么样的方法 </a:t>
            </a:r>
            <a:r>
              <a:rPr lang="en-US" altLang="zh-CN" sz="3600" dirty="0">
                <a:solidFill>
                  <a:srgbClr val="666666"/>
                </a:solidFill>
                <a:latin typeface="Noto Sans CJK SC Regular" panose="020B0500000000000000" pitchFamily="34" charset="-122"/>
                <a:ea typeface="微软雅黑" panose="020B0503020204020204" pitchFamily="34" charset="-122"/>
              </a:rPr>
              <a:t>– </a:t>
            </a:r>
            <a:r>
              <a:rPr lang="zh-CN" altLang="en-US" sz="3600" dirty="0">
                <a:solidFill>
                  <a:srgbClr val="666666"/>
                </a:solidFill>
                <a:latin typeface="Noto Sans CJK SC Regular" panose="020B0500000000000000" pitchFamily="34" charset="-122"/>
                <a:ea typeface="微软雅黑" panose="020B0503020204020204" pitchFamily="34" charset="-122"/>
              </a:rPr>
              <a:t>如何调用。</a:t>
            </a:r>
            <a:endParaRPr lang="en-US" altLang="zh-CN" sz="3600" dirty="0">
              <a:solidFill>
                <a:srgbClr val="666666"/>
              </a:solidFill>
              <a:latin typeface="Noto Sans CJK SC Regular" panose="020B0500000000000000" pitchFamily="34" charset="-122"/>
              <a:ea typeface="微软雅黑" panose="020B0503020204020204" pitchFamily="34" charset="-122"/>
            </a:endParaRPr>
          </a:p>
          <a:p>
            <a:pPr marL="687600" lvl="3" indent="-507600" algn="l" rtl="0">
              <a:lnSpc>
                <a:spcPct val="120000"/>
              </a:lnSpc>
              <a:spcBef>
                <a:spcPts val="0"/>
              </a:spcBef>
              <a:buClr>
                <a:srgbClr val="35B558"/>
              </a:buClr>
              <a:buSzPct val="105000"/>
              <a:buFont typeface="Wingdings" panose="05000000000000000000" pitchFamily="2" charset="2"/>
              <a:buChar char="u"/>
            </a:pPr>
            <a:r>
              <a:rPr lang="zh-CN" altLang="en-US" sz="3600" dirty="0">
                <a:solidFill>
                  <a:srgbClr val="666666"/>
                </a:solidFill>
                <a:latin typeface="Noto Sans CJK SC Regular" panose="020B0500000000000000" pitchFamily="34" charset="-122"/>
                <a:ea typeface="微软雅黑" panose="020B0503020204020204" pitchFamily="34" charset="-122"/>
              </a:rPr>
              <a:t>一种用于描述</a:t>
            </a:r>
            <a:r>
              <a:rPr lang="en-US" altLang="zh-CN" sz="3600" dirty="0" err="1">
                <a:solidFill>
                  <a:srgbClr val="666666"/>
                </a:solidFill>
                <a:latin typeface="Noto Sans CJK SC Regular" panose="020B0500000000000000" pitchFamily="34" charset="-122"/>
                <a:ea typeface="微软雅黑" panose="020B0503020204020204" pitchFamily="34" charset="-122"/>
              </a:rPr>
              <a:t>WebService</a:t>
            </a:r>
            <a:r>
              <a:rPr lang="zh-CN" altLang="en-US" sz="3600" dirty="0">
                <a:solidFill>
                  <a:srgbClr val="666666"/>
                </a:solidFill>
                <a:latin typeface="Noto Sans CJK SC Regular" panose="020B0500000000000000" pitchFamily="34" charset="-122"/>
                <a:ea typeface="微软雅黑" panose="020B0503020204020204" pitchFamily="34" charset="-122"/>
              </a:rPr>
              <a:t>的</a:t>
            </a:r>
            <a:r>
              <a:rPr lang="en-US" altLang="zh-CN" sz="3600" dirty="0">
                <a:solidFill>
                  <a:srgbClr val="666666"/>
                </a:solidFill>
                <a:latin typeface="Noto Sans CJK SC Regular" panose="020B0500000000000000" pitchFamily="34" charset="-122"/>
                <a:ea typeface="微软雅黑" panose="020B0503020204020204" pitchFamily="34" charset="-122"/>
              </a:rPr>
              <a:t>XML</a:t>
            </a:r>
            <a:r>
              <a:rPr lang="zh-CN" altLang="en-US" sz="3600" dirty="0">
                <a:solidFill>
                  <a:srgbClr val="666666"/>
                </a:solidFill>
                <a:latin typeface="Noto Sans CJK SC Regular" panose="020B0500000000000000" pitchFamily="34" charset="-122"/>
                <a:ea typeface="微软雅黑" panose="020B0503020204020204" pitchFamily="34" charset="-122"/>
              </a:rPr>
              <a:t>语言，主要用于描述</a:t>
            </a:r>
            <a:r>
              <a:rPr lang="en-US" altLang="zh-CN" sz="3600" dirty="0">
                <a:solidFill>
                  <a:srgbClr val="666666"/>
                </a:solidFill>
                <a:latin typeface="Noto Sans CJK SC Regular" panose="020B0500000000000000" pitchFamily="34" charset="-122"/>
                <a:ea typeface="微软雅黑" panose="020B0503020204020204" pitchFamily="34" charset="-122"/>
              </a:rPr>
              <a:t>Web Service</a:t>
            </a:r>
            <a:r>
              <a:rPr lang="zh-CN" altLang="en-US" sz="3600" dirty="0">
                <a:solidFill>
                  <a:srgbClr val="666666"/>
                </a:solidFill>
                <a:latin typeface="Noto Sans CJK SC Regular" panose="020B0500000000000000" pitchFamily="34" charset="-122"/>
                <a:ea typeface="微软雅黑" panose="020B0503020204020204" pitchFamily="34" charset="-122"/>
              </a:rPr>
              <a:t>的接口信息</a:t>
            </a:r>
          </a:p>
          <a:p>
            <a:pPr marL="687600" lvl="3" indent="-507600" algn="l" rtl="0">
              <a:lnSpc>
                <a:spcPct val="120000"/>
              </a:lnSpc>
              <a:spcBef>
                <a:spcPts val="0"/>
              </a:spcBef>
              <a:buClr>
                <a:srgbClr val="35B558"/>
              </a:buClr>
              <a:buSzPct val="105000"/>
              <a:buFont typeface="Wingdings" panose="05000000000000000000" pitchFamily="2" charset="2"/>
              <a:buChar char="u"/>
            </a:pPr>
            <a:r>
              <a:rPr lang="zh-CN" altLang="en-US" sz="3600" dirty="0">
                <a:solidFill>
                  <a:srgbClr val="666666"/>
                </a:solidFill>
                <a:latin typeface="Noto Sans CJK SC Regular" panose="020B0500000000000000" pitchFamily="34" charset="-122"/>
                <a:ea typeface="微软雅黑" panose="020B0503020204020204" pitchFamily="34" charset="-122"/>
              </a:rPr>
              <a:t>利用</a:t>
            </a:r>
            <a:r>
              <a:rPr lang="en-US" altLang="zh-CN" sz="3600" dirty="0">
                <a:solidFill>
                  <a:srgbClr val="666666"/>
                </a:solidFill>
                <a:latin typeface="Noto Sans CJK SC Regular" panose="020B0500000000000000" pitchFamily="34" charset="-122"/>
                <a:ea typeface="微软雅黑" panose="020B0503020204020204" pitchFamily="34" charset="-122"/>
              </a:rPr>
              <a:t>WSDL</a:t>
            </a:r>
            <a:r>
              <a:rPr lang="zh-CN" altLang="en-US" sz="3600" dirty="0">
                <a:solidFill>
                  <a:srgbClr val="666666"/>
                </a:solidFill>
                <a:latin typeface="Noto Sans CJK SC Regular" panose="020B0500000000000000" pitchFamily="34" charset="-122"/>
                <a:ea typeface="微软雅黑" panose="020B0503020204020204" pitchFamily="34" charset="-122"/>
              </a:rPr>
              <a:t>可描述客户端和服务端交互的具体细节：</a:t>
            </a:r>
          </a:p>
          <a:p>
            <a:pPr marL="687600" lvl="3" indent="-507600" algn="l" rtl="0">
              <a:lnSpc>
                <a:spcPct val="120000"/>
              </a:lnSpc>
              <a:spcBef>
                <a:spcPts val="0"/>
              </a:spcBef>
              <a:buClr>
                <a:srgbClr val="35B558"/>
              </a:buClr>
              <a:buSzPct val="105000"/>
              <a:buFont typeface="Wingdings" panose="05000000000000000000" pitchFamily="2" charset="2"/>
              <a:buChar char="u"/>
            </a:pPr>
            <a:r>
              <a:rPr lang="zh-CN" altLang="en-US" sz="3600" dirty="0">
                <a:solidFill>
                  <a:srgbClr val="666666"/>
                </a:solidFill>
                <a:latin typeface="Noto Sans CJK SC Regular" panose="020B0500000000000000" pitchFamily="34" charset="-122"/>
                <a:ea typeface="微软雅黑" panose="020B0503020204020204" pitchFamily="34" charset="-122"/>
              </a:rPr>
              <a:t>操作和消息的抽象定义</a:t>
            </a:r>
          </a:p>
          <a:p>
            <a:pPr marL="687600" lvl="3" indent="-507600" algn="l" rtl="0">
              <a:lnSpc>
                <a:spcPct val="120000"/>
              </a:lnSpc>
              <a:spcBef>
                <a:spcPts val="0"/>
              </a:spcBef>
              <a:buClr>
                <a:srgbClr val="35B558"/>
              </a:buClr>
              <a:buSzPct val="105000"/>
              <a:buFont typeface="Wingdings" panose="05000000000000000000" pitchFamily="2" charset="2"/>
              <a:buChar char="u"/>
            </a:pPr>
            <a:r>
              <a:rPr lang="zh-CN" altLang="en-US" sz="3600" dirty="0">
                <a:solidFill>
                  <a:srgbClr val="666666"/>
                </a:solidFill>
                <a:latin typeface="Noto Sans CJK SC Regular" panose="020B0500000000000000" pitchFamily="34" charset="-122"/>
                <a:ea typeface="微软雅黑" panose="020B0503020204020204" pitchFamily="34" charset="-122"/>
              </a:rPr>
              <a:t>具体的网络协议、地址及消息编码</a:t>
            </a:r>
          </a:p>
          <a:p>
            <a:pPr marL="687600" lvl="3" indent="-507600" algn="l" rtl="0">
              <a:lnSpc>
                <a:spcPct val="120000"/>
              </a:lnSpc>
              <a:spcBef>
                <a:spcPts val="0"/>
              </a:spcBef>
              <a:buClr>
                <a:srgbClr val="35B558"/>
              </a:buClr>
              <a:buSzPct val="105000"/>
              <a:buFont typeface="Wingdings" panose="05000000000000000000" pitchFamily="2" charset="2"/>
              <a:buChar char="u"/>
            </a:pPr>
            <a:r>
              <a:rPr lang="zh-CN" altLang="en-US" sz="3600" dirty="0">
                <a:solidFill>
                  <a:srgbClr val="666666"/>
                </a:solidFill>
                <a:latin typeface="Noto Sans CJK SC Regular" panose="020B0500000000000000" pitchFamily="34" charset="-122"/>
                <a:ea typeface="微软雅黑" panose="020B0503020204020204" pitchFamily="34" charset="-122"/>
              </a:rPr>
              <a:t>通过</a:t>
            </a:r>
            <a:r>
              <a:rPr lang="en-US" altLang="zh-CN" sz="3600" dirty="0">
                <a:solidFill>
                  <a:srgbClr val="666666"/>
                </a:solidFill>
                <a:latin typeface="Noto Sans CJK SC Regular" panose="020B0500000000000000" pitchFamily="34" charset="-122"/>
                <a:ea typeface="微软雅黑" panose="020B0503020204020204" pitchFamily="34" charset="-122"/>
              </a:rPr>
              <a:t>WSDL</a:t>
            </a:r>
            <a:r>
              <a:rPr lang="zh-CN" altLang="en-US" sz="3600" dirty="0">
                <a:solidFill>
                  <a:srgbClr val="666666"/>
                </a:solidFill>
                <a:latin typeface="Noto Sans CJK SC Regular" panose="020B0500000000000000" pitchFamily="34" charset="-122"/>
                <a:ea typeface="微软雅黑" panose="020B0503020204020204" pitchFamily="34" charset="-122"/>
              </a:rPr>
              <a:t>可实现通信的自动化</a:t>
            </a:r>
          </a:p>
          <a:p>
            <a:pPr marL="687600" lvl="3" indent="-507600" algn="l" rtl="0">
              <a:lnSpc>
                <a:spcPct val="120000"/>
              </a:lnSpc>
              <a:spcBef>
                <a:spcPts val="0"/>
              </a:spcBef>
              <a:buClr>
                <a:srgbClr val="35B558"/>
              </a:buClr>
              <a:buSzPct val="105000"/>
              <a:buFont typeface="Wingdings" panose="05000000000000000000" pitchFamily="2" charset="2"/>
              <a:buChar char="u"/>
            </a:pPr>
            <a:r>
              <a:rPr lang="zh-CN" altLang="en-US" sz="3600" dirty="0">
                <a:solidFill>
                  <a:srgbClr val="666666"/>
                </a:solidFill>
                <a:latin typeface="Noto Sans CJK SC Regular" panose="020B0500000000000000" pitchFamily="34" charset="-122"/>
                <a:ea typeface="微软雅黑" panose="020B0503020204020204" pitchFamily="34" charset="-122"/>
              </a:rPr>
              <a:t>客户端自动读取</a:t>
            </a:r>
            <a:r>
              <a:rPr lang="en-US" altLang="zh-CN" sz="3600" dirty="0">
                <a:solidFill>
                  <a:srgbClr val="666666"/>
                </a:solidFill>
                <a:latin typeface="Noto Sans CJK SC Regular" panose="020B0500000000000000" pitchFamily="34" charset="-122"/>
                <a:ea typeface="微软雅黑" panose="020B0503020204020204" pitchFamily="34" charset="-122"/>
              </a:rPr>
              <a:t>WSDL</a:t>
            </a:r>
            <a:r>
              <a:rPr lang="zh-CN" altLang="en-US" sz="3600" dirty="0">
                <a:solidFill>
                  <a:srgbClr val="666666"/>
                </a:solidFill>
                <a:latin typeface="Noto Sans CJK SC Regular" panose="020B0500000000000000" pitchFamily="34" charset="-122"/>
                <a:ea typeface="微软雅黑" panose="020B0503020204020204" pitchFamily="34" charset="-122"/>
              </a:rPr>
              <a:t>，自动调用由</a:t>
            </a:r>
            <a:r>
              <a:rPr lang="en-US" altLang="zh-CN" sz="3600" dirty="0">
                <a:solidFill>
                  <a:srgbClr val="666666"/>
                </a:solidFill>
                <a:latin typeface="Noto Sans CJK SC Regular" panose="020B0500000000000000" pitchFamily="34" charset="-122"/>
                <a:ea typeface="微软雅黑" panose="020B0503020204020204" pitchFamily="34" charset="-122"/>
              </a:rPr>
              <a:t>WSDL</a:t>
            </a:r>
            <a:r>
              <a:rPr lang="zh-CN" altLang="en-US" sz="3600" dirty="0">
                <a:solidFill>
                  <a:srgbClr val="666666"/>
                </a:solidFill>
                <a:latin typeface="Noto Sans CJK SC Regular" panose="020B0500000000000000" pitchFamily="34" charset="-122"/>
                <a:ea typeface="微软雅黑" panose="020B0503020204020204" pitchFamily="34" charset="-122"/>
              </a:rPr>
              <a:t>定义的服务</a:t>
            </a:r>
          </a:p>
          <a:p>
            <a:pPr marL="1600200" lvl="3" indent="-228600" algn="l" defTabSz="914400" rtl="0" fontAlgn="base">
              <a:lnSpc>
                <a:spcPct val="80000"/>
              </a:lnSpc>
              <a:spcBef>
                <a:spcPct val="20000"/>
              </a:spcBef>
              <a:spcAft>
                <a:spcPct val="0"/>
              </a:spcAft>
              <a:buClr>
                <a:srgbClr val="336666"/>
              </a:buClr>
              <a:buSzPct val="150000"/>
              <a:buFontTx/>
              <a:buChar char="•"/>
            </a:pPr>
            <a:endParaRPr lang="en-US" altLang="zh-CN" sz="4000" kern="1200" dirty="0">
              <a:solidFill>
                <a:srgbClr val="000000"/>
              </a:solidFill>
              <a:latin typeface="Arial"/>
              <a:ea typeface="宋体"/>
            </a:endParaRPr>
          </a:p>
          <a:p>
            <a:pPr marL="180000" indent="0"/>
            <a:endParaRPr lang="zh-CN" altLang="en-US" dirty="0"/>
          </a:p>
        </p:txBody>
      </p:sp>
    </p:spTree>
    <p:extLst>
      <p:ext uri="{BB962C8B-B14F-4D97-AF65-F5344CB8AC3E}">
        <p14:creationId xmlns:p14="http://schemas.microsoft.com/office/powerpoint/2010/main" val="1552894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500"/>
                                        <p:tgtEl>
                                          <p:spTgt spid="3">
                                            <p:txEl>
                                              <p:pRg st="11" end="11"/>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animEffect transition="in" filter="fade">
                                      <p:cBhvr>
                                        <p:cTn id="45" dur="500"/>
                                        <p:tgtEl>
                                          <p:spTgt spid="3">
                                            <p:txEl>
                                              <p:pRg st="12" end="12"/>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3" end="13"/>
                                            </p:txEl>
                                          </p:spTgt>
                                        </p:tgtEl>
                                        <p:attrNameLst>
                                          <p:attrName>style.visibility</p:attrName>
                                        </p:attrNameLst>
                                      </p:cBhvr>
                                      <p:to>
                                        <p:strVal val="visible"/>
                                      </p:to>
                                    </p:set>
                                    <p:animEffect transition="in" filter="fade">
                                      <p:cBhvr>
                                        <p:cTn id="48"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solidFill>
                  <a:srgbClr val="35B558"/>
                </a:solidFill>
                <a:latin typeface="Noto Sans CJK SC Bold" panose="020B0800000000000000" pitchFamily="34" charset="-122"/>
                <a:ea typeface="Noto Sans CJK SC Bold" panose="020B0800000000000000" pitchFamily="34" charset="-122"/>
              </a:rPr>
              <a:t>关键技术</a:t>
            </a:r>
          </a:p>
        </p:txBody>
      </p:sp>
      <p:sp>
        <p:nvSpPr>
          <p:cNvPr id="3" name="副标题 2"/>
          <p:cNvSpPr>
            <a:spLocks noGrp="1"/>
          </p:cNvSpPr>
          <p:nvPr>
            <p:ph type="subTitle" idx="1"/>
          </p:nvPr>
        </p:nvSpPr>
        <p:spPr>
          <a:xfrm>
            <a:off x="1090800" y="1800225"/>
            <a:ext cx="22201200" cy="10860975"/>
          </a:xfrm>
        </p:spPr>
        <p:txBody>
          <a:bodyPr/>
          <a:lstStyle/>
          <a:p>
            <a:pPr marL="180000" indent="0"/>
            <a:r>
              <a:rPr lang="en-US" altLang="zh-CN" dirty="0">
                <a:solidFill>
                  <a:srgbClr val="FF5C00"/>
                </a:solidFill>
                <a:latin typeface="Noto Sans CJK SC Bold" panose="020B0800000000000000" pitchFamily="34" charset="-122"/>
                <a:ea typeface="Noto Sans CJK SC Bold" panose="020B0800000000000000" pitchFamily="34" charset="-122"/>
              </a:rPr>
              <a:t>SOAP-Simple Object Access Protocol(</a:t>
            </a:r>
            <a:r>
              <a:rPr lang="zh-CN" altLang="en-US" dirty="0">
                <a:solidFill>
                  <a:srgbClr val="FF5C00"/>
                </a:solidFill>
                <a:latin typeface="Noto Sans CJK SC Bold" panose="020B0800000000000000" pitchFamily="34" charset="-122"/>
                <a:ea typeface="Noto Sans CJK SC Bold" panose="020B0800000000000000" pitchFamily="34" charset="-122"/>
              </a:rPr>
              <a:t>简单对象访问协议</a:t>
            </a:r>
            <a:r>
              <a:rPr lang="en-US" altLang="zh-CN" dirty="0">
                <a:solidFill>
                  <a:srgbClr val="FF5C00"/>
                </a:solidFill>
                <a:latin typeface="Noto Sans CJK SC Bold" panose="020B0800000000000000" pitchFamily="34" charset="-122"/>
                <a:ea typeface="Noto Sans CJK SC Bold" panose="020B0800000000000000" pitchFamily="34" charset="-122"/>
              </a:rPr>
              <a:t>)</a:t>
            </a:r>
          </a:p>
          <a:p>
            <a:pPr marL="687600" lvl="3" indent="-507600" algn="l" rtl="0" fontAlgn="base">
              <a:lnSpc>
                <a:spcPct val="120000"/>
              </a:lnSpc>
              <a:spcBef>
                <a:spcPts val="0"/>
              </a:spcBef>
              <a:spcAft>
                <a:spcPct val="0"/>
              </a:spcAft>
              <a:buClr>
                <a:srgbClr val="35B558"/>
              </a:buClr>
              <a:buSzPct val="105000"/>
              <a:buFont typeface="Wingdings" panose="05000000000000000000" pitchFamily="2" charset="2"/>
              <a:buChar char="u"/>
            </a:pPr>
            <a:r>
              <a:rPr lang="en-US" altLang="zh-CN" sz="3600" dirty="0">
                <a:solidFill>
                  <a:srgbClr val="666666"/>
                </a:solidFill>
                <a:latin typeface="Noto Sans CJK SC Regular" panose="020B0500000000000000" pitchFamily="34" charset="-122"/>
                <a:ea typeface="微软雅黑" panose="020B0503020204020204" pitchFamily="34" charset="-122"/>
              </a:rPr>
              <a:t>SOAP</a:t>
            </a:r>
            <a:r>
              <a:rPr lang="zh-CN" altLang="en-US" sz="3600" dirty="0">
                <a:solidFill>
                  <a:srgbClr val="666666"/>
                </a:solidFill>
                <a:latin typeface="Noto Sans CJK SC Regular" panose="020B0500000000000000" pitchFamily="34" charset="-122"/>
                <a:ea typeface="微软雅黑" panose="020B0503020204020204" pitchFamily="34" charset="-122"/>
              </a:rPr>
              <a:t>作为一个基于</a:t>
            </a:r>
            <a:r>
              <a:rPr lang="en-US" altLang="zh-CN" sz="3600" dirty="0">
                <a:solidFill>
                  <a:srgbClr val="666666"/>
                </a:solidFill>
                <a:latin typeface="Noto Sans CJK SC Regular" panose="020B0500000000000000" pitchFamily="34" charset="-122"/>
                <a:ea typeface="微软雅黑" panose="020B0503020204020204" pitchFamily="34" charset="-122"/>
              </a:rPr>
              <a:t>XML</a:t>
            </a:r>
            <a:r>
              <a:rPr lang="zh-CN" altLang="en-US" sz="3600" dirty="0">
                <a:solidFill>
                  <a:srgbClr val="666666"/>
                </a:solidFill>
                <a:latin typeface="Noto Sans CJK SC Regular" panose="020B0500000000000000" pitchFamily="34" charset="-122"/>
                <a:ea typeface="微软雅黑" panose="020B0503020204020204" pitchFamily="34" charset="-122"/>
              </a:rPr>
              <a:t>语言的协议用于有网上传输数据。</a:t>
            </a:r>
            <a:endParaRPr lang="en-US" altLang="zh-CN" sz="3600" dirty="0">
              <a:solidFill>
                <a:srgbClr val="666666"/>
              </a:solidFill>
              <a:latin typeface="Noto Sans CJK SC Regular" panose="020B0500000000000000" pitchFamily="34" charset="-122"/>
              <a:ea typeface="微软雅黑" panose="020B0503020204020204" pitchFamily="34" charset="-122"/>
            </a:endParaRPr>
          </a:p>
          <a:p>
            <a:pPr marL="687600" lvl="3" indent="-507600" algn="l" rtl="0" fontAlgn="base">
              <a:lnSpc>
                <a:spcPct val="120000"/>
              </a:lnSpc>
              <a:spcBef>
                <a:spcPts val="0"/>
              </a:spcBef>
              <a:spcAft>
                <a:spcPct val="0"/>
              </a:spcAft>
              <a:buClr>
                <a:srgbClr val="35B558"/>
              </a:buClr>
              <a:buSzPct val="105000"/>
              <a:buFont typeface="Wingdings" panose="05000000000000000000" pitchFamily="2" charset="2"/>
              <a:buChar char="u"/>
            </a:pPr>
            <a:r>
              <a:rPr lang="en-US" altLang="zh-CN" sz="3600" dirty="0">
                <a:solidFill>
                  <a:srgbClr val="666666"/>
                </a:solidFill>
                <a:latin typeface="Noto Sans CJK SC Regular" panose="020B0500000000000000" pitchFamily="34" charset="-122"/>
                <a:ea typeface="微软雅黑" panose="020B0503020204020204" pitchFamily="34" charset="-122"/>
              </a:rPr>
              <a:t>SOAP</a:t>
            </a:r>
            <a:r>
              <a:rPr lang="zh-CN" altLang="en-US" sz="3600" dirty="0">
                <a:solidFill>
                  <a:srgbClr val="666666"/>
                </a:solidFill>
                <a:latin typeface="Noto Sans CJK SC Regular" panose="020B0500000000000000" pitchFamily="34" charset="-122"/>
                <a:ea typeface="微软雅黑" panose="020B0503020204020204" pitchFamily="34" charset="-122"/>
              </a:rPr>
              <a:t>主要用于分布式环境中结构化信息的传递，利用</a:t>
            </a:r>
            <a:r>
              <a:rPr lang="en-US" altLang="zh-CN" sz="3600" dirty="0">
                <a:solidFill>
                  <a:srgbClr val="666666"/>
                </a:solidFill>
                <a:latin typeface="Noto Sans CJK SC Regular" panose="020B0500000000000000" pitchFamily="34" charset="-122"/>
                <a:ea typeface="微软雅黑" panose="020B0503020204020204" pitchFamily="34" charset="-122"/>
              </a:rPr>
              <a:t>XML</a:t>
            </a:r>
            <a:r>
              <a:rPr lang="zh-CN" altLang="en-US" sz="3600" dirty="0">
                <a:solidFill>
                  <a:srgbClr val="666666"/>
                </a:solidFill>
                <a:latin typeface="Noto Sans CJK SC Regular" panose="020B0500000000000000" pitchFamily="34" charset="-122"/>
                <a:ea typeface="微软雅黑" panose="020B0503020204020204" pitchFamily="34" charset="-122"/>
              </a:rPr>
              <a:t>技术定义了独立于编程模型的可扩展的消息框架</a:t>
            </a:r>
          </a:p>
          <a:p>
            <a:pPr marL="687600" lvl="3" indent="-507600" algn="l" rtl="0" fontAlgn="base">
              <a:lnSpc>
                <a:spcPct val="120000"/>
              </a:lnSpc>
              <a:spcBef>
                <a:spcPts val="0"/>
              </a:spcBef>
              <a:spcAft>
                <a:spcPct val="0"/>
              </a:spcAft>
              <a:buClr>
                <a:srgbClr val="35B558"/>
              </a:buClr>
              <a:buSzPct val="105000"/>
              <a:buFont typeface="Wingdings" panose="05000000000000000000" pitchFamily="2" charset="2"/>
              <a:buChar char="u"/>
            </a:pPr>
            <a:r>
              <a:rPr lang="en-US" altLang="zh-CN" sz="3600" dirty="0">
                <a:solidFill>
                  <a:srgbClr val="666666"/>
                </a:solidFill>
                <a:latin typeface="Noto Sans CJK SC Regular" panose="020B0500000000000000" pitchFamily="34" charset="-122"/>
                <a:ea typeface="微软雅黑" panose="020B0503020204020204" pitchFamily="34" charset="-122"/>
              </a:rPr>
              <a:t>SOAP = </a:t>
            </a:r>
            <a:r>
              <a:rPr lang="zh-CN" altLang="en-US" sz="3600" dirty="0">
                <a:solidFill>
                  <a:srgbClr val="666666"/>
                </a:solidFill>
                <a:latin typeface="Noto Sans CJK SC Regular" panose="020B0500000000000000" pitchFamily="34" charset="-122"/>
                <a:ea typeface="微软雅黑" panose="020B0503020204020204" pitchFamily="34" charset="-122"/>
              </a:rPr>
              <a:t>在</a:t>
            </a:r>
            <a:r>
              <a:rPr lang="en-US" altLang="zh-CN" sz="3600" dirty="0">
                <a:solidFill>
                  <a:srgbClr val="666666"/>
                </a:solidFill>
                <a:latin typeface="Noto Sans CJK SC Regular" panose="020B0500000000000000" pitchFamily="34" charset="-122"/>
                <a:ea typeface="微软雅黑" panose="020B0503020204020204" pitchFamily="34" charset="-122"/>
              </a:rPr>
              <a:t>HTTP</a:t>
            </a:r>
            <a:r>
              <a:rPr lang="zh-CN" altLang="en-US" sz="3600" dirty="0">
                <a:solidFill>
                  <a:srgbClr val="666666"/>
                </a:solidFill>
                <a:latin typeface="Noto Sans CJK SC Regular" panose="020B0500000000000000" pitchFamily="34" charset="-122"/>
                <a:ea typeface="微软雅黑" panose="020B0503020204020204" pitchFamily="34" charset="-122"/>
              </a:rPr>
              <a:t>的基础上</a:t>
            </a:r>
            <a:r>
              <a:rPr lang="en-US" altLang="zh-CN" sz="3600" dirty="0">
                <a:solidFill>
                  <a:srgbClr val="666666"/>
                </a:solidFill>
                <a:latin typeface="Noto Sans CJK SC Regular" panose="020B0500000000000000" pitchFamily="34" charset="-122"/>
                <a:ea typeface="微软雅黑" panose="020B0503020204020204" pitchFamily="34" charset="-122"/>
              </a:rPr>
              <a:t>+XML</a:t>
            </a:r>
            <a:r>
              <a:rPr lang="zh-CN" altLang="en-US" sz="3600" dirty="0">
                <a:solidFill>
                  <a:srgbClr val="666666"/>
                </a:solidFill>
                <a:latin typeface="Noto Sans CJK SC Regular" panose="020B0500000000000000" pitchFamily="34" charset="-122"/>
                <a:ea typeface="微软雅黑" panose="020B0503020204020204" pitchFamily="34" charset="-122"/>
              </a:rPr>
              <a:t>数据。</a:t>
            </a:r>
          </a:p>
          <a:p>
            <a:pPr marL="687600" lvl="3" indent="-507600" algn="l" rtl="0" fontAlgn="base">
              <a:lnSpc>
                <a:spcPct val="120000"/>
              </a:lnSpc>
              <a:spcBef>
                <a:spcPts val="0"/>
              </a:spcBef>
              <a:spcAft>
                <a:spcPct val="0"/>
              </a:spcAft>
              <a:buClr>
                <a:srgbClr val="35B558"/>
              </a:buClr>
              <a:buSzPct val="105000"/>
              <a:buFont typeface="Wingdings" panose="05000000000000000000" pitchFamily="2" charset="2"/>
              <a:buChar char="u"/>
            </a:pPr>
            <a:r>
              <a:rPr lang="en-US" altLang="zh-CN" sz="3600" dirty="0">
                <a:solidFill>
                  <a:srgbClr val="666666"/>
                </a:solidFill>
                <a:latin typeface="Noto Sans CJK SC Regular" panose="020B0500000000000000" pitchFamily="34" charset="-122"/>
                <a:ea typeface="微软雅黑" panose="020B0503020204020204" pitchFamily="34" charset="-122"/>
              </a:rPr>
              <a:t>SOAP</a:t>
            </a:r>
            <a:r>
              <a:rPr lang="zh-CN" altLang="en-US" sz="3600" dirty="0">
                <a:solidFill>
                  <a:srgbClr val="666666"/>
                </a:solidFill>
                <a:latin typeface="Noto Sans CJK SC Regular" panose="020B0500000000000000" pitchFamily="34" charset="-122"/>
                <a:ea typeface="微软雅黑" panose="020B0503020204020204" pitchFamily="34" charset="-122"/>
              </a:rPr>
              <a:t>是基于</a:t>
            </a:r>
            <a:r>
              <a:rPr lang="en-US" altLang="zh-CN" sz="3600" dirty="0">
                <a:solidFill>
                  <a:srgbClr val="666666"/>
                </a:solidFill>
                <a:latin typeface="Noto Sans CJK SC Regular" panose="020B0500000000000000" pitchFamily="34" charset="-122"/>
                <a:ea typeface="微软雅黑" panose="020B0503020204020204" pitchFamily="34" charset="-122"/>
              </a:rPr>
              <a:t>HTTP</a:t>
            </a:r>
            <a:r>
              <a:rPr lang="zh-CN" altLang="en-US" sz="3600" dirty="0">
                <a:solidFill>
                  <a:srgbClr val="666666"/>
                </a:solidFill>
                <a:latin typeface="Noto Sans CJK SC Regular" panose="020B0500000000000000" pitchFamily="34" charset="-122"/>
                <a:ea typeface="微软雅黑" panose="020B0503020204020204" pitchFamily="34" charset="-122"/>
              </a:rPr>
              <a:t>的。</a:t>
            </a:r>
          </a:p>
          <a:p>
            <a:pPr marL="687600" lvl="3" indent="-507600" algn="l" rtl="0" fontAlgn="base">
              <a:lnSpc>
                <a:spcPct val="120000"/>
              </a:lnSpc>
              <a:spcBef>
                <a:spcPts val="0"/>
              </a:spcBef>
              <a:spcAft>
                <a:spcPct val="0"/>
              </a:spcAft>
              <a:buClr>
                <a:srgbClr val="35B558"/>
              </a:buClr>
              <a:buSzPct val="105000"/>
              <a:buFont typeface="Wingdings" panose="05000000000000000000" pitchFamily="2" charset="2"/>
              <a:buChar char="u"/>
            </a:pPr>
            <a:r>
              <a:rPr lang="en-US" altLang="zh-CN" sz="3600" dirty="0">
                <a:solidFill>
                  <a:srgbClr val="666666"/>
                </a:solidFill>
                <a:latin typeface="Noto Sans CJK SC Regular" panose="020B0500000000000000" pitchFamily="34" charset="-122"/>
                <a:ea typeface="微软雅黑" panose="020B0503020204020204" pitchFamily="34" charset="-122"/>
              </a:rPr>
              <a:t>SOAP</a:t>
            </a:r>
            <a:r>
              <a:rPr lang="zh-CN" altLang="en-US" sz="3600" dirty="0">
                <a:solidFill>
                  <a:srgbClr val="666666"/>
                </a:solidFill>
                <a:latin typeface="Noto Sans CJK SC Regular" panose="020B0500000000000000" pitchFamily="34" charset="-122"/>
                <a:ea typeface="微软雅黑" panose="020B0503020204020204" pitchFamily="34" charset="-122"/>
              </a:rPr>
              <a:t>的组成如下：</a:t>
            </a:r>
          </a:p>
          <a:p>
            <a:pPr marL="687600" lvl="3" indent="-507600" algn="l" rtl="0" fontAlgn="base">
              <a:lnSpc>
                <a:spcPct val="120000"/>
              </a:lnSpc>
              <a:spcBef>
                <a:spcPts val="0"/>
              </a:spcBef>
              <a:spcAft>
                <a:spcPct val="0"/>
              </a:spcAft>
              <a:buClr>
                <a:srgbClr val="35B558"/>
              </a:buClr>
              <a:buSzPct val="105000"/>
              <a:buFont typeface="Wingdings" panose="05000000000000000000" pitchFamily="2" charset="2"/>
              <a:buChar char="u"/>
            </a:pPr>
            <a:r>
              <a:rPr lang="en-US" altLang="zh-CN" sz="3600" dirty="0">
                <a:solidFill>
                  <a:srgbClr val="666666"/>
                </a:solidFill>
                <a:latin typeface="Noto Sans CJK SC Regular" panose="020B0500000000000000" pitchFamily="34" charset="-122"/>
                <a:ea typeface="微软雅黑" panose="020B0503020204020204" pitchFamily="34" charset="-122"/>
              </a:rPr>
              <a:t>Envelope – </a:t>
            </a:r>
            <a:r>
              <a:rPr lang="zh-CN" altLang="en-US" sz="3600" dirty="0">
                <a:solidFill>
                  <a:srgbClr val="666666"/>
                </a:solidFill>
                <a:latin typeface="Noto Sans CJK SC Regular" panose="020B0500000000000000" pitchFamily="34" charset="-122"/>
                <a:ea typeface="微软雅黑" panose="020B0503020204020204" pitchFamily="34" charset="-122"/>
              </a:rPr>
              <a:t>必须的部分。以</a:t>
            </a:r>
            <a:r>
              <a:rPr lang="en-US" altLang="zh-CN" sz="3600" dirty="0">
                <a:solidFill>
                  <a:srgbClr val="666666"/>
                </a:solidFill>
                <a:latin typeface="Noto Sans CJK SC Regular" panose="020B0500000000000000" pitchFamily="34" charset="-122"/>
                <a:ea typeface="微软雅黑" panose="020B0503020204020204" pitchFamily="34" charset="-122"/>
              </a:rPr>
              <a:t>XML</a:t>
            </a:r>
            <a:r>
              <a:rPr lang="zh-CN" altLang="en-US" sz="3600" dirty="0">
                <a:solidFill>
                  <a:srgbClr val="666666"/>
                </a:solidFill>
                <a:latin typeface="Noto Sans CJK SC Regular" panose="020B0500000000000000" pitchFamily="34" charset="-122"/>
                <a:ea typeface="微软雅黑" panose="020B0503020204020204" pitchFamily="34" charset="-122"/>
              </a:rPr>
              <a:t>的根元素出现。</a:t>
            </a:r>
          </a:p>
          <a:p>
            <a:pPr marL="687600" lvl="3" indent="-507600" algn="l" rtl="0" fontAlgn="base">
              <a:lnSpc>
                <a:spcPct val="120000"/>
              </a:lnSpc>
              <a:spcBef>
                <a:spcPts val="0"/>
              </a:spcBef>
              <a:spcAft>
                <a:spcPct val="0"/>
              </a:spcAft>
              <a:buClr>
                <a:srgbClr val="35B558"/>
              </a:buClr>
              <a:buSzPct val="105000"/>
              <a:buFont typeface="Wingdings" panose="05000000000000000000" pitchFamily="2" charset="2"/>
              <a:buChar char="u"/>
            </a:pPr>
            <a:r>
              <a:rPr lang="en-US" altLang="zh-CN" sz="3600" dirty="0">
                <a:solidFill>
                  <a:srgbClr val="666666"/>
                </a:solidFill>
                <a:latin typeface="Noto Sans CJK SC Regular" panose="020B0500000000000000" pitchFamily="34" charset="-122"/>
                <a:ea typeface="微软雅黑" panose="020B0503020204020204" pitchFamily="34" charset="-122"/>
              </a:rPr>
              <a:t>Headers – </a:t>
            </a:r>
            <a:r>
              <a:rPr lang="zh-CN" altLang="en-US" sz="3600" dirty="0">
                <a:solidFill>
                  <a:srgbClr val="666666"/>
                </a:solidFill>
                <a:latin typeface="Noto Sans CJK SC Regular" panose="020B0500000000000000" pitchFamily="34" charset="-122"/>
                <a:ea typeface="微软雅黑" panose="020B0503020204020204" pitchFamily="34" charset="-122"/>
              </a:rPr>
              <a:t>可选的。</a:t>
            </a:r>
          </a:p>
          <a:p>
            <a:pPr marL="687600" lvl="3" indent="-507600" algn="l" rtl="0" fontAlgn="base">
              <a:lnSpc>
                <a:spcPct val="120000"/>
              </a:lnSpc>
              <a:spcBef>
                <a:spcPts val="0"/>
              </a:spcBef>
              <a:spcAft>
                <a:spcPct val="0"/>
              </a:spcAft>
              <a:buClr>
                <a:srgbClr val="35B558"/>
              </a:buClr>
              <a:buSzPct val="105000"/>
              <a:buFont typeface="Wingdings" panose="05000000000000000000" pitchFamily="2" charset="2"/>
              <a:buChar char="u"/>
            </a:pPr>
            <a:r>
              <a:rPr lang="en-US" altLang="zh-CN" sz="3600" dirty="0">
                <a:solidFill>
                  <a:srgbClr val="666666"/>
                </a:solidFill>
                <a:latin typeface="Noto Sans CJK SC Regular" panose="020B0500000000000000" pitchFamily="34" charset="-122"/>
                <a:ea typeface="微软雅黑" panose="020B0503020204020204" pitchFamily="34" charset="-122"/>
              </a:rPr>
              <a:t>Body – </a:t>
            </a:r>
            <a:r>
              <a:rPr lang="zh-CN" altLang="en-US" sz="3600" dirty="0">
                <a:solidFill>
                  <a:srgbClr val="666666"/>
                </a:solidFill>
                <a:latin typeface="Noto Sans CJK SC Regular" panose="020B0500000000000000" pitchFamily="34" charset="-122"/>
                <a:ea typeface="微软雅黑" panose="020B0503020204020204" pitchFamily="34" charset="-122"/>
              </a:rPr>
              <a:t>必须的。在</a:t>
            </a:r>
            <a:r>
              <a:rPr lang="en-US" altLang="zh-CN" sz="3600" dirty="0">
                <a:solidFill>
                  <a:srgbClr val="666666"/>
                </a:solidFill>
                <a:latin typeface="Noto Sans CJK SC Regular" panose="020B0500000000000000" pitchFamily="34" charset="-122"/>
                <a:ea typeface="微软雅黑" panose="020B0503020204020204" pitchFamily="34" charset="-122"/>
              </a:rPr>
              <a:t>body</a:t>
            </a:r>
            <a:r>
              <a:rPr lang="zh-CN" altLang="en-US" sz="3600" dirty="0">
                <a:solidFill>
                  <a:srgbClr val="666666"/>
                </a:solidFill>
                <a:latin typeface="Noto Sans CJK SC Regular" panose="020B0500000000000000" pitchFamily="34" charset="-122"/>
                <a:ea typeface="微软雅黑" panose="020B0503020204020204" pitchFamily="34" charset="-122"/>
              </a:rPr>
              <a:t>部分，包含要执行的服务器的方法。和发送到服务器的数据。</a:t>
            </a:r>
          </a:p>
          <a:p>
            <a:pPr marL="180000" indent="0"/>
            <a:r>
              <a:rPr lang="en-US" altLang="zh-CN" dirty="0">
                <a:solidFill>
                  <a:srgbClr val="FF5C00"/>
                </a:solidFill>
                <a:latin typeface="Noto Sans CJK SC Bold" panose="020B0800000000000000" pitchFamily="34" charset="-122"/>
                <a:ea typeface="Noto Sans CJK SC Bold" panose="020B0800000000000000" pitchFamily="34" charset="-122"/>
              </a:rPr>
              <a:t>WSDL – </a:t>
            </a:r>
            <a:r>
              <a:rPr lang="en-US" altLang="zh-CN" dirty="0" err="1">
                <a:solidFill>
                  <a:srgbClr val="FF5C00"/>
                </a:solidFill>
                <a:latin typeface="Noto Sans CJK SC Bold" panose="020B0800000000000000" pitchFamily="34" charset="-122"/>
                <a:ea typeface="Noto Sans CJK SC Bold" panose="020B0800000000000000" pitchFamily="34" charset="-122"/>
              </a:rPr>
              <a:t>WebService</a:t>
            </a:r>
            <a:r>
              <a:rPr lang="en-US" altLang="zh-CN" dirty="0">
                <a:solidFill>
                  <a:srgbClr val="FF5C00"/>
                </a:solidFill>
                <a:latin typeface="Noto Sans CJK SC Bold" panose="020B0800000000000000" pitchFamily="34" charset="-122"/>
                <a:ea typeface="Noto Sans CJK SC Bold" panose="020B0800000000000000" pitchFamily="34" charset="-122"/>
              </a:rPr>
              <a:t> Description Language – Web</a:t>
            </a:r>
            <a:r>
              <a:rPr lang="zh-CN" altLang="en-US" dirty="0">
                <a:solidFill>
                  <a:srgbClr val="FF5C00"/>
                </a:solidFill>
                <a:latin typeface="Noto Sans CJK SC Bold" panose="020B0800000000000000" pitchFamily="34" charset="-122"/>
                <a:ea typeface="Noto Sans CJK SC Bold" panose="020B0800000000000000" pitchFamily="34" charset="-122"/>
              </a:rPr>
              <a:t>服务描述语言。</a:t>
            </a:r>
          </a:p>
          <a:p>
            <a:pPr marL="687600" lvl="3" indent="-507600" algn="l" rtl="0" fontAlgn="base">
              <a:lnSpc>
                <a:spcPct val="120000"/>
              </a:lnSpc>
              <a:spcBef>
                <a:spcPts val="0"/>
              </a:spcBef>
              <a:spcAft>
                <a:spcPct val="0"/>
              </a:spcAft>
              <a:buClr>
                <a:srgbClr val="35B558"/>
              </a:buClr>
              <a:buSzPct val="105000"/>
              <a:buFont typeface="Wingdings" panose="05000000000000000000" pitchFamily="2" charset="2"/>
              <a:buChar char="u"/>
              <a:defRPr/>
            </a:pPr>
            <a:r>
              <a:rPr kumimoji="1" lang="zh-CN" altLang="en-US" sz="2800" dirty="0">
                <a:ea typeface="微软雅黑" pitchFamily="34" charset="-122"/>
              </a:rPr>
              <a:t>是</a:t>
            </a:r>
            <a:r>
              <a:rPr lang="zh-CN" altLang="en-US" sz="3600" dirty="0">
                <a:solidFill>
                  <a:srgbClr val="666666"/>
                </a:solidFill>
                <a:latin typeface="Noto Sans CJK SC Regular" panose="020B0500000000000000" pitchFamily="34" charset="-122"/>
                <a:ea typeface="微软雅黑" panose="020B0503020204020204" pitchFamily="34" charset="-122"/>
              </a:rPr>
              <a:t>一套基于</a:t>
            </a:r>
            <a:r>
              <a:rPr lang="en-US" altLang="zh-CN" sz="3600" dirty="0">
                <a:solidFill>
                  <a:srgbClr val="666666"/>
                </a:solidFill>
                <a:latin typeface="Noto Sans CJK SC Regular" panose="020B0500000000000000" pitchFamily="34" charset="-122"/>
                <a:ea typeface="微软雅黑" panose="020B0503020204020204" pitchFamily="34" charset="-122"/>
              </a:rPr>
              <a:t>WEB</a:t>
            </a:r>
            <a:r>
              <a:rPr lang="zh-CN" altLang="en-US" sz="3600" dirty="0">
                <a:solidFill>
                  <a:srgbClr val="666666"/>
                </a:solidFill>
                <a:latin typeface="Noto Sans CJK SC Regular" panose="020B0500000000000000" pitchFamily="34" charset="-122"/>
                <a:ea typeface="微软雅黑" panose="020B0503020204020204" pitchFamily="34" charset="-122"/>
              </a:rPr>
              <a:t>的、分布式的、为</a:t>
            </a:r>
            <a:r>
              <a:rPr lang="en-US" altLang="zh-CN" sz="3600" dirty="0">
                <a:solidFill>
                  <a:srgbClr val="666666"/>
                </a:solidFill>
                <a:latin typeface="Noto Sans CJK SC Regular" panose="020B0500000000000000" pitchFamily="34" charset="-122"/>
                <a:ea typeface="微软雅黑" panose="020B0503020204020204" pitchFamily="34" charset="-122"/>
              </a:rPr>
              <a:t>Web</a:t>
            </a:r>
            <a:r>
              <a:rPr lang="zh-CN" altLang="en-US" sz="3600" dirty="0">
                <a:solidFill>
                  <a:srgbClr val="666666"/>
                </a:solidFill>
                <a:latin typeface="Noto Sans CJK SC Regular" panose="020B0500000000000000" pitchFamily="34" charset="-122"/>
                <a:ea typeface="微软雅黑" panose="020B0503020204020204" pitchFamily="34" charset="-122"/>
              </a:rPr>
              <a:t>服务提供的信息注册中心的实现标准规范，同时也包含一组使企业能将自身提供的</a:t>
            </a:r>
            <a:r>
              <a:rPr lang="en-US" altLang="zh-CN" sz="3600" dirty="0">
                <a:solidFill>
                  <a:srgbClr val="666666"/>
                </a:solidFill>
                <a:latin typeface="Noto Sans CJK SC Regular" panose="020B0500000000000000" pitchFamily="34" charset="-122"/>
                <a:ea typeface="微软雅黑" panose="020B0503020204020204" pitchFamily="34" charset="-122"/>
              </a:rPr>
              <a:t>Web</a:t>
            </a:r>
            <a:r>
              <a:rPr lang="zh-CN" altLang="en-US" sz="3600" dirty="0">
                <a:solidFill>
                  <a:srgbClr val="666666"/>
                </a:solidFill>
                <a:latin typeface="Noto Sans CJK SC Regular" panose="020B0500000000000000" pitchFamily="34" charset="-122"/>
                <a:ea typeface="微软雅黑" panose="020B0503020204020204" pitchFamily="34" charset="-122"/>
              </a:rPr>
              <a:t>服务注册以使得别的企业能够发现的访问协议的实现标准</a:t>
            </a:r>
            <a:endParaRPr lang="en-US" altLang="zh-CN" sz="3600" dirty="0">
              <a:solidFill>
                <a:srgbClr val="666666"/>
              </a:solidFill>
              <a:latin typeface="Noto Sans CJK SC Regular" panose="020B0500000000000000" pitchFamily="34" charset="-122"/>
              <a:ea typeface="微软雅黑" panose="020B0503020204020204" pitchFamily="34" charset="-122"/>
            </a:endParaRPr>
          </a:p>
          <a:p>
            <a:pPr marL="687600" lvl="3" indent="-507600" algn="l" rtl="0" fontAlgn="base">
              <a:lnSpc>
                <a:spcPct val="120000"/>
              </a:lnSpc>
              <a:spcBef>
                <a:spcPts val="0"/>
              </a:spcBef>
              <a:spcAft>
                <a:spcPct val="0"/>
              </a:spcAft>
              <a:buClr>
                <a:srgbClr val="35B558"/>
              </a:buClr>
              <a:buSzPct val="105000"/>
              <a:buFont typeface="Wingdings" panose="05000000000000000000" pitchFamily="2" charset="2"/>
              <a:buChar char="u"/>
              <a:defRPr/>
            </a:pPr>
            <a:r>
              <a:rPr lang="en-US" altLang="zh-CN" sz="3600" dirty="0">
                <a:solidFill>
                  <a:srgbClr val="666666"/>
                </a:solidFill>
                <a:latin typeface="Noto Sans CJK SC Regular" panose="020B0500000000000000" pitchFamily="34" charset="-122"/>
                <a:ea typeface="微软雅黑" panose="020B0503020204020204" pitchFamily="34" charset="-122"/>
              </a:rPr>
              <a:t>UDDI</a:t>
            </a:r>
            <a:r>
              <a:rPr lang="zh-CN" altLang="en-US" sz="3600" dirty="0">
                <a:solidFill>
                  <a:srgbClr val="666666"/>
                </a:solidFill>
                <a:latin typeface="Noto Sans CJK SC Regular" panose="020B0500000000000000" pitchFamily="34" charset="-122"/>
                <a:ea typeface="微软雅黑" panose="020B0503020204020204" pitchFamily="34" charset="-122"/>
              </a:rPr>
              <a:t>商业注册中心创建的目的是促进企业</a:t>
            </a:r>
            <a:r>
              <a:rPr lang="en-US" altLang="zh-CN" sz="3600" dirty="0">
                <a:solidFill>
                  <a:srgbClr val="666666"/>
                </a:solidFill>
                <a:latin typeface="Noto Sans CJK SC Regular" panose="020B0500000000000000" pitchFamily="34" charset="-122"/>
                <a:ea typeface="微软雅黑" panose="020B0503020204020204" pitchFamily="34" charset="-122"/>
              </a:rPr>
              <a:t>Web</a:t>
            </a:r>
            <a:r>
              <a:rPr lang="zh-CN" altLang="en-US" sz="3600" dirty="0">
                <a:solidFill>
                  <a:srgbClr val="666666"/>
                </a:solidFill>
                <a:latin typeface="Noto Sans CJK SC Regular" panose="020B0500000000000000" pitchFamily="34" charset="-122"/>
                <a:ea typeface="微软雅黑" panose="020B0503020204020204" pitchFamily="34" charset="-122"/>
              </a:rPr>
              <a:t>服务的发展以及为企业发现适当的</a:t>
            </a:r>
            <a:r>
              <a:rPr lang="en-US" altLang="zh-CN" sz="3600" dirty="0">
                <a:solidFill>
                  <a:srgbClr val="666666"/>
                </a:solidFill>
                <a:latin typeface="Noto Sans CJK SC Regular" panose="020B0500000000000000" pitchFamily="34" charset="-122"/>
                <a:ea typeface="微软雅黑" panose="020B0503020204020204" pitchFamily="34" charset="-122"/>
              </a:rPr>
              <a:t>Web</a:t>
            </a:r>
            <a:r>
              <a:rPr lang="zh-CN" altLang="en-US" sz="3600" dirty="0">
                <a:solidFill>
                  <a:srgbClr val="666666"/>
                </a:solidFill>
                <a:latin typeface="Noto Sans CJK SC Regular" panose="020B0500000000000000" pitchFamily="34" charset="-122"/>
                <a:ea typeface="微软雅黑" panose="020B0503020204020204" pitchFamily="34" charset="-122"/>
              </a:rPr>
              <a:t>服务</a:t>
            </a:r>
          </a:p>
          <a:p>
            <a:pPr marL="1600200" lvl="3" indent="-228600" algn="l" defTabSz="914400" rtl="0" fontAlgn="base">
              <a:lnSpc>
                <a:spcPct val="80000"/>
              </a:lnSpc>
              <a:spcBef>
                <a:spcPct val="20000"/>
              </a:spcBef>
              <a:spcAft>
                <a:spcPct val="0"/>
              </a:spcAft>
              <a:buClr>
                <a:srgbClr val="336666"/>
              </a:buClr>
              <a:buSzPct val="150000"/>
              <a:buFontTx/>
              <a:buChar char="•"/>
            </a:pPr>
            <a:endParaRPr lang="en-US" altLang="zh-CN" sz="3600" dirty="0">
              <a:solidFill>
                <a:srgbClr val="666666"/>
              </a:solidFill>
              <a:latin typeface="Noto Sans CJK SC Regular" panose="020B0500000000000000" pitchFamily="34" charset="-122"/>
              <a:ea typeface="微软雅黑" panose="020B0503020204020204" pitchFamily="34" charset="-122"/>
            </a:endParaRPr>
          </a:p>
          <a:p>
            <a:pPr marL="180000" indent="0"/>
            <a:endParaRPr lang="zh-CN" altLang="en-US" dirty="0"/>
          </a:p>
        </p:txBody>
      </p:sp>
    </p:spTree>
    <p:extLst>
      <p:ext uri="{BB962C8B-B14F-4D97-AF65-F5344CB8AC3E}">
        <p14:creationId xmlns:p14="http://schemas.microsoft.com/office/powerpoint/2010/main" val="3797588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ln w="50800">
          <a:solidFill>
            <a:srgbClr val="8881F0"/>
          </a:solidFill>
          <a:miter lim="800000"/>
        </a:ln>
      </a:spPr>
      <a:bodyPr/>
      <a:lstStyle>
        <a:defPPr marL="0" indent="0" algn="l">
          <a:buNone/>
          <a:defRPr sz="4800" dirty="0" smtClean="0">
            <a:solidFill>
              <a:srgbClr val="666666"/>
            </a:solidFill>
            <a:latin typeface="Noto Sans CJK SC Regular" panose="020B0500000000000000" pitchFamily="34" charset="-122"/>
            <a:ea typeface="Noto Sans CJK SC Regular" panose="020B0500000000000000" pitchFamily="34" charset="-122"/>
          </a:defRPr>
        </a:defPPr>
      </a:lstStyle>
    </a:txDef>
  </a:objectDefaults>
  <a:extraClrSchemeLst/>
  <a:extLst>
    <a:ext uri="{05A4C25C-085E-4340-85A3-A5531E510DB2}">
      <thm15:themeFamily xmlns:thm15="http://schemas.microsoft.com/office/thememl/2012/main" name="PPT模板V2-Windows-PowerPoint-PPT.potx" id="{20762C19-B23E-4BEB-93D1-C3851CE18177}" vid="{DBA93716-93B0-4C40-BF2A-3EFAFA21AD83}"/>
    </a:ext>
  </a:extLst>
</a:theme>
</file>

<file path=ppt/theme/theme2.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PPT模板V2-Windows-PowerPoint-PPT</Template>
  <TotalTime>5402</TotalTime>
  <Words>1919</Words>
  <Application>Microsoft Office PowerPoint</Application>
  <PresentationFormat>自定义</PresentationFormat>
  <Paragraphs>231</Paragraphs>
  <Slides>30</Slides>
  <Notes>28</Notes>
  <HiddenSlides>0</HiddenSlides>
  <MMClips>0</MMClips>
  <ScaleCrop>false</ScaleCrop>
  <HeadingPairs>
    <vt:vector size="8" baseType="variant">
      <vt:variant>
        <vt:lpstr>已用的字体</vt:lpstr>
      </vt:variant>
      <vt:variant>
        <vt:i4>20</vt:i4>
      </vt:variant>
      <vt:variant>
        <vt:lpstr>主题</vt:lpstr>
      </vt:variant>
      <vt:variant>
        <vt:i4>1</vt:i4>
      </vt:variant>
      <vt:variant>
        <vt:lpstr>嵌入 OLE 服务器</vt:lpstr>
      </vt:variant>
      <vt:variant>
        <vt:i4>1</vt:i4>
      </vt:variant>
      <vt:variant>
        <vt:lpstr>幻灯片标题</vt:lpstr>
      </vt:variant>
      <vt:variant>
        <vt:i4>30</vt:i4>
      </vt:variant>
    </vt:vector>
  </HeadingPairs>
  <TitlesOfParts>
    <vt:vector size="52" baseType="lpstr">
      <vt:lpstr>Avenir Roman</vt:lpstr>
      <vt:lpstr>Helvetica Light</vt:lpstr>
      <vt:lpstr>Noto Sans CJK SC Black</vt:lpstr>
      <vt:lpstr>Noto Sans CJK SC Bold</vt:lpstr>
      <vt:lpstr>Noto Sans CJK SC Light</vt:lpstr>
      <vt:lpstr>Noto Sans CJK SC Regular</vt:lpstr>
      <vt:lpstr>新細明體</vt:lpstr>
      <vt:lpstr>仿宋_GB2312</vt:lpstr>
      <vt:lpstr>黑体</vt:lpstr>
      <vt:lpstr>华文隶书</vt:lpstr>
      <vt:lpstr>楷体_GB2312</vt:lpstr>
      <vt:lpstr>宋体</vt:lpstr>
      <vt:lpstr>微软雅黑</vt:lpstr>
      <vt:lpstr>Andalus</vt:lpstr>
      <vt:lpstr>Arial</vt:lpstr>
      <vt:lpstr>Calibri</vt:lpstr>
      <vt:lpstr>Courier New</vt:lpstr>
      <vt:lpstr>Times New Roman</vt:lpstr>
      <vt:lpstr>Verdana</vt:lpstr>
      <vt:lpstr>Wingdings</vt:lpstr>
      <vt:lpstr>Black</vt:lpstr>
      <vt:lpstr>Visio</vt:lpstr>
      <vt:lpstr>PowerPoint 演示文稿</vt:lpstr>
      <vt:lpstr>目录</vt:lpstr>
      <vt:lpstr>什么是WebService</vt:lpstr>
      <vt:lpstr>什么是WebService</vt:lpstr>
      <vt:lpstr>关键技术</vt:lpstr>
      <vt:lpstr>关键技术</vt:lpstr>
      <vt:lpstr>关键技术</vt:lpstr>
      <vt:lpstr>关键技术</vt:lpstr>
      <vt:lpstr>关键技术</vt:lpstr>
      <vt:lpstr>关键技术</vt:lpstr>
      <vt:lpstr>关键技术</vt:lpstr>
      <vt:lpstr>关键技术</vt:lpstr>
      <vt:lpstr>demo演示及关键技术讲解</vt:lpstr>
      <vt:lpstr>demo演示及关键技术讲解</vt:lpstr>
      <vt:lpstr>demo演示及关键技术讲解 </vt:lpstr>
      <vt:lpstr>demo演示及关键技术讲解</vt:lpstr>
      <vt:lpstr>demo演示及关键技术讲解</vt:lpstr>
      <vt:lpstr>demo演示及关键技术讲解</vt:lpstr>
      <vt:lpstr>demo演示及关键技术讲解</vt:lpstr>
      <vt:lpstr>demo演示及关键技术讲解</vt:lpstr>
      <vt:lpstr>demo演示及关键技术讲解</vt:lpstr>
      <vt:lpstr>demo演示及关键技术讲解</vt:lpstr>
      <vt:lpstr>demo演示及关键技术讲解</vt:lpstr>
      <vt:lpstr>demo演示及关键技术讲解</vt:lpstr>
      <vt:lpstr>demo演示及关键技术讲解</vt:lpstr>
      <vt:lpstr>demo演示及关键技术讲解</vt:lpstr>
      <vt:lpstr>demo演示及关键技术讲解</vt:lpstr>
      <vt:lpstr>WebService应用</vt:lpstr>
      <vt:lpstr>WebService应用</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模板使用说明</dc:title>
  <dc:creator>张久</dc:creator>
  <cp:lastModifiedBy>白春飞</cp:lastModifiedBy>
  <cp:revision>671</cp:revision>
  <dcterms:created xsi:type="dcterms:W3CDTF">2015-03-23T11:35:35Z</dcterms:created>
  <dcterms:modified xsi:type="dcterms:W3CDTF">2018-03-23T01:16:19Z</dcterms:modified>
</cp:coreProperties>
</file>