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79" r:id="rId6"/>
    <p:sldId id="260" r:id="rId7"/>
    <p:sldId id="270" r:id="rId8"/>
    <p:sldId id="261" r:id="rId9"/>
    <p:sldId id="267" r:id="rId10"/>
    <p:sldId id="271" r:id="rId11"/>
    <p:sldId id="268" r:id="rId12"/>
    <p:sldId id="273" r:id="rId13"/>
    <p:sldId id="274" r:id="rId14"/>
    <p:sldId id="262" r:id="rId15"/>
    <p:sldId id="276" r:id="rId16"/>
    <p:sldId id="278" r:id="rId17"/>
    <p:sldId id="277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4340A-EDF2-464E-A448-8D1F08FF2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C27D1-B804-44EA-8843-18EB3DFAD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EE7D-4DB6-4EB4-9296-BBBACDF7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679B-B465-445C-82D7-E0893F5B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83499-2E5B-4B80-A87A-38AC994E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5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4C58A-9723-4C66-9E4A-3C37CFC4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C528C-E122-4EA0-8805-2AAA65427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02C2C-AED7-4415-BA75-FA81C4D9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1F0B5-B135-4E7D-A007-D5D91418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F4168-E9DE-4D7E-B4BF-4F23E710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6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B6EEC0-DDC6-4515-9BE1-71F07A149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8ECAA-4468-4355-B8AF-5C5D647A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4634C-A2E2-43F7-94EA-DEA9F3D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B5937-9EE8-4D7C-8B2A-B695439C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38228-6EC5-4794-8306-6E6FD1FC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8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559AC-B7D2-4137-8D74-86B8E46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CC326-BC00-4758-99C3-590BB443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1BB74-1EBA-4983-B67D-35E13C4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1ED1F-BA62-4F1E-9354-6BC93BDA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72536-5AE9-4819-A195-96FBE62E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38CD2-A800-45B1-9AFE-D5EB92B5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FF848-728B-403B-AF39-4F64E403A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7E941-8BE8-4EB7-9384-CD50648C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771C3-D602-4E7E-884F-8BADB79A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F07D42-E895-456C-AE7E-9FA32DF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3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847FC-D27F-4837-85A9-6486FF72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3271-582C-4E82-B5D3-D15BA6910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E25C24-8396-4BE0-A9CB-22F099E4D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10F1F4-B2A4-4AE3-A2F5-B1DB4E17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96E1E-5531-4300-ABA8-CC0738C4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A6644-C2A0-4C4A-AC18-3526D5DB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5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A6EED-5B42-4E41-8B2E-A8A75868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CF4DA-75B9-46A3-B420-3E2AFB2D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5B67D-8E6D-4A4D-9BE2-8A01DF24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7DEF6-8014-4059-80C3-5BFC7332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3BB558-9E16-49E8-952A-30D680022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1A3C3-8C06-4FCF-94AD-27F00C5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4FC145-103F-41CC-B6E7-0B1D761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C62FC-524D-4CCE-A0EC-CF93DEB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963FF-C061-475D-8329-FD33BFC7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70246-4C11-4F19-97CA-6A6982D8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2B0BBC-7BB4-4738-A309-0B480CE2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8B0363-5FD6-4E35-976C-8884623C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13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0289-FE2D-487D-8592-BF6882876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A3ABE1-D112-4978-BA84-E1E89B6F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B60E4E-FCF4-48BD-96A9-E5F3CD5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70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932FB-566C-4B70-B755-1A1F1C1A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5E591-6961-44C9-BC4B-1A24F4E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26D46-9153-4BD5-A90C-C80793D53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35FC9-F670-4EF7-907D-D4722AE3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CEA4A-0D60-4184-9B7E-3CB58CD5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6009B7-8C50-47CC-9BF1-8FA51AC7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9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7BE18-0800-4743-972D-3CF96D0D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02B52F-2EC6-4E0D-88A0-7C3606862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9C3E02-22E2-4D2A-8213-9C55E5C05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97737-6165-4FB9-A952-26488A13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C3C33-8D5C-4201-8845-1847294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C7807C-DDD9-4820-AEA5-378D789B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3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608B6F-7CCE-4E84-8187-3BAA922F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1095E-C219-4A5B-BF68-21D4FD132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145B-409D-4777-85D9-1BC30C33D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980F-59F2-4ABA-88C6-E9F81CD6B712}" type="datetimeFigureOut">
              <a:rPr lang="zh-CN" altLang="en-US" smtClean="0"/>
              <a:t>2018/4/17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4BC27-774A-4747-BACD-1E10A4BC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34106-37F8-455F-BA18-FCE72BC0E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5A63A-A929-495A-B63A-B3E847CAD4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6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60D7-249E-4231-99DF-FE49D2503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002" y="3724712"/>
            <a:ext cx="9144000" cy="100165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7B50B4-3385-4FC2-B205-FC883971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64" y="1372331"/>
            <a:ext cx="3914286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1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0134AD8-137B-426D-A8B7-DBB83B90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99" y="433783"/>
            <a:ext cx="6009524" cy="563809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A64409-BBC6-4052-BE40-C16C69676968}"/>
              </a:ext>
            </a:extLst>
          </p:cNvPr>
          <p:cNvSpPr/>
          <p:nvPr/>
        </p:nvSpPr>
        <p:spPr>
          <a:xfrm>
            <a:off x="2265028" y="1577130"/>
            <a:ext cx="1023456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280CC-C4BC-4330-82A1-75AD76549CFB}"/>
              </a:ext>
            </a:extLst>
          </p:cNvPr>
          <p:cNvSpPr txBox="1"/>
          <p:nvPr/>
        </p:nvSpPr>
        <p:spPr>
          <a:xfrm>
            <a:off x="7348757" y="1358826"/>
            <a:ext cx="432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入栈前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RequestContext</a:t>
            </a:r>
            <a:r>
              <a:rPr lang="zh-CN" altLang="en-US" dirty="0"/>
              <a:t>实例化时进行</a:t>
            </a:r>
            <a:r>
              <a:rPr lang="en-US" altLang="zh-CN" dirty="0"/>
              <a:t>url</a:t>
            </a:r>
            <a:r>
              <a:rPr lang="zh-CN" altLang="en-US" dirty="0"/>
              <a:t>与</a:t>
            </a:r>
            <a:r>
              <a:rPr lang="en-US" altLang="zh-CN" dirty="0"/>
              <a:t>rule</a:t>
            </a:r>
            <a:r>
              <a:rPr lang="zh-CN" altLang="en-US" dirty="0"/>
              <a:t>的匹配，将匹配到的</a:t>
            </a:r>
            <a:r>
              <a:rPr lang="en-US" altLang="zh-CN" dirty="0"/>
              <a:t>rule</a:t>
            </a:r>
            <a:r>
              <a:rPr lang="zh-CN" altLang="en-US" dirty="0"/>
              <a:t>存入</a:t>
            </a:r>
            <a:r>
              <a:rPr lang="en-US" altLang="zh-CN" dirty="0"/>
              <a:t>request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117AA7C-2D47-4822-9D71-DB3B59BA7C0F}"/>
              </a:ext>
            </a:extLst>
          </p:cNvPr>
          <p:cNvCxnSpPr>
            <a:cxnSpLocks/>
          </p:cNvCxnSpPr>
          <p:nvPr/>
        </p:nvCxnSpPr>
        <p:spPr>
          <a:xfrm>
            <a:off x="3288484" y="1656825"/>
            <a:ext cx="3993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5209ABC-3FAE-4117-AB8E-0A8945B36151}"/>
              </a:ext>
            </a:extLst>
          </p:cNvPr>
          <p:cNvSpPr/>
          <p:nvPr/>
        </p:nvSpPr>
        <p:spPr>
          <a:xfrm>
            <a:off x="2265028" y="3549764"/>
            <a:ext cx="1157680" cy="209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514FE3-B410-412B-AD21-35B2E27658FA}"/>
              </a:ext>
            </a:extLst>
          </p:cNvPr>
          <p:cNvCxnSpPr>
            <a:cxnSpLocks/>
          </p:cNvCxnSpPr>
          <p:nvPr/>
        </p:nvCxnSpPr>
        <p:spPr>
          <a:xfrm>
            <a:off x="3414319" y="3629459"/>
            <a:ext cx="38673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931C9-10B2-43D3-A60F-E9A4FFAFC253}"/>
              </a:ext>
            </a:extLst>
          </p:cNvPr>
          <p:cNvSpPr txBox="1"/>
          <p:nvPr/>
        </p:nvSpPr>
        <p:spPr>
          <a:xfrm>
            <a:off x="7348757" y="3331460"/>
            <a:ext cx="43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请求分发时，由</a:t>
            </a:r>
            <a:r>
              <a:rPr lang="en-US" altLang="zh-CN" dirty="0" err="1"/>
              <a:t>rule.endpoint</a:t>
            </a:r>
            <a:r>
              <a:rPr lang="zh-CN" altLang="en-US" dirty="0"/>
              <a:t>找到对应的视图函数执行</a:t>
            </a:r>
          </a:p>
        </p:txBody>
      </p:sp>
    </p:spTree>
    <p:extLst>
      <p:ext uri="{BB962C8B-B14F-4D97-AF65-F5344CB8AC3E}">
        <p14:creationId xmlns:p14="http://schemas.microsoft.com/office/powerpoint/2010/main" val="150198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CC90A6-72BF-4193-929C-BAD79801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7" y="1198848"/>
            <a:ext cx="5714933" cy="47992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71E8CB-CCEF-4CEA-8F8E-9EF2FFF44591}"/>
              </a:ext>
            </a:extLst>
          </p:cNvPr>
          <p:cNvSpPr txBox="1"/>
          <p:nvPr/>
        </p:nvSpPr>
        <p:spPr>
          <a:xfrm>
            <a:off x="777380" y="490540"/>
            <a:ext cx="557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RequestContext</a:t>
            </a:r>
            <a:r>
              <a:rPr lang="zh-CN" altLang="en-US" dirty="0"/>
              <a:t>实例化时进行</a:t>
            </a:r>
            <a:r>
              <a:rPr lang="en-US" altLang="zh-CN" dirty="0"/>
              <a:t>url</a:t>
            </a:r>
            <a:r>
              <a:rPr lang="zh-CN" altLang="en-US" dirty="0"/>
              <a:t>与</a:t>
            </a:r>
            <a:r>
              <a:rPr lang="en-US" altLang="zh-CN" dirty="0"/>
              <a:t>rule</a:t>
            </a:r>
            <a:r>
              <a:rPr lang="zh-CN" altLang="en-US" dirty="0"/>
              <a:t>的匹配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875D0-F214-4C35-AC0D-9229684B8D67}"/>
              </a:ext>
            </a:extLst>
          </p:cNvPr>
          <p:cNvSpPr/>
          <p:nvPr/>
        </p:nvSpPr>
        <p:spPr>
          <a:xfrm>
            <a:off x="1073791" y="1879134"/>
            <a:ext cx="4269989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1620412-0419-4552-A44E-207B53089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59" y="1474837"/>
            <a:ext cx="5514553" cy="37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228117-86DE-4ECC-99B3-DAC495D09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7" y="1819016"/>
            <a:ext cx="6042258" cy="26828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74C734-46CE-4667-B77F-C10413379F6B}"/>
              </a:ext>
            </a:extLst>
          </p:cNvPr>
          <p:cNvSpPr txBox="1"/>
          <p:nvPr/>
        </p:nvSpPr>
        <p:spPr>
          <a:xfrm>
            <a:off x="620346" y="893211"/>
            <a:ext cx="567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请求分发时，由</a:t>
            </a:r>
            <a:r>
              <a:rPr lang="en-US" altLang="zh-CN" dirty="0"/>
              <a:t>rule.endpoint</a:t>
            </a:r>
            <a:r>
              <a:rPr lang="zh-CN" altLang="en-US" dirty="0"/>
              <a:t>找到对应的视图函数执行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35AC21-438F-44F1-9C5B-D00FCB4DE93C}"/>
              </a:ext>
            </a:extLst>
          </p:cNvPr>
          <p:cNvSpPr txBox="1"/>
          <p:nvPr/>
        </p:nvSpPr>
        <p:spPr>
          <a:xfrm>
            <a:off x="3931639" y="307904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从栈中获得请求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C0B6F7-9F4A-44C3-9772-B8FF9AE24290}"/>
              </a:ext>
            </a:extLst>
          </p:cNvPr>
          <p:cNvSpPr txBox="1"/>
          <p:nvPr/>
        </p:nvSpPr>
        <p:spPr>
          <a:xfrm>
            <a:off x="3931639" y="366840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获得请求中的</a:t>
            </a:r>
            <a:r>
              <a:rPr lang="en-US" altLang="zh-CN" sz="1200" dirty="0">
                <a:solidFill>
                  <a:srgbClr val="FF0000"/>
                </a:solidFill>
              </a:rPr>
              <a:t>rule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9A7179-65D5-4B4B-838F-3C7A34C03FF6}"/>
              </a:ext>
            </a:extLst>
          </p:cNvPr>
          <p:cNvSpPr txBox="1"/>
          <p:nvPr/>
        </p:nvSpPr>
        <p:spPr>
          <a:xfrm>
            <a:off x="642368" y="449617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由</a:t>
            </a:r>
            <a:r>
              <a:rPr lang="en-US" altLang="zh-CN" sz="1200" dirty="0">
                <a:solidFill>
                  <a:srgbClr val="FF0000"/>
                </a:solidFill>
              </a:rPr>
              <a:t>rule.endpoint</a:t>
            </a:r>
            <a:r>
              <a:rPr lang="zh-CN" altLang="en-US" sz="1200" dirty="0">
                <a:solidFill>
                  <a:srgbClr val="FF0000"/>
                </a:solidFill>
              </a:rPr>
              <a:t>得到视图函数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CB72078-6C92-4AC7-B51C-5E0B85252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79" y="1816000"/>
            <a:ext cx="5514553" cy="372814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2E02A96-74AD-448E-AAC9-E7CFF962125A}"/>
              </a:ext>
            </a:extLst>
          </p:cNvPr>
          <p:cNvCxnSpPr/>
          <p:nvPr/>
        </p:nvCxnSpPr>
        <p:spPr>
          <a:xfrm>
            <a:off x="4018327" y="4501872"/>
            <a:ext cx="2919368" cy="925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D70490A-970E-431B-8851-0A68697DCC49}"/>
              </a:ext>
            </a:extLst>
          </p:cNvPr>
          <p:cNvSpPr/>
          <p:nvPr/>
        </p:nvSpPr>
        <p:spPr>
          <a:xfrm>
            <a:off x="620346" y="4240306"/>
            <a:ext cx="4991560" cy="261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0DB8082-B758-4748-8157-76F45E74C764}"/>
              </a:ext>
            </a:extLst>
          </p:cNvPr>
          <p:cNvSpPr/>
          <p:nvPr/>
        </p:nvSpPr>
        <p:spPr>
          <a:xfrm>
            <a:off x="642368" y="3079046"/>
            <a:ext cx="310487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A8607E-4795-4FD3-81F9-0701A496C173}"/>
              </a:ext>
            </a:extLst>
          </p:cNvPr>
          <p:cNvSpPr/>
          <p:nvPr/>
        </p:nvSpPr>
        <p:spPr>
          <a:xfrm>
            <a:off x="642368" y="3696888"/>
            <a:ext cx="1661561" cy="244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5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55F3A-1235-43CB-8796-62A66E769185}"/>
              </a:ext>
            </a:extLst>
          </p:cNvPr>
          <p:cNvSpPr txBox="1"/>
          <p:nvPr/>
        </p:nvSpPr>
        <p:spPr>
          <a:xfrm>
            <a:off x="251670" y="184558"/>
            <a:ext cx="819455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3.</a:t>
            </a:r>
            <a:r>
              <a:rPr lang="zh-CN" altLang="en-US" dirty="0">
                <a:solidFill>
                  <a:srgbClr val="0070C0"/>
                </a:solidFill>
              </a:rPr>
              <a:t>调试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156EF5-2C34-48D5-BA21-B0E7A00860C4}"/>
              </a:ext>
            </a:extLst>
          </p:cNvPr>
          <p:cNvSpPr txBox="1"/>
          <p:nvPr/>
        </p:nvSpPr>
        <p:spPr>
          <a:xfrm>
            <a:off x="947956" y="889234"/>
            <a:ext cx="298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修改代码后无需手动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462D1C-F9DC-473F-BED8-0D629C9498E7}"/>
              </a:ext>
            </a:extLst>
          </p:cNvPr>
          <p:cNvSpPr txBox="1"/>
          <p:nvPr/>
        </p:nvSpPr>
        <p:spPr>
          <a:xfrm>
            <a:off x="947956" y="13169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BC95EF-49B1-4F55-9586-C189CC449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07" y="1586170"/>
            <a:ext cx="7555985" cy="491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57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A3A8C88-981D-4F0C-B631-3B8F7FE7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7" y="621489"/>
            <a:ext cx="1400154" cy="1349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42691CF-B88C-4CE8-8A32-4F40E849A9F3}"/>
              </a:ext>
            </a:extLst>
          </p:cNvPr>
          <p:cNvSpPr txBox="1"/>
          <p:nvPr/>
        </p:nvSpPr>
        <p:spPr>
          <a:xfrm>
            <a:off x="1855264" y="2884924"/>
            <a:ext cx="8707772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jinja2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作者开发的一个模板系统，起初是仿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模板的一个模板引擎，为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提供模板支持，由于其灵活，快速和安全等优点被广泛使用。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F70FF5-8D9E-4211-9CB4-A8DB851A7E3F}"/>
              </a:ext>
            </a:extLst>
          </p:cNvPr>
          <p:cNvSpPr/>
          <p:nvPr/>
        </p:nvSpPr>
        <p:spPr>
          <a:xfrm>
            <a:off x="1998452" y="1004063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03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E9B66E7-3C81-45C8-B530-55DE15B69AB8}"/>
              </a:ext>
            </a:extLst>
          </p:cNvPr>
          <p:cNvSpPr txBox="1"/>
          <p:nvPr/>
        </p:nvSpPr>
        <p:spPr>
          <a:xfrm>
            <a:off x="1705786" y="345361"/>
            <a:ext cx="2085827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基础语法：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控制结构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{% %}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变量取值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{{ }}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{# #}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527384-D271-480B-962F-B3BBB4122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98" y="2456572"/>
            <a:ext cx="7342857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2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833577D-F240-4BD3-9158-7E4CBFA4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14" y="920562"/>
            <a:ext cx="4914286" cy="2114286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1503B4C-1FFD-4A30-8E86-083F7B15B0B4}"/>
              </a:ext>
            </a:extLst>
          </p:cNvPr>
          <p:cNvCxnSpPr/>
          <p:nvPr/>
        </p:nvCxnSpPr>
        <p:spPr>
          <a:xfrm>
            <a:off x="1602297" y="2290194"/>
            <a:ext cx="29193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2B6C554-5924-45A1-9A61-AF3218933307}"/>
              </a:ext>
            </a:extLst>
          </p:cNvPr>
          <p:cNvSpPr txBox="1"/>
          <p:nvPr/>
        </p:nvSpPr>
        <p:spPr>
          <a:xfrm>
            <a:off x="4706745" y="1982417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48C598F-4F6E-4E3F-A0EA-324298B2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04" y="3823153"/>
            <a:ext cx="5342857" cy="1590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AED91F-A57C-4C99-9F3A-20B49C82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285" y="3823153"/>
            <a:ext cx="5342857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E5FA6CB-570D-46BB-B4AB-E44C7DD1746A}"/>
              </a:ext>
            </a:extLst>
          </p:cNvPr>
          <p:cNvSpPr txBox="1"/>
          <p:nvPr/>
        </p:nvSpPr>
        <p:spPr>
          <a:xfrm>
            <a:off x="629172" y="333879"/>
            <a:ext cx="11048303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中最强大的功能：模板继承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模板继承允许我们创建一个基本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骨架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文件，其他文件从该骨架文件继承，然后针对自己需要的地方进行修改。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jinja2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的骨架文件中，利用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block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关键字表示其包涵的内容可以进行修改。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62F972D-9738-435A-8792-BAF77D2EB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62" y="2647027"/>
            <a:ext cx="5295238" cy="34095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2CF3B08-2BC5-4FAE-86BF-A53ECE1FC9EE}"/>
              </a:ext>
            </a:extLst>
          </p:cNvPr>
          <p:cNvSpPr txBox="1"/>
          <p:nvPr/>
        </p:nvSpPr>
        <p:spPr>
          <a:xfrm>
            <a:off x="2340529" y="2158488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base.html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110798-B4FA-4A99-B7D1-D98B0C4B0164}"/>
              </a:ext>
            </a:extLst>
          </p:cNvPr>
          <p:cNvSpPr/>
          <p:nvPr/>
        </p:nvSpPr>
        <p:spPr>
          <a:xfrm>
            <a:off x="1409350" y="3238150"/>
            <a:ext cx="3884103" cy="813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F94786F-DDA0-4943-B024-AFE08771169A}"/>
              </a:ext>
            </a:extLst>
          </p:cNvPr>
          <p:cNvCxnSpPr/>
          <p:nvPr/>
        </p:nvCxnSpPr>
        <p:spPr>
          <a:xfrm>
            <a:off x="1979802" y="3429000"/>
            <a:ext cx="2936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399BD6A-9184-4E76-BA66-7BA24F9A997F}"/>
              </a:ext>
            </a:extLst>
          </p:cNvPr>
          <p:cNvSpPr/>
          <p:nvPr/>
        </p:nvSpPr>
        <p:spPr>
          <a:xfrm>
            <a:off x="1409350" y="4865615"/>
            <a:ext cx="2768367" cy="5704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C945DF4-0179-43E8-84E3-7D7D3450755A}"/>
              </a:ext>
            </a:extLst>
          </p:cNvPr>
          <p:cNvCxnSpPr/>
          <p:nvPr/>
        </p:nvCxnSpPr>
        <p:spPr>
          <a:xfrm>
            <a:off x="2088859" y="5016617"/>
            <a:ext cx="385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E92E685-8FE9-43F4-B7CB-DA1A512E8C07}"/>
              </a:ext>
            </a:extLst>
          </p:cNvPr>
          <p:cNvSpPr/>
          <p:nvPr/>
        </p:nvSpPr>
        <p:spPr>
          <a:xfrm>
            <a:off x="1879134" y="3632433"/>
            <a:ext cx="1979802" cy="226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8E083B5-D622-4B1C-9190-431A678866E1}"/>
              </a:ext>
            </a:extLst>
          </p:cNvPr>
          <p:cNvCxnSpPr/>
          <p:nvPr/>
        </p:nvCxnSpPr>
        <p:spPr>
          <a:xfrm>
            <a:off x="2474752" y="3823284"/>
            <a:ext cx="2768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BB4AB75-47AA-46C8-A9D1-765723C965F6}"/>
              </a:ext>
            </a:extLst>
          </p:cNvPr>
          <p:cNvSpPr/>
          <p:nvPr/>
        </p:nvSpPr>
        <p:spPr>
          <a:xfrm>
            <a:off x="2273417" y="4446166"/>
            <a:ext cx="2139192" cy="213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6929542-A88F-40F2-BBA4-5CF11DD6E43B}"/>
              </a:ext>
            </a:extLst>
          </p:cNvPr>
          <p:cNvCxnSpPr/>
          <p:nvPr/>
        </p:nvCxnSpPr>
        <p:spPr>
          <a:xfrm>
            <a:off x="2927758" y="4597169"/>
            <a:ext cx="385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A854CD5-B9B8-4281-847A-B6D86ADD00D7}"/>
              </a:ext>
            </a:extLst>
          </p:cNvPr>
          <p:cNvGrpSpPr/>
          <p:nvPr/>
        </p:nvGrpSpPr>
        <p:grpSpPr>
          <a:xfrm>
            <a:off x="6600762" y="3025042"/>
            <a:ext cx="4790476" cy="2485714"/>
            <a:chOff x="6600762" y="3025042"/>
            <a:chExt cx="4790476" cy="24857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A7880EE-25A5-486B-ACC6-DB7BE3DFE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0762" y="3025042"/>
              <a:ext cx="4790476" cy="2485714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7E68235-ED83-416D-9EA3-C9DF8018258B}"/>
                </a:ext>
              </a:extLst>
            </p:cNvPr>
            <p:cNvSpPr txBox="1"/>
            <p:nvPr/>
          </p:nvSpPr>
          <p:spPr>
            <a:xfrm>
              <a:off x="7484765" y="3070371"/>
              <a:ext cx="2311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s</a:t>
              </a:r>
              <a:endParaRPr lang="zh-CN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3101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F430C4-0AAC-419A-B631-8BDD2458FDF1}"/>
              </a:ext>
            </a:extLst>
          </p:cNvPr>
          <p:cNvSpPr txBox="1"/>
          <p:nvPr/>
        </p:nvSpPr>
        <p:spPr>
          <a:xfrm>
            <a:off x="58723" y="30789"/>
            <a:ext cx="1588897" cy="46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Flask</a:t>
            </a:r>
            <a:r>
              <a:rPr lang="zh-CN" altLang="en-US" dirty="0">
                <a:solidFill>
                  <a:srgbClr val="0070C0"/>
                </a:solidFill>
              </a:rPr>
              <a:t>的扩展性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E648B2-2C20-4F62-BC6E-9812CC5439AE}"/>
              </a:ext>
            </a:extLst>
          </p:cNvPr>
          <p:cNvSpPr txBox="1"/>
          <p:nvPr/>
        </p:nvSpPr>
        <p:spPr>
          <a:xfrm>
            <a:off x="570451" y="594864"/>
            <a:ext cx="1080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Flask </a:t>
            </a:r>
            <a:r>
              <a:rPr lang="zh-CN" altLang="en-US" dirty="0"/>
              <a:t>易于扩展，为自己营造了优秀的生态环境，</a:t>
            </a:r>
            <a:r>
              <a:rPr lang="en-US" altLang="zh-CN" dirty="0"/>
              <a:t>Flask</a:t>
            </a:r>
            <a:r>
              <a:rPr lang="zh-CN" altLang="en-US" dirty="0"/>
              <a:t>生态下有各种各样的第三方库可供使用，这让我们开发自己的应用时，更高效、更专注，也更稳定。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D62C5-2A0F-4B22-AA4A-4AF4F207F762}"/>
              </a:ext>
            </a:extLst>
          </p:cNvPr>
          <p:cNvSpPr txBox="1"/>
          <p:nvPr/>
        </p:nvSpPr>
        <p:spPr>
          <a:xfrm>
            <a:off x="962329" y="2639770"/>
            <a:ext cx="37689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flask-script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提供强大的命令行操作，与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 shell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804B7-5134-41D3-B6C9-318DD813810B}"/>
              </a:ext>
            </a:extLst>
          </p:cNvPr>
          <p:cNvSpPr txBox="1"/>
          <p:nvPr/>
        </p:nvSpPr>
        <p:spPr>
          <a:xfrm>
            <a:off x="931492" y="3247647"/>
            <a:ext cx="12068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flask-login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user session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管理，提供诸如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login_user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logout_user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login_required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current_user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等功能，也是其他很多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库的基础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B0EDC4-42A2-48D5-B2FC-1DF7FF6618A5}"/>
              </a:ext>
            </a:extLst>
          </p:cNvPr>
          <p:cNvSpPr txBox="1"/>
          <p:nvPr/>
        </p:nvSpPr>
        <p:spPr>
          <a:xfrm>
            <a:off x="919249" y="3843146"/>
            <a:ext cx="67473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flask-admin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应用提供操作简单且易于扩展的数据库管理界面，与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Django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自带的数据库管理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C0560-1320-4B69-84D5-5BAC0B1143D8}"/>
              </a:ext>
            </a:extLst>
          </p:cNvPr>
          <p:cNvSpPr txBox="1"/>
          <p:nvPr/>
        </p:nvSpPr>
        <p:spPr>
          <a:xfrm>
            <a:off x="931492" y="4541701"/>
            <a:ext cx="75264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flask-principal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强大的权限管理机制，灵活性强，提供了一个权限管理的基础框架，是很多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权限相关扩展的基础。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E8B486-1B80-4DAF-B1F7-E38B83EAC5E5}"/>
              </a:ext>
            </a:extLst>
          </p:cNvPr>
          <p:cNvSpPr txBox="1"/>
          <p:nvPr/>
        </p:nvSpPr>
        <p:spPr>
          <a:xfrm>
            <a:off x="969364" y="5289021"/>
            <a:ext cx="313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flask-restful</a:t>
            </a: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一个强大的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 RESTful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框架，简单好用。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A6C7B-36C9-4BF9-844C-EF618A937E14}"/>
              </a:ext>
            </a:extLst>
          </p:cNvPr>
          <p:cNvSpPr/>
          <p:nvPr/>
        </p:nvSpPr>
        <p:spPr>
          <a:xfrm>
            <a:off x="969364" y="5938811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Flask-Mail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Flask-Mail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应用添加了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SMTP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邮件发送功能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62457A-7303-4681-8CBD-9BD7DEEC9F79}"/>
              </a:ext>
            </a:extLst>
          </p:cNvPr>
          <p:cNvSpPr txBox="1"/>
          <p:nvPr/>
        </p:nvSpPr>
        <p:spPr>
          <a:xfrm>
            <a:off x="969364" y="1321878"/>
            <a:ext cx="31774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适用于关系型数据库的数据库抽象层及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ORM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B3F0D1-DA3E-4772-95A9-028A8B8BA130}"/>
              </a:ext>
            </a:extLst>
          </p:cNvPr>
          <p:cNvSpPr txBox="1"/>
          <p:nvPr/>
        </p:nvSpPr>
        <p:spPr>
          <a:xfrm>
            <a:off x="969364" y="1968059"/>
            <a:ext cx="26997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flask-</a:t>
            </a:r>
            <a:r>
              <a:rPr lang="en-US" altLang="zh-CN" sz="1400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MongoEngine</a:t>
            </a:r>
            <a:endParaRPr lang="en-US" altLang="zh-CN" sz="14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数据库的数据库抽象层</a:t>
            </a:r>
          </a:p>
        </p:txBody>
      </p:sp>
    </p:spTree>
    <p:extLst>
      <p:ext uri="{BB962C8B-B14F-4D97-AF65-F5344CB8AC3E}">
        <p14:creationId xmlns:p14="http://schemas.microsoft.com/office/powerpoint/2010/main" val="356294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FFAAAB-3A45-4412-BB5B-B424030BA9CB}"/>
              </a:ext>
            </a:extLst>
          </p:cNvPr>
          <p:cNvSpPr txBox="1"/>
          <p:nvPr/>
        </p:nvSpPr>
        <p:spPr>
          <a:xfrm>
            <a:off x="251670" y="142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52841-E7FA-4A45-A605-4B5E8711DD51}"/>
              </a:ext>
            </a:extLst>
          </p:cNvPr>
          <p:cNvSpPr txBox="1"/>
          <p:nvPr/>
        </p:nvSpPr>
        <p:spPr>
          <a:xfrm>
            <a:off x="1139569" y="1363643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B393FD-38AF-4BDB-8E3A-08FAEDB5D4B2}"/>
              </a:ext>
            </a:extLst>
          </p:cNvPr>
          <p:cNvSpPr txBox="1"/>
          <p:nvPr/>
        </p:nvSpPr>
        <p:spPr>
          <a:xfrm>
            <a:off x="6096000" y="1363643"/>
            <a:ext cx="185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E7530-99ED-4DF3-9CFF-5C3DF29D021A}"/>
              </a:ext>
            </a:extLst>
          </p:cNvPr>
          <p:cNvSpPr txBox="1"/>
          <p:nvPr/>
        </p:nvSpPr>
        <p:spPr>
          <a:xfrm>
            <a:off x="1280065" y="2037427"/>
            <a:ext cx="4567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1.Flask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自由、灵活，可扩展性强，第三方库的选择面广，开发时可以结合自己最喜欢用的轮子，也能结合最流行最强大的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39E54C-75AF-46E4-B393-17C3BDA59994}"/>
              </a:ext>
            </a:extLst>
          </p:cNvPr>
          <p:cNvSpPr txBox="1"/>
          <p:nvPr/>
        </p:nvSpPr>
        <p:spPr>
          <a:xfrm>
            <a:off x="1280065" y="3357542"/>
            <a:ext cx="448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入门简单，即便没有多少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开发经验，也能很快做出网站。是一个非常好的学习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开发的框架。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56CF3F-7FEF-4F3C-A600-6017AEE25437}"/>
              </a:ext>
            </a:extLst>
          </p:cNvPr>
          <p:cNvSpPr/>
          <p:nvPr/>
        </p:nvSpPr>
        <p:spPr>
          <a:xfrm>
            <a:off x="1280065" y="4725650"/>
            <a:ext cx="351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非常适用于开发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服务的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07C1CA-984A-4CE5-A95C-83851C76B48B}"/>
              </a:ext>
            </a:extLst>
          </p:cNvPr>
          <p:cNvSpPr/>
          <p:nvPr/>
        </p:nvSpPr>
        <p:spPr>
          <a:xfrm>
            <a:off x="6235817" y="2037427"/>
            <a:ext cx="4946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虽然可以</a:t>
            </a:r>
            <a:r>
              <a:rPr lang="zh-CN" altLang="en-US" b="0" i="0" dirty="0">
                <a:solidFill>
                  <a:srgbClr val="1A1A1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开发大型网站，但代码架构需要自己设计，开发成本取决于开发者的能力和经验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7AE8F-B822-4295-95AC-9A08A62AE2BC}"/>
              </a:ext>
            </a:extLst>
          </p:cNvPr>
          <p:cNvSpPr/>
          <p:nvPr/>
        </p:nvSpPr>
        <p:spPr>
          <a:xfrm>
            <a:off x="6235817" y="3357542"/>
            <a:ext cx="4946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1A1A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多人开发项目中，在协同方面需要花费较大精力</a:t>
            </a:r>
            <a:endParaRPr lang="zh-CN" altLang="en-US" b="0" i="0" dirty="0">
              <a:solidFill>
                <a:srgbClr val="1A1A1A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CF3FB04-38AE-421C-9B00-4FFB7BBD9410}"/>
              </a:ext>
            </a:extLst>
          </p:cNvPr>
          <p:cNvCxnSpPr/>
          <p:nvPr/>
        </p:nvCxnSpPr>
        <p:spPr>
          <a:xfrm>
            <a:off x="5847127" y="1090569"/>
            <a:ext cx="0" cy="4429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045A48-7469-4A6A-A6AC-4464BBB7E9AE}"/>
              </a:ext>
            </a:extLst>
          </p:cNvPr>
          <p:cNvSpPr txBox="1"/>
          <p:nvPr/>
        </p:nvSpPr>
        <p:spPr>
          <a:xfrm>
            <a:off x="3095538" y="1015067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7A1B49-F388-45F6-B24A-B8F3A501F55E}"/>
              </a:ext>
            </a:extLst>
          </p:cNvPr>
          <p:cNvSpPr txBox="1"/>
          <p:nvPr/>
        </p:nvSpPr>
        <p:spPr>
          <a:xfrm>
            <a:off x="4098042" y="1812022"/>
            <a:ext cx="33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17CBE3-ABAD-4FB5-81C6-456E25AF77C7}"/>
              </a:ext>
            </a:extLst>
          </p:cNvPr>
          <p:cNvSpPr txBox="1"/>
          <p:nvPr/>
        </p:nvSpPr>
        <p:spPr>
          <a:xfrm>
            <a:off x="3095538" y="246933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14079-E9F3-4A4C-B167-1ABE5A101558}"/>
              </a:ext>
            </a:extLst>
          </p:cNvPr>
          <p:cNvSpPr txBox="1"/>
          <p:nvPr/>
        </p:nvSpPr>
        <p:spPr>
          <a:xfrm>
            <a:off x="4098042" y="321067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保持核心功能的简单并易于扩展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2D713B-D8CE-4349-99E3-EB753758305A}"/>
              </a:ext>
            </a:extLst>
          </p:cNvPr>
          <p:cNvSpPr txBox="1"/>
          <p:nvPr/>
        </p:nvSpPr>
        <p:spPr>
          <a:xfrm>
            <a:off x="2915148" y="395162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7EA4A51-0D9F-409D-BFB9-AA5B9D5464E9}"/>
              </a:ext>
            </a:extLst>
          </p:cNvPr>
          <p:cNvSpPr txBox="1"/>
          <p:nvPr/>
        </p:nvSpPr>
        <p:spPr>
          <a:xfrm>
            <a:off x="5167790" y="4474840"/>
            <a:ext cx="1210588" cy="142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上手容易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核心精简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易于扩展</a:t>
            </a:r>
          </a:p>
        </p:txBody>
      </p:sp>
    </p:spTree>
    <p:extLst>
      <p:ext uri="{BB962C8B-B14F-4D97-AF65-F5344CB8AC3E}">
        <p14:creationId xmlns:p14="http://schemas.microsoft.com/office/powerpoint/2010/main" val="111151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301221-2CB0-43EA-91BD-2C02BCC16BD3}"/>
              </a:ext>
            </a:extLst>
          </p:cNvPr>
          <p:cNvSpPr txBox="1"/>
          <p:nvPr/>
        </p:nvSpPr>
        <p:spPr>
          <a:xfrm>
            <a:off x="5014614" y="3013501"/>
            <a:ext cx="2162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Thanks.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97087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BA35422-6997-4882-99DB-C448B19D81FF}"/>
              </a:ext>
            </a:extLst>
          </p:cNvPr>
          <p:cNvSpPr txBox="1"/>
          <p:nvPr/>
        </p:nvSpPr>
        <p:spPr>
          <a:xfrm>
            <a:off x="1610686" y="83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11E2CB-0229-4011-9A49-0F34C34F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79" y="2016301"/>
            <a:ext cx="6742857" cy="17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9D57AA-E224-4033-A94F-A72BF1A1B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679" y="1377395"/>
            <a:ext cx="6866667" cy="2571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423C1B-9C4F-43B5-8CE2-5281C9F962DC}"/>
              </a:ext>
            </a:extLst>
          </p:cNvPr>
          <p:cNvSpPr txBox="1"/>
          <p:nvPr/>
        </p:nvSpPr>
        <p:spPr>
          <a:xfrm>
            <a:off x="178512" y="342737"/>
            <a:ext cx="462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两分钟完成</a:t>
            </a:r>
            <a:r>
              <a:rPr lang="en-US" altLang="zh-CN" dirty="0">
                <a:solidFill>
                  <a:srgbClr val="0070C0"/>
                </a:solidFill>
              </a:rPr>
              <a:t>flask</a:t>
            </a:r>
            <a:r>
              <a:rPr lang="zh-CN" altLang="en-US" dirty="0">
                <a:solidFill>
                  <a:srgbClr val="0070C0"/>
                </a:solidFill>
              </a:rPr>
              <a:t>的安装和</a:t>
            </a:r>
            <a:r>
              <a:rPr lang="en-US" altLang="zh-CN" dirty="0">
                <a:solidFill>
                  <a:srgbClr val="0070C0"/>
                </a:solidFill>
              </a:rPr>
              <a:t>Hello World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D30D94-2E90-4760-93AF-E452A42F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79" y="4236971"/>
            <a:ext cx="6685714" cy="150476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B697A70-9C27-49D5-9148-DCC10F4663C0}"/>
              </a:ext>
            </a:extLst>
          </p:cNvPr>
          <p:cNvSpPr txBox="1"/>
          <p:nvPr/>
        </p:nvSpPr>
        <p:spPr>
          <a:xfrm>
            <a:off x="1149086" y="13350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5CE938-8B3B-46A6-B3E9-4C3DD7054179}"/>
              </a:ext>
            </a:extLst>
          </p:cNvPr>
          <p:cNvSpPr txBox="1"/>
          <p:nvPr/>
        </p:nvSpPr>
        <p:spPr>
          <a:xfrm>
            <a:off x="1149086" y="26887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12CEF8-3E59-49EC-9AA0-96BD5C6E139D}"/>
              </a:ext>
            </a:extLst>
          </p:cNvPr>
          <p:cNvSpPr txBox="1"/>
          <p:nvPr/>
        </p:nvSpPr>
        <p:spPr>
          <a:xfrm>
            <a:off x="1149086" y="48880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86965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C4916B-9CE4-4B64-8D8B-AE364F3855E7}"/>
              </a:ext>
            </a:extLst>
          </p:cNvPr>
          <p:cNvSpPr txBox="1"/>
          <p:nvPr/>
        </p:nvSpPr>
        <p:spPr>
          <a:xfrm>
            <a:off x="6423620" y="4366649"/>
            <a:ext cx="1605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Jinja2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8642CE-E624-42AE-99C2-87EE1269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302" y="3626806"/>
            <a:ext cx="2077434" cy="20029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C3F9F0-2AD6-441E-B586-DF8F9EAF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209" y="1155115"/>
            <a:ext cx="2222361" cy="22104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C1A9C6-B7E5-41B1-88F5-CE56ADE4C0EF}"/>
              </a:ext>
            </a:extLst>
          </p:cNvPr>
          <p:cNvSpPr txBox="1"/>
          <p:nvPr/>
        </p:nvSpPr>
        <p:spPr>
          <a:xfrm>
            <a:off x="218113" y="407003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Flask</a:t>
            </a:r>
            <a:r>
              <a:rPr lang="zh-CN" altLang="en-US" dirty="0">
                <a:solidFill>
                  <a:srgbClr val="0070C0"/>
                </a:solidFill>
              </a:rPr>
              <a:t>核心依赖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6C3419-EBCD-4C72-B278-DC675128C262}"/>
              </a:ext>
            </a:extLst>
          </p:cNvPr>
          <p:cNvSpPr txBox="1"/>
          <p:nvPr/>
        </p:nvSpPr>
        <p:spPr>
          <a:xfrm>
            <a:off x="6079673" y="2157049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Werkzeug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74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3C3F9F0-2AD6-441E-B586-DF8F9EAFB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10" y="2133524"/>
            <a:ext cx="2222361" cy="22104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DC1A9C6-B7E5-41B1-88F5-CE56ADE4C0EF}"/>
              </a:ext>
            </a:extLst>
          </p:cNvPr>
          <p:cNvSpPr txBox="1"/>
          <p:nvPr/>
        </p:nvSpPr>
        <p:spPr>
          <a:xfrm>
            <a:off x="276836" y="289557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</a:rPr>
              <a:t>Werkzeug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6C3419-EBCD-4C72-B278-DC675128C262}"/>
              </a:ext>
            </a:extLst>
          </p:cNvPr>
          <p:cNvSpPr txBox="1"/>
          <p:nvPr/>
        </p:nvSpPr>
        <p:spPr>
          <a:xfrm>
            <a:off x="3593576" y="227613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 </a:t>
            </a:r>
            <a:r>
              <a:rPr lang="en-US" altLang="zh-CN" dirty="0" err="1"/>
              <a:t>Werkzeug</a:t>
            </a:r>
            <a:r>
              <a:rPr lang="zh-CN" altLang="en-US" dirty="0"/>
              <a:t>是一个</a:t>
            </a:r>
            <a:r>
              <a:rPr lang="en-US" altLang="zh-CN" dirty="0"/>
              <a:t>WSGI</a:t>
            </a:r>
            <a:r>
              <a:rPr lang="zh-CN" altLang="en-US" dirty="0"/>
              <a:t>工具包，主要为</a:t>
            </a:r>
            <a:r>
              <a:rPr lang="en-US" altLang="zh-CN" dirty="0"/>
              <a:t>flask</a:t>
            </a:r>
            <a:r>
              <a:rPr lang="zh-CN" altLang="en-US" dirty="0"/>
              <a:t>提供以下三点支持：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CB1036-13D2-4C55-9EA5-4786DB596180}"/>
              </a:ext>
            </a:extLst>
          </p:cNvPr>
          <p:cNvSpPr txBox="1"/>
          <p:nvPr/>
        </p:nvSpPr>
        <p:spPr>
          <a:xfrm>
            <a:off x="4432960" y="2832121"/>
            <a:ext cx="5258171" cy="1296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1.Web </a:t>
            </a:r>
            <a:r>
              <a:rPr lang="zh-CN" altLang="en-US" dirty="0"/>
              <a:t>服务器网关接口</a:t>
            </a:r>
            <a:r>
              <a:rPr lang="zh-CN" altLang="en-US" sz="1200" dirty="0"/>
              <a:t>（</a:t>
            </a:r>
            <a:r>
              <a:rPr lang="en-US" altLang="zh-CN" sz="1200" dirty="0"/>
              <a:t>Web Server Gateway Interface</a:t>
            </a:r>
            <a:r>
              <a:rPr lang="zh-CN" altLang="en-US" sz="1200" dirty="0"/>
              <a:t>，</a:t>
            </a:r>
            <a:r>
              <a:rPr lang="en-US" altLang="zh-CN" sz="1200" dirty="0"/>
              <a:t>WSGI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路由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调试</a:t>
            </a:r>
          </a:p>
        </p:txBody>
      </p:sp>
    </p:spTree>
    <p:extLst>
      <p:ext uri="{BB962C8B-B14F-4D97-AF65-F5344CB8AC3E}">
        <p14:creationId xmlns:p14="http://schemas.microsoft.com/office/powerpoint/2010/main" val="134024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F704E3B-9509-40C5-9945-6B7568489BEE}"/>
              </a:ext>
            </a:extLst>
          </p:cNvPr>
          <p:cNvSpPr/>
          <p:nvPr/>
        </p:nvSpPr>
        <p:spPr>
          <a:xfrm>
            <a:off x="2541478" y="3194525"/>
            <a:ext cx="981512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0C8B24BD-4EBA-47EC-9082-441200BB719E}"/>
              </a:ext>
            </a:extLst>
          </p:cNvPr>
          <p:cNvSpPr/>
          <p:nvPr/>
        </p:nvSpPr>
        <p:spPr>
          <a:xfrm>
            <a:off x="4565854" y="3180735"/>
            <a:ext cx="2565781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协议栈、网卡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BA31578E-A94C-4129-A63B-EFF8CC03EF38}"/>
              </a:ext>
            </a:extLst>
          </p:cNvPr>
          <p:cNvSpPr/>
          <p:nvPr/>
        </p:nvSpPr>
        <p:spPr>
          <a:xfrm>
            <a:off x="8054187" y="3186731"/>
            <a:ext cx="981512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0030F5-0441-4452-86AA-0F2BE14C1564}"/>
              </a:ext>
            </a:extLst>
          </p:cNvPr>
          <p:cNvSpPr txBox="1"/>
          <p:nvPr/>
        </p:nvSpPr>
        <p:spPr>
          <a:xfrm>
            <a:off x="155349" y="203763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1.WSGI</a:t>
            </a:r>
            <a:r>
              <a:rPr lang="zh-CN" altLang="en-US" dirty="0">
                <a:solidFill>
                  <a:srgbClr val="0070C0"/>
                </a:solidFill>
              </a:rPr>
              <a:t>（</a:t>
            </a:r>
            <a:r>
              <a:rPr lang="en-US" altLang="zh-CN" dirty="0">
                <a:solidFill>
                  <a:srgbClr val="0070C0"/>
                </a:solidFill>
              </a:rPr>
              <a:t> Web </a:t>
            </a:r>
            <a:r>
              <a:rPr lang="zh-CN" altLang="en-US" dirty="0">
                <a:solidFill>
                  <a:srgbClr val="0070C0"/>
                </a:solidFill>
              </a:rPr>
              <a:t>服务器网关接口）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CA817B-9041-442A-882D-2861F6CBC313}"/>
              </a:ext>
            </a:extLst>
          </p:cNvPr>
          <p:cNvSpPr/>
          <p:nvPr/>
        </p:nvSpPr>
        <p:spPr>
          <a:xfrm>
            <a:off x="2541478" y="1757111"/>
            <a:ext cx="981512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84711A-E9E3-4503-9274-F9033439C690}"/>
              </a:ext>
            </a:extLst>
          </p:cNvPr>
          <p:cNvSpPr/>
          <p:nvPr/>
        </p:nvSpPr>
        <p:spPr>
          <a:xfrm>
            <a:off x="4565854" y="1743321"/>
            <a:ext cx="2565781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TCP/IP</a:t>
            </a:r>
            <a:r>
              <a:rPr lang="zh-CN" altLang="en-US" dirty="0"/>
              <a:t>协议栈、网卡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CEB2D2-E2AE-4BA8-BB97-F7CC46BF64F1}"/>
              </a:ext>
            </a:extLst>
          </p:cNvPr>
          <p:cNvSpPr/>
          <p:nvPr/>
        </p:nvSpPr>
        <p:spPr>
          <a:xfrm>
            <a:off x="10729309" y="3395311"/>
            <a:ext cx="1299263" cy="50759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处理请求</a:t>
            </a:r>
            <a:endParaRPr lang="en-US" altLang="zh-CN" sz="1200" dirty="0"/>
          </a:p>
          <a:p>
            <a:pPr algn="ctr"/>
            <a:r>
              <a:rPr lang="zh-CN" altLang="en-US" sz="1200" dirty="0"/>
              <a:t>生成</a:t>
            </a:r>
            <a:r>
              <a:rPr lang="en-US" altLang="zh-CN" sz="1200" dirty="0"/>
              <a:t>HTML</a:t>
            </a:r>
            <a:r>
              <a:rPr lang="zh-CN" altLang="en-US" sz="1200" dirty="0"/>
              <a:t>文档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0874035-9570-4AA9-992D-41C50FA8C5E1}"/>
              </a:ext>
            </a:extLst>
          </p:cNvPr>
          <p:cNvSpPr/>
          <p:nvPr/>
        </p:nvSpPr>
        <p:spPr>
          <a:xfrm>
            <a:off x="8054187" y="1749317"/>
            <a:ext cx="981512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484D5C2-C93B-420D-9CC6-F85BDDC37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49" y="2227710"/>
            <a:ext cx="1725372" cy="457143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8D7655A-DA6D-4997-9611-4F0763B66598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451121" y="2456282"/>
            <a:ext cx="11622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7DBCCF9-4AAF-4A7D-ADDA-07CF1F02860A}"/>
              </a:ext>
            </a:extLst>
          </p:cNvPr>
          <p:cNvSpPr/>
          <p:nvPr/>
        </p:nvSpPr>
        <p:spPr>
          <a:xfrm>
            <a:off x="3613347" y="2238167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86A6F1D-2629-4427-9611-E68D5FCEC538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903762" y="2437285"/>
            <a:ext cx="1889966" cy="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6A43B5-AFFF-4837-94CA-E64BDE6C873F}"/>
              </a:ext>
            </a:extLst>
          </p:cNvPr>
          <p:cNvSpPr/>
          <p:nvPr/>
        </p:nvSpPr>
        <p:spPr>
          <a:xfrm>
            <a:off x="6793727" y="2207737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比特流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600E152-B73E-43E9-AC99-AC85022581C9}"/>
              </a:ext>
            </a:extLst>
          </p:cNvPr>
          <p:cNvCxnSpPr>
            <a:stCxn id="44" idx="3"/>
          </p:cNvCxnSpPr>
          <p:nvPr/>
        </p:nvCxnSpPr>
        <p:spPr>
          <a:xfrm flipV="1">
            <a:off x="8084142" y="2425850"/>
            <a:ext cx="9216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7AAF4C7-3A02-4D64-BD1A-DDF49F4C0B61}"/>
              </a:ext>
            </a:extLst>
          </p:cNvPr>
          <p:cNvSpPr/>
          <p:nvPr/>
        </p:nvSpPr>
        <p:spPr>
          <a:xfrm>
            <a:off x="9005745" y="2207736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32B444-53DC-4CC1-99FC-D2C461658D6C}"/>
              </a:ext>
            </a:extLst>
          </p:cNvPr>
          <p:cNvCxnSpPr>
            <a:cxnSpLocks/>
          </p:cNvCxnSpPr>
          <p:nvPr/>
        </p:nvCxnSpPr>
        <p:spPr>
          <a:xfrm>
            <a:off x="10296160" y="2600485"/>
            <a:ext cx="413728" cy="35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7B366ABA-7D1F-411A-8450-7A4FDA85FFBB}"/>
              </a:ext>
            </a:extLst>
          </p:cNvPr>
          <p:cNvSpPr/>
          <p:nvPr/>
        </p:nvSpPr>
        <p:spPr>
          <a:xfrm>
            <a:off x="10709888" y="2953048"/>
            <a:ext cx="1290415" cy="436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</a:t>
            </a:r>
            <a:r>
              <a:rPr lang="zh-CN" altLang="en-US" dirty="0"/>
              <a:t>应用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0213A13-66D1-47CD-B0EE-C773BAF8472E}"/>
              </a:ext>
            </a:extLst>
          </p:cNvPr>
          <p:cNvSpPr/>
          <p:nvPr/>
        </p:nvSpPr>
        <p:spPr>
          <a:xfrm>
            <a:off x="9005745" y="3649110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2971F86-10ED-460A-9D6A-E395EDF1668A}"/>
              </a:ext>
            </a:extLst>
          </p:cNvPr>
          <p:cNvCxnSpPr/>
          <p:nvPr/>
        </p:nvCxnSpPr>
        <p:spPr>
          <a:xfrm flipH="1">
            <a:off x="10296160" y="3389275"/>
            <a:ext cx="413728" cy="40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DC5A24E2-A1F8-40A1-A6F4-64B5C58B2D2D}"/>
              </a:ext>
            </a:extLst>
          </p:cNvPr>
          <p:cNvSpPr/>
          <p:nvPr/>
        </p:nvSpPr>
        <p:spPr>
          <a:xfrm>
            <a:off x="3678827" y="3703573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响应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763DA72-E6CC-4AB4-A3C8-DD5AE8F0B03A}"/>
              </a:ext>
            </a:extLst>
          </p:cNvPr>
          <p:cNvSpPr/>
          <p:nvPr/>
        </p:nvSpPr>
        <p:spPr>
          <a:xfrm>
            <a:off x="6859207" y="3673143"/>
            <a:ext cx="1290415" cy="43622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比特流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82336FF-7392-4576-BF23-042A1A9CA04F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8149622" y="3852542"/>
            <a:ext cx="856123" cy="1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A77B77B-C8F7-428B-85DB-A153E1EF0316}"/>
              </a:ext>
            </a:extLst>
          </p:cNvPr>
          <p:cNvCxnSpPr>
            <a:stCxn id="62" idx="1"/>
          </p:cNvCxnSpPr>
          <p:nvPr/>
        </p:nvCxnSpPr>
        <p:spPr>
          <a:xfrm flipH="1" flipV="1">
            <a:off x="4969242" y="3889417"/>
            <a:ext cx="1889965" cy="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5C48D4AC-2143-46F2-98A4-28C5343C3A2B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516601" y="3921687"/>
            <a:ext cx="11622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>
            <a:extLst>
              <a:ext uri="{FF2B5EF4-FFF2-40B4-BE49-F238E27FC236}">
                <a16:creationId xmlns:a16="http://schemas.microsoft.com/office/drawing/2014/main" id="{6608BB03-20D9-4AAE-A9E7-6D502A00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9" y="3452357"/>
            <a:ext cx="2018485" cy="736550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6574662F-E2C8-41F8-A418-A3925296B08C}"/>
              </a:ext>
            </a:extLst>
          </p:cNvPr>
          <p:cNvSpPr/>
          <p:nvPr/>
        </p:nvSpPr>
        <p:spPr>
          <a:xfrm>
            <a:off x="8835779" y="1183811"/>
            <a:ext cx="2041882" cy="39067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720A26CF-08A5-413B-A222-6E8619AC4B64}"/>
              </a:ext>
            </a:extLst>
          </p:cNvPr>
          <p:cNvSpPr/>
          <p:nvPr/>
        </p:nvSpPr>
        <p:spPr>
          <a:xfrm>
            <a:off x="9146030" y="5115358"/>
            <a:ext cx="1421379" cy="43622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WSGI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612756C-1B36-4553-B14C-ACFB8091FF1D}"/>
              </a:ext>
            </a:extLst>
          </p:cNvPr>
          <p:cNvSpPr txBox="1"/>
          <p:nvPr/>
        </p:nvSpPr>
        <p:spPr>
          <a:xfrm>
            <a:off x="725749" y="889742"/>
            <a:ext cx="486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从浏览器输入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到网页显示内容之间的过程：</a:t>
            </a:r>
          </a:p>
        </p:txBody>
      </p:sp>
    </p:spTree>
    <p:extLst>
      <p:ext uri="{BB962C8B-B14F-4D97-AF65-F5344CB8AC3E}">
        <p14:creationId xmlns:p14="http://schemas.microsoft.com/office/powerpoint/2010/main" val="160722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86269A-3A6F-441F-906A-5FCEEA59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163" y="443638"/>
            <a:ext cx="6400000" cy="32476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4635AB-89E9-485D-AF76-9A42CE72B762}"/>
              </a:ext>
            </a:extLst>
          </p:cNvPr>
          <p:cNvSpPr txBox="1"/>
          <p:nvPr/>
        </p:nvSpPr>
        <p:spPr>
          <a:xfrm>
            <a:off x="2894513" y="4972582"/>
            <a:ext cx="684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完成接受</a:t>
            </a:r>
            <a:r>
              <a:rPr lang="en-US" altLang="zh-CN" dirty="0"/>
              <a:t>HTTP</a:t>
            </a:r>
            <a:r>
              <a:rPr lang="zh-CN" altLang="en-US" dirty="0"/>
              <a:t>请求、解析</a:t>
            </a:r>
            <a:r>
              <a:rPr lang="en-US" altLang="zh-CN" dirty="0"/>
              <a:t>HTTP</a:t>
            </a:r>
            <a:r>
              <a:rPr lang="zh-CN" altLang="en-US" dirty="0"/>
              <a:t>请求、发送</a:t>
            </a:r>
            <a:r>
              <a:rPr lang="en-US" altLang="zh-CN" dirty="0"/>
              <a:t>HTTP</a:t>
            </a:r>
            <a:r>
              <a:rPr lang="zh-CN" altLang="en-US" dirty="0"/>
              <a:t>响应等繁琐的工作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6F82B5-A799-46A6-96A6-6E6371B9F238}"/>
              </a:ext>
            </a:extLst>
          </p:cNvPr>
          <p:cNvSpPr txBox="1"/>
          <p:nvPr/>
        </p:nvSpPr>
        <p:spPr>
          <a:xfrm>
            <a:off x="1843981" y="479913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作用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8D6DD7-6682-4432-8EEF-4B4E74800D42}"/>
              </a:ext>
            </a:extLst>
          </p:cNvPr>
          <p:cNvSpPr txBox="1"/>
          <p:nvPr/>
        </p:nvSpPr>
        <p:spPr>
          <a:xfrm>
            <a:off x="2960796" y="5635605"/>
            <a:ext cx="72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Werkzeug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服务是基于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BaseHTTPServer</a:t>
            </a:r>
            <a:r>
              <a:rPr lang="zh-CN" altLang="en-US" dirty="0"/>
              <a:t>实现的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C66614-7C75-4E4C-83EF-DE47A16A88F5}"/>
              </a:ext>
            </a:extLst>
          </p:cNvPr>
          <p:cNvSpPr txBox="1"/>
          <p:nvPr/>
        </p:nvSpPr>
        <p:spPr>
          <a:xfrm>
            <a:off x="1843980" y="55278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底层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DA29E5-4178-4966-9660-71AE9B33B9D3}"/>
              </a:ext>
            </a:extLst>
          </p:cNvPr>
          <p:cNvSpPr/>
          <p:nvPr/>
        </p:nvSpPr>
        <p:spPr>
          <a:xfrm>
            <a:off x="2619163" y="4015773"/>
            <a:ext cx="9213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environ: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一个包含全部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请求信息的字典，由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WSGI Server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解包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请求生成</a:t>
            </a:r>
          </a:p>
        </p:txBody>
      </p:sp>
    </p:spTree>
    <p:extLst>
      <p:ext uri="{BB962C8B-B14F-4D97-AF65-F5344CB8AC3E}">
        <p14:creationId xmlns:p14="http://schemas.microsoft.com/office/powerpoint/2010/main" val="91786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F410773-E98F-49F0-AE31-BBCDBB183A65}"/>
              </a:ext>
            </a:extLst>
          </p:cNvPr>
          <p:cNvSpPr/>
          <p:nvPr/>
        </p:nvSpPr>
        <p:spPr>
          <a:xfrm>
            <a:off x="1903109" y="953922"/>
            <a:ext cx="2248635" cy="465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127.0.0.1:5000/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30B3E5-A7F3-43EF-870F-0FBAD5C16C66}"/>
              </a:ext>
            </a:extLst>
          </p:cNvPr>
          <p:cNvSpPr/>
          <p:nvPr/>
        </p:nvSpPr>
        <p:spPr>
          <a:xfrm>
            <a:off x="280454" y="75475"/>
            <a:ext cx="819455" cy="46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70C0"/>
                </a:solidFill>
              </a:rPr>
              <a:t>2.</a:t>
            </a:r>
            <a:r>
              <a:rPr lang="zh-CN" altLang="en-US" dirty="0">
                <a:solidFill>
                  <a:srgbClr val="0070C0"/>
                </a:solidFill>
              </a:rPr>
              <a:t>路由</a:t>
            </a:r>
            <a:endParaRPr lang="en-US" altLang="zh-CN" dirty="0">
              <a:solidFill>
                <a:srgbClr val="0070C0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E45F07-5CBC-476D-95EB-C6287EFA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53" y="2340528"/>
            <a:ext cx="4161905" cy="933333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B44D2A2-8157-48F8-B1E6-54F4F6BA654C}"/>
              </a:ext>
            </a:extLst>
          </p:cNvPr>
          <p:cNvSpPr/>
          <p:nvPr/>
        </p:nvSpPr>
        <p:spPr>
          <a:xfrm>
            <a:off x="6358435" y="943378"/>
            <a:ext cx="3398940" cy="465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127.0.0.1:5000/user/admin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301DB15-DEA4-4FF5-BD3A-5945B193125C}"/>
              </a:ext>
            </a:extLst>
          </p:cNvPr>
          <p:cNvCxnSpPr>
            <a:cxnSpLocks/>
          </p:cNvCxnSpPr>
          <p:nvPr/>
        </p:nvCxnSpPr>
        <p:spPr>
          <a:xfrm>
            <a:off x="3027426" y="1419894"/>
            <a:ext cx="0" cy="79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79D4CC5-A2AE-47B3-A50C-B1CE5812C6C7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057905" y="1409350"/>
            <a:ext cx="1" cy="93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BAC5025-A6AA-4227-A453-81A91FBDB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10554"/>
            <a:ext cx="3923809" cy="101904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1D96057-410C-48FB-B87F-53BDE55F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17" y="4310554"/>
            <a:ext cx="4047619" cy="125714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470BDCE-3C20-4784-B536-EA2E2109A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16" y="2214126"/>
            <a:ext cx="3247619" cy="990476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02E39A-AB27-4A43-8DBF-5E5DED10A2D6}"/>
              </a:ext>
            </a:extLst>
          </p:cNvPr>
          <p:cNvCxnSpPr>
            <a:stCxn id="29" idx="2"/>
            <a:endCxn id="26" idx="0"/>
          </p:cNvCxnSpPr>
          <p:nvPr/>
        </p:nvCxnSpPr>
        <p:spPr>
          <a:xfrm>
            <a:off x="3027426" y="3204602"/>
            <a:ext cx="1" cy="110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86A1ECC-5ECC-4E2A-8B43-9090D8609F96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flipH="1">
            <a:off x="8057905" y="3273861"/>
            <a:ext cx="1" cy="1036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E0C1EBA-278D-4943-BD39-34FA9B4DEE9A}"/>
              </a:ext>
            </a:extLst>
          </p:cNvPr>
          <p:cNvSpPr txBox="1"/>
          <p:nvPr/>
        </p:nvSpPr>
        <p:spPr>
          <a:xfrm>
            <a:off x="4375861" y="604068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</a:t>
            </a:r>
            <a:r>
              <a:rPr lang="en-US" altLang="zh-CN" dirty="0"/>
              <a:t>:url</a:t>
            </a:r>
            <a:r>
              <a:rPr lang="zh-CN" altLang="en-US" dirty="0"/>
              <a:t>到视图函数的映射</a:t>
            </a:r>
          </a:p>
        </p:txBody>
      </p:sp>
    </p:spTree>
    <p:extLst>
      <p:ext uri="{BB962C8B-B14F-4D97-AF65-F5344CB8AC3E}">
        <p14:creationId xmlns:p14="http://schemas.microsoft.com/office/powerpoint/2010/main" val="235899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2DF4DDD-9FC2-4D1D-96D7-52FB5186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95" y="115687"/>
            <a:ext cx="5590476" cy="21904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41A75A3-2123-47AF-A224-02CD4FB16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94" y="707606"/>
            <a:ext cx="2190476" cy="65714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96F1186-5729-43A2-85B2-C08007150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318" y="2391632"/>
            <a:ext cx="2714286" cy="83809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B533BC0-6895-4E0C-B5D4-B54EDC42B5F1}"/>
              </a:ext>
            </a:extLst>
          </p:cNvPr>
          <p:cNvSpPr/>
          <p:nvPr/>
        </p:nvSpPr>
        <p:spPr>
          <a:xfrm>
            <a:off x="5469308" y="1543449"/>
            <a:ext cx="3310072" cy="205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503B559-C659-4F2A-9036-415C43FFDDE1}"/>
              </a:ext>
            </a:extLst>
          </p:cNvPr>
          <p:cNvCxnSpPr/>
          <p:nvPr/>
        </p:nvCxnSpPr>
        <p:spPr>
          <a:xfrm>
            <a:off x="3144852" y="1145136"/>
            <a:ext cx="1555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527337-744B-446C-9846-5078F49E275C}"/>
              </a:ext>
            </a:extLst>
          </p:cNvPr>
          <p:cNvGrpSpPr/>
          <p:nvPr/>
        </p:nvGrpSpPr>
        <p:grpSpPr>
          <a:xfrm>
            <a:off x="432731" y="3640826"/>
            <a:ext cx="6142857" cy="2847619"/>
            <a:chOff x="432731" y="3640826"/>
            <a:chExt cx="6142857" cy="284761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3FB7118E-6DD9-45B3-84A8-C4D5083D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2731" y="3640826"/>
              <a:ext cx="6142857" cy="2847619"/>
            </a:xfrm>
            <a:prstGeom prst="rect">
              <a:avLst/>
            </a:prstGeom>
          </p:spPr>
        </p:pic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3E2233-EC6F-426C-81CF-2F98151A1F1D}"/>
                </a:ext>
              </a:extLst>
            </p:cNvPr>
            <p:cNvSpPr/>
            <p:nvPr/>
          </p:nvSpPr>
          <p:spPr>
            <a:xfrm>
              <a:off x="770594" y="4957772"/>
              <a:ext cx="4485070" cy="44438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2E40636-757A-4520-8C3B-416CBFF0C432}"/>
                </a:ext>
              </a:extLst>
            </p:cNvPr>
            <p:cNvSpPr/>
            <p:nvPr/>
          </p:nvSpPr>
          <p:spPr>
            <a:xfrm>
              <a:off x="999858" y="6264067"/>
              <a:ext cx="2931207" cy="153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F0D0B15-1B74-4BD4-AF91-DF7D8931D415}"/>
              </a:ext>
            </a:extLst>
          </p:cNvPr>
          <p:cNvSpPr txBox="1"/>
          <p:nvPr/>
        </p:nvSpPr>
        <p:spPr>
          <a:xfrm>
            <a:off x="6828516" y="3733925"/>
            <a:ext cx="5241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rule</a:t>
            </a:r>
            <a:r>
              <a:rPr lang="zh-CN" altLang="en-US" dirty="0"/>
              <a:t>：一个</a:t>
            </a:r>
            <a:r>
              <a:rPr lang="en-US" altLang="zh-CN" dirty="0"/>
              <a:t>rule</a:t>
            </a:r>
            <a:r>
              <a:rPr lang="zh-CN" altLang="en-US" dirty="0"/>
              <a:t>对应一个路由映射，存有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endpoint</a:t>
            </a:r>
            <a:r>
              <a:rPr lang="zh-CN" altLang="en-US" dirty="0"/>
              <a:t>信息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1D5BA6-2414-4738-86B5-EEFD5DC2DE30}"/>
              </a:ext>
            </a:extLst>
          </p:cNvPr>
          <p:cNvSpPr txBox="1"/>
          <p:nvPr/>
        </p:nvSpPr>
        <p:spPr>
          <a:xfrm>
            <a:off x="6828516" y="4469579"/>
            <a:ext cx="52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url_map</a:t>
            </a:r>
            <a:r>
              <a:rPr lang="zh-CN" altLang="en-US" dirty="0"/>
              <a:t>：存有多个</a:t>
            </a:r>
            <a:r>
              <a:rPr lang="en-US" altLang="zh-CN" dirty="0"/>
              <a:t>Rule</a:t>
            </a:r>
            <a:r>
              <a:rPr lang="zh-CN" altLang="en-US" dirty="0"/>
              <a:t>实例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5629FD6-1513-48E7-906A-BF5C8082BEF7}"/>
              </a:ext>
            </a:extLst>
          </p:cNvPr>
          <p:cNvSpPr txBox="1"/>
          <p:nvPr/>
        </p:nvSpPr>
        <p:spPr>
          <a:xfrm>
            <a:off x="6828515" y="4995296"/>
            <a:ext cx="524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View_functions</a:t>
            </a:r>
            <a:r>
              <a:rPr lang="zh-CN" altLang="en-US" dirty="0"/>
              <a:t>：实现</a:t>
            </a:r>
            <a:r>
              <a:rPr lang="en-US" altLang="zh-CN" dirty="0"/>
              <a:t>endpoint</a:t>
            </a:r>
            <a:r>
              <a:rPr lang="zh-CN" altLang="en-US" dirty="0"/>
              <a:t>到</a:t>
            </a:r>
            <a:r>
              <a:rPr lang="en-US" altLang="zh-CN" dirty="0" err="1"/>
              <a:t>view_funct</a:t>
            </a:r>
            <a:r>
              <a:rPr lang="zh-CN" altLang="en-US" dirty="0"/>
              <a:t>的映射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F15F3B5-309D-4DC7-9FA4-CD79652A9FE2}"/>
              </a:ext>
            </a:extLst>
          </p:cNvPr>
          <p:cNvCxnSpPr>
            <a:cxnSpLocks/>
          </p:cNvCxnSpPr>
          <p:nvPr/>
        </p:nvCxnSpPr>
        <p:spPr>
          <a:xfrm flipH="1">
            <a:off x="2262931" y="3290131"/>
            <a:ext cx="104254" cy="3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4E7218-1BBA-47FF-B412-8B74F8B34358}"/>
              </a:ext>
            </a:extLst>
          </p:cNvPr>
          <p:cNvCxnSpPr/>
          <p:nvPr/>
        </p:nvCxnSpPr>
        <p:spPr>
          <a:xfrm>
            <a:off x="2961070" y="3229727"/>
            <a:ext cx="52059" cy="41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BF3C56C-A4BA-4BBF-8E4D-AA44F74614DF}"/>
              </a:ext>
            </a:extLst>
          </p:cNvPr>
          <p:cNvCxnSpPr/>
          <p:nvPr/>
        </p:nvCxnSpPr>
        <p:spPr>
          <a:xfrm>
            <a:off x="3504159" y="3195316"/>
            <a:ext cx="230353" cy="4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75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2908</TotalTime>
  <Words>759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Flask简介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Flask介绍</dc:title>
  <dc:creator>Windows 用户</dc:creator>
  <cp:lastModifiedBy>Windows 用户</cp:lastModifiedBy>
  <cp:revision>57</cp:revision>
  <dcterms:created xsi:type="dcterms:W3CDTF">2018-04-17T05:51:14Z</dcterms:created>
  <dcterms:modified xsi:type="dcterms:W3CDTF">2018-04-19T06:19:38Z</dcterms:modified>
</cp:coreProperties>
</file>