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8" r:id="rId4"/>
    <p:sldId id="259" r:id="rId6"/>
    <p:sldId id="260" r:id="rId7"/>
    <p:sldId id="313" r:id="rId8"/>
    <p:sldId id="282" r:id="rId9"/>
    <p:sldId id="281" r:id="rId10"/>
    <p:sldId id="283" r:id="rId11"/>
    <p:sldId id="284" r:id="rId12"/>
    <p:sldId id="285" r:id="rId13"/>
    <p:sldId id="286" r:id="rId14"/>
    <p:sldId id="287" r:id="rId15"/>
    <p:sldId id="262" r:id="rId16"/>
    <p:sldId id="288" r:id="rId17"/>
    <p:sldId id="289" r:id="rId18"/>
    <p:sldId id="310" r:id="rId19"/>
    <p:sldId id="311" r:id="rId20"/>
    <p:sldId id="312" r:id="rId21"/>
    <p:sldId id="263" r:id="rId22"/>
    <p:sldId id="264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AE9"/>
    <a:srgbClr val="ABDEF4"/>
    <a:srgbClr val="CBEAF8"/>
    <a:srgbClr val="E3F3FB"/>
    <a:srgbClr val="EAF3F8"/>
    <a:srgbClr val="E9F4FA"/>
    <a:srgbClr val="A2D6EF"/>
    <a:srgbClr val="2E4D63"/>
    <a:srgbClr val="5686A8"/>
    <a:srgbClr val="669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>
        <p:guide orient="horz" pos="2109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5FF2-25EA-46D7-B3BA-4582358AB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NPM是随同NodeJS一起安装的包管理工具，新版的nodejs已经集成了npm，所以之前npm也一并安装好了。</a:t>
            </a:r>
            <a:endParaRPr lang="zh-CN" altLang="en-US"/>
          </a:p>
          <a:p>
            <a:r>
              <a:rPr lang="zh-CN" altLang="en-US"/>
              <a:t>通过npm可以协助开发者安装、卸载、删除、更新Node.js套件，并且可以通过npm发布自己的插件。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ab*cd </a:t>
            </a:r>
            <a:r>
              <a:rPr lang="zh-CN" altLang="en-US"/>
              <a:t>是</a:t>
            </a:r>
            <a:r>
              <a:rPr lang="zh-CN" altLang="en-US"/>
              <a:t>正则表达式，是指</a:t>
            </a:r>
            <a:r>
              <a:rPr lang="en-US" altLang="zh-CN"/>
              <a:t>ab</a:t>
            </a:r>
            <a:r>
              <a:rPr lang="zh-CN" altLang="en-US"/>
              <a:t>或者</a:t>
            </a:r>
            <a:r>
              <a:rPr lang="en-US" altLang="zh-CN"/>
              <a:t>b</a:t>
            </a:r>
            <a:r>
              <a:rPr lang="zh-CN" altLang="en-US"/>
              <a:t>出现</a:t>
            </a:r>
            <a:r>
              <a:rPr lang="en-US" altLang="zh-CN"/>
              <a:t>0</a:t>
            </a:r>
            <a:r>
              <a:rPr lang="zh-CN" altLang="en-US"/>
              <a:t>次或多次，如</a:t>
            </a:r>
            <a:r>
              <a:rPr lang="en-US" altLang="zh-CN"/>
              <a:t>ababab,   abbbb,    ababbb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除了我们前面讲过的</a:t>
            </a:r>
            <a:r>
              <a:rPr lang="en-US" altLang="zh-CN"/>
              <a:t>node.js</a:t>
            </a:r>
            <a:r>
              <a:rPr lang="zh-CN" altLang="en-US"/>
              <a:t>的回调函数可以用来异步编程，</a:t>
            </a:r>
            <a:r>
              <a:rPr lang="en-US" altLang="zh-CN"/>
              <a:t>node.js</a:t>
            </a:r>
            <a:r>
              <a:rPr lang="zh-CN" altLang="en-US"/>
              <a:t>的事件轮询机制和异步</a:t>
            </a:r>
            <a:r>
              <a:rPr lang="en-US" altLang="zh-CN"/>
              <a:t>API</a:t>
            </a:r>
            <a:r>
              <a:rPr lang="zh-CN" altLang="en-US"/>
              <a:t>函数可以用来处理并发操作。</a:t>
            </a:r>
            <a:endParaRPr lang="zh-CN" altLang="en-US"/>
          </a:p>
          <a:p>
            <a:r>
              <a:rPr lang="en-US" altLang="zh-CN"/>
              <a:t>node.js</a:t>
            </a:r>
            <a:r>
              <a:rPr lang="zh-CN" altLang="en-US"/>
              <a:t>还可以用来连接数据库，只需要引入</a:t>
            </a:r>
            <a:r>
              <a:rPr lang="en-US" altLang="zh-CN"/>
              <a:t>mysql</a:t>
            </a:r>
            <a:r>
              <a:rPr lang="zh-CN" altLang="en-US"/>
              <a:t>模块或者</a:t>
            </a:r>
            <a:r>
              <a:rPr lang="en-US" altLang="zh-CN"/>
              <a:t>mongodb</a:t>
            </a:r>
            <a:r>
              <a:rPr lang="zh-CN" altLang="en-US"/>
              <a:t>，建立连接语句，就可以对相关数据库进行增删改查等操作。  var connection = mysql.createConnection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聊天是最典型的多用户实时交互的应用。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很多用户都不知道他们正在用Ehcache，因为不需要什么特别的配置。</a:t>
            </a:r>
            <a:endParaRPr lang="en-US" altLang="zh-CN"/>
          </a:p>
          <a:p>
            <a:r>
              <a:rPr lang="en-US" altLang="zh-CN"/>
              <a:t>很小的jar包，Ehcache 2.2.3才668kb。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可扩展性：</a:t>
            </a:r>
            <a:endParaRPr lang="zh-CN" altLang="en-US"/>
          </a:p>
          <a:p>
            <a:r>
              <a:rPr lang="zh-CN" altLang="en-US"/>
              <a:t>创建你自己的缓存加载器，可以使用一些异步方法来加载数据到缓存里面。</a:t>
            </a:r>
            <a:endParaRPr lang="zh-CN" altLang="en-US"/>
          </a:p>
          <a:p>
            <a:r>
              <a:rPr lang="zh-CN" altLang="en-US"/>
              <a:t>缓存异常处理器可以插件化。创建一个异常处理器，在异常发生的时候，可以执行某些特定操作。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应用持久化</a:t>
            </a:r>
            <a:endParaRPr lang="zh-CN" altLang="en-US"/>
          </a:p>
          <a:p>
            <a:r>
              <a:rPr lang="zh-CN" altLang="en-US"/>
              <a:t>Ehcache是第一个引入缓存数据持久化存储的开源Java缓存框架。缓存的数据可以在机器重启后从磁盘上重新获得。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JMX（Java Management Extensions，即Java管理扩展）是一个为应用程序、设备、系统等植入管理功能的框架。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Node.js REPL表示一个电脑的环境，类似 Window 系统的终端或 Unix/Linux shell，我们可以在终端中输入命令，并接收系统的响应。</a:t>
            </a:r>
            <a:endParaRPr lang="zh-CN" altLang="en-US"/>
          </a:p>
          <a:p>
            <a:r>
              <a:rPr lang="zh-CN" altLang="en-US"/>
              <a:t>读取用户输入，解析输入了Javascript 数据结构并存储在内存中。</a:t>
            </a:r>
            <a:endParaRPr lang="zh-CN" altLang="en-US"/>
          </a:p>
          <a:p>
            <a:r>
              <a:rPr lang="zh-CN" altLang="en-US"/>
              <a:t> 执行输入的数据结构</a:t>
            </a:r>
            <a:endParaRPr lang="zh-CN" altLang="en-US"/>
          </a:p>
          <a:p>
            <a:r>
              <a:rPr lang="zh-CN" altLang="en-US"/>
              <a:t>输出结果</a:t>
            </a:r>
            <a:endParaRPr lang="zh-CN" altLang="en-US"/>
          </a:p>
          <a:p>
            <a:r>
              <a:rPr lang="zh-CN" altLang="en-US"/>
              <a:t>循环操作以上步骤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Node</a:t>
            </a:r>
            <a:r>
              <a:rPr lang="zh-CN" altLang="en-US">
                <a:sym typeface="+mn-ea"/>
              </a:rPr>
              <a:t>的交互式解释器可以很好的调试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代码块。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Node.js 提供了 exports 和 require 两个对象，其中 exports 是模块公开的接口，require 用于从外部获取一个模块的接口，即所获取模块的 exports 对象。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4887256"/>
            <a:ext cx="12192001" cy="1970743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5420885"/>
            <a:ext cx="12192000" cy="1437115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0" y="5723451"/>
            <a:ext cx="12192000" cy="113454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9058963" y="426699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0800000">
            <a:off x="1204405" y="3346898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0800000">
            <a:off x="1913518" y="3380302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0800000">
            <a:off x="2547645" y="3413706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716176" y="3346898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78054" y="3380303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506741" y="3413706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88343" y="2576304"/>
            <a:ext cx="6415314" cy="1052197"/>
          </a:xfrm>
        </p:spPr>
        <p:txBody>
          <a:bodyPr anchor="b">
            <a:noAutofit/>
          </a:bodyPr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88343" y="3691548"/>
            <a:ext cx="6415314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4887258"/>
            <a:ext cx="12192001" cy="1970743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任意多边形: 形状 7"/>
          <p:cNvSpPr/>
          <p:nvPr/>
        </p:nvSpPr>
        <p:spPr>
          <a:xfrm>
            <a:off x="0" y="5420887"/>
            <a:ext cx="12192000" cy="1437115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9" name="任意多边形: 形状 8"/>
          <p:cNvSpPr/>
          <p:nvPr/>
        </p:nvSpPr>
        <p:spPr>
          <a:xfrm>
            <a:off x="0" y="5723453"/>
            <a:ext cx="12192000" cy="113454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9058963" y="426701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/>
        </p:nvSpPr>
        <p:spPr>
          <a:xfrm rot="10800000">
            <a:off x="1204406" y="3346900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 rot="10800000">
            <a:off x="1913519" y="3380302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/>
        </p:nvSpPr>
        <p:spPr>
          <a:xfrm rot="10800000">
            <a:off x="2547645" y="3413708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/>
        </p:nvSpPr>
        <p:spPr>
          <a:xfrm>
            <a:off x="10716176" y="3346900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椭圆 14"/>
          <p:cNvSpPr/>
          <p:nvPr/>
        </p:nvSpPr>
        <p:spPr>
          <a:xfrm>
            <a:off x="10078055" y="3380303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椭圆 15"/>
          <p:cNvSpPr/>
          <p:nvPr/>
        </p:nvSpPr>
        <p:spPr>
          <a:xfrm>
            <a:off x="9506741" y="3413708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88343" y="2572841"/>
            <a:ext cx="6415315" cy="1089529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88343" y="3691549"/>
            <a:ext cx="6415315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1281392" y="3296034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椭圆 7"/>
          <p:cNvSpPr/>
          <p:nvPr/>
        </p:nvSpPr>
        <p:spPr>
          <a:xfrm rot="10800000">
            <a:off x="1913519" y="3328786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椭圆 8"/>
          <p:cNvSpPr/>
          <p:nvPr/>
        </p:nvSpPr>
        <p:spPr>
          <a:xfrm rot="10800000">
            <a:off x="2484832" y="3362192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椭圆 9"/>
          <p:cNvSpPr/>
          <p:nvPr/>
        </p:nvSpPr>
        <p:spPr>
          <a:xfrm>
            <a:off x="10650376" y="3296034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/>
        </p:nvSpPr>
        <p:spPr>
          <a:xfrm>
            <a:off x="10078055" y="3328787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>
            <a:off x="9573551" y="3362192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" name="直接连接符 12"/>
          <p:cNvCxnSpPr/>
          <p:nvPr/>
        </p:nvCxnSpPr>
        <p:spPr>
          <a:xfrm>
            <a:off x="4560529" y="3420693"/>
            <a:ext cx="44045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4882638"/>
            <a:ext cx="12191999" cy="1975365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5" name="任意多边形: 形状 14"/>
          <p:cNvSpPr/>
          <p:nvPr/>
        </p:nvSpPr>
        <p:spPr>
          <a:xfrm>
            <a:off x="-1" y="5412811"/>
            <a:ext cx="12192001" cy="1445191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6" name="任意多边形: 形状 15"/>
          <p:cNvSpPr/>
          <p:nvPr/>
        </p:nvSpPr>
        <p:spPr>
          <a:xfrm>
            <a:off x="1" y="5724663"/>
            <a:ext cx="12192001" cy="1133339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8862056" y="447672"/>
            <a:ext cx="886409" cy="612872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60528" y="2566155"/>
            <a:ext cx="4815701" cy="830997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0528" y="3482195"/>
            <a:ext cx="4815701" cy="46166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7922" y="288925"/>
            <a:ext cx="7133927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044696" y="3346900"/>
            <a:ext cx="8102608" cy="267237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4853388"/>
            <a:ext cx="12192001" cy="2004612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2" name="任意多边形: 形状 11"/>
          <p:cNvSpPr/>
          <p:nvPr/>
        </p:nvSpPr>
        <p:spPr>
          <a:xfrm>
            <a:off x="0" y="5378551"/>
            <a:ext cx="12192000" cy="1445191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3" name="任意多边形: 形状 12"/>
          <p:cNvSpPr/>
          <p:nvPr/>
        </p:nvSpPr>
        <p:spPr>
          <a:xfrm>
            <a:off x="0" y="5723453"/>
            <a:ext cx="12192000" cy="113333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06964" y="2390776"/>
            <a:ext cx="5178075" cy="1242410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5461137" y="1538366"/>
            <a:ext cx="1269723" cy="877899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3506964" y="3652236"/>
            <a:ext cx="5178075" cy="7102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75901" y="365125"/>
            <a:ext cx="977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488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5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1281392" y="3296034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0800000">
            <a:off x="1913518" y="3328786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0800000">
            <a:off x="2484831" y="3362190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650376" y="3296034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078054" y="3328787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573550" y="3362190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560528" y="3420693"/>
            <a:ext cx="44045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1" y="4882636"/>
            <a:ext cx="12191999" cy="1975365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-2" y="5412809"/>
            <a:ext cx="12192001" cy="1445191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0" y="5724661"/>
            <a:ext cx="12192001" cy="1133339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8862054" y="447672"/>
            <a:ext cx="886409" cy="612872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60528" y="2566153"/>
            <a:ext cx="4815701" cy="830997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0528" y="3482194"/>
            <a:ext cx="4815701" cy="46166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7921" y="288925"/>
            <a:ext cx="7133926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2044696" y="3346898"/>
            <a:ext cx="8102608" cy="267237"/>
            <a:chOff x="1204405" y="3346898"/>
            <a:chExt cx="8102608" cy="26723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4853388"/>
            <a:ext cx="12192001" cy="2004612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0" y="5378549"/>
            <a:ext cx="12192000" cy="1445191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0" y="5723451"/>
            <a:ext cx="12192000" cy="113333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06963" y="2390776"/>
            <a:ext cx="5178075" cy="1242410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5461137" y="1538364"/>
            <a:ext cx="1269722" cy="877899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3506963" y="3652236"/>
            <a:ext cx="5178075" cy="7102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75900" y="365125"/>
            <a:ext cx="977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488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661847" y="894287"/>
            <a:ext cx="1743908" cy="267237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784013" y="881666"/>
            <a:ext cx="1743908" cy="267237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27921" y="365125"/>
            <a:ext cx="71339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15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661847" y="894287"/>
            <a:ext cx="1743908" cy="267237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784014" y="881668"/>
            <a:ext cx="1743908" cy="267237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27922" y="365127"/>
            <a:ext cx="71339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15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ctr" defTabSz="913765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7.xml"/><Relationship Id="rId6" Type="http://schemas.openxmlformats.org/officeDocument/2006/relationships/tags" Target="../tags/tag4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4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4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47.xml"/><Relationship Id="rId2" Type="http://schemas.openxmlformats.org/officeDocument/2006/relationships/image" Target="../media/image20.png"/><Relationship Id="rId1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4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49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50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15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5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8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289426" y="1246995"/>
            <a:ext cx="3616325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 defTabSz="913765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</a:defRPr>
            </a:lvl1pPr>
            <a:lvl2pPr marL="6858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Node.js</a:t>
            </a:r>
            <a:endParaRPr lang="en-US"/>
          </a:p>
        </p:txBody>
      </p:sp>
      <p:sp>
        <p:nvSpPr>
          <p:cNvPr id="2" name="标题 1"/>
          <p:cNvSpPr/>
          <p:nvPr>
            <p:ph type="ctrTitle"/>
          </p:nvPr>
        </p:nvSpPr>
        <p:spPr>
          <a:xfrm>
            <a:off x="7639685" y="4084955"/>
            <a:ext cx="4488180" cy="1459865"/>
          </a:xfrm>
        </p:spPr>
        <p:txBody>
          <a:bodyPr>
            <a:normAutofit fontScale="90000"/>
          </a:bodyPr>
          <a:p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报告人：徐曼</a:t>
            </a:r>
            <a:br>
              <a:rPr lang="zh-CN" altLang="en-US"/>
            </a:br>
            <a:r>
              <a:rPr lang="zh-CN" altLang="en-US" sz="2400"/>
              <a:t>日期：</a:t>
            </a:r>
            <a:r>
              <a:rPr lang="en-US" altLang="zh-CN" sz="2400"/>
              <a:t>2018/4/19</a:t>
            </a:r>
            <a:br>
              <a:rPr lang="en-US" altLang="zh-CN" sz="2400"/>
            </a:br>
            <a:br>
              <a:rPr lang="en-US" altLang="zh-CN" sz="2400"/>
            </a:b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>
            <p:custDataLst>
              <p:tags r:id="rId1"/>
            </p:custDataLst>
          </p:nvPr>
        </p:nvSpPr>
        <p:spPr>
          <a:xfrm>
            <a:off x="4281805" y="565785"/>
            <a:ext cx="3628390" cy="8305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Node.js </a:t>
            </a:r>
            <a:r>
              <a:rPr lang="zh-CN" altLang="en-US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回调函数</a:t>
            </a:r>
            <a:endParaRPr lang="zh-CN" altLang="en-US" sz="28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2840" y="1700530"/>
            <a:ext cx="102685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/>
              <a:t>Node.js 异步编程的直接体现就是回调。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回调函数在完成任务后就会被调用，Node 使用了大量的回调函数，Node 所有 API 都支持回调函数。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例如，我们可以一边读取文件，一边执行其他命令，在文件读取完成后，我们将文件内容作为回调函数的参数返回。这样在执行代码时就没有阻塞或等待文件 I/O 操作。这就大大提高了 Node.js 的性能，可以处理大量的并发请求。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阻塞代码实例：                                                                                非</a:t>
            </a:r>
            <a:r>
              <a:rPr lang="zh-CN" altLang="en-US">
                <a:sym typeface="+mn-ea"/>
              </a:rPr>
              <a:t>阻塞代码实例：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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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"/>
            </a:pPr>
            <a:endParaRPr lang="en-US" altLang="zh-CN"/>
          </a:p>
        </p:txBody>
      </p:sp>
      <p:pic>
        <p:nvPicPr>
          <p:cNvPr id="7" name="图片 6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15" y="3899535"/>
            <a:ext cx="3923665" cy="1476375"/>
          </a:xfrm>
          <a:prstGeom prst="rect">
            <a:avLst/>
          </a:prstGeom>
        </p:spPr>
      </p:pic>
      <p:pic>
        <p:nvPicPr>
          <p:cNvPr id="8" name="图片 7" descr="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15" y="5762625"/>
            <a:ext cx="2828290" cy="638175"/>
          </a:xfrm>
          <a:prstGeom prst="rect">
            <a:avLst/>
          </a:prstGeom>
        </p:spPr>
      </p:pic>
      <p:pic>
        <p:nvPicPr>
          <p:cNvPr id="11" name="图片 10" descr="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105" y="3793490"/>
            <a:ext cx="4580890" cy="2085975"/>
          </a:xfrm>
          <a:prstGeom prst="rect">
            <a:avLst/>
          </a:prstGeom>
        </p:spPr>
      </p:pic>
      <p:pic>
        <p:nvPicPr>
          <p:cNvPr id="13" name="图片 12" descr="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330" y="6038215"/>
            <a:ext cx="2647315" cy="6096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>
            <p:custDataLst>
              <p:tags r:id="rId1"/>
            </p:custDataLst>
          </p:nvPr>
        </p:nvSpPr>
        <p:spPr>
          <a:xfrm>
            <a:off x="4303486" y="566057"/>
            <a:ext cx="3628572" cy="711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Node.js Web</a:t>
            </a:r>
            <a:r>
              <a:rPr lang="zh-CN" altLang="en-US" sz="28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模块</a:t>
            </a:r>
            <a:endParaRPr lang="zh-CN" altLang="en-US" sz="28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4260" y="1493520"/>
            <a:ext cx="1006284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Web服务器一般指网站服务器，是指驻留于因特网上某种类型计算机的程序，Web服务器的基本功能就是提供Web信息浏览服务。它只需支持HTTP协议、HTML文档格式及URL，与客户端的网络浏览器配合。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使用 Node 创建 Web 服务器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Node.js 提供了 http 模块，http 模块主要用于搭建 HTTP 服务端和客户端，使用 HTTP 服务器或客户端功能必须调用 http 模块，代码如下：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0" y="534035"/>
            <a:ext cx="6123940" cy="5789930"/>
          </a:xfrm>
          <a:prstGeom prst="rect">
            <a:avLst/>
          </a:prstGeom>
        </p:spPr>
      </p:pic>
      <p:pic>
        <p:nvPicPr>
          <p:cNvPr id="8" name="图片 7" descr="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45" y="1339215"/>
            <a:ext cx="2933065" cy="2542540"/>
          </a:xfrm>
          <a:prstGeom prst="rect">
            <a:avLst/>
          </a:prstGeom>
        </p:spPr>
      </p:pic>
      <p:pic>
        <p:nvPicPr>
          <p:cNvPr id="9" name="图片 8" descr="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45" y="4690745"/>
            <a:ext cx="3666490" cy="419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8230" y="1493520"/>
            <a:ext cx="1003554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我们在浏览器中输入地址：http://127.0.0.1:8080/</a:t>
            </a:r>
            <a:r>
              <a:rPr lang="en-US" altLang="zh-CN"/>
              <a:t>myweb</a:t>
            </a:r>
            <a:r>
              <a:rPr lang="zh-CN" altLang="en-US"/>
              <a:t>.html，显示如下图所示: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5" name="图片 4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205355"/>
            <a:ext cx="10058400" cy="2447290"/>
          </a:xfrm>
          <a:prstGeom prst="rect">
            <a:avLst/>
          </a:prstGeom>
        </p:spPr>
      </p:pic>
      <p:pic>
        <p:nvPicPr>
          <p:cNvPr id="6" name="图片 5" descr="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5024755"/>
            <a:ext cx="3952240" cy="619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4281805" y="547370"/>
            <a:ext cx="3628390" cy="8566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Node.js Express </a:t>
            </a:r>
            <a:endParaRPr lang="en-US" altLang="zh-CN" sz="28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框架</a:t>
            </a:r>
            <a:endParaRPr lang="en-US" altLang="zh-CN" sz="28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840" y="1630045"/>
            <a:ext cx="1052258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Express 是一个简洁而灵活的 node.js Web应用框架, 提供了一系列强大特性帮助你创建各种 Web 应用，和丰富的 HTTP 工具。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使用 Express 可以快速地搭建一个完整功能的网站。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Express 框架核心特性：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"/>
            </a:pPr>
            <a:r>
              <a:rPr lang="zh-CN" altLang="en-US"/>
              <a:t>可以设置中间件来响应 HTTP 请求。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"/>
            </a:pPr>
            <a:r>
              <a:rPr lang="zh-CN" altLang="en-US"/>
              <a:t>定义了路由表用于执行不同的 HTTP 请求动作。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"/>
            </a:pPr>
            <a:r>
              <a:rPr lang="zh-CN" altLang="en-US"/>
              <a:t>可以通过向模板传递参数来动态渲染 HTML 页面。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marL="285750" indent="-285750" algn="l">
              <a:buFont typeface="Wingdings" panose="05000000000000000000" charset="0"/>
              <a:buChar char=""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安装</a:t>
            </a:r>
            <a:r>
              <a:rPr lang="en-US" altLang="zh-CN"/>
              <a:t>Express</a:t>
            </a:r>
            <a:endParaRPr lang="en-US" altLang="zh-CN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/>
              <a:t> npm install express --save</a:t>
            </a:r>
            <a:endParaRPr lang="en-US" altLang="zh-CN"/>
          </a:p>
          <a:p>
            <a:pPr marL="285750" indent="-285750" algn="l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 algn="l">
              <a:buFont typeface="Wingdings" panose="05000000000000000000" charset="0"/>
              <a:buChar char=""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marL="285750" indent="-285750" algn="l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 algn="l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 algn="l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 algn="l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 algn="l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 algn="l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 algn="l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 algn="l">
              <a:buFont typeface="Wingdings" panose="05000000000000000000" charset="0"/>
              <a:buChar char=""/>
            </a:pPr>
            <a:endParaRPr lang="zh-CN" altLang="en-US"/>
          </a:p>
        </p:txBody>
      </p:sp>
      <p:pic>
        <p:nvPicPr>
          <p:cNvPr id="3" name="图片 2" descr="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5214620"/>
            <a:ext cx="4990465" cy="752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9015" y="1494155"/>
            <a:ext cx="1017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                                                                      </a:t>
            </a:r>
            <a:endParaRPr lang="zh-CN" altLang="en-US"/>
          </a:p>
        </p:txBody>
      </p:sp>
      <p:pic>
        <p:nvPicPr>
          <p:cNvPr id="4" name="图片 3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8370" y="247650"/>
            <a:ext cx="5885815" cy="6362065"/>
          </a:xfrm>
          <a:prstGeom prst="rect">
            <a:avLst/>
          </a:prstGeom>
        </p:spPr>
      </p:pic>
      <p:pic>
        <p:nvPicPr>
          <p:cNvPr id="5" name="图片 4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" y="1494155"/>
            <a:ext cx="4152265" cy="695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710" y="1247775"/>
            <a:ext cx="9980930" cy="1352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1710" y="2677160"/>
            <a:ext cx="485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在浏览器中访问 http://127.0.0.1:8081/list_user</a:t>
            </a:r>
            <a:endParaRPr lang="zh-CN" altLang="en-US"/>
          </a:p>
        </p:txBody>
      </p:sp>
      <p:pic>
        <p:nvPicPr>
          <p:cNvPr id="8" name="图片 7" descr="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3045460"/>
            <a:ext cx="10058400" cy="13449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5360" y="4587240"/>
            <a:ext cx="450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在浏览器中访问 http://127.0.0.1:8081/abcd</a:t>
            </a:r>
            <a:endParaRPr lang="zh-CN" altLang="en-US"/>
          </a:p>
        </p:txBody>
      </p:sp>
      <p:pic>
        <p:nvPicPr>
          <p:cNvPr id="11" name="图片 10" descr="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55" y="4955540"/>
            <a:ext cx="9971405" cy="1314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6810" y="1317625"/>
            <a:ext cx="458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在浏览器中输入</a:t>
            </a:r>
            <a:r>
              <a:rPr lang="zh-CN" altLang="en-US"/>
              <a:t> http://127.0.0.1:8081/a</a:t>
            </a:r>
            <a:r>
              <a:rPr lang="en-US" altLang="zh-CN"/>
              <a:t>cccc</a:t>
            </a:r>
            <a:endParaRPr lang="en-US" altLang="zh-CN"/>
          </a:p>
        </p:txBody>
      </p:sp>
      <p:pic>
        <p:nvPicPr>
          <p:cNvPr id="5" name="图片 4" descr="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1685925"/>
            <a:ext cx="10058400" cy="1268730"/>
          </a:xfrm>
          <a:prstGeom prst="rect">
            <a:avLst/>
          </a:prstGeom>
        </p:spPr>
      </p:pic>
      <p:pic>
        <p:nvPicPr>
          <p:cNvPr id="6" name="图片 5" descr="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" y="3238500"/>
            <a:ext cx="4495165" cy="819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4303486" y="566057"/>
            <a:ext cx="3628572" cy="711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总结</a:t>
            </a:r>
            <a:endParaRPr lang="zh-CN" alt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1085" y="1536700"/>
            <a:ext cx="1016952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zh-CN" altLang="en-US"/>
              <a:t>node.js的门槛低</a:t>
            </a:r>
            <a:r>
              <a:rPr lang="zh-CN" altLang="en-US"/>
              <a:t>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    一般掌握</a:t>
            </a:r>
            <a:r>
              <a:rPr lang="en-US" altLang="zh-CN"/>
              <a:t>JavaScript</a:t>
            </a:r>
            <a:r>
              <a:rPr lang="zh-CN" altLang="en-US"/>
              <a:t>基础知识就可以使用</a:t>
            </a:r>
            <a:r>
              <a:rPr lang="zh-CN" altLang="en-US"/>
              <a:t>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zh-CN" altLang="en-US"/>
              <a:t>node.js的便利性。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    对于</a:t>
            </a:r>
            <a:r>
              <a:rPr lang="zh-CN" altLang="en-US"/>
              <a:t>时间处理，安全连接，异步任务，数据库操作，web爬虫，定时调度等等</a:t>
            </a:r>
            <a:r>
              <a:rPr lang="zh-CN" altLang="en-US"/>
              <a:t>，真是应有尽有。而且很多应用服务商提供的api接口，都有node版本。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    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zh-CN" altLang="en-US"/>
              <a:t>框架选择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    </a:t>
            </a:r>
            <a:r>
              <a:rPr lang="en-US" altLang="zh-CN"/>
              <a:t>node.js</a:t>
            </a:r>
            <a:r>
              <a:rPr lang="zh-CN" altLang="en-US"/>
              <a:t>有各种面向前后端的框架，面向移动端的angular/vue/react/backbo</a:t>
            </a:r>
            <a:r>
              <a:rPr lang="en-US" altLang="zh-CN"/>
              <a:t>n</a:t>
            </a:r>
            <a:r>
              <a:rPr lang="zh-CN" altLang="en-US"/>
              <a:t>e等</a:t>
            </a:r>
            <a:r>
              <a:rPr lang="en-US" altLang="zh-CN"/>
              <a:t>,</a:t>
            </a:r>
            <a:r>
              <a:rPr lang="zh-CN" altLang="en-US"/>
              <a:t>面向后端的除了经典的</a:t>
            </a:r>
            <a:r>
              <a:rPr lang="en-US" altLang="zh-CN"/>
              <a:t>express.js</a:t>
            </a:r>
            <a:r>
              <a:rPr lang="zh-CN" altLang="en-US"/>
              <a:t>，还有以</a:t>
            </a:r>
            <a:r>
              <a:rPr lang="en-US" altLang="zh-CN"/>
              <a:t>koa.js</a:t>
            </a:r>
            <a:r>
              <a:rPr lang="zh-CN" altLang="en-US"/>
              <a:t>为代表的后起之秀等等。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000" b="1"/>
              <a:t>Node.js</a:t>
            </a:r>
            <a:r>
              <a:rPr lang="zh-CN" altLang="en-US" sz="2000" b="1"/>
              <a:t>适合用在什么地方？</a:t>
            </a:r>
            <a:endParaRPr lang="zh-CN" altLang="en-US" sz="2000" b="1"/>
          </a:p>
          <a:p>
            <a:pPr indent="0" algn="l">
              <a:buFont typeface="Wingdings" panose="05000000000000000000" charset="0"/>
              <a:buNone/>
            </a:pPr>
            <a:endParaRPr lang="zh-CN" altLang="en-US" sz="2000" b="1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zh-CN" altLang="en-US" sz="2000"/>
              <a:t>聊天应用</a:t>
            </a:r>
            <a:endParaRPr lang="zh-CN" altLang="en-US" sz="2000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       聊天应用程序是最能体现 Node.js 优点的例子：轻量级、高流量并且能良好的应对跨平台设备上运行密集型数据。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8045" y="1345565"/>
            <a:ext cx="104559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对象数据库接口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       尽管Node.js 确实非常擅长实时交互的应用，同时它也十分适合通过对象数据库（object DB）来查询数据（如 MongoDB）。以 JSON 格式存储的数据允许 Node.js 直接处理，不需要纠结数据转换和匹配的问题。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队列输入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       如果你正在接收一个高量并发的数据，你的数据库可能会成为你处理的瓶颈。正如上面的描述，Node.js 可以轻松的处理并发连接。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/>
              <a:t>4</a:t>
            </a:r>
            <a:r>
              <a:rPr lang="zh-CN" altLang="en-US"/>
              <a:t>、代理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       Node.js 可以通过异步的方式处理大量的并发连接，所以很容易作为服务端的代理来使用。这在与不同响应时间的不同服务之间进行代理，或者是收集来自多个来源的数据时尤其有用。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3890" y="1298575"/>
            <a:ext cx="1035685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 sz="2000" b="1"/>
              <a:t>什么是</a:t>
            </a:r>
            <a:r>
              <a:rPr lang="en-US" altLang="zh-CN" sz="2000" b="1"/>
              <a:t>Node.js</a:t>
            </a:r>
            <a:endParaRPr lang="en-US" altLang="zh-CN" sz="2000" b="1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   Node.js是一套用来编写高性能网络服务器的JavaScript工具包。Node.js是一个可以快速构建网络服务及应用的平台，该平台的构建是基于Chrome's JavaScript runtime，也就是说，实际上它是对GoogleV8引擎（应用于Google Chrome浏览器)进行了封装。V8引擎执行Javascript的速度非常快，性能非常好。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javaScript</a:t>
            </a:r>
            <a:r>
              <a:rPr lang="zh-CN" altLang="en-US"/>
              <a:t>是运行在客户端的脚本语言，简单的说 Node.js 就是运行在服务端的 JavaScript。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Char char=""/>
            </a:pPr>
            <a:r>
              <a:rPr lang="zh-CN" altLang="en-US"/>
              <a:t>  </a:t>
            </a:r>
            <a:r>
              <a:rPr lang="zh-CN" altLang="en-US" sz="2000" b="1"/>
              <a:t>为何选择</a:t>
            </a:r>
            <a:r>
              <a:rPr lang="en-US" altLang="zh-CN" sz="2000" b="1"/>
              <a:t>Node.js?</a:t>
            </a:r>
            <a:endParaRPr lang="en-US" altLang="zh-CN" sz="2000" b="1"/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       如果你是一个前端程序员，你不懂得像PHP、Python或Ruby等动态编程语言，然后你想创建自己的服务，那么Node.js是一个非常好的选择。如果你是后端程序员，想部署一些高性能的服务，那么学习Node.js也是一个非常好的选择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342900" indent="-342900">
              <a:buFont typeface="Wingdings" panose="05000000000000000000" charset="0"/>
              <a:buChar char=""/>
            </a:pPr>
            <a:r>
              <a:rPr lang="en-US" altLang="zh-CN" sz="2000" b="1"/>
              <a:t>Node.js</a:t>
            </a:r>
            <a:r>
              <a:rPr lang="zh-CN" altLang="en-US" sz="2000" b="1"/>
              <a:t>的优点</a:t>
            </a:r>
            <a:endParaRPr lang="zh-CN" altLang="en-US" sz="2000" b="1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基于V8虚拟机，可构建高性能服务器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V8引擎本身使用了一些最新的编译技术。这使得用Javascript这类脚本语言编写出来的代码与用C这类高级语言写出来的代码性能相差无几，却节省了开发成本。对性能的苛求是Node的一个关键因素。 Javascript是一个事件驱动语言，Node利用了这个优点，编写出可扩展性高的服务器。Node采用了一个称为“事件循环(event loop）”的架构，使得编写可扩展性高的服务器变得既容易又安全。并发编程通常很复杂且布满地雷。Node绕过了这些，但仍提供很好的性能。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1515" y="1339850"/>
            <a:ext cx="107410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单线程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  Node.js是单线程的。Node.js可以在不新增额外线程的情况下，依然可以对任务进行并行处理 ——它通过事件轮询（event loop）来实现并行操作，对此，我们应该要充分利用这一点 —— 尽可能的避免阻塞操作，取而代之，多使用非阻塞操作。</a:t>
            </a:r>
            <a:endParaRPr lang="en-US" altLang="zh-CN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可利用Javascript进行后台开发</a:t>
            </a:r>
            <a:endParaRPr lang="en-US" altLang="zh-CN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/>
              <a:t>     让Javascript运行于服务器端</a:t>
            </a:r>
            <a:r>
              <a:rPr lang="zh-CN" altLang="en-US"/>
              <a:t>也</a:t>
            </a:r>
            <a:r>
              <a:rPr lang="en-US" altLang="zh-CN"/>
              <a:t>是其一强大功能</a:t>
            </a:r>
            <a:r>
              <a:rPr lang="zh-CN" altLang="en-US"/>
              <a:t>，浏览器环境限制了我们选择编程语言的自由。但是使用</a:t>
            </a:r>
            <a:r>
              <a:rPr lang="en-US" altLang="zh-CN"/>
              <a:t>Node.js</a:t>
            </a:r>
            <a:r>
              <a:rPr lang="zh-CN" altLang="en-US"/>
              <a:t>，我们可以让</a:t>
            </a:r>
            <a:r>
              <a:rPr lang="en-US" altLang="zh-CN"/>
              <a:t>JavaScript</a:t>
            </a:r>
            <a:r>
              <a:rPr lang="zh-CN" altLang="en-US"/>
              <a:t>运行在服务端上。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4、非阻塞 IO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     Node采用一系列“非阻塞”库来支持事件循环的方式。本质上就是为文件系统、数据库之类的资源提供接口。向文件系统发送一个请求时，无需等待硬盘（寻址并检索文件），硬盘准备好的时候非阻塞接口会通知Node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/>
          <p:nvPr>
            <p:custDataLst>
              <p:tags r:id="rId1"/>
            </p:custDataLst>
          </p:nvPr>
        </p:nvSpPr>
        <p:spPr>
          <a:xfrm>
            <a:off x="2650632" y="1649229"/>
            <a:ext cx="2216189" cy="16059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安装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8" name="任意多边形 47"/>
          <p:cNvSpPr/>
          <p:nvPr>
            <p:custDataLst>
              <p:tags r:id="rId2"/>
            </p:custDataLst>
          </p:nvPr>
        </p:nvSpPr>
        <p:spPr>
          <a:xfrm>
            <a:off x="1192907" y="1649229"/>
            <a:ext cx="1249731" cy="1605964"/>
          </a:xfrm>
          <a:custGeom>
            <a:avLst/>
            <a:gdLst>
              <a:gd name="connsiteX0" fmla="*/ 0 w 1249730"/>
              <a:gd name="connsiteY0" fmla="*/ 0 h 1605964"/>
              <a:gd name="connsiteX1" fmla="*/ 1249730 w 1249730"/>
              <a:gd name="connsiteY1" fmla="*/ 337427 h 1605964"/>
              <a:gd name="connsiteX2" fmla="*/ 1249730 w 1249730"/>
              <a:gd name="connsiteY2" fmla="*/ 1268537 h 1605964"/>
              <a:gd name="connsiteX3" fmla="*/ 0 w 1249730"/>
              <a:gd name="connsiteY3" fmla="*/ 1605964 h 160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9730" h="1605964">
                <a:moveTo>
                  <a:pt x="0" y="0"/>
                </a:moveTo>
                <a:lnTo>
                  <a:pt x="1249730" y="337427"/>
                </a:lnTo>
                <a:lnTo>
                  <a:pt x="1249730" y="1268537"/>
                </a:lnTo>
                <a:lnTo>
                  <a:pt x="0" y="16059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Node.js</a:t>
            </a:r>
            <a:endParaRPr lang="en-US" altLang="zh-CN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TextBox 13"/>
          <p:cNvSpPr txBox="1"/>
          <p:nvPr>
            <p:custDataLst>
              <p:tags r:id="rId3"/>
            </p:custDataLst>
          </p:nvPr>
        </p:nvSpPr>
        <p:spPr>
          <a:xfrm>
            <a:off x="6243819" y="1649229"/>
            <a:ext cx="2216189" cy="16059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交互式解释器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2" name="任意多边形 51"/>
          <p:cNvSpPr/>
          <p:nvPr>
            <p:custDataLst>
              <p:tags r:id="rId4"/>
            </p:custDataLst>
          </p:nvPr>
        </p:nvSpPr>
        <p:spPr>
          <a:xfrm>
            <a:off x="4786093" y="1649229"/>
            <a:ext cx="1249731" cy="1605964"/>
          </a:xfrm>
          <a:custGeom>
            <a:avLst/>
            <a:gdLst>
              <a:gd name="connsiteX0" fmla="*/ 0 w 1249730"/>
              <a:gd name="connsiteY0" fmla="*/ 0 h 1605964"/>
              <a:gd name="connsiteX1" fmla="*/ 1249730 w 1249730"/>
              <a:gd name="connsiteY1" fmla="*/ 337427 h 1605964"/>
              <a:gd name="connsiteX2" fmla="*/ 1249730 w 1249730"/>
              <a:gd name="connsiteY2" fmla="*/ 1268537 h 1605964"/>
              <a:gd name="connsiteX3" fmla="*/ 0 w 1249730"/>
              <a:gd name="connsiteY3" fmla="*/ 1605964 h 160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9730" h="1605964">
                <a:moveTo>
                  <a:pt x="0" y="0"/>
                </a:moveTo>
                <a:lnTo>
                  <a:pt x="1249730" y="337427"/>
                </a:lnTo>
                <a:lnTo>
                  <a:pt x="1249730" y="1268537"/>
                </a:lnTo>
                <a:lnTo>
                  <a:pt x="0" y="16059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Node.js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TextBox 13"/>
          <p:cNvSpPr txBox="1"/>
          <p:nvPr>
            <p:custDataLst>
              <p:tags r:id="rId5"/>
            </p:custDataLst>
          </p:nvPr>
        </p:nvSpPr>
        <p:spPr>
          <a:xfrm>
            <a:off x="9837004" y="1649229"/>
            <a:ext cx="2216189" cy="16059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模块系统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5" name="任意多边形 54"/>
          <p:cNvSpPr/>
          <p:nvPr>
            <p:custDataLst>
              <p:tags r:id="rId6"/>
            </p:custDataLst>
          </p:nvPr>
        </p:nvSpPr>
        <p:spPr>
          <a:xfrm>
            <a:off x="8379279" y="1649229"/>
            <a:ext cx="1249731" cy="1605964"/>
          </a:xfrm>
          <a:custGeom>
            <a:avLst/>
            <a:gdLst>
              <a:gd name="connsiteX0" fmla="*/ 0 w 1249730"/>
              <a:gd name="connsiteY0" fmla="*/ 0 h 1605964"/>
              <a:gd name="connsiteX1" fmla="*/ 1249730 w 1249730"/>
              <a:gd name="connsiteY1" fmla="*/ 337427 h 1605964"/>
              <a:gd name="connsiteX2" fmla="*/ 1249730 w 1249730"/>
              <a:gd name="connsiteY2" fmla="*/ 1268537 h 1605964"/>
              <a:gd name="connsiteX3" fmla="*/ 0 w 1249730"/>
              <a:gd name="connsiteY3" fmla="*/ 1605964 h 160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9730" h="1605964">
                <a:moveTo>
                  <a:pt x="0" y="0"/>
                </a:moveTo>
                <a:lnTo>
                  <a:pt x="1249730" y="337427"/>
                </a:lnTo>
                <a:lnTo>
                  <a:pt x="1249730" y="1268537"/>
                </a:lnTo>
                <a:lnTo>
                  <a:pt x="0" y="16059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Node.js</a:t>
            </a:r>
            <a:endParaRPr lang="zh-CN" altLang="en-US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" name="TextBox 13"/>
          <p:cNvSpPr txBox="1"/>
          <p:nvPr>
            <p:custDataLst>
              <p:tags r:id="rId7"/>
            </p:custDataLst>
          </p:nvPr>
        </p:nvSpPr>
        <p:spPr>
          <a:xfrm>
            <a:off x="2650632" y="3916179"/>
            <a:ext cx="2216189" cy="16059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回调函数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8" name="任意多边形 57"/>
          <p:cNvSpPr/>
          <p:nvPr>
            <p:custDataLst>
              <p:tags r:id="rId8"/>
            </p:custDataLst>
          </p:nvPr>
        </p:nvSpPr>
        <p:spPr>
          <a:xfrm>
            <a:off x="1192907" y="3916179"/>
            <a:ext cx="1249731" cy="1605964"/>
          </a:xfrm>
          <a:custGeom>
            <a:avLst/>
            <a:gdLst>
              <a:gd name="connsiteX0" fmla="*/ 0 w 1249730"/>
              <a:gd name="connsiteY0" fmla="*/ 0 h 1605964"/>
              <a:gd name="connsiteX1" fmla="*/ 1249730 w 1249730"/>
              <a:gd name="connsiteY1" fmla="*/ 337427 h 1605964"/>
              <a:gd name="connsiteX2" fmla="*/ 1249730 w 1249730"/>
              <a:gd name="connsiteY2" fmla="*/ 1268537 h 1605964"/>
              <a:gd name="connsiteX3" fmla="*/ 0 w 1249730"/>
              <a:gd name="connsiteY3" fmla="*/ 1605964 h 160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9730" h="1605964">
                <a:moveTo>
                  <a:pt x="0" y="0"/>
                </a:moveTo>
                <a:lnTo>
                  <a:pt x="1249730" y="337427"/>
                </a:lnTo>
                <a:lnTo>
                  <a:pt x="1249730" y="1268537"/>
                </a:lnTo>
                <a:lnTo>
                  <a:pt x="0" y="16059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Node.js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" name="TextBox 13"/>
          <p:cNvSpPr txBox="1"/>
          <p:nvPr>
            <p:custDataLst>
              <p:tags r:id="rId9"/>
            </p:custDataLst>
          </p:nvPr>
        </p:nvSpPr>
        <p:spPr>
          <a:xfrm>
            <a:off x="6243819" y="3916179"/>
            <a:ext cx="2216189" cy="16059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模块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61" name="任意多边形 60"/>
          <p:cNvSpPr/>
          <p:nvPr>
            <p:custDataLst>
              <p:tags r:id="rId10"/>
            </p:custDataLst>
          </p:nvPr>
        </p:nvSpPr>
        <p:spPr>
          <a:xfrm>
            <a:off x="4786093" y="3916179"/>
            <a:ext cx="1249731" cy="1605964"/>
          </a:xfrm>
          <a:custGeom>
            <a:avLst/>
            <a:gdLst>
              <a:gd name="connsiteX0" fmla="*/ 0 w 1249730"/>
              <a:gd name="connsiteY0" fmla="*/ 0 h 1605964"/>
              <a:gd name="connsiteX1" fmla="*/ 1249730 w 1249730"/>
              <a:gd name="connsiteY1" fmla="*/ 337427 h 1605964"/>
              <a:gd name="connsiteX2" fmla="*/ 1249730 w 1249730"/>
              <a:gd name="connsiteY2" fmla="*/ 1268537 h 1605964"/>
              <a:gd name="connsiteX3" fmla="*/ 0 w 1249730"/>
              <a:gd name="connsiteY3" fmla="*/ 1605964 h 160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9730" h="1605964">
                <a:moveTo>
                  <a:pt x="0" y="0"/>
                </a:moveTo>
                <a:lnTo>
                  <a:pt x="1249730" y="337427"/>
                </a:lnTo>
                <a:lnTo>
                  <a:pt x="1249730" y="1268537"/>
                </a:lnTo>
                <a:lnTo>
                  <a:pt x="0" y="16059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Node.js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TextBox 13"/>
          <p:cNvSpPr txBox="1"/>
          <p:nvPr>
            <p:custDataLst>
              <p:tags r:id="rId11"/>
            </p:custDataLst>
          </p:nvPr>
        </p:nvSpPr>
        <p:spPr>
          <a:xfrm>
            <a:off x="9837004" y="3916179"/>
            <a:ext cx="2216189" cy="16059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Express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框架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64" name="任意多边形 63"/>
          <p:cNvSpPr/>
          <p:nvPr>
            <p:custDataLst>
              <p:tags r:id="rId12"/>
            </p:custDataLst>
          </p:nvPr>
        </p:nvSpPr>
        <p:spPr>
          <a:xfrm>
            <a:off x="8379279" y="3916179"/>
            <a:ext cx="1249731" cy="1605964"/>
          </a:xfrm>
          <a:custGeom>
            <a:avLst/>
            <a:gdLst>
              <a:gd name="connsiteX0" fmla="*/ 0 w 1249730"/>
              <a:gd name="connsiteY0" fmla="*/ 0 h 1605964"/>
              <a:gd name="connsiteX1" fmla="*/ 1249730 w 1249730"/>
              <a:gd name="connsiteY1" fmla="*/ 337427 h 1605964"/>
              <a:gd name="connsiteX2" fmla="*/ 1249730 w 1249730"/>
              <a:gd name="connsiteY2" fmla="*/ 1268537 h 1605964"/>
              <a:gd name="connsiteX3" fmla="*/ 0 w 1249730"/>
              <a:gd name="connsiteY3" fmla="*/ 1605964 h 160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9730" h="1605964">
                <a:moveTo>
                  <a:pt x="0" y="0"/>
                </a:moveTo>
                <a:lnTo>
                  <a:pt x="1249730" y="337427"/>
                </a:lnTo>
                <a:lnTo>
                  <a:pt x="1249730" y="1268537"/>
                </a:lnTo>
                <a:lnTo>
                  <a:pt x="0" y="16059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Node.js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>
            <p:custDataLst>
              <p:tags r:id="rId1"/>
            </p:custDataLst>
          </p:nvPr>
        </p:nvSpPr>
        <p:spPr>
          <a:xfrm>
            <a:off x="4303486" y="566057"/>
            <a:ext cx="3628572" cy="711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Windows系统安装Node.js</a:t>
            </a:r>
            <a:endParaRPr lang="en-US" altLang="zh-CN" sz="2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9660" y="1838960"/>
            <a:ext cx="1042543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>
                <a:sym typeface="+mn-ea"/>
              </a:rPr>
              <a:t>Windows 安装包(.msi)</a:t>
            </a:r>
            <a:br>
              <a:rPr lang="en-US" altLang="zh-CN">
                <a:sym typeface="+mn-ea"/>
              </a:rPr>
            </a:b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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>
                <a:sym typeface="+mn-ea"/>
              </a:rPr>
              <a:t>Windows 二进制文件 (.exe)安装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" y="2277745"/>
            <a:ext cx="4304665" cy="1428750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" y="4685030"/>
            <a:ext cx="4304665" cy="1400175"/>
          </a:xfrm>
          <a:prstGeom prst="rect">
            <a:avLst/>
          </a:prstGeom>
        </p:spPr>
      </p:pic>
      <p:pic>
        <p:nvPicPr>
          <p:cNvPr id="8" name="图片占位符 8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705" y="2277745"/>
            <a:ext cx="6170295" cy="1069975"/>
          </a:xfrm>
          <a:prstGeom prst="rect">
            <a:avLst/>
          </a:prstGeom>
        </p:spPr>
      </p:pic>
      <p:pic>
        <p:nvPicPr>
          <p:cNvPr id="11" name="图片 10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705" y="4264660"/>
            <a:ext cx="6170295" cy="7239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>
            <p:custDataLst>
              <p:tags r:id="rId1"/>
            </p:custDataLst>
          </p:nvPr>
        </p:nvSpPr>
        <p:spPr>
          <a:xfrm>
            <a:off x="1446667" y="2686293"/>
            <a:ext cx="602892" cy="585107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立方体 9"/>
          <p:cNvSpPr/>
          <p:nvPr>
            <p:custDataLst>
              <p:tags r:id="rId2"/>
            </p:custDataLst>
          </p:nvPr>
        </p:nvSpPr>
        <p:spPr>
          <a:xfrm>
            <a:off x="1446667" y="4321917"/>
            <a:ext cx="602892" cy="585107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立方体 13"/>
          <p:cNvSpPr/>
          <p:nvPr>
            <p:custDataLst>
              <p:tags r:id="rId3"/>
            </p:custDataLst>
          </p:nvPr>
        </p:nvSpPr>
        <p:spPr>
          <a:xfrm>
            <a:off x="6279923" y="2686293"/>
            <a:ext cx="602892" cy="585107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立方体 15"/>
          <p:cNvSpPr/>
          <p:nvPr>
            <p:custDataLst>
              <p:tags r:id="rId4"/>
            </p:custDataLst>
          </p:nvPr>
        </p:nvSpPr>
        <p:spPr>
          <a:xfrm>
            <a:off x="6279923" y="4321917"/>
            <a:ext cx="602892" cy="585107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107691" y="4290541"/>
            <a:ext cx="3894139" cy="64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循环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7107691" y="2623543"/>
            <a:ext cx="3894139" cy="64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2274435" y="4282979"/>
            <a:ext cx="3531280" cy="64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打印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2274435" y="2640211"/>
            <a:ext cx="3531280" cy="64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读取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4281805" y="565785"/>
            <a:ext cx="3628390" cy="11468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Node.js</a:t>
            </a:r>
            <a:r>
              <a:rPr lang="en-US" altLang="zh-CN" sz="4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REPL(交互式解释器</a:t>
            </a:r>
            <a:r>
              <a:rPr lang="en-US" altLang="zh-CN" sz="4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CN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4415" y="1391285"/>
            <a:ext cx="104349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1473835"/>
            <a:ext cx="7733030" cy="1257300"/>
          </a:xfrm>
          <a:prstGeom prst="rect">
            <a:avLst/>
          </a:prstGeom>
        </p:spPr>
      </p:pic>
      <p:pic>
        <p:nvPicPr>
          <p:cNvPr id="5" name="图片 4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70" y="3054985"/>
            <a:ext cx="7799705" cy="2028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>
            <p:custDataLst>
              <p:tags r:id="rId1"/>
            </p:custDataLst>
          </p:nvPr>
        </p:nvSpPr>
        <p:spPr>
          <a:xfrm>
            <a:off x="4281896" y="554627"/>
            <a:ext cx="3628572" cy="711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Node.js</a:t>
            </a:r>
            <a:r>
              <a:rPr lang="zh-CN" altLang="en-US" sz="28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模块系统</a:t>
            </a:r>
            <a:endParaRPr lang="zh-CN" altLang="en-US" sz="28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055" y="1721485"/>
            <a:ext cx="100850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</a:t>
            </a:r>
            <a:r>
              <a:rPr lang="zh-CN" altLang="en-US"/>
              <a:t>模块是Node.js 应用程序的基本组成部分，文件和模块是一一对应的。换言之，一个 Node.js 文件就是一个模块，这个文件可能是JavaScript 代码、JSON 或者编译过的C/C++ 扩展。有了</a:t>
            </a:r>
            <a:r>
              <a:rPr lang="en-US" altLang="zh-CN"/>
              <a:t>Node.js</a:t>
            </a:r>
            <a:r>
              <a:rPr lang="zh-CN" altLang="en-US"/>
              <a:t>的模块系统，Node.js的文件就可以相互调用。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 Node.js 中存在 4 类模块（原生模块和3种文件模块）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http、fs、path等，原生模块。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./mod或../mod，相对路径的文件模块。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/pathtomodule/mod，绝对路径的文件模块。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mod，非原生模块的文件模块。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                                     </a:t>
            </a:r>
            <a:endParaRPr lang="zh-CN" altLang="en-US"/>
          </a:p>
        </p:txBody>
      </p:sp>
      <p:pic>
        <p:nvPicPr>
          <p:cNvPr id="3" name="图片 2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35" y="2548255"/>
            <a:ext cx="3895090" cy="2343150"/>
          </a:xfrm>
          <a:prstGeom prst="rect">
            <a:avLst/>
          </a:prstGeom>
        </p:spPr>
      </p:pic>
      <p:pic>
        <p:nvPicPr>
          <p:cNvPr id="4" name="图片 3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010" y="5051425"/>
            <a:ext cx="3333115" cy="1152525"/>
          </a:xfrm>
          <a:prstGeom prst="rect">
            <a:avLst/>
          </a:prstGeom>
        </p:spPr>
      </p:pic>
      <p:pic>
        <p:nvPicPr>
          <p:cNvPr id="9" name="图片 8" descr="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430" y="5765800"/>
            <a:ext cx="3618865" cy="4381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4415" y="1391285"/>
            <a:ext cx="104349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/>
              <a:t>var http = require(“http”);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...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http.createServer(...);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尽管 require 方法极其简单，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但是内部的加载却是十分复杂的，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其加载优先级也各自不同。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如右图所示：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6" name="图片 5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6810" y="687705"/>
            <a:ext cx="4676140" cy="5781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60"/>
</p:tagLst>
</file>

<file path=ppt/tags/tag10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4560_3"/>
  <p:tag name="KSO_WM_TAG_VERSION" val="1.0"/>
  <p:tag name="KSO_WM_TEMPLATE_INDEX" val="20184560"/>
  <p:tag name="KSO_WM_TEMPLATE_CATEGORY" val="custom"/>
  <p:tag name="KSO_WM_SLIDE_SUBTYPE" val="pureTxt"/>
</p:tagLst>
</file>

<file path=ppt/tags/tag1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ID" val="custom20184560_18*l_h_f*1_1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ID" val="custom20184560_18*l_h_a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ID" val="custom20184560_18*l_h_f*1_2_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ID" val="custom20184560_18*l_h_a*1_2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ID" val="custom20184560_18*l_h_f*1_3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a"/>
  <p:tag name="KSO_WM_UNIT_INDEX" val="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ID" val="custom20184560_18*l_h_a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ID" val="custom20184560_18*l_h_f*1_4_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a"/>
  <p:tag name="KSO_WM_UNIT_INDEX" val="1_4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ID" val="custom20184560_18*l_h_a*1_4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5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ID" val="custom20184560_18*l_h_f*1_5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60"/>
</p:tagLst>
</file>

<file path=ppt/tags/tag20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a"/>
  <p:tag name="KSO_WM_UNIT_INDEX" val="1_5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ID" val="custom20184560_18*l_h_a*1_5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6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ID" val="custom20184560_18*l_h_f*1_6_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a"/>
  <p:tag name="KSO_WM_UNIT_INDEX" val="1_6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ID" val="custom20184560_18*l_h_a*1_6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65*135"/>
  <p:tag name="KSO_WM_SLIDE_SIZE" val="855*304"/>
  <p:tag name="KSO_WM_TEMPLATE_CATEGORY" val="custom"/>
  <p:tag name="KSO_WM_TEMPLATE_INDEX" val="20184560"/>
  <p:tag name="KSO_WM_SLIDE_ID" val="custom20184560_18"/>
  <p:tag name="KSO_WM_SLIDE_INDEX" val="18"/>
  <p:tag name="KSO_WM_DIAGRAM_GROUP_CODE" val="l1-2"/>
  <p:tag name="KSO_WM_SLIDE_SUBTYPE" val="diag"/>
</p:tagLst>
</file>

<file path=ppt/tags/tag2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8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8"/>
  <p:tag name="KSO_WM_SLIDE_INDEX" val="8"/>
  <p:tag name="KSO_WM_DIAGRAM_GROUP_CODE" val="l1-1"/>
  <p:tag name="KSO_WM_SLIDE_SUBTYPE" val="diag"/>
</p:tagLst>
</file>

<file path=ppt/tags/tag26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0_9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0_9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4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9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9"/>
  <p:tag name="KSO_WM_SLIDE_INDEX" val="9"/>
  <p:tag name="KSO_WM_DIAGRAM_GROUP_CODE" val="l1-1"/>
  <p:tag name="KSO_WM_SLIDE_SUBTYPE" val="diag"/>
</p:tagLst>
</file>

<file path=ppt/tags/tag36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6"/>
  <p:tag name="KSO_WM_SLIDE_INDEX" val="6"/>
  <p:tag name="KSO_WM_DIAGRAM_GROUP_CODE" val="l1-1"/>
  <p:tag name="KSO_WM_TEMPLATE_THUMBS_INDEX" val="1、2、3、4、5、6"/>
  <p:tag name="KSO_WM_SLIDE_SUBTYPE" val="diag"/>
</p:tagLst>
</file>

<file path=ppt/tags/tag3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8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8"/>
  <p:tag name="KSO_WM_SLIDE_INDEX" val="8"/>
  <p:tag name="KSO_WM_DIAGRAM_GROUP_CODE" val="l1-1"/>
  <p:tag name="KSO_WM_SLIDE_SUBTYPE" val="diag"/>
</p:tagLst>
</file>

<file path=ppt/tags/tag39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6"/>
  <p:tag name="KSO_WM_SLIDE_INDEX" val="6"/>
  <p:tag name="KSO_WM_DIAGRAM_GROUP_CODE" val="l1-1"/>
  <p:tag name="KSO_WM_TEMPLATE_THUMBS_INDEX" val="1、2、3、4、5、6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60"/>
</p:tagLst>
</file>

<file path=ppt/tags/tag40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9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9"/>
  <p:tag name="KSO_WM_SLIDE_INDEX" val="9"/>
  <p:tag name="KSO_WM_DIAGRAM_GROUP_CODE" val="l1-1"/>
  <p:tag name="KSO_WM_SLIDE_SUBTYPE" val="diag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8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8"/>
  <p:tag name="KSO_WM_SLIDE_INDEX" val="8"/>
  <p:tag name="KSO_WM_DIAGRAM_GROUP_CODE" val="l1-1"/>
  <p:tag name="KSO_WM_SLIDE_SUBTYPE" val="diag"/>
</p:tagLst>
</file>

<file path=ppt/tags/tag44.xml><?xml version="1.0" encoding="utf-8"?>
<p:tagLst xmlns:p="http://schemas.openxmlformats.org/presentationml/2006/main">
  <p:tag name="KSO_WM_SLIDE_SIZE" val="790*373"/>
  <p:tag name="KSO_WM_SLIDE_POSITION" val="84*138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4560_5"/>
  <p:tag name="KSO_WM_TAG_VERSION" val="1.0"/>
  <p:tag name="KSO_WM_TEMPLATE_INDEX" val="20184560"/>
  <p:tag name="KSO_WM_TEMPLATE_CATEGORY" val="custom"/>
  <p:tag name="KSO_WM_SLIDE_SUBTYPE" val="picTxt"/>
</p:tagLst>
</file>

<file path=ppt/tags/tag45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6"/>
  <p:tag name="KSO_WM_SLIDE_INDEX" val="6"/>
  <p:tag name="KSO_WM_DIAGRAM_GROUP_CODE" val="l1-1"/>
  <p:tag name="KSO_WM_TEMPLATE_THUMBS_INDEX" val="1、2、3、4、5、6"/>
  <p:tag name="KSO_WM_SLIDE_SUBTYPE" val="diag"/>
</p:tagLst>
</file>

<file path=ppt/tags/tag46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6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6"/>
  <p:tag name="KSO_WM_SLIDE_INDEX" val="6"/>
  <p:tag name="KSO_WM_DIAGRAM_GROUP_CODE" val="l1-1"/>
  <p:tag name="KSO_WM_TEMPLATE_THUMBS_INDEX" val="1、2、3、4、5、6"/>
  <p:tag name="KSO_WM_SLIDE_SUBTYPE" val="diag"/>
</p:tagLst>
</file>

<file path=ppt/tags/tag48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6"/>
  <p:tag name="KSO_WM_SLIDE_INDEX" val="6"/>
  <p:tag name="KSO_WM_DIAGRAM_GROUP_CODE" val="l1-1"/>
  <p:tag name="KSO_WM_TEMPLATE_THUMBS_INDEX" val="1、2、3、4、5、6"/>
  <p:tag name="KSO_WM_SLIDE_SUBTYPE" val="diag"/>
</p:tagLst>
</file>

<file path=ppt/tags/tag49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6"/>
  <p:tag name="KSO_WM_SLIDE_INDEX" val="6"/>
  <p:tag name="KSO_WM_DIAGRAM_GROUP_CODE" val="l1-1"/>
  <p:tag name="KSO_WM_TEMPLATE_THUMBS_INDEX" val="1、2、3、4、5、6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60"/>
</p:tagLst>
</file>

<file path=ppt/tags/tag50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6"/>
  <p:tag name="KSO_WM_SLIDE_INDEX" val="6"/>
  <p:tag name="KSO_WM_DIAGRAM_GROUP_CODE" val="l1-1"/>
  <p:tag name="KSO_WM_TEMPLATE_THUMBS_INDEX" val="1、2、3、4、5、6"/>
  <p:tag name="KSO_WM_SLIDE_SUBTYPE" val="diag"/>
</p:tagLst>
</file>

<file path=ppt/tags/tag5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6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6"/>
  <p:tag name="KSO_WM_SLIDE_INDEX" val="6"/>
  <p:tag name="KSO_WM_DIAGRAM_GROUP_CODE" val="l1-1"/>
  <p:tag name="KSO_WM_TEMPLATE_THUMBS_INDEX" val="1、2、3、4、5、6"/>
  <p:tag name="KSO_WM_SLIDE_SUBTYPE" val="diag"/>
</p:tagLst>
</file>

<file path=ppt/tags/tag53.xml><?xml version="1.0" encoding="utf-8"?>
<p:tagLst xmlns:p="http://schemas.openxmlformats.org/presentationml/2006/main">
  <p:tag name="KSO_WM_TAG_VERSION" val="1.0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7"/>
  <p:tag name="KSO_WM_SLIDE_INDEX" val="7"/>
  <p:tag name="KSO_WM_DIAGRAM_GROUP_CODE" val="l1-1"/>
  <p:tag name="KSO_WM_SLIDE_SUBTYPE" val="diag"/>
</p:tagLst>
</file>

<file path=ppt/tags/tag5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2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55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f"/>
  <p:tag name="KSO_WM_UNIT_INDEX" val="1"/>
  <p:tag name="KSO_WM_UNIT_ID" val="custom20184560_23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 YOU"/>
</p:tagLst>
</file>

<file path=ppt/tags/tag56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6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、"/>
  <p:tag name="KSO_WM_BEAUTIFY_FLAG" val="#wm#"/>
</p:tagLst>
</file>

<file path=ppt/tags/tag7.xml><?xml version="1.0" encoding="utf-8"?>
<p:tagLst xmlns:p="http://schemas.openxmlformats.org/presentationml/2006/main">
  <p:tag name="KSO_WM_TEMPLATE_CATEGORY" val="custom"/>
  <p:tag name="KSO_WM_TEMPLATE_INDEX" val="20184560"/>
  <p:tag name="KSO_WM_UNIT_TYPE" val="c"/>
  <p:tag name="KSO_WM_UNIT_INDEX" val="1"/>
  <p:tag name="KSO_WM_UNIT_ID" val="custom20184560_1*c*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8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60_2"/>
  <p:tag name="KSO_WM_TAG_VERSION" val="1.0"/>
  <p:tag name="KSO_WM_TEMPLATE_INDEX" val="20184560"/>
  <p:tag name="KSO_WM_TEMPLATE_CATEGORY" val="custom"/>
  <p:tag name="KSO_WM_SLIDE_SUBTYPE" val="pureTxt"/>
</p:tagLst>
</file>

<file path=ppt/theme/theme1.xml><?xml version="1.0" encoding="utf-8"?>
<a:theme xmlns:a="http://schemas.openxmlformats.org/drawingml/2006/main" name="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Wingdings" panose="05000000000000000000" charset="0"/>
          <a:buChar char=""/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3224</Words>
  <Application>WPS 演示</Application>
  <PresentationFormat>宽屏</PresentationFormat>
  <Paragraphs>257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华文细黑</vt:lpstr>
      <vt:lpstr>Open Sans</vt:lpstr>
      <vt:lpstr>Segoe Print</vt:lpstr>
      <vt:lpstr>Office 主题</vt:lpstr>
      <vt:lpstr>1_Office 主题</vt:lpstr>
      <vt:lpstr>  报告人：徐曼 日期：2018/4/19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小鲤鱼</cp:lastModifiedBy>
  <cp:revision>93</cp:revision>
  <dcterms:created xsi:type="dcterms:W3CDTF">2018-02-08T03:37:00Z</dcterms:created>
  <dcterms:modified xsi:type="dcterms:W3CDTF">2018-04-19T05:46:57Z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