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tags/tag37.xml" ContentType="application/vnd.openxmlformats-officedocument.presentationml.tags+xml"/>
  <Override PartName="/ppt/notesSlides/notesSlide4.xml" ContentType="application/vnd.openxmlformats-officedocument.presentationml.notesSlide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notesSlides/notesSlide8.xml" ContentType="application/vnd.openxmlformats-officedocument.presentationml.notesSlide+xml"/>
  <Override PartName="/ppt/tags/tag41.xml" ContentType="application/vnd.openxmlformats-officedocument.presentationml.tags+xml"/>
  <Override PartName="/ppt/notesSlides/notesSlide9.xml" ContentType="application/vnd.openxmlformats-officedocument.presentationml.notesSlide+xml"/>
  <Override PartName="/ppt/tags/tag42.xml" ContentType="application/vnd.openxmlformats-officedocument.presentationml.tags+xml"/>
  <Override PartName="/ppt/notesSlides/notesSlide10.xml" ContentType="application/vnd.openxmlformats-officedocument.presentationml.notesSlide+xml"/>
  <Override PartName="/ppt/tags/tag4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notesSlides/notesSlide14.xml" ContentType="application/vnd.openxmlformats-officedocument.presentationml.notesSlide+xml"/>
  <Override PartName="/ppt/tags/tag4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notesSlides/notesSlide17.xml" ContentType="application/vnd.openxmlformats-officedocument.presentationml.notesSlide+xml"/>
  <Override PartName="/ppt/tags/tag50.xml" ContentType="application/vnd.openxmlformats-officedocument.presentationml.tags+xml"/>
  <Override PartName="/ppt/notesSlides/notesSlide18.xml" ContentType="application/vnd.openxmlformats-officedocument.presentationml.notesSlide+xml"/>
  <Override PartName="/ppt/tags/tag51.xml" ContentType="application/vnd.openxmlformats-officedocument.presentationml.tags+xml"/>
  <Override PartName="/ppt/notesSlides/notesSlide19.xml" ContentType="application/vnd.openxmlformats-officedocument.presentationml.notesSlide+xml"/>
  <Override PartName="/ppt/tags/tag52.xml" ContentType="application/vnd.openxmlformats-officedocument.presentationml.tags+xml"/>
  <Override PartName="/ppt/notesSlides/notesSlide20.xml" ContentType="application/vnd.openxmlformats-officedocument.presentationml.notesSlide+xml"/>
  <Override PartName="/ppt/tags/tag53.xml" ContentType="application/vnd.openxmlformats-officedocument.presentationml.tags+xml"/>
  <Override PartName="/ppt/notesSlides/notesSlide21.xml" ContentType="application/vnd.openxmlformats-officedocument.presentationml.notesSlide+xml"/>
  <Override PartName="/ppt/tags/tag54.xml" ContentType="application/vnd.openxmlformats-officedocument.presentationml.tags+xml"/>
  <Override PartName="/ppt/notesSlides/notesSlide22.xml" ContentType="application/vnd.openxmlformats-officedocument.presentationml.notesSlide+xml"/>
  <Override PartName="/ppt/tags/tag55.xml" ContentType="application/vnd.openxmlformats-officedocument.presentationml.tags+xml"/>
  <Override PartName="/ppt/notesSlides/notesSlide2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99" r:id="rId2"/>
    <p:sldId id="336" r:id="rId3"/>
    <p:sldId id="327" r:id="rId4"/>
    <p:sldId id="314" r:id="rId5"/>
    <p:sldId id="333" r:id="rId6"/>
    <p:sldId id="338" r:id="rId7"/>
    <p:sldId id="339" r:id="rId8"/>
    <p:sldId id="319" r:id="rId9"/>
    <p:sldId id="317" r:id="rId10"/>
    <p:sldId id="334" r:id="rId11"/>
    <p:sldId id="321" r:id="rId12"/>
    <p:sldId id="322" r:id="rId13"/>
    <p:sldId id="335" r:id="rId14"/>
    <p:sldId id="323" r:id="rId15"/>
    <p:sldId id="324" r:id="rId16"/>
    <p:sldId id="326" r:id="rId17"/>
    <p:sldId id="329" r:id="rId18"/>
    <p:sldId id="330" r:id="rId19"/>
    <p:sldId id="331" r:id="rId20"/>
    <p:sldId id="341" r:id="rId21"/>
    <p:sldId id="342" r:id="rId22"/>
    <p:sldId id="340" r:id="rId23"/>
    <p:sldId id="310" r:id="rId24"/>
    <p:sldId id="297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2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orient="horz" pos="3770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8994"/>
    <a:srgbClr val="E2F0F1"/>
    <a:srgbClr val="FEA205"/>
    <a:srgbClr val="E9EBEC"/>
    <a:srgbClr val="EAECED"/>
    <a:srgbClr val="E8EBEC"/>
    <a:srgbClr val="E3E6E7"/>
    <a:srgbClr val="F69E00"/>
    <a:srgbClr val="F8FCFE"/>
    <a:srgbClr val="E6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6" autoAdjust="0"/>
    <p:restoredTop sz="75135" autoAdjust="0"/>
  </p:normalViewPr>
  <p:slideViewPr>
    <p:cSldViewPr snapToGrid="0" showGuides="1">
      <p:cViewPr varScale="1">
        <p:scale>
          <a:sx n="87" d="100"/>
          <a:sy n="87" d="100"/>
        </p:scale>
        <p:origin x="1320" y="102"/>
      </p:cViewPr>
      <p:guideLst>
        <p:guide orient="horz" pos="2160"/>
        <p:guide pos="3840"/>
        <p:guide pos="642"/>
        <p:guide pos="7038"/>
        <p:guide orient="horz" pos="3770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360"/>
    </p:cViewPr>
  </p:sorterViewPr>
  <p:notesViewPr>
    <p:cSldViewPr snapToGrid="0">
      <p:cViewPr varScale="1">
        <p:scale>
          <a:sx n="86" d="100"/>
          <a:sy n="86" d="100"/>
        </p:scale>
        <p:origin x="28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C123-D6CD-4046-9E13-CA7186604EF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000D-5344-416A-A6D3-78D17177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1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DC34-D585-42D5-89F7-991AD639A88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743B-58E3-4952-98AC-60B7F3305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492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双语旋转，采用双语平行语料库，基于来自基于短语</a:t>
            </a:r>
            <a:r>
              <a:rPr lang="en-US" altLang="zh-CN" dirty="0" smtClean="0"/>
              <a:t>SMT</a:t>
            </a:r>
            <a:r>
              <a:rPr lang="zh-CN" altLang="en-US" dirty="0" smtClean="0"/>
              <a:t>的技术，学习生成转述；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2015</a:t>
            </a:r>
            <a:r>
              <a:rPr lang="zh-CN" altLang="en-US" dirty="0" smtClean="0"/>
              <a:t>年，基于自然逻辑，采用监督模型自动标注具有蕴含关系的复述对。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采用单个词或词组的规则，替换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74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pivot sentences</a:t>
            </a:r>
          </a:p>
          <a:p>
            <a:r>
              <a:rPr lang="zh-CN" altLang="en-US" dirty="0" smtClean="0"/>
              <a:t>语法无关性</a:t>
            </a:r>
            <a:endParaRPr lang="en-US" altLang="zh-CN" dirty="0" smtClean="0"/>
          </a:p>
          <a:p>
            <a:r>
              <a:rPr lang="zh-CN" altLang="en-US" dirty="0" smtClean="0"/>
              <a:t>优点：能够学习连续的表达，在复述时，能够关注到上下文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53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wikiAnswer</a:t>
            </a:r>
            <a:r>
              <a:rPr lang="zh-CN" altLang="en-US" dirty="0" smtClean="0"/>
              <a:t>语料库，包含</a:t>
            </a:r>
            <a:r>
              <a:rPr lang="en-US" altLang="zh-CN" dirty="0" smtClean="0"/>
              <a:t>3</a:t>
            </a:r>
            <a:r>
              <a:rPr lang="zh-CN" altLang="en-US" dirty="0" smtClean="0"/>
              <a:t>千万条由人工标注为</a:t>
            </a:r>
            <a:r>
              <a:rPr lang="en-US" altLang="zh-CN" dirty="0" smtClean="0"/>
              <a:t>paraphrase</a:t>
            </a:r>
            <a:r>
              <a:rPr lang="zh-CN" altLang="en-US" dirty="0" smtClean="0"/>
              <a:t>的问题集，规模较大，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由于产生噪音的原因，</a:t>
            </a:r>
            <a:r>
              <a:rPr lang="en-US" altLang="zh-CN" dirty="0" smtClean="0"/>
              <a:t>45</a:t>
            </a:r>
            <a:r>
              <a:rPr lang="zh-CN" altLang="en-US" dirty="0" smtClean="0"/>
              <a:t>％的问题对只是相关而不是真正的复述。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首先提取问题模板（即至多一个通配符）出现在至少十个集群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然后，在同一个集群里，任意两个问题模板共同出现（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次以上），具有相同的参数，互为复述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147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wikiAnswer</a:t>
            </a:r>
            <a:r>
              <a:rPr lang="zh-CN" altLang="en-US" dirty="0" smtClean="0"/>
              <a:t>语料库，包含</a:t>
            </a:r>
            <a:r>
              <a:rPr lang="en-US" altLang="zh-CN" dirty="0" smtClean="0"/>
              <a:t>3</a:t>
            </a:r>
            <a:r>
              <a:rPr lang="zh-CN" altLang="en-US" dirty="0" smtClean="0"/>
              <a:t>千万条由人工标注为</a:t>
            </a:r>
            <a:r>
              <a:rPr lang="en-US" altLang="zh-CN" dirty="0" smtClean="0"/>
              <a:t>paraphrase</a:t>
            </a:r>
            <a:r>
              <a:rPr lang="zh-CN" altLang="en-US" dirty="0" smtClean="0"/>
              <a:t>的问题集，规模较大，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由于产生噪音的原因，</a:t>
            </a:r>
            <a:r>
              <a:rPr lang="en-US" altLang="zh-CN" dirty="0" smtClean="0"/>
              <a:t>45</a:t>
            </a:r>
            <a:r>
              <a:rPr lang="zh-CN" altLang="en-US" dirty="0" smtClean="0"/>
              <a:t>％的问题对只是相关而不是真正的复述。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首先提取问题模板（即至多一个通配符）出现在至少十个集群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然后，在同一个集群里，任意两个问题模板共同出现（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次以上），具有相同的参数，互为复述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38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043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：基于</a:t>
            </a:r>
            <a:r>
              <a:rPr lang="en-US" altLang="zh-CN" dirty="0" smtClean="0"/>
              <a:t>freebase</a:t>
            </a:r>
            <a:r>
              <a:rPr lang="zh-CN" altLang="en-US" dirty="0" smtClean="0"/>
              <a:t>知识库来回答问题</a:t>
            </a:r>
            <a:endParaRPr lang="en-US" altLang="zh-CN" dirty="0" smtClean="0"/>
          </a:p>
          <a:p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：从给定的问题和有关的答案中，找出正确答案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3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err="1" smtClean="0"/>
              <a:t>graphQ</a:t>
            </a:r>
            <a:r>
              <a:rPr lang="en-US" altLang="zh-CN" dirty="0" smtClean="0"/>
              <a:t>: </a:t>
            </a:r>
            <a:r>
              <a:rPr lang="zh-CN" altLang="en-US" dirty="0" smtClean="0"/>
              <a:t>采用人工注释方式，生成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个图谱</a:t>
            </a:r>
            <a:r>
              <a:rPr lang="en-US" altLang="zh-CN" dirty="0" smtClean="0"/>
              <a:t>query.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5166</a:t>
            </a:r>
            <a:r>
              <a:rPr lang="zh-CN" altLang="en-US" dirty="0" smtClean="0"/>
              <a:t>个问题答案对。</a:t>
            </a:r>
            <a:endParaRPr lang="en-US" altLang="zh-CN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 err="1" smtClean="0"/>
              <a:t>webQ</a:t>
            </a:r>
            <a:r>
              <a:rPr lang="en-US" altLang="zh-CN" dirty="0" smtClean="0"/>
              <a:t>:  </a:t>
            </a:r>
            <a:r>
              <a:rPr lang="zh-CN" altLang="en-US" dirty="0" smtClean="0"/>
              <a:t>问题来自</a:t>
            </a:r>
            <a:r>
              <a:rPr lang="en-US" altLang="zh-CN" dirty="0" smtClean="0"/>
              <a:t>google search API </a:t>
            </a:r>
            <a:r>
              <a:rPr lang="zh-CN" altLang="en-US" dirty="0" smtClean="0"/>
              <a:t>，答案是采用</a:t>
            </a:r>
            <a:r>
              <a:rPr lang="en-US" altLang="zh-CN" dirty="0" smtClean="0"/>
              <a:t>freebase</a:t>
            </a:r>
            <a:r>
              <a:rPr lang="zh-CN" altLang="en-US" dirty="0" smtClean="0"/>
              <a:t>作为后台知识库众包得到。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</a:t>
            </a:r>
            <a:r>
              <a:rPr lang="zh-CN" altLang="en-US" dirty="0" smtClean="0"/>
              <a:t>结构化知识库，</a:t>
            </a:r>
            <a:r>
              <a:rPr lang="en-US" altLang="zh-CN" dirty="0" smtClean="0"/>
              <a:t>3778</a:t>
            </a:r>
            <a:r>
              <a:rPr lang="zh-CN" altLang="en-US" dirty="0" smtClean="0"/>
              <a:t>条训练实例，</a:t>
            </a:r>
            <a:r>
              <a:rPr lang="en-US" altLang="zh-CN" dirty="0" smtClean="0"/>
              <a:t>2032</a:t>
            </a:r>
            <a:r>
              <a:rPr lang="zh-CN" altLang="en-US" dirty="0" smtClean="0"/>
              <a:t>条测试实例。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wikiQA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来自必应搜索日志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52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5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WIKIQA.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实验结果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+CNT: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词匹配特征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03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32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14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第一篇用</a:t>
            </a:r>
            <a:r>
              <a:rPr lang="en-US" altLang="zh-CN" dirty="0" smtClean="0"/>
              <a:t>DL</a:t>
            </a:r>
            <a:r>
              <a:rPr lang="zh-CN" altLang="en-US" dirty="0" smtClean="0"/>
              <a:t>模型解决复述生成问题。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利用基本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encoder-decoder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模型，采用多层结构，在层与层之间加入一个残差，来改善多层网络存在的梯度消失问题。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88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生成器：复述生成</a:t>
            </a:r>
            <a:endParaRPr lang="en-US" altLang="zh-CN" dirty="0" smtClean="0"/>
          </a:p>
          <a:p>
            <a:r>
              <a:rPr lang="en-US" altLang="zh-CN" dirty="0" smtClean="0"/>
              <a:t>  s2s+copy+attention</a:t>
            </a:r>
          </a:p>
          <a:p>
            <a:r>
              <a:rPr lang="zh-CN" altLang="en-US" dirty="0" smtClean="0"/>
              <a:t>评价器：复述识别</a:t>
            </a:r>
            <a:endParaRPr lang="en-US" altLang="zh-CN" dirty="0" smtClean="0"/>
          </a:p>
          <a:p>
            <a:r>
              <a:rPr lang="en-US" altLang="zh-CN" dirty="0" smtClean="0"/>
              <a:t>   deep match model(decomposable</a:t>
            </a:r>
            <a:r>
              <a:rPr lang="en-US" altLang="zh-CN" baseline="0" dirty="0" smtClean="0"/>
              <a:t> attention model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314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63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41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5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3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第一个应用复述来匹配语义分析语境中的自然语言和逻辑形式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04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93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47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54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端到端的训练模型，采用问题答案对作为监督信号。</a:t>
            </a:r>
            <a:endParaRPr lang="en-US" altLang="zh-CN" dirty="0" smtClean="0"/>
          </a:p>
          <a:p>
            <a:r>
              <a:rPr lang="zh-CN" altLang="en-US" dirty="0" smtClean="0"/>
              <a:t>特点：灵活，不依赖于某一个复述或</a:t>
            </a:r>
            <a:r>
              <a:rPr lang="en-US" altLang="zh-CN" dirty="0" smtClean="0"/>
              <a:t>QA</a:t>
            </a:r>
            <a:r>
              <a:rPr lang="zh-CN" altLang="en-US" dirty="0" smtClean="0"/>
              <a:t>模型。</a:t>
            </a:r>
            <a:endParaRPr lang="en-US" altLang="zh-CN" dirty="0" smtClean="0"/>
          </a:p>
          <a:p>
            <a:r>
              <a:rPr lang="zh-CN" altLang="en-US" dirty="0" smtClean="0"/>
              <a:t>因此，可以为不同的</a:t>
            </a:r>
            <a:r>
              <a:rPr lang="en-US" altLang="zh-CN" dirty="0" smtClean="0"/>
              <a:t>QA</a:t>
            </a:r>
            <a:r>
              <a:rPr lang="zh-CN" altLang="en-US" dirty="0" smtClean="0"/>
              <a:t>任务学习不同的复述，可以为不同的应用开发适用的转述模型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99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理想情况，希望生成所有关于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的转述，但事实上，我们限制了候选转述的数量。</a:t>
            </a:r>
            <a:endParaRPr lang="en-US" altLang="zh-CN" dirty="0" smtClean="0"/>
          </a:p>
          <a:p>
            <a:r>
              <a:rPr lang="zh-CN" altLang="en-US" dirty="0" smtClean="0"/>
              <a:t>为了提升转述的覆盖范围和多样性，提出了三种方法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02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15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78508" y="777517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立方体 4"/>
          <p:cNvSpPr>
            <a:spLocks noChangeAspect="1"/>
          </p:cNvSpPr>
          <p:nvPr userDrawn="1"/>
        </p:nvSpPr>
        <p:spPr>
          <a:xfrm>
            <a:off x="708348" y="341440"/>
            <a:ext cx="238542" cy="238544"/>
          </a:xfrm>
          <a:prstGeom prst="cub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立方体 5"/>
          <p:cNvSpPr>
            <a:spLocks noChangeAspect="1"/>
          </p:cNvSpPr>
          <p:nvPr userDrawn="1"/>
        </p:nvSpPr>
        <p:spPr>
          <a:xfrm>
            <a:off x="828780" y="736168"/>
            <a:ext cx="278298" cy="278301"/>
          </a:xfrm>
          <a:prstGeom prst="cub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立方体 6"/>
          <p:cNvSpPr>
            <a:spLocks noChangeAspect="1"/>
          </p:cNvSpPr>
          <p:nvPr userDrawn="1"/>
        </p:nvSpPr>
        <p:spPr>
          <a:xfrm>
            <a:off x="274609" y="360716"/>
            <a:ext cx="556599" cy="556603"/>
          </a:xfrm>
          <a:prstGeom prst="cub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5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944 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6" grpId="0" animBg="1"/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920" y="299795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 algn="r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38593" y="777517"/>
            <a:ext cx="9691413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 algn="r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立方体 4"/>
          <p:cNvSpPr>
            <a:spLocks noChangeAspect="1"/>
          </p:cNvSpPr>
          <p:nvPr userDrawn="1"/>
        </p:nvSpPr>
        <p:spPr>
          <a:xfrm flipH="1">
            <a:off x="11250737" y="341440"/>
            <a:ext cx="238542" cy="238544"/>
          </a:xfrm>
          <a:prstGeom prst="cub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立方体 5"/>
          <p:cNvSpPr>
            <a:spLocks noChangeAspect="1"/>
          </p:cNvSpPr>
          <p:nvPr userDrawn="1"/>
        </p:nvSpPr>
        <p:spPr>
          <a:xfrm flipH="1">
            <a:off x="11090549" y="736168"/>
            <a:ext cx="278298" cy="278301"/>
          </a:xfrm>
          <a:prstGeom prst="cub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立方体 6"/>
          <p:cNvSpPr>
            <a:spLocks noChangeAspect="1"/>
          </p:cNvSpPr>
          <p:nvPr userDrawn="1"/>
        </p:nvSpPr>
        <p:spPr>
          <a:xfrm flipH="1">
            <a:off x="11366419" y="360716"/>
            <a:ext cx="556599" cy="556603"/>
          </a:xfrm>
          <a:prstGeom prst="cub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9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36209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1" hasCustomPrompt="1"/>
          </p:nvPr>
        </p:nvSpPr>
        <p:spPr>
          <a:xfrm>
            <a:off x="1904426" y="1013931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 algn="ctr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立方体 4"/>
          <p:cNvSpPr>
            <a:spLocks noChangeAspect="1"/>
          </p:cNvSpPr>
          <p:nvPr userDrawn="1"/>
        </p:nvSpPr>
        <p:spPr>
          <a:xfrm>
            <a:off x="5680207" y="-465"/>
            <a:ext cx="238542" cy="238544"/>
          </a:xfrm>
          <a:prstGeom prst="cub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立方体 5"/>
          <p:cNvSpPr>
            <a:spLocks noChangeAspect="1"/>
          </p:cNvSpPr>
          <p:nvPr userDrawn="1"/>
        </p:nvSpPr>
        <p:spPr>
          <a:xfrm>
            <a:off x="6392521" y="4413"/>
            <a:ext cx="278298" cy="278301"/>
          </a:xfrm>
          <a:prstGeom prst="cub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立方体 6"/>
          <p:cNvSpPr>
            <a:spLocks noChangeAspect="1"/>
          </p:cNvSpPr>
          <p:nvPr userDrawn="1"/>
        </p:nvSpPr>
        <p:spPr>
          <a:xfrm>
            <a:off x="5817700" y="-248815"/>
            <a:ext cx="556599" cy="556603"/>
          </a:xfrm>
          <a:prstGeom prst="cub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01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4" grpId="0" build="p"/>
          <p:bldP spid="5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4" grpId="0" build="p"/>
          <p:bldP spid="5" grpId="0" animBg="1"/>
          <p:bldP spid="6" grpId="0" animBg="1"/>
          <p:bldP spid="7" grpId="0" animBg="1"/>
        </p:bld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32155" y="2394157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536209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49"/>
          <p:cNvSpPr>
            <a:spLocks noGrp="1"/>
          </p:cNvSpPr>
          <p:nvPr>
            <p:ph type="body" sz="quarter" idx="11" hasCustomPrompt="1"/>
          </p:nvPr>
        </p:nvSpPr>
        <p:spPr>
          <a:xfrm>
            <a:off x="1904426" y="1013931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 algn="ctr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11" name="立方体 10"/>
          <p:cNvSpPr>
            <a:spLocks noChangeAspect="1"/>
          </p:cNvSpPr>
          <p:nvPr userDrawn="1"/>
        </p:nvSpPr>
        <p:spPr>
          <a:xfrm>
            <a:off x="5680207" y="-465"/>
            <a:ext cx="238542" cy="238544"/>
          </a:xfrm>
          <a:prstGeom prst="cub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立方体 11"/>
          <p:cNvSpPr>
            <a:spLocks noChangeAspect="1"/>
          </p:cNvSpPr>
          <p:nvPr userDrawn="1"/>
        </p:nvSpPr>
        <p:spPr>
          <a:xfrm>
            <a:off x="6392521" y="4413"/>
            <a:ext cx="278298" cy="278301"/>
          </a:xfrm>
          <a:prstGeom prst="cub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立方体 12"/>
          <p:cNvSpPr>
            <a:spLocks noChangeAspect="1"/>
          </p:cNvSpPr>
          <p:nvPr userDrawn="1"/>
        </p:nvSpPr>
        <p:spPr>
          <a:xfrm>
            <a:off x="5817700" y="-248815"/>
            <a:ext cx="556599" cy="556603"/>
          </a:xfrm>
          <a:prstGeom prst="cub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4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 nodePh="1">
                                      <p:stCondLst>
                                        <p:cond delay="75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9" grpId="0"/>
          <p:bldP spid="9" grpId="1"/>
          <p:bldP spid="10" grpId="0" build="p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 nodePh="1">
                                      <p:stCondLst>
                                        <p:cond delay="75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9" grpId="0"/>
          <p:bldP spid="9" grpId="1"/>
          <p:bldP spid="10" grpId="0" build="p"/>
          <p:bldP spid="11" grpId="0" animBg="1"/>
          <p:bldP spid="12" grpId="0" animBg="1"/>
          <p:bldP spid="13" grpId="0" animBg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968291" y="0"/>
            <a:ext cx="299878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32084" y="0"/>
            <a:ext cx="2998787" cy="6858000"/>
          </a:xfrm>
          <a:prstGeom prst="rect">
            <a:avLst/>
          </a:prstGeom>
          <a:effectLst>
            <a:outerShdw blurRad="127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53108" y="340792"/>
            <a:ext cx="9839602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12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2709562" y="936595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13" name="立方体 12"/>
          <p:cNvSpPr>
            <a:spLocks noChangeAspect="1"/>
          </p:cNvSpPr>
          <p:nvPr userDrawn="1"/>
        </p:nvSpPr>
        <p:spPr>
          <a:xfrm>
            <a:off x="11526449" y="341440"/>
            <a:ext cx="238542" cy="238544"/>
          </a:xfrm>
          <a:prstGeom prst="cub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立方体 13"/>
          <p:cNvSpPr>
            <a:spLocks noChangeAspect="1"/>
          </p:cNvSpPr>
          <p:nvPr userDrawn="1"/>
        </p:nvSpPr>
        <p:spPr>
          <a:xfrm>
            <a:off x="11646881" y="736168"/>
            <a:ext cx="278298" cy="278301"/>
          </a:xfrm>
          <a:prstGeom prst="cub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立方体 14"/>
          <p:cNvSpPr>
            <a:spLocks noChangeAspect="1"/>
          </p:cNvSpPr>
          <p:nvPr userDrawn="1"/>
        </p:nvSpPr>
        <p:spPr>
          <a:xfrm>
            <a:off x="11092710" y="360716"/>
            <a:ext cx="556599" cy="556603"/>
          </a:xfrm>
          <a:prstGeom prst="cub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2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0944 2.59259E-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1" grpId="0"/>
      <p:bldP spid="11" grpId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8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1428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notesSlide" Target="../notesSlides/notesSlide1.xml"/><Relationship Id="rId8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0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5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26" Type="http://schemas.openxmlformats.org/officeDocument/2006/relationships/tags" Target="../tags/tag81.xml"/><Relationship Id="rId3" Type="http://schemas.openxmlformats.org/officeDocument/2006/relationships/tags" Target="../tags/tag58.xml"/><Relationship Id="rId21" Type="http://schemas.openxmlformats.org/officeDocument/2006/relationships/tags" Target="../tags/tag76.xml"/><Relationship Id="rId34" Type="http://schemas.openxmlformats.org/officeDocument/2006/relationships/slideLayout" Target="../slideLayouts/slideLayout1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5" Type="http://schemas.openxmlformats.org/officeDocument/2006/relationships/tags" Target="../tags/tag80.xml"/><Relationship Id="rId33" Type="http://schemas.openxmlformats.org/officeDocument/2006/relationships/tags" Target="../tags/tag88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0" Type="http://schemas.openxmlformats.org/officeDocument/2006/relationships/tags" Target="../tags/tag75.xml"/><Relationship Id="rId29" Type="http://schemas.openxmlformats.org/officeDocument/2006/relationships/tags" Target="../tags/tag84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24" Type="http://schemas.openxmlformats.org/officeDocument/2006/relationships/tags" Target="../tags/tag79.xml"/><Relationship Id="rId32" Type="http://schemas.openxmlformats.org/officeDocument/2006/relationships/tags" Target="../tags/tag87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23" Type="http://schemas.openxmlformats.org/officeDocument/2006/relationships/tags" Target="../tags/tag78.xml"/><Relationship Id="rId28" Type="http://schemas.openxmlformats.org/officeDocument/2006/relationships/tags" Target="../tags/tag83.xml"/><Relationship Id="rId10" Type="http://schemas.openxmlformats.org/officeDocument/2006/relationships/tags" Target="../tags/tag65.xml"/><Relationship Id="rId19" Type="http://schemas.openxmlformats.org/officeDocument/2006/relationships/tags" Target="../tags/tag74.xml"/><Relationship Id="rId31" Type="http://schemas.openxmlformats.org/officeDocument/2006/relationships/tags" Target="../tags/tag86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tags" Target="../tags/tag77.xml"/><Relationship Id="rId27" Type="http://schemas.openxmlformats.org/officeDocument/2006/relationships/tags" Target="../tags/tag82.xml"/><Relationship Id="rId30" Type="http://schemas.openxmlformats.org/officeDocument/2006/relationships/tags" Target="../tags/tag85.xml"/><Relationship Id="rId35" Type="http://schemas.openxmlformats.org/officeDocument/2006/relationships/notesSlide" Target="../notesSlides/notesSlide24.xml"/><Relationship Id="rId8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PA_组合 110"/>
          <p:cNvGrpSpPr/>
          <p:nvPr>
            <p:custDataLst>
              <p:tags r:id="rId1"/>
            </p:custDataLst>
          </p:nvPr>
        </p:nvGrpSpPr>
        <p:grpSpPr>
          <a:xfrm>
            <a:off x="13342" y="-6301"/>
            <a:ext cx="4788918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PA_组合 7"/>
          <p:cNvGrpSpPr/>
          <p:nvPr>
            <p:custDataLst>
              <p:tags r:id="rId2"/>
            </p:custDataLst>
          </p:nvPr>
        </p:nvGrpSpPr>
        <p:grpSpPr>
          <a:xfrm>
            <a:off x="2503222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3"/>
            </p:custDataLst>
          </p:nvPr>
        </p:nvGrpSpPr>
        <p:grpSpPr>
          <a:xfrm>
            <a:off x="2310064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4"/>
            </p:custDataLst>
          </p:nvPr>
        </p:nvGrpSpPr>
        <p:grpSpPr>
          <a:xfrm>
            <a:off x="3348964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5"/>
            </p:custDataLst>
          </p:nvPr>
        </p:nvGrpSpPr>
        <p:grpSpPr>
          <a:xfrm>
            <a:off x="616079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6"/>
            </p:custDataLst>
          </p:nvPr>
        </p:nvGrpSpPr>
        <p:grpSpPr>
          <a:xfrm>
            <a:off x="2909604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7"/>
            </p:custDataLst>
          </p:nvPr>
        </p:nvGrpSpPr>
        <p:grpSpPr>
          <a:xfrm>
            <a:off x="2096271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8"/>
            </p:custDataLst>
          </p:nvPr>
        </p:nvGrpSpPr>
        <p:grpSpPr>
          <a:xfrm>
            <a:off x="2576833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9"/>
            </p:custDataLst>
          </p:nvPr>
        </p:nvGrpSpPr>
        <p:grpSpPr>
          <a:xfrm>
            <a:off x="5727476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0"/>
            </p:custDataLst>
          </p:nvPr>
        </p:nvGrpSpPr>
        <p:grpSpPr>
          <a:xfrm>
            <a:off x="3690802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1"/>
            </p:custDataLst>
          </p:nvPr>
        </p:nvGrpSpPr>
        <p:grpSpPr>
          <a:xfrm>
            <a:off x="2882408" y="5649322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2"/>
            </p:custDataLst>
          </p:nvPr>
        </p:nvGrpSpPr>
        <p:grpSpPr>
          <a:xfrm>
            <a:off x="131430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3"/>
            </p:custDataLst>
          </p:nvPr>
        </p:nvGrpSpPr>
        <p:grpSpPr>
          <a:xfrm>
            <a:off x="1564673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4"/>
            </p:custDataLst>
          </p:nvPr>
        </p:nvGrpSpPr>
        <p:grpSpPr>
          <a:xfrm>
            <a:off x="1384015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5"/>
            </p:custDataLst>
          </p:nvPr>
        </p:nvGrpSpPr>
        <p:grpSpPr>
          <a:xfrm>
            <a:off x="4991525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6"/>
            </p:custDataLst>
          </p:nvPr>
        </p:nvGrpSpPr>
        <p:grpSpPr>
          <a:xfrm>
            <a:off x="4139412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7"/>
            </p:custDataLst>
          </p:nvPr>
        </p:nvGrpSpPr>
        <p:grpSpPr>
          <a:xfrm>
            <a:off x="1515357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8"/>
            </p:custDataLst>
          </p:nvPr>
        </p:nvGrpSpPr>
        <p:grpSpPr>
          <a:xfrm>
            <a:off x="2777469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19"/>
            </p:custDataLst>
          </p:nvPr>
        </p:nvGrpSpPr>
        <p:grpSpPr>
          <a:xfrm>
            <a:off x="2187588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0"/>
            </p:custDataLst>
          </p:nvPr>
        </p:nvGrpSpPr>
        <p:grpSpPr>
          <a:xfrm>
            <a:off x="2697600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1"/>
            </p:custDataLst>
          </p:nvPr>
        </p:nvGrpSpPr>
        <p:grpSpPr>
          <a:xfrm>
            <a:off x="3269209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立方体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2"/>
            </p:custDataLst>
          </p:nvPr>
        </p:nvGrpSpPr>
        <p:grpSpPr>
          <a:xfrm>
            <a:off x="2230012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3"/>
            </p:custDataLst>
          </p:nvPr>
        </p:nvGrpSpPr>
        <p:grpSpPr>
          <a:xfrm>
            <a:off x="1663410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4"/>
            </p:custDataLst>
          </p:nvPr>
        </p:nvGrpSpPr>
        <p:grpSpPr>
          <a:xfrm>
            <a:off x="1114430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5"/>
            </p:custDataLst>
          </p:nvPr>
        </p:nvGrpSpPr>
        <p:grpSpPr>
          <a:xfrm>
            <a:off x="663249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6"/>
            </p:custDataLst>
          </p:nvPr>
        </p:nvGrpSpPr>
        <p:grpSpPr>
          <a:xfrm>
            <a:off x="3432479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7"/>
            </p:custDataLst>
          </p:nvPr>
        </p:nvGrpSpPr>
        <p:grpSpPr>
          <a:xfrm>
            <a:off x="3835194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8"/>
            </p:custDataLst>
          </p:nvPr>
        </p:nvGrpSpPr>
        <p:grpSpPr>
          <a:xfrm>
            <a:off x="4491685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29"/>
            </p:custDataLst>
          </p:nvPr>
        </p:nvGrpSpPr>
        <p:grpSpPr>
          <a:xfrm>
            <a:off x="4649068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7" name="PA_矩形 104"/>
          <p:cNvSpPr/>
          <p:nvPr>
            <p:custDataLst>
              <p:tags r:id="rId30"/>
            </p:custDataLst>
          </p:nvPr>
        </p:nvSpPr>
        <p:spPr>
          <a:xfrm>
            <a:off x="8106032" y="3416934"/>
            <a:ext cx="357090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/>
                <a:ea typeface="微软雅黑"/>
              </a:rPr>
              <a:t>Dong    </a:t>
            </a:r>
            <a:r>
              <a:rPr lang="en-US" altLang="zh-CN" dirty="0" smtClean="0">
                <a:solidFill>
                  <a:prstClr val="black"/>
                </a:solidFill>
                <a:latin typeface="微软雅黑"/>
                <a:ea typeface="微软雅黑"/>
              </a:rPr>
              <a:t>Li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/>
                <a:ea typeface="微软雅黑"/>
              </a:rPr>
              <a:t>lidong@whu.edu.cn</a:t>
            </a:r>
            <a:endParaRPr lang="en-US" altLang="zh-CN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108" name="PA_文本框 18"/>
          <p:cNvSpPr txBox="1"/>
          <p:nvPr>
            <p:custDataLst>
              <p:tags r:id="rId31"/>
            </p:custDataLst>
          </p:nvPr>
        </p:nvSpPr>
        <p:spPr>
          <a:xfrm>
            <a:off x="4683593" y="1871046"/>
            <a:ext cx="7262437" cy="830997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lvl="0">
              <a:defRPr/>
            </a:pPr>
            <a:r>
              <a:rPr lang="en-US" altLang="zh-CN" sz="4800" dirty="0">
                <a:solidFill>
                  <a:prstClr val="black"/>
                </a:solidFill>
              </a:rPr>
              <a:t>Paraphrase Generation</a:t>
            </a:r>
            <a:endParaRPr lang="zh-CN" altLang="en-US" sz="4800" dirty="0">
              <a:solidFill>
                <a:prstClr val="black"/>
              </a:solidFill>
            </a:endParaRPr>
          </a:p>
        </p:txBody>
      </p:sp>
      <p:sp>
        <p:nvSpPr>
          <p:cNvPr id="109" name="PA_圆角矩形 159"/>
          <p:cNvSpPr/>
          <p:nvPr>
            <p:custDataLst>
              <p:tags r:id="rId32"/>
            </p:custDataLst>
          </p:nvPr>
        </p:nvSpPr>
        <p:spPr>
          <a:xfrm>
            <a:off x="9747039" y="4614257"/>
            <a:ext cx="1840219" cy="41380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sym typeface="+mn-lt"/>
              </a:rPr>
              <a:t>2018-5-3</a:t>
            </a:r>
            <a:endParaRPr lang="zh-CN" altLang="en-US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40" name="PA_Corners 46"/>
          <p:cNvSpPr/>
          <p:nvPr>
            <p:custDataLst>
              <p:tags r:id="rId33"/>
            </p:custDataLst>
          </p:nvPr>
        </p:nvSpPr>
        <p:spPr>
          <a:xfrm>
            <a:off x="6798905" y="2872739"/>
            <a:ext cx="4911920" cy="6714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87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920" y="299796"/>
            <a:ext cx="10515600" cy="535531"/>
          </a:xfrm>
        </p:spPr>
        <p:txBody>
          <a:bodyPr/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  <a:endParaRPr lang="zh-CN" altLang="en-US" dirty="0"/>
          </a:p>
        </p:txBody>
      </p:sp>
      <p:sp>
        <p:nvSpPr>
          <p:cNvPr id="29" name="矩形 2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1359" y="1113926"/>
            <a:ext cx="9426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Paraphrase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(1)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54126" y="1905813"/>
            <a:ext cx="10113973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PPDB-based Generation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Lexical and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phrasal rules from the Paraphrase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Bilingual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Bannard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Callison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-Burch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2005)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Pavlick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2015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Bidirectionally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entailing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from PPDB (our method)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939" y="4154994"/>
            <a:ext cx="6716762" cy="21215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81986" y="6347884"/>
            <a:ext cx="980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2989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PPDB: </a:t>
            </a:r>
            <a:r>
              <a:rPr lang="en-US" altLang="zh-CN" sz="1600" dirty="0">
                <a:solidFill>
                  <a:srgbClr val="2989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large-scale paraphrase </a:t>
            </a:r>
            <a:r>
              <a:rPr lang="en-US" altLang="zh-CN" sz="1600" dirty="0" smtClean="0">
                <a:solidFill>
                  <a:srgbClr val="2989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containing </a:t>
            </a:r>
            <a:r>
              <a:rPr lang="en-US" altLang="zh-CN" sz="1600" dirty="0">
                <a:solidFill>
                  <a:srgbClr val="2989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a billion </a:t>
            </a:r>
            <a:r>
              <a:rPr lang="en-US" altLang="zh-CN" sz="1600" dirty="0" smtClean="0">
                <a:solidFill>
                  <a:srgbClr val="2989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paraphrase </a:t>
            </a:r>
            <a:r>
              <a:rPr lang="en-US" altLang="zh-CN" sz="1600" dirty="0">
                <a:solidFill>
                  <a:srgbClr val="2989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 </a:t>
            </a:r>
            <a:r>
              <a:rPr lang="en-US" altLang="zh-CN" sz="1600" dirty="0" smtClean="0">
                <a:solidFill>
                  <a:srgbClr val="2989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24 </a:t>
            </a:r>
            <a:r>
              <a:rPr lang="en-US" altLang="zh-CN" sz="1600" dirty="0">
                <a:solidFill>
                  <a:srgbClr val="2989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languages</a:t>
            </a:r>
            <a:endParaRPr lang="zh-CN" altLang="en-US" sz="1600" dirty="0">
              <a:solidFill>
                <a:srgbClr val="2989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98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920" y="299796"/>
            <a:ext cx="10515600" cy="535531"/>
          </a:xfrm>
        </p:spPr>
        <p:txBody>
          <a:bodyPr/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  <a:endParaRPr lang="zh-CN" altLang="en-US" dirty="0"/>
          </a:p>
        </p:txBody>
      </p:sp>
      <p:sp>
        <p:nvSpPr>
          <p:cNvPr id="29" name="矩形 2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1359" y="1113926"/>
            <a:ext cx="9426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Paraphrase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(2)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54126" y="1839138"/>
            <a:ext cx="1011397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NMT-based Generation </a:t>
            </a:r>
            <a:endParaRPr lang="da-DK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N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eural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</a:t>
            </a:r>
            <a:r>
              <a:rPr lang="da-DK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>
              <a:lnSpc>
                <a:spcPct val="150000"/>
              </a:lnSpc>
            </a:pPr>
            <a:r>
              <a:rPr lang="da-D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da-DK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Back-translation </a:t>
            </a:r>
            <a:r>
              <a:rPr lang="da-D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(Mallinson et al. </a:t>
            </a:r>
            <a:r>
              <a:rPr lang="da-DK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Syntax-agnostic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271" y="3719701"/>
            <a:ext cx="6742857" cy="30190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050" y="3731671"/>
            <a:ext cx="3619500" cy="15726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9806" y="5508225"/>
            <a:ext cx="1516894" cy="3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7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920" y="299796"/>
            <a:ext cx="10515600" cy="535531"/>
          </a:xfrm>
        </p:spPr>
        <p:txBody>
          <a:bodyPr/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  <a:endParaRPr lang="zh-CN" altLang="en-US" dirty="0"/>
          </a:p>
        </p:txBody>
      </p:sp>
      <p:sp>
        <p:nvSpPr>
          <p:cNvPr id="29" name="矩形 2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1359" y="1113926"/>
            <a:ext cx="9426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Paraphrase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(3)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54126" y="1801038"/>
            <a:ext cx="101139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Generation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Rules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mined from the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WikiAnswers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corpus 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Fader et al., 2014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784" y="3042148"/>
            <a:ext cx="6038852" cy="247618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29038" y="5937337"/>
            <a:ext cx="980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2989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WikiAnswers</a:t>
            </a:r>
            <a:r>
              <a:rPr lang="en-US" altLang="zh-CN" sz="1600" b="1" dirty="0">
                <a:solidFill>
                  <a:srgbClr val="2989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2989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corpus : </a:t>
            </a:r>
            <a:r>
              <a:rPr lang="en-US" altLang="zh-CN" sz="1600" dirty="0" smtClean="0">
                <a:solidFill>
                  <a:srgbClr val="2989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altLang="zh-CN" sz="1600" dirty="0">
                <a:solidFill>
                  <a:srgbClr val="2989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30 </a:t>
            </a:r>
            <a:r>
              <a:rPr lang="en-US" altLang="zh-CN" sz="1600" dirty="0" smtClean="0">
                <a:solidFill>
                  <a:srgbClr val="2989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 question </a:t>
            </a:r>
            <a:r>
              <a:rPr lang="en-US" altLang="zh-CN" sz="1600" dirty="0">
                <a:solidFill>
                  <a:srgbClr val="2989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 labeled as paraphrases by </a:t>
            </a:r>
            <a:r>
              <a:rPr lang="en-US" altLang="zh-CN" sz="1600" dirty="0" err="1" smtClean="0">
                <a:solidFill>
                  <a:srgbClr val="2989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WikiAnswers</a:t>
            </a:r>
            <a:r>
              <a:rPr lang="en-US" altLang="zh-CN" sz="1600" dirty="0" smtClean="0">
                <a:solidFill>
                  <a:srgbClr val="2989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2989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zh-CN" altLang="en-US" sz="1600" dirty="0">
              <a:solidFill>
                <a:srgbClr val="2989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6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920" y="299796"/>
            <a:ext cx="10515600" cy="535531"/>
          </a:xfrm>
        </p:spPr>
        <p:txBody>
          <a:bodyPr/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  <a:endParaRPr lang="zh-CN" altLang="en-US" dirty="0"/>
          </a:p>
        </p:txBody>
      </p:sp>
      <p:sp>
        <p:nvSpPr>
          <p:cNvPr id="29" name="矩形 2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1359" y="1113926"/>
            <a:ext cx="9426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Paraphrase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(3)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54126" y="1801038"/>
            <a:ext cx="101139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Generation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Rules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mined from the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WikiAnswers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corpus 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Fader et al., 2014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617" y="3270195"/>
            <a:ext cx="6857143" cy="2190476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2280491" y="5266062"/>
            <a:ext cx="100253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106757" y="3738344"/>
            <a:ext cx="211523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838940" y="5036499"/>
            <a:ext cx="1233889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11696" y="5023644"/>
            <a:ext cx="695909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40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920" y="299796"/>
            <a:ext cx="10515600" cy="535531"/>
          </a:xfrm>
        </p:spPr>
        <p:txBody>
          <a:bodyPr/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  <a:endParaRPr lang="zh-CN" altLang="en-US" dirty="0"/>
          </a:p>
        </p:txBody>
      </p:sp>
      <p:sp>
        <p:nvSpPr>
          <p:cNvPr id="29" name="矩形 2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1359" y="1113926"/>
            <a:ext cx="9426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Paraphrase Scoring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54126" y="1801038"/>
            <a:ext cx="25225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Encoding: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537" y="3359928"/>
            <a:ext cx="3829050" cy="86387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992926" y="1801038"/>
            <a:ext cx="2522549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Scoring: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400" y="2672289"/>
            <a:ext cx="2142857" cy="40952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703520" y="2551708"/>
            <a:ext cx="7954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92926" y="3553638"/>
            <a:ext cx="2522549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3775" y="4586293"/>
            <a:ext cx="4001090" cy="67781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595" y="2671244"/>
            <a:ext cx="4323760" cy="40969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0443" y="4711342"/>
            <a:ext cx="3295238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9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920" y="299796"/>
            <a:ext cx="10515600" cy="535531"/>
          </a:xfrm>
        </p:spPr>
        <p:txBody>
          <a:bodyPr/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  <a:endParaRPr lang="zh-CN" altLang="en-US" dirty="0"/>
          </a:p>
        </p:txBody>
      </p:sp>
      <p:sp>
        <p:nvSpPr>
          <p:cNvPr id="29" name="矩形 2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1359" y="1113926"/>
            <a:ext cx="9426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 Models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54126" y="1801038"/>
            <a:ext cx="37798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 QA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92926" y="1801038"/>
            <a:ext cx="39515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Sentence Selection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15253" y="2485663"/>
            <a:ext cx="4960192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Simple-graph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 (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 et al.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2016, 2017)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75360" y="2541302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72343" y="3130003"/>
            <a:ext cx="42858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features for pairs of questions and Freebase subgraphs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logistic regression classifier to predict correct answer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93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29" name="矩形 2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1359" y="1113926"/>
            <a:ext cx="9426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222" y="2157664"/>
            <a:ext cx="6906250" cy="257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5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29" name="矩形 2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01359" y="1113926"/>
            <a:ext cx="9426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Results(1)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855" y="1307430"/>
            <a:ext cx="5233730" cy="543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3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29" name="矩形 2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1359" y="1113926"/>
            <a:ext cx="9426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Results(2)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745" y="1575591"/>
            <a:ext cx="5365950" cy="513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29" name="矩形 2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1359" y="1113926"/>
            <a:ext cx="9426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Results(3)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113" y="1575591"/>
            <a:ext cx="4742857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7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1</a:t>
              </a:r>
              <a:endPara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809303" y="2452683"/>
            <a:ext cx="3425040" cy="707886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4000" dirty="0">
                <a:sym typeface="+mn-lt"/>
              </a:rPr>
              <a:t>Introduction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866453" y="3394276"/>
            <a:ext cx="3600000" cy="1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">
                <a:schemeClr val="accent3"/>
              </a:gs>
              <a:gs pos="99000">
                <a:schemeClr val="accent4"/>
              </a:gs>
            </a:gsLst>
            <a:lin ang="0" scaled="1"/>
            <a:tileRect/>
          </a:gra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22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Other models</a:t>
            </a:r>
            <a:endParaRPr lang="zh-CN" altLang="en-US" dirty="0"/>
          </a:p>
        </p:txBody>
      </p:sp>
      <p:sp>
        <p:nvSpPr>
          <p:cNvPr id="29" name="矩形 2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1358" y="1113926"/>
            <a:ext cx="8212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Residual LSTM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 (</a:t>
            </a:r>
            <a:r>
              <a:rPr lang="en-US" altLang="zh-CN" sz="2400" dirty="0" smtClean="0"/>
              <a:t>2016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929" y="1940698"/>
            <a:ext cx="5237582" cy="17621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820" y="4067917"/>
            <a:ext cx="2239348" cy="26643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411" y="4067917"/>
            <a:ext cx="3265614" cy="26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5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Other models</a:t>
            </a:r>
            <a:endParaRPr lang="zh-CN" altLang="en-US" dirty="0"/>
          </a:p>
        </p:txBody>
      </p:sp>
      <p:sp>
        <p:nvSpPr>
          <p:cNvPr id="29" name="矩形 2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1358" y="1113926"/>
            <a:ext cx="8212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Reinforcement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(</a:t>
            </a:r>
            <a:r>
              <a:rPr lang="en-US" altLang="zh-CN" sz="2400" dirty="0" smtClean="0"/>
              <a:t>2017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989" y="2171210"/>
            <a:ext cx="6752381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5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3</a:t>
              </a:r>
              <a:endPara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6866453" y="3394276"/>
            <a:ext cx="3600000" cy="1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">
                <a:schemeClr val="accent3"/>
              </a:gs>
              <a:gs pos="99000">
                <a:schemeClr val="accent4"/>
              </a:gs>
            </a:gsLst>
            <a:lin ang="0" scaled="1"/>
            <a:tileRect/>
          </a:gra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809303" y="2452683"/>
            <a:ext cx="3310330" cy="707886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4000" dirty="0" smtClean="0">
                <a:sym typeface="+mn-lt"/>
              </a:rPr>
              <a:t>Future work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5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29" name="矩形 2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1358" y="1113926"/>
            <a:ext cx="8212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Work: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4126" y="1801038"/>
            <a:ext cx="57371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Paraphrase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on Chinese datasets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Paraphrase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MRC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accurate and diverse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paraphrases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1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PA_组合 110"/>
          <p:cNvGrpSpPr/>
          <p:nvPr>
            <p:custDataLst>
              <p:tags r:id="rId1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32" name="直接连接符 3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PA_弧形 125"/>
          <p:cNvSpPr/>
          <p:nvPr>
            <p:custDataLst>
              <p:tags r:id="rId2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47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8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51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4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57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60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63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5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66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69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1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72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4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75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7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78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0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81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3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84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6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8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9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9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2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93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5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96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99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102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4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105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7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108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0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111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3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114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6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117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9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120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1" name="椭圆 120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123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5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126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129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0" name="椭圆 129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2" name="PA_圆角矩形 159"/>
          <p:cNvSpPr/>
          <p:nvPr>
            <p:custDataLst>
              <p:tags r:id="rId31"/>
            </p:custDataLst>
          </p:nvPr>
        </p:nvSpPr>
        <p:spPr>
          <a:xfrm>
            <a:off x="1019174" y="4378119"/>
            <a:ext cx="1840219" cy="41380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white"/>
                </a:solidFill>
                <a:sym typeface="+mn-lt"/>
              </a:rPr>
              <a:t>2018-5-3</a:t>
            </a:r>
            <a:endParaRPr lang="zh-CN" altLang="en-US" sz="14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33" name="PA_文本框 140"/>
          <p:cNvSpPr txBox="1"/>
          <p:nvPr>
            <p:custDataLst>
              <p:tags r:id="rId32"/>
            </p:custDataLst>
          </p:nvPr>
        </p:nvSpPr>
        <p:spPr>
          <a:xfrm>
            <a:off x="687262" y="1144294"/>
            <a:ext cx="534473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 smtClean="0">
                <a:latin typeface="Agency FB" panose="020B0503020202020204" pitchFamily="34" charset="0"/>
                <a:cs typeface="+mn-ea"/>
                <a:sym typeface="+mn-lt"/>
              </a:rPr>
              <a:t>THA</a:t>
            </a:r>
            <a:r>
              <a:rPr lang="en-US" altLang="zh-CN" sz="166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NKS</a:t>
            </a:r>
            <a:endParaRPr lang="zh-CN" altLang="en-US" sz="166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31" name="PA_Corners 46"/>
          <p:cNvSpPr/>
          <p:nvPr>
            <p:custDataLst>
              <p:tags r:id="rId33"/>
            </p:custDataLst>
          </p:nvPr>
        </p:nvSpPr>
        <p:spPr>
          <a:xfrm>
            <a:off x="1705371" y="3561286"/>
            <a:ext cx="3320436" cy="6714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03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750" fill="hold"/>
                                        <p:tgtEl>
                                          <p:spTgt spid="13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375E-6 1.11022E-16 L -4.375E-6 0.0713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41" dur="1250" spd="-100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32" grpId="0" animBg="1"/>
      <p:bldP spid="132" grpId="1" animBg="1"/>
      <p:bldP spid="133" grpId="0"/>
      <p:bldP spid="133" grpId="1"/>
      <p:bldP spid="133" grpId="2"/>
      <p:bldP spid="131" grpId="0" animBg="1"/>
      <p:bldP spid="13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29" name="矩形 2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44528" y="1434584"/>
            <a:ext cx="3220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paraphrases 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0" y="1981885"/>
            <a:ext cx="7429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convey the same meaning but with different expressions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4528" y="2644259"/>
            <a:ext cx="4594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paraphrases generation 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3999" y="3191560"/>
            <a:ext cx="6781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paraphrase (or paraphrases) given a sentence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4528" y="3815834"/>
            <a:ext cx="2916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Paraphrases &amp;  QA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8624" y="4524546"/>
            <a:ext cx="200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EA2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</a:t>
            </a:r>
          </a:p>
          <a:p>
            <a:pPr algn="ctr"/>
            <a:r>
              <a:rPr lang="en-US" altLang="zh-CN" b="1" dirty="0" smtClean="0">
                <a:solidFill>
                  <a:srgbClr val="FEA2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(same meaning)</a:t>
            </a:r>
            <a:endParaRPr lang="zh-CN" altLang="en-US" b="1" dirty="0">
              <a:solidFill>
                <a:srgbClr val="FEA2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49797" y="5113294"/>
            <a:ext cx="378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Microsoft?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started Microsoft?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30710" y="5607417"/>
            <a:ext cx="1162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&lt;founder&gt;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右中括号 13"/>
          <p:cNvSpPr/>
          <p:nvPr/>
        </p:nvSpPr>
        <p:spPr>
          <a:xfrm>
            <a:off x="4698527" y="5462882"/>
            <a:ext cx="111598" cy="67579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09332" y="523808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EA2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endParaRPr lang="zh-CN" altLang="en-US" dirty="0">
              <a:solidFill>
                <a:srgbClr val="FEA2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652375" y="5810303"/>
            <a:ext cx="8247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459539" y="5331192"/>
            <a:ext cx="1152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Paul Allen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Bill Gates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98693" y="4633648"/>
            <a:ext cx="94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EA2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zh-CN" altLang="en-US" b="1" dirty="0">
              <a:solidFill>
                <a:srgbClr val="FEA2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829175" y="5805299"/>
            <a:ext cx="7048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57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29" name="矩形 2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01359" y="1113926"/>
            <a:ext cx="9426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2152" y="1903560"/>
            <a:ext cx="10132541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Paraphrasing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match natural language and logical forms in the context of semantic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parsing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Template-based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Liang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,2014)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paraphrases in the context of neural question answering models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neural question answering models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2014a,b; Dong et al., 2015)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paraphrases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21304" y="4873604"/>
            <a:ext cx="80620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Duboue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Chu-Carroll, 2006), 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exical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phrasal rules from the Paraphrase Database (Narayan et al., 2016), 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mined from Wiktionary (Chen et al., 2016),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mined from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paraphrase corpora (Fader et al., 2013)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8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29" name="矩形 2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4528" y="1434584"/>
            <a:ext cx="1896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4000" y="2062095"/>
            <a:ext cx="91119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accurate and diverse paraphrases for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given sentence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the evaluation measure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3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2</a:t>
              </a:r>
              <a:endPara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746169" y="2406487"/>
            <a:ext cx="1840568" cy="707886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4000" dirty="0" smtClean="0">
                <a:sym typeface="+mn-lt"/>
              </a:rPr>
              <a:t>Model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866453" y="3394276"/>
            <a:ext cx="3600000" cy="1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">
                <a:schemeClr val="accent3"/>
              </a:gs>
              <a:gs pos="99000">
                <a:schemeClr val="accent4"/>
              </a:gs>
            </a:gsLst>
            <a:lin ang="0" scaled="1"/>
            <a:tileRect/>
          </a:gra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6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20412" y="5360418"/>
            <a:ext cx="10970226" cy="3130688"/>
            <a:chOff x="-57150" y="5167055"/>
            <a:chExt cx="12325350" cy="3517414"/>
          </a:xfrm>
        </p:grpSpPr>
        <p:sp>
          <p:nvSpPr>
            <p:cNvPr id="53" name="任意多边形 52"/>
            <p:cNvSpPr/>
            <p:nvPr/>
          </p:nvSpPr>
          <p:spPr>
            <a:xfrm>
              <a:off x="-57150" y="5408413"/>
              <a:ext cx="12325350" cy="1330769"/>
            </a:xfrm>
            <a:custGeom>
              <a:avLst/>
              <a:gdLst>
                <a:gd name="connsiteX0" fmla="*/ 0 w 12325350"/>
                <a:gd name="connsiteY0" fmla="*/ 859037 h 1330769"/>
                <a:gd name="connsiteX1" fmla="*/ 323850 w 12325350"/>
                <a:gd name="connsiteY1" fmla="*/ 478037 h 1330769"/>
                <a:gd name="connsiteX2" fmla="*/ 638175 w 12325350"/>
                <a:gd name="connsiteY2" fmla="*/ 220862 h 1330769"/>
                <a:gd name="connsiteX3" fmla="*/ 895350 w 12325350"/>
                <a:gd name="connsiteY3" fmla="*/ 97037 h 1330769"/>
                <a:gd name="connsiteX4" fmla="*/ 1200150 w 12325350"/>
                <a:gd name="connsiteY4" fmla="*/ 135137 h 1330769"/>
                <a:gd name="connsiteX5" fmla="*/ 1419225 w 12325350"/>
                <a:gd name="connsiteY5" fmla="*/ 306587 h 1330769"/>
                <a:gd name="connsiteX6" fmla="*/ 1800225 w 12325350"/>
                <a:gd name="connsiteY6" fmla="*/ 754262 h 1330769"/>
                <a:gd name="connsiteX7" fmla="*/ 2105025 w 12325350"/>
                <a:gd name="connsiteY7" fmla="*/ 1040012 h 1330769"/>
                <a:gd name="connsiteX8" fmla="*/ 2305050 w 12325350"/>
                <a:gd name="connsiteY8" fmla="*/ 1173362 h 1330769"/>
                <a:gd name="connsiteX9" fmla="*/ 2533650 w 12325350"/>
                <a:gd name="connsiteY9" fmla="*/ 1240037 h 1330769"/>
                <a:gd name="connsiteX10" fmla="*/ 3000375 w 12325350"/>
                <a:gd name="connsiteY10" fmla="*/ 1173362 h 1330769"/>
                <a:gd name="connsiteX11" fmla="*/ 3914775 w 12325350"/>
                <a:gd name="connsiteY11" fmla="*/ 639962 h 1330769"/>
                <a:gd name="connsiteX12" fmla="*/ 4629150 w 12325350"/>
                <a:gd name="connsiteY12" fmla="*/ 230387 h 1330769"/>
                <a:gd name="connsiteX13" fmla="*/ 5124450 w 12325350"/>
                <a:gd name="connsiteY13" fmla="*/ 58937 h 1330769"/>
                <a:gd name="connsiteX14" fmla="*/ 5495925 w 12325350"/>
                <a:gd name="connsiteY14" fmla="*/ 30362 h 1330769"/>
                <a:gd name="connsiteX15" fmla="*/ 6181725 w 12325350"/>
                <a:gd name="connsiteY15" fmla="*/ 468512 h 1330769"/>
                <a:gd name="connsiteX16" fmla="*/ 6781800 w 12325350"/>
                <a:gd name="connsiteY16" fmla="*/ 1154312 h 1330769"/>
                <a:gd name="connsiteX17" fmla="*/ 7191375 w 12325350"/>
                <a:gd name="connsiteY17" fmla="*/ 1325762 h 1330769"/>
                <a:gd name="connsiteX18" fmla="*/ 7648575 w 12325350"/>
                <a:gd name="connsiteY18" fmla="*/ 1020962 h 1330769"/>
                <a:gd name="connsiteX19" fmla="*/ 8181975 w 12325350"/>
                <a:gd name="connsiteY19" fmla="*/ 316112 h 1330769"/>
                <a:gd name="connsiteX20" fmla="*/ 8505825 w 12325350"/>
                <a:gd name="connsiteY20" fmla="*/ 68462 h 1330769"/>
                <a:gd name="connsiteX21" fmla="*/ 8848725 w 12325350"/>
                <a:gd name="connsiteY21" fmla="*/ 163712 h 1330769"/>
                <a:gd name="connsiteX22" fmla="*/ 9391650 w 12325350"/>
                <a:gd name="connsiteY22" fmla="*/ 782837 h 1330769"/>
                <a:gd name="connsiteX23" fmla="*/ 9839325 w 12325350"/>
                <a:gd name="connsiteY23" fmla="*/ 1230512 h 1330769"/>
                <a:gd name="connsiteX24" fmla="*/ 10267950 w 12325350"/>
                <a:gd name="connsiteY24" fmla="*/ 1240037 h 1330769"/>
                <a:gd name="connsiteX25" fmla="*/ 10839450 w 12325350"/>
                <a:gd name="connsiteY25" fmla="*/ 782837 h 1330769"/>
                <a:gd name="connsiteX26" fmla="*/ 11153775 w 12325350"/>
                <a:gd name="connsiteY26" fmla="*/ 487562 h 1330769"/>
                <a:gd name="connsiteX27" fmla="*/ 11563350 w 12325350"/>
                <a:gd name="connsiteY27" fmla="*/ 354212 h 1330769"/>
                <a:gd name="connsiteX28" fmla="*/ 11896725 w 12325350"/>
                <a:gd name="connsiteY28" fmla="*/ 439937 h 1330769"/>
                <a:gd name="connsiteX29" fmla="*/ 12325350 w 12325350"/>
                <a:gd name="connsiteY29" fmla="*/ 763787 h 133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325350" h="1330769">
                  <a:moveTo>
                    <a:pt x="0" y="859037"/>
                  </a:moveTo>
                  <a:cubicBezTo>
                    <a:pt x="108744" y="721718"/>
                    <a:pt x="217488" y="584399"/>
                    <a:pt x="323850" y="478037"/>
                  </a:cubicBezTo>
                  <a:cubicBezTo>
                    <a:pt x="430212" y="371675"/>
                    <a:pt x="542925" y="284362"/>
                    <a:pt x="638175" y="220862"/>
                  </a:cubicBezTo>
                  <a:cubicBezTo>
                    <a:pt x="733425" y="157362"/>
                    <a:pt x="801688" y="111324"/>
                    <a:pt x="895350" y="97037"/>
                  </a:cubicBezTo>
                  <a:cubicBezTo>
                    <a:pt x="989012" y="82750"/>
                    <a:pt x="1112838" y="100212"/>
                    <a:pt x="1200150" y="135137"/>
                  </a:cubicBezTo>
                  <a:cubicBezTo>
                    <a:pt x="1287462" y="170062"/>
                    <a:pt x="1319213" y="203400"/>
                    <a:pt x="1419225" y="306587"/>
                  </a:cubicBezTo>
                  <a:cubicBezTo>
                    <a:pt x="1519237" y="409774"/>
                    <a:pt x="1685925" y="632025"/>
                    <a:pt x="1800225" y="754262"/>
                  </a:cubicBezTo>
                  <a:cubicBezTo>
                    <a:pt x="1914525" y="876499"/>
                    <a:pt x="2020888" y="970162"/>
                    <a:pt x="2105025" y="1040012"/>
                  </a:cubicBezTo>
                  <a:cubicBezTo>
                    <a:pt x="2189163" y="1109862"/>
                    <a:pt x="2233613" y="1140025"/>
                    <a:pt x="2305050" y="1173362"/>
                  </a:cubicBezTo>
                  <a:cubicBezTo>
                    <a:pt x="2376487" y="1206699"/>
                    <a:pt x="2417763" y="1240037"/>
                    <a:pt x="2533650" y="1240037"/>
                  </a:cubicBezTo>
                  <a:cubicBezTo>
                    <a:pt x="2649537" y="1240037"/>
                    <a:pt x="2770188" y="1273374"/>
                    <a:pt x="3000375" y="1173362"/>
                  </a:cubicBezTo>
                  <a:cubicBezTo>
                    <a:pt x="3230562" y="1073350"/>
                    <a:pt x="3914775" y="639962"/>
                    <a:pt x="3914775" y="639962"/>
                  </a:cubicBezTo>
                  <a:cubicBezTo>
                    <a:pt x="4186238" y="482799"/>
                    <a:pt x="4427538" y="327224"/>
                    <a:pt x="4629150" y="230387"/>
                  </a:cubicBezTo>
                  <a:cubicBezTo>
                    <a:pt x="4830763" y="133549"/>
                    <a:pt x="4979988" y="92274"/>
                    <a:pt x="5124450" y="58937"/>
                  </a:cubicBezTo>
                  <a:cubicBezTo>
                    <a:pt x="5268913" y="25599"/>
                    <a:pt x="5319713" y="-37900"/>
                    <a:pt x="5495925" y="30362"/>
                  </a:cubicBezTo>
                  <a:cubicBezTo>
                    <a:pt x="5672137" y="98624"/>
                    <a:pt x="5967412" y="281187"/>
                    <a:pt x="6181725" y="468512"/>
                  </a:cubicBezTo>
                  <a:cubicBezTo>
                    <a:pt x="6396038" y="655837"/>
                    <a:pt x="6613525" y="1011437"/>
                    <a:pt x="6781800" y="1154312"/>
                  </a:cubicBezTo>
                  <a:cubicBezTo>
                    <a:pt x="6950075" y="1297187"/>
                    <a:pt x="7046913" y="1347987"/>
                    <a:pt x="7191375" y="1325762"/>
                  </a:cubicBezTo>
                  <a:cubicBezTo>
                    <a:pt x="7335837" y="1303537"/>
                    <a:pt x="7483475" y="1189237"/>
                    <a:pt x="7648575" y="1020962"/>
                  </a:cubicBezTo>
                  <a:cubicBezTo>
                    <a:pt x="7813675" y="852687"/>
                    <a:pt x="8039100" y="474862"/>
                    <a:pt x="8181975" y="316112"/>
                  </a:cubicBezTo>
                  <a:cubicBezTo>
                    <a:pt x="8324850" y="157362"/>
                    <a:pt x="8394700" y="93862"/>
                    <a:pt x="8505825" y="68462"/>
                  </a:cubicBezTo>
                  <a:cubicBezTo>
                    <a:pt x="8616950" y="43062"/>
                    <a:pt x="8701087" y="44649"/>
                    <a:pt x="8848725" y="163712"/>
                  </a:cubicBezTo>
                  <a:cubicBezTo>
                    <a:pt x="8996363" y="282775"/>
                    <a:pt x="9226550" y="605037"/>
                    <a:pt x="9391650" y="782837"/>
                  </a:cubicBezTo>
                  <a:cubicBezTo>
                    <a:pt x="9556750" y="960637"/>
                    <a:pt x="9693275" y="1154312"/>
                    <a:pt x="9839325" y="1230512"/>
                  </a:cubicBezTo>
                  <a:cubicBezTo>
                    <a:pt x="9985375" y="1306712"/>
                    <a:pt x="10101263" y="1314649"/>
                    <a:pt x="10267950" y="1240037"/>
                  </a:cubicBezTo>
                  <a:cubicBezTo>
                    <a:pt x="10434637" y="1165425"/>
                    <a:pt x="10691813" y="908249"/>
                    <a:pt x="10839450" y="782837"/>
                  </a:cubicBezTo>
                  <a:cubicBezTo>
                    <a:pt x="10987087" y="657425"/>
                    <a:pt x="11033125" y="558999"/>
                    <a:pt x="11153775" y="487562"/>
                  </a:cubicBezTo>
                  <a:cubicBezTo>
                    <a:pt x="11274425" y="416125"/>
                    <a:pt x="11439525" y="362149"/>
                    <a:pt x="11563350" y="354212"/>
                  </a:cubicBezTo>
                  <a:cubicBezTo>
                    <a:pt x="11687175" y="346274"/>
                    <a:pt x="11769725" y="371674"/>
                    <a:pt x="11896725" y="439937"/>
                  </a:cubicBezTo>
                  <a:cubicBezTo>
                    <a:pt x="12023725" y="508199"/>
                    <a:pt x="12174537" y="635993"/>
                    <a:pt x="12325350" y="763787"/>
                  </a:cubicBezTo>
                </a:path>
              </a:pathLst>
            </a:custGeom>
            <a:noFill/>
            <a:ln w="25400" cap="rnd" cmpd="sng" algn="ctr">
              <a:solidFill>
                <a:srgbClr val="7C7C7C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6871" y="5167055"/>
              <a:ext cx="1008000" cy="2936689"/>
              <a:chOff x="466871" y="5154355"/>
              <a:chExt cx="1008000" cy="2936689"/>
            </a:xfrm>
          </p:grpSpPr>
          <p:sp>
            <p:nvSpPr>
              <p:cNvPr id="48" name="等腰三角形 9"/>
              <p:cNvSpPr/>
              <p:nvPr/>
            </p:nvSpPr>
            <p:spPr>
              <a:xfrm rot="10800000">
                <a:off x="466871" y="5608198"/>
                <a:ext cx="1008000" cy="2482846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10000"/>
                    </a:srgbClr>
                  </a:gs>
                  <a:gs pos="50000">
                    <a:srgbClr val="000000">
                      <a:alpha val="5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椭圆 48"/>
              <p:cNvSpPr>
                <a:spLocks noChangeAspect="1"/>
              </p:cNvSpPr>
              <p:nvPr/>
            </p:nvSpPr>
            <p:spPr>
              <a:xfrm>
                <a:off x="517029" y="5154355"/>
                <a:ext cx="907686" cy="907687"/>
              </a:xfrm>
              <a:prstGeom prst="cube">
                <a:avLst/>
              </a:prstGeom>
              <a:gradFill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745295" y="6092326"/>
              <a:ext cx="741401" cy="2160000"/>
              <a:chOff x="1770695" y="6092326"/>
              <a:chExt cx="741401" cy="2160000"/>
            </a:xfrm>
          </p:grpSpPr>
          <p:sp>
            <p:nvSpPr>
              <p:cNvPr id="51" name="等腰三角形 9"/>
              <p:cNvSpPr/>
              <p:nvPr/>
            </p:nvSpPr>
            <p:spPr>
              <a:xfrm rot="10800000">
                <a:off x="1770695" y="6426137"/>
                <a:ext cx="741401" cy="1826189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10000"/>
                    </a:srgbClr>
                  </a:gs>
                  <a:gs pos="50000">
                    <a:srgbClr val="000000">
                      <a:alpha val="5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椭圆 51"/>
              <p:cNvSpPr>
                <a:spLocks noChangeAspect="1"/>
              </p:cNvSpPr>
              <p:nvPr/>
            </p:nvSpPr>
            <p:spPr>
              <a:xfrm>
                <a:off x="1807586" y="6092326"/>
                <a:ext cx="669600" cy="669605"/>
              </a:xfrm>
              <a:prstGeom prst="cube">
                <a:avLst/>
              </a:prstGeom>
              <a:gradFill>
                <a:gsLst>
                  <a:gs pos="1000">
                    <a:schemeClr val="accent1">
                      <a:lumMod val="20000"/>
                      <a:lumOff val="80000"/>
                    </a:schemeClr>
                  </a:gs>
                  <a:gs pos="60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3127820" y="6074100"/>
              <a:ext cx="605980" cy="1656000"/>
              <a:chOff x="3127820" y="6086800"/>
              <a:chExt cx="605980" cy="1656000"/>
            </a:xfrm>
          </p:grpSpPr>
          <p:sp>
            <p:nvSpPr>
              <p:cNvPr id="76" name="等腰三角形 9"/>
              <p:cNvSpPr/>
              <p:nvPr/>
            </p:nvSpPr>
            <p:spPr>
              <a:xfrm rot="10800000">
                <a:off x="3127820" y="6342722"/>
                <a:ext cx="605980" cy="1400078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10000"/>
                    </a:srgbClr>
                  </a:gs>
                  <a:gs pos="50000">
                    <a:srgbClr val="000000">
                      <a:alpha val="5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椭圆 76"/>
              <p:cNvSpPr>
                <a:spLocks noChangeAspect="1"/>
              </p:cNvSpPr>
              <p:nvPr/>
            </p:nvSpPr>
            <p:spPr>
              <a:xfrm>
                <a:off x="3174892" y="6086800"/>
                <a:ext cx="513356" cy="513364"/>
              </a:xfrm>
              <a:prstGeom prst="cub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445045" y="5183458"/>
              <a:ext cx="864000" cy="2517173"/>
              <a:chOff x="4445045" y="5208858"/>
              <a:chExt cx="864000" cy="2517173"/>
            </a:xfrm>
          </p:grpSpPr>
          <p:sp>
            <p:nvSpPr>
              <p:cNvPr id="79" name="等腰三角形 9"/>
              <p:cNvSpPr/>
              <p:nvPr/>
            </p:nvSpPr>
            <p:spPr>
              <a:xfrm rot="10800000">
                <a:off x="4445045" y="5597868"/>
                <a:ext cx="864000" cy="2128163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10000"/>
                    </a:srgbClr>
                  </a:gs>
                  <a:gs pos="50000">
                    <a:srgbClr val="000000">
                      <a:alpha val="5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0" name="椭圆 79"/>
              <p:cNvSpPr>
                <a:spLocks noChangeAspect="1"/>
              </p:cNvSpPr>
              <p:nvPr/>
            </p:nvSpPr>
            <p:spPr>
              <a:xfrm>
                <a:off x="4488037" y="5208858"/>
                <a:ext cx="780326" cy="780329"/>
              </a:xfrm>
              <a:prstGeom prst="cube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0000">
                    <a:schemeClr val="accent3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845726" y="5660469"/>
              <a:ext cx="1037968" cy="3024000"/>
              <a:chOff x="5845726" y="5660469"/>
              <a:chExt cx="1037968" cy="3024000"/>
            </a:xfrm>
          </p:grpSpPr>
          <p:sp>
            <p:nvSpPr>
              <p:cNvPr id="82" name="等腰三角形 9"/>
              <p:cNvSpPr/>
              <p:nvPr/>
            </p:nvSpPr>
            <p:spPr>
              <a:xfrm rot="10800000">
                <a:off x="5845726" y="6127805"/>
                <a:ext cx="1037968" cy="2556664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10000"/>
                    </a:srgbClr>
                  </a:gs>
                  <a:gs pos="50000">
                    <a:srgbClr val="000000">
                      <a:alpha val="5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椭圆 82"/>
              <p:cNvSpPr>
                <a:spLocks noChangeAspect="1"/>
              </p:cNvSpPr>
              <p:nvPr/>
            </p:nvSpPr>
            <p:spPr>
              <a:xfrm>
                <a:off x="5897374" y="5660469"/>
                <a:ext cx="937446" cy="937447"/>
              </a:xfrm>
              <a:prstGeom prst="cube">
                <a:avLst/>
              </a:prstGeom>
              <a:gradFill>
                <a:gsLst>
                  <a:gs pos="1000">
                    <a:schemeClr val="accent1">
                      <a:lumMod val="20000"/>
                      <a:lumOff val="80000"/>
                    </a:schemeClr>
                  </a:gs>
                  <a:gs pos="60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8682069" y="5544686"/>
              <a:ext cx="654812" cy="1783018"/>
              <a:chOff x="8682069" y="5557386"/>
              <a:chExt cx="654812" cy="1783018"/>
            </a:xfrm>
          </p:grpSpPr>
          <p:sp>
            <p:nvSpPr>
              <p:cNvPr id="85" name="等腰三角形 9"/>
              <p:cNvSpPr/>
              <p:nvPr/>
            </p:nvSpPr>
            <p:spPr>
              <a:xfrm rot="10800000">
                <a:off x="8682069" y="5832938"/>
                <a:ext cx="654812" cy="1507466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10000"/>
                    </a:srgbClr>
                  </a:gs>
                  <a:gs pos="50000">
                    <a:srgbClr val="000000">
                      <a:alpha val="5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椭圆 85"/>
              <p:cNvSpPr>
                <a:spLocks noChangeAspect="1"/>
              </p:cNvSpPr>
              <p:nvPr/>
            </p:nvSpPr>
            <p:spPr>
              <a:xfrm>
                <a:off x="8733927" y="5557386"/>
                <a:ext cx="552731" cy="552740"/>
              </a:xfrm>
              <a:prstGeom prst="cub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1330422" y="5471913"/>
              <a:ext cx="716685" cy="2088000"/>
              <a:chOff x="11330422" y="5408413"/>
              <a:chExt cx="716685" cy="2088000"/>
            </a:xfrm>
          </p:grpSpPr>
          <p:sp>
            <p:nvSpPr>
              <p:cNvPr id="88" name="等腰三角形 9"/>
              <p:cNvSpPr/>
              <p:nvPr/>
            </p:nvSpPr>
            <p:spPr>
              <a:xfrm rot="10800000">
                <a:off x="11330422" y="5731097"/>
                <a:ext cx="716685" cy="1765316"/>
              </a:xfrm>
              <a:prstGeom prst="cube">
                <a:avLst/>
              </a:prstGeom>
              <a:gradFill>
                <a:gsLst>
                  <a:gs pos="70000">
                    <a:srgbClr val="000000">
                      <a:alpha val="10000"/>
                    </a:srgbClr>
                  </a:gs>
                  <a:gs pos="50000">
                    <a:srgbClr val="000000">
                      <a:alpha val="5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9" name="椭圆 88"/>
              <p:cNvSpPr>
                <a:spLocks noChangeAspect="1"/>
              </p:cNvSpPr>
              <p:nvPr/>
            </p:nvSpPr>
            <p:spPr>
              <a:xfrm>
                <a:off x="11366083" y="5408413"/>
                <a:ext cx="647278" cy="647285"/>
              </a:xfrm>
              <a:prstGeom prst="cube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0000">
                    <a:schemeClr val="accent3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1781873" y="1670908"/>
            <a:ext cx="8647304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Paraphrase for Question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Answering</a:t>
            </a:r>
          </a:p>
          <a:p>
            <a:pPr algn="ctr">
              <a:lnSpc>
                <a:spcPct val="2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EMNLP  2017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91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29" name="矩形 2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59" y="1462495"/>
            <a:ext cx="10382250" cy="3780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327" y="5540366"/>
            <a:ext cx="5404024" cy="100844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319151" y="5859922"/>
            <a:ext cx="3231340" cy="369332"/>
            <a:chOff x="7738251" y="1909804"/>
            <a:chExt cx="3231340" cy="3693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8251" y="1956486"/>
              <a:ext cx="340146" cy="275968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7983953" y="1909804"/>
              <a:ext cx="2884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Candidate paraphrases for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88359" y="1981516"/>
              <a:ext cx="181232" cy="250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843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920" y="299796"/>
            <a:ext cx="10515600" cy="535531"/>
          </a:xfrm>
        </p:spPr>
        <p:txBody>
          <a:bodyPr/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  <a:endParaRPr lang="zh-CN" altLang="en-US" dirty="0"/>
          </a:p>
        </p:txBody>
      </p:sp>
      <p:sp>
        <p:nvSpPr>
          <p:cNvPr id="29" name="矩形 2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1359" y="1113926"/>
            <a:ext cx="9426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Paraphrase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(1)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34336" y="1854190"/>
            <a:ext cx="10113973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methods based on :</a:t>
            </a:r>
          </a:p>
        </p:txBody>
      </p:sp>
      <p:sp>
        <p:nvSpPr>
          <p:cNvPr id="2" name="矩形 1"/>
          <p:cNvSpPr/>
          <p:nvPr/>
        </p:nvSpPr>
        <p:spPr>
          <a:xfrm>
            <a:off x="1981986" y="2425662"/>
            <a:ext cx="89625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phrasal rules from the Paraphrase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Pavlick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2015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models 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(Sutskever et al., 2014; </a:t>
            </a:r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Bahdanau et 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al., 2015</a:t>
            </a:r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Paraphrase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mined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clusters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related questions (Fader et al., 2014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82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0928F36-A265-4885-87F4-A9952308858E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ATION_TITLE" val="球形微立体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OUTPUT_FOLDER" val="E:\设计\项目\自创项目\2017-11\球形微立体"/>
  <p:tag name="ISPRING_FIRST_PUBLISH" val="1"/>
  <p:tag name="ISPRING_SCORM_PASSING_SCORE" val="100.000000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UKiUu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DlColLsXU6XJgDAADBDQAAJwAAAHVuaXZlcnNhbC9mbGFzaF9wdWJsaXNoaW5nX3NldHRpbmdzLnhtbNVX227bOBB991cQLPpYK+km2TSQHWQTGzWS2G7sXvIU0OJYYkORqkjZdZ/2a/ph/ZIORV832URJa2AXhmFpOHPmPkOHx19TSSaQG6FVg+7WdygBFWkuVNyg74ftV4eUGMsUZ1IraFClKTlu1sKsGElhkgFYi6yGIIwyR5lt0MTa7CgIptNpXZgsd6daFhbxTT3SaZDlYEBZyINMshn+2FkGhs4RKgDgN9VqLtas1QgJPdKl5oUEIjharoRzism2ZCahgWcbseg2znWh+KmWOid5PGrQF4cn7rPg8VBnIgXlYmKaSHRke8Q4F84KJgfiG5AERJygubuv9yiZCm6TBsXHwAmEwV2YEtz7zhzMqcYgKDvHT8Eyzizzr16hha/WLAiexGeKpSIa4glxAWjQs+HNae+yf9K9vvnY+mvQGba8CY/IvL3ut64uOt3zm2GvdzHs9FdSaPyG7jDYNC5EJ3SRR7C0LcSUZEzNLnSs/2GwAYsFJVkew1C3BcZrzKQBSj5nEL8rmBR2hjHcwbq7BchOTAaRvXIBalCbF0BXcB4Q7cKoraK/f7CK/sHBhu+B17/y6z4zQ2YtixLME/pb2hYG66QF21irjWS4dzLSki89gnQEvMtSWCu/wa1QbeTcpWSMSZDoay8DRQZMYckLi/5HSwBTjIwVtiz19pz7JBdMEsTDngRyObgTjyhhOTpp1unz0Ls6i5ofdSE5memCSHELxGqC+StSfEqArBckGec6LanYM5YYKVDjRMAU+LGPpQf8N0XXqCItUNKFWYL1Gr4U4hsZwVjniAtsgu2MdGE8fv1JwBkzZgXKFja+HFx0zlo3ne5Z69NL5yDjE6aiJ4Jj0iHN7Fbw2YwobRdyGI6IFQbKpHDBy7MqvtWfnwYj0kL6NP/uZKxBbzEl29HylMQ8akFltQmblI3omquExhYUmBKPiQcRjgyhCqgKGDFFtJIzwiIcy8a19UTowiDFN7CHNs+30MsTocq3GMcbasw55JUgd3Zf/7G3f/Dn4ZujevDj7++vHhSaL6y+ZE6d31inD665RyQfWHbLRXF3joaBm/H3j/xyNf1XJ37/qvWhSla6rU/DSgXRGlSC61Xh6p1X4bryK6q/tp4qmYAjLfYtikNNilRY4L+zQJ9RKr98O/C1tp1S2aLfv9oi/xu3/dvysrxxOw6De6/87iQVSqQYDDdYl/8Tmvt7O3jfvveoVkO0zb9dzdpPUEsDBBQAAgAIAOUKiUt6CqCyzwIAAIcKAAAhAAAAdW5pdmVyc2FsL2ZsYXNoX3NraW5fc2V0dGluZ3MueG1slVZtT9swEP6+X1Fl3wkb22BSWglKkZDYQID47iTXxKpjR/alrP9+fkvjtA0JPSHVd89zdz7fXUnUhvLFl9ksyRopgeMrVDUjCLO6kbBsFIpqHqFsIIodTDAhXwCR8kIZTaub0XwepQ2i4GeZ4Kh9nXEhK8Kixdc7+0liixxjiS3IqZw1yaALc2k/Uyg+xs9LI0OETFQ14bsHUYizlGSbQoqG56OplbsaJKN8o5Hnvy+Xq8EAjCq8R6h6Oa2ujEyj1BKUApPSr5WRURYjKbA20rn9TOR0oT6+/QFtSxVFS7v+ZmSIVpMC+kW+ujYyjOfa+ydexREQ/qGGXnw3MghlZAey7/zizsggQ9RN/alspChMQfucjx9xz2GC5Hr8NOH23MgowVzIBBp9BV+eH7dGApD/Gs59YsZVCvZk6nqwEMyjpwwWZm8kcXtyNlWK98cG9XzAYk2Y0oBQ1YGedNJPpFGtm76uwz3DO+V56MtrOsibYE0FS5dw4K6v7/DL5Y3dFaHTvS7IUMLWK4MUO2WH/KvreoQMlB3yhdEcHjnbHWdwaHKk9pFviH/Oj+uvrcCJPu4r1h5bswn1YGZXhcG9pgVVIoeFWQl6YROkgr/SCswDJrE1udzio+QSTra0sIw/BpfuXhBqlcQHet9zpzssQYoMTjWezVSv66DK9jjelu7HobugO89Q7/J5RBBJVlb6riqaed48stVxP4vHFF8bkPd8LaaSKiI3IF+FYJPjcIEwGSzckA3BkzioQhKfrnLinZwqP2+qFORKvxqFfff0lQ5Y0qJk+g/fKLxDfsAYsDoqltofJ1Q3o3vHQOGbAIjMyrYF3MFZqoYhZbCFdgkECnvlobslSo/eUMNd4wOsMRwWrznoyXCauqb0O6NrlhDXN5wgvOm8TjOcpd/4HtfvfCSpslfrbYCxFd0uNtN+IcgpfDv1XGv7cRG10vwD+h9QSwMEFAACAAgA5QqJS3hHtLmEAwAAUg0AACYAAAB1bml2ZXJzYWwvaHRtbF9wdWJsaXNoaW5nX3NldHRpbmdzLnhtbN1XX2/bNhB/96cgOPSxVtK1WRbIDrLEQY0mthd7a/MU0OJZ4kKRqkjadZ/2afbB9kl2FP238RIlqDFgMAyLp7vf/b+j49MvuSRTKI3QqkUPmweUgEo0Fypt0d9Gl6+PKTGWKc6kVtCiSlNy2m7EhRtLYbIhWIushiCMMieFbdHM2uIkimazWVOYovRvtXQW8U0z0XlUlGBAWSijQrI5/th5AYYuEGoA4DfXaiHWbjQIiQPSteZOAhEcLVfCO8Xke5tLGgWuMUvu01I7xc+11CUp03GL/nB85j9LnoB0IXJQPiSmjURPtieMc+GNYHIovgLJQKQZWnv45i0lM8Ft1qL4GHmBOHoIU4EH15mHOdcYA2UX+DlYxpll4RgUWvhizZIQSHyuWC6SEb4h3v8WvRjdnfevB2e927uPnV+G3VEnmPCEzPvbQefmqtv7cDfq969G3cFaCo3f0h1H28bF6IR2ZQIr22LMSMHU/Eqn+huDDVisJ8nKFEb6UmC8JkwaoOSPAtJfHZPCzjGGB1h29wDFmSkgsTc+QC1qSwd0DRcA0S6M2jr6747W0T862vI9CvrXfu0yM2bWsiTDPKG/lW1xtElask202kqGP5OxlnzlEeRj4D2WY4AHl4qSCUZdonP9AhQZMoUlLiw6nKwkjBsbK2xV2pcL7rNSMEmwfLEHgVwPHwQgyViJXplN+iLWvrCS9kftJCdz7YgU90CsJpgwl+NTBmSzAsmk1HlFlcxYYqRAjVMBM+CnIXgB8N8U3aKK3KGkj6sEGzR8duIrGcNEl4gLbIrti3RhAn7zWcAFM2YNypY2vhpedS86d93eRefTK+8g41OmkmeCY5YhL+xe8NmcKG2XchiOhDkDVVK44NW7Or41X54GI3InQ5q/dzI2oPeYkv1oeU5inrSgttqMTatG9M1VQWMLCkxJwMQXCU4ToRzUBUyYIlrJOWEJzmHj23oqtDNICQ0coM3LLQzyRKjqlOI2RY0lh7IW5MHhmx/fvjv66fjnk2b0959/vX5UaLGhBpJ5dWFFnT+6156QfGS7rTbDwzkaR36o757x1S76ZsSP/7sZP7jp/F4nD73Op1GtEugMa8H163D1P9ThuglLabCxkGqZgEMsDU2JY0yKXFjg37MkX1AcOy8A4tHqCPW0n+LYo6c72+B/4mk4rS69W7fcONp5dW8gfft/ULvxD1BLAwQUAAIACADlColLqL2ioowBAAALBgAAHwAAAHVuaXZlcnNhbC9odG1sX3NraW5fc2V0dGluZ3MuanONlFFPwjAQx9/5FMt8NQRFBX0jAokJDyb6ZnzoxjEWurZpO2QSvru7TqDtOrH/F3r97X+7G719L6pXnMbRU7Q3v83+1d2bGGBsRaiCa/eAdh0UeBALCQqYJjrn7D0vgOYMYo/cIqllCafw4Uw0CfDUijHjnVRvGoSy7GIeeJtYBBxkIKZCD28D4Fcgtgs9/H0K9qyympKshiel1pz1U8503as+47Ighomv5mbZJXow34K8gK5ICo7pyKwu8ux4P0LZXMoLQVi14BnvJyTdZJKXbNmVf10JkPUX3zTA4HH0PHPsaK70i4bCTzwbo7pJ/Fcp+M37MEMFYUoSoJbvwKw/UMe4XZBHb3OV6yM9uUHZtCAZtLo0nqBcjNVel7vZcBp2uiGGtyiHoKQC2bIazlEOyEUp/pNS8gw70kLbPT+hlJNlzrKGmw5QQQ5fFm27uncu9G6Kip0rxL0rtA5dv6JrdPigCoDamUrHvMrLuwjZhWZiOHH3vArOofYo0f4owf1H9HlhgLoj99A7/ABQSwMEFAACAAgA5gqJS3jROIyhEgAA9yYAABcAAAB1bml2ZXJzYWwvdW5pdmVyc2FsLnBuZ+1aa1hTV7pGYUQcDY7WESwCDlRrVVCoYDAkIg6XokKlLVAxgaGIloZAIpeQW5U6dMZLENFgkew61eKFGhG5BEgCRQ0QIJQqUUISFJIIIYlkGza5TwJ2zjk/zjxnfpx//MjKs9fe7/ou6/ve73vW3n9LOBi9Ytm6ZU5OTitiY/YdcnJycXNycs5busQ+89dfRn+w/y0iHIre63S332vCfuGSFXEgwsmpjv57c/rv7NduuTEpBCcnWKfjt4iPu/mFk9PGs7H7Ij4pQqsl4WeuH5c8TuddAdq79j3c5xKcFDK4JoJ8ck3KJ3/c91nyw337Vu/8dP8n+5ITHrZ/sTpipcvqXx4ASoSIhyZoj+Akv/afeDpdUnJlonjiNtNTopqaZLqPxJb7xxYforyK9AmLGVQ3QLzfjQ2edbFPDq7O1vpu95egSbbD2wP6YnztT4bXaUw+tvKcTX4n/WPLT/h5uvlX98zdkcRELY6tCVoVY0eGll/YM3hrfpFzX/iXnfhg7nG7nAT7Q/b/8idzN8v9b9kXcEwcCp4DhrXSzGM+hShDd7wGTVI3GA1CmlUb538kch63ydSHoxKgczjyGEq2g/LeRPG8wGE1i2ZRSSCezdIaT365unWs/fWXi3+7W/yjlxG84UIqaWemJg3m2xVy6A5pWrUzAjek7gJ9CraoZvxTV5CzTDdZsnwFbbbTx0rRljM/mpM6EVWF2zvbs4U15W12v4JLrhQLxVywWnviWDIrNAgxHuK5Icj3C0TXTd8JuWDeF8l8rtuLDQauC3wU5w4RUGxEtdH6u8Oe7w8l+Xi4X19bdWGPXa+Wk/2Wjd8c9lwU9IHXB4y+fBBsC0rnWG7obpe0/Sli8Ez33GJHiAzul76ARJiOwhzMPRiMIMu3YCY86ji8OHnc2n7sY7o+bmPQhyODvOYypTmIYis1U8eFe3uAH/Ire7R9BSd6MjCsektUZU0AamjkaEOjpbXOyu4mND/S3kmfc8Xd5kjZprQtpU1elRowxew1qaTijwkjtuAE6QFQKxcgjJcRDxJr2bZUVCn7AgbYnZsaaajkbC19Th4BSUE+NjO8K2F737Ht8mKD/trHyifymh6+IsEAXsw77p1N7WUp49A6VdySv2X/ZhEfNgl3CX9Tr1HdcZ2BzcK/kq+scn4JH+uoC8QlCyh9WbX0S0oGf41YGdb5c9ufNijaqyPH27Cw88c5B5i/Flc1tLFSkSIA35p6mS5ANKbiYHfEEENRN3WJ/lxqAvApOa0U1K/GaU8Vf+KJWoSvPnugtAcLFtWk2p5FmJ/J2axULpKpxxo8FMLn1/CcZDF3m1D+jD+zbj4Ok6TGK9aurKOElcPe+3wG20Zolq3Tt/BlgkVbXYX6TJmS+126pVZ7TTdCkBFmBScJ4S4KJRtgk5GfEThdQkL18ZzVbCq1uvNVWE4vpY8yriOiif2GXZmjlQIQibdU8HejAF3jsy10aCAihH6cQmXT9QPVAvCZQpcayhDG5E7OiBVc2CUZa0T2gMviHDzCpL8w1vUIlWMV9O46/neCRp8mc/F6pi613/MfdzfPp6Ncnhbi+jrDtbm0omSkjR7pOpTxUxOqZvnymru7hSTTFUUb9vFpMqLRtRv+TjyhiogmNXW/ePMsHf/XKxWmlOiSis5ZBJDKXX+40e/hsPFZo5za2CQAq0oKmfziLilXm9iEEYDwmeRD0qSoa5tFQv42YSAKwMTXBAi1BwIEprOIRoOln6UMIZKYKqOp+Jh/Mg0HqkZs2zLnAi3ney9yo2ut8rnX9bGBrDb6pc7DOa3hXj5fwr7mD+/urdHfq/QRlWQM70YoKH3imZx6qAh/rF9MkCBY7APSRkqqWMwqBc1FU2P3kY0NHH6FbpfCohR2hq0ap/Rh+9mW4VTbwJ3dQVvH73Evq5RcRRqAryYiawLiweluMZ2zLBP96B7MX2W5bi6m5AR/KDk0n+BLPkcl0l6thAaCYL2mZPd8ZUVJSk6T98D5naVNGUL5QHoIrsqZRL0KxLPJpKJe03dNaslGhjxsM/047Cc2GlYHgg/Cv/1RP3Oc6+In5+t9eVjKV9li09U5/RKqhRVCQs/YVSi/Xy2CHUHJhZicegvhgkroEdSXEVsTAOi8+j3bdXnVfKZPk2NfTSOw8JrsecqV7FFlGZvsXntK/mPYEKMCSITVMJCN+nqQpKYowuRY8Pk4x1kpfbGDjpVeVuHc1WweMaUYphcLzUqk0jK1fh/Y2EY/TuXpMjTQMw+H6zwPNbqCiBn9U28DkcrD+6gsV0mm48zOmXoDaLrHASqacLbaWt4mu+eICM+luh0S2DIxvtVzdSN0sRFXFXit+cZbdq8oOQJD8NEt1jJ8pcDCn1lJvs2WvDf289lV8Cfq9XvARq8gUaSKrCDf5RUmILL8u/i5FABe1N8BZ7CAp8wSRRswIrx1wVduVbwm1errsFWL0noy+jMAVdbSLr4f77yaP/1E3SSv63W6eH6Fy2aIY6X2WoTa57cEYFZaAJCU2/t9EOogSELRA3lon8PUESuxOz/QUm9+Mp/KoYdgBfCHWHe8+2bXOq9x/K4q03l1hykZXtGnhq1Hul9SKUebuNpKRVplCbrWtbeCz6bUsqUzebV0bNTXbKHXVlGnwqtNJCBY4qJPEcW3ZHeI/Xf0VtCqrBvPw6LETAGY100nmPQGoMXy+d1Wbs9fKPvv6DOQY59qUPQM0wfnIhlCPtFi6QUeIf5qIN5F0cOhOo6W/JUyjKTdzZNy1cNvVf0Etpcw2oKDL1fmXirBabIvOX8Oy2J8yFr6rTqLJtxM31Q6XFfoww9ofZCf3LVoJ7TbueMB8kd1pjLEmU/B8S4rq/n3vW8mWr2+creQgHDUCROWjfUGb/TxJwcsQIs5AWweG9BSNOAARclG0FHB8W+JI1Je/w8ovEzpe0k4qRj9EPqDIV9KnViU03OSpFFtfnDehZ4SVck3by2gooLXYQXHyiCKTBP8DuesHD4yfGdp+Xw5uxa0vPek+apzwl3AebptcfolYQhQvNkM/ylwE21Z+ExMmalf2wcWr+m4hpeBq0zEg8GLJYWvYw3BYJmYt1UORyj4tsy3QZ8MP6tMYHaOouEefXH9oo998Td70/Ho02XCMGXaFZWCT57ZCVzjXiei3A1Tett9BES00j9GUhnU5Xa+5uWdcc2whM4bl5HpVBlpM370Nfy1MPNOG4VbEO46bvgxlyRaz0Y474k6PTIz0FF8F1DFFtfNtSPX390CbJZ6j0MwM9ggFwu3Kuv7PNfibwqzbBA6L7e3bTINLUXigD/sHTzztuCnlaJ3vC7D7a1MWvbFnq4XKIySeoy8a3wH5ufAibb5VFlx2Zm45CT8e+UeG8LeHVw7yDGOruO+yz2x4q1QLBLUBs+Wb3zbK33571ul8utH5ziVmQwKl3w0eE1j4q2eZ7O/Zf6r4/o/NWgf2qZ50f+m81M7+5hHXbX25tTprIt92ONpb2mdvg5a5ZjJ9HeMPTGOseKCY3zfb5F9tDd69vH7BcACYAGwAFgALAAWAAuABcACYAGwAFgALAAWAAuABcAC4P8DMOlcOHdoFmsD5s4my/13/mfHav6x8weRseXfvV2ggXTOxWYU8TTUmXpAwtEPHS7EWCaTtEjwirDthK5ZN6vbBRa958BoG5gTM/2JgfUIxexEPK34l5RAUR9WMUOCLO+M16EUcOjlhVEtzWaSrOW+Pi1xNd3vGesbu+yQflgbSDMI4kzd0jh5LUNJuJ2qvFWdEd+tfQEXWgYDvN2os50+GmQ744h30/W1opbPUHRbou7LDXaoQLApnpXp6yEzSSGrZQrGUE1JZm4JtHLQ+s3sI7+OxCMYXfN7nEpv05oYNo71R8f7VjSyTjf3SpVXw2xJVEsUn49Db4jUwamXF9K0EeFrytH7bWeSfIkNdp8MTuuW9XJs51uW1Ay39u3s1qrBnhjfiV9MmLbF3XdO27WHMVhHZCbczey82xxx6kVz02vQaHWxO5wulcr4fLs/r0MMxj8wYmjDs7CnUuzdA9ypUeIX/mVvXqktFPJyx7tamsh4wPTZnIQe1PTswFmXaCMI2MiQREuFNOdCpUVR0ssC/2rRbytmkZTVhQW21onhq19qQ0STdJp5jAfoLcXpfh2NhEDStwSBU9mO0adJGI5pWMQtgBRVOOSYXoThmZ7UIJ+qPH5//Ve7dIR8IHQIXkCz62DE0S2B+zn7DzYUVmXrB+z7EXNvArCZlZJsFmdog2+gAD6ubpJp8vGSkajBFzNWpHe57WMSJCl0l2oGxJGOsFNvsI2k55iGDuOeSgfKtHnbGbjAdwmGD6CdKBmapgGRMtSLT0hN8EzkEjF9DFFKvKoifC6/r1feIZqMeSPFr7QySvCqr4xDTdx8yCCkUQs9nl1UKULKYU0QlBdv5edaQtEigUIEjnnbQ46TxA2haHmM/p3Ag5TDvBPpWmBEUCjCuM+S5DxI0foa594BBhmu1g81AWNzci0etcItwg19WzBKkRifgjx63LKpQwlo+vkvBrCJUtuIAqkxWdzOusTRjL8CxkwX8YbRCjplKqMQZZ2ma6k2kwx8aH4VjWohyS8l7foT5i/ggN0T5zOwrCZrc7TdB+6o1MdeZYSB3vQiNBdZKvF0wy/tFyqN8FdCyn74Ujp5iAJj8czyQBtB0hYuXx0FNsY5trCm1q/D2KZI4613Uwyg8CnMJGbiuBJUVVzw5zFVwqJyejzVUpa06qwefrXqQtpmWdl2WUna7sXjobYknvFTuVIscKwqo0yfwYyEf6PTiXd7gLWljXa/eWUHyEx5dMexuZB3dHupAD7V//521zE1C0Qm5oRCO/pY/OWLPb0VWPC5Pn9X88NbMzmEj5hxMA3hJkD/M3U/OKIUqQiYPoLg+yDW1krx3UYfUJlOxQR0x9x7Y0/1Ft4Gwiy9dpc4MlPaiFaKZdYZSTTK+At0hF6Trk3orfcetsdtXi2brOWHOxLQKkMrh72TlblV9QnUcL8IKVPVyxJFWitM6wjPycc72s7SNDYuEI6yp8vBK/SONt2Gkggp8of2Av+uyu1Cwu6CXsoNNvATu5/cCzDigldtpeguAmTFax9Sac8ztLbTx/paoy8yqNf/nTgUKTaZdp3fydBa5jaIbxOrUlXXCrAwffCyWvlr0iRpVW+m3XLP9fh2NCYl95aDESoMHnbv33AijpRGnWoYKeCwPNcNIpTb/Dp+dGRXoqdbzq/Sa5VZ4Q84PPpYMsEgpZPsDn4zFfq8lQW/p8i9CiiDLXCoVx68avw+8dN2Mu/Ujp9w74LvubIpmlAJFLfi5dtMMBjM2Ys8gxXTOdGnUmkcS6U28l6PuFFUBUGI6FPmlOYP/ToGpYx3x0OppJu94iHVLL6kBvvf3KrWD/lAdhqfSC9V5022h/lFUHtPhrIWd70o1F5yUak/Cw7opbsboigOftmsillpaP6RaGL7dYwEsHwrk96plS3NQzyO2a41ldsD31CzHOLmvQikTp+xeb0Pgmq54fFpwDSiZMKLdCemfvNoc5ZVePTzwCqMcN5wtHv4MXTQqnERfO0N/fcIOTZj/WJFyMSAaAJQvTUUVBH/3P5gvRv+uTFVJBhShmJa7lnulxBpwmz/SohyPOrUDZlFU1jI4hong53b4Uh7yskso66oZ+Ff6/AmNY7WSnpfwes3tBJuq2WPMnSooyCKS2L4FJMc1nNgnOuW1BpYrfiCr2LNIsKsJJtEA2WUUu5BW+qc6eCOZFmILG4DNvoUlv3VkpP5Xil20qDIH4Febo0lj9/zdAuhTMRhWkgWvaiQ/3U4OyfHbyKXRPOhd9tu9hlb8qesDlNlMAv0ZOcclT9fHgJNnD7nEvgz3GLXTwVt7GKsnDq3eOx/MiVyieMrIrHxijW7wFEk7uifwiB78iTCLAarC2CZytJKyWAftMIFYy+2pkw39vmTe8Ik/yofUBlu6ewnc0z/PoabKwsMrnRUCD2LRoEev4t7A0SlyrHs/YPE/yooBoart87ixjzliOZ1fdCeopi5kmR7aavQIe1mPJBJUezCA3N0D/bv1ppNz5Fb/U5ejw7ErG2ACnXE4lcitOO7FZLtjG0j6eO5B3UI2+FZexm/xd3/KMvzxlpRBu/hNqgaclTisXA6Da3NvMjqRD01xq9AV0XaXMYorUX+RbdVF4VBHwU2kilPMszAIQ1IJKsv2UvrthPnZMDo1XppA/fvL3cgUwqmY16/Y0swbP3Bf47dkR34bZEd7CxOtle0juw9djFzLd1log7pN+tBvvyxoz9hqjdXT8DYb2oLVwiJCHuLgX7b8LRw/9NO539rlSZsra0m1LfvnHZ+eazW8YmbU+yfD+67uzft1D8BUEsDBBQAAgAIAOYKiUu2gi+oTQAAAGsAAAAbAAAAdW5pdmVyc2FsL3VuaXZlcnNhbC5wbmcueG1ss7GvyM1RKEstKs7Mz7NVMtQzULK34+WyKShKLctMLVeoAIoZ6RlAgJJCpa2SGRK3PDOlJAOowsDAEiGYkZqZnlFiq2Ruag4X1AeaCQBQSwMEFAACAAgALJ1DSw3AMR7AAQAA2gMAAA8AAABub25lL3BsYXllci54bWylkk9v1DAQxc9bqd8h8r12lgpRrRx6QMqJokoLiNvKm0wTU8cOngm7++2Z/NmkW5BA4pBo8jLvZ8+z9f2xcclPiGiDz8RapiIBX4TS+ioTXz7nN3fi/v31lW6dOUFMbJkJHzyIpAQsom2JfY+G6ky8ECRDRcIvj5sj2kzURO1GqcPhIA+3MsRKvUnTtfr28HFb1NCYG+uRjC+Yu+zlViRttCFaOmXiXSqur1YD8gJnkXt8hcF1/cooi9CoNgKCJ4hq3PZs3dDfzfw0wSs6tYCCR18Ns+9N8fwQys4B9tpKj21bIOoJg7bStLHrO59gLDIxNuwaQDQVoHS+Emr0qj+Y9ZMzWE8cvMD23LbbO4s1iyN96N4t6u5sGbJXE0ddgnQzTDCcYt45l4OhLkIpkgg/OstV3mO/zkeQrsW4nOfuHT5bL/FQsMZVbgoK8fSBHXwkU5Ryjl6O0cvB1NuH4hMXj1Oc2wUyB7OEoGtq3Nt/zqPv/p84SngynSNxXsH6Eo655b8EDY9CwDP2mqTWyX61M5V31+2bF1fjQhp3N2XxHUVCJlbA17A0ZNSizzD1mqbV+DklNMei1e/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+oTQAAAGsAAAAbAAAAAAAAAAEAAAAAAIcnAAB1bml2ZXJzYWwvdW5pdmVyc2FsLnBuZy54bWxQSwECAAAUAAIACAAsnUNLDcAxHsABAADaAwAADwAAAAAAAAABAAAAAAANKAAAbm9uZS9wbGF5ZXIueG1sUEsFBgAAAAAJAAkAnQIAAPop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1_Office 主题">
  <a:themeElements>
    <a:clrScheme name="自定义 26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75CFD9"/>
      </a:accent1>
      <a:accent2>
        <a:srgbClr val="5AB1AF"/>
      </a:accent2>
      <a:accent3>
        <a:srgbClr val="BADBDC"/>
      </a:accent3>
      <a:accent4>
        <a:srgbClr val="97CECD"/>
      </a:accent4>
      <a:accent5>
        <a:srgbClr val="7B9E9F"/>
      </a:accent5>
      <a:accent6>
        <a:srgbClr val="75CFD9"/>
      </a:accent6>
      <a:hlink>
        <a:srgbClr val="FFFFFF"/>
      </a:hlink>
      <a:folHlink>
        <a:srgbClr val="595959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1014</Words>
  <Application>Microsoft Office PowerPoint</Application>
  <PresentationFormat>宽屏</PresentationFormat>
  <Paragraphs>169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宋体</vt:lpstr>
      <vt:lpstr>微软雅黑</vt:lpstr>
      <vt:lpstr>微软雅黑 Light</vt:lpstr>
      <vt:lpstr>Agency FB</vt:lpstr>
      <vt:lpstr>Arial</vt:lpstr>
      <vt:lpstr>Calibri</vt:lpstr>
      <vt:lpstr>Calibri Light</vt:lpstr>
      <vt:lpstr>Century Gothic</vt:lpstr>
      <vt:lpstr>Times New Roman</vt:lpstr>
      <vt:lpstr>Wingdings</vt:lpstr>
      <vt:lpstr>1_Office 主题</vt:lpstr>
      <vt:lpstr>PowerPoint 演示文稿</vt:lpstr>
      <vt:lpstr>PowerPoint 演示文稿</vt:lpstr>
      <vt:lpstr>Introduction</vt:lpstr>
      <vt:lpstr>Introduction</vt:lpstr>
      <vt:lpstr>Introduction</vt:lpstr>
      <vt:lpstr>PowerPoint 演示文稿</vt:lpstr>
      <vt:lpstr>PowerPoint 演示文稿</vt:lpstr>
      <vt:lpstr>Model</vt:lpstr>
      <vt:lpstr>Problem Formulation</vt:lpstr>
      <vt:lpstr>Problem Formulation</vt:lpstr>
      <vt:lpstr>Problem Formulation</vt:lpstr>
      <vt:lpstr>Problem Formulation</vt:lpstr>
      <vt:lpstr>Problem Formulation</vt:lpstr>
      <vt:lpstr>Problem Formulation</vt:lpstr>
      <vt:lpstr>Problem Formulation</vt:lpstr>
      <vt:lpstr>Experiments</vt:lpstr>
      <vt:lpstr>Experiments</vt:lpstr>
      <vt:lpstr>Experiments</vt:lpstr>
      <vt:lpstr>Experiments</vt:lpstr>
      <vt:lpstr>Other models</vt:lpstr>
      <vt:lpstr>Other models</vt:lpstr>
      <vt:lpstr>PowerPoint 演示文稿</vt:lpstr>
      <vt:lpstr>Future work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ldruth</cp:lastModifiedBy>
  <cp:revision>328</cp:revision>
  <dcterms:created xsi:type="dcterms:W3CDTF">2017-11-09T06:06:30Z</dcterms:created>
  <dcterms:modified xsi:type="dcterms:W3CDTF">2018-05-03T06:14:09Z</dcterms:modified>
</cp:coreProperties>
</file>