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2" r:id="rId3"/>
    <p:sldId id="294" r:id="rId4"/>
    <p:sldId id="285" r:id="rId5"/>
    <p:sldId id="305" r:id="rId6"/>
    <p:sldId id="306" r:id="rId7"/>
    <p:sldId id="308" r:id="rId8"/>
    <p:sldId id="295" r:id="rId9"/>
    <p:sldId id="290" r:id="rId10"/>
    <p:sldId id="310" r:id="rId11"/>
    <p:sldId id="311" r:id="rId12"/>
    <p:sldId id="319" r:id="rId13"/>
    <p:sldId id="320" r:id="rId14"/>
    <p:sldId id="296" r:id="rId15"/>
    <p:sldId id="289" r:id="rId16"/>
    <p:sldId id="313" r:id="rId17"/>
    <p:sldId id="314" r:id="rId18"/>
    <p:sldId id="315" r:id="rId19"/>
    <p:sldId id="316" r:id="rId20"/>
    <p:sldId id="317" r:id="rId21"/>
    <p:sldId id="318" r:id="rId22"/>
    <p:sldId id="30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907"/>
    <a:srgbClr val="BF3420"/>
    <a:srgbClr val="95BC49"/>
    <a:srgbClr val="1A7BAE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>
        <p:scale>
          <a:sx n="100" d="100"/>
          <a:sy n="100" d="100"/>
        </p:scale>
        <p:origin x="946" y="307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生态圈以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Core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为核心，从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HDFS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Amazon S3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HBase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等持久层读取数据，以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MESOS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YARN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和自身携带的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Standalone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为资源管理器调度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应用程序的计算。 这些应用程序可以来自于不同的组件，如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Shell/Spark Submit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的批处理、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Streaming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的实时处理应用、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SQL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的即席查询、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BlinkDB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的权衡查询、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MLlib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MLbase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的机器学习、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GraphX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的图处理和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SparkR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的数学计算等等。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BF3420"/>
                </a:solidFill>
              </a:rPr>
              <a:t>Spark</a:t>
            </a:r>
            <a:r>
              <a:rPr lang="en-US" altLang="zh-CN" sz="3600" dirty="0"/>
              <a:t> </a:t>
            </a:r>
            <a:r>
              <a:rPr lang="zh-CN" altLang="en-US" sz="3600" dirty="0">
                <a:solidFill>
                  <a:srgbClr val="FDA907"/>
                </a:solidFill>
              </a:rPr>
              <a:t>架构</a:t>
            </a:r>
            <a:r>
              <a:rPr lang="zh-CN" altLang="en-US" sz="3600" dirty="0">
                <a:solidFill>
                  <a:srgbClr val="95BC49"/>
                </a:solidFill>
              </a:rPr>
              <a:t>简析</a:t>
            </a:r>
            <a:endParaRPr lang="zh-CN" altLang="en-US" sz="36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651870"/>
            <a:ext cx="5085566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汇报人：田文雨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3210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概念简介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F261405-46C4-4549-9160-48F042D302E5}"/>
              </a:ext>
            </a:extLst>
          </p:cNvPr>
          <p:cNvSpPr/>
          <p:nvPr/>
        </p:nvSpPr>
        <p:spPr>
          <a:xfrm>
            <a:off x="215770" y="906565"/>
            <a:ext cx="8712460" cy="3055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Master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节点：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的主节点，主要负责资源的分配与管理。集群管理器分配的资源属于一级分配，将各个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Worker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上的内存、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CPU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等资源分配给应用程序，但是并不负责对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的资源分配。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Worker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节点：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的工作节点，其上常驻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Worker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守护进程，负责与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Master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节点通信并管理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dirty="0"/>
              <a:t> 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作业的主进程，负责作业的解析、生成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并调度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上。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Application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即用户自己写的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程序（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 Program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），如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WordCount.scala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真正执行作业的地方，一个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可以执行一到多个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726838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3210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概念简介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F261405-46C4-4549-9160-48F042D302E5}"/>
              </a:ext>
            </a:extLst>
          </p:cNvPr>
          <p:cNvSpPr/>
          <p:nvPr/>
        </p:nvSpPr>
        <p:spPr>
          <a:xfrm>
            <a:off x="215770" y="637560"/>
            <a:ext cx="8712460" cy="4901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弹性分布分布式数据集，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的基本计算单元，一组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可以形成执行的有向无环图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 Graph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DAG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有向无环图，用于反映各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之间的依赖关系。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Partition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数据分区。即一个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的数据可以划分为多少个分区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用户提交的作业，由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Action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算子激活，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分成的阶段，一个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可以被划分为一到多个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包含一到多个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，通过多个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实现并行运行的功能。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具体的执行任务。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 err="1">
                <a:solidFill>
                  <a:srgbClr val="00B0F0"/>
                </a:solidFill>
                <a:latin typeface="微软雅黑"/>
                <a:ea typeface="微软雅黑"/>
              </a:rPr>
              <a:t>SparkContext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整个应用的上下文，控制应用的生命周期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 err="1">
                <a:solidFill>
                  <a:srgbClr val="00B0F0"/>
                </a:solidFill>
                <a:latin typeface="微软雅黑"/>
                <a:ea typeface="微软雅黑"/>
              </a:rPr>
              <a:t>BlockManager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负责存储管理、创建和查找块。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 err="1">
                <a:solidFill>
                  <a:srgbClr val="00B0F0"/>
                </a:solidFill>
                <a:latin typeface="微软雅黑"/>
                <a:ea typeface="微软雅黑"/>
              </a:rPr>
              <a:t>DAGScheduler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分解成一到多个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，每个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根据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Partition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个数决定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的个数，然后生成相应的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 Set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放到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中。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 err="1">
                <a:solidFill>
                  <a:srgbClr val="00B0F0"/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分配到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上执行。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818349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3210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概念简介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F261405-46C4-4549-9160-48F042D302E5}"/>
              </a:ext>
            </a:extLst>
          </p:cNvPr>
          <p:cNvSpPr/>
          <p:nvPr/>
        </p:nvSpPr>
        <p:spPr>
          <a:xfrm>
            <a:off x="215770" y="1401620"/>
            <a:ext cx="8712460" cy="360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：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弹性分布分布式数据集，是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框架中的核心概念。它是由数据组成的不可变分布式集合。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支持两种类型的操作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变换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(transformation)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：它是一个规划任务的过程。只定义一个新的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，而不是立即计算它。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行动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(Action)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：它是真正触发执行任务的过程。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对于弹性的理解：</a:t>
            </a:r>
            <a:endParaRPr lang="en-US" altLang="zh-CN" sz="1400" b="1" dirty="0">
              <a:solidFill>
                <a:srgbClr val="00B0F0"/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可以在内存和磁盘之间手动或自动切换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可以通过转换变成其他的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可以存储为任意类型的数据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32898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3210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概念简介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F261405-46C4-4549-9160-48F042D302E5}"/>
              </a:ext>
            </a:extLst>
          </p:cNvPr>
          <p:cNvSpPr/>
          <p:nvPr/>
        </p:nvSpPr>
        <p:spPr>
          <a:xfrm>
            <a:off x="215770" y="928800"/>
            <a:ext cx="8712460" cy="328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为什么发明</a:t>
            </a: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srgbClr val="00B0F0"/>
                </a:solidFill>
                <a:latin typeface="微软雅黑"/>
                <a:ea typeface="微软雅黑"/>
              </a:rPr>
              <a:t>？</a:t>
            </a:r>
            <a:endParaRPr lang="en-US" altLang="zh-CN" sz="1400" b="1" dirty="0">
              <a:solidFill>
                <a:srgbClr val="00B0F0"/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微软雅黑"/>
                <a:ea typeface="微软雅黑"/>
              </a:rPr>
              <a:t>数据处理模型</a:t>
            </a: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 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当前大数据应用场景十分丰富，如流式计算、机器学习等。它们既有相似之处又各有不同。为了能够对所有场景下的数据处理使用统一的方式，因而抽象出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这一模型。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b="1" dirty="0">
                <a:solidFill>
                  <a:srgbClr val="00B050"/>
                </a:solidFill>
                <a:latin typeface="微软雅黑"/>
                <a:ea typeface="微软雅黑"/>
              </a:rPr>
              <a:t>数据处理效率</a:t>
            </a: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 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传统分布式计算框架（如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 Reduce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）在执行计算任务时，中间结果通常会保存在磁盘中，这样带来的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IO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消耗十分巨大，为了提高数据处理效率，因而抽象出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这一模型。</a:t>
            </a: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1400" b="1" dirty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95529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08520" y="-125367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1886" y="2151902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Spark</a:t>
            </a:r>
            <a:r>
              <a:rPr lang="zh-CN" altLang="en-US" sz="2400" dirty="0">
                <a:solidFill>
                  <a:schemeClr val="bg1"/>
                </a:solidFill>
              </a:rPr>
              <a:t>架构简析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271979-4125-4D4F-95F8-D47157803F0C}"/>
              </a:ext>
            </a:extLst>
          </p:cNvPr>
          <p:cNvSpPr txBox="1"/>
          <p:nvPr/>
        </p:nvSpPr>
        <p:spPr>
          <a:xfrm>
            <a:off x="5427095" y="707888"/>
            <a:ext cx="3375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当用户的编写的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Application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调用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val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sc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=new 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SparkContext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时，这个语句会帮助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Application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启动有关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通信、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执行的对象、线程、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actor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等。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生成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逻辑执行图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   </a:t>
            </a:r>
          </a:p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   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rdd.transformation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建立一系列的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，每个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compute()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定义数据来了怎么计算得到该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中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Partition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的结果，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getDependencies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定义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之间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Partition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的数据依赖。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Job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提交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6AD72B3-B090-4C5E-B1C7-904CF1185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0" y="640869"/>
            <a:ext cx="5589730" cy="44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Job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提交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6AD72B3-B090-4C5E-B1C7-904CF1185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0" y="640869"/>
            <a:ext cx="5589730" cy="448975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326A0DA-B663-4EC9-847C-D0A39E2B6E71}"/>
              </a:ext>
            </a:extLst>
          </p:cNvPr>
          <p:cNvSpPr txBox="1"/>
          <p:nvPr/>
        </p:nvSpPr>
        <p:spPr>
          <a:xfrm>
            <a:off x="5537350" y="638975"/>
            <a:ext cx="33753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3. 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生成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物理执行图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在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dagScheduler.runJob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时候进行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划分，在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submitTasks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时候生成该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包含的具体的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ShuffleMapTasks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或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ResultTasks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，然后将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打包成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TaskSet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交给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，如果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taskSet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可以运行就将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交给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sparkDeploySchedulerBackend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去分配执行。</a:t>
            </a:r>
          </a:p>
        </p:txBody>
      </p:sp>
    </p:spTree>
    <p:extLst>
      <p:ext uri="{BB962C8B-B14F-4D97-AF65-F5344CB8AC3E}">
        <p14:creationId xmlns:p14="http://schemas.microsoft.com/office/powerpoint/2010/main" val="284528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Job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提交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6AD72B3-B090-4C5E-B1C7-904CF1185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0" y="640869"/>
            <a:ext cx="5589730" cy="448975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326A0DA-B663-4EC9-847C-D0A39E2B6E71}"/>
              </a:ext>
            </a:extLst>
          </p:cNvPr>
          <p:cNvSpPr txBox="1"/>
          <p:nvPr/>
        </p:nvSpPr>
        <p:spPr>
          <a:xfrm>
            <a:off x="5537350" y="638975"/>
            <a:ext cx="33753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4. 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分配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   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sparkDeploySchedulerBackend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接收到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taskSet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后，会通过自带的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DriverActor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serialized 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发送到调度器指定的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Workder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Node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上的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CoarseGrainedExecutorBackend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 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77603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Job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接收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6AD72B3-B090-4C5E-B1C7-904CF1185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0" y="640869"/>
            <a:ext cx="5589730" cy="448975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326A0DA-B663-4EC9-847C-D0A39E2B6E71}"/>
              </a:ext>
            </a:extLst>
          </p:cNvPr>
          <p:cNvSpPr txBox="1"/>
          <p:nvPr/>
        </p:nvSpPr>
        <p:spPr>
          <a:xfrm>
            <a:off x="5537350" y="638975"/>
            <a:ext cx="3375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Worker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端接收到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后，执行如下操作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executor.launchTask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()</a:t>
            </a:r>
          </a:p>
          <a:p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executor.threadPool.execute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(task)</a:t>
            </a: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包装成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taskRunner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，并从线程池中抽取一个空闲线程运行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081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Task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运行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26A0DA-B663-4EC9-847C-D0A39E2B6E71}"/>
              </a:ext>
            </a:extLst>
          </p:cNvPr>
          <p:cNvSpPr txBox="1"/>
          <p:nvPr/>
        </p:nvSpPr>
        <p:spPr>
          <a:xfrm>
            <a:off x="4710012" y="638975"/>
            <a:ext cx="420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收到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serialized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后的</a:t>
            </a:r>
            <a:r>
              <a:rPr lang="en-US" altLang="zh-CN" sz="140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先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deserialized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得到正常的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task,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然后运行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得到其执行结果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directResult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,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这个结果要送回到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中。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如果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directResult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不大（小于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spark.akka.frameSize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=10MB)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，直接发送给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如果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directResult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较大，则先把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directResult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存储到本地的“内存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+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磁盘”中，由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blockManager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管理，只把存储位置信息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indirectResult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发送给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19FB5-9D99-474F-8F3C-10F93B1FF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4" y="-12390"/>
            <a:ext cx="47228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1590" y="156182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</a:rPr>
              <a:t>Spark</a:t>
            </a:r>
            <a:r>
              <a:rPr lang="zh-CN" altLang="en-US" sz="1600" dirty="0">
                <a:solidFill>
                  <a:srgbClr val="1A7BAE"/>
                </a:solidFill>
              </a:rPr>
              <a:t>框架简介</a:t>
            </a:r>
          </a:p>
        </p:txBody>
      </p:sp>
      <p:sp>
        <p:nvSpPr>
          <p:cNvPr id="19" name="矩形 8"/>
          <p:cNvSpPr/>
          <p:nvPr/>
        </p:nvSpPr>
        <p:spPr>
          <a:xfrm>
            <a:off x="386535" y="153663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668" y="2285607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95BC49"/>
                </a:solidFill>
              </a:rPr>
              <a:t>Spark</a:t>
            </a:r>
            <a:r>
              <a:rPr lang="zh-CN" altLang="en-US" sz="1600" dirty="0">
                <a:solidFill>
                  <a:srgbClr val="95BC49"/>
                </a:solidFill>
              </a:rPr>
              <a:t>概念简介</a:t>
            </a:r>
          </a:p>
        </p:txBody>
      </p:sp>
      <p:sp>
        <p:nvSpPr>
          <p:cNvPr id="22" name="矩形 8"/>
          <p:cNvSpPr/>
          <p:nvPr/>
        </p:nvSpPr>
        <p:spPr>
          <a:xfrm>
            <a:off x="393613" y="2260418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5746" y="300198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DA907"/>
                </a:solidFill>
              </a:rPr>
              <a:t>Spark</a:t>
            </a:r>
            <a:r>
              <a:rPr lang="zh-CN" altLang="en-US" sz="1600" dirty="0">
                <a:solidFill>
                  <a:srgbClr val="FDA907"/>
                </a:solidFill>
              </a:rPr>
              <a:t>架构简析</a:t>
            </a:r>
          </a:p>
        </p:txBody>
      </p:sp>
      <p:sp>
        <p:nvSpPr>
          <p:cNvPr id="24" name="矩形 8"/>
          <p:cNvSpPr/>
          <p:nvPr/>
        </p:nvSpPr>
        <p:spPr>
          <a:xfrm>
            <a:off x="400691" y="2976795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en-US" altLang="zh-CN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Task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运行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26A0DA-B663-4EC9-847C-D0A39E2B6E71}"/>
              </a:ext>
            </a:extLst>
          </p:cNvPr>
          <p:cNvSpPr txBox="1"/>
          <p:nvPr/>
        </p:nvSpPr>
        <p:spPr>
          <a:xfrm>
            <a:off x="4710012" y="230834"/>
            <a:ext cx="4202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收到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的执行结果后会进行以下一系列操作。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首先告诉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这个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已经执行完，然后去分析执行结果。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如果是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ResultTask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类型的结果，则使用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ResultHandler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对结果进行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端的计算，比如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count()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会对所有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ResulTask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的结果加和计算。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如果是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ShuffleMapTask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类型的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MapStatus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，则需要将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MapStatus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(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ShuffleMapTask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输出的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FileSegment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的位置和大小信息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)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存放到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mapOutputTrackerMaster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MapStatuses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数据结构中以便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Reducer Shuffle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查询。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如果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收到的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是该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中的最后一个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，则可以提交下一个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，如果该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已经是最后一个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，则告诉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dagScheduler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已经完成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计算。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19FB5-9D99-474F-8F3C-10F93B1FF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4" y="-12390"/>
            <a:ext cx="47228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3382" y="307778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架构简析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——</a:t>
            </a:r>
            <a:r>
              <a:rPr lang="zh-CN" altLang="en-US" sz="2000" dirty="0">
                <a:solidFill>
                  <a:srgbClr val="FDA907"/>
                </a:solidFill>
                <a:latin typeface="Impact" pitchFamily="34" charset="0"/>
                <a:ea typeface="+mj-ea"/>
              </a:rPr>
              <a:t>流程总结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3C271C5-01BD-483B-8550-D980E0A6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732211"/>
            <a:ext cx="5445605" cy="33697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8B8F00-3483-49AB-89F1-4ACA5B1AA94E}"/>
              </a:ext>
            </a:extLst>
          </p:cNvPr>
          <p:cNvSpPr txBox="1"/>
          <p:nvPr/>
        </p:nvSpPr>
        <p:spPr>
          <a:xfrm>
            <a:off x="5562110" y="681540"/>
            <a:ext cx="34918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Driver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程序的代码运行到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action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操作，触发了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SparkContext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runJob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方法。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SparkContext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调用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DAGScheduler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runJob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函数。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DAGScheduler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把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划分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，然后把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stage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转化为相应的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，把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交给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通过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TaskScheduler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把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Tasks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添加到任务队列当中，交给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SchedulerBackend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进行资源分配和任务调度。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调度器给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分配执行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</a:t>
            </a:r>
            <a:r>
              <a:rPr lang="en-US" altLang="zh-CN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ExecutorBackend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负责执行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Task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342900" indent="-342900">
              <a:buAutoNum type="arabicPeriod"/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1936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166705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620241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8817" y="2151902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 Spark</a:t>
            </a:r>
            <a:r>
              <a:rPr lang="zh-CN" altLang="en-US" sz="2400" dirty="0">
                <a:solidFill>
                  <a:schemeClr val="bg1"/>
                </a:solidFill>
              </a:rPr>
              <a:t>框架简介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0640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框架简介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1580" y="1875461"/>
            <a:ext cx="7560840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Apache 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是专为大规模数据处理而设计的集群计算框架，是一种基于内存计算的大数据并行计算框架。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具有以下几个主要特点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B0F0"/>
                </a:solidFill>
                <a:latin typeface="+mn-ea"/>
              </a:rPr>
              <a:t>运行速度快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DAG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（有向无环图）执行引擎，以支持循环数据流与内存计算，基于内存的执行速度比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快百倍。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B0F0"/>
                </a:solidFill>
                <a:latin typeface="+mn-ea"/>
              </a:rPr>
              <a:t>通用性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提供了完整且强大的技术栈，包括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查询、流式计算、机器学习和图算法组件，这些组件可以无缝整合在同一个应用中，可以完成复杂计算的任务。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B0F0"/>
                </a:solidFill>
                <a:latin typeface="+mn-ea"/>
              </a:rPr>
              <a:t>易于使用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支持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Scala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Python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语言进行编程，简洁的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设计有助于将用户轻松构建程序。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53F991-B63E-40F2-9854-034E934E3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06510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0640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框架简介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516BC8A-EB44-41CD-8286-48B0CB53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1095089"/>
            <a:ext cx="5044638" cy="336687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CD54D70-823C-47E7-BD94-BA6609C92F0A}"/>
              </a:ext>
            </a:extLst>
          </p:cNvPr>
          <p:cNvSpPr/>
          <p:nvPr/>
        </p:nvSpPr>
        <p:spPr>
          <a:xfrm>
            <a:off x="1243669" y="1095089"/>
            <a:ext cx="1170130" cy="2853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EBEA2A-2811-47F6-BA73-C70C28226EA3}"/>
              </a:ext>
            </a:extLst>
          </p:cNvPr>
          <p:cNvSpPr/>
          <p:nvPr/>
        </p:nvSpPr>
        <p:spPr>
          <a:xfrm>
            <a:off x="1311176" y="1248355"/>
            <a:ext cx="1035115" cy="540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应用接口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0E6C83-1E8D-4746-8DC7-C01A4E2C62E4}"/>
              </a:ext>
            </a:extLst>
          </p:cNvPr>
          <p:cNvSpPr/>
          <p:nvPr/>
        </p:nvSpPr>
        <p:spPr>
          <a:xfrm>
            <a:off x="1325026" y="1941681"/>
            <a:ext cx="1035115" cy="540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处理引擎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50B256-4273-4E36-B970-46B021E26DEA}"/>
              </a:ext>
            </a:extLst>
          </p:cNvPr>
          <p:cNvSpPr/>
          <p:nvPr/>
        </p:nvSpPr>
        <p:spPr>
          <a:xfrm>
            <a:off x="1311175" y="2591855"/>
            <a:ext cx="1035115" cy="540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资源管理调度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A4C02C-1C32-4DEB-BD53-898EB2177627}"/>
              </a:ext>
            </a:extLst>
          </p:cNvPr>
          <p:cNvSpPr/>
          <p:nvPr/>
        </p:nvSpPr>
        <p:spPr>
          <a:xfrm>
            <a:off x="1325026" y="3270255"/>
            <a:ext cx="1035115" cy="540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存储方式</a:t>
            </a:r>
          </a:p>
        </p:txBody>
      </p:sp>
    </p:spTree>
    <p:extLst>
      <p:ext uri="{BB962C8B-B14F-4D97-AF65-F5344CB8AC3E}">
        <p14:creationId xmlns:p14="http://schemas.microsoft.com/office/powerpoint/2010/main" val="41918934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0640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框架简介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1580" y="1536635"/>
            <a:ext cx="7560840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生态圈以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Core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为核心，从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HDFS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Amazon S3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HBase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等持久层读取数据，以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MESOS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YARN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和自身携带的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Standalone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为资源管理器调度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应用程序的计算。 这些应用程序可以来自于不同的组件，如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Shell/Spark Submit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的批处理、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Streaming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的实时处理应用、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 SQL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的即席查询、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BlinkDB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的权衡查询、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MLlib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MLbase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的机器学习、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GraphX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的图处理和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SparkR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的数学计算等等。</a:t>
            </a:r>
          </a:p>
        </p:txBody>
      </p:sp>
    </p:spTree>
    <p:extLst>
      <p:ext uri="{BB962C8B-B14F-4D97-AF65-F5344CB8AC3E}">
        <p14:creationId xmlns:p14="http://schemas.microsoft.com/office/powerpoint/2010/main" val="3288932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0640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框架简介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1550" y="636535"/>
            <a:ext cx="7560840" cy="4901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Spark Core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：包含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Spark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的基本功能，如内存计算、任务调度、部署模式、故障恢复、存储管理等。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Spark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建立在统一的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RDD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上，使其可以以基本一致的方式应对不同的大数据处理场景。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Spark Streaming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：是一个对实时数据流进行高通量、容错处理的流式处理系统，可以对多种数据源进行类似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Map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、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Reduce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Join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等复杂操作，并将结果保存到外部文件系统、数据库中。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lvl="0">
              <a:lnSpc>
                <a:spcPct val="150000"/>
              </a:lnSpc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00B0F0"/>
                </a:solidFill>
                <a:latin typeface="微软雅黑"/>
                <a:ea typeface="微软雅黑"/>
              </a:rPr>
              <a:t>Spark SQL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：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 SQL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允许开发人员直接处理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，同时也可查询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Hive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、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HBase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等外部数据源。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Spark SQL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的一个重要特点是其能够统一处理关系表和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RDD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，使得开发人员可以轻松地使用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SQL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rPr>
              <a:t>命令进行查询，并进行更复杂的数据分析。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 err="1">
                <a:solidFill>
                  <a:srgbClr val="00B0F0"/>
                </a:solidFill>
                <a:latin typeface="微软雅黑"/>
              </a:rPr>
              <a:t>MLlib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：提供了常用机器学习算法的实现，包括聚类、分类、回归、协同过滤等。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  <a:p>
            <a:pPr lvl="0">
              <a:lnSpc>
                <a:spcPct val="150000"/>
              </a:lnSpc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70096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25367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05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0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6905" y="2142945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 Spark</a:t>
            </a:r>
            <a:r>
              <a:rPr lang="zh-CN" altLang="en-US" sz="2400" dirty="0">
                <a:solidFill>
                  <a:schemeClr val="bg1"/>
                </a:solidFill>
              </a:rPr>
              <a:t>概念简介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0" y="33210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Spark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概念简介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9508D024-AC59-4571-A787-81EF261AA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93" y="665394"/>
            <a:ext cx="5490413" cy="43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1599</Words>
  <Application>Microsoft Office PowerPoint</Application>
  <PresentationFormat>全屏显示(16:9)</PresentationFormat>
  <Paragraphs>125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田文雨</cp:lastModifiedBy>
  <cp:revision>114</cp:revision>
  <dcterms:modified xsi:type="dcterms:W3CDTF">2018-05-03T05:59:36Z</dcterms:modified>
</cp:coreProperties>
</file>