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59" r:id="rId4"/>
    <p:sldId id="260" r:id="rId5"/>
    <p:sldId id="285" r:id="rId6"/>
    <p:sldId id="287" r:id="rId7"/>
    <p:sldId id="288" r:id="rId8"/>
    <p:sldId id="289" r:id="rId9"/>
    <p:sldId id="266" r:id="rId10"/>
    <p:sldId id="268" r:id="rId11"/>
    <p:sldId id="269" r:id="rId12"/>
    <p:sldId id="271" r:id="rId13"/>
    <p:sldId id="283" r:id="rId14"/>
    <p:sldId id="284" r:id="rId15"/>
    <p:sldId id="272" r:id="rId16"/>
    <p:sldId id="273" r:id="rId17"/>
    <p:sldId id="274" r:id="rId18"/>
    <p:sldId id="275" r:id="rId19"/>
    <p:sldId id="286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4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68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notesViewPr>
    <p:cSldViewPr snapToGrid="0">
      <p:cViewPr varScale="1">
        <p:scale>
          <a:sx n="57" d="100"/>
          <a:sy n="57" d="100"/>
        </p:scale>
        <p:origin x="180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A46D-7EC0-44A2-B21D-295A4438E2E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5E40-573C-4841-A614-37AF113E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0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8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05E40-573C-4841-A614-37AF113E70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0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9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440" y="-1"/>
            <a:ext cx="1354410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2365093"/>
              </p:ext>
            </p:extLst>
          </p:nvPr>
        </p:nvGraphicFramePr>
        <p:xfrm>
          <a:off x="7439" y="1264858"/>
          <a:ext cx="136929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36185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Research Background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-7440" y="2061964"/>
            <a:ext cx="136929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Related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work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-7440" y="2867990"/>
            <a:ext cx="136929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Existing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Techniques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-7440" y="3665096"/>
            <a:ext cx="138417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Some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problems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226337" y="1639610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-7440" y="4464168"/>
            <a:ext cx="138417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My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thoughts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7818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7440" y="0"/>
            <a:ext cx="1354410" cy="687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82135122"/>
              </p:ext>
            </p:extLst>
          </p:nvPr>
        </p:nvGraphicFramePr>
        <p:xfrm>
          <a:off x="7439" y="1264858"/>
          <a:ext cx="136929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38"/>
          <p:cNvSpPr/>
          <p:nvPr userDrawn="1"/>
        </p:nvSpPr>
        <p:spPr>
          <a:xfrm>
            <a:off x="14880" y="1255938"/>
            <a:ext cx="1361850" cy="7881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Research Background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-7440" y="2061964"/>
            <a:ext cx="136929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Related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work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-7440" y="2867990"/>
            <a:ext cx="136929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Existing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Techniques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-7440" y="3665096"/>
            <a:ext cx="138417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Some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problems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3" name="等腰三角形 42"/>
          <p:cNvSpPr/>
          <p:nvPr userDrawn="1"/>
        </p:nvSpPr>
        <p:spPr>
          <a:xfrm rot="16200000">
            <a:off x="1226337" y="1639610"/>
            <a:ext cx="144016" cy="15677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-7440" y="4464168"/>
            <a:ext cx="138417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My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thoughts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5" name="等腰三角形 44"/>
          <p:cNvSpPr/>
          <p:nvPr userDrawn="1"/>
        </p:nvSpPr>
        <p:spPr>
          <a:xfrm rot="16200000">
            <a:off x="1218897" y="2377672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5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7440" y="0"/>
            <a:ext cx="1354410" cy="687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34998047"/>
              </p:ext>
            </p:extLst>
          </p:nvPr>
        </p:nvGraphicFramePr>
        <p:xfrm>
          <a:off x="7439" y="1264858"/>
          <a:ext cx="136929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矩形 41"/>
          <p:cNvSpPr/>
          <p:nvPr userDrawn="1"/>
        </p:nvSpPr>
        <p:spPr>
          <a:xfrm>
            <a:off x="14880" y="1255938"/>
            <a:ext cx="1361850" cy="7881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Research Background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-7440" y="2061964"/>
            <a:ext cx="136929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Related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work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-7440" y="2867990"/>
            <a:ext cx="136929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Existing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Techniques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-7440" y="3665096"/>
            <a:ext cx="138417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Some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problems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6" name="等腰三角形 45"/>
          <p:cNvSpPr/>
          <p:nvPr userDrawn="1"/>
        </p:nvSpPr>
        <p:spPr>
          <a:xfrm rot="16200000">
            <a:off x="1226337" y="1639610"/>
            <a:ext cx="144016" cy="15677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-7440" y="4464168"/>
            <a:ext cx="138417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My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thoughts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8" name="等腰三角形 47"/>
          <p:cNvSpPr/>
          <p:nvPr userDrawn="1"/>
        </p:nvSpPr>
        <p:spPr>
          <a:xfrm rot="16200000">
            <a:off x="1226337" y="3214291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041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7440" y="0"/>
            <a:ext cx="1354410" cy="687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34998047"/>
              </p:ext>
            </p:extLst>
          </p:nvPr>
        </p:nvGraphicFramePr>
        <p:xfrm>
          <a:off x="7439" y="1264858"/>
          <a:ext cx="136929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 userDrawn="1"/>
        </p:nvSpPr>
        <p:spPr>
          <a:xfrm>
            <a:off x="14880" y="1255938"/>
            <a:ext cx="1361850" cy="7881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Research Background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-7440" y="2061964"/>
            <a:ext cx="136929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Related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work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-7440" y="2867990"/>
            <a:ext cx="136929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Existing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Techniques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-7440" y="3665096"/>
            <a:ext cx="138417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Some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problems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1226337" y="1639610"/>
            <a:ext cx="144016" cy="15677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-7440" y="4464168"/>
            <a:ext cx="138417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My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thoughts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8" name="等腰三角形 37"/>
          <p:cNvSpPr/>
          <p:nvPr userDrawn="1"/>
        </p:nvSpPr>
        <p:spPr>
          <a:xfrm rot="16200000">
            <a:off x="1226337" y="4020691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033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440" y="0"/>
            <a:ext cx="1354410" cy="6870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34998047"/>
              </p:ext>
            </p:extLst>
          </p:nvPr>
        </p:nvGraphicFramePr>
        <p:xfrm>
          <a:off x="7439" y="1264858"/>
          <a:ext cx="136929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 userDrawn="1"/>
        </p:nvSpPr>
        <p:spPr>
          <a:xfrm>
            <a:off x="14880" y="1255938"/>
            <a:ext cx="1361850" cy="7881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Research Background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-7440" y="2061964"/>
            <a:ext cx="136929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Related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work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-7440" y="2867990"/>
            <a:ext cx="136929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Existing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Techniques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-7440" y="3665096"/>
            <a:ext cx="1384170" cy="78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Some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problems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2" name="等腰三角形 31"/>
          <p:cNvSpPr/>
          <p:nvPr userDrawn="1"/>
        </p:nvSpPr>
        <p:spPr>
          <a:xfrm rot="16200000">
            <a:off x="1226337" y="1639610"/>
            <a:ext cx="144016" cy="15677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-7440" y="4464168"/>
            <a:ext cx="138417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My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thoughts</a:t>
            </a:r>
            <a:endParaRPr lang="zh-CN" altLang="en-US" sz="1800" b="1" kern="1200" baseline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4" name="等腰三角形 33"/>
          <p:cNvSpPr/>
          <p:nvPr userDrawn="1"/>
        </p:nvSpPr>
        <p:spPr>
          <a:xfrm rot="16200000">
            <a:off x="1218897" y="4826717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841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39850" y="237705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 dirty="0">
              <a:solidFill>
                <a:prstClr val="white"/>
              </a:solidFill>
            </a:endParaRPr>
          </a:p>
        </p:txBody>
      </p:sp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1363663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5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0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8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7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5757" y="1896434"/>
            <a:ext cx="7961137" cy="156966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Code Search</a:t>
            </a:r>
          </a:p>
        </p:txBody>
      </p:sp>
      <p:pic>
        <p:nvPicPr>
          <p:cNvPr id="4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468"/>
            <a:ext cx="2884488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82" y="3943852"/>
            <a:ext cx="195262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73" y="3331115"/>
            <a:ext cx="3249612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1"/>
          <p:cNvSpPr txBox="1"/>
          <p:nvPr/>
        </p:nvSpPr>
        <p:spPr>
          <a:xfrm>
            <a:off x="6159137" y="4919371"/>
            <a:ext cx="361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 报  人：          </a:t>
            </a:r>
            <a:r>
              <a:rPr lang="zh-CN" altLang="en-US" sz="1600" dirty="0"/>
              <a:t>胡刚</a:t>
            </a:r>
            <a:endParaRPr lang="en-US" altLang="zh-CN" sz="1600" dirty="0"/>
          </a:p>
          <a:p>
            <a:r>
              <a:rPr lang="zh-CN" altLang="en-US" dirty="0"/>
              <a:t>研究方向：代码摘要、代码搜索</a:t>
            </a:r>
            <a:endParaRPr lang="en-US" altLang="zh-CN" dirty="0"/>
          </a:p>
          <a:p>
            <a:r>
              <a:rPr lang="zh-CN" altLang="en-US" dirty="0"/>
              <a:t>邮       箱：   </a:t>
            </a:r>
            <a:r>
              <a:rPr lang="en-US" altLang="zh-CN" dirty="0" err="1"/>
              <a:t>hoogang@whu.edu.cn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59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/>
          <p:cNvSpPr/>
          <p:nvPr/>
        </p:nvSpPr>
        <p:spPr>
          <a:xfrm>
            <a:off x="3068537" y="4917984"/>
            <a:ext cx="85725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燕尾形 4"/>
          <p:cNvSpPr>
            <a:spLocks noChangeArrowheads="1"/>
          </p:cNvSpPr>
          <p:nvPr/>
        </p:nvSpPr>
        <p:spPr bwMode="auto">
          <a:xfrm>
            <a:off x="2042568" y="614828"/>
            <a:ext cx="442913" cy="381000"/>
          </a:xfrm>
          <a:prstGeom prst="chevron">
            <a:avLst>
              <a:gd name="adj" fmla="val 50031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746365" y="537283"/>
            <a:ext cx="3150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Indexing Q&amp;A Pairs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068537" y="927431"/>
            <a:ext cx="74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The terms in the questions and answers are split by Camel-case and separators, filter stop words, the remained words are handled by stemming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13"/>
          <p:cNvSpPr>
            <a:spLocks noChangeArrowheads="1"/>
          </p:cNvSpPr>
          <p:nvPr/>
        </p:nvSpPr>
        <p:spPr bwMode="auto">
          <a:xfrm>
            <a:off x="1706880" y="23726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86" y="1610654"/>
            <a:ext cx="5120677" cy="47821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69789" y="3426317"/>
            <a:ext cx="2493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Q&amp;A pair is represented </a:t>
            </a:r>
          </a:p>
          <a:p>
            <a:r>
              <a:rPr lang="en-US" altLang="zh-CN" dirty="0"/>
              <a:t>   as a bag of words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7865616" y="3604334"/>
            <a:ext cx="708864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燕尾形 4"/>
          <p:cNvSpPr>
            <a:spLocks noChangeArrowheads="1"/>
          </p:cNvSpPr>
          <p:nvPr/>
        </p:nvSpPr>
        <p:spPr bwMode="auto">
          <a:xfrm>
            <a:off x="2042568" y="614828"/>
            <a:ext cx="442913" cy="381000"/>
          </a:xfrm>
          <a:prstGeom prst="chevron">
            <a:avLst>
              <a:gd name="adj" fmla="val 50031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746365" y="537283"/>
            <a:ext cx="3264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Searching Q&amp;A Pairs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11823" y="1006235"/>
            <a:ext cx="793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Score is calculated textual similarity by  BM  for searching the  top PRF Q&amp;A pairs,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42" y="1826148"/>
            <a:ext cx="4371429" cy="1180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73819" y="15111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31F20"/>
                </a:solidFill>
                <a:latin typeface="AdvP1854"/>
              </a:rPr>
              <a:t>Lucene</a:t>
            </a:r>
            <a:r>
              <a:rPr lang="en-US" altLang="zh-CN" dirty="0">
                <a:solidFill>
                  <a:srgbClr val="231F20"/>
                </a:solidFill>
                <a:latin typeface="AdvP1854"/>
              </a:rPr>
              <a:t> score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15927" y="15309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AdvP1854"/>
              </a:rPr>
              <a:t>SO score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6428" y="3050580"/>
            <a:ext cx="1004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48688" y="305224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answer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60069" y="3498937"/>
            <a:ext cx="321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S</a:t>
            </a:r>
            <a:r>
              <a:rPr lang="en-US" altLang="zh-CN" sz="1200" b="1" i="1" dirty="0" err="1"/>
              <a:t>qi</a:t>
            </a:r>
            <a:r>
              <a:rPr lang="en-US" altLang="zh-CN" sz="1200" dirty="0"/>
              <a:t>:  </a:t>
            </a:r>
            <a:r>
              <a:rPr lang="en-US" altLang="zh-CN" sz="1600" dirty="0"/>
              <a:t>vote number in question  unit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179251" y="3488438"/>
            <a:ext cx="28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number in answer unit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824942" y="4174281"/>
            <a:ext cx="661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Li</a:t>
            </a:r>
            <a:r>
              <a:rPr lang="en-US" altLang="zh-CN" sz="1200" dirty="0"/>
              <a:t>: </a:t>
            </a:r>
            <a:r>
              <a:rPr lang="en-US" altLang="zh-CN" sz="1600" dirty="0" err="1"/>
              <a:t>Lucene</a:t>
            </a:r>
            <a:r>
              <a:rPr lang="en-US" altLang="zh-CN" sz="1600" dirty="0"/>
              <a:t> score, between Q&amp;A pairs and query calculated by </a:t>
            </a:r>
            <a:r>
              <a:rPr lang="en-US" altLang="zh-CN" sz="1600" dirty="0" err="1"/>
              <a:t>BM25</a:t>
            </a:r>
            <a:r>
              <a:rPr lang="en-US" altLang="zh-CN" sz="1600" dirty="0"/>
              <a:t> similarity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55762" y="5816236"/>
            <a:ext cx="521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recommend top-m Q&amp;A pairs as the PRF documents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58750" y="5019021"/>
            <a:ext cx="4921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Rank the returned Q&amp;A pairs in descending order </a:t>
            </a:r>
          </a:p>
        </p:txBody>
      </p:sp>
      <p:cxnSp>
        <p:nvCxnSpPr>
          <p:cNvPr id="16" name="直接箭头连接符 15"/>
          <p:cNvCxnSpPr>
            <a:stCxn id="4" idx="1"/>
          </p:cNvCxnSpPr>
          <p:nvPr/>
        </p:nvCxnSpPr>
        <p:spPr>
          <a:xfrm flipH="1">
            <a:off x="3391270" y="2416624"/>
            <a:ext cx="433672" cy="244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968610" y="5388353"/>
            <a:ext cx="790039" cy="42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燕尾形 4"/>
          <p:cNvSpPr>
            <a:spLocks noChangeArrowheads="1"/>
          </p:cNvSpPr>
          <p:nvPr/>
        </p:nvSpPr>
        <p:spPr bwMode="auto">
          <a:xfrm>
            <a:off x="2042568" y="614828"/>
            <a:ext cx="442913" cy="381000"/>
          </a:xfrm>
          <a:prstGeom prst="chevron">
            <a:avLst>
              <a:gd name="adj" fmla="val 50031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746365" y="537283"/>
            <a:ext cx="272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 Selection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6777" y="995828"/>
            <a:ext cx="765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Assumption that the words that are most closely related to the query will have a comparatively higher probability of occurrence in the feedback documents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69" y="1688287"/>
            <a:ext cx="2554163" cy="14799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53636" y="3437981"/>
            <a:ext cx="498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              After weighting the words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Top-n words identified as expansion words.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6357715" y="3865797"/>
            <a:ext cx="159798" cy="47939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02695" y="4908093"/>
            <a:ext cx="74864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Eliminate some words appearing in more than 25 percent in expansion words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1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b="55249"/>
          <a:stretch/>
        </p:blipFill>
        <p:spPr>
          <a:xfrm>
            <a:off x="1307647" y="73935"/>
            <a:ext cx="6815421" cy="144706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785922" y="1708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Collection containing 312,941 Q&amp;A pairs with “android” tag 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36" y="2218547"/>
            <a:ext cx="6732291" cy="199271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186" y="138349"/>
            <a:ext cx="3114286" cy="82857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186" y="1214596"/>
            <a:ext cx="3314286" cy="1447619"/>
          </a:xfrm>
          <a:prstGeom prst="rect">
            <a:avLst/>
          </a:prstGeom>
        </p:spPr>
      </p:pic>
      <p:pic>
        <p:nvPicPr>
          <p:cNvPr id="7170" name="Picture 2" descr="https://images0.cnblogs.com/blog/115277/201401/28205117359504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6" y="4211261"/>
            <a:ext cx="56578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mages0.cnblogs.com/blog/115277/201401/28205117750745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69" y="4699464"/>
            <a:ext cx="3377738" cy="13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9571" y="3434373"/>
            <a:ext cx="3117516" cy="776888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H="1">
            <a:off x="7519386" y="4048217"/>
            <a:ext cx="2157274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088329" y="3915052"/>
            <a:ext cx="280789" cy="7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982069" y="3037385"/>
            <a:ext cx="241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</a:rPr>
              <a:t>NDCG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rank algorithm 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441359" y="2657919"/>
            <a:ext cx="5913910" cy="15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441359" y="3456310"/>
            <a:ext cx="5913910" cy="15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509827" y="3989897"/>
            <a:ext cx="5913910" cy="15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461522" y="3146122"/>
            <a:ext cx="5913910" cy="15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64" y="1840110"/>
            <a:ext cx="4024420" cy="179446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72760" y="184394"/>
            <a:ext cx="8260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RACK: Code Search in the IDE using </a:t>
            </a:r>
            <a:r>
              <a:rPr lang="en-US" altLang="zh-CN" sz="20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Crowdsourced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Knowledge(2017)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45718" y="23468"/>
            <a:ext cx="8602697" cy="709595"/>
            <a:chOff x="2775287" y="1527861"/>
            <a:chExt cx="7968418" cy="417194"/>
          </a:xfrm>
        </p:grpSpPr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2775287" y="1527861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185471" y="1945055"/>
              <a:ext cx="75582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14980" t="-641" r="323" b="641"/>
          <a:stretch/>
        </p:blipFill>
        <p:spPr>
          <a:xfrm>
            <a:off x="1405755" y="676885"/>
            <a:ext cx="6988893" cy="415653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458897" y="4981982"/>
            <a:ext cx="4542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1-Tool captures the comment as an initial query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904260" y="2467992"/>
            <a:ext cx="1415989" cy="24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96753" y="5431780"/>
            <a:ext cx="523190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2-captures the query from the search box for </a:t>
            </a:r>
            <a:r>
              <a:rPr lang="en-US" altLang="zh-CN" sz="1400" dirty="0">
                <a:solidFill>
                  <a:schemeClr val="dk1"/>
                </a:solidFill>
              </a:rPr>
              <a:t>relevant</a:t>
            </a:r>
            <a:r>
              <a:rPr lang="en-US" altLang="zh-CN" sz="1400" dirty="0"/>
              <a:t> API suggestion</a:t>
            </a:r>
            <a:endParaRPr lang="zh-CN" altLang="en-US" sz="1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/>
          <a:srcRect b="4271"/>
          <a:stretch/>
        </p:blipFill>
        <p:spPr>
          <a:xfrm>
            <a:off x="6752948" y="5188883"/>
            <a:ext cx="5238460" cy="834629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2612254" y="4092606"/>
            <a:ext cx="1400454" cy="151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751137" y="5299841"/>
            <a:ext cx="4258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Stackoverflow@415953</a:t>
            </a:r>
            <a:r>
              <a:rPr lang="en-US" altLang="zh-CN" sz="1400" dirty="0"/>
              <a:t> How can I generate </a:t>
            </a:r>
            <a:r>
              <a:rPr lang="en-US" altLang="zh-CN" sz="1400" dirty="0" err="1"/>
              <a:t>MD5</a:t>
            </a:r>
            <a:r>
              <a:rPr lang="en-US" altLang="zh-CN" sz="1400" dirty="0"/>
              <a:t> hash?"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1678345" y="5798406"/>
            <a:ext cx="4668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Three scores:</a:t>
            </a:r>
          </a:p>
          <a:p>
            <a:r>
              <a:rPr lang="en-US" altLang="zh-CN" sz="1400" dirty="0"/>
              <a:t>Keyword–API Co-occurrence (</a:t>
            </a:r>
            <a:r>
              <a:rPr lang="en-US" altLang="zh-CN" sz="1400" dirty="0" err="1"/>
              <a:t>KAC</a:t>
            </a:r>
            <a:r>
              <a:rPr lang="en-US" altLang="zh-CN" sz="1400" dirty="0"/>
              <a:t>),  Keyword–Keyword Coherence (</a:t>
            </a:r>
            <a:r>
              <a:rPr lang="en-US" altLang="zh-CN" sz="1400" dirty="0" err="1"/>
              <a:t>KKC</a:t>
            </a:r>
            <a:r>
              <a:rPr lang="en-US" altLang="zh-CN" sz="1400" dirty="0"/>
              <a:t>), and Overall Relevance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8764872" y="1001850"/>
            <a:ext cx="264477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3-Provides</a:t>
            </a:r>
            <a:r>
              <a:rPr lang="en-US" altLang="zh-CN" sz="1400" dirty="0">
                <a:solidFill>
                  <a:schemeClr val="dk1"/>
                </a:solidFill>
              </a:rPr>
              <a:t> two options Top search examples in the IDE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282214" y="1416754"/>
            <a:ext cx="3610939" cy="21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10356613" y="1525070"/>
            <a:ext cx="172304" cy="26878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664276" y="3884426"/>
            <a:ext cx="319818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</a:rPr>
              <a:t>4-extracted using AST parsing and textual </a:t>
            </a:r>
          </a:p>
          <a:p>
            <a:r>
              <a:rPr lang="en-US" altLang="zh-CN" sz="1400" dirty="0">
                <a:solidFill>
                  <a:schemeClr val="dk1"/>
                </a:solidFill>
              </a:rPr>
              <a:t>Similarity analysis with the query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442012" y="1840110"/>
            <a:ext cx="3322860" cy="199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02642" y="4525645"/>
            <a:ext cx="256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returns the Top-K code snippets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65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373297" y="853785"/>
            <a:ext cx="7658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04008" y="940797"/>
            <a:ext cx="76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 Expansion improves the performance of three code search algorithms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524435" y="1310129"/>
            <a:ext cx="585927" cy="90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51247" y="2223001"/>
            <a:ext cx="447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Semantic relations between code and query ?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078679" y="1273137"/>
            <a:ext cx="445365" cy="7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976138" y="1984106"/>
            <a:ext cx="3726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Insufficient external knowledge base?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095333" y="1046511"/>
            <a:ext cx="929195" cy="187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613833" y="2944617"/>
            <a:ext cx="4016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Integrate information of code structure ?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85" y="3585425"/>
            <a:ext cx="4226512" cy="2486701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1927194" y="4579526"/>
            <a:ext cx="4275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code snippet :</a:t>
            </a:r>
          </a:p>
          <a:p>
            <a:r>
              <a:rPr lang="en-US" altLang="zh-CN" dirty="0"/>
              <a:t>     “</a:t>
            </a:r>
            <a:r>
              <a:rPr lang="en-US" altLang="zh-CN" dirty="0" err="1"/>
              <a:t>Regex.Replace</a:t>
            </a:r>
            <a:r>
              <a:rPr lang="en-US" altLang="zh-CN" dirty="0"/>
              <a:t>(value, ‘.</a:t>
            </a:r>
            <a:r>
              <a:rPr lang="en-US" altLang="zh-CN" dirty="0" err="1"/>
              <a:t>f4g</a:t>
            </a:r>
            <a:r>
              <a:rPr lang="en-US" altLang="zh-CN" dirty="0"/>
              <a:t>’,‘$0’).Trim()”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6080203" y="4596605"/>
            <a:ext cx="1083744" cy="23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8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694"/>
          <a:stretch/>
        </p:blipFill>
        <p:spPr>
          <a:xfrm>
            <a:off x="1660312" y="448800"/>
            <a:ext cx="9762984" cy="28190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49300" y="45052"/>
            <a:ext cx="181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Train sets   25870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70" y="3708201"/>
            <a:ext cx="9266667" cy="261904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168910" y="3267848"/>
            <a:ext cx="237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Valid sets and Test sets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41804" y="32678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3234,  3233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15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2014" y="474146"/>
            <a:ext cx="188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Random predictor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302" r="9324"/>
          <a:stretch/>
        </p:blipFill>
        <p:spPr>
          <a:xfrm>
            <a:off x="1350439" y="1141849"/>
            <a:ext cx="2917105" cy="12428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112" t="3168" r="7444"/>
          <a:stretch/>
        </p:blipFill>
        <p:spPr>
          <a:xfrm>
            <a:off x="1499535" y="3025151"/>
            <a:ext cx="2618911" cy="11984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32658" y="2565757"/>
            <a:ext cx="1625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TFIDF</a:t>
            </a:r>
            <a:r>
              <a:rPr lang="en-US" altLang="zh-CN" dirty="0"/>
              <a:t> predictor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21729" y="229966"/>
            <a:ext cx="1491449" cy="48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47427" y="122649"/>
            <a:ext cx="1447060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Structed</a:t>
            </a:r>
            <a:endParaRPr lang="en-US" altLang="zh-CN" dirty="0"/>
          </a:p>
          <a:p>
            <a:pPr algn="ctr"/>
            <a:r>
              <a:rPr lang="en-US" altLang="zh-CN" dirty="0"/>
              <a:t>embedding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691667" y="558482"/>
            <a:ext cx="754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0614336" y="394503"/>
            <a:ext cx="696896" cy="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45186" y="158827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732655" y="104814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20863" y="1035971"/>
            <a:ext cx="1491449" cy="78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self-attentive embedding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122887" y="1034490"/>
            <a:ext cx="1491449" cy="78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self-attentive embedding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 flipH="1">
            <a:off x="7267453" y="718325"/>
            <a:ext cx="1" cy="31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9846417" y="799975"/>
            <a:ext cx="22195" cy="23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893112" y="2275633"/>
            <a:ext cx="114669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128*256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423249" y="2275633"/>
            <a:ext cx="114669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256*512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158616" y="2275633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q_M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74306" y="227563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c_M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466461" y="2726498"/>
            <a:ext cx="996825" cy="2823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256*126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954990" y="2726499"/>
            <a:ext cx="1029031" cy="2823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512*256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739296" y="3039691"/>
            <a:ext cx="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310643" y="3039691"/>
            <a:ext cx="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M2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366587" y="3008806"/>
            <a:ext cx="0" cy="51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152697" y="2867652"/>
            <a:ext cx="8878" cy="54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893112" y="3562114"/>
            <a:ext cx="114669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256*256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484757" y="3528192"/>
            <a:ext cx="114669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256*256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179581" y="352819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q_en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648678" y="3562114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c_en</a:t>
            </a:r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739296" y="3931446"/>
            <a:ext cx="1035010" cy="55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9075798" y="4002088"/>
            <a:ext cx="469690" cy="52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627542" y="4493558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euclidean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metric (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q_en.c_en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8874313" y="4862890"/>
            <a:ext cx="17755" cy="40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648679" y="5270618"/>
            <a:ext cx="4271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6" idx="2"/>
          </p:cNvCxnSpPr>
          <p:nvPr/>
        </p:nvCxnSpPr>
        <p:spPr>
          <a:xfrm>
            <a:off x="8862239" y="5639950"/>
            <a:ext cx="12074" cy="35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669630" y="5990389"/>
            <a:ext cx="4271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545488" y="5883811"/>
            <a:ext cx="14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0/1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802014" y="4404671"/>
            <a:ext cx="209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model predictor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39930" y="4850876"/>
            <a:ext cx="22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Recall @ (1,10):0.68</a:t>
            </a:r>
          </a:p>
          <a:p>
            <a:r>
              <a:rPr lang="en-US" altLang="zh-CN" dirty="0"/>
              <a:t>Recall @ (2,10):0.73</a:t>
            </a:r>
          </a:p>
          <a:p>
            <a:r>
              <a:rPr lang="en-US" altLang="zh-CN" dirty="0"/>
              <a:t>Recall @ (3,10):0.82</a:t>
            </a:r>
          </a:p>
          <a:p>
            <a:r>
              <a:rPr lang="en-US" altLang="zh-CN" dirty="0"/>
              <a:t>Recall @ (5,10):0.88</a:t>
            </a:r>
          </a:p>
          <a:p>
            <a:r>
              <a:rPr lang="en-US" altLang="zh-CN" dirty="0"/>
              <a:t>Recall @ (6,10):0.92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547601" y="5990389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sigmod</a:t>
            </a:r>
            <a:endParaRPr lang="zh-CN" altLang="en-US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911" y="4537953"/>
            <a:ext cx="3544394" cy="1426509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4019912" y="5639950"/>
            <a:ext cx="3446550" cy="350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019911" y="5184559"/>
            <a:ext cx="3527690" cy="270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4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01" y="681567"/>
            <a:ext cx="7114286" cy="46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3398" y="158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Lin Z, Feng M, Santos C N D, et al. A Structured Self-attentive Sentence Embedding[J]. 2017. 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ICLR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12885" y="1642369"/>
            <a:ext cx="4438835" cy="3648722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529" y="4460022"/>
            <a:ext cx="3857842" cy="70799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389398" y="2831977"/>
            <a:ext cx="674703" cy="141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0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90" y="85678"/>
            <a:ext cx="5024676" cy="26711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58769" y="95538"/>
            <a:ext cx="4829453" cy="40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0813" y="2320010"/>
            <a:ext cx="4829453" cy="40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88222" y="668609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10165" y="2359051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91" y="3359212"/>
            <a:ext cx="6161104" cy="29620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96269" y="3320594"/>
            <a:ext cx="2530136" cy="315944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64935" y="2747519"/>
            <a:ext cx="208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Extract high quality</a:t>
            </a:r>
          </a:p>
          <a:p>
            <a:r>
              <a:rPr lang="en-US" altLang="zh-CN" dirty="0"/>
              <a:t>     Q-A pairs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47367" y="2854040"/>
            <a:ext cx="19974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Query Expansion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94949" y="3369541"/>
            <a:ext cx="1265807" cy="307173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76209" y="834464"/>
            <a:ext cx="19974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Query Expansion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053960" y="1318199"/>
            <a:ext cx="8877" cy="64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999735" y="1989719"/>
            <a:ext cx="23281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Top k code snippets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227225" y="3135928"/>
            <a:ext cx="1351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Recall k@ 1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082713" y="2397002"/>
            <a:ext cx="0" cy="64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199682" y="1416615"/>
            <a:ext cx="1898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Extractive method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269427" y="2631423"/>
            <a:ext cx="160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Nerual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163820" y="3645291"/>
            <a:ext cx="0" cy="7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287149" y="4403328"/>
            <a:ext cx="22057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Give score for </a:t>
            </a:r>
          </a:p>
          <a:p>
            <a:r>
              <a:rPr lang="en-US" altLang="zh-CN" dirty="0"/>
              <a:t> code recommend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7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3359696" y="284230"/>
            <a:ext cx="5832648" cy="564463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defTabSz="713232"/>
            <a:r>
              <a:rPr lang="en-US" altLang="zh-CN" sz="32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3200" b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7688" y="6237312"/>
            <a:ext cx="7380312" cy="3281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103124" y="908720"/>
            <a:ext cx="8025324" cy="0"/>
          </a:xfrm>
          <a:prstGeom prst="line">
            <a:avLst/>
          </a:prstGeom>
          <a:ln w="6350">
            <a:solidFill>
              <a:srgbClr val="80808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72" y="4470598"/>
            <a:ext cx="3249612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27"/>
          <p:cNvSpPr txBox="1"/>
          <p:nvPr/>
        </p:nvSpPr>
        <p:spPr>
          <a:xfrm>
            <a:off x="2793925" y="1706519"/>
            <a:ext cx="6964190" cy="376533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222885" indent="-222885" defTabSz="71323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Research Background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marL="222885" indent="-222885" defTabSz="71323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Related  Work</a:t>
            </a:r>
          </a:p>
          <a:p>
            <a:pPr marL="222885" indent="-222885" defTabSz="71323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Existing Techniques</a:t>
            </a:r>
          </a:p>
          <a:p>
            <a:pPr marL="222885" indent="-222885" defTabSz="71323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Some problems</a:t>
            </a:r>
          </a:p>
          <a:p>
            <a:pPr marL="222885" indent="-222885" defTabSz="71323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My thoughts</a:t>
            </a:r>
          </a:p>
        </p:txBody>
      </p:sp>
    </p:spTree>
    <p:extLst>
      <p:ext uri="{BB962C8B-B14F-4D97-AF65-F5344CB8AC3E}">
        <p14:creationId xmlns:p14="http://schemas.microsoft.com/office/powerpoint/2010/main" val="17266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309" y="-326485"/>
            <a:ext cx="2884488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932" y="2558002"/>
            <a:ext cx="195262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3" y="3331115"/>
            <a:ext cx="3249612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 descr="http://www.puriteam.com/product_images/uploaded_images/thank-you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584864"/>
            <a:ext cx="6801972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3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6006810" y="3200819"/>
            <a:ext cx="749898" cy="737616"/>
            <a:chOff x="19788188" y="8402638"/>
            <a:chExt cx="720725" cy="719137"/>
          </a:xfrm>
          <a:solidFill>
            <a:schemeClr val="bg1"/>
          </a:solidFill>
        </p:grpSpPr>
        <p:sp>
          <p:nvSpPr>
            <p:cNvPr id="88" name="Freeform 57"/>
            <p:cNvSpPr>
              <a:spLocks/>
            </p:cNvSpPr>
            <p:nvPr/>
          </p:nvSpPr>
          <p:spPr bwMode="auto">
            <a:xfrm>
              <a:off x="19788188" y="8582025"/>
              <a:ext cx="720725" cy="539750"/>
            </a:xfrm>
            <a:custGeom>
              <a:avLst/>
              <a:gdLst>
                <a:gd name="T0" fmla="*/ 188 w 192"/>
                <a:gd name="T1" fmla="*/ 136 h 144"/>
                <a:gd name="T2" fmla="*/ 184 w 192"/>
                <a:gd name="T3" fmla="*/ 136 h 144"/>
                <a:gd name="T4" fmla="*/ 184 w 192"/>
                <a:gd name="T5" fmla="*/ 4 h 144"/>
                <a:gd name="T6" fmla="*/ 180 w 192"/>
                <a:gd name="T7" fmla="*/ 0 h 144"/>
                <a:gd name="T8" fmla="*/ 156 w 192"/>
                <a:gd name="T9" fmla="*/ 0 h 144"/>
                <a:gd name="T10" fmla="*/ 152 w 192"/>
                <a:gd name="T11" fmla="*/ 4 h 144"/>
                <a:gd name="T12" fmla="*/ 152 w 192"/>
                <a:gd name="T13" fmla="*/ 136 h 144"/>
                <a:gd name="T14" fmla="*/ 136 w 192"/>
                <a:gd name="T15" fmla="*/ 136 h 144"/>
                <a:gd name="T16" fmla="*/ 136 w 192"/>
                <a:gd name="T17" fmla="*/ 44 h 144"/>
                <a:gd name="T18" fmla="*/ 132 w 192"/>
                <a:gd name="T19" fmla="*/ 40 h 144"/>
                <a:gd name="T20" fmla="*/ 108 w 192"/>
                <a:gd name="T21" fmla="*/ 40 h 144"/>
                <a:gd name="T22" fmla="*/ 104 w 192"/>
                <a:gd name="T23" fmla="*/ 44 h 144"/>
                <a:gd name="T24" fmla="*/ 104 w 192"/>
                <a:gd name="T25" fmla="*/ 136 h 144"/>
                <a:gd name="T26" fmla="*/ 88 w 192"/>
                <a:gd name="T27" fmla="*/ 136 h 144"/>
                <a:gd name="T28" fmla="*/ 88 w 192"/>
                <a:gd name="T29" fmla="*/ 84 h 144"/>
                <a:gd name="T30" fmla="*/ 84 w 192"/>
                <a:gd name="T31" fmla="*/ 80 h 144"/>
                <a:gd name="T32" fmla="*/ 60 w 192"/>
                <a:gd name="T33" fmla="*/ 80 h 144"/>
                <a:gd name="T34" fmla="*/ 56 w 192"/>
                <a:gd name="T35" fmla="*/ 84 h 144"/>
                <a:gd name="T36" fmla="*/ 56 w 192"/>
                <a:gd name="T37" fmla="*/ 136 h 144"/>
                <a:gd name="T38" fmla="*/ 40 w 192"/>
                <a:gd name="T39" fmla="*/ 136 h 144"/>
                <a:gd name="T40" fmla="*/ 40 w 192"/>
                <a:gd name="T41" fmla="*/ 116 h 144"/>
                <a:gd name="T42" fmla="*/ 36 w 192"/>
                <a:gd name="T43" fmla="*/ 112 h 144"/>
                <a:gd name="T44" fmla="*/ 12 w 192"/>
                <a:gd name="T45" fmla="*/ 112 h 144"/>
                <a:gd name="T46" fmla="*/ 8 w 192"/>
                <a:gd name="T47" fmla="*/ 116 h 144"/>
                <a:gd name="T48" fmla="*/ 8 w 192"/>
                <a:gd name="T49" fmla="*/ 136 h 144"/>
                <a:gd name="T50" fmla="*/ 4 w 192"/>
                <a:gd name="T51" fmla="*/ 136 h 144"/>
                <a:gd name="T52" fmla="*/ 0 w 192"/>
                <a:gd name="T53" fmla="*/ 140 h 144"/>
                <a:gd name="T54" fmla="*/ 4 w 192"/>
                <a:gd name="T55" fmla="*/ 144 h 144"/>
                <a:gd name="T56" fmla="*/ 12 w 192"/>
                <a:gd name="T57" fmla="*/ 144 h 144"/>
                <a:gd name="T58" fmla="*/ 36 w 192"/>
                <a:gd name="T59" fmla="*/ 144 h 144"/>
                <a:gd name="T60" fmla="*/ 60 w 192"/>
                <a:gd name="T61" fmla="*/ 144 h 144"/>
                <a:gd name="T62" fmla="*/ 84 w 192"/>
                <a:gd name="T63" fmla="*/ 144 h 144"/>
                <a:gd name="T64" fmla="*/ 108 w 192"/>
                <a:gd name="T65" fmla="*/ 144 h 144"/>
                <a:gd name="T66" fmla="*/ 132 w 192"/>
                <a:gd name="T67" fmla="*/ 144 h 144"/>
                <a:gd name="T68" fmla="*/ 156 w 192"/>
                <a:gd name="T69" fmla="*/ 144 h 144"/>
                <a:gd name="T70" fmla="*/ 180 w 192"/>
                <a:gd name="T71" fmla="*/ 144 h 144"/>
                <a:gd name="T72" fmla="*/ 188 w 192"/>
                <a:gd name="T73" fmla="*/ 144 h 144"/>
                <a:gd name="T74" fmla="*/ 192 w 192"/>
                <a:gd name="T75" fmla="*/ 140 h 144"/>
                <a:gd name="T76" fmla="*/ 188 w 192"/>
                <a:gd name="T77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44">
                  <a:moveTo>
                    <a:pt x="188" y="136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2" y="0"/>
                    <a:pt x="18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4" y="0"/>
                    <a:pt x="152" y="2"/>
                    <a:pt x="152" y="4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6" y="42"/>
                    <a:pt x="134" y="40"/>
                    <a:pt x="132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6" y="40"/>
                    <a:pt x="104" y="42"/>
                    <a:pt x="104" y="44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82"/>
                    <a:pt x="86" y="80"/>
                    <a:pt x="84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8" y="80"/>
                    <a:pt x="56" y="82"/>
                    <a:pt x="56" y="84"/>
                  </a:cubicBezTo>
                  <a:cubicBezTo>
                    <a:pt x="56" y="136"/>
                    <a:pt x="56" y="136"/>
                    <a:pt x="56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114"/>
                    <a:pt x="38" y="112"/>
                    <a:pt x="36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0" y="112"/>
                    <a:pt x="8" y="114"/>
                    <a:pt x="8" y="11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8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0" y="144"/>
                    <a:pt x="180" y="144"/>
                    <a:pt x="180" y="144"/>
                  </a:cubicBezTo>
                  <a:cubicBezTo>
                    <a:pt x="188" y="144"/>
                    <a:pt x="188" y="144"/>
                    <a:pt x="188" y="144"/>
                  </a:cubicBezTo>
                  <a:cubicBezTo>
                    <a:pt x="190" y="144"/>
                    <a:pt x="192" y="142"/>
                    <a:pt x="192" y="140"/>
                  </a:cubicBezTo>
                  <a:cubicBezTo>
                    <a:pt x="192" y="138"/>
                    <a:pt x="190" y="136"/>
                    <a:pt x="188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58"/>
            <p:cNvSpPr>
              <a:spLocks/>
            </p:cNvSpPr>
            <p:nvPr/>
          </p:nvSpPr>
          <p:spPr bwMode="auto">
            <a:xfrm>
              <a:off x="19818351" y="8402638"/>
              <a:ext cx="661988" cy="569913"/>
            </a:xfrm>
            <a:custGeom>
              <a:avLst/>
              <a:gdLst>
                <a:gd name="T0" fmla="*/ 4 w 176"/>
                <a:gd name="T1" fmla="*/ 152 h 152"/>
                <a:gd name="T2" fmla="*/ 7 w 176"/>
                <a:gd name="T3" fmla="*/ 151 h 152"/>
                <a:gd name="T4" fmla="*/ 168 w 176"/>
                <a:gd name="T5" fmla="*/ 13 h 152"/>
                <a:gd name="T6" fmla="*/ 168 w 176"/>
                <a:gd name="T7" fmla="*/ 28 h 152"/>
                <a:gd name="T8" fmla="*/ 172 w 176"/>
                <a:gd name="T9" fmla="*/ 32 h 152"/>
                <a:gd name="T10" fmla="*/ 176 w 176"/>
                <a:gd name="T11" fmla="*/ 28 h 152"/>
                <a:gd name="T12" fmla="*/ 176 w 176"/>
                <a:gd name="T13" fmla="*/ 4 h 152"/>
                <a:gd name="T14" fmla="*/ 176 w 176"/>
                <a:gd name="T15" fmla="*/ 3 h 152"/>
                <a:gd name="T16" fmla="*/ 176 w 176"/>
                <a:gd name="T17" fmla="*/ 2 h 152"/>
                <a:gd name="T18" fmla="*/ 175 w 176"/>
                <a:gd name="T19" fmla="*/ 2 h 152"/>
                <a:gd name="T20" fmla="*/ 175 w 176"/>
                <a:gd name="T21" fmla="*/ 1 h 152"/>
                <a:gd name="T22" fmla="*/ 175 w 176"/>
                <a:gd name="T23" fmla="*/ 1 h 152"/>
                <a:gd name="T24" fmla="*/ 174 w 176"/>
                <a:gd name="T25" fmla="*/ 1 h 152"/>
                <a:gd name="T26" fmla="*/ 174 w 176"/>
                <a:gd name="T27" fmla="*/ 0 h 152"/>
                <a:gd name="T28" fmla="*/ 173 w 176"/>
                <a:gd name="T29" fmla="*/ 0 h 152"/>
                <a:gd name="T30" fmla="*/ 172 w 176"/>
                <a:gd name="T31" fmla="*/ 0 h 152"/>
                <a:gd name="T32" fmla="*/ 172 w 176"/>
                <a:gd name="T33" fmla="*/ 0 h 152"/>
                <a:gd name="T34" fmla="*/ 148 w 176"/>
                <a:gd name="T35" fmla="*/ 0 h 152"/>
                <a:gd name="T36" fmla="*/ 144 w 176"/>
                <a:gd name="T37" fmla="*/ 4 h 152"/>
                <a:gd name="T38" fmla="*/ 148 w 176"/>
                <a:gd name="T39" fmla="*/ 8 h 152"/>
                <a:gd name="T40" fmla="*/ 161 w 176"/>
                <a:gd name="T41" fmla="*/ 8 h 152"/>
                <a:gd name="T42" fmla="*/ 2 w 176"/>
                <a:gd name="T43" fmla="*/ 145 h 152"/>
                <a:gd name="T44" fmla="*/ 1 w 176"/>
                <a:gd name="T45" fmla="*/ 150 h 152"/>
                <a:gd name="T46" fmla="*/ 4 w 176"/>
                <a:gd name="T4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52">
                  <a:moveTo>
                    <a:pt x="4" y="152"/>
                  </a:moveTo>
                  <a:cubicBezTo>
                    <a:pt x="5" y="152"/>
                    <a:pt x="6" y="152"/>
                    <a:pt x="7" y="151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28"/>
                    <a:pt x="168" y="28"/>
                    <a:pt x="168" y="28"/>
                  </a:cubicBezTo>
                  <a:cubicBezTo>
                    <a:pt x="168" y="30"/>
                    <a:pt x="170" y="32"/>
                    <a:pt x="172" y="32"/>
                  </a:cubicBezTo>
                  <a:cubicBezTo>
                    <a:pt x="174" y="32"/>
                    <a:pt x="176" y="30"/>
                    <a:pt x="176" y="28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3"/>
                  </a:cubicBezTo>
                  <a:cubicBezTo>
                    <a:pt x="176" y="3"/>
                    <a:pt x="176" y="3"/>
                    <a:pt x="176" y="2"/>
                  </a:cubicBezTo>
                  <a:cubicBezTo>
                    <a:pt x="176" y="2"/>
                    <a:pt x="176" y="2"/>
                    <a:pt x="175" y="2"/>
                  </a:cubicBezTo>
                  <a:cubicBezTo>
                    <a:pt x="175" y="2"/>
                    <a:pt x="175" y="1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5" y="1"/>
                    <a:pt x="175" y="1"/>
                    <a:pt x="174" y="1"/>
                  </a:cubicBezTo>
                  <a:cubicBezTo>
                    <a:pt x="174" y="1"/>
                    <a:pt x="174" y="0"/>
                    <a:pt x="174" y="0"/>
                  </a:cubicBezTo>
                  <a:cubicBezTo>
                    <a:pt x="174" y="0"/>
                    <a:pt x="173" y="0"/>
                    <a:pt x="173" y="0"/>
                  </a:cubicBezTo>
                  <a:cubicBezTo>
                    <a:pt x="173" y="0"/>
                    <a:pt x="173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6" y="0"/>
                    <a:pt x="144" y="2"/>
                    <a:pt x="144" y="4"/>
                  </a:cubicBezTo>
                  <a:cubicBezTo>
                    <a:pt x="144" y="6"/>
                    <a:pt x="146" y="8"/>
                    <a:pt x="148" y="8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146"/>
                    <a:pt x="0" y="149"/>
                    <a:pt x="1" y="150"/>
                  </a:cubicBezTo>
                  <a:cubicBezTo>
                    <a:pt x="2" y="151"/>
                    <a:pt x="3" y="152"/>
                    <a:pt x="4" y="1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388779" y="972584"/>
            <a:ext cx="8422220" cy="7078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lvl="1" algn="just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 code search is a frequent developer activity in software development practices, improving the performance of code search is a critical task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152087" y="1059316"/>
            <a:ext cx="8602697" cy="659380"/>
            <a:chOff x="2775287" y="1527861"/>
            <a:chExt cx="7968418" cy="417194"/>
          </a:xfrm>
        </p:grpSpPr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2775287" y="1527861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3185471" y="1945055"/>
              <a:ext cx="75582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4037964" y="245411"/>
            <a:ext cx="5379823" cy="584767"/>
            <a:chOff x="5334856" y="432861"/>
            <a:chExt cx="1869449" cy="584767"/>
          </a:xfrm>
        </p:grpSpPr>
        <p:sp>
          <p:nvSpPr>
            <p:cNvPr id="79" name="矩形 3"/>
            <p:cNvSpPr>
              <a:spLocks noChangeArrowheads="1"/>
            </p:cNvSpPr>
            <p:nvPr/>
          </p:nvSpPr>
          <p:spPr bwMode="auto">
            <a:xfrm>
              <a:off x="5668605" y="432861"/>
              <a:ext cx="1535700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楷体" panose="02010609060101010101" pitchFamily="49" charset="-122"/>
                  <a:ea typeface="楷体" panose="02010609060101010101" pitchFamily="49" charset="-122"/>
                  <a:cs typeface="Arial Unicode MS" panose="020B0604020202020204" pitchFamily="34" charset="-122"/>
                </a:rPr>
                <a:t>Research Background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Freeform 570"/>
          <p:cNvSpPr>
            <a:spLocks/>
          </p:cNvSpPr>
          <p:nvPr/>
        </p:nvSpPr>
        <p:spPr bwMode="auto">
          <a:xfrm>
            <a:off x="1973817" y="2933970"/>
            <a:ext cx="295893" cy="298287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3817" y="2906284"/>
            <a:ext cx="91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The repositories containing billions lines of code, which are difficult for 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developers to query in software development practices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2879" y="3615269"/>
            <a:ext cx="917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 is difficult for a developer to format an accurate query to express what really  original code description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21764" y="40356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04141" y="2110898"/>
            <a:ext cx="91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 software systems keep evolving and growing, locating code for software maintenance becomes increasingly difficult.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004141" y="4376281"/>
            <a:ext cx="917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Many existing </a:t>
            </a:r>
            <a:r>
              <a:rPr lang="en-US" altLang="zh-CN" dirty="0"/>
              <a:t>text retrieval (</a:t>
            </a:r>
            <a:r>
              <a:rPr lang="en-US" altLang="zh-CN" dirty="0" err="1"/>
              <a:t>TR</a:t>
            </a:r>
            <a:r>
              <a:rPr lang="en-US" altLang="zh-CN" dirty="0"/>
              <a:t>)-based search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techniques provide little support to query a ranked list of program code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042662" y="5184195"/>
            <a:ext cx="929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On Code Search API, developers search for sample codes and need scan all results carefully to identify the answer</a:t>
            </a:r>
          </a:p>
        </p:txBody>
      </p:sp>
      <p:sp>
        <p:nvSpPr>
          <p:cNvPr id="28" name="矩形 27"/>
          <p:cNvSpPr/>
          <p:nvPr/>
        </p:nvSpPr>
        <p:spPr>
          <a:xfrm>
            <a:off x="2159466" y="550736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43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2"/>
          <p:cNvSpPr txBox="1"/>
          <p:nvPr/>
        </p:nvSpPr>
        <p:spPr>
          <a:xfrm>
            <a:off x="1777832" y="3598210"/>
            <a:ext cx="77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Why?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0" name="椭圆 7"/>
          <p:cNvSpPr/>
          <p:nvPr/>
        </p:nvSpPr>
        <p:spPr>
          <a:xfrm rot="16200000">
            <a:off x="469131" y="3382631"/>
            <a:ext cx="3505211" cy="1019968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" fmla="*/ 5141438 w 5141438"/>
              <a:gd name="connsiteY0" fmla="*/ 0 h 1208638"/>
              <a:gd name="connsiteX1" fmla="*/ 2570719 w 5141438"/>
              <a:gd name="connsiteY1" fmla="*/ 1208638 h 1208638"/>
              <a:gd name="connsiteX2" fmla="*/ 0 w 5141438"/>
              <a:gd name="connsiteY2" fmla="*/ 0 h 120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4819017" y="4026080"/>
            <a:ext cx="2827388" cy="293784"/>
            <a:chOff x="2149634" y="1165384"/>
            <a:chExt cx="3485832" cy="234632"/>
          </a:xfrm>
        </p:grpSpPr>
        <p:grpSp>
          <p:nvGrpSpPr>
            <p:cNvPr id="25" name="组合 24"/>
            <p:cNvGrpSpPr/>
            <p:nvPr/>
          </p:nvGrpSpPr>
          <p:grpSpPr>
            <a:xfrm>
              <a:off x="2149634" y="1165384"/>
              <a:ext cx="234632" cy="234632"/>
              <a:chOff x="2483009" y="1114425"/>
              <a:chExt cx="209550" cy="20955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10879" y="1165384"/>
              <a:ext cx="234632" cy="234632"/>
              <a:chOff x="2483009" y="1114425"/>
              <a:chExt cx="209550" cy="20955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872123" y="1165384"/>
              <a:ext cx="234632" cy="234632"/>
              <a:chOff x="2483009" y="1114425"/>
              <a:chExt cx="209550" cy="209550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233367" y="1165384"/>
              <a:ext cx="234632" cy="234632"/>
              <a:chOff x="2483009" y="1114425"/>
              <a:chExt cx="209550" cy="209550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594612" y="1165384"/>
              <a:ext cx="234632" cy="234632"/>
              <a:chOff x="2483009" y="1114425"/>
              <a:chExt cx="209550" cy="20955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955856" y="1165384"/>
              <a:ext cx="234632" cy="234632"/>
              <a:chOff x="2483009" y="1114425"/>
              <a:chExt cx="209550" cy="20955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317101" y="1165384"/>
              <a:ext cx="234632" cy="234632"/>
              <a:chOff x="2483009" y="1114425"/>
              <a:chExt cx="209550" cy="20955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78345" y="1165384"/>
              <a:ext cx="234632" cy="234632"/>
              <a:chOff x="2483009" y="1114425"/>
              <a:chExt cx="209550" cy="20955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039590" y="1165384"/>
              <a:ext cx="234632" cy="234632"/>
              <a:chOff x="2483009" y="1114425"/>
              <a:chExt cx="209550" cy="20955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400834" y="1165384"/>
              <a:ext cx="234632" cy="234632"/>
              <a:chOff x="2483009" y="1114425"/>
              <a:chExt cx="209550" cy="20955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483009" y="1114425"/>
                <a:ext cx="209550" cy="209550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502059" y="1133475"/>
                <a:ext cx="171450" cy="1714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717891" y="656617"/>
            <a:ext cx="8376655" cy="872151"/>
            <a:chOff x="2984663" y="1490169"/>
            <a:chExt cx="7759042" cy="454886"/>
          </a:xfrm>
        </p:grpSpPr>
        <p:sp>
          <p:nvSpPr>
            <p:cNvPr id="62" name="Freeform 9"/>
            <p:cNvSpPr>
              <a:spLocks noEditPoints="1"/>
            </p:cNvSpPr>
            <p:nvPr/>
          </p:nvSpPr>
          <p:spPr bwMode="auto">
            <a:xfrm>
              <a:off x="2984663" y="1490169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3185471" y="1945055"/>
              <a:ext cx="75582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2" descr="http://img05.tooopen.com/images/20140324/sy_574841742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71" y="1819534"/>
            <a:ext cx="945672" cy="85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组合 69686"/>
          <p:cNvGrpSpPr/>
          <p:nvPr/>
        </p:nvGrpSpPr>
        <p:grpSpPr>
          <a:xfrm>
            <a:off x="2408723" y="2003728"/>
            <a:ext cx="594360" cy="518160"/>
            <a:chOff x="2078" y="1680"/>
            <a:chExt cx="1615" cy="161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80" name="椭圆 6968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pFill/>
            <a:ln w="5715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81" name="椭圆 6968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pFill/>
            <a:ln w="9525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82" name="椭圆 69689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83" name="椭圆 69690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84" name="椭圆 69691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85" name="椭圆 6969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</p:grpSp>
      <p:grpSp>
        <p:nvGrpSpPr>
          <p:cNvPr id="86" name="组合 69686"/>
          <p:cNvGrpSpPr/>
          <p:nvPr/>
        </p:nvGrpSpPr>
        <p:grpSpPr>
          <a:xfrm>
            <a:off x="2671676" y="2761339"/>
            <a:ext cx="563064" cy="518160"/>
            <a:chOff x="2078" y="1680"/>
            <a:chExt cx="1615" cy="161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87" name="椭圆 6968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pFill/>
            <a:ln w="5715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88" name="椭圆 6968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pFill/>
            <a:ln w="9525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89" name="椭圆 69689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90" name="椭圆 69690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91" name="椭圆 69691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92" name="椭圆 6969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</p:grpSp>
      <p:grpSp>
        <p:nvGrpSpPr>
          <p:cNvPr id="93" name="组合 69686"/>
          <p:cNvGrpSpPr/>
          <p:nvPr/>
        </p:nvGrpSpPr>
        <p:grpSpPr>
          <a:xfrm>
            <a:off x="2721416" y="3569380"/>
            <a:ext cx="594360" cy="518160"/>
            <a:chOff x="2078" y="1680"/>
            <a:chExt cx="1615" cy="161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94" name="椭圆 6968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pFill/>
            <a:ln w="5715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95" name="椭圆 6968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pFill/>
            <a:ln w="9525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96" name="椭圆 69689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97" name="椭圆 69690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98" name="椭圆 69691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99" name="椭圆 6969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</p:grpSp>
      <p:sp>
        <p:nvSpPr>
          <p:cNvPr id="105" name="矩形 104"/>
          <p:cNvSpPr/>
          <p:nvPr/>
        </p:nvSpPr>
        <p:spPr>
          <a:xfrm>
            <a:off x="2993254" y="2038806"/>
            <a:ext cx="179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huge amount</a:t>
            </a:r>
          </a:p>
        </p:txBody>
      </p:sp>
      <p:sp>
        <p:nvSpPr>
          <p:cNvPr id="106" name="矩形 105"/>
          <p:cNvSpPr/>
          <p:nvPr/>
        </p:nvSpPr>
        <p:spPr>
          <a:xfrm>
            <a:off x="3231809" y="2882174"/>
            <a:ext cx="228319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frequent changes</a:t>
            </a:r>
          </a:p>
        </p:txBody>
      </p:sp>
      <p:grpSp>
        <p:nvGrpSpPr>
          <p:cNvPr id="109" name="组合 69686"/>
          <p:cNvGrpSpPr/>
          <p:nvPr/>
        </p:nvGrpSpPr>
        <p:grpSpPr>
          <a:xfrm>
            <a:off x="2741370" y="4286831"/>
            <a:ext cx="594360" cy="518160"/>
            <a:chOff x="2078" y="1680"/>
            <a:chExt cx="1615" cy="161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10" name="椭圆 6968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pFill/>
            <a:ln w="5715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11" name="椭圆 6968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pFill/>
            <a:ln w="9525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12" name="椭圆 69689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13" name="椭圆 69690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14" name="椭圆 69691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15" name="椭圆 6969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270351" y="3602000"/>
            <a:ext cx="2289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complex</a:t>
            </a:r>
            <a:r>
              <a:rPr lang="en-US" altLang="zh-CN" dirty="0"/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structure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2032" y="4342102"/>
            <a:ext cx="2991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software-specific</a:t>
            </a:r>
            <a:r>
              <a:rPr lang="en-US" altLang="zh-CN" dirty="0"/>
              <a:t> words</a:t>
            </a:r>
            <a:endParaRPr lang="zh-CN" altLang="en-US" dirty="0"/>
          </a:p>
        </p:txBody>
      </p:sp>
      <p:grpSp>
        <p:nvGrpSpPr>
          <p:cNvPr id="124" name="组合 69686"/>
          <p:cNvGrpSpPr/>
          <p:nvPr/>
        </p:nvGrpSpPr>
        <p:grpSpPr>
          <a:xfrm>
            <a:off x="2377768" y="5114772"/>
            <a:ext cx="594360" cy="518160"/>
            <a:chOff x="2078" y="1680"/>
            <a:chExt cx="1615" cy="161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25" name="椭圆 6968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pFill/>
            <a:ln w="5715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26" name="椭圆 6968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pFill/>
            <a:ln w="9525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27" name="椭圆 69689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28" name="椭圆 69690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29" name="椭圆 69691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pFill/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  <p:sp>
          <p:nvSpPr>
            <p:cNvPr id="130" name="椭圆 6969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 w="38100">
              <a:noFill/>
            </a:ln>
          </p:spPr>
          <p:txBody>
            <a:bodyPr/>
            <a:lstStyle/>
            <a:p>
              <a:pPr fontAlgn="auto"/>
              <a:endParaRPr lang="zh-CN" altLang="en-US" noProof="1">
                <a:latin typeface="Arial" charset="0"/>
                <a:ea typeface="Arial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00533" y="5153820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Code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formalization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7694" y="296552"/>
            <a:ext cx="9522300" cy="1323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lvl="1" algn="just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Code search engines–Stack Overflow,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GitHub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search, which are a potential source for searching relevant snippets in supporting APIs. Unfortunately, preparing an effective query is not only a challenging task but also is time-consuming for the developers to browse all answers.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06" y="1946131"/>
            <a:ext cx="5267067" cy="4204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31495" y="1598396"/>
            <a:ext cx="28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Stack Overflow #2706500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5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734441" y="266917"/>
            <a:ext cx="8593446" cy="824955"/>
            <a:chOff x="2783856" y="1477064"/>
            <a:chExt cx="7959849" cy="430270"/>
          </a:xfrm>
        </p:grpSpPr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2783856" y="1477064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185471" y="1907334"/>
              <a:ext cx="75582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2201827" y="374420"/>
            <a:ext cx="8790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text retrieval 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TR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)-based code search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Query Expansion for code search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algn="just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 Graph Embedding for Code Similarity Detection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11574" y="3237765"/>
            <a:ext cx="907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Summarizing Source Code using a Neural Attention Model(2017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12161" y="1312472"/>
            <a:ext cx="922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Query Expansion via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Wordnet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 Effective Code Search (2015)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34441" y="2298076"/>
            <a:ext cx="1018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Neural Network-based Graph Embedding for Cross-Platform Binary Code Similarity Detection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2015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734441" y="4226209"/>
            <a:ext cx="920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RACK: Code Search in the IDE using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Crowdsourced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Knowledge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2017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711574" y="5149481"/>
            <a:ext cx="905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Query Expansion Based on Crowd Knowledge for Code Search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2017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3" name="矩形 62"/>
          <p:cNvSpPr/>
          <p:nvPr/>
        </p:nvSpPr>
        <p:spPr>
          <a:xfrm>
            <a:off x="1840435" y="5518813"/>
            <a:ext cx="9641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Query Expansion based on Crowd Knowledge (QECK), QECK identifies software-specific expansion words from  Stack Overflow to generate the expansion queries</a:t>
            </a:r>
            <a:endParaRPr lang="zh-CN" alt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840435" y="1683441"/>
            <a:ext cx="9095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The words used in a query may be different from source code, propose an approach that extends a query with synonyms generated from </a:t>
            </a:r>
            <a:r>
              <a:rPr lang="en-US" altLang="zh-CN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WordNet</a:t>
            </a:r>
            <a:endParaRPr lang="zh-CN" alt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840435" y="2624196"/>
            <a:ext cx="9429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propose a novel neural network-based approach to compute the graph embedding which used for measuring the distance between binary code</a:t>
            </a:r>
            <a:endParaRPr lang="zh-CN" alt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840435" y="3589374"/>
            <a:ext cx="9559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use the scoring function s to retrieve the highest scoring code snippet  from our training corpus, scoring function computed using an </a:t>
            </a:r>
            <a:r>
              <a:rPr lang="en-US" altLang="zh-CN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LSTM</a:t>
            </a: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neural attention model</a:t>
            </a:r>
            <a:endParaRPr lang="zh-CN" alt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40435" y="4547309"/>
            <a:ext cx="9956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Translates the query into relevant API classes by mining keyword-API associations from Stack Overflow, and then applies the reformulated query to </a:t>
            </a:r>
            <a:r>
              <a:rPr lang="en-US" altLang="zh-CN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GitHub</a:t>
            </a: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code search</a:t>
            </a:r>
            <a:endParaRPr lang="zh-CN" altLang="en-U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842" y="4253116"/>
            <a:ext cx="3555071" cy="75438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097950" y="339808"/>
            <a:ext cx="8602697" cy="709595"/>
            <a:chOff x="2775287" y="1527861"/>
            <a:chExt cx="7968418" cy="417194"/>
          </a:xfrm>
        </p:grpSpPr>
        <p:sp>
          <p:nvSpPr>
            <p:cNvPr id="3" name="Freeform 9"/>
            <p:cNvSpPr>
              <a:spLocks noEditPoints="1"/>
            </p:cNvSpPr>
            <p:nvPr/>
          </p:nvSpPr>
          <p:spPr bwMode="auto">
            <a:xfrm>
              <a:off x="2775287" y="1527861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185471" y="1945055"/>
              <a:ext cx="75582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2766046" y="556996"/>
            <a:ext cx="8621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Query Expansion via </a:t>
            </a:r>
            <a:r>
              <a:rPr lang="en-US" altLang="zh-CN" sz="20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Wordnet</a:t>
            </a:r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for Effective Code Search (2015)</a:t>
            </a:r>
          </a:p>
        </p:txBody>
      </p:sp>
      <p:grpSp>
        <p:nvGrpSpPr>
          <p:cNvPr id="11" name="Gruppieren 29"/>
          <p:cNvGrpSpPr/>
          <p:nvPr/>
        </p:nvGrpSpPr>
        <p:grpSpPr>
          <a:xfrm>
            <a:off x="4456400" y="1520122"/>
            <a:ext cx="3152044" cy="2460700"/>
            <a:chOff x="1051311" y="1199295"/>
            <a:chExt cx="4271451" cy="4430761"/>
          </a:xfrm>
        </p:grpSpPr>
        <p:sp>
          <p:nvSpPr>
            <p:cNvPr id="12" name="Ellipse 56"/>
            <p:cNvSpPr/>
            <p:nvPr/>
          </p:nvSpPr>
          <p:spPr bwMode="auto">
            <a:xfrm>
              <a:off x="1117870" y="5043477"/>
              <a:ext cx="4204892" cy="586579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65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3" name="Gruppieren 35"/>
            <p:cNvGrpSpPr/>
            <p:nvPr/>
          </p:nvGrpSpPr>
          <p:grpSpPr bwMode="gray">
            <a:xfrm>
              <a:off x="1051311" y="1199295"/>
              <a:ext cx="4114801" cy="4114801"/>
              <a:chOff x="2827338" y="1927225"/>
              <a:chExt cx="3508375" cy="3508375"/>
            </a:xfrm>
            <a:effectLst/>
            <a:scene3d>
              <a:camera prst="perspectiveRelaxedModerately" fov="5400000">
                <a:rot lat="19728700" lon="1267010" rev="21278877"/>
              </a:camera>
              <a:lightRig rig="balanced" dir="t"/>
            </a:scene3d>
          </p:grpSpPr>
          <p:sp>
            <p:nvSpPr>
              <p:cNvPr id="14" name="Freeform 15" descr="© INSCALE GmbH, 26.05.2010&#10;http://www.presentationload.com/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gray">
              <a:xfrm>
                <a:off x="3138488" y="4237038"/>
                <a:ext cx="2981325" cy="1198562"/>
              </a:xfrm>
              <a:custGeom>
                <a:avLst/>
                <a:gdLst/>
                <a:ahLst/>
                <a:cxnLst>
                  <a:cxn ang="0">
                    <a:pos x="417" y="0"/>
                  </a:cxn>
                  <a:cxn ang="0">
                    <a:pos x="413" y="6"/>
                  </a:cxn>
                  <a:cxn ang="0">
                    <a:pos x="142" y="79"/>
                  </a:cxn>
                  <a:cxn ang="0">
                    <a:pos x="83" y="27"/>
                  </a:cxn>
                  <a:cxn ang="0">
                    <a:pos x="20" y="15"/>
                  </a:cxn>
                  <a:cxn ang="0">
                    <a:pos x="0" y="74"/>
                  </a:cxn>
                  <a:cxn ang="0">
                    <a:pos x="241" y="200"/>
                  </a:cxn>
                  <a:cxn ang="0">
                    <a:pos x="498" y="47"/>
                  </a:cxn>
                  <a:cxn ang="0">
                    <a:pos x="437" y="60"/>
                  </a:cxn>
                  <a:cxn ang="0">
                    <a:pos x="417" y="0"/>
                  </a:cxn>
                </a:cxnLst>
                <a:rect l="0" t="0" r="r" b="b"/>
                <a:pathLst>
                  <a:path w="498" h="200">
                    <a:moveTo>
                      <a:pt x="417" y="0"/>
                    </a:moveTo>
                    <a:cubicBezTo>
                      <a:pt x="415" y="2"/>
                      <a:pt x="414" y="4"/>
                      <a:pt x="413" y="6"/>
                    </a:cubicBezTo>
                    <a:cubicBezTo>
                      <a:pt x="358" y="101"/>
                      <a:pt x="237" y="134"/>
                      <a:pt x="142" y="79"/>
                    </a:cubicBezTo>
                    <a:cubicBezTo>
                      <a:pt x="118" y="66"/>
                      <a:pt x="99" y="48"/>
                      <a:pt x="83" y="27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53" y="150"/>
                      <a:pt x="141" y="200"/>
                      <a:pt x="241" y="200"/>
                    </a:cubicBezTo>
                    <a:cubicBezTo>
                      <a:pt x="352" y="200"/>
                      <a:pt x="449" y="138"/>
                      <a:pt x="498" y="47"/>
                    </a:cubicBezTo>
                    <a:cubicBezTo>
                      <a:pt x="437" y="60"/>
                      <a:pt x="437" y="60"/>
                      <a:pt x="437" y="60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rgbClr val="D9D9D9"/>
                </a:solidFill>
                <a:round/>
                <a:headEnd/>
                <a:tailEnd/>
              </a:ln>
              <a:sp3d extrusionH="127000"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6" descr="© INSCALE GmbH, 26.05.2010&#10;http://www.presentationload.com/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gray">
              <a:xfrm>
                <a:off x="2827338" y="1933575"/>
                <a:ext cx="1855787" cy="2663825"/>
              </a:xfrm>
              <a:custGeom>
                <a:avLst/>
                <a:gdLst/>
                <a:ahLst/>
                <a:cxnLst>
                  <a:cxn ang="0">
                    <a:pos x="124" y="397"/>
                  </a:cxn>
                  <a:cxn ang="0">
                    <a:pos x="121" y="193"/>
                  </a:cxn>
                  <a:cxn ang="0">
                    <a:pos x="268" y="95"/>
                  </a:cxn>
                  <a:cxn ang="0">
                    <a:pos x="310" y="47"/>
                  </a:cxn>
                  <a:cxn ang="0">
                    <a:pos x="269" y="0"/>
                  </a:cxn>
                  <a:cxn ang="0">
                    <a:pos x="0" y="292"/>
                  </a:cxn>
                  <a:cxn ang="0">
                    <a:pos x="43" y="445"/>
                  </a:cxn>
                  <a:cxn ang="0">
                    <a:pos x="64" y="385"/>
                  </a:cxn>
                  <a:cxn ang="0">
                    <a:pos x="124" y="397"/>
                  </a:cxn>
                </a:cxnLst>
                <a:rect l="0" t="0" r="r" b="b"/>
                <a:pathLst>
                  <a:path w="310" h="445">
                    <a:moveTo>
                      <a:pt x="124" y="397"/>
                    </a:moveTo>
                    <a:cubicBezTo>
                      <a:pt x="87" y="337"/>
                      <a:pt x="83" y="259"/>
                      <a:pt x="121" y="193"/>
                    </a:cubicBezTo>
                    <a:cubicBezTo>
                      <a:pt x="153" y="137"/>
                      <a:pt x="208" y="103"/>
                      <a:pt x="268" y="95"/>
                    </a:cubicBezTo>
                    <a:cubicBezTo>
                      <a:pt x="310" y="47"/>
                      <a:pt x="310" y="47"/>
                      <a:pt x="310" y="47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119" y="13"/>
                      <a:pt x="0" y="139"/>
                      <a:pt x="0" y="292"/>
                    </a:cubicBezTo>
                    <a:cubicBezTo>
                      <a:pt x="0" y="348"/>
                      <a:pt x="16" y="401"/>
                      <a:pt x="43" y="445"/>
                    </a:cubicBezTo>
                    <a:cubicBezTo>
                      <a:pt x="64" y="385"/>
                      <a:pt x="64" y="385"/>
                      <a:pt x="64" y="385"/>
                    </a:cubicBezTo>
                    <a:lnTo>
                      <a:pt x="124" y="397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D9D9D9"/>
                </a:solidFill>
                <a:round/>
                <a:headEnd/>
                <a:tailEnd/>
              </a:ln>
              <a:effectLst/>
              <a:sp3d extrusionH="127000"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7" descr="© INSCALE GmbH, 26.05.2010&#10;http://www.presentationload.com/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gray">
              <a:xfrm>
                <a:off x="4538663" y="1927225"/>
                <a:ext cx="1797050" cy="2573338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106" y="121"/>
                  </a:cxn>
                  <a:cxn ang="0">
                    <a:pos x="191" y="369"/>
                  </a:cxn>
                  <a:cxn ang="0">
                    <a:pos x="211" y="430"/>
                  </a:cxn>
                  <a:cxn ang="0">
                    <a:pos x="272" y="418"/>
                  </a:cxn>
                  <a:cxn ang="0">
                    <a:pos x="300" y="293"/>
                  </a:cxn>
                  <a:cxn ang="0">
                    <a:pos x="7" y="0"/>
                  </a:cxn>
                  <a:cxn ang="0">
                    <a:pos x="0" y="1"/>
                  </a:cxn>
                  <a:cxn ang="0">
                    <a:pos x="42" y="48"/>
                  </a:cxn>
                  <a:cxn ang="0">
                    <a:pos x="0" y="95"/>
                  </a:cxn>
                </a:cxnLst>
                <a:rect l="0" t="0" r="r" b="b"/>
                <a:pathLst>
                  <a:path w="300" h="430">
                    <a:moveTo>
                      <a:pt x="0" y="95"/>
                    </a:moveTo>
                    <a:cubicBezTo>
                      <a:pt x="36" y="94"/>
                      <a:pt x="73" y="102"/>
                      <a:pt x="106" y="121"/>
                    </a:cubicBezTo>
                    <a:cubicBezTo>
                      <a:pt x="193" y="172"/>
                      <a:pt x="228" y="278"/>
                      <a:pt x="191" y="369"/>
                    </a:cubicBezTo>
                    <a:cubicBezTo>
                      <a:pt x="211" y="430"/>
                      <a:pt x="211" y="430"/>
                      <a:pt x="211" y="430"/>
                    </a:cubicBezTo>
                    <a:cubicBezTo>
                      <a:pt x="272" y="418"/>
                      <a:pt x="272" y="418"/>
                      <a:pt x="272" y="418"/>
                    </a:cubicBezTo>
                    <a:cubicBezTo>
                      <a:pt x="290" y="380"/>
                      <a:pt x="300" y="338"/>
                      <a:pt x="300" y="293"/>
                    </a:cubicBezTo>
                    <a:cubicBezTo>
                      <a:pt x="300" y="132"/>
                      <a:pt x="169" y="0"/>
                      <a:pt x="7" y="0"/>
                    </a:cubicBezTo>
                    <a:cubicBezTo>
                      <a:pt x="5" y="0"/>
                      <a:pt x="2" y="1"/>
                      <a:pt x="0" y="1"/>
                    </a:cubicBezTo>
                    <a:cubicBezTo>
                      <a:pt x="42" y="48"/>
                      <a:pt x="42" y="48"/>
                      <a:pt x="42" y="48"/>
                    </a:cubicBez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rgbClr val="D9D9D9"/>
                </a:solidFill>
                <a:round/>
                <a:headEnd/>
                <a:tailEnd/>
              </a:ln>
              <a:sp3d extrusionH="127000"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" name="Textfeld 26"/>
          <p:cNvSpPr txBox="1"/>
          <p:nvPr/>
        </p:nvSpPr>
        <p:spPr bwMode="gray">
          <a:xfrm>
            <a:off x="1613493" y="2003170"/>
            <a:ext cx="2715105" cy="42664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 algn="just"/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1.</a:t>
            </a:r>
            <a:r>
              <a:rPr lang="en-US" altLang="zh-CN" sz="2000" dirty="0" err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Query</a:t>
            </a: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Preprocessing</a:t>
            </a:r>
            <a:endParaRPr lang="en-US" sz="200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feld 26"/>
          <p:cNvSpPr txBox="1"/>
          <p:nvPr/>
        </p:nvSpPr>
        <p:spPr bwMode="gray">
          <a:xfrm>
            <a:off x="8104024" y="2003170"/>
            <a:ext cx="2902724" cy="42664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 algn="just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en-US" altLang="zh-CN" sz="20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Identifier Extraction</a:t>
            </a:r>
            <a:endParaRPr lang="en-US" sz="2000" dirty="0"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feld 26"/>
          <p:cNvSpPr txBox="1"/>
          <p:nvPr/>
        </p:nvSpPr>
        <p:spPr bwMode="gray">
          <a:xfrm>
            <a:off x="5222715" y="3871565"/>
            <a:ext cx="2688479" cy="42664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 algn="just"/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Query Matching</a:t>
            </a:r>
            <a:endParaRPr 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92935" y="1135657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approach implements query expansion with synonyms with the help of </a:t>
            </a:r>
            <a:r>
              <a:rPr lang="en-US" altLang="zh-CN" dirty="0" err="1"/>
              <a:t>Wordnet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389572" y="2513677"/>
            <a:ext cx="3149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original query :</a:t>
            </a:r>
            <a:r>
              <a:rPr lang="en-US" altLang="zh-CN" b="1" dirty="0"/>
              <a:t>“display lyrics”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1447183" y="3157446"/>
            <a:ext cx="2864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get words:</a:t>
            </a:r>
            <a:r>
              <a:rPr lang="en-US" altLang="zh-CN" b="1" dirty="0"/>
              <a:t>  {display, lyrics}</a:t>
            </a:r>
            <a:r>
              <a:rPr lang="en-US" altLang="zh-CN" dirty="0"/>
              <a:t> </a:t>
            </a:r>
            <a:endParaRPr lang="zh-CN" altLang="en-US" b="1" dirty="0"/>
          </a:p>
        </p:txBody>
      </p:sp>
      <p:sp>
        <p:nvSpPr>
          <p:cNvPr id="25" name="下箭头 24"/>
          <p:cNvSpPr/>
          <p:nvPr/>
        </p:nvSpPr>
        <p:spPr>
          <a:xfrm>
            <a:off x="2939648" y="2805702"/>
            <a:ext cx="102954" cy="3757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2733389" y="3503982"/>
            <a:ext cx="126889" cy="47606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00616" y="3918189"/>
            <a:ext cx="3086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{expose, exhibit, reveal, show},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971230" y="3403407"/>
            <a:ext cx="77257" cy="54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79317" y="4476202"/>
            <a:ext cx="260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{words, language, poem}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732866" y="3472289"/>
            <a:ext cx="158447" cy="109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57217" y="4905943"/>
            <a:ext cx="4377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expanded queries:</a:t>
            </a:r>
          </a:p>
          <a:p>
            <a:r>
              <a:rPr lang="en-US" altLang="zh-CN" b="1" dirty="0"/>
              <a:t>{display lyrics, expose lyrics, exhibit lyrics, </a:t>
            </a:r>
          </a:p>
          <a:p>
            <a:r>
              <a:rPr lang="en-US" altLang="zh-CN" b="1" dirty="0"/>
              <a:t>reveal lyrics, reveal lyrics, display words,,….}</a:t>
            </a:r>
            <a:endParaRPr lang="zh-CN" altLang="en-US" b="1" dirty="0"/>
          </a:p>
        </p:txBody>
      </p:sp>
      <p:sp>
        <p:nvSpPr>
          <p:cNvPr id="36" name="下箭头 35"/>
          <p:cNvSpPr/>
          <p:nvPr/>
        </p:nvSpPr>
        <p:spPr>
          <a:xfrm>
            <a:off x="2381720" y="4496194"/>
            <a:ext cx="97473" cy="36503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256474" y="2501062"/>
            <a:ext cx="331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code: </a:t>
            </a:r>
            <a:r>
              <a:rPr lang="en-US" altLang="zh-CN" b="1" dirty="0"/>
              <a:t>“package </a:t>
            </a:r>
            <a:r>
              <a:rPr lang="en-US" altLang="zh-CN" b="1" dirty="0" err="1"/>
              <a:t>eb.cstop.swing</a:t>
            </a:r>
            <a:r>
              <a:rPr lang="en-US" altLang="zh-CN" b="1" dirty="0"/>
              <a:t>;”.</a:t>
            </a:r>
            <a:endParaRPr lang="zh-CN" altLang="en-US" b="1" dirty="0"/>
          </a:p>
        </p:txBody>
      </p:sp>
      <p:sp>
        <p:nvSpPr>
          <p:cNvPr id="38" name="下箭头 37"/>
          <p:cNvSpPr/>
          <p:nvPr/>
        </p:nvSpPr>
        <p:spPr>
          <a:xfrm>
            <a:off x="9555386" y="2883009"/>
            <a:ext cx="102954" cy="3757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123239" y="3342112"/>
            <a:ext cx="373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extract identifiers </a:t>
            </a:r>
            <a:r>
              <a:rPr lang="en-US" altLang="zh-CN" b="1" dirty="0"/>
              <a:t>:{</a:t>
            </a:r>
            <a:r>
              <a:rPr lang="en-US" altLang="zh-CN" b="1" dirty="0" err="1"/>
              <a:t>eb</a:t>
            </a:r>
            <a:r>
              <a:rPr lang="en-US" altLang="zh-CN" b="1" dirty="0"/>
              <a:t> , </a:t>
            </a:r>
            <a:r>
              <a:rPr lang="en-US" altLang="zh-CN" b="1" dirty="0" err="1"/>
              <a:t>cstop</a:t>
            </a:r>
            <a:r>
              <a:rPr lang="en-US" altLang="zh-CN" b="1" dirty="0"/>
              <a:t> , swing}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9312564" y="4472191"/>
            <a:ext cx="119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&gt;threshold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37527" y="5082376"/>
            <a:ext cx="5945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lyricsDowned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LyricsContents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contents)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get lyrics list, lyrics writer, is show lyrics, crystal lyrics list, set lyrics, lyrics content, get lyrics, lyrics list, show select list, lyrics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selecter,lyrics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downed, add lyrics, lyrics item, lyrics contents}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1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l="7802"/>
          <a:stretch/>
        </p:blipFill>
        <p:spPr>
          <a:xfrm>
            <a:off x="1641397" y="350324"/>
            <a:ext cx="5694788" cy="427438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85" y="404766"/>
            <a:ext cx="4348496" cy="27848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014" y="3244032"/>
            <a:ext cx="4639667" cy="276135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721120" y="4781248"/>
            <a:ext cx="5751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asked 20 volunteer Java developers with varying levels </a:t>
            </a:r>
          </a:p>
          <a:p>
            <a:r>
              <a:rPr lang="en-US" altLang="zh-CN" dirty="0"/>
              <a:t>of programming skills to perform 19 search tasks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721120" y="5584119"/>
            <a:ext cx="5511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set the similarity score threshold as 3/7 based on our</a:t>
            </a:r>
          </a:p>
          <a:p>
            <a:r>
              <a:rPr lang="en-US" altLang="zh-CN" dirty="0"/>
              <a:t>empirical investigation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06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97950" y="339808"/>
            <a:ext cx="8602697" cy="709595"/>
            <a:chOff x="2775287" y="1527861"/>
            <a:chExt cx="7968418" cy="41719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2775287" y="1527861"/>
              <a:ext cx="401615" cy="415864"/>
            </a:xfrm>
            <a:custGeom>
              <a:avLst/>
              <a:gdLst>
                <a:gd name="T0" fmla="*/ 324 w 450"/>
                <a:gd name="T1" fmla="*/ 20 h 467"/>
                <a:gd name="T2" fmla="*/ 437 w 450"/>
                <a:gd name="T3" fmla="*/ 126 h 467"/>
                <a:gd name="T4" fmla="*/ 324 w 450"/>
                <a:gd name="T5" fmla="*/ 20 h 467"/>
                <a:gd name="T6" fmla="*/ 356 w 450"/>
                <a:gd name="T7" fmla="*/ 50 h 467"/>
                <a:gd name="T8" fmla="*/ 356 w 450"/>
                <a:gd name="T9" fmla="*/ 50 h 467"/>
                <a:gd name="T10" fmla="*/ 356 w 450"/>
                <a:gd name="T11" fmla="*/ 50 h 467"/>
                <a:gd name="T12" fmla="*/ 356 w 450"/>
                <a:gd name="T13" fmla="*/ 50 h 467"/>
                <a:gd name="T14" fmla="*/ 68 w 450"/>
                <a:gd name="T15" fmla="*/ 274 h 467"/>
                <a:gd name="T16" fmla="*/ 68 w 450"/>
                <a:gd name="T17" fmla="*/ 274 h 467"/>
                <a:gd name="T18" fmla="*/ 102 w 450"/>
                <a:gd name="T19" fmla="*/ 305 h 467"/>
                <a:gd name="T20" fmla="*/ 102 w 450"/>
                <a:gd name="T21" fmla="*/ 305 h 467"/>
                <a:gd name="T22" fmla="*/ 144 w 450"/>
                <a:gd name="T23" fmla="*/ 344 h 467"/>
                <a:gd name="T24" fmla="*/ 178 w 450"/>
                <a:gd name="T25" fmla="*/ 376 h 467"/>
                <a:gd name="T26" fmla="*/ 178 w 450"/>
                <a:gd name="T27" fmla="*/ 376 h 467"/>
                <a:gd name="T28" fmla="*/ 203 w 450"/>
                <a:gd name="T29" fmla="*/ 399 h 467"/>
                <a:gd name="T30" fmla="*/ 442 w 450"/>
                <a:gd name="T31" fmla="*/ 162 h 467"/>
                <a:gd name="T32" fmla="*/ 433 w 450"/>
                <a:gd name="T33" fmla="*/ 123 h 467"/>
                <a:gd name="T34" fmla="*/ 433 w 450"/>
                <a:gd name="T35" fmla="*/ 122 h 467"/>
                <a:gd name="T36" fmla="*/ 401 w 450"/>
                <a:gd name="T37" fmla="*/ 93 h 467"/>
                <a:gd name="T38" fmla="*/ 401 w 450"/>
                <a:gd name="T39" fmla="*/ 93 h 467"/>
                <a:gd name="T40" fmla="*/ 356 w 450"/>
                <a:gd name="T41" fmla="*/ 50 h 467"/>
                <a:gd name="T42" fmla="*/ 356 w 450"/>
                <a:gd name="T43" fmla="*/ 50 h 467"/>
                <a:gd name="T44" fmla="*/ 326 w 450"/>
                <a:gd name="T45" fmla="*/ 22 h 467"/>
                <a:gd name="T46" fmla="*/ 324 w 450"/>
                <a:gd name="T47" fmla="*/ 20 h 467"/>
                <a:gd name="T48" fmla="*/ 279 w 450"/>
                <a:gd name="T49" fmla="*/ 8 h 467"/>
                <a:gd name="T50" fmla="*/ 39 w 450"/>
                <a:gd name="T51" fmla="*/ 247 h 467"/>
                <a:gd name="T52" fmla="*/ 68 w 450"/>
                <a:gd name="T53" fmla="*/ 274 h 467"/>
                <a:gd name="T54" fmla="*/ 421 w 450"/>
                <a:gd name="T55" fmla="*/ 444 h 467"/>
                <a:gd name="T56" fmla="*/ 94 w 450"/>
                <a:gd name="T57" fmla="*/ 444 h 467"/>
                <a:gd name="T58" fmla="*/ 0 w 450"/>
                <a:gd name="T59" fmla="*/ 461 h 467"/>
                <a:gd name="T60" fmla="*/ 421 w 450"/>
                <a:gd name="T61" fmla="*/ 467 h 467"/>
                <a:gd name="T62" fmla="*/ 425 w 450"/>
                <a:gd name="T63" fmla="*/ 463 h 467"/>
                <a:gd name="T64" fmla="*/ 425 w 450"/>
                <a:gd name="T65" fmla="*/ 448 h 467"/>
                <a:gd name="T66" fmla="*/ 421 w 450"/>
                <a:gd name="T67" fmla="*/ 444 h 467"/>
                <a:gd name="T68" fmla="*/ 20 w 450"/>
                <a:gd name="T69" fmla="*/ 443 h 467"/>
                <a:gd name="T70" fmla="*/ 75 w 450"/>
                <a:gd name="T71" fmla="*/ 433 h 467"/>
                <a:gd name="T72" fmla="*/ 192 w 450"/>
                <a:gd name="T73" fmla="*/ 410 h 467"/>
                <a:gd name="T74" fmla="*/ 144 w 450"/>
                <a:gd name="T75" fmla="*/ 364 h 467"/>
                <a:gd name="T76" fmla="*/ 89 w 450"/>
                <a:gd name="T77" fmla="*/ 312 h 467"/>
                <a:gd name="T78" fmla="*/ 30 w 450"/>
                <a:gd name="T79" fmla="*/ 255 h 467"/>
                <a:gd name="T80" fmla="*/ 12 w 450"/>
                <a:gd name="T81" fmla="*/ 372 h 467"/>
                <a:gd name="T82" fmla="*/ 10 w 450"/>
                <a:gd name="T83" fmla="*/ 384 h 467"/>
                <a:gd name="T84" fmla="*/ 10 w 450"/>
                <a:gd name="T85" fmla="*/ 384 h 467"/>
                <a:gd name="T86" fmla="*/ 3 w 450"/>
                <a:gd name="T87" fmla="*/ 429 h 467"/>
                <a:gd name="T88" fmla="*/ 3 w 450"/>
                <a:gd name="T89" fmla="*/ 429 h 467"/>
                <a:gd name="T90" fmla="*/ 3 w 450"/>
                <a:gd name="T91" fmla="*/ 429 h 467"/>
                <a:gd name="T92" fmla="*/ 0 w 450"/>
                <a:gd name="T93" fmla="*/ 447 h 467"/>
                <a:gd name="T94" fmla="*/ 20 w 450"/>
                <a:gd name="T95" fmla="*/ 44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67">
                  <a:moveTo>
                    <a:pt x="324" y="20"/>
                  </a:moveTo>
                  <a:cubicBezTo>
                    <a:pt x="437" y="126"/>
                    <a:pt x="437" y="126"/>
                    <a:pt x="437" y="126"/>
                  </a:cubicBezTo>
                  <a:cubicBezTo>
                    <a:pt x="324" y="20"/>
                    <a:pt x="324" y="20"/>
                    <a:pt x="324" y="20"/>
                  </a:cubicBezTo>
                  <a:close/>
                  <a:moveTo>
                    <a:pt x="356" y="50"/>
                  </a:move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lose/>
                  <a:moveTo>
                    <a:pt x="68" y="27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44" y="344"/>
                    <a:pt x="144" y="344"/>
                    <a:pt x="144" y="344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178" y="376"/>
                    <a:pt x="178" y="376"/>
                    <a:pt x="178" y="376"/>
                  </a:cubicBezTo>
                  <a:cubicBezTo>
                    <a:pt x="203" y="399"/>
                    <a:pt x="203" y="399"/>
                    <a:pt x="203" y="399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50" y="155"/>
                    <a:pt x="445" y="138"/>
                    <a:pt x="433" y="123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401" y="93"/>
                    <a:pt x="401" y="93"/>
                    <a:pt x="401" y="93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26" y="22"/>
                    <a:pt x="326" y="22"/>
                    <a:pt x="326" y="22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07" y="6"/>
                    <a:pt x="287" y="0"/>
                    <a:pt x="279" y="8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68" y="274"/>
                    <a:pt x="68" y="274"/>
                    <a:pt x="68" y="274"/>
                  </a:cubicBezTo>
                  <a:close/>
                  <a:moveTo>
                    <a:pt x="421" y="444"/>
                  </a:moveTo>
                  <a:cubicBezTo>
                    <a:pt x="94" y="444"/>
                    <a:pt x="94" y="444"/>
                    <a:pt x="94" y="444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421" y="467"/>
                    <a:pt x="421" y="467"/>
                    <a:pt x="421" y="467"/>
                  </a:cubicBezTo>
                  <a:cubicBezTo>
                    <a:pt x="423" y="467"/>
                    <a:pt x="425" y="465"/>
                    <a:pt x="425" y="463"/>
                  </a:cubicBezTo>
                  <a:cubicBezTo>
                    <a:pt x="425" y="448"/>
                    <a:pt x="425" y="448"/>
                    <a:pt x="425" y="448"/>
                  </a:cubicBezTo>
                  <a:cubicBezTo>
                    <a:pt x="425" y="446"/>
                    <a:pt x="423" y="444"/>
                    <a:pt x="421" y="444"/>
                  </a:cubicBezTo>
                  <a:close/>
                  <a:moveTo>
                    <a:pt x="20" y="443"/>
                  </a:moveTo>
                  <a:cubicBezTo>
                    <a:pt x="75" y="433"/>
                    <a:pt x="75" y="433"/>
                    <a:pt x="75" y="433"/>
                  </a:cubicBezTo>
                  <a:cubicBezTo>
                    <a:pt x="192" y="410"/>
                    <a:pt x="192" y="410"/>
                    <a:pt x="192" y="410"/>
                  </a:cubicBezTo>
                  <a:cubicBezTo>
                    <a:pt x="144" y="364"/>
                    <a:pt x="144" y="364"/>
                    <a:pt x="144" y="364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12" y="372"/>
                    <a:pt x="12" y="372"/>
                    <a:pt x="12" y="372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3" y="429"/>
                    <a:pt x="3" y="429"/>
                    <a:pt x="3" y="429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20" y="443"/>
                    <a:pt x="20" y="443"/>
                    <a:pt x="20" y="443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185471" y="1945055"/>
              <a:ext cx="75582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612319" y="645900"/>
            <a:ext cx="8621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Query Expansion Based on Crowd Knowledge for Code Search(2015)</a:t>
            </a:r>
          </a:p>
        </p:txBody>
      </p:sp>
      <p:sp>
        <p:nvSpPr>
          <p:cNvPr id="11" name="矩形 10"/>
          <p:cNvSpPr/>
          <p:nvPr/>
        </p:nvSpPr>
        <p:spPr>
          <a:xfrm>
            <a:off x="2275114" y="1029120"/>
            <a:ext cx="850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WordNet</a:t>
            </a:r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could not effectively suggest similar words in software engineering context, as it does not contain many software-specific words;</a:t>
            </a:r>
          </a:p>
          <a:p>
            <a:r>
              <a:rPr lang="en-US" altLang="zh-CN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Propose Query Expansion based on Crowd Knowledge (QECK) to improve the performance of code search</a:t>
            </a:r>
            <a:endParaRPr lang="zh-CN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7950" y="2229449"/>
            <a:ext cx="891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First, it automatically generates expansion queries without human intervention, as QECK employs PRF to automatically generate expansion queries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97949" y="3661084"/>
            <a:ext cx="891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Third, it identifies software-specific words from Q&amp;A pairs by </a:t>
            </a:r>
            <a:r>
              <a:rPr lang="en-US" altLang="zh-CN" dirty="0" err="1"/>
              <a:t>TF-IDF</a:t>
            </a:r>
            <a:r>
              <a:rPr lang="en-US" altLang="zh-CN" dirty="0"/>
              <a:t> weighting function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97951" y="2917251"/>
            <a:ext cx="881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Second, it automatically generates expansion queries without human intervention, as QECK employs PRF to automatically generate expansion queries</a:t>
            </a:r>
          </a:p>
        </p:txBody>
      </p:sp>
      <p:sp>
        <p:nvSpPr>
          <p:cNvPr id="3" name="下箭头 2"/>
          <p:cNvSpPr/>
          <p:nvPr/>
        </p:nvSpPr>
        <p:spPr>
          <a:xfrm>
            <a:off x="2723081" y="4505546"/>
            <a:ext cx="150748" cy="845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87042" y="5456717"/>
            <a:ext cx="870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Q&amp;A pairs can be extracted in the form of software-specific words as context of query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464076" y="5858320"/>
            <a:ext cx="87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These software-specific words are more useful for in code search than </a:t>
            </a:r>
            <a:r>
              <a:rPr lang="en-US" altLang="zh-CN" dirty="0" err="1"/>
              <a:t>WordNet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97950" y="4105707"/>
            <a:ext cx="9280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Four, generates an expansion query by adding software-specific words to the original query.</a:t>
            </a:r>
            <a:endParaRPr lang="zh-CN" altLang="en-US" dirty="0"/>
          </a:p>
        </p:txBody>
      </p:sp>
      <p:sp>
        <p:nvSpPr>
          <p:cNvPr id="15" name="圆角矩形标注 14"/>
          <p:cNvSpPr/>
          <p:nvPr/>
        </p:nvSpPr>
        <p:spPr>
          <a:xfrm>
            <a:off x="3065377" y="4793509"/>
            <a:ext cx="7238999" cy="337750"/>
          </a:xfrm>
          <a:prstGeom prst="wedgeRoundRectCallout">
            <a:avLst>
              <a:gd name="adj1" fmla="val -29874"/>
              <a:gd name="adj2" fmla="val 147988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 Mismatch vocabulary problem between the queries and the code snippet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12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26" y="649015"/>
            <a:ext cx="6643674" cy="47783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70846" y="3038182"/>
            <a:ext cx="1629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Top-k </a:t>
            </a:r>
          </a:p>
          <a:p>
            <a:r>
              <a:rPr lang="en-US" altLang="zh-CN" dirty="0"/>
              <a:t>code snippets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5999" y="489657"/>
            <a:ext cx="530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First-pass retrieval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For the original query, we rank all Q&amp;A pairs using a </a:t>
            </a:r>
          </a:p>
          <a:p>
            <a:r>
              <a:rPr lang="en-US" altLang="zh-CN" dirty="0"/>
              <a:t>particular information retrieval model (e.g., </a:t>
            </a:r>
            <a:r>
              <a:rPr lang="en-US" altLang="zh-CN" dirty="0" err="1"/>
              <a:t>BM25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13572" y="2480966"/>
            <a:ext cx="176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top-m Q&amp;A pairs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31145" y="4546202"/>
            <a:ext cx="4364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Word selection: </a:t>
            </a:r>
          </a:p>
          <a:p>
            <a:r>
              <a:rPr lang="en-US" altLang="zh-CN" dirty="0"/>
              <a:t>Identify useful top-n expansion words</a:t>
            </a:r>
          </a:p>
          <a:p>
            <a:r>
              <a:rPr lang="en-US" altLang="zh-CN" dirty="0"/>
              <a:t>from PRF Q&amp;A pairs by the weights of words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11187" y="53097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Second-pass retrieval: </a:t>
            </a:r>
          </a:p>
          <a:p>
            <a:r>
              <a:rPr lang="en-US" altLang="zh-CN" dirty="0"/>
              <a:t> Rank all  the top-k code snippets in corpus</a:t>
            </a:r>
          </a:p>
          <a:p>
            <a:r>
              <a:rPr lang="en-US" altLang="zh-CN" dirty="0"/>
              <a:t> related to the expanded query (e.g., </a:t>
            </a:r>
            <a:r>
              <a:rPr lang="en-US" altLang="zh-CN" dirty="0" err="1"/>
              <a:t>BM25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30833" y="3370102"/>
            <a:ext cx="13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QECK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3" idx="0"/>
          </p:cNvCxnSpPr>
          <p:nvPr/>
        </p:nvCxnSpPr>
        <p:spPr>
          <a:xfrm flipH="1">
            <a:off x="4731798" y="649015"/>
            <a:ext cx="1108165" cy="102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595456" y="4546202"/>
            <a:ext cx="188596" cy="3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750663" y="4395285"/>
            <a:ext cx="534827" cy="61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XJ7y_Dkc0WYOaP4MHDC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zMAWd5DoUi0HxzMhoEb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ooJVpPA0k0CHvn4VipVpIw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1356</Words>
  <Application>Microsoft Office PowerPoint</Application>
  <PresentationFormat>宽屏</PresentationFormat>
  <Paragraphs>173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AdvP1854</vt:lpstr>
      <vt:lpstr>Arial Unicode MS</vt:lpstr>
      <vt:lpstr>黑体</vt:lpstr>
      <vt:lpstr>华文楷体</vt:lpstr>
      <vt:lpstr>楷体</vt:lpstr>
      <vt:lpstr>宋体</vt:lpstr>
      <vt:lpstr>微软雅黑</vt:lpstr>
      <vt:lpstr>arial</vt:lpstr>
      <vt:lpstr>arial</vt:lpstr>
      <vt:lpstr>Calibri</vt:lpstr>
      <vt:lpstr>Calibri Light</vt:lpstr>
      <vt:lpstr>Century Gothic</vt:lpstr>
      <vt:lpstr>Ebrima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Flint Zhao</cp:lastModifiedBy>
  <cp:revision>228</cp:revision>
  <dcterms:created xsi:type="dcterms:W3CDTF">2016-05-28T08:31:34Z</dcterms:created>
  <dcterms:modified xsi:type="dcterms:W3CDTF">2018-06-19T05:10:16Z</dcterms:modified>
</cp:coreProperties>
</file>