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1948" r:id="rId2"/>
    <p:sldId id="2301" r:id="rId3"/>
    <p:sldId id="2302" r:id="rId4"/>
    <p:sldId id="2164" r:id="rId5"/>
    <p:sldId id="2303" r:id="rId6"/>
    <p:sldId id="2304" r:id="rId7"/>
    <p:sldId id="2305" r:id="rId8"/>
    <p:sldId id="2306" r:id="rId9"/>
    <p:sldId id="2307" r:id="rId10"/>
    <p:sldId id="2308" r:id="rId11"/>
    <p:sldId id="2310" r:id="rId12"/>
    <p:sldId id="2309" r:id="rId13"/>
    <p:sldId id="2311" r:id="rId14"/>
    <p:sldId id="2312" r:id="rId15"/>
    <p:sldId id="2208" r:id="rId16"/>
    <p:sldId id="2313" r:id="rId17"/>
    <p:sldId id="2314" r:id="rId18"/>
    <p:sldId id="2315" r:id="rId19"/>
    <p:sldId id="2316" r:id="rId20"/>
    <p:sldId id="2219" r:id="rId21"/>
    <p:sldId id="2320" r:id="rId22"/>
    <p:sldId id="2322" r:id="rId23"/>
    <p:sldId id="2324" r:id="rId24"/>
    <p:sldId id="2323" r:id="rId25"/>
    <p:sldId id="2325" r:id="rId26"/>
    <p:sldId id="2326" r:id="rId27"/>
    <p:sldId id="2328" r:id="rId28"/>
    <p:sldId id="2329" r:id="rId29"/>
    <p:sldId id="2330" r:id="rId30"/>
    <p:sldId id="2331" r:id="rId31"/>
    <p:sldId id="2332" r:id="rId32"/>
    <p:sldId id="2333" r:id="rId33"/>
    <p:sldId id="2334" r:id="rId34"/>
    <p:sldId id="2335" r:id="rId35"/>
    <p:sldId id="2336" r:id="rId36"/>
    <p:sldId id="2337" r:id="rId37"/>
    <p:sldId id="2338" r:id="rId38"/>
    <p:sldId id="2339" r:id="rId39"/>
    <p:sldId id="2340" r:id="rId40"/>
    <p:sldId id="2341" r:id="rId41"/>
    <p:sldId id="2342" r:id="rId42"/>
  </p:sldIdLst>
  <p:sldSz cx="9144000" cy="6858000" type="screen4x3"/>
  <p:notesSz cx="6834188" cy="9979025"/>
  <p:defaultTextStyle>
    <a:defPPr>
      <a:defRPr lang="en-US"/>
    </a:defPPr>
    <a:lvl1pPr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1pPr>
    <a:lvl2pPr marL="4572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2pPr>
    <a:lvl3pPr marL="9144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3pPr>
    <a:lvl4pPr marL="13716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4pPr>
    <a:lvl5pPr marL="18288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orient="horz" pos="3441">
          <p15:clr>
            <a:srgbClr val="A4A3A4"/>
          </p15:clr>
        </p15:guide>
        <p15:guide id="3" orient="horz" pos="1788">
          <p15:clr>
            <a:srgbClr val="A4A3A4"/>
          </p15:clr>
        </p15:guide>
        <p15:guide id="4" orient="horz" pos="2861">
          <p15:clr>
            <a:srgbClr val="A4A3A4"/>
          </p15:clr>
        </p15:guide>
        <p15:guide id="5" pos="5189">
          <p15:clr>
            <a:srgbClr val="A4A3A4"/>
          </p15:clr>
        </p15:guide>
        <p15:guide id="6" pos="435">
          <p15:clr>
            <a:srgbClr val="A4A3A4"/>
          </p15:clr>
        </p15:guide>
        <p15:guide id="7" pos="4857">
          <p15:clr>
            <a:srgbClr val="A4A3A4"/>
          </p15:clr>
        </p15:guide>
        <p15:guide id="8" pos="2887">
          <p15:clr>
            <a:srgbClr val="A4A3A4"/>
          </p15:clr>
        </p15:guide>
        <p15:guide id="9" pos="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66"/>
    <a:srgbClr val="3399FF"/>
    <a:srgbClr val="FF6600"/>
    <a:srgbClr val="333333"/>
    <a:srgbClr val="FF660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7" autoAdjust="0"/>
  </p:normalViewPr>
  <p:slideViewPr>
    <p:cSldViewPr snapToGrid="0">
      <p:cViewPr varScale="1">
        <p:scale>
          <a:sx n="99" d="100"/>
          <a:sy n="99" d="100"/>
        </p:scale>
        <p:origin x="780" y="78"/>
      </p:cViewPr>
      <p:guideLst>
        <p:guide orient="horz" pos="2116"/>
        <p:guide orient="horz" pos="3441"/>
        <p:guide orient="horz" pos="1788"/>
        <p:guide orient="horz" pos="2861"/>
        <p:guide pos="5189"/>
        <p:guide pos="435"/>
        <p:guide pos="4857"/>
        <p:guide pos="2887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t" anchorCtr="0" compatLnSpc="1"/>
          <a:lstStyle>
            <a:lvl1pPr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t" anchorCtr="0" compatLnSpc="1"/>
          <a:lstStyle>
            <a:lvl1pPr algn="r"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</a:lstStyle>
          <a:p>
            <a:fld id="{3FE30B5A-03D2-41F0-AF12-A5958CBFDCF0}" type="datetime1">
              <a:rPr lang="zh-CN" altLang="en-US"/>
              <a:t>2018/6/7</a:t>
            </a:fld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7713"/>
            <a:ext cx="4989513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5762" cy="449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ctr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b" anchorCtr="0" compatLnSpc="1"/>
          <a:lstStyle>
            <a:lvl1pPr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7375"/>
            <a:ext cx="2960687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403" tIns="46700" rIns="93403" bIns="46700" numCol="1" anchor="b" anchorCtr="0" compatLnSpc="1"/>
          <a:lstStyle>
            <a:lvl1pPr algn="r" defTabSz="934720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</a:lstStyle>
          <a:p>
            <a:fld id="{1D511F27-77C5-4828-825D-DA1325FF2B9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56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However, it is usually very hard for a user to understand the discovered topics based only on the multinomial distribution of words.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08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1.the supervised system improves over the unsupervised baseline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2.there is relatively little difference between the in-domain and cross-domain results for our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57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42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主题：主题词个数；权重；维基百科标题：关键词提取；维基图结构特征研究很多；或者自动提取特征，序列到序列的网络结构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17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82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However, in order to do this, they required external resources (two search APIs, one of which is no longer publicly available), limiting the general-purpose utility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34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However, in order to do this, they required external resources (two search APIs, one of which is no longer publicly available), limiting the general-purpose utility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76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63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The labels selected for the topic #288 are all very relevant to a Surgical operation. On the other hand, the images selected for topic #99 are irrelevant to Wedding photography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Franklin Gothic Book" panose="020B05030201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借鉴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CV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的研究成果；网络结构的优化；现在是判别式，能不能考虑生成式，图片领域已有很多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GAN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这方面的研究，当然那就需要数据支撑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325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71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22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However, in order to do this, they required external resources (two search APIs, one of which is no longer publicly available), limiting the general-purpose utility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262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However, in order to do this, they required external resources (two search APIs, one of which is no longer publicly available), limiting the general-purpose utility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02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780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91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526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51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124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62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概率图</a:t>
            </a:r>
            <a:r>
              <a:rPr lang="zh-CN" altLang="en-US" baseline="0" dirty="0" smtClean="0"/>
              <a:t>；主题模型一系列加圈方法；参数估计方法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1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借助向量表示生成主题的文本标签，具体的方法分为两个步骤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13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However, in order to do this, they required external resources (two search APIs, one of which is no longer publicly available), limiting the general-purpose utility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81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76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17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The next step after candidate generation is to re-rank them based on a supervised learn-to-rank model, in an attempt to improve the quality of the top-ranking candidates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80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4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D1B86-C433-49D4-A07F-858AB5400D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1FEDEC-F37E-417C-A44E-96C55D71F4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0700" y="190500"/>
            <a:ext cx="2197100" cy="5883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0500"/>
            <a:ext cx="6438900" cy="5883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4F6AB-1BCF-4766-A814-EE945A820D6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DD894-09DB-4AD1-BFFD-C7E169B6A1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51CAE-5EDC-4607-9DFA-4D2911BEC7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425575"/>
            <a:ext cx="41386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425575"/>
            <a:ext cx="41386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DBB3D-E08E-451A-9BD8-AC09AD2D8EB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BF6B0-6747-4252-8896-9E9CAD7546C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2196A-9055-41E3-899B-9BB2D75F1FF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E1F34-F5A5-485B-AABA-C187254E29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457E8-0D68-4316-BC19-768E4A6521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6C807-0B25-4743-8D8F-19ABEB5FB9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90500"/>
            <a:ext cx="8788400" cy="841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0" rIns="9144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25575"/>
            <a:ext cx="8429625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8963" y="6503988"/>
            <a:ext cx="4164012" cy="296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a typeface="黑体" panose="02010600030101010101" pitchFamily="2" charset="-122"/>
              </a:defRPr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102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a typeface="黑体" panose="02010600030101010101" pitchFamily="2" charset="-122"/>
              </a:defRPr>
            </a:lvl1pPr>
          </a:lstStyle>
          <a:p>
            <a:fld id="{EAC8AD0A-9602-4E94-9D54-13F540D4C894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1" name="Picture 2" descr="Slide2-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7" descr="Slide2-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50" y="3964"/>
              <a:ext cx="121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1080770" rtl="0" eaLnBrk="0" fontAlgn="base" hangingPunct="0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1080770" rtl="0" eaLnBrk="0" fontAlgn="base" hangingPunct="0">
        <a:spcBef>
          <a:spcPct val="50000"/>
        </a:spcBef>
        <a:spcAft>
          <a:spcPct val="0"/>
        </a:spcAft>
        <a:buClr>
          <a:srgbClr val="E74C21"/>
        </a:buClr>
        <a:buChar char="•"/>
        <a:defRPr sz="2000">
          <a:solidFill>
            <a:schemeClr val="bg2"/>
          </a:solidFill>
          <a:latin typeface="+mn-lt"/>
          <a:ea typeface="+mn-ea"/>
        </a:defRPr>
      </a:lvl2pPr>
      <a:lvl3pPr marL="690880" indent="-23368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Font typeface="Franklin Gothic Book" panose="020B0503020102020204" pitchFamily="34" charset="0"/>
        <a:buChar char="−"/>
        <a:defRPr sz="2000">
          <a:solidFill>
            <a:schemeClr val="bg2"/>
          </a:solidFill>
          <a:latin typeface="+mn-lt"/>
          <a:ea typeface="+mn-ea"/>
        </a:defRPr>
      </a:lvl3pPr>
      <a:lvl4pPr marL="1035050" indent="-230505" algn="l" defTabSz="1080770" rtl="0" eaLnBrk="0" fontAlgn="base" hangingPunct="0">
        <a:spcBef>
          <a:spcPct val="20000"/>
        </a:spcBef>
        <a:spcAft>
          <a:spcPct val="0"/>
        </a:spcAft>
        <a:buClr>
          <a:srgbClr val="67676B"/>
        </a:buClr>
        <a:buFont typeface="Franklin Gothic Book" panose="020B0503020102020204" pitchFamily="34" charset="0"/>
        <a:buChar char="•"/>
        <a:defRPr sz="2000">
          <a:solidFill>
            <a:schemeClr val="bg2"/>
          </a:solidFill>
          <a:latin typeface="+mn-lt"/>
          <a:ea typeface="+mn-ea"/>
        </a:defRPr>
      </a:lvl4pPr>
      <a:lvl5pPr marL="13843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18415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2987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27559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213100" indent="-234950" algn="l" defTabSz="1080770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3"/>
          <p:cNvSpPr>
            <a:spLocks noChangeArrowheads="1"/>
          </p:cNvSpPr>
          <p:nvPr/>
        </p:nvSpPr>
        <p:spPr bwMode="auto">
          <a:xfrm>
            <a:off x="0" y="0"/>
            <a:ext cx="9144000" cy="528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tIns="0" bIns="0"/>
          <a:lstStyle/>
          <a:p>
            <a:pPr marL="342900" indent="-342900" defTabSz="1080770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147" name="Rectangle 34"/>
          <p:cNvSpPr txBox="1">
            <a:spLocks noGrp="1" noChangeArrowheads="1"/>
          </p:cNvSpPr>
          <p:nvPr/>
        </p:nvSpPr>
        <p:spPr bwMode="auto">
          <a:xfrm>
            <a:off x="588963" y="6503988"/>
            <a:ext cx="4164012" cy="296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000">
                <a:ea typeface="黑体" panose="02010600030101010101" pitchFamily="2" charset="-122"/>
              </a:rPr>
              <a:t>PowerPoint Template Guidelines/2007</a:t>
            </a:r>
          </a:p>
        </p:txBody>
      </p:sp>
      <p:sp>
        <p:nvSpPr>
          <p:cNvPr id="6148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E2E4F7D8-83A6-4995-B24E-564FAE58A26B}" type="slidenum">
              <a:rPr lang="zh-CN" altLang="en-US" sz="1200">
                <a:ea typeface="黑体" panose="02010600030101010101" pitchFamily="2" charset="-122"/>
              </a:rPr>
              <a:t>1</a:t>
            </a:fld>
            <a:endParaRPr lang="en-US" altLang="zh-CN" sz="1200">
              <a:ea typeface="黑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4562475"/>
            <a:ext cx="9144000" cy="2295525"/>
            <a:chOff x="0" y="4562475"/>
            <a:chExt cx="9144000" cy="2295525"/>
          </a:xfrm>
        </p:grpSpPr>
        <p:pic>
          <p:nvPicPr>
            <p:cNvPr id="6149" name="Picture 1028" descr="dit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562475"/>
              <a:ext cx="9144000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Rectangle 1031"/>
            <p:cNvSpPr>
              <a:spLocks noChangeArrowheads="1"/>
            </p:cNvSpPr>
            <p:nvPr/>
          </p:nvSpPr>
          <p:spPr bwMode="auto">
            <a:xfrm>
              <a:off x="5321300" y="5422900"/>
              <a:ext cx="3822700" cy="1257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000" b="1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152" name="Rectangle 1029"/>
          <p:cNvSpPr>
            <a:spLocks noChangeArrowheads="1"/>
          </p:cNvSpPr>
          <p:nvPr/>
        </p:nvSpPr>
        <p:spPr bwMode="auto">
          <a:xfrm>
            <a:off x="3305175" y="3375025"/>
            <a:ext cx="5553075" cy="46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 anchor="b"/>
          <a:lstStyle/>
          <a:p>
            <a:pPr algn="ctr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>
                <a:solidFill>
                  <a:schemeClr val="bg1"/>
                </a:solidFill>
                <a:ea typeface="宋体" panose="02010600030101010101" pitchFamily="2" charset="-122"/>
              </a:rPr>
              <a:t/>
            </a:r>
            <a:br>
              <a:rPr lang="zh-CN" altLang="en-US" sz="2400" b="1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2012.7.20</a:t>
            </a: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931863" y="1152525"/>
            <a:ext cx="7675562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0" bIns="0" anchor="ctr">
            <a:spAutoFit/>
          </a:bodyPr>
          <a:lstStyle/>
          <a:p>
            <a:pPr eaLnBrk="0" hangingPunct="0"/>
            <a:r>
              <a:rPr lang="en-US" altLang="zh-CN" sz="4000" b="1">
                <a:solidFill>
                  <a:schemeClr val="bg1"/>
                </a:solidFill>
                <a:ea typeface="微软雅黑" panose="020B0503020204020204" pitchFamily="34" charset="-122"/>
              </a:rPr>
              <a:t>2012</a:t>
            </a:r>
            <a:r>
              <a:rPr lang="zh-CN" altLang="en-US" sz="4000" b="1">
                <a:solidFill>
                  <a:schemeClr val="bg1"/>
                </a:solidFill>
                <a:ea typeface="微软雅黑" panose="020B0503020204020204" pitchFamily="34" charset="-122"/>
              </a:rPr>
              <a:t>年营业部上半年工作总结</a:t>
            </a:r>
          </a:p>
        </p:txBody>
      </p:sp>
      <p:sp>
        <p:nvSpPr>
          <p:cNvPr id="6154" name="矩形 10"/>
          <p:cNvSpPr>
            <a:spLocks noChangeArrowheads="1"/>
          </p:cNvSpPr>
          <p:nvPr/>
        </p:nvSpPr>
        <p:spPr bwMode="auto">
          <a:xfrm>
            <a:off x="0" y="1555750"/>
            <a:ext cx="9144000" cy="1889125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 Labeling of Topic Models </a:t>
            </a:r>
            <a:endParaRPr lang="zh-CN" altLang="en-US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11"/>
          <p:cNvSpPr>
            <a:spLocks noChangeArrowheads="1"/>
          </p:cNvSpPr>
          <p:nvPr/>
        </p:nvSpPr>
        <p:spPr bwMode="auto">
          <a:xfrm>
            <a:off x="0" y="1447800"/>
            <a:ext cx="9144000" cy="107950"/>
          </a:xfrm>
          <a:prstGeom prst="rect">
            <a:avLst/>
          </a:prstGeom>
          <a:solidFill>
            <a:srgbClr val="B3B3B5"/>
          </a:solidFill>
          <a:ln w="9525">
            <a:noFill/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156" name="矩形 12"/>
          <p:cNvSpPr>
            <a:spLocks noChangeArrowheads="1"/>
          </p:cNvSpPr>
          <p:nvPr/>
        </p:nvSpPr>
        <p:spPr bwMode="auto">
          <a:xfrm>
            <a:off x="0" y="3444875"/>
            <a:ext cx="9144000" cy="107950"/>
          </a:xfrm>
          <a:prstGeom prst="rect">
            <a:avLst/>
          </a:prstGeom>
          <a:solidFill>
            <a:srgbClr val="B3B3B5"/>
          </a:solidFill>
          <a:ln w="9525">
            <a:noFill/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158" name="TextBox 16"/>
          <p:cNvSpPr txBox="1">
            <a:spLocks noChangeArrowheads="1"/>
          </p:cNvSpPr>
          <p:nvPr/>
        </p:nvSpPr>
        <p:spPr bwMode="auto">
          <a:xfrm>
            <a:off x="0" y="4025900"/>
            <a:ext cx="9144000" cy="1683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高望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2018-6-8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8205532" cy="53153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Re-rank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supervised learn-to-rank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 smtClean="0"/>
              <a:t>PageRank </a:t>
            </a:r>
            <a:r>
              <a:rPr lang="en-US" altLang="zh-CN" sz="2400" dirty="0"/>
              <a:t>to prefer labels which represent </a:t>
            </a:r>
            <a:r>
              <a:rPr lang="en-US" altLang="zh-CN" sz="2400" dirty="0" smtClean="0"/>
              <a:t>more “core</a:t>
            </a:r>
            <a:r>
              <a:rPr lang="en-US" altLang="zh-CN" sz="2400" dirty="0"/>
              <a:t>” concepts in </a:t>
            </a:r>
            <a:r>
              <a:rPr lang="en-US" altLang="zh-CN" sz="2400" dirty="0" smtClean="0"/>
              <a:t>Wikipedia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NumWords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TopicOverlap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28076867622&amp;di=5147c55baf31128bd96ea20cbb1edda4&amp;imgtype=0&amp;src=http%3A%2F%2Fsns.people.com.cn%2Fuploads%2FfigureCaptions%2FImage%2F4d%2F61%2F6c%2F616479e7b1b3e7b1b3%2F13557306833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69" y="3105505"/>
            <a:ext cx="5397986" cy="26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3290" y="637766"/>
            <a:ext cx="8455742" cy="1012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CrowdFlower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judgements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" y="0"/>
            <a:ext cx="5649503" cy="68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0"/>
            <a:ext cx="7627527" cy="6871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5" y="461767"/>
            <a:ext cx="7819059" cy="2610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8" y="3470786"/>
            <a:ext cx="7876834" cy="223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55" y="655638"/>
            <a:ext cx="6134100" cy="164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8" y="3020654"/>
            <a:ext cx="7237413" cy="272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anose="02010600030101010101" pitchFamily="2" charset="-122"/>
              </a:rPr>
              <a:t>15</a:t>
            </a:fld>
            <a:endParaRPr lang="en-US" altLang="zh-CN" sz="1200">
              <a:ea typeface="黑体" panose="02010600030101010101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7BC143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anose="02010600030101010101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anose="02010600030101010101" pitchFamily="2" charset="-122"/>
                </a:rPr>
                <a:t>2</a:t>
              </a:r>
              <a:endParaRPr lang="zh-CN" altLang="en-US" sz="11500" b="1" dirty="0">
                <a:solidFill>
                  <a:srgbClr val="000066"/>
                </a:solidFill>
                <a:ea typeface="黑体" panose="02010600030101010101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545509"/>
            <a:ext cx="873252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Labeling Topics with Images using a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ECIR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103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degree of association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images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deep neural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93" y="2094886"/>
            <a:ext cx="5413068" cy="3652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5845" y="6420465"/>
            <a:ext cx="76101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Topics with Images using a Neural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Network, 2017, ECIR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11862" y="3658982"/>
            <a:ext cx="6219416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vectors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in topics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45" y="6420465"/>
            <a:ext cx="76101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Topics with Images using a Neural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Network, 2017, ECIR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78" y="561806"/>
            <a:ext cx="5967053" cy="241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64" y="3683699"/>
            <a:ext cx="390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63" y="4269965"/>
            <a:ext cx="390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11861" y="4300843"/>
            <a:ext cx="690767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vectors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captions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32" y="4928112"/>
            <a:ext cx="35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911862" y="4908448"/>
            <a:ext cx="6907673" cy="689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publicly available 16-layer VGG-net trained over the ImageNet dataset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3290" y="637766"/>
            <a:ext cx="8455742" cy="1012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candidate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per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Google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1" y="2112646"/>
            <a:ext cx="8227960" cy="3555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5845" y="6420465"/>
            <a:ext cx="76101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Topics with Images using a Neural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Network, 2017, ECIR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3290" y="637766"/>
            <a:ext cx="8455742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7" y="1211262"/>
            <a:ext cx="7553848" cy="4861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5845" y="6420465"/>
            <a:ext cx="76101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Topics with Images using a Neural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Network, 2017, ECIR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386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each topic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important when people want to browse, understand and leverage the topic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topic-word distribution illustrate the sense of the topic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5" y="1970959"/>
            <a:ext cx="5659437" cy="3028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anose="02010600030101010101" pitchFamily="2" charset="-122"/>
              </a:rPr>
              <a:t>20</a:t>
            </a:fld>
            <a:endParaRPr lang="en-US" altLang="zh-CN" sz="1200">
              <a:ea typeface="黑体" panose="02010600030101010101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FF6600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anose="02010600030101010101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anose="02010600030101010101" pitchFamily="2" charset="-122"/>
                </a:rPr>
                <a:t>3</a:t>
              </a:r>
              <a:endParaRPr lang="zh-CN" altLang="en-US" sz="11500" b="1" dirty="0">
                <a:solidFill>
                  <a:srgbClr val="000066"/>
                </a:solidFill>
                <a:ea typeface="黑体" panose="02010600030101010101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682874"/>
            <a:ext cx="8732520" cy="1741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IJACSA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382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have incorporated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concepts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statistical topic modeling in a unified framework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topic labels are selected with respect to the semantic similarity of the concepts and their ontological categorizations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1942465"/>
            <a:ext cx="5491480" cy="25996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01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KB-LDA Topic Model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995170"/>
            <a:ext cx="2999740" cy="2301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40" y="1767205"/>
            <a:ext cx="4171315" cy="3761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4354512"/>
            <a:ext cx="1819275" cy="257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5" y="4669790"/>
            <a:ext cx="3390265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Arial Unicode MS" panose="020B0604020202020204" charset="-122"/>
                <a:ea typeface="Arial Unicode MS" panose="020B0604020202020204" charset="-122"/>
              </a:rPr>
              <a:t>is the set of concepts from DBpedia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40657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using Gibbs Sampling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distribution of topics for document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distribution of concepts for topic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distribution of words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95" y="2268855"/>
            <a:ext cx="2741295" cy="25323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49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Concept-based topic labeling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Graph Construction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are connected by a relationship in the ontology (DBpedia)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60" y="830580"/>
            <a:ext cx="3149600" cy="244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3275330"/>
            <a:ext cx="7651115" cy="24612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1488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Concept-based topic labeling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Graph Construction</a:t>
            </a:r>
          </a:p>
          <a:p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Hyperlink-Induced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Search algorithm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45" y="2440305"/>
            <a:ext cx="5019040" cy="34791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1965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Concept-based topic labeling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labels generation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 classes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core concepts (their categories in DBpedia)</a:t>
            </a:r>
          </a:p>
          <a:p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20" y="2157730"/>
            <a:ext cx="6511925" cy="38074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4825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Concept-based topic labeling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Relevance Scoring Function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label should be more specific to the core concepts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label should cover the highest number of core concepts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2475230"/>
            <a:ext cx="3540125" cy="1149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30" y="2037080"/>
            <a:ext cx="4482465" cy="18338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34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353060"/>
            <a:ext cx="7980680" cy="5657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9171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systems using human evaluation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1" y="1961808"/>
            <a:ext cx="7693127" cy="367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61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3705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topic labelling methods aims to find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phrases, images or summaries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assist with topic interpretation.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9" y="2009362"/>
            <a:ext cx="8469611" cy="8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6" y="3177945"/>
            <a:ext cx="7440764" cy="4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8" y="3896331"/>
            <a:ext cx="8433022" cy="196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34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Knowledge-based Topic Modeling Approach for Automatic Topic Labeling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6" y="1287463"/>
            <a:ext cx="71612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02" y="5363037"/>
            <a:ext cx="2667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07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t>31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79"/>
            <a:ext cx="8747760" cy="251108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latin typeface="Franklin Gothic Medium" pitchFamily="34" charset="0"/>
              <a:ea typeface="宋体" pitchFamily="2" charset="-122"/>
            </a:endParaRP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0" y="1803799"/>
            <a:ext cx="8732520" cy="289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Labeling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 Topic Models Using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 Summaries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ACL 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7"/>
          <p:cNvGrpSpPr/>
          <p:nvPr/>
        </p:nvGrpSpPr>
        <p:grpSpPr>
          <a:xfrm>
            <a:off x="3656156" y="1122392"/>
            <a:ext cx="1595437" cy="1516043"/>
            <a:chOff x="5957888" y="2355850"/>
            <a:chExt cx="1595437" cy="1516043"/>
          </a:xfrm>
        </p:grpSpPr>
        <p:sp>
          <p:nvSpPr>
            <p:cNvPr id="6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1005403" cy="15081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anose="02010600030101010101" pitchFamily="2" charset="-122"/>
                </a:rPr>
                <a:t>4</a:t>
              </a:r>
              <a:endParaRPr lang="zh-CN" altLang="en-US" sz="11500" b="1" dirty="0">
                <a:solidFill>
                  <a:srgbClr val="000066"/>
                </a:solidFill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Providing more </a:t>
            </a:r>
            <a:r>
              <a:rPr lang="en-US" altLang="zh-CN" sz="2800" dirty="0"/>
              <a:t>contextual information and </a:t>
            </a:r>
            <a:r>
              <a:rPr lang="en-US" altLang="zh-CN" sz="2800" dirty="0" smtClean="0"/>
              <a:t>using </a:t>
            </a:r>
            <a:r>
              <a:rPr lang="en-US" altLang="zh-CN" sz="2800" dirty="0"/>
              <a:t>long text descriptions to represent the topics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90563" y="2834246"/>
            <a:ext cx="7800975" cy="234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smtClean="0"/>
              <a:t>top terms </a:t>
            </a:r>
            <a:r>
              <a:rPr lang="en-US" altLang="zh-CN" sz="2800" dirty="0"/>
              <a:t>for a discovered </a:t>
            </a:r>
            <a:r>
              <a:rPr lang="en-US" altLang="zh-CN" sz="2800" dirty="0" smtClean="0"/>
              <a:t>topic: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fire </a:t>
            </a:r>
            <a:r>
              <a:rPr lang="en-US" altLang="zh-CN" sz="2800" i="1" dirty="0" smtClean="0"/>
              <a:t>miles area north southern people coast</a:t>
            </a:r>
          </a:p>
          <a:p>
            <a:r>
              <a:rPr lang="en-US" altLang="zh-CN" sz="2800" i="1" dirty="0" smtClean="0"/>
              <a:t>homes south damage northern river state </a:t>
            </a:r>
            <a:r>
              <a:rPr lang="en-US" altLang="zh-CN" sz="2800" i="1" dirty="0" err="1" smtClean="0"/>
              <a:t>friday</a:t>
            </a:r>
            <a:r>
              <a:rPr lang="en-US" altLang="zh-CN" sz="2800" i="1" dirty="0" smtClean="0"/>
              <a:t> </a:t>
            </a:r>
          </a:p>
          <a:p>
            <a:r>
              <a:rPr lang="en-US" altLang="zh-CN" sz="2800" i="1" dirty="0" smtClean="0"/>
              <a:t>central water rain high </a:t>
            </a:r>
            <a:r>
              <a:rPr lang="en-US" altLang="zh-CN" sz="2800" i="1" dirty="0" err="1" smtClean="0"/>
              <a:t>california</a:t>
            </a:r>
            <a:r>
              <a:rPr lang="en-US" altLang="zh-CN" sz="2800" i="1" dirty="0" smtClean="0"/>
              <a:t> weather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065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Providing more </a:t>
            </a:r>
            <a:r>
              <a:rPr lang="en-US" altLang="zh-CN" sz="2800" dirty="0"/>
              <a:t>contextual information and </a:t>
            </a:r>
            <a:r>
              <a:rPr lang="en-US" altLang="zh-CN" sz="2800" dirty="0" smtClean="0"/>
              <a:t>using </a:t>
            </a:r>
            <a:r>
              <a:rPr lang="en-US" altLang="zh-CN" sz="2800" dirty="0"/>
              <a:t>long text descriptions to represent the topics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90563" y="2834246"/>
            <a:ext cx="7800975" cy="342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i="1" dirty="0"/>
              <a:t>Showers and thunderstorms developed in </a:t>
            </a:r>
            <a:r>
              <a:rPr lang="en-US" altLang="zh-CN" sz="2800" i="1" dirty="0" smtClean="0"/>
              <a:t>parched areas </a:t>
            </a:r>
            <a:r>
              <a:rPr lang="en-US" altLang="zh-CN" sz="2800" i="1" dirty="0"/>
              <a:t>of the southeast , from western </a:t>
            </a:r>
            <a:r>
              <a:rPr lang="en-US" altLang="zh-CN" sz="2800" i="1" dirty="0" smtClean="0"/>
              <a:t>north </a:t>
            </a:r>
            <a:r>
              <a:rPr lang="en-US" altLang="zh-CN" sz="2800" i="1" dirty="0" err="1" smtClean="0"/>
              <a:t>carolina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into south central </a:t>
            </a:r>
            <a:r>
              <a:rPr lang="en-US" altLang="zh-CN" sz="2800" i="1" dirty="0" err="1"/>
              <a:t>alabama</a:t>
            </a:r>
            <a:r>
              <a:rPr lang="en-US" altLang="zh-CN" sz="2800" i="1" dirty="0"/>
              <a:t> , </a:t>
            </a:r>
            <a:r>
              <a:rPr lang="en-US" altLang="zh-CN" sz="2800" i="1" dirty="0" smtClean="0"/>
              <a:t>north central </a:t>
            </a:r>
            <a:r>
              <a:rPr lang="en-US" altLang="zh-CN" sz="2800" i="1" dirty="0"/>
              <a:t>and northeast </a:t>
            </a:r>
            <a:r>
              <a:rPr lang="en-US" altLang="zh-CN" sz="2800" i="1" dirty="0" err="1"/>
              <a:t>texas</a:t>
            </a:r>
            <a:r>
              <a:rPr lang="en-US" altLang="zh-CN" sz="2800" i="1" dirty="0"/>
              <a:t> and the central </a:t>
            </a:r>
            <a:r>
              <a:rPr lang="en-US" altLang="zh-CN" sz="2800" i="1" dirty="0" smtClean="0"/>
              <a:t>and southern </a:t>
            </a:r>
            <a:r>
              <a:rPr lang="en-US" altLang="zh-CN" sz="2800" i="1" dirty="0"/>
              <a:t>gulf coast . … 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The </a:t>
            </a:r>
            <a:r>
              <a:rPr lang="en-US" altLang="zh-CN" sz="2800" i="1" dirty="0"/>
              <a:t>quake was felt over </a:t>
            </a:r>
            <a:r>
              <a:rPr lang="en-US" altLang="zh-CN" sz="2800" i="1" dirty="0" smtClean="0"/>
              <a:t>a </a:t>
            </a:r>
            <a:r>
              <a:rPr lang="en-US" altLang="zh-CN" sz="2800" i="1" dirty="0"/>
              <a:t>large area , extending from </a:t>
            </a:r>
            <a:r>
              <a:rPr lang="en-US" altLang="zh-CN" sz="2800" i="1" dirty="0" err="1"/>
              <a:t>santa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rosa</a:t>
            </a:r>
            <a:r>
              <a:rPr lang="en-US" altLang="zh-CN" sz="2800" i="1" dirty="0"/>
              <a:t> , about </a:t>
            </a:r>
            <a:r>
              <a:rPr lang="en-US" altLang="zh-CN" sz="2800" i="1" dirty="0" smtClean="0"/>
              <a:t>60 miles </a:t>
            </a:r>
            <a:r>
              <a:rPr lang="en-US" altLang="zh-CN" sz="2800" i="1" dirty="0"/>
              <a:t>north of san </a:t>
            </a:r>
            <a:r>
              <a:rPr lang="en-US" altLang="zh-CN" sz="2800" i="1" dirty="0" err="1"/>
              <a:t>francisco</a:t>
            </a:r>
            <a:r>
              <a:rPr lang="en-US" altLang="zh-CN" sz="2800" i="1" dirty="0"/>
              <a:t> , to the </a:t>
            </a:r>
            <a:r>
              <a:rPr lang="en-US" altLang="zh-CN" sz="2800" i="1" dirty="0" err="1"/>
              <a:t>santa</a:t>
            </a:r>
            <a:r>
              <a:rPr lang="en-US" altLang="zh-CN" sz="2800" i="1" dirty="0"/>
              <a:t> </a:t>
            </a:r>
            <a:r>
              <a:rPr lang="en-US" altLang="zh-CN" sz="2800" i="1" dirty="0" err="1" smtClean="0"/>
              <a:t>cruz</a:t>
            </a:r>
            <a:r>
              <a:rPr lang="en-US" altLang="zh-CN" sz="2800" i="1" dirty="0" smtClean="0"/>
              <a:t> area </a:t>
            </a:r>
            <a:r>
              <a:rPr lang="en-US" altLang="zh-CN" sz="2800" i="1" dirty="0"/>
              <a:t>70 miles to the south ….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837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Contributions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73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We are the first to </a:t>
            </a:r>
            <a:r>
              <a:rPr lang="en-US" altLang="zh-CN" sz="2800" dirty="0" err="1" smtClean="0"/>
              <a:t>invesitage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using text summaries </a:t>
            </a:r>
            <a:r>
              <a:rPr lang="en-US" altLang="zh-CN" sz="2800" dirty="0"/>
              <a:t>for topic </a:t>
            </a:r>
            <a:r>
              <a:rPr lang="en-US" altLang="zh-CN" sz="2800" dirty="0" smtClean="0"/>
              <a:t>labeling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We propose a summarization </a:t>
            </a:r>
            <a:r>
              <a:rPr lang="en-US" altLang="zh-CN" sz="2800" dirty="0" smtClean="0"/>
              <a:t>algorithm based </a:t>
            </a:r>
            <a:r>
              <a:rPr lang="en-US" altLang="zh-CN" sz="2800" dirty="0"/>
              <a:t>on submodular optimization to </a:t>
            </a:r>
            <a:r>
              <a:rPr lang="en-US" altLang="zh-CN" sz="2800" dirty="0" smtClean="0"/>
              <a:t>extract summaries </a:t>
            </a:r>
            <a:r>
              <a:rPr lang="en-US" altLang="zh-CN" sz="2800" dirty="0"/>
              <a:t>with both high relevance, </a:t>
            </a:r>
            <a:r>
              <a:rPr lang="en-US" altLang="zh-CN" sz="2800" dirty="0" smtClean="0"/>
              <a:t>coverage and </a:t>
            </a:r>
            <a:r>
              <a:rPr lang="en-US" altLang="zh-CN" sz="2800" dirty="0"/>
              <a:t>discrimination for all </a:t>
            </a:r>
            <a:r>
              <a:rPr lang="en-US" altLang="zh-CN" sz="2800" dirty="0" smtClean="0"/>
              <a:t>topics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Automatic and manual analysis reveals the usefulness and advantages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92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725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/>
              <a:t>Candidate Sentence Selection</a:t>
            </a:r>
            <a:endParaRPr lang="en-US" altLang="zh-CN" sz="2800" dirty="0" smtClean="0"/>
          </a:p>
          <a:p>
            <a:r>
              <a:rPr lang="en-US" altLang="zh-CN" sz="2800" dirty="0" smtClean="0"/>
              <a:t>Computing </a:t>
            </a:r>
            <a:r>
              <a:rPr lang="en-US" altLang="zh-CN" sz="2800" dirty="0"/>
              <a:t>the </a:t>
            </a:r>
            <a:r>
              <a:rPr lang="en-US" altLang="zh-CN" sz="2800" dirty="0" err="1" smtClean="0"/>
              <a:t>Kullback-Leibler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(KL) divergence between the word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the topic θ and each sentence s in </a:t>
            </a:r>
            <a:r>
              <a:rPr lang="en-US" altLang="zh-CN" sz="2800" dirty="0" smtClean="0"/>
              <a:t>the whole </a:t>
            </a:r>
            <a:r>
              <a:rPr lang="en-US" altLang="zh-CN" sz="2800" dirty="0"/>
              <a:t>document </a:t>
            </a:r>
            <a:r>
              <a:rPr lang="en-US" altLang="zh-CN" sz="2800" dirty="0" smtClean="0"/>
              <a:t>collection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TW - top 500 words in topic</a:t>
            </a:r>
            <a:endParaRPr lang="zh-CN" altLang="en-US" sz="2800" dirty="0"/>
          </a:p>
          <a:p>
            <a:r>
              <a:rPr lang="en-US" altLang="zh-CN" sz="2800" dirty="0" smtClean="0"/>
              <a:t>SW </a:t>
            </a:r>
            <a:r>
              <a:rPr lang="en-US" altLang="zh-CN" sz="2800" dirty="0"/>
              <a:t>- words in sentences</a:t>
            </a:r>
          </a:p>
          <a:p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50" y="4010400"/>
            <a:ext cx="5392112" cy="7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360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Extraction</a:t>
            </a:r>
            <a:endParaRPr lang="en-US" altLang="zh-CN" sz="2800" dirty="0" smtClean="0"/>
          </a:p>
          <a:p>
            <a:r>
              <a:rPr lang="en-US" altLang="zh-CN" sz="2800" dirty="0"/>
              <a:t>Finding an optimal summary </a:t>
            </a:r>
            <a:r>
              <a:rPr lang="en-US" altLang="zh-CN" sz="2800" dirty="0" smtClean="0"/>
              <a:t>from all </a:t>
            </a:r>
            <a:r>
              <a:rPr lang="en-US" altLang="zh-CN" sz="2800" dirty="0"/>
              <a:t>possible summaries E by maximizing a </a:t>
            </a:r>
            <a:r>
              <a:rPr lang="en-US" altLang="zh-CN" sz="2800" dirty="0" smtClean="0"/>
              <a:t>score function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V - candidate sentence </a:t>
            </a:r>
            <a:r>
              <a:rPr lang="en-US" altLang="zh-CN" sz="2800" dirty="0" smtClean="0"/>
              <a:t>set</a:t>
            </a:r>
          </a:p>
          <a:p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84" y="3310674"/>
            <a:ext cx="3720671" cy="77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91" y="4982554"/>
            <a:ext cx="4585056" cy="4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70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684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</a:t>
            </a:r>
            <a:r>
              <a:rPr lang="en-US" altLang="zh-CN" sz="2800" b="1" dirty="0" smtClean="0"/>
              <a:t>Extraction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i="1" dirty="0"/>
              <a:t>Relevance Function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i="1" dirty="0"/>
              <a:t>Coverage Function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73" y="3194851"/>
            <a:ext cx="4229481" cy="89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5084065"/>
            <a:ext cx="4082122" cy="83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497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3519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/>
              <a:t>Topic </a:t>
            </a:r>
            <a:r>
              <a:rPr lang="en-US" altLang="zh-CN" sz="2800" b="1" dirty="0"/>
              <a:t>Summary </a:t>
            </a:r>
            <a:r>
              <a:rPr lang="en-US" altLang="zh-CN" sz="2800" b="1" dirty="0" smtClean="0"/>
              <a:t>Extraction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Discrimination </a:t>
            </a:r>
            <a:r>
              <a:rPr lang="en-US" altLang="zh-CN" sz="2800" dirty="0" smtClean="0"/>
              <a:t>Function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Greedy Selection</a:t>
            </a:r>
          </a:p>
          <a:p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09" y="3348553"/>
            <a:ext cx="4973193" cy="74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84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4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" y="1968246"/>
            <a:ext cx="40576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08" y="2473261"/>
            <a:ext cx="3914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213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anose="02010600030101010101" pitchFamily="2" charset="-122"/>
              </a:rPr>
              <a:t>4</a:t>
            </a:fld>
            <a:endParaRPr lang="en-US" altLang="zh-CN" sz="1200">
              <a:ea typeface="黑体" panose="02010600030101010101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anose="02010600030101010101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>
                  <a:solidFill>
                    <a:srgbClr val="000066"/>
                  </a:solidFill>
                  <a:ea typeface="黑体" panose="02010600030101010101" pitchFamily="2" charset="-122"/>
                </a:rPr>
                <a:t>1</a:t>
              </a:r>
              <a:endParaRPr lang="zh-CN" altLang="en-US" sz="11500" b="1" dirty="0">
                <a:solidFill>
                  <a:srgbClr val="000066"/>
                </a:solidFill>
                <a:ea typeface="黑体" panose="02010600030101010101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682874"/>
            <a:ext cx="8732520" cy="1840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 labelling of topics with neural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COLING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4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0" y="2037848"/>
            <a:ext cx="3767836" cy="350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31" y="2056090"/>
            <a:ext cx="4192333" cy="348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62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/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5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 thoughts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4" y="1917290"/>
            <a:ext cx="7916863" cy="4373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Multimodal </a:t>
            </a:r>
            <a:r>
              <a:rPr lang="en-US" altLang="zh-CN" sz="2800" dirty="0" smtClean="0"/>
              <a:t>topic labelling --- make </a:t>
            </a:r>
            <a:r>
              <a:rPr lang="en-US" altLang="zh-CN" sz="2800" dirty="0"/>
              <a:t>use </a:t>
            </a:r>
            <a:r>
              <a:rPr lang="en-US" altLang="zh-CN" sz="2800" dirty="0" smtClean="0"/>
              <a:t>of all </a:t>
            </a:r>
            <a:r>
              <a:rPr lang="en-US" altLang="zh-CN" sz="2800" dirty="0"/>
              <a:t>the three kinds of labels together to </a:t>
            </a:r>
            <a:r>
              <a:rPr lang="en-US" altLang="zh-CN" sz="2800" dirty="0" smtClean="0"/>
              <a:t>improve the </a:t>
            </a:r>
            <a:r>
              <a:rPr lang="en-US" altLang="zh-CN" sz="2800" dirty="0"/>
              <a:t>users’ </a:t>
            </a:r>
            <a:r>
              <a:rPr lang="en-US" altLang="zh-CN" sz="2800" dirty="0" smtClean="0"/>
              <a:t>experience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Generating methods for automatic labeling</a:t>
            </a: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/>
              <a:t>Practical application in short text</a:t>
            </a:r>
          </a:p>
          <a:p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165" y="6355715"/>
            <a:ext cx="906843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Labeling of Topic Models Using Text Summaries, ACL,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77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333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based on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topics to Wikipedia articles,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an IR approach, by querying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 Wikipedia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top-N topic terms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external resources (two search APIs, one of which is no longer publicly available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timgsa.baidu.com/timg?image&amp;quality=80&amp;size=b9999_10000&amp;sec=1528060038254&amp;di=9a5cd9d3ad99a9281f7d69a1061a5803&amp;imgtype=0&amp;src=http%3A%2F%2Fnews.sciencenet.cn%2Fupload%2Fnews%2Fimages%2F2014%2F11%2F201411181142699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05" y="3137145"/>
            <a:ext cx="2868122" cy="19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4" y="2930013"/>
            <a:ext cx="663500" cy="232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右箭头 2"/>
          <p:cNvSpPr/>
          <p:nvPr/>
        </p:nvSpPr>
        <p:spPr bwMode="auto">
          <a:xfrm>
            <a:off x="3373463" y="3539613"/>
            <a:ext cx="1700981" cy="934064"/>
          </a:xfrm>
          <a:prstGeom prst="leftRightArrow">
            <a:avLst/>
          </a:prstGeom>
          <a:gradFill rotWithShape="0">
            <a:gsLst>
              <a:gs pos="0">
                <a:schemeClr val="bg2"/>
              </a:gs>
              <a:gs pos="100000">
                <a:srgbClr val="E1C797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7916863" cy="505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label generation based on Wikipedia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generation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doc2vec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on the English Wikipedia articles, and represent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Wikipedia title by its document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marL="514350" indent="-514350">
              <a:buAutoNum type="arabicPeriod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Wikipedia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titles by treating titles as a single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financial crisis             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financial_crisis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3215147" y="5358581"/>
            <a:ext cx="934065" cy="265471"/>
          </a:xfrm>
          <a:prstGeom prst="rightArrow">
            <a:avLst/>
          </a:prstGeom>
          <a:gradFill rotWithShape="0">
            <a:gsLst>
              <a:gs pos="50000">
                <a:srgbClr val="71644C"/>
              </a:gs>
              <a:gs pos="0">
                <a:schemeClr val="bg2"/>
              </a:gs>
              <a:gs pos="0">
                <a:srgbClr val="FFFFFF"/>
              </a:gs>
              <a:gs pos="100000">
                <a:srgbClr val="E1C797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8205532" cy="52198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label generation based on Wikipedia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topic, they measure the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title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with word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top-10 topic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54" y="3247711"/>
            <a:ext cx="4299769" cy="13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8205532" cy="43519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label generation based on Wikipedia</a:t>
            </a: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9" y="1827908"/>
            <a:ext cx="8466137" cy="1971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14069" y="4011330"/>
            <a:ext cx="8829931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doc2vec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tends to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fine-grained concepts 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word2vec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generic or abstract labels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6" y="5176458"/>
            <a:ext cx="4019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anose="02010600030101010101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anose="02010600030101010101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4" y="637766"/>
            <a:ext cx="8205532" cy="50198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Re-rank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supervised learn-to-rank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AutoNum type="arabicPeriod"/>
            </a:pPr>
            <a:r>
              <a:rPr lang="en-US" altLang="zh-CN" sz="2400" dirty="0" err="1" smtClean="0"/>
              <a:t>LetterTrigram</a:t>
            </a:r>
            <a:r>
              <a:rPr lang="en-US" altLang="zh-CN" sz="2400" dirty="0" smtClean="0"/>
              <a:t> based </a:t>
            </a:r>
            <a:r>
              <a:rPr lang="en-US" altLang="zh-CN" sz="2400" dirty="0"/>
              <a:t>on the finding of Kou et al. (2015</a:t>
            </a:r>
            <a:r>
              <a:rPr lang="en-US" altLang="zh-CN" sz="2400" dirty="0" smtClean="0"/>
              <a:t>).</a:t>
            </a:r>
          </a:p>
          <a:p>
            <a:pPr marL="457200" indent="-457200">
              <a:buAutoNum type="arabicPeriod"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lettertrigram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title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{_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toc,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_, _ma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mar, ark,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_}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Rank the labels based on cosine similarity with topic </a:t>
            </a:r>
            <a:r>
              <a:rPr lang="en-US" altLang="zh-CN" sz="2400" dirty="0" smtClean="0"/>
              <a:t>words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2788" y="6420465"/>
            <a:ext cx="86032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Labelling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2016, COLING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67676B"/>
      </a:dk1>
      <a:lt1>
        <a:srgbClr val="FFFFFF"/>
      </a:lt1>
      <a:dk2>
        <a:srgbClr val="67676B"/>
      </a:dk2>
      <a:lt2>
        <a:srgbClr val="000000"/>
      </a:lt2>
      <a:accent1>
        <a:srgbClr val="00A4E3"/>
      </a:accent1>
      <a:accent2>
        <a:srgbClr val="D60C8C"/>
      </a:accent2>
      <a:accent3>
        <a:srgbClr val="FFFFFF"/>
      </a:accent3>
      <a:accent4>
        <a:srgbClr val="57575A"/>
      </a:accent4>
      <a:accent5>
        <a:srgbClr val="AACFEF"/>
      </a:accent5>
      <a:accent6>
        <a:srgbClr val="C20A7E"/>
      </a:accent6>
      <a:hlink>
        <a:srgbClr val="C1D72F"/>
      </a:hlink>
      <a:folHlink>
        <a:srgbClr val="EF3E2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t" anchorCtr="0" compatLnSpc="1"/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t" anchorCtr="0" compatLnSpc="1"/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F26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EF3E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1673</Words>
  <Application>Microsoft Office PowerPoint</Application>
  <PresentationFormat>全屏显示(4:3)</PresentationFormat>
  <Paragraphs>328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 Unicode MS</vt:lpstr>
      <vt:lpstr>仿宋_GB2312</vt:lpstr>
      <vt:lpstr>黑体</vt:lpstr>
      <vt:lpstr>宋体</vt:lpstr>
      <vt:lpstr>微软雅黑</vt:lpstr>
      <vt:lpstr>Arial</vt:lpstr>
      <vt:lpstr>Franklin Gothic Book</vt:lpstr>
      <vt:lpstr>Franklin Gothic Medium</vt:lpstr>
      <vt:lpstr>Times New Roman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GGG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2012年服务提升综合考评 管理办法解析</dc:title>
  <dc:creator>徐慧洁</dc:creator>
  <cp:lastModifiedBy>User</cp:lastModifiedBy>
  <cp:revision>2671</cp:revision>
  <cp:lastPrinted>2411-12-30T00:00:00Z</cp:lastPrinted>
  <dcterms:created xsi:type="dcterms:W3CDTF">2007-04-13T18:33:00Z</dcterms:created>
  <dcterms:modified xsi:type="dcterms:W3CDTF">2018-06-07T00:50:47Z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