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59" r:id="rId4"/>
    <p:sldId id="260" r:id="rId5"/>
    <p:sldId id="281" r:id="rId6"/>
    <p:sldId id="285" r:id="rId7"/>
    <p:sldId id="26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7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4" autoAdjust="0"/>
    <p:restoredTop sz="94712" autoAdjust="0"/>
  </p:normalViewPr>
  <p:slideViewPr>
    <p:cSldViewPr snapToGrid="0">
      <p:cViewPr varScale="1">
        <p:scale>
          <a:sx n="84" d="100"/>
          <a:sy n="84" d="100"/>
        </p:scale>
        <p:origin x="114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notesViewPr>
    <p:cSldViewPr snapToGrid="0">
      <p:cViewPr varScale="1">
        <p:scale>
          <a:sx n="57" d="100"/>
          <a:sy n="57" d="100"/>
        </p:scale>
        <p:origin x="180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A46D-7EC0-44A2-B21D-295A4438E2E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5E40-573C-4841-A614-37AF113E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8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9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452172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707853" y="1610313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7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5773618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683667" y="2377672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5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4706408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698547" y="3200840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0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682396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706920" y="4028824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39850" y="237705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 dirty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1363663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732503" y="2339746"/>
            <a:ext cx="6554410" cy="399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7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0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5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8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2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7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8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CC8C-8418-46FF-B238-0545A970C503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1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302" y="725166"/>
            <a:ext cx="11541797" cy="58477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 Novel Neural Topic Model and Its Supervised Extension</a:t>
            </a:r>
            <a:endParaRPr lang="en-US" altLang="zh-CN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2645" y="4132258"/>
            <a:ext cx="6544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By Qianqian Xie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Computer School, Wuhan University</a:t>
            </a:r>
          </a:p>
          <a:p>
            <a:pPr algn="ctr"/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xieq@whu.edu.cn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October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27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2016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479149" y="1614102"/>
            <a:ext cx="75555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Ziqiang </a:t>
            </a:r>
            <a:r>
              <a:rPr lang="it-IT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Cao, </a:t>
            </a:r>
            <a:r>
              <a:rPr lang="it-IT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Sujian </a:t>
            </a:r>
            <a:r>
              <a:rPr lang="it-IT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Li, </a:t>
            </a:r>
            <a:r>
              <a:rPr lang="it-IT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Yang </a:t>
            </a:r>
            <a:r>
              <a:rPr lang="it-IT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Liu, </a:t>
            </a:r>
            <a:r>
              <a:rPr lang="it-IT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Wenjie </a:t>
            </a:r>
            <a:r>
              <a:rPr lang="it-IT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Li, </a:t>
            </a:r>
            <a:r>
              <a:rPr lang="it-IT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Heng Ji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Key Laboratory of Computational Linguistics, Peking University, MOE, China</a:t>
            </a: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Computing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Department, Hong Kong Polytechnic University, Hong Kong</a:t>
            </a: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Computer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Science Department, Rensselaer Polytechnic Institute, USA</a:t>
            </a:r>
            <a:endParaRPr lang="en-US" altLang="zh-CN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93" y="2868676"/>
            <a:ext cx="3562449" cy="494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541" y="2851213"/>
            <a:ext cx="3585210" cy="516890"/>
          </a:xfrm>
          <a:custGeom>
            <a:avLst/>
            <a:gdLst/>
            <a:ahLst/>
            <a:cxnLst/>
            <a:rect l="l" t="t" r="r" b="b"/>
            <a:pathLst>
              <a:path w="3585210" h="516889">
                <a:moveTo>
                  <a:pt x="0" y="0"/>
                </a:moveTo>
                <a:lnTo>
                  <a:pt x="3584676" y="0"/>
                </a:lnTo>
                <a:lnTo>
                  <a:pt x="3584676" y="516661"/>
                </a:lnTo>
                <a:lnTo>
                  <a:pt x="0" y="516661"/>
                </a:lnTo>
                <a:lnTo>
                  <a:pt x="0" y="0"/>
                </a:lnTo>
                <a:close/>
              </a:path>
            </a:pathLst>
          </a:custGeom>
          <a:ln w="22224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503" y="2339746"/>
            <a:ext cx="6554410" cy="399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9922" y="1838325"/>
            <a:ext cx="65652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通过单词</a:t>
            </a:r>
            <a:r>
              <a:rPr sz="2000" spc="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/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词组的向量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表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达，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计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算单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的主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题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分布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概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率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085181"/>
            <a:ext cx="2063750" cy="520065"/>
          </a:xfrm>
          <a:custGeom>
            <a:avLst/>
            <a:gdLst/>
            <a:ahLst/>
            <a:cxnLst/>
            <a:rect l="l" t="t" r="r" b="b"/>
            <a:pathLst>
              <a:path w="2063750" h="520064">
                <a:moveTo>
                  <a:pt x="0" y="0"/>
                </a:moveTo>
                <a:lnTo>
                  <a:pt x="2063546" y="0"/>
                </a:lnTo>
                <a:lnTo>
                  <a:pt x="2063546" y="520052"/>
                </a:lnTo>
                <a:lnTo>
                  <a:pt x="0" y="520052"/>
                </a:lnTo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330" y="2909697"/>
            <a:ext cx="735330" cy="416559"/>
          </a:xfrm>
          <a:custGeom>
            <a:avLst/>
            <a:gdLst/>
            <a:ahLst/>
            <a:cxnLst/>
            <a:rect l="l" t="t" r="r" b="b"/>
            <a:pathLst>
              <a:path w="735330" h="416560">
                <a:moveTo>
                  <a:pt x="0" y="0"/>
                </a:moveTo>
                <a:lnTo>
                  <a:pt x="734987" y="0"/>
                </a:lnTo>
                <a:lnTo>
                  <a:pt x="734987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61" y="3326278"/>
            <a:ext cx="4445" cy="1737360"/>
          </a:xfrm>
          <a:custGeom>
            <a:avLst/>
            <a:gdLst/>
            <a:ahLst/>
            <a:cxnLst/>
            <a:rect l="l" t="t" r="r" b="b"/>
            <a:pathLst>
              <a:path w="4444" h="1737360">
                <a:moveTo>
                  <a:pt x="4457" y="0"/>
                </a:moveTo>
                <a:lnTo>
                  <a:pt x="0" y="1736902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5105" y="498686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0"/>
                </a:moveTo>
                <a:lnTo>
                  <a:pt x="44259" y="76314"/>
                </a:lnTo>
                <a:lnTo>
                  <a:pt x="88900" y="228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3853" y="4311903"/>
            <a:ext cx="2503170" cy="629285"/>
          </a:xfrm>
          <a:custGeom>
            <a:avLst/>
            <a:gdLst/>
            <a:ahLst/>
            <a:cxnLst/>
            <a:rect l="l" t="t" r="r" b="b"/>
            <a:pathLst>
              <a:path w="2503170" h="629285">
                <a:moveTo>
                  <a:pt x="0" y="0"/>
                </a:moveTo>
                <a:lnTo>
                  <a:pt x="2502865" y="0"/>
                </a:lnTo>
                <a:lnTo>
                  <a:pt x="2502865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564" y="4478709"/>
            <a:ext cx="4405836" cy="103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54910">
              <a:lnSpc>
                <a:spcPct val="100000"/>
              </a:lnSpc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文档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的向量表达</a:t>
            </a:r>
          </a:p>
          <a:p>
            <a:pPr>
              <a:lnSpc>
                <a:spcPts val="1450"/>
              </a:lnSpc>
              <a:spcBef>
                <a:spcPts val="48"/>
              </a:spcBef>
            </a:pPr>
            <a:endParaRPr sz="1450" dirty="0"/>
          </a:p>
          <a:p>
            <a:pPr>
              <a:lnSpc>
                <a:spcPts val="2000"/>
              </a:lnSpc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文档</a:t>
            </a:r>
            <a:r>
              <a:rPr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的主题分布</a:t>
            </a:r>
          </a:p>
        </p:txBody>
      </p:sp>
      <p:sp>
        <p:nvSpPr>
          <p:cNvPr id="12" name="object 12"/>
          <p:cNvSpPr/>
          <p:nvPr/>
        </p:nvSpPr>
        <p:spPr>
          <a:xfrm>
            <a:off x="6948423" y="3701796"/>
            <a:ext cx="978535" cy="504190"/>
          </a:xfrm>
          <a:custGeom>
            <a:avLst/>
            <a:gdLst/>
            <a:ahLst/>
            <a:cxnLst/>
            <a:rect l="l" t="t" r="r" b="b"/>
            <a:pathLst>
              <a:path w="978534" h="504189">
                <a:moveTo>
                  <a:pt x="0" y="0"/>
                </a:moveTo>
                <a:lnTo>
                  <a:pt x="978268" y="0"/>
                </a:lnTo>
                <a:lnTo>
                  <a:pt x="978268" y="504062"/>
                </a:lnTo>
                <a:lnTo>
                  <a:pt x="0" y="50406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0771" y="3326278"/>
            <a:ext cx="4445" cy="963930"/>
          </a:xfrm>
          <a:custGeom>
            <a:avLst/>
            <a:gdLst/>
            <a:ahLst/>
            <a:cxnLst/>
            <a:rect l="l" t="t" r="r" b="b"/>
            <a:pathLst>
              <a:path w="4445" h="963929">
                <a:moveTo>
                  <a:pt x="0" y="0"/>
                </a:moveTo>
                <a:lnTo>
                  <a:pt x="4419" y="963625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0394" y="421350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0"/>
                </a:moveTo>
                <a:lnTo>
                  <a:pt x="44792" y="76403"/>
                </a:lnTo>
                <a:lnTo>
                  <a:pt x="0" y="406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4769" y="3113413"/>
            <a:ext cx="3293110" cy="588645"/>
          </a:xfrm>
          <a:custGeom>
            <a:avLst/>
            <a:gdLst/>
            <a:ahLst/>
            <a:cxnLst/>
            <a:rect l="l" t="t" r="r" b="b"/>
            <a:pathLst>
              <a:path w="3293109" h="588645">
                <a:moveTo>
                  <a:pt x="3292779" y="588378"/>
                </a:moveTo>
                <a:lnTo>
                  <a:pt x="0" y="0"/>
                </a:lnTo>
              </a:path>
            </a:pathLst>
          </a:custGeom>
          <a:ln w="22224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4765" y="3083060"/>
            <a:ext cx="83185" cy="87630"/>
          </a:xfrm>
          <a:custGeom>
            <a:avLst/>
            <a:gdLst/>
            <a:ahLst/>
            <a:cxnLst/>
            <a:rect l="l" t="t" r="r" b="b"/>
            <a:pathLst>
              <a:path w="83185" h="87630">
                <a:moveTo>
                  <a:pt x="67195" y="87515"/>
                </a:moveTo>
                <a:lnTo>
                  <a:pt x="0" y="30353"/>
                </a:lnTo>
                <a:lnTo>
                  <a:pt x="82842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2729" y="2909709"/>
            <a:ext cx="1076325" cy="416559"/>
          </a:xfrm>
          <a:custGeom>
            <a:avLst/>
            <a:gdLst/>
            <a:ahLst/>
            <a:cxnLst/>
            <a:rect l="l" t="t" r="r" b="b"/>
            <a:pathLst>
              <a:path w="1076325" h="416560">
                <a:moveTo>
                  <a:pt x="0" y="0"/>
                </a:moveTo>
                <a:lnTo>
                  <a:pt x="1076083" y="0"/>
                </a:lnTo>
                <a:lnTo>
                  <a:pt x="1076083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18" name="组合 17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1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57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06" y="2930715"/>
            <a:ext cx="3480624" cy="48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327" y="2913837"/>
            <a:ext cx="3503295" cy="506730"/>
          </a:xfrm>
          <a:custGeom>
            <a:avLst/>
            <a:gdLst/>
            <a:ahLst/>
            <a:cxnLst/>
            <a:rect l="l" t="t" r="r" b="b"/>
            <a:pathLst>
              <a:path w="3503295" h="506729">
                <a:moveTo>
                  <a:pt x="0" y="0"/>
                </a:moveTo>
                <a:lnTo>
                  <a:pt x="3502850" y="0"/>
                </a:lnTo>
                <a:lnTo>
                  <a:pt x="3502850" y="506285"/>
                </a:lnTo>
                <a:lnTo>
                  <a:pt x="0" y="50628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714" y="2268071"/>
            <a:ext cx="3562456" cy="494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267" y="2250617"/>
            <a:ext cx="3585210" cy="516890"/>
          </a:xfrm>
          <a:custGeom>
            <a:avLst/>
            <a:gdLst/>
            <a:ahLst/>
            <a:cxnLst/>
            <a:rect l="l" t="t" r="r" b="b"/>
            <a:pathLst>
              <a:path w="3585210" h="516889">
                <a:moveTo>
                  <a:pt x="0" y="0"/>
                </a:moveTo>
                <a:lnTo>
                  <a:pt x="3584676" y="0"/>
                </a:lnTo>
                <a:lnTo>
                  <a:pt x="3584676" y="516661"/>
                </a:lnTo>
                <a:lnTo>
                  <a:pt x="0" y="516661"/>
                </a:lnTo>
                <a:lnTo>
                  <a:pt x="0" y="0"/>
                </a:lnTo>
                <a:close/>
              </a:path>
            </a:pathLst>
          </a:custGeom>
          <a:ln w="22224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6236" y="3720325"/>
            <a:ext cx="3131409" cy="507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2503" y="2339746"/>
            <a:ext cx="6554410" cy="3993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4101" y="2924949"/>
            <a:ext cx="1184275" cy="504190"/>
          </a:xfrm>
          <a:custGeom>
            <a:avLst/>
            <a:gdLst/>
            <a:ahLst/>
            <a:cxnLst/>
            <a:rect l="l" t="t" r="r" b="b"/>
            <a:pathLst>
              <a:path w="1184275" h="504189">
                <a:moveTo>
                  <a:pt x="0" y="0"/>
                </a:moveTo>
                <a:lnTo>
                  <a:pt x="1183690" y="0"/>
                </a:lnTo>
                <a:lnTo>
                  <a:pt x="1183690" y="504063"/>
                </a:lnTo>
                <a:lnTo>
                  <a:pt x="0" y="5040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6896" y="54641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0"/>
                </a:moveTo>
                <a:lnTo>
                  <a:pt x="44005" y="76454"/>
                </a:lnTo>
                <a:lnTo>
                  <a:pt x="88900" y="52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2510" y="3176971"/>
            <a:ext cx="2832100" cy="784860"/>
          </a:xfrm>
          <a:custGeom>
            <a:avLst/>
            <a:gdLst/>
            <a:ahLst/>
            <a:cxnLst/>
            <a:rect l="l" t="t" r="r" b="b"/>
            <a:pathLst>
              <a:path w="2832100" h="784860">
                <a:moveTo>
                  <a:pt x="2831592" y="0"/>
                </a:moveTo>
                <a:lnTo>
                  <a:pt x="0" y="784682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2512" y="38984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1556" y="0"/>
                </a:moveTo>
                <a:lnTo>
                  <a:pt x="0" y="63182"/>
                </a:lnTo>
                <a:lnTo>
                  <a:pt x="85305" y="85674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9922" y="1838325"/>
            <a:ext cx="670243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通过单词</a:t>
            </a:r>
            <a:r>
              <a:rPr sz="2000" spc="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/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词组的向量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表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达，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计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算单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的主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题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分布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概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率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89438"/>
              </p:ext>
            </p:extLst>
          </p:nvPr>
        </p:nvGraphicFramePr>
        <p:xfrm>
          <a:off x="106641" y="3691750"/>
          <a:ext cx="3893082" cy="292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707"/>
                <a:gridCol w="499830"/>
                <a:gridCol w="493113"/>
                <a:gridCol w="754214"/>
                <a:gridCol w="1390218"/>
              </a:tblGrid>
              <a:tr h="71170">
                <a:tc rowSpan="3">
                  <a:txBody>
                    <a:bodyPr/>
                    <a:lstStyle/>
                    <a:p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54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2225">
                      <a:solidFill>
                        <a:srgbClr val="FFC000"/>
                      </a:solidFill>
                      <a:prstDash val="solid"/>
                    </a:lnT>
                    <a:lnB w="254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2225">
                      <a:solidFill>
                        <a:srgbClr val="FFC000"/>
                      </a:solidFill>
                      <a:prstDash val="solid"/>
                    </a:lnR>
                    <a:lnT w="22225">
                      <a:solidFill>
                        <a:srgbClr val="FFC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65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5400">
                      <a:solidFill>
                        <a:srgbClr val="FF0000"/>
                      </a:solidFill>
                      <a:prstDash val="solid"/>
                    </a:lnR>
                    <a:lnT w="25400">
                      <a:solidFill>
                        <a:srgbClr val="FF0000"/>
                      </a:solidFill>
                      <a:prstDash val="solid"/>
                    </a:lnT>
                    <a:lnB w="254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2225">
                      <a:solidFill>
                        <a:srgbClr val="FFC000"/>
                      </a:solidFill>
                      <a:prstDash val="solid"/>
                    </a:lnR>
                    <a:lnT w="22225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5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2225">
                      <a:solidFill>
                        <a:srgbClr val="FFC000"/>
                      </a:solidFill>
                      <a:prstDash val="solid"/>
                    </a:lnL>
                    <a:lnR w="22225">
                      <a:solidFill>
                        <a:srgbClr val="FF0000"/>
                      </a:solidFill>
                      <a:prstDash val="solid"/>
                    </a:lnR>
                    <a:lnT w="25400">
                      <a:solidFill>
                        <a:srgbClr val="FF0000"/>
                      </a:solidFill>
                      <a:prstDash val="solid"/>
                    </a:lnT>
                    <a:lnB w="22225">
                      <a:solidFill>
                        <a:srgbClr val="FFC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2225">
                      <a:solidFill>
                        <a:srgbClr val="FF0000"/>
                      </a:solidFill>
                      <a:prstDash val="solid"/>
                    </a:lnL>
                    <a:lnR w="22225">
                      <a:solidFill>
                        <a:srgbClr val="FFC000"/>
                      </a:solidFill>
                      <a:prstDash val="solid"/>
                    </a:lnR>
                    <a:lnB w="22225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30439">
                <a:tc gridSpan="2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2225">
                      <a:solidFill>
                        <a:srgbClr val="FF0000"/>
                      </a:solidFill>
                      <a:prstDash val="solid"/>
                    </a:lnR>
                    <a:lnB w="25399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2225">
                      <a:solidFill>
                        <a:srgbClr val="FF0000"/>
                      </a:solidFill>
                      <a:prstDash val="solid"/>
                    </a:lnL>
                    <a:lnT w="22225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9259">
                <a:tc gridSpan="4">
                  <a:txBody>
                    <a:bodyPr/>
                    <a:lstStyle/>
                    <a:p>
                      <a:pPr marL="666750" marR="159385" indent="-501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文档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与单词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/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词组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的 的匹配分值</a:t>
                      </a:r>
                    </a:p>
                  </a:txBody>
                  <a:tcPr marL="0" marR="0" marT="0" marB="0">
                    <a:lnL w="25399">
                      <a:solidFill>
                        <a:srgbClr val="FFC000"/>
                      </a:solidFill>
                      <a:prstDash val="solid"/>
                    </a:lnL>
                    <a:lnR w="25399">
                      <a:solidFill>
                        <a:srgbClr val="FFC000"/>
                      </a:solidFill>
                      <a:prstDash val="solid"/>
                    </a:lnR>
                    <a:lnT w="25399">
                      <a:solidFill>
                        <a:srgbClr val="FFC000"/>
                      </a:solidFill>
                      <a:prstDash val="solid"/>
                    </a:lnT>
                    <a:lnB w="25399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399">
                      <a:solidFill>
                        <a:srgbClr val="FFC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15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22" y="1838325"/>
            <a:ext cx="675958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通过单词</a:t>
            </a:r>
            <a:r>
              <a:rPr sz="2000" spc="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/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词组的向量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表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达，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计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算单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的主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题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分布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概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率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502" y="3789045"/>
            <a:ext cx="4877435" cy="629285"/>
          </a:xfrm>
          <a:custGeom>
            <a:avLst/>
            <a:gdLst/>
            <a:ahLst/>
            <a:cxnLst/>
            <a:rect l="l" t="t" r="r" b="b"/>
            <a:pathLst>
              <a:path w="4877435" h="629285">
                <a:moveTo>
                  <a:pt x="0" y="0"/>
                </a:moveTo>
                <a:lnTo>
                  <a:pt x="4877384" y="0"/>
                </a:lnTo>
                <a:lnTo>
                  <a:pt x="4877384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4649" y="2985909"/>
            <a:ext cx="1906905" cy="504190"/>
          </a:xfrm>
          <a:custGeom>
            <a:avLst/>
            <a:gdLst/>
            <a:ahLst/>
            <a:cxnLst/>
            <a:rect l="l" t="t" r="r" b="b"/>
            <a:pathLst>
              <a:path w="1906904" h="504189">
                <a:moveTo>
                  <a:pt x="0" y="0"/>
                </a:moveTo>
                <a:lnTo>
                  <a:pt x="1906358" y="0"/>
                </a:lnTo>
                <a:lnTo>
                  <a:pt x="1906358" y="504063"/>
                </a:lnTo>
                <a:lnTo>
                  <a:pt x="0" y="5040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3466" y="2813829"/>
            <a:ext cx="151765" cy="424180"/>
          </a:xfrm>
          <a:custGeom>
            <a:avLst/>
            <a:gdLst/>
            <a:ahLst/>
            <a:cxnLst/>
            <a:rect l="l" t="t" r="r" b="b"/>
            <a:pathLst>
              <a:path w="151765" h="424180">
                <a:moveTo>
                  <a:pt x="151180" y="424103"/>
                </a:moveTo>
                <a:lnTo>
                  <a:pt x="0" y="0"/>
                </a:lnTo>
              </a:path>
            </a:pathLst>
          </a:custGeom>
          <a:ln w="22224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7179" y="2813827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4">
                <a:moveTo>
                  <a:pt x="0" y="86702"/>
                </a:moveTo>
                <a:lnTo>
                  <a:pt x="16281" y="0"/>
                </a:lnTo>
                <a:lnTo>
                  <a:pt x="83743" y="56857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3" y="2571242"/>
            <a:ext cx="6757254" cy="4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3008" y="3690839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2786" y="5373217"/>
            <a:ext cx="2275840" cy="629285"/>
          </a:xfrm>
          <a:custGeom>
            <a:avLst/>
            <a:gdLst/>
            <a:ahLst/>
            <a:cxnLst/>
            <a:rect l="l" t="t" r="r" b="b"/>
            <a:pathLst>
              <a:path w="2275840" h="629285">
                <a:moveTo>
                  <a:pt x="0" y="0"/>
                </a:moveTo>
                <a:lnTo>
                  <a:pt x="2275331" y="0"/>
                </a:lnTo>
                <a:lnTo>
                  <a:pt x="2275331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33230" y="5589244"/>
            <a:ext cx="2275840" cy="629285"/>
          </a:xfrm>
          <a:custGeom>
            <a:avLst/>
            <a:gdLst/>
            <a:ahLst/>
            <a:cxnLst/>
            <a:rect l="l" t="t" r="r" b="b"/>
            <a:pathLst>
              <a:path w="2275840" h="629285">
                <a:moveTo>
                  <a:pt x="0" y="0"/>
                </a:moveTo>
                <a:lnTo>
                  <a:pt x="2275331" y="0"/>
                </a:lnTo>
                <a:lnTo>
                  <a:pt x="2275331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65404"/>
              </p:ext>
            </p:extLst>
          </p:nvPr>
        </p:nvGraphicFramePr>
        <p:xfrm>
          <a:off x="36601" y="2542679"/>
          <a:ext cx="6779474" cy="186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88"/>
                <a:gridCol w="3226950"/>
                <a:gridCol w="1650433"/>
                <a:gridCol w="1739303"/>
              </a:tblGrid>
              <a:tr h="478624">
                <a:tc gridSpan="4">
                  <a:txBody>
                    <a:bodyPr/>
                    <a:lstStyle/>
                    <a:p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2225">
                      <a:solidFill>
                        <a:srgbClr val="FFC000"/>
                      </a:solidFill>
                      <a:prstDash val="solid"/>
                    </a:lnL>
                    <a:lnR w="22225">
                      <a:solidFill>
                        <a:srgbClr val="FFC000"/>
                      </a:solidFill>
                      <a:prstDash val="solid"/>
                    </a:lnR>
                    <a:lnT w="22225">
                      <a:solidFill>
                        <a:srgbClr val="FFC000"/>
                      </a:solidFill>
                      <a:prstDash val="solid"/>
                    </a:lnT>
                    <a:lnB w="22225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56627">
                <a:tc gridSpan="2">
                  <a:txBody>
                    <a:bodyPr/>
                    <a:lstStyle/>
                    <a:p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2225">
                      <a:solidFill>
                        <a:srgbClr val="FF0000"/>
                      </a:solidFill>
                      <a:prstDash val="solid"/>
                    </a:lnR>
                    <a:lnT w="22225">
                      <a:solidFill>
                        <a:srgbClr val="FFC000"/>
                      </a:solidFill>
                      <a:prstDash val="solid"/>
                    </a:lnT>
                    <a:lnB w="25399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2225">
                      <a:solidFill>
                        <a:srgbClr val="FF0000"/>
                      </a:solidFill>
                      <a:prstDash val="solid"/>
                    </a:lnL>
                    <a:lnT w="22225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9259">
                <a:tc>
                  <a:txBody>
                    <a:bodyPr/>
                    <a:lstStyle/>
                    <a:p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5399">
                      <a:solidFill>
                        <a:srgbClr val="FFC000"/>
                      </a:solidFill>
                      <a:prstDash val="solid"/>
                    </a:lnR>
                    <a:lnT w="25399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0665" marR="150495" indent="-1356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基于负采样的思想，包含有单词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/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词组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的文档 匹配分值应该更高</a:t>
                      </a:r>
                    </a:p>
                  </a:txBody>
                  <a:tcPr marL="0" marR="0" marT="0" marB="0">
                    <a:lnL w="25399">
                      <a:solidFill>
                        <a:srgbClr val="FFC000"/>
                      </a:solidFill>
                      <a:prstDash val="solid"/>
                    </a:lnL>
                    <a:lnR w="25399">
                      <a:solidFill>
                        <a:srgbClr val="FFC000"/>
                      </a:solidFill>
                      <a:prstDash val="solid"/>
                    </a:lnR>
                    <a:lnT w="25399">
                      <a:solidFill>
                        <a:srgbClr val="FFC000"/>
                      </a:solidFill>
                      <a:prstDash val="solid"/>
                    </a:lnT>
                    <a:lnB w="25399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399">
                      <a:solidFill>
                        <a:srgbClr val="FFC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20760"/>
              </p:ext>
            </p:extLst>
          </p:nvPr>
        </p:nvGraphicFramePr>
        <p:xfrm>
          <a:off x="4960086" y="4712449"/>
          <a:ext cx="2995421" cy="1277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940"/>
                <a:gridCol w="88391"/>
                <a:gridCol w="720090"/>
              </a:tblGrid>
              <a:tr h="648068">
                <a:tc>
                  <a:txBody>
                    <a:bodyPr/>
                    <a:lstStyle/>
                    <a:p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5400">
                      <a:solidFill>
                        <a:srgbClr val="FF0000"/>
                      </a:solidFill>
                      <a:prstDash val="solid"/>
                    </a:lnR>
                    <a:lnB w="25400">
                      <a:solidFill>
                        <a:srgbClr val="FFC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5400">
                      <a:solidFill>
                        <a:srgbClr val="FF0000"/>
                      </a:solidFill>
                      <a:prstDash val="solid"/>
                    </a:lnR>
                    <a:lnT w="254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420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包含有单词</a:t>
                      </a: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/</a:t>
                      </a: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词组</a:t>
                      </a: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的</a:t>
                      </a:r>
                    </a:p>
                  </a:txBody>
                  <a:tcPr marL="0" marR="0" marT="0" marB="0">
                    <a:lnL w="25400">
                      <a:solidFill>
                        <a:srgbClr val="FFC000"/>
                      </a:solidFill>
                      <a:prstDash val="solid"/>
                    </a:lnL>
                    <a:lnR w="25400">
                      <a:solidFill>
                        <a:srgbClr val="FF0000"/>
                      </a:solidFill>
                      <a:prstDash val="solid"/>
                    </a:lnR>
                    <a:lnT w="25400">
                      <a:solidFill>
                        <a:srgbClr val="FFC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5400">
                      <a:solidFill>
                        <a:srgbClr val="FFC000"/>
                      </a:solidFill>
                      <a:prstDash val="solid"/>
                    </a:lnR>
                    <a:lnB w="254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C000"/>
                      </a:solidFill>
                      <a:prstDash val="solid"/>
                    </a:lnL>
                    <a:lnR w="25400">
                      <a:solidFill>
                        <a:srgbClr val="FF0000"/>
                      </a:solidFill>
                      <a:prstDash val="solid"/>
                    </a:lnR>
                    <a:lnB w="254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50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文档</a:t>
                      </a:r>
                    </a:p>
                  </a:txBody>
                  <a:tcPr marL="0" marR="0" marT="0" marB="0">
                    <a:lnL w="25400">
                      <a:solidFill>
                        <a:srgbClr val="FFC000"/>
                      </a:solidFill>
                      <a:prstDash val="solid"/>
                    </a:lnL>
                    <a:lnR w="25400">
                      <a:solidFill>
                        <a:srgbClr val="FFC000"/>
                      </a:solidFill>
                      <a:prstDash val="solid"/>
                    </a:lnR>
                    <a:lnB w="25400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C000"/>
                      </a:solidFill>
                      <a:prstDash val="solid"/>
                    </a:lnL>
                    <a:lnT w="254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93112"/>
              </p:ext>
            </p:extLst>
          </p:nvPr>
        </p:nvGraphicFramePr>
        <p:xfrm>
          <a:off x="8299157" y="4712449"/>
          <a:ext cx="2896703" cy="168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372"/>
                <a:gridCol w="187109"/>
                <a:gridCol w="2088222"/>
              </a:tblGrid>
              <a:tr h="864095">
                <a:tc gridSpan="2">
                  <a:txBody>
                    <a:bodyPr/>
                    <a:lstStyle/>
                    <a:p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5400">
                      <a:solidFill>
                        <a:srgbClr val="FF0000"/>
                      </a:solidFill>
                      <a:prstDash val="solid"/>
                    </a:lnR>
                    <a:lnT w="254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B w="254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18173"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5400">
                      <a:solidFill>
                        <a:srgbClr val="FFC000"/>
                      </a:solidFill>
                      <a:prstDash val="solid"/>
                    </a:lnR>
                    <a:lnB w="254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C000"/>
                      </a:solidFill>
                      <a:prstDash val="solid"/>
                    </a:lnL>
                    <a:lnR w="25400">
                      <a:solidFill>
                        <a:srgbClr val="FF0000"/>
                      </a:solidFill>
                      <a:prstDash val="solid"/>
                    </a:lnR>
                    <a:lnT w="25400">
                      <a:solidFill>
                        <a:srgbClr val="FFC000"/>
                      </a:solidFill>
                      <a:prstDash val="solid"/>
                    </a:lnT>
                    <a:lnB w="254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5400">
                      <a:solidFill>
                        <a:srgbClr val="FF0000"/>
                      </a:solidFill>
                      <a:prstDash val="solid"/>
                    </a:lnL>
                    <a:lnR w="25400">
                      <a:solidFill>
                        <a:srgbClr val="FFC000"/>
                      </a:solidFill>
                      <a:prstDash val="solid"/>
                    </a:lnR>
                    <a:lnT w="25400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511086">
                <a:tc>
                  <a:txBody>
                    <a:bodyPr/>
                    <a:lstStyle/>
                    <a:p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5400">
                      <a:solidFill>
                        <a:srgbClr val="FFC000"/>
                      </a:solidFill>
                      <a:prstDash val="solid"/>
                    </a:lnR>
                    <a:lnT w="254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0" marR="106045" indent="-669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不包含有单词</a:t>
                      </a: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/</a:t>
                      </a:r>
                      <a:r>
                        <a:rPr sz="1800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词组</a:t>
                      </a:r>
                      <a:r>
                        <a:rPr sz="1800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g</a:t>
                      </a:r>
                      <a:r>
                        <a:rPr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/>
                        </a:rPr>
                        <a:t>的文档</a:t>
                      </a:r>
                    </a:p>
                  </a:txBody>
                  <a:tcPr marL="0" marR="0" marT="0" marB="0">
                    <a:lnL w="25400">
                      <a:solidFill>
                        <a:srgbClr val="FFC000"/>
                      </a:solidFill>
                      <a:prstDash val="solid"/>
                    </a:lnL>
                    <a:lnR w="25400">
                      <a:solidFill>
                        <a:srgbClr val="FFC000"/>
                      </a:solidFill>
                      <a:prstDash val="soli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15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2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2503" y="2339746"/>
            <a:ext cx="6554410" cy="399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9478" y="1023138"/>
            <a:ext cx="4877435" cy="629285"/>
          </a:xfrm>
          <a:custGeom>
            <a:avLst/>
            <a:gdLst/>
            <a:ahLst/>
            <a:cxnLst/>
            <a:rect l="l" t="t" r="r" b="b"/>
            <a:pathLst>
              <a:path w="4877434" h="629285">
                <a:moveTo>
                  <a:pt x="0" y="0"/>
                </a:moveTo>
                <a:lnTo>
                  <a:pt x="4877384" y="0"/>
                </a:lnTo>
                <a:lnTo>
                  <a:pt x="4877384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3358" y="1498941"/>
            <a:ext cx="5093555" cy="629285"/>
          </a:xfrm>
          <a:custGeom>
            <a:avLst/>
            <a:gdLst/>
            <a:ahLst/>
            <a:cxnLst/>
            <a:rect l="l" t="t" r="r" b="b"/>
            <a:pathLst>
              <a:path w="4877434" h="629285">
                <a:moveTo>
                  <a:pt x="0" y="0"/>
                </a:moveTo>
                <a:lnTo>
                  <a:pt x="4877384" y="0"/>
                </a:lnTo>
                <a:lnTo>
                  <a:pt x="4877384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69143" y="1539582"/>
            <a:ext cx="46863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314" marR="6350" indent="-1873250">
              <a:lnSpc>
                <a:spcPct val="100000"/>
              </a:lnSpc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利用额外标签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/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类别信息，将模型转变为监督型 主题模型</a:t>
            </a:r>
          </a:p>
        </p:txBody>
      </p:sp>
      <p:sp>
        <p:nvSpPr>
          <p:cNvPr id="8" name="object 8"/>
          <p:cNvSpPr/>
          <p:nvPr/>
        </p:nvSpPr>
        <p:spPr>
          <a:xfrm>
            <a:off x="9768408" y="2420886"/>
            <a:ext cx="1302385" cy="504190"/>
          </a:xfrm>
          <a:custGeom>
            <a:avLst/>
            <a:gdLst/>
            <a:ahLst/>
            <a:cxnLst/>
            <a:rect l="l" t="t" r="r" b="b"/>
            <a:pathLst>
              <a:path w="1302384" h="504189">
                <a:moveTo>
                  <a:pt x="0" y="0"/>
                </a:moveTo>
                <a:lnTo>
                  <a:pt x="1302067" y="0"/>
                </a:lnTo>
                <a:lnTo>
                  <a:pt x="1302067" y="504063"/>
                </a:lnTo>
                <a:lnTo>
                  <a:pt x="0" y="5040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805" y="2672916"/>
            <a:ext cx="5379085" cy="0"/>
          </a:xfrm>
          <a:custGeom>
            <a:avLst/>
            <a:gdLst/>
            <a:ahLst/>
            <a:cxnLst/>
            <a:rect l="l" t="t" r="r" b="b"/>
            <a:pathLst>
              <a:path w="5379084">
                <a:moveTo>
                  <a:pt x="5378602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809" y="2628463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9726" y="4725149"/>
            <a:ext cx="808990" cy="982344"/>
          </a:xfrm>
          <a:custGeom>
            <a:avLst/>
            <a:gdLst/>
            <a:ahLst/>
            <a:cxnLst/>
            <a:rect l="l" t="t" r="r" b="b"/>
            <a:pathLst>
              <a:path w="808990" h="982345">
                <a:moveTo>
                  <a:pt x="0" y="0"/>
                </a:moveTo>
                <a:lnTo>
                  <a:pt x="808481" y="0"/>
                </a:lnTo>
                <a:lnTo>
                  <a:pt x="808481" y="982268"/>
                </a:lnTo>
                <a:lnTo>
                  <a:pt x="0" y="9822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1857" y="4725149"/>
            <a:ext cx="808990" cy="982344"/>
          </a:xfrm>
          <a:custGeom>
            <a:avLst/>
            <a:gdLst/>
            <a:ahLst/>
            <a:cxnLst/>
            <a:rect l="l" t="t" r="r" b="b"/>
            <a:pathLst>
              <a:path w="808990" h="982345">
                <a:moveTo>
                  <a:pt x="0" y="0"/>
                </a:moveTo>
                <a:lnTo>
                  <a:pt x="808481" y="0"/>
                </a:lnTo>
                <a:lnTo>
                  <a:pt x="808481" y="982268"/>
                </a:lnTo>
                <a:lnTo>
                  <a:pt x="0" y="9822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867" y="3643503"/>
            <a:ext cx="2275840" cy="520065"/>
          </a:xfrm>
          <a:custGeom>
            <a:avLst/>
            <a:gdLst/>
            <a:ahLst/>
            <a:cxnLst/>
            <a:rect l="l" t="t" r="r" b="b"/>
            <a:pathLst>
              <a:path w="2275840" h="520064">
                <a:moveTo>
                  <a:pt x="0" y="0"/>
                </a:moveTo>
                <a:lnTo>
                  <a:pt x="2275332" y="0"/>
                </a:lnTo>
                <a:lnTo>
                  <a:pt x="2275332" y="520052"/>
                </a:lnTo>
                <a:lnTo>
                  <a:pt x="0" y="5200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3032" y="3755693"/>
            <a:ext cx="184448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文档的监督信息</a:t>
            </a:r>
          </a:p>
        </p:txBody>
      </p:sp>
      <p:sp>
        <p:nvSpPr>
          <p:cNvPr id="15" name="object 15"/>
          <p:cNvSpPr/>
          <p:nvPr/>
        </p:nvSpPr>
        <p:spPr>
          <a:xfrm>
            <a:off x="1394869" y="2476410"/>
            <a:ext cx="2979276" cy="40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7416" y="2458961"/>
            <a:ext cx="3001645" cy="427990"/>
          </a:xfrm>
          <a:custGeom>
            <a:avLst/>
            <a:gdLst/>
            <a:ahLst/>
            <a:cxnLst/>
            <a:rect l="l" t="t" r="r" b="b"/>
            <a:pathLst>
              <a:path w="3001645" h="427989">
                <a:moveTo>
                  <a:pt x="0" y="0"/>
                </a:moveTo>
                <a:lnTo>
                  <a:pt x="3001505" y="0"/>
                </a:lnTo>
                <a:lnTo>
                  <a:pt x="3001505" y="427913"/>
                </a:lnTo>
                <a:lnTo>
                  <a:pt x="0" y="427913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7895" y="2875760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0"/>
                </a:moveTo>
                <a:lnTo>
                  <a:pt x="0" y="745731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3451" y="3545295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19" name="组合 18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20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00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5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object 3"/>
          <p:cNvSpPr txBox="1"/>
          <p:nvPr/>
        </p:nvSpPr>
        <p:spPr>
          <a:xfrm>
            <a:off x="749922" y="1655445"/>
            <a:ext cx="29191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训练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76" y="2094547"/>
            <a:ext cx="70580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922" y="1838325"/>
            <a:ext cx="175513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实验数据：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922" y="3911038"/>
            <a:ext cx="6334760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对比方法：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sNTM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基于深度学习的监督型主题模型</a:t>
            </a:r>
            <a:r>
              <a:rPr sz="1600" spc="-385" dirty="0">
                <a:solidFill>
                  <a:srgbClr val="002060"/>
                </a:solidFill>
                <a:latin typeface="宋体"/>
                <a:cs typeface="宋体"/>
              </a:rPr>
              <a:t> 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（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）</a:t>
            </a:r>
            <a:endParaRPr sz="16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NTM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基于深度学习的无监督型主题模型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（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）</a:t>
            </a:r>
            <a:endParaRPr sz="16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标准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LDA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主题模型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LDA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的监督型主题模型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2Vec</a:t>
            </a:r>
            <a:r>
              <a:rPr sz="1600" spc="-1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向量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表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达的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模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型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394" y="2392486"/>
            <a:ext cx="5353049" cy="125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6" name="组合 5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7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实验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51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630697" y="2531338"/>
            <a:ext cx="4575521" cy="416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996" y="4611642"/>
            <a:ext cx="4746625" cy="1226820"/>
          </a:xfrm>
          <a:custGeom>
            <a:avLst/>
            <a:gdLst/>
            <a:ahLst/>
            <a:cxnLst/>
            <a:rect l="l" t="t" r="r" b="b"/>
            <a:pathLst>
              <a:path w="4746625" h="1226820">
                <a:moveTo>
                  <a:pt x="0" y="0"/>
                </a:moveTo>
                <a:lnTo>
                  <a:pt x="4746599" y="0"/>
                </a:lnTo>
                <a:lnTo>
                  <a:pt x="4746599" y="1226248"/>
                </a:lnTo>
                <a:lnTo>
                  <a:pt x="0" y="122624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751" y="4599339"/>
            <a:ext cx="445579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基于深度学习的监督型主题模型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000" spc="-1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sz="2000" spc="-2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取得最 好的分类效果； 基于深度学习的无监督型主题模型明显优于 其他无监督型模型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实验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object 4"/>
          <p:cNvSpPr txBox="1"/>
          <p:nvPr/>
        </p:nvSpPr>
        <p:spPr>
          <a:xfrm>
            <a:off x="327012" y="1324838"/>
            <a:ext cx="6334760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对比方法：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sNTM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基于深度学习的监督型主题模型</a:t>
            </a:r>
            <a:r>
              <a:rPr sz="1600" spc="-385" dirty="0">
                <a:solidFill>
                  <a:srgbClr val="002060"/>
                </a:solidFill>
                <a:latin typeface="宋体"/>
                <a:cs typeface="宋体"/>
              </a:rPr>
              <a:t> 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（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）</a:t>
            </a:r>
            <a:endParaRPr sz="16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NTM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基于深度学习的无监督型主题模型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（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）</a:t>
            </a:r>
            <a:endParaRPr sz="16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标准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LDA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主题模型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LDA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的监督型主题模型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sz="16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2Vec</a:t>
            </a:r>
            <a:r>
              <a:rPr sz="1600" spc="-1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基于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向量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表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达的</a:t>
            </a:r>
            <a:r>
              <a:rPr sz="1600" spc="-1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模</a:t>
            </a:r>
            <a:r>
              <a:rPr sz="16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型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00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22" y="1838325"/>
            <a:ext cx="200977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生成主题对比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7933" y="5301208"/>
            <a:ext cx="7887577" cy="762000"/>
          </a:xfrm>
          <a:custGeom>
            <a:avLst/>
            <a:gdLst/>
            <a:ahLst/>
            <a:cxnLst/>
            <a:rect l="l" t="t" r="r" b="b"/>
            <a:pathLst>
              <a:path w="7644765" h="762000">
                <a:moveTo>
                  <a:pt x="0" y="0"/>
                </a:moveTo>
                <a:lnTo>
                  <a:pt x="7644460" y="0"/>
                </a:lnTo>
                <a:lnTo>
                  <a:pt x="7644460" y="761403"/>
                </a:lnTo>
                <a:lnTo>
                  <a:pt x="0" y="76140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6667" y="5396922"/>
            <a:ext cx="76831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800" spc="-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1800" spc="-4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1800" spc="-1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产生的主题词并不全部有意义，不少单词仅仅是数字或者无语义信息。 </a:t>
            </a:r>
            <a:r>
              <a:rPr sz="1800" spc="-1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1800" spc="-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sz="1800" spc="-2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由于可以考虑</a:t>
            </a:r>
            <a:r>
              <a:rPr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sz="1800" spc="-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1800" spc="-1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1800" spc="-5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sz="1800" spc="-1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am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，因此其生成的主题词更能放映主题的语义内含。</a:t>
            </a:r>
          </a:p>
        </p:txBody>
      </p:sp>
      <p:sp>
        <p:nvSpPr>
          <p:cNvPr id="5" name="object 5"/>
          <p:cNvSpPr/>
          <p:nvPr/>
        </p:nvSpPr>
        <p:spPr>
          <a:xfrm>
            <a:off x="557961" y="2499245"/>
            <a:ext cx="11016983" cy="2611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6" name="组合 5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7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实验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70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3359696" y="284230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103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2662466" y="1544217"/>
            <a:ext cx="5328592" cy="243574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背景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方法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实验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结论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6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540862" y="1493204"/>
            <a:ext cx="8714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representation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and documents is central to real-world tasks 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94759" y="356183"/>
            <a:ext cx="2143252" cy="584767"/>
            <a:chOff x="5334856" y="401408"/>
            <a:chExt cx="1273019" cy="584767"/>
          </a:xfrm>
        </p:grpSpPr>
        <p:sp>
          <p:nvSpPr>
            <p:cNvPr id="79" name="矩形 3"/>
            <p:cNvSpPr>
              <a:spLocks noChangeArrowheads="1"/>
            </p:cNvSpPr>
            <p:nvPr/>
          </p:nvSpPr>
          <p:spPr bwMode="auto">
            <a:xfrm>
              <a:off x="5812348" y="401408"/>
              <a:ext cx="795527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背景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Freeform 570"/>
          <p:cNvSpPr>
            <a:spLocks/>
          </p:cNvSpPr>
          <p:nvPr/>
        </p:nvSpPr>
        <p:spPr bwMode="auto">
          <a:xfrm>
            <a:off x="2171988" y="3314970"/>
            <a:ext cx="295893" cy="29828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0515" y="2334155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Text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categorization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54962" y="28533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Document retrieval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0515" y="3402168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Emergencies detection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54962" y="401591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User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interest modeling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43444" y="4728170"/>
            <a:ext cx="97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LDA-based models have shown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remarkable success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exploring semantic representations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1944296" y="1606652"/>
            <a:ext cx="8282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However, topic models also suffer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from certain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limitations as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follows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4794759" y="356183"/>
            <a:ext cx="2143252" cy="584767"/>
            <a:chOff x="5334856" y="401408"/>
            <a:chExt cx="1273019" cy="584767"/>
          </a:xfrm>
        </p:grpSpPr>
        <p:sp>
          <p:nvSpPr>
            <p:cNvPr id="101" name="矩形 3"/>
            <p:cNvSpPr>
              <a:spLocks noChangeArrowheads="1"/>
            </p:cNvSpPr>
            <p:nvPr/>
          </p:nvSpPr>
          <p:spPr bwMode="auto">
            <a:xfrm>
              <a:off x="5812348" y="401408"/>
              <a:ext cx="795527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背景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矩形 104"/>
          <p:cNvSpPr/>
          <p:nvPr/>
        </p:nvSpPr>
        <p:spPr>
          <a:xfrm>
            <a:off x="2166736" y="2487798"/>
            <a:ext cx="614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equiring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prior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distributions which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are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difficult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define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75295" y="3372083"/>
            <a:ext cx="614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rarely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adopting n-grams due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the sparseness problem 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43427" y="4393529"/>
            <a:ext cx="5102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ifficult to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extended into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supervised models 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4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4759" y="356183"/>
            <a:ext cx="2143252" cy="584767"/>
            <a:chOff x="5334856" y="401408"/>
            <a:chExt cx="1273019" cy="584767"/>
          </a:xfrm>
        </p:grpSpPr>
        <p:sp>
          <p:nvSpPr>
            <p:cNvPr id="3" name="矩形 3"/>
            <p:cNvSpPr>
              <a:spLocks noChangeArrowheads="1"/>
            </p:cNvSpPr>
            <p:nvPr/>
          </p:nvSpPr>
          <p:spPr bwMode="auto">
            <a:xfrm>
              <a:off x="5812348" y="401408"/>
              <a:ext cx="795527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背景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/>
          <p:cNvSpPr/>
          <p:nvPr/>
        </p:nvSpPr>
        <p:spPr>
          <a:xfrm>
            <a:off x="1736291" y="1277694"/>
            <a:ext cx="8547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Deep learning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techniques also make low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dimensional representations of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documents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9822" y="238138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easy to embed with supervised tasks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08033" y="305816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utomatic initialization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08033" y="383488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hard to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reasonable interpretation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8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4759" y="356183"/>
            <a:ext cx="2143252" cy="584767"/>
            <a:chOff x="5334856" y="401408"/>
            <a:chExt cx="1273019" cy="584767"/>
          </a:xfrm>
        </p:grpSpPr>
        <p:sp>
          <p:nvSpPr>
            <p:cNvPr id="3" name="矩形 3"/>
            <p:cNvSpPr>
              <a:spLocks noChangeArrowheads="1"/>
            </p:cNvSpPr>
            <p:nvPr/>
          </p:nvSpPr>
          <p:spPr bwMode="auto">
            <a:xfrm>
              <a:off x="5812348" y="401408"/>
              <a:ext cx="795527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背景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342189" y="1298471"/>
            <a:ext cx="1256474" cy="11509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610532" y="1298258"/>
            <a:ext cx="1307782" cy="11509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img05.tooopen.com/images/20140324/sy_574841742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63" y="2286681"/>
            <a:ext cx="1063177" cy="12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5474149" y="2673245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05897" y="3697302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words and documents simultaneously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燕尾形箭头 15"/>
          <p:cNvSpPr/>
          <p:nvPr/>
        </p:nvSpPr>
        <p:spPr>
          <a:xfrm rot="5400000">
            <a:off x="5765347" y="4218264"/>
            <a:ext cx="729807" cy="484632"/>
          </a:xfrm>
          <a:prstGeom prst="notchedRightArrow">
            <a:avLst>
              <a:gd name="adj1" fmla="val 5471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20390" y="4923321"/>
            <a:ext cx="275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vercome the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endParaRPr lang="en-US" altLang="zh-CN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topic models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1840" y="4923321"/>
            <a:ext cx="343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reasonable probabilistic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hidden variables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0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4059" y="1324554"/>
            <a:ext cx="94545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novel neural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topic model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(NTM),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based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the neural network explanation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 n-gram representation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3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/>
          <p:cNvSpPr txBox="1"/>
          <p:nvPr/>
        </p:nvSpPr>
        <p:spPr>
          <a:xfrm>
            <a:off x="2099841" y="2307997"/>
            <a:ext cx="74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explain topic models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from the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perspective of a neural network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99841" y="3333649"/>
            <a:ext cx="74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of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word embeddings available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represent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n-grams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9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8122" y="4371963"/>
            <a:ext cx="2979276" cy="431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9922" y="1655445"/>
            <a:ext cx="29191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文本主题模型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376" y="2177460"/>
            <a:ext cx="3254604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  <a:tabLst>
                <a:tab pos="4699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单词基于文本的条件概率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096" y="2643263"/>
            <a:ext cx="3993489" cy="633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555" y="5013172"/>
            <a:ext cx="2503170" cy="629285"/>
          </a:xfrm>
          <a:custGeom>
            <a:avLst/>
            <a:gdLst/>
            <a:ahLst/>
            <a:cxnLst/>
            <a:rect l="l" t="t" r="r" b="b"/>
            <a:pathLst>
              <a:path w="2503170" h="629285">
                <a:moveTo>
                  <a:pt x="0" y="0"/>
                </a:moveTo>
                <a:lnTo>
                  <a:pt x="2502865" y="0"/>
                </a:lnTo>
                <a:lnTo>
                  <a:pt x="2502865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3267" y="5042816"/>
            <a:ext cx="22459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115" marR="6350" indent="-654050">
              <a:lnSpc>
                <a:spcPct val="100000"/>
              </a:lnSpc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单词</a:t>
            </a:r>
            <a:r>
              <a:rPr sz="2000" spc="-20" dirty="0"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w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在各个主题下的 分布概率</a:t>
            </a:r>
          </a:p>
        </p:txBody>
      </p:sp>
      <p:sp>
        <p:nvSpPr>
          <p:cNvPr id="8" name="object 8"/>
          <p:cNvSpPr/>
          <p:nvPr/>
        </p:nvSpPr>
        <p:spPr>
          <a:xfrm>
            <a:off x="5361013" y="4357623"/>
            <a:ext cx="735330" cy="416559"/>
          </a:xfrm>
          <a:custGeom>
            <a:avLst/>
            <a:gdLst/>
            <a:ahLst/>
            <a:cxnLst/>
            <a:rect l="l" t="t" r="r" b="b"/>
            <a:pathLst>
              <a:path w="735329" h="416560">
                <a:moveTo>
                  <a:pt x="0" y="0"/>
                </a:moveTo>
                <a:lnTo>
                  <a:pt x="734987" y="0"/>
                </a:lnTo>
                <a:lnTo>
                  <a:pt x="734987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8879" y="4774194"/>
            <a:ext cx="2319655" cy="236854"/>
          </a:xfrm>
          <a:custGeom>
            <a:avLst/>
            <a:gdLst/>
            <a:ahLst/>
            <a:cxnLst/>
            <a:rect l="l" t="t" r="r" b="b"/>
            <a:pathLst>
              <a:path w="2319654" h="236854">
                <a:moveTo>
                  <a:pt x="2319629" y="0"/>
                </a:moveTo>
                <a:lnTo>
                  <a:pt x="0" y="236753"/>
                </a:lnTo>
              </a:path>
            </a:pathLst>
          </a:custGeom>
          <a:ln w="22224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8888" y="4958980"/>
            <a:ext cx="80645" cy="88900"/>
          </a:xfrm>
          <a:custGeom>
            <a:avLst/>
            <a:gdLst/>
            <a:ahLst/>
            <a:cxnLst/>
            <a:rect l="l" t="t" r="r" b="b"/>
            <a:pathLst>
              <a:path w="80645" h="88900">
                <a:moveTo>
                  <a:pt x="71285" y="0"/>
                </a:moveTo>
                <a:lnTo>
                  <a:pt x="0" y="51955"/>
                </a:lnTo>
                <a:lnTo>
                  <a:pt x="80314" y="88442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7696" y="3501006"/>
            <a:ext cx="440690" cy="668655"/>
          </a:xfrm>
          <a:custGeom>
            <a:avLst/>
            <a:gdLst/>
            <a:ahLst/>
            <a:cxnLst/>
            <a:rect l="l" t="t" r="r" b="b"/>
            <a:pathLst>
              <a:path w="440689" h="668654">
                <a:moveTo>
                  <a:pt x="440575" y="447979"/>
                </a:moveTo>
                <a:lnTo>
                  <a:pt x="0" y="447979"/>
                </a:lnTo>
                <a:lnTo>
                  <a:pt x="220294" y="668261"/>
                </a:lnTo>
                <a:lnTo>
                  <a:pt x="440575" y="447979"/>
                </a:lnTo>
                <a:close/>
              </a:path>
              <a:path w="440689" h="668654">
                <a:moveTo>
                  <a:pt x="330428" y="0"/>
                </a:moveTo>
                <a:lnTo>
                  <a:pt x="110147" y="0"/>
                </a:lnTo>
                <a:lnTo>
                  <a:pt x="110147" y="447979"/>
                </a:lnTo>
                <a:lnTo>
                  <a:pt x="330428" y="447979"/>
                </a:lnTo>
                <a:lnTo>
                  <a:pt x="3304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7695" y="3501006"/>
            <a:ext cx="440690" cy="668655"/>
          </a:xfrm>
          <a:custGeom>
            <a:avLst/>
            <a:gdLst/>
            <a:ahLst/>
            <a:cxnLst/>
            <a:rect l="l" t="t" r="r" b="b"/>
            <a:pathLst>
              <a:path w="440689" h="668654">
                <a:moveTo>
                  <a:pt x="0" y="447979"/>
                </a:moveTo>
                <a:lnTo>
                  <a:pt x="110147" y="447979"/>
                </a:lnTo>
                <a:lnTo>
                  <a:pt x="110147" y="0"/>
                </a:lnTo>
                <a:lnTo>
                  <a:pt x="330428" y="0"/>
                </a:lnTo>
                <a:lnTo>
                  <a:pt x="330428" y="447979"/>
                </a:lnTo>
                <a:lnTo>
                  <a:pt x="440575" y="447979"/>
                </a:lnTo>
                <a:lnTo>
                  <a:pt x="220294" y="668261"/>
                </a:lnTo>
                <a:lnTo>
                  <a:pt x="0" y="447979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8131" y="5013172"/>
            <a:ext cx="2503170" cy="629285"/>
          </a:xfrm>
          <a:custGeom>
            <a:avLst/>
            <a:gdLst/>
            <a:ahLst/>
            <a:cxnLst/>
            <a:rect l="l" t="t" r="r" b="b"/>
            <a:pathLst>
              <a:path w="2503170" h="629285">
                <a:moveTo>
                  <a:pt x="0" y="0"/>
                </a:moveTo>
                <a:lnTo>
                  <a:pt x="2502865" y="0"/>
                </a:lnTo>
                <a:lnTo>
                  <a:pt x="2502865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97139" y="5042816"/>
            <a:ext cx="22034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" marR="6350" indent="-633095">
              <a:lnSpc>
                <a:spcPct val="100000"/>
              </a:lnSpc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文档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d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在各个主题下的 分布概率</a:t>
            </a:r>
          </a:p>
        </p:txBody>
      </p:sp>
      <p:sp>
        <p:nvSpPr>
          <p:cNvPr id="15" name="object 15"/>
          <p:cNvSpPr/>
          <p:nvPr/>
        </p:nvSpPr>
        <p:spPr>
          <a:xfrm>
            <a:off x="6361557" y="4323575"/>
            <a:ext cx="808990" cy="417195"/>
          </a:xfrm>
          <a:custGeom>
            <a:avLst/>
            <a:gdLst/>
            <a:ahLst/>
            <a:cxnLst/>
            <a:rect l="l" t="t" r="r" b="b"/>
            <a:pathLst>
              <a:path w="808990" h="417195">
                <a:moveTo>
                  <a:pt x="0" y="0"/>
                </a:moveTo>
                <a:lnTo>
                  <a:pt x="808482" y="0"/>
                </a:lnTo>
                <a:lnTo>
                  <a:pt x="808482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5801" y="4740150"/>
            <a:ext cx="1712595" cy="269875"/>
          </a:xfrm>
          <a:custGeom>
            <a:avLst/>
            <a:gdLst/>
            <a:ahLst/>
            <a:cxnLst/>
            <a:rect l="l" t="t" r="r" b="b"/>
            <a:pathLst>
              <a:path w="1712595" h="269875">
                <a:moveTo>
                  <a:pt x="0" y="0"/>
                </a:moveTo>
                <a:lnTo>
                  <a:pt x="1712023" y="269608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5642" y="4953986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13830" y="0"/>
                </a:moveTo>
                <a:lnTo>
                  <a:pt x="82181" y="55765"/>
                </a:lnTo>
                <a:lnTo>
                  <a:pt x="0" y="87820"/>
                </a:lnTo>
              </a:path>
            </a:pathLst>
          </a:custGeom>
          <a:ln w="22224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18" name="组合 17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1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76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07" y="1468387"/>
            <a:ext cx="6554410" cy="399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1327" y="1153861"/>
            <a:ext cx="658813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通过单词</a:t>
            </a:r>
            <a:r>
              <a:rPr sz="2000" spc="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/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词组的向量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表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达，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计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算单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的主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题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分布</a:t>
            </a:r>
            <a:r>
              <a:rPr sz="2000" spc="-15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概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率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90" y="5461876"/>
            <a:ext cx="1880870" cy="629285"/>
          </a:xfrm>
          <a:custGeom>
            <a:avLst/>
            <a:gdLst/>
            <a:ahLst/>
            <a:cxnLst/>
            <a:rect l="l" t="t" r="r" b="b"/>
            <a:pathLst>
              <a:path w="1880870" h="629285">
                <a:moveTo>
                  <a:pt x="0" y="0"/>
                </a:moveTo>
                <a:lnTo>
                  <a:pt x="1880438" y="0"/>
                </a:lnTo>
                <a:lnTo>
                  <a:pt x="1880438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439" y="2958680"/>
            <a:ext cx="735330" cy="416559"/>
          </a:xfrm>
          <a:custGeom>
            <a:avLst/>
            <a:gdLst/>
            <a:ahLst/>
            <a:cxnLst/>
            <a:rect l="l" t="t" r="r" b="b"/>
            <a:pathLst>
              <a:path w="735330" h="416560">
                <a:moveTo>
                  <a:pt x="0" y="0"/>
                </a:moveTo>
                <a:lnTo>
                  <a:pt x="734987" y="0"/>
                </a:lnTo>
                <a:lnTo>
                  <a:pt x="734987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4083" y="4311903"/>
            <a:ext cx="2503170" cy="629285"/>
          </a:xfrm>
          <a:custGeom>
            <a:avLst/>
            <a:gdLst/>
            <a:ahLst/>
            <a:cxnLst/>
            <a:rect l="l" t="t" r="r" b="b"/>
            <a:pathLst>
              <a:path w="2503170" h="629285">
                <a:moveTo>
                  <a:pt x="0" y="0"/>
                </a:moveTo>
                <a:lnTo>
                  <a:pt x="2502865" y="0"/>
                </a:lnTo>
                <a:lnTo>
                  <a:pt x="2502865" y="629259"/>
                </a:lnTo>
                <a:lnTo>
                  <a:pt x="0" y="629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703" y="4341549"/>
            <a:ext cx="3957591" cy="171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5139">
              <a:lnSpc>
                <a:spcPct val="100000"/>
              </a:lnSpc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单词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/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词组</a:t>
            </a:r>
            <a:r>
              <a:rPr sz="1800" spc="-10" dirty="0">
                <a:latin typeface="楷体" panose="02010609060101010101" pitchFamily="49" charset="-122"/>
                <a:ea typeface="楷体" panose="02010609060101010101" pitchFamily="49" charset="-122"/>
                <a:cs typeface="Calibri"/>
              </a:rPr>
              <a:t>g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的向量由</a:t>
            </a:r>
            <a:r>
              <a:rPr sz="1800" spc="-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sz="1800" spc="-5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sz="1800" spc="-4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1800" spc="-1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1800" spc="-105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sz="1800" spc="-1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sz="1800" spc="-2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学习得到</a:t>
            </a:r>
          </a:p>
          <a:p>
            <a:pPr>
              <a:lnSpc>
                <a:spcPts val="2000"/>
              </a:lnSpc>
            </a:pPr>
            <a:endParaRPr sz="2000" dirty="0"/>
          </a:p>
          <a:p>
            <a:pPr>
              <a:lnSpc>
                <a:spcPts val="2700"/>
              </a:lnSpc>
              <a:spcBef>
                <a:spcPts val="34"/>
              </a:spcBef>
            </a:pPr>
            <a:endParaRPr sz="2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2173605" indent="31750">
              <a:lnSpc>
                <a:spcPct val="100000"/>
              </a:lnSpc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单词</a:t>
            </a:r>
            <a:r>
              <a:rPr sz="1800" spc="-2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在各个主 题下的分布概率</a:t>
            </a:r>
          </a:p>
        </p:txBody>
      </p:sp>
      <p:sp>
        <p:nvSpPr>
          <p:cNvPr id="8" name="object 8"/>
          <p:cNvSpPr/>
          <p:nvPr/>
        </p:nvSpPr>
        <p:spPr>
          <a:xfrm>
            <a:off x="5180935" y="2874381"/>
            <a:ext cx="1302385" cy="1080770"/>
          </a:xfrm>
          <a:custGeom>
            <a:avLst/>
            <a:gdLst/>
            <a:ahLst/>
            <a:cxnLst/>
            <a:rect l="l" t="t" r="r" b="b"/>
            <a:pathLst>
              <a:path w="1302384" h="1080770">
                <a:moveTo>
                  <a:pt x="0" y="0"/>
                </a:moveTo>
                <a:lnTo>
                  <a:pt x="1302067" y="0"/>
                </a:lnTo>
                <a:lnTo>
                  <a:pt x="1302067" y="1080490"/>
                </a:lnTo>
                <a:lnTo>
                  <a:pt x="0" y="10804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206" y="2930715"/>
            <a:ext cx="3480624" cy="484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327" y="2913837"/>
            <a:ext cx="3503295" cy="506730"/>
          </a:xfrm>
          <a:custGeom>
            <a:avLst/>
            <a:gdLst/>
            <a:ahLst/>
            <a:cxnLst/>
            <a:rect l="l" t="t" r="r" b="b"/>
            <a:pathLst>
              <a:path w="3503295" h="506729">
                <a:moveTo>
                  <a:pt x="0" y="0"/>
                </a:moveTo>
                <a:lnTo>
                  <a:pt x="3502850" y="0"/>
                </a:lnTo>
                <a:lnTo>
                  <a:pt x="3502850" y="506285"/>
                </a:lnTo>
                <a:lnTo>
                  <a:pt x="0" y="50628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295" y="3172753"/>
            <a:ext cx="1056640" cy="361894"/>
          </a:xfrm>
          <a:custGeom>
            <a:avLst/>
            <a:gdLst/>
            <a:ahLst/>
            <a:cxnLst/>
            <a:rect l="l" t="t" r="r" b="b"/>
            <a:pathLst>
              <a:path w="2113279" h="574675">
                <a:moveTo>
                  <a:pt x="2112759" y="574471"/>
                </a:moveTo>
                <a:lnTo>
                  <a:pt x="0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4303" y="314985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61861" y="85788"/>
                </a:moveTo>
                <a:lnTo>
                  <a:pt x="0" y="22898"/>
                </a:lnTo>
                <a:lnTo>
                  <a:pt x="85191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7609" y="2961944"/>
            <a:ext cx="735330" cy="416559"/>
          </a:xfrm>
          <a:custGeom>
            <a:avLst/>
            <a:gdLst/>
            <a:ahLst/>
            <a:cxnLst/>
            <a:rect l="l" t="t" r="r" b="b"/>
            <a:pathLst>
              <a:path w="735329" h="416560">
                <a:moveTo>
                  <a:pt x="0" y="0"/>
                </a:moveTo>
                <a:lnTo>
                  <a:pt x="734987" y="0"/>
                </a:lnTo>
                <a:lnTo>
                  <a:pt x="734987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849" y="2955429"/>
            <a:ext cx="735330" cy="416559"/>
          </a:xfrm>
          <a:custGeom>
            <a:avLst/>
            <a:gdLst/>
            <a:ahLst/>
            <a:cxnLst/>
            <a:rect l="l" t="t" r="r" b="b"/>
            <a:pathLst>
              <a:path w="735330" h="416560">
                <a:moveTo>
                  <a:pt x="0" y="0"/>
                </a:moveTo>
                <a:lnTo>
                  <a:pt x="734987" y="0"/>
                </a:lnTo>
                <a:lnTo>
                  <a:pt x="734987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313" y="3371998"/>
            <a:ext cx="0" cy="2068195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864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869" y="5363671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5099" y="3378525"/>
            <a:ext cx="635" cy="911860"/>
          </a:xfrm>
          <a:custGeom>
            <a:avLst/>
            <a:gdLst/>
            <a:ahLst/>
            <a:cxnLst/>
            <a:rect l="l" t="t" r="r" b="b"/>
            <a:pathLst>
              <a:path w="635" h="911860">
                <a:moveTo>
                  <a:pt x="0" y="0"/>
                </a:moveTo>
                <a:lnTo>
                  <a:pt x="406" y="911377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1025" y="4213688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0"/>
                </a:moveTo>
                <a:lnTo>
                  <a:pt x="44475" y="76212"/>
                </a:lnTo>
                <a:lnTo>
                  <a:pt x="0" y="38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19" name="组合 18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20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2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提出的方法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object 13"/>
          <p:cNvSpPr/>
          <p:nvPr/>
        </p:nvSpPr>
        <p:spPr>
          <a:xfrm>
            <a:off x="5503426" y="4424125"/>
            <a:ext cx="3069074" cy="416559"/>
          </a:xfrm>
          <a:custGeom>
            <a:avLst/>
            <a:gdLst/>
            <a:ahLst/>
            <a:cxnLst/>
            <a:rect l="l" t="t" r="r" b="b"/>
            <a:pathLst>
              <a:path w="735329" h="416560">
                <a:moveTo>
                  <a:pt x="0" y="0"/>
                </a:moveTo>
                <a:lnTo>
                  <a:pt x="734987" y="0"/>
                </a:lnTo>
                <a:lnTo>
                  <a:pt x="734987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11"/>
          <p:cNvSpPr/>
          <p:nvPr/>
        </p:nvSpPr>
        <p:spPr>
          <a:xfrm rot="12006694">
            <a:off x="6364298" y="5025175"/>
            <a:ext cx="1159400" cy="486697"/>
          </a:xfrm>
          <a:custGeom>
            <a:avLst/>
            <a:gdLst/>
            <a:ahLst/>
            <a:cxnLst/>
            <a:rect l="l" t="t" r="r" b="b"/>
            <a:pathLst>
              <a:path w="2113279" h="574675">
                <a:moveTo>
                  <a:pt x="2112759" y="574471"/>
                </a:moveTo>
                <a:lnTo>
                  <a:pt x="0" y="0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文本框 26"/>
          <p:cNvSpPr txBox="1"/>
          <p:nvPr/>
        </p:nvSpPr>
        <p:spPr>
          <a:xfrm>
            <a:off x="5920741" y="5635370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输入层：输入词组和文档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9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358</Words>
  <Application>Microsoft Office PowerPoint</Application>
  <PresentationFormat>宽屏</PresentationFormat>
  <Paragraphs>98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 Unicode MS</vt:lpstr>
      <vt:lpstr>楷体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帐户</cp:lastModifiedBy>
  <cp:revision>180</cp:revision>
  <dcterms:created xsi:type="dcterms:W3CDTF">2016-05-28T08:31:34Z</dcterms:created>
  <dcterms:modified xsi:type="dcterms:W3CDTF">2016-10-28T09:13:13Z</dcterms:modified>
</cp:coreProperties>
</file>