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8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9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8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9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2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3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6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6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4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675BD-C7AC-4198-B1E0-0FA193AA2341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6BEF-0D6A-46A1-81D7-93B8BE3B6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3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Keyword: source code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Summarization</a:t>
            </a:r>
          </a:p>
          <a:p>
            <a:r>
              <a:rPr lang="en-US" altLang="zh-CN" dirty="0" smtClean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0927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2012 Automated Feature Discovery via Sentence Selection and Source  Code Summarization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通过大量不同方法的实验对比明确</a:t>
            </a:r>
            <a:r>
              <a:rPr lang="zh-CN" altLang="en-US" dirty="0"/>
              <a:t>指出句子选择策略摘要的不足。</a:t>
            </a:r>
          </a:p>
          <a:p>
            <a:r>
              <a:rPr lang="zh-CN" altLang="en-US" dirty="0"/>
              <a:t>结论：句子选择策略不足以完成较好的摘要（</a:t>
            </a:r>
            <a:r>
              <a:rPr lang="en-US" altLang="zh-CN" dirty="0" err="1"/>
              <a:t>LDAmodel</a:t>
            </a:r>
            <a:r>
              <a:rPr lang="zh-CN" altLang="en-US" dirty="0"/>
              <a:t>抽取主题有较好的效果）；文本分析方法着重于结构和顺序，而程序，尤其是</a:t>
            </a:r>
            <a:r>
              <a:rPr lang="en-US" altLang="zh-CN" dirty="0"/>
              <a:t>method</a:t>
            </a:r>
            <a:r>
              <a:rPr lang="zh-CN" altLang="en-US" dirty="0"/>
              <a:t>通常是无序的，因此研究</a:t>
            </a:r>
            <a:r>
              <a:rPr lang="en-US" altLang="zh-CN" dirty="0"/>
              <a:t>methods</a:t>
            </a:r>
            <a:r>
              <a:rPr lang="zh-CN" altLang="en-US" dirty="0"/>
              <a:t>之间的交互是一个非常重要的</a:t>
            </a:r>
            <a:r>
              <a:rPr lang="zh-CN" altLang="en-US" dirty="0" smtClean="0"/>
              <a:t>点（</a:t>
            </a:r>
            <a:r>
              <a:rPr lang="en-US" altLang="zh-CN" dirty="0" smtClean="0"/>
              <a:t>high-level information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ASE2013 </a:t>
            </a:r>
            <a:r>
              <a:rPr lang="en-US" altLang="zh-CN" dirty="0" err="1" smtClean="0"/>
              <a:t>AutoComment</a:t>
            </a:r>
            <a:r>
              <a:rPr lang="en-US" altLang="zh-CN" dirty="0" smtClean="0"/>
              <a:t>: Mining Question and Answer Sites for Automatic Comment Generation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16" y="1767049"/>
            <a:ext cx="10515600" cy="24042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7362" y="51695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9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ICPC2013 automatic generation of natural language summaries for JAVA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 重点：</a:t>
            </a:r>
            <a:r>
              <a:rPr lang="en-US" altLang="zh-CN" dirty="0"/>
              <a:t>content and responsibilities rather than their relationships with other classes</a:t>
            </a:r>
          </a:p>
          <a:p>
            <a:r>
              <a:rPr lang="en-US" altLang="zh-CN" dirty="0"/>
              <a:t>methods</a:t>
            </a:r>
            <a:r>
              <a:rPr lang="zh-CN" altLang="en-US" dirty="0"/>
              <a:t>上的方法不能直接套用</a:t>
            </a:r>
          </a:p>
          <a:p>
            <a:r>
              <a:rPr lang="en-US" altLang="zh-CN" dirty="0"/>
              <a:t>the type of methods and their distribution in a class</a:t>
            </a:r>
          </a:p>
          <a:p>
            <a:r>
              <a:rPr lang="en-US" altLang="zh-CN" dirty="0"/>
              <a:t>selected elements: </a:t>
            </a:r>
            <a:endParaRPr lang="en-US" altLang="zh-CN" dirty="0" smtClean="0"/>
          </a:p>
          <a:p>
            <a:r>
              <a:rPr lang="en-US" altLang="zh-CN" dirty="0" smtClean="0"/>
              <a:t>set1</a:t>
            </a:r>
            <a:r>
              <a:rPr lang="en-US" altLang="zh-CN" dirty="0"/>
              <a:t>: do not need any analysis, the name of interfaces, superclass and inner classes.</a:t>
            </a:r>
          </a:p>
          <a:p>
            <a:r>
              <a:rPr lang="en-US" altLang="zh-CN" dirty="0" smtClean="0"/>
              <a:t>set2</a:t>
            </a:r>
            <a:r>
              <a:rPr lang="en-US" altLang="zh-CN" dirty="0"/>
              <a:t>: need analysis, class attributes and methods </a:t>
            </a:r>
          </a:p>
          <a:p>
            <a:r>
              <a:rPr lang="en-US" altLang="zh-CN" b="1" dirty="0"/>
              <a:t>class stereotype</a:t>
            </a:r>
            <a:r>
              <a:rPr lang="en-US" altLang="zh-CN" dirty="0"/>
              <a:t> are high level abstractions that describe the role or responsibility of classes in a system.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ICPC2013 automatic generation of natural language summaries for JAVA 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step1: stereotype </a:t>
            </a:r>
            <a:r>
              <a:rPr lang="en-US" altLang="zh-CN" dirty="0" smtClean="0"/>
              <a:t>identification</a:t>
            </a:r>
          </a:p>
          <a:p>
            <a:r>
              <a:rPr lang="en-US" altLang="zh-CN" dirty="0" smtClean="0"/>
              <a:t>method </a:t>
            </a:r>
            <a:r>
              <a:rPr lang="en-US" altLang="zh-CN" dirty="0"/>
              <a:t>stereotype: 5 kinds, AST and some additional info.</a:t>
            </a:r>
          </a:p>
          <a:p>
            <a:r>
              <a:rPr lang="en-US" altLang="zh-CN" dirty="0"/>
              <a:t>class stereotype: 13+ </a:t>
            </a:r>
          </a:p>
          <a:p>
            <a:r>
              <a:rPr lang="en-US" altLang="zh-CN" dirty="0"/>
              <a:t>step2: heuristics for content selection. 2 filters. </a:t>
            </a:r>
          </a:p>
          <a:p>
            <a:r>
              <a:rPr lang="en-US" altLang="zh-CN" dirty="0"/>
              <a:t>step3: text generation: general description, stereotype description, behavior description, inner class enumeration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/>
              <a:t>评价：人工评价，</a:t>
            </a:r>
            <a:r>
              <a:rPr lang="en-US" altLang="zh-CN" dirty="0" smtClean="0"/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指标</a:t>
            </a:r>
            <a:r>
              <a:rPr lang="zh-CN" altLang="en-US" dirty="0"/>
              <a:t>：</a:t>
            </a:r>
            <a:r>
              <a:rPr lang="en-US" altLang="zh-CN" dirty="0"/>
              <a:t>adequacy, conciseness, expressiveness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future work: enrich stereotype identification, consider relationships to classes, comments.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ICPC2013 Quality Analysis of Source Code 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work presented a first detailed approach for the </a:t>
            </a:r>
            <a:r>
              <a:rPr lang="en-US" altLang="zh-CN" dirty="0" smtClean="0"/>
              <a:t>analysis and </a:t>
            </a:r>
            <a:r>
              <a:rPr lang="en-US" altLang="zh-CN" dirty="0"/>
              <a:t>assessment of code </a:t>
            </a:r>
            <a:r>
              <a:rPr lang="en-US" altLang="zh-CN" dirty="0" smtClean="0"/>
              <a:t>comments. The </a:t>
            </a:r>
            <a:r>
              <a:rPr lang="en-US" altLang="zh-CN" dirty="0"/>
              <a:t>model describes </a:t>
            </a:r>
            <a:r>
              <a:rPr lang="en-US" altLang="zh-CN" dirty="0" smtClean="0"/>
              <a:t>detailed quality </a:t>
            </a:r>
            <a:r>
              <a:rPr lang="en-US" altLang="zh-CN" dirty="0"/>
              <a:t>attributes in terms of coherence, consistency, </a:t>
            </a:r>
            <a:r>
              <a:rPr lang="en-US" altLang="zh-CN" dirty="0" smtClean="0"/>
              <a:t>completeness, and </a:t>
            </a:r>
            <a:r>
              <a:rPr lang="en-US" altLang="zh-CN" dirty="0"/>
              <a:t>usefulness. 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coherence coefficient and </a:t>
            </a:r>
            <a:r>
              <a:rPr lang="en-US" altLang="zh-CN" dirty="0" smtClean="0"/>
              <a:t>the length </a:t>
            </a:r>
            <a:r>
              <a:rPr lang="en-US" altLang="zh-CN" dirty="0"/>
              <a:t>indicator, we provided two metrics to assess quality </a:t>
            </a:r>
            <a:r>
              <a:rPr lang="en-US" altLang="zh-CN" dirty="0" smtClean="0"/>
              <a:t>attributes of </a:t>
            </a:r>
            <a:r>
              <a:rPr lang="en-US" altLang="zh-CN" dirty="0"/>
              <a:t>the model and evaluated them with a survey </a:t>
            </a:r>
            <a:r>
              <a:rPr lang="en-US" altLang="zh-CN" dirty="0" smtClean="0"/>
              <a:t>among experienced </a:t>
            </a:r>
            <a:r>
              <a:rPr lang="en-US" altLang="zh-CN" dirty="0"/>
              <a:t>developers.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0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ICPC2014-Automatic documentation generation via source code summarization of method 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this paper,  we propose a technique that includes this context by analyzing </a:t>
            </a:r>
            <a:r>
              <a:rPr lang="en-US" altLang="zh-CN" u="sng" dirty="0"/>
              <a:t> </a:t>
            </a:r>
            <a:r>
              <a:rPr lang="en-US" altLang="zh-CN" b="1" u="sng" dirty="0"/>
              <a:t>how the Java methods are invoked</a:t>
            </a:r>
            <a:r>
              <a:rPr lang="en-US" altLang="zh-CN" dirty="0"/>
              <a:t>. In a user study,  we found that programmers benefit from our generated documentation  because it </a:t>
            </a:r>
            <a:r>
              <a:rPr lang="en-US" altLang="zh-CN" u="sng" dirty="0"/>
              <a:t>includes context information</a:t>
            </a:r>
            <a:r>
              <a:rPr lang="en-US" altLang="zh-CN" u="sng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20" y="3400425"/>
            <a:ext cx="63627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5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icse2014-Improving Automated Source Code Summarization via an Eye-Tracking Study of Programmers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Problems: no studies of how programmers read and understand source code </a:t>
            </a:r>
          </a:p>
          <a:p>
            <a:r>
              <a:rPr lang="en-US" altLang="zh-CN" dirty="0" smtClean="0"/>
              <a:t>Eye-tracking technology: gaze time, fixations, regressions.</a:t>
            </a:r>
          </a:p>
          <a:p>
            <a:r>
              <a:rPr lang="en-US" altLang="zh-CN" dirty="0" smtClean="0"/>
              <a:t>Basic method: select top-n keywords via VSM(vector space model) </a:t>
            </a:r>
            <a:r>
              <a:rPr lang="en-US" altLang="zh-CN" dirty="0" err="1" smtClean="0"/>
              <a:t>tf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idf</a:t>
            </a:r>
            <a:endParaRPr lang="en-US" altLang="zh-CN" dirty="0" smtClean="0"/>
          </a:p>
          <a:p>
            <a:r>
              <a:rPr lang="en-US" altLang="zh-CN" dirty="0" smtClean="0"/>
              <a:t>Methodology: hypothesis testing</a:t>
            </a:r>
          </a:p>
          <a:p>
            <a:r>
              <a:rPr lang="en-US" altLang="zh-CN" dirty="0" smtClean="0"/>
              <a:t>Conclusion: method signature &gt; method invocation &gt; all other areas &gt; control flow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4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2014 p460-Selection and Presentation Practices for Code Example Summarization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 of the study: learn code summarization practices and their justification from human participants to inform future development in source code </a:t>
            </a:r>
            <a:r>
              <a:rPr lang="en-US" altLang="zh-CN" u="sng" dirty="0" smtClean="0"/>
              <a:t>summarization</a:t>
            </a:r>
            <a:r>
              <a:rPr lang="en-US" altLang="zh-CN" dirty="0" smtClean="0"/>
              <a:t> and </a:t>
            </a:r>
            <a:r>
              <a:rPr lang="en-US" altLang="zh-CN" u="sng" dirty="0" smtClean="0"/>
              <a:t>presentation</a:t>
            </a:r>
            <a:r>
              <a:rPr lang="en-US" altLang="zh-CN" dirty="0" smtClean="0"/>
              <a:t> technology. (Eye-tracking technology)</a:t>
            </a:r>
          </a:p>
          <a:p>
            <a:r>
              <a:rPr lang="en-US" altLang="zh-CN" dirty="0" smtClean="0"/>
              <a:t>Key points: Selection and presentation</a:t>
            </a:r>
          </a:p>
          <a:p>
            <a:r>
              <a:rPr lang="zh-CN" altLang="en-US" dirty="0" smtClean="0"/>
              <a:t>结合</a:t>
            </a:r>
            <a:r>
              <a:rPr lang="en-US" altLang="zh-CN" dirty="0" smtClean="0"/>
              <a:t>eye-tracking </a:t>
            </a:r>
            <a:r>
              <a:rPr lang="zh-CN" altLang="en-US" dirty="0" smtClean="0"/>
              <a:t>和测试人员结果定性地分析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78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2014 An empirical study of the textual similarity between  source code and source code summaries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指出自动生成的摘要更像读者角度，从原有的代码出发，没有解决读者和作者之间理解角度偏差的问题。</a:t>
            </a:r>
          </a:p>
          <a:p>
            <a:r>
              <a:rPr lang="zh-CN" altLang="en-US" dirty="0"/>
              <a:t>通过比较作者的摘要和读者的摘要来得到对自动摘要生成工具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guidelines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method</a:t>
            </a:r>
            <a:r>
              <a:rPr lang="zh-CN" altLang="en-US" dirty="0"/>
              <a:t>为粒度。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8" y="4099522"/>
            <a:ext cx="9191625" cy="2686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266630" y="5096273"/>
            <a:ext cx="919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Overlap</a:t>
            </a:r>
          </a:p>
          <a:p>
            <a:r>
              <a:rPr lang="en-US" altLang="zh-CN" dirty="0" smtClean="0"/>
              <a:t>STASIS</a:t>
            </a:r>
          </a:p>
          <a:p>
            <a:r>
              <a:rPr lang="en-US" altLang="zh-CN" dirty="0" smtClean="0"/>
              <a:t>LSS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20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ASE2015 Learning to Generate Pseudo-code from Source  Code using Statistical Machine Translation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pseudo-code, adopting the statistical machine translation </a:t>
            </a:r>
            <a:r>
              <a:rPr lang="en-US" altLang="zh-CN" dirty="0" smtClean="0"/>
              <a:t>framework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0" y="2977614"/>
            <a:ext cx="11400703" cy="30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ICSE2009-Automatically Capturing Source Code Context of NL-Queries for Software Maintenance and Reuse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 point: query</a:t>
            </a:r>
          </a:p>
          <a:p>
            <a:r>
              <a:rPr lang="en-US" altLang="zh-CN" dirty="0" smtClean="0"/>
              <a:t>Automatically </a:t>
            </a:r>
            <a:r>
              <a:rPr lang="en-US" altLang="zh-CN" dirty="0"/>
              <a:t>extracts natural language  phrases from source code identifiers and categorizes  the phrases and search results in a hierarchy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123" y="3263241"/>
            <a:ext cx="5169528" cy="359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ICSE2015-Automatic Documentation Generation via Source Code Summarization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还是针对</a:t>
            </a:r>
            <a:r>
              <a:rPr lang="en-US" altLang="zh-CN" dirty="0"/>
              <a:t>methods </a:t>
            </a:r>
          </a:p>
          <a:p>
            <a:r>
              <a:rPr lang="en-US" altLang="zh-CN" dirty="0"/>
              <a:t>what makes a "good" source code comment</a:t>
            </a:r>
          </a:p>
          <a:p>
            <a:r>
              <a:rPr lang="en-US" altLang="zh-CN" dirty="0"/>
              <a:t>RQ1 How similar should the text in summaries be to text  and keywords in the source code? </a:t>
            </a:r>
          </a:p>
          <a:p>
            <a:r>
              <a:rPr lang="en-US" altLang="zh-CN" dirty="0"/>
              <a:t>RQ2 To what degree should contextual information about  code be included in summaries of that code? </a:t>
            </a:r>
          </a:p>
          <a:p>
            <a:r>
              <a:rPr lang="en-US" altLang="zh-CN" dirty="0"/>
              <a:t>RQ3 To what extent can the file structure of source code  affect the quality of documentation?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9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ICSE2015-Leveraging Informal Documentation to Summarize Classes and Methods in 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StackOverflow</a:t>
            </a:r>
            <a:r>
              <a:rPr lang="en-US" altLang="zh-CN" dirty="0" smtClean="0"/>
              <a:t> + Identifiers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use the context that </a:t>
            </a:r>
            <a:r>
              <a:rPr lang="en-US" altLang="zh-CN" dirty="0" smtClean="0"/>
              <a:t>surrounds code </a:t>
            </a:r>
            <a:r>
              <a:rPr lang="en-US" altLang="zh-CN" dirty="0"/>
              <a:t>elements in </a:t>
            </a:r>
            <a:r>
              <a:rPr lang="en-US" altLang="zh-CN" dirty="0" err="1"/>
              <a:t>StackOverflow</a:t>
            </a:r>
            <a:r>
              <a:rPr lang="en-US" altLang="zh-CN" dirty="0"/>
              <a:t> posts to summarize the use </a:t>
            </a:r>
            <a:r>
              <a:rPr lang="en-US" altLang="zh-CN" dirty="0" smtClean="0"/>
              <a:t>and purpose </a:t>
            </a:r>
            <a:r>
              <a:rPr lang="en-US" altLang="zh-CN" dirty="0"/>
              <a:t>of code elements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To </a:t>
            </a:r>
            <a:r>
              <a:rPr lang="en-US" altLang="zh-CN" dirty="0"/>
              <a:t>provide focus to our </a:t>
            </a:r>
            <a:r>
              <a:rPr lang="en-US" altLang="zh-CN" dirty="0" smtClean="0"/>
              <a:t>investigation, we </a:t>
            </a:r>
            <a:r>
              <a:rPr lang="en-US" altLang="zh-CN" dirty="0"/>
              <a:t>consider the generation of summaries for library </a:t>
            </a:r>
            <a:r>
              <a:rPr lang="en-US" altLang="zh-CN" dirty="0" smtClean="0"/>
              <a:t>identifiers discussed </a:t>
            </a:r>
            <a:r>
              <a:rPr lang="en-US" altLang="zh-CN" dirty="0"/>
              <a:t>in </a:t>
            </a:r>
            <a:r>
              <a:rPr lang="en-US" altLang="zh-CN" dirty="0" err="1"/>
              <a:t>StackOverflow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0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研究怎样才是比较好的</a:t>
            </a:r>
            <a:r>
              <a:rPr lang="en-US" altLang="zh-CN" dirty="0" smtClean="0"/>
              <a:t>summary</a:t>
            </a:r>
            <a:r>
              <a:rPr lang="zh-CN" altLang="en-US" dirty="0" smtClean="0"/>
              <a:t>，需要着重在什么信息上，提供</a:t>
            </a:r>
            <a:r>
              <a:rPr lang="en-US" altLang="zh-CN" dirty="0" smtClean="0"/>
              <a:t>guidelines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针对</a:t>
            </a:r>
            <a:r>
              <a:rPr lang="en-US" altLang="zh-CN" dirty="0" smtClean="0"/>
              <a:t>methods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从代码内部出发研究其</a:t>
            </a:r>
            <a:r>
              <a:rPr lang="en-US" altLang="zh-CN" dirty="0" smtClean="0"/>
              <a:t>summary</a:t>
            </a:r>
            <a:r>
              <a:rPr lang="zh-CN" altLang="en-US" dirty="0" smtClean="0"/>
              <a:t>，表现形式分</a:t>
            </a:r>
            <a:r>
              <a:rPr lang="en-US" altLang="zh-CN" dirty="0" smtClean="0"/>
              <a:t>key identifies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call information.</a:t>
            </a:r>
          </a:p>
          <a:p>
            <a:r>
              <a:rPr lang="zh-CN" altLang="en-US" dirty="0" smtClean="0"/>
              <a:t>从代码外部出发，通过收集类似于知识库的形式对代码进行摘要。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9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2016 A Convolutional Attention Network  for Extreme Summarization of 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用带</a:t>
            </a:r>
            <a:r>
              <a:rPr lang="en-US" altLang="zh-CN" dirty="0" smtClean="0"/>
              <a:t>attention</a:t>
            </a:r>
            <a:r>
              <a:rPr lang="zh-CN" altLang="en-US" dirty="0"/>
              <a:t>机制的卷积神经网络来做方法名预测（</a:t>
            </a:r>
            <a:r>
              <a:rPr lang="en-US" altLang="zh-CN" dirty="0"/>
              <a:t>method</a:t>
            </a:r>
            <a:r>
              <a:rPr lang="zh-CN" altLang="en-US" dirty="0"/>
              <a:t>为主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Encoder-Decoder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5" y="3137166"/>
            <a:ext cx="6858000" cy="2828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528" y="3137166"/>
            <a:ext cx="2019300" cy="85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173" y="4129353"/>
            <a:ext cx="2057400" cy="561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052" y="4857089"/>
            <a:ext cx="2362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Attention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3713"/>
            <a:ext cx="6581775" cy="3819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109" y="4374513"/>
            <a:ext cx="2428875" cy="1228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1816" y="2711493"/>
            <a:ext cx="2365453" cy="45724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9502230" y="332734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356"/>
            <a:ext cx="5838825" cy="3248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290" y="2576654"/>
            <a:ext cx="461962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290" y="3341993"/>
            <a:ext cx="28670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47" y="766369"/>
            <a:ext cx="6069140" cy="56525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259" y="766369"/>
            <a:ext cx="5476875" cy="1924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50" y="2994622"/>
            <a:ext cx="588645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259" y="4022725"/>
            <a:ext cx="4991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OOV?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5238" y="1842466"/>
            <a:ext cx="5934075" cy="2543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08" y="1916717"/>
            <a:ext cx="4993057" cy="1883827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866830" y="27069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34" y="995654"/>
            <a:ext cx="5301648" cy="49343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44" y="1027906"/>
            <a:ext cx="5931922" cy="25422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522" y="4096128"/>
            <a:ext cx="5105400" cy="1943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30" y="3695515"/>
            <a:ext cx="7927503" cy="30583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79" y="6039228"/>
            <a:ext cx="4417008" cy="7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valuation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12341"/>
            <a:ext cx="10515600" cy="4764622"/>
          </a:xfrm>
        </p:spPr>
        <p:txBody>
          <a:bodyPr/>
          <a:lstStyle/>
          <a:p>
            <a:r>
              <a:rPr lang="en-US" altLang="zh-CN" dirty="0" smtClean="0"/>
              <a:t>Dataset collection</a:t>
            </a:r>
          </a:p>
          <a:p>
            <a:r>
              <a:rPr lang="en-US" altLang="zh-CN" dirty="0" smtClean="0"/>
              <a:t>Experimental setup</a:t>
            </a:r>
          </a:p>
          <a:p>
            <a:r>
              <a:rPr lang="en-US" altLang="zh-CN" dirty="0" smtClean="0"/>
              <a:t>Training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963" y="2995179"/>
            <a:ext cx="128111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ASE2010 Towards automatically generating summary comments for JAVA methods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91" y="1615286"/>
            <a:ext cx="10515600" cy="25991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1560" y="4436198"/>
            <a:ext cx="9815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SWUM</a:t>
            </a:r>
            <a:r>
              <a:rPr lang="zh-CN" altLang="en-US" dirty="0"/>
              <a:t>：</a:t>
            </a:r>
            <a:r>
              <a:rPr lang="en-US" altLang="zh-CN" dirty="0"/>
              <a:t>capture the occurrence of words in </a:t>
            </a:r>
            <a:r>
              <a:rPr lang="en-US" altLang="zh-CN" dirty="0" smtClean="0"/>
              <a:t>code </a:t>
            </a:r>
            <a:r>
              <a:rPr lang="en-US" altLang="zh-CN" dirty="0"/>
              <a:t>and their linguistic and structural relationships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S_unit</a:t>
            </a:r>
            <a:r>
              <a:rPr lang="en-US" altLang="zh-CN" dirty="0"/>
              <a:t> selection: choose the important or central lines of code to be included in the </a:t>
            </a:r>
            <a:r>
              <a:rPr lang="en-US" altLang="zh-CN" dirty="0" smtClean="0"/>
              <a:t>summary</a:t>
            </a:r>
          </a:p>
          <a:p>
            <a:r>
              <a:rPr lang="en-US" altLang="zh-CN" dirty="0" smtClean="0"/>
              <a:t>Ending </a:t>
            </a:r>
            <a:r>
              <a:rPr lang="en-US" altLang="zh-CN" dirty="0" err="1" smtClean="0"/>
              <a:t>S_units</a:t>
            </a:r>
            <a:r>
              <a:rPr lang="en-US" altLang="zh-CN" dirty="0" smtClean="0"/>
              <a:t>, Void-Return </a:t>
            </a:r>
            <a:r>
              <a:rPr lang="en-US" altLang="zh-CN" dirty="0" err="1" smtClean="0"/>
              <a:t>S_units</a:t>
            </a:r>
            <a:r>
              <a:rPr lang="en-US" altLang="zh-CN" dirty="0" smtClean="0"/>
              <a:t>, Same-Action </a:t>
            </a:r>
            <a:r>
              <a:rPr lang="en-US" altLang="zh-CN" dirty="0" err="1" smtClean="0"/>
              <a:t>S_units</a:t>
            </a:r>
            <a:r>
              <a:rPr lang="en-US" altLang="zh-CN" dirty="0" smtClean="0"/>
              <a:t>, Data-Facilitating </a:t>
            </a:r>
            <a:r>
              <a:rPr lang="en-US" altLang="zh-CN" dirty="0" err="1" smtClean="0"/>
              <a:t>S_units</a:t>
            </a:r>
            <a:r>
              <a:rPr lang="en-US" altLang="zh-CN" dirty="0" smtClean="0"/>
              <a:t>, Controlling </a:t>
            </a:r>
            <a:r>
              <a:rPr lang="en-US" altLang="zh-CN" dirty="0" err="1" smtClean="0"/>
              <a:t>S_units</a:t>
            </a:r>
            <a:endParaRPr lang="en-US" altLang="zh-CN" dirty="0" smtClean="0"/>
          </a:p>
          <a:p>
            <a:r>
              <a:rPr lang="zh-CN" altLang="en-US" dirty="0"/>
              <a:t>针对不同的</a:t>
            </a:r>
            <a:r>
              <a:rPr lang="en-US" altLang="zh-CN" dirty="0" err="1"/>
              <a:t>S_unit</a:t>
            </a:r>
            <a:r>
              <a:rPr lang="zh-CN" altLang="en-US" dirty="0"/>
              <a:t>有不同</a:t>
            </a:r>
            <a:r>
              <a:rPr lang="zh-CN" altLang="en-US" dirty="0" smtClean="0"/>
              <a:t>的</a:t>
            </a:r>
            <a:r>
              <a:rPr lang="zh-CN" altLang="en-US" dirty="0"/>
              <a:t>生成</a:t>
            </a:r>
            <a:r>
              <a:rPr lang="zh-CN" altLang="en-US" dirty="0" smtClean="0"/>
              <a:t>策略 </a:t>
            </a:r>
            <a:r>
              <a:rPr lang="en-US" altLang="zh-CN" dirty="0"/>
              <a:t>+ </a:t>
            </a:r>
            <a:r>
              <a:rPr lang="zh-CN" altLang="en-US" dirty="0"/>
              <a:t>一些省略策略 </a:t>
            </a:r>
          </a:p>
        </p:txBody>
      </p:sp>
    </p:spTree>
    <p:extLst>
      <p:ext uri="{BB962C8B-B14F-4D97-AF65-F5344CB8AC3E}">
        <p14:creationId xmlns:p14="http://schemas.microsoft.com/office/powerpoint/2010/main" val="32248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ICSM2010 Generating Natural Language Summaries for Crosscutting Source Code Concerns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23" y="1690688"/>
            <a:ext cx="11971553" cy="15181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903" y="3467477"/>
            <a:ext cx="108331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Describe </a:t>
            </a:r>
            <a:r>
              <a:rPr lang="en-US" altLang="zh-CN" sz="2400" dirty="0"/>
              <a:t>both what the concern is and how the concern is implemented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First</a:t>
            </a:r>
            <a:r>
              <a:rPr lang="en-US" altLang="zh-CN" sz="2400" dirty="0"/>
              <a:t>, we </a:t>
            </a:r>
            <a:r>
              <a:rPr lang="en-US" altLang="zh-CN" sz="2400" dirty="0" smtClean="0"/>
              <a:t>extract structural </a:t>
            </a:r>
            <a:r>
              <a:rPr lang="en-US" altLang="zh-CN" sz="2400" dirty="0"/>
              <a:t>and natural language information from the </a:t>
            </a:r>
            <a:r>
              <a:rPr lang="en-US" altLang="zh-CN" sz="2400" dirty="0" smtClean="0"/>
              <a:t>source code.</a:t>
            </a:r>
          </a:p>
          <a:p>
            <a:r>
              <a:rPr lang="en-US" altLang="zh-CN" sz="2400" dirty="0" smtClean="0"/>
              <a:t>Second</a:t>
            </a:r>
            <a:r>
              <a:rPr lang="en-US" altLang="zh-CN" sz="2400" dirty="0"/>
              <a:t>, we apply a set of heuristics to the </a:t>
            </a:r>
            <a:r>
              <a:rPr lang="en-US" altLang="zh-CN" sz="2400" dirty="0" smtClean="0"/>
              <a:t>extracted information </a:t>
            </a:r>
            <a:r>
              <a:rPr lang="en-US" altLang="zh-CN" sz="2400" dirty="0"/>
              <a:t>to find patterns and </a:t>
            </a:r>
            <a:endParaRPr lang="en-US" altLang="zh-CN" sz="2400" dirty="0" smtClean="0"/>
          </a:p>
          <a:p>
            <a:r>
              <a:rPr lang="en-US" altLang="zh-CN" sz="2400" dirty="0" smtClean="0"/>
              <a:t>identify </a:t>
            </a:r>
            <a:r>
              <a:rPr lang="en-US" altLang="zh-CN" sz="2400" dirty="0"/>
              <a:t>salient code </a:t>
            </a:r>
            <a:r>
              <a:rPr lang="en-US" altLang="zh-CN" sz="2400" dirty="0" smtClean="0"/>
              <a:t>elements in the </a:t>
            </a:r>
            <a:r>
              <a:rPr lang="en-US" altLang="zh-CN" sz="2400" dirty="0"/>
              <a:t>concern code. </a:t>
            </a:r>
            <a:endParaRPr lang="en-US" altLang="zh-CN" sz="2400" dirty="0" smtClean="0"/>
          </a:p>
          <a:p>
            <a:r>
              <a:rPr lang="en-US" altLang="zh-CN" sz="2400" dirty="0" smtClean="0"/>
              <a:t>Finally</a:t>
            </a:r>
            <a:r>
              <a:rPr lang="en-US" altLang="zh-CN" sz="2400" dirty="0"/>
              <a:t>, using both the </a:t>
            </a:r>
            <a:r>
              <a:rPr lang="en-US" altLang="zh-CN" sz="2400" dirty="0" smtClean="0"/>
              <a:t>extracted information </a:t>
            </a:r>
            <a:r>
              <a:rPr lang="en-US" altLang="zh-CN" sz="2400" dirty="0"/>
              <a:t>and the content produced from the </a:t>
            </a:r>
            <a:endParaRPr lang="en-US" altLang="zh-CN" sz="2400" dirty="0" smtClean="0"/>
          </a:p>
          <a:p>
            <a:r>
              <a:rPr lang="en-US" altLang="zh-CN" sz="2400" dirty="0" smtClean="0"/>
              <a:t>heuristics, we </a:t>
            </a:r>
            <a:r>
              <a:rPr lang="en-US" altLang="zh-CN" sz="2400" dirty="0"/>
              <a:t>generate the sentences </a:t>
            </a:r>
            <a:r>
              <a:rPr lang="en-US" altLang="zh-CN" sz="2400" dirty="0" smtClean="0"/>
              <a:t>that </a:t>
            </a:r>
            <a:r>
              <a:rPr lang="en-US" altLang="zh-CN" sz="2400" dirty="0"/>
              <a:t>form the summary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99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ICSM2010 Generating Natural Language Summaries for Crosscutting Source Code Concerns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694" y="1690688"/>
            <a:ext cx="6983238" cy="50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NLDB2010-Automatic quality assessment of source code 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Present </a:t>
            </a:r>
            <a:r>
              <a:rPr lang="en-US" altLang="zh-CN" dirty="0"/>
              <a:t>an effective and automated approach for assessing  the quality of inline documentation using a set of </a:t>
            </a:r>
            <a:r>
              <a:rPr lang="en-US" altLang="zh-CN" dirty="0" smtClean="0"/>
              <a:t>heuristics, targeting </a:t>
            </a:r>
            <a:r>
              <a:rPr lang="en-US" altLang="zh-CN" dirty="0"/>
              <a:t> both quality of language and consistency between source </a:t>
            </a:r>
            <a:r>
              <a:rPr lang="en-US" altLang="zh-CN" dirty="0" smtClean="0"/>
              <a:t>code </a:t>
            </a:r>
            <a:r>
              <a:rPr lang="en-US" altLang="zh-CN" dirty="0"/>
              <a:t>and </a:t>
            </a:r>
            <a:r>
              <a:rPr lang="en-US" altLang="zh-CN" dirty="0" smtClean="0"/>
              <a:t>its</a:t>
            </a:r>
            <a:r>
              <a:rPr lang="en-US" altLang="zh-CN" dirty="0"/>
              <a:t> comments.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9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WCRE2010-On the Use of Automated Text Summarization Techniques for Summarizing 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Study a solution to illustrate the software entities without having to read the details of the implementation. </a:t>
            </a:r>
          </a:p>
          <a:p>
            <a:r>
              <a:rPr lang="en-US" altLang="zh-CN" dirty="0" smtClean="0"/>
              <a:t>Two main challenges: determining what should be included and how to generate them automatically. 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5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WCRE2010-On the Use of Automated Text Summarization Techniques for Summarizing Source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901" y="2055813"/>
            <a:ext cx="7515131" cy="4351338"/>
          </a:xfrm>
        </p:spPr>
        <p:txBody>
          <a:bodyPr/>
          <a:lstStyle/>
          <a:p>
            <a:r>
              <a:rPr lang="en-US" altLang="zh-CN" dirty="0" smtClean="0"/>
              <a:t>A combination between techniques making use of terms in software and TR techniques capture the meaning of methods and classes better than any other of the studies approach.</a:t>
            </a:r>
          </a:p>
          <a:p>
            <a:r>
              <a:rPr lang="en-US" altLang="zh-CN" dirty="0" smtClean="0"/>
              <a:t>Future work: structural information.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326" y="0"/>
            <a:ext cx="3921674" cy="691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0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ASE2011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inding the merits and drawbacks of software resource from comments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26" y="1838316"/>
            <a:ext cx="8924925" cy="3076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65014" y="5350598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整体如上，通过在网络上搜寻有关代码的评论，分析其极性来得到其优缺点。</a:t>
            </a:r>
          </a:p>
        </p:txBody>
      </p:sp>
    </p:spTree>
    <p:extLst>
      <p:ext uri="{BB962C8B-B14F-4D97-AF65-F5344CB8AC3E}">
        <p14:creationId xmlns:p14="http://schemas.microsoft.com/office/powerpoint/2010/main" val="41697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851</Words>
  <Application>Microsoft Office PowerPoint</Application>
  <PresentationFormat>宽屏</PresentationFormat>
  <Paragraphs>97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Office 主题</vt:lpstr>
      <vt:lpstr>Keyword: source code</vt:lpstr>
      <vt:lpstr>ICSE2009-Automatically Capturing Source Code Context of NL-Queries for Software Maintenance and Reuse</vt:lpstr>
      <vt:lpstr>ASE2010 Towards automatically generating summary comments for JAVA methods</vt:lpstr>
      <vt:lpstr>ICSM2010 Generating Natural Language Summaries for Crosscutting Source Code Concerns</vt:lpstr>
      <vt:lpstr>ICSM2010 Generating Natural Language Summaries for Crosscutting Source Code Concerns</vt:lpstr>
      <vt:lpstr>NLDB2010-Automatic quality assessment of source code comments</vt:lpstr>
      <vt:lpstr>WCRE2010-On the Use of Automated Text Summarization Techniques for Summarizing Source Code</vt:lpstr>
      <vt:lpstr>WCRE2010-On the Use of Automated Text Summarization Techniques for Summarizing Source Code</vt:lpstr>
      <vt:lpstr>ASE2011 Finding the merits and drawbacks of software resource from comments</vt:lpstr>
      <vt:lpstr>2012 Automated Feature Discovery via Sentence Selection and Source  Code Summarization</vt:lpstr>
      <vt:lpstr>ASE2013 AutoComment: Mining Question and Answer Sites for Automatic Comment Generation</vt:lpstr>
      <vt:lpstr>ICPC2013 automatic generation of natural language summaries for JAVA classes</vt:lpstr>
      <vt:lpstr>ICPC2013 automatic generation of natural language summaries for JAVA classes</vt:lpstr>
      <vt:lpstr>ICPC2013 Quality Analysis of Source Code Comments</vt:lpstr>
      <vt:lpstr>ICPC2014-Automatic documentation generation via source code summarization of method context</vt:lpstr>
      <vt:lpstr>icse2014-Improving Automated Source Code Summarization via an Eye-Tracking Study of Programmers</vt:lpstr>
      <vt:lpstr>2014 p460-Selection and Presentation Practices for Code Example Summarization</vt:lpstr>
      <vt:lpstr>2014 An empirical study of the textual similarity between  source code and source code summaries</vt:lpstr>
      <vt:lpstr>ASE2015 Learning to Generate Pseudo-code from Source  Code using Statistical Machine Translation</vt:lpstr>
      <vt:lpstr>ICSE2015-Automatic Documentation Generation via Source Code Summarization</vt:lpstr>
      <vt:lpstr>ICSE2015-Leveraging Informal Documentation to Summarize Classes and Methods in Context</vt:lpstr>
      <vt:lpstr>分类</vt:lpstr>
      <vt:lpstr>2016 A Convolutional Attention Network  for Extreme Summarization of Source Code</vt:lpstr>
      <vt:lpstr>引入Attention</vt:lpstr>
      <vt:lpstr>PowerPoint 演示文稿</vt:lpstr>
      <vt:lpstr>PowerPoint 演示文稿</vt:lpstr>
      <vt:lpstr>OOV?</vt:lpstr>
      <vt:lpstr>PowerPoint 演示文稿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Keyword: source code</dc:title>
  <dc:creator>ZhuJiahui705</dc:creator>
  <cp:lastModifiedBy>ZhuJiahui705</cp:lastModifiedBy>
  <cp:revision>23</cp:revision>
  <dcterms:created xsi:type="dcterms:W3CDTF">2016-11-03T06:13:55Z</dcterms:created>
  <dcterms:modified xsi:type="dcterms:W3CDTF">2016-11-04T03:18:22Z</dcterms:modified>
</cp:coreProperties>
</file>