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164" r:id="rId2"/>
    <p:sldId id="2245" r:id="rId3"/>
    <p:sldId id="2246" r:id="rId4"/>
    <p:sldId id="2247" r:id="rId5"/>
    <p:sldId id="2248" r:id="rId6"/>
    <p:sldId id="2249" r:id="rId7"/>
    <p:sldId id="2268" r:id="rId8"/>
    <p:sldId id="2250" r:id="rId9"/>
    <p:sldId id="2251" r:id="rId10"/>
    <p:sldId id="2252" r:id="rId11"/>
    <p:sldId id="2254" r:id="rId12"/>
    <p:sldId id="2208" r:id="rId13"/>
    <p:sldId id="2173" r:id="rId14"/>
    <p:sldId id="2255" r:id="rId15"/>
    <p:sldId id="2256" r:id="rId16"/>
    <p:sldId id="2257" r:id="rId17"/>
    <p:sldId id="2258" r:id="rId18"/>
    <p:sldId id="2259" r:id="rId19"/>
    <p:sldId id="2260" r:id="rId20"/>
    <p:sldId id="2261" r:id="rId21"/>
    <p:sldId id="2262" r:id="rId22"/>
    <p:sldId id="2263" r:id="rId23"/>
    <p:sldId id="2219" r:id="rId24"/>
    <p:sldId id="2176" r:id="rId25"/>
    <p:sldId id="2220" r:id="rId26"/>
    <p:sldId id="2265" r:id="rId27"/>
    <p:sldId id="2264" r:id="rId28"/>
    <p:sldId id="2267" r:id="rId29"/>
    <p:sldId id="2266" r:id="rId30"/>
    <p:sldId id="2269" r:id="rId31"/>
  </p:sldIdLst>
  <p:sldSz cx="9144000" cy="6858000" type="screen4x3"/>
  <p:notesSz cx="6834188" cy="9979025"/>
  <p:defaultTextStyle>
    <a:defPPr>
      <a:defRPr lang="en-US"/>
    </a:defPPr>
    <a:lvl1pPr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FF6600"/>
    <a:srgbClr val="333333"/>
    <a:srgbClr val="FF0000"/>
    <a:srgbClr val="000000"/>
    <a:srgbClr val="FF660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7" autoAdjust="0"/>
  </p:normalViewPr>
  <p:slideViewPr>
    <p:cSldViewPr snapToGrid="0">
      <p:cViewPr varScale="1">
        <p:scale>
          <a:sx n="78" d="100"/>
          <a:sy n="78" d="100"/>
        </p:scale>
        <p:origin x="-1176" y="-96"/>
      </p:cViewPr>
      <p:guideLst>
        <p:guide orient="horz" pos="2201"/>
        <p:guide orient="horz" pos="3440"/>
        <p:guide orient="horz" pos="3439"/>
        <p:guide orient="horz" pos="1788"/>
        <p:guide orient="horz" pos="2863"/>
        <p:guide pos="5189"/>
        <p:guide pos="435"/>
        <p:guide pos="4857"/>
        <p:guide pos="2947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t" anchorCtr="0" compatLnSpc="1"/>
          <a:lstStyle>
            <a:lvl1pPr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t" anchorCtr="0" compatLnSpc="1"/>
          <a:lstStyle>
            <a:lvl1pPr algn="r"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fld id="{3FE30B5A-03D2-41F0-AF12-A5958CBFDCF0}" type="datetime1">
              <a:rPr lang="zh-CN" altLang="en-US"/>
              <a:t>2016/11/4</a:t>
            </a:fld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7713"/>
            <a:ext cx="4989513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5762" cy="449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ctr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b" anchorCtr="0" compatLnSpc="1"/>
          <a:lstStyle>
            <a:lvl1pPr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7375"/>
            <a:ext cx="2960687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b" anchorCtr="0" compatLnSpc="1"/>
          <a:lstStyle>
            <a:lvl1pPr algn="r"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fld id="{1D511F27-77C5-4828-825D-DA1325FF2B9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246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D1B86-C433-49D4-A07F-858AB5400D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1FEDEC-F37E-417C-A44E-96C55D71F4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0700" y="190500"/>
            <a:ext cx="2197100" cy="5883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0500"/>
            <a:ext cx="6438900" cy="5883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4F6AB-1BCF-4766-A814-EE945A820D6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DD894-09DB-4AD1-BFFD-C7E169B6A1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51CAE-5EDC-4607-9DFA-4D2911BEC7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425575"/>
            <a:ext cx="41386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425575"/>
            <a:ext cx="41386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DBB3D-E08E-451A-9BD8-AC09AD2D8EB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BF6B0-6747-4252-8896-9E9CAD7546C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2196A-9055-41E3-899B-9BB2D75F1FF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E1F34-F5A5-485B-AABA-C187254E29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457E8-0D68-4316-BC19-768E4A6521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6C807-0B25-4743-8D8F-19ABEB5FB9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90500"/>
            <a:ext cx="8788400" cy="841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0" rIns="9144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25575"/>
            <a:ext cx="8429625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8963" y="6503988"/>
            <a:ext cx="4164012" cy="296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a typeface="黑体" pitchFamily="2" charset="-122"/>
              </a:defRPr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102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a typeface="黑体" pitchFamily="2" charset="-122"/>
              </a:defRPr>
            </a:lvl1pPr>
          </a:lstStyle>
          <a:p>
            <a:fld id="{EAC8AD0A-9602-4E94-9D54-13F540D4C894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1" name="Picture 2" descr="Slide2-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7" descr="Slide2-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50" y="3964"/>
              <a:ext cx="121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defTabSz="1080770" rtl="0" eaLnBrk="0" fontAlgn="base" hangingPunct="0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1080770" rtl="0" eaLnBrk="0" fontAlgn="base" hangingPunct="0">
        <a:spcBef>
          <a:spcPct val="50000"/>
        </a:spcBef>
        <a:spcAft>
          <a:spcPct val="0"/>
        </a:spcAft>
        <a:buClr>
          <a:srgbClr val="E74C21"/>
        </a:buClr>
        <a:buChar char="•"/>
        <a:defRPr sz="2000">
          <a:solidFill>
            <a:schemeClr val="bg2"/>
          </a:solidFill>
          <a:latin typeface="+mn-lt"/>
          <a:ea typeface="+mn-ea"/>
        </a:defRPr>
      </a:lvl2pPr>
      <a:lvl3pPr marL="690880" indent="-23368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Font typeface="Franklin Gothic Book" pitchFamily="34" charset="0"/>
        <a:buChar char="−"/>
        <a:defRPr sz="2000">
          <a:solidFill>
            <a:schemeClr val="bg2"/>
          </a:solidFill>
          <a:latin typeface="+mn-lt"/>
          <a:ea typeface="+mn-ea"/>
        </a:defRPr>
      </a:lvl3pPr>
      <a:lvl4pPr marL="1035050" indent="-230505" algn="l" defTabSz="1080770" rtl="0" eaLnBrk="0" fontAlgn="base" hangingPunct="0">
        <a:spcBef>
          <a:spcPct val="20000"/>
        </a:spcBef>
        <a:spcAft>
          <a:spcPct val="0"/>
        </a:spcAft>
        <a:buClr>
          <a:srgbClr val="67676B"/>
        </a:buClr>
        <a:buFont typeface="Franklin Gothic Book" pitchFamily="34" charset="0"/>
        <a:buChar char="•"/>
        <a:defRPr sz="2000">
          <a:solidFill>
            <a:schemeClr val="bg2"/>
          </a:solidFill>
          <a:latin typeface="+mn-lt"/>
          <a:ea typeface="+mn-ea"/>
        </a:defRPr>
      </a:lvl4pPr>
      <a:lvl5pPr marL="13843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18415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2987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27559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2131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t>1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1633729"/>
            <a:ext cx="8747760" cy="323324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latin typeface="Franklin Gothic Medium" pitchFamily="34" charset="0"/>
              <a:ea typeface="宋体" pitchFamily="2" charset="-122"/>
            </a:endParaRP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0" y="1803799"/>
            <a:ext cx="8732520" cy="289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Labeling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 Topic Models Using Text Summaries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 ACL 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4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0" y="2037848"/>
            <a:ext cx="3767836" cy="350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31" y="2056090"/>
            <a:ext cx="4192333" cy="348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5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Future work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360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Score function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Evaluation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Practical </a:t>
            </a:r>
            <a:r>
              <a:rPr lang="en-US" altLang="zh-CN" sz="2800" dirty="0" smtClean="0"/>
              <a:t>use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M</a:t>
            </a:r>
            <a:r>
              <a:rPr lang="en-US" altLang="zh-CN" sz="2800" dirty="0" smtClean="0"/>
              <a:t>ake </a:t>
            </a:r>
            <a:r>
              <a:rPr lang="en-US" altLang="zh-CN" sz="2800" dirty="0"/>
              <a:t>use </a:t>
            </a:r>
            <a:r>
              <a:rPr lang="en-US" altLang="zh-CN" sz="2800" dirty="0" smtClean="0"/>
              <a:t>of all </a:t>
            </a:r>
            <a:r>
              <a:rPr lang="en-US" altLang="zh-CN" sz="2800" dirty="0"/>
              <a:t>the three kinds of labels together to </a:t>
            </a:r>
            <a:r>
              <a:rPr lang="en-US" altLang="zh-CN" sz="2800" dirty="0" smtClean="0"/>
              <a:t>improve the </a:t>
            </a:r>
            <a:r>
              <a:rPr lang="en-US" altLang="zh-CN" sz="2800" dirty="0"/>
              <a:t>users’ experience</a:t>
            </a:r>
          </a:p>
          <a:p>
            <a:endParaRPr lang="en-US" altLang="zh-CN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t>12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1536193"/>
            <a:ext cx="8747760" cy="3330776"/>
          </a:xfrm>
          <a:prstGeom prst="rect">
            <a:avLst/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98120" y="2001252"/>
            <a:ext cx="8732520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Topical Word 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Embeddings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 AAAI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239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Each </a:t>
            </a:r>
            <a:r>
              <a:rPr lang="en-US" altLang="zh-CN" sz="2800" dirty="0"/>
              <a:t>word have different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under different </a:t>
            </a:r>
            <a:r>
              <a:rPr lang="en-US" altLang="zh-CN" sz="2800" dirty="0" smtClean="0"/>
              <a:t>topics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/>
              <a:t>For example: the word </a:t>
            </a:r>
            <a:r>
              <a:rPr lang="en-US" altLang="zh-CN" sz="2800" b="1" i="1" dirty="0"/>
              <a:t>apple</a:t>
            </a:r>
            <a:r>
              <a:rPr lang="en-US" altLang="zh-CN" sz="2800" dirty="0"/>
              <a:t> indicates a </a:t>
            </a:r>
            <a:r>
              <a:rPr lang="en-US" altLang="zh-CN" sz="2800" b="1" i="1" dirty="0"/>
              <a:t>fruit</a:t>
            </a:r>
            <a:r>
              <a:rPr lang="en-US" altLang="zh-CN" sz="2800" dirty="0"/>
              <a:t> under the topic </a:t>
            </a:r>
            <a:r>
              <a:rPr lang="en-US" altLang="zh-CN" sz="2800" b="1" i="1" dirty="0"/>
              <a:t>food</a:t>
            </a:r>
            <a:r>
              <a:rPr lang="en-US" altLang="zh-CN" sz="2800" dirty="0"/>
              <a:t>, and indicates an </a:t>
            </a:r>
            <a:r>
              <a:rPr lang="en-US" altLang="zh-CN" sz="2800" b="1" i="1" dirty="0"/>
              <a:t>IT</a:t>
            </a:r>
            <a:r>
              <a:rPr lang="en-US" altLang="zh-CN" sz="2800" dirty="0"/>
              <a:t> </a:t>
            </a:r>
            <a:r>
              <a:rPr lang="en-US" altLang="zh-CN" sz="2800" b="1" i="1" dirty="0"/>
              <a:t>company</a:t>
            </a:r>
            <a:r>
              <a:rPr lang="en-US" altLang="zh-CN" sz="2800" dirty="0"/>
              <a:t> under the topic </a:t>
            </a:r>
            <a:r>
              <a:rPr lang="en-US" altLang="zh-CN" sz="2800" b="1" i="1" dirty="0"/>
              <a:t>information technology (IT)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36" y="1883820"/>
            <a:ext cx="5541677" cy="39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1357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Skip-Gram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/>
              <a:t>The objective is to maximize the average log probability</a:t>
            </a:r>
            <a:endParaRPr lang="en-US" altLang="zh-CN" sz="28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8" y="3428999"/>
            <a:ext cx="4410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41" y="4460558"/>
            <a:ext cx="3514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03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TWE1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Regarding </a:t>
            </a:r>
            <a:r>
              <a:rPr lang="en-US" altLang="zh-CN" sz="2800" dirty="0"/>
              <a:t>each topic as a pseudo word that </a:t>
            </a:r>
            <a:r>
              <a:rPr lang="en-US" altLang="zh-CN" sz="2800" dirty="0" smtClean="0"/>
              <a:t>appears in </a:t>
            </a:r>
            <a:r>
              <a:rPr lang="en-US" altLang="zh-CN" sz="2800" dirty="0"/>
              <a:t>all positions of words assigned with this </a:t>
            </a:r>
            <a:r>
              <a:rPr lang="en-US" altLang="zh-CN" sz="2800" dirty="0" smtClean="0"/>
              <a:t>topic</a:t>
            </a:r>
          </a:p>
          <a:p>
            <a:endParaRPr lang="en-US" altLang="zh-CN" sz="2800" b="1" i="1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Topical word embedding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80" y="3619293"/>
            <a:ext cx="6048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00" y="5252846"/>
            <a:ext cx="2470612" cy="38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360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TWE1</a:t>
            </a:r>
            <a:endParaRPr lang="en-US" altLang="zh-CN" sz="2800" b="1" i="1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Document embedding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  <a:p>
            <a:r>
              <a:rPr lang="en-US" altLang="zh-CN" sz="2800" dirty="0" err="1" smtClean="0"/>
              <a:t>Pr</a:t>
            </a:r>
            <a:r>
              <a:rPr lang="en-US" altLang="zh-CN" sz="2800" dirty="0" smtClean="0"/>
              <a:t>(w | d</a:t>
            </a:r>
            <a:r>
              <a:rPr lang="en-US" altLang="zh-CN" sz="2800" dirty="0"/>
              <a:t>) can be weighted with </a:t>
            </a:r>
            <a:r>
              <a:rPr lang="en-US" altLang="zh-CN" sz="2800" dirty="0" smtClean="0"/>
              <a:t>TFIDF scores </a:t>
            </a:r>
            <a:r>
              <a:rPr lang="en-US" altLang="zh-CN" sz="2800" dirty="0"/>
              <a:t>of words in 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357239"/>
            <a:ext cx="3461385" cy="55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02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TWE2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Regarding </a:t>
            </a:r>
            <a:r>
              <a:rPr lang="en-US" altLang="zh-CN" sz="2800" dirty="0"/>
              <a:t>each word-topic pair &lt;w, z&gt; as a pseudo </a:t>
            </a:r>
            <a:r>
              <a:rPr lang="en-US" altLang="zh-CN" sz="2800" dirty="0" smtClean="0"/>
              <a:t>word</a:t>
            </a:r>
          </a:p>
          <a:p>
            <a:endParaRPr lang="en-US" altLang="zh-CN" sz="2800" b="1" i="1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Word embedding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/>
          </a:p>
          <a:p>
            <a:r>
              <a:rPr lang="en-US" altLang="zh-CN" sz="2800" dirty="0" err="1"/>
              <a:t>Pr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z|w</a:t>
            </a:r>
            <a:r>
              <a:rPr lang="en-US" altLang="zh-CN" sz="2800" dirty="0"/>
              <a:t>) can be obtained from LDA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67" y="3263811"/>
            <a:ext cx="6372622" cy="88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90" y="4827597"/>
            <a:ext cx="2781134" cy="4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TWE3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2262000"/>
            <a:ext cx="5016183" cy="360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Providing more </a:t>
            </a:r>
            <a:r>
              <a:rPr lang="en-US" altLang="zh-CN" sz="2800" dirty="0"/>
              <a:t>contextual information and </a:t>
            </a:r>
            <a:r>
              <a:rPr lang="en-US" altLang="zh-CN" sz="2800" dirty="0" smtClean="0"/>
              <a:t>using </a:t>
            </a:r>
            <a:r>
              <a:rPr lang="en-US" altLang="zh-CN" sz="2800" dirty="0"/>
              <a:t>long text descriptions to represent the topics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90563" y="2834246"/>
            <a:ext cx="7800975" cy="234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smtClean="0"/>
              <a:t>top terms </a:t>
            </a:r>
            <a:r>
              <a:rPr lang="en-US" altLang="zh-CN" sz="2800" dirty="0"/>
              <a:t>for a discovered </a:t>
            </a:r>
            <a:r>
              <a:rPr lang="en-US" altLang="zh-CN" sz="2800" dirty="0" smtClean="0"/>
              <a:t>topic: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fire </a:t>
            </a:r>
            <a:r>
              <a:rPr lang="en-US" altLang="zh-CN" sz="2800" i="1" dirty="0"/>
              <a:t>miles </a:t>
            </a:r>
            <a:r>
              <a:rPr lang="en-US" altLang="zh-CN" sz="2800" i="1" dirty="0" smtClean="0"/>
              <a:t>area north </a:t>
            </a:r>
            <a:r>
              <a:rPr lang="en-US" altLang="zh-CN" sz="2800" i="1" dirty="0"/>
              <a:t>southern people </a:t>
            </a:r>
            <a:r>
              <a:rPr lang="en-US" altLang="zh-CN" sz="2800" i="1" dirty="0" smtClean="0"/>
              <a:t>coast</a:t>
            </a:r>
          </a:p>
          <a:p>
            <a:r>
              <a:rPr lang="en-US" altLang="zh-CN" sz="2800" i="1" dirty="0" smtClean="0"/>
              <a:t>homes </a:t>
            </a:r>
            <a:r>
              <a:rPr lang="en-US" altLang="zh-CN" sz="2800" i="1" dirty="0"/>
              <a:t>south </a:t>
            </a:r>
            <a:r>
              <a:rPr lang="en-US" altLang="zh-CN" sz="2800" i="1" dirty="0" smtClean="0"/>
              <a:t>damage northern </a:t>
            </a:r>
            <a:r>
              <a:rPr lang="en-US" altLang="zh-CN" sz="2800" i="1" dirty="0"/>
              <a:t>river </a:t>
            </a:r>
            <a:r>
              <a:rPr lang="en-US" altLang="zh-CN" sz="2800" i="1" dirty="0" smtClean="0"/>
              <a:t>state </a:t>
            </a:r>
            <a:r>
              <a:rPr lang="en-US" altLang="zh-CN" sz="2800" i="1" dirty="0" err="1"/>
              <a:t>friday</a:t>
            </a:r>
            <a:r>
              <a:rPr lang="en-US" altLang="zh-CN" sz="2800" i="1" dirty="0"/>
              <a:t> 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central </a:t>
            </a:r>
            <a:r>
              <a:rPr lang="en-US" altLang="zh-CN" sz="2800" i="1" dirty="0"/>
              <a:t>water rain </a:t>
            </a:r>
            <a:r>
              <a:rPr lang="en-US" altLang="zh-CN" sz="2800" i="1" dirty="0" smtClean="0"/>
              <a:t>high </a:t>
            </a:r>
            <a:r>
              <a:rPr lang="en-US" altLang="zh-CN" sz="2800" i="1" dirty="0" err="1" smtClean="0"/>
              <a:t>california</a:t>
            </a:r>
            <a:r>
              <a:rPr lang="en-US" altLang="zh-CN" sz="2800" i="1" dirty="0" smtClean="0"/>
              <a:t> weather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Contextual Word </a:t>
            </a:r>
            <a:r>
              <a:rPr lang="en-US" altLang="zh-CN" sz="2800" dirty="0"/>
              <a:t>Similarity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2300674"/>
            <a:ext cx="5015261" cy="364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Text Classification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0" y="2439971"/>
            <a:ext cx="7151529" cy="33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Examples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Topical Word </a:t>
            </a:r>
            <a:r>
              <a:rPr lang="en-US" altLang="zh-CN" sz="2800" dirty="0" err="1"/>
              <a:t>Embeddings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42" y="2482379"/>
            <a:ext cx="6303328" cy="33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t>23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1280161"/>
            <a:ext cx="8747760" cy="3586808"/>
          </a:xfrm>
          <a:prstGeom prst="rect">
            <a:avLst/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1611626"/>
            <a:ext cx="873252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Improving 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short text classification by learning vector representations of both words and hidden topics </a:t>
            </a:r>
          </a:p>
          <a:p>
            <a:pPr algn="ctr"/>
            <a:endParaRPr lang="en-US" altLang="zh-CN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Knowledge-Based 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Systems 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0454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239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800" dirty="0" smtClean="0"/>
              <a:t>TWE </a:t>
            </a:r>
            <a:r>
              <a:rPr lang="en-US" altLang="zh-CN" sz="2800" dirty="0"/>
              <a:t>models view topics as pseudo words </a:t>
            </a:r>
            <a:r>
              <a:rPr lang="en-US" altLang="zh-CN" sz="2800" dirty="0" smtClean="0"/>
              <a:t>to predict contextual words</a:t>
            </a:r>
          </a:p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800" dirty="0"/>
              <a:t>This paper view topics as new words in the text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5664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72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342900" indent="-342900" defTabSz="1080770">
              <a:lnSpc>
                <a:spcPct val="120000"/>
              </a:lnSpc>
            </a:pPr>
            <a:r>
              <a:rPr lang="en-US" altLang="zh-CN" sz="2800" dirty="0"/>
              <a:t>Enriching the </a:t>
            </a:r>
            <a:r>
              <a:rPr lang="en-US" altLang="zh-CN" sz="2800" dirty="0" smtClean="0"/>
              <a:t>short </a:t>
            </a:r>
            <a:r>
              <a:rPr lang="en-US" altLang="zh-CN" sz="2800" dirty="0"/>
              <a:t>texts with hidden </a:t>
            </a:r>
            <a:r>
              <a:rPr lang="en-US" altLang="zh-CN" sz="2800" dirty="0" smtClean="0"/>
              <a:t>topics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32" y="2706624"/>
            <a:ext cx="6742731" cy="289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5664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79708"/>
            <a:ext cx="5927598" cy="42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1092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13" y="1995215"/>
            <a:ext cx="6048368" cy="34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1092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47" y="1981930"/>
            <a:ext cx="4949761" cy="159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47" y="3693810"/>
            <a:ext cx="4949761" cy="190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1092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4" y="2227136"/>
            <a:ext cx="6563149" cy="32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Providing more </a:t>
            </a:r>
            <a:r>
              <a:rPr lang="en-US" altLang="zh-CN" sz="2800" dirty="0"/>
              <a:t>contextual information and </a:t>
            </a:r>
            <a:r>
              <a:rPr lang="en-US" altLang="zh-CN" sz="2800" dirty="0" smtClean="0"/>
              <a:t>using </a:t>
            </a:r>
            <a:r>
              <a:rPr lang="en-US" altLang="zh-CN" sz="2800" dirty="0"/>
              <a:t>long text descriptions to represent the topics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90563" y="2834246"/>
            <a:ext cx="7800975" cy="27576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i="1" dirty="0"/>
              <a:t>Showers and thunderstorms developed in </a:t>
            </a:r>
            <a:r>
              <a:rPr lang="en-US" altLang="zh-CN" sz="2800" i="1" dirty="0" smtClean="0"/>
              <a:t>parched areas </a:t>
            </a:r>
            <a:r>
              <a:rPr lang="en-US" altLang="zh-CN" sz="2800" i="1" dirty="0"/>
              <a:t>of the southeast , from western </a:t>
            </a:r>
            <a:r>
              <a:rPr lang="en-US" altLang="zh-CN" sz="2800" i="1" dirty="0" smtClean="0"/>
              <a:t>north </a:t>
            </a:r>
            <a:r>
              <a:rPr lang="en-US" altLang="zh-CN" sz="2800" i="1" dirty="0" err="1" smtClean="0"/>
              <a:t>carolina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into south central </a:t>
            </a:r>
            <a:r>
              <a:rPr lang="en-US" altLang="zh-CN" sz="2800" i="1" dirty="0" err="1"/>
              <a:t>alabama</a:t>
            </a:r>
            <a:r>
              <a:rPr lang="en-US" altLang="zh-CN" sz="2800" i="1" dirty="0"/>
              <a:t> , </a:t>
            </a:r>
            <a:r>
              <a:rPr lang="en-US" altLang="zh-CN" sz="2800" i="1" dirty="0" smtClean="0"/>
              <a:t>north central </a:t>
            </a:r>
            <a:r>
              <a:rPr lang="en-US" altLang="zh-CN" sz="2800" i="1" dirty="0"/>
              <a:t>and northeast </a:t>
            </a:r>
            <a:r>
              <a:rPr lang="en-US" altLang="zh-CN" sz="2800" i="1" dirty="0" err="1"/>
              <a:t>texas</a:t>
            </a:r>
            <a:r>
              <a:rPr lang="en-US" altLang="zh-CN" sz="2800" i="1" dirty="0"/>
              <a:t> and the central </a:t>
            </a:r>
            <a:r>
              <a:rPr lang="en-US" altLang="zh-CN" sz="2800" i="1" dirty="0" smtClean="0"/>
              <a:t>and southern </a:t>
            </a:r>
            <a:r>
              <a:rPr lang="en-US" altLang="zh-CN" sz="2800" i="1" dirty="0"/>
              <a:t>gulf coast . … The quake was felt over </a:t>
            </a:r>
            <a:r>
              <a:rPr lang="en-US" altLang="zh-CN" sz="2800" i="1" dirty="0" smtClean="0"/>
              <a:t>a </a:t>
            </a:r>
            <a:r>
              <a:rPr lang="en-US" altLang="zh-CN" sz="2800" i="1" dirty="0"/>
              <a:t>large area , extending from </a:t>
            </a:r>
            <a:r>
              <a:rPr lang="en-US" altLang="zh-CN" sz="2800" i="1" dirty="0" err="1"/>
              <a:t>santa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rosa</a:t>
            </a:r>
            <a:r>
              <a:rPr lang="en-US" altLang="zh-CN" sz="2800" i="1" dirty="0"/>
              <a:t> , about </a:t>
            </a:r>
            <a:r>
              <a:rPr lang="en-US" altLang="zh-CN" sz="2800" i="1" dirty="0" smtClean="0"/>
              <a:t>60 miles </a:t>
            </a:r>
            <a:r>
              <a:rPr lang="en-US" altLang="zh-CN" sz="2800" i="1" dirty="0"/>
              <a:t>north of san </a:t>
            </a:r>
            <a:r>
              <a:rPr lang="en-US" altLang="zh-CN" sz="2800" i="1" dirty="0" err="1"/>
              <a:t>francisco</a:t>
            </a:r>
            <a:r>
              <a:rPr lang="en-US" altLang="zh-CN" sz="2800" i="1" dirty="0"/>
              <a:t> , to the </a:t>
            </a:r>
            <a:r>
              <a:rPr lang="en-US" altLang="zh-CN" sz="2800" i="1" dirty="0" err="1"/>
              <a:t>santa</a:t>
            </a:r>
            <a:r>
              <a:rPr lang="en-US" altLang="zh-CN" sz="2800" i="1" dirty="0"/>
              <a:t> </a:t>
            </a:r>
            <a:r>
              <a:rPr lang="en-US" altLang="zh-CN" sz="2800" i="1" dirty="0" err="1" smtClean="0"/>
              <a:t>cruz</a:t>
            </a:r>
            <a:r>
              <a:rPr lang="en-US" altLang="zh-CN" sz="2800" i="1" dirty="0" smtClean="0"/>
              <a:t> area </a:t>
            </a:r>
            <a:r>
              <a:rPr lang="en-US" altLang="zh-CN" sz="2800" i="1" dirty="0"/>
              <a:t>70 miles to the south ….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05723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Future work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03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800" smtClean="0"/>
              <a:t>Other topic </a:t>
            </a:r>
            <a:r>
              <a:rPr lang="en-US" altLang="zh-CN" sz="2800" dirty="0" smtClean="0"/>
              <a:t>models</a:t>
            </a:r>
          </a:p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800" dirty="0"/>
              <a:t>categorical labels, hyperlinks and timestamps</a:t>
            </a:r>
            <a:endParaRPr lang="en-US" altLang="zh-CN" sz="2800" dirty="0"/>
          </a:p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800" dirty="0" smtClean="0"/>
          </a:p>
          <a:p>
            <a:pPr marL="457200" indent="-457200" defTabSz="1080770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05991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Contributions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73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We are the first to </a:t>
            </a:r>
            <a:r>
              <a:rPr lang="en-US" altLang="zh-CN" sz="2800" dirty="0" err="1" smtClean="0"/>
              <a:t>invesitage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using text summaries </a:t>
            </a:r>
            <a:r>
              <a:rPr lang="en-US" altLang="zh-CN" sz="2800" dirty="0"/>
              <a:t>for topic </a:t>
            </a:r>
            <a:r>
              <a:rPr lang="en-US" altLang="zh-CN" sz="2800" dirty="0" smtClean="0"/>
              <a:t>labeling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We propose a summarization </a:t>
            </a:r>
            <a:r>
              <a:rPr lang="en-US" altLang="zh-CN" sz="2800" dirty="0" smtClean="0"/>
              <a:t>algorithm based </a:t>
            </a:r>
            <a:r>
              <a:rPr lang="en-US" altLang="zh-CN" sz="2800" dirty="0"/>
              <a:t>on submodular optimization to </a:t>
            </a:r>
            <a:r>
              <a:rPr lang="en-US" altLang="zh-CN" sz="2800" dirty="0" smtClean="0"/>
              <a:t>extract summaries </a:t>
            </a:r>
            <a:r>
              <a:rPr lang="en-US" altLang="zh-CN" sz="2800" dirty="0"/>
              <a:t>with both high relevance, </a:t>
            </a:r>
            <a:r>
              <a:rPr lang="en-US" altLang="zh-CN" sz="2800" dirty="0" smtClean="0"/>
              <a:t>coverage and </a:t>
            </a:r>
            <a:r>
              <a:rPr lang="en-US" altLang="zh-CN" sz="2800" dirty="0"/>
              <a:t>discrimination for all </a:t>
            </a:r>
            <a:r>
              <a:rPr lang="en-US" altLang="zh-CN" sz="2800" dirty="0" smtClean="0"/>
              <a:t>topics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Automatic and manual analysis reveals the usefulness and advantages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725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/>
              <a:t>Candidate Sentence Selection</a:t>
            </a:r>
            <a:endParaRPr lang="en-US" altLang="zh-CN" sz="2800" dirty="0" smtClean="0"/>
          </a:p>
          <a:p>
            <a:r>
              <a:rPr lang="en-US" altLang="zh-CN" sz="2800" dirty="0" smtClean="0"/>
              <a:t>Computing </a:t>
            </a:r>
            <a:r>
              <a:rPr lang="en-US" altLang="zh-CN" sz="2800" dirty="0"/>
              <a:t>the </a:t>
            </a:r>
            <a:r>
              <a:rPr lang="en-US" altLang="zh-CN" sz="2800" dirty="0" err="1" smtClean="0"/>
              <a:t>Kullback-Leibler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(KL) divergence between the word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the topic θ and each sentence s in </a:t>
            </a:r>
            <a:r>
              <a:rPr lang="en-US" altLang="zh-CN" sz="2800" dirty="0" smtClean="0"/>
              <a:t>the whole </a:t>
            </a:r>
            <a:r>
              <a:rPr lang="en-US" altLang="zh-CN" sz="2800" dirty="0"/>
              <a:t>document </a:t>
            </a:r>
            <a:r>
              <a:rPr lang="en-US" altLang="zh-CN" sz="2800" dirty="0" smtClean="0"/>
              <a:t>collection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TW - top 500 words in topic</a:t>
            </a:r>
            <a:endParaRPr lang="zh-CN" altLang="en-US" sz="2800" dirty="0"/>
          </a:p>
          <a:p>
            <a:r>
              <a:rPr lang="en-US" altLang="zh-CN" sz="2800" dirty="0" smtClean="0"/>
              <a:t>SW </a:t>
            </a:r>
            <a:r>
              <a:rPr lang="en-US" altLang="zh-CN" sz="2800" dirty="0"/>
              <a:t>- words in sentences</a:t>
            </a:r>
          </a:p>
          <a:p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50" y="4010400"/>
            <a:ext cx="5392112" cy="7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360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Extraction</a:t>
            </a:r>
            <a:endParaRPr lang="en-US" altLang="zh-CN" sz="2800" dirty="0" smtClean="0"/>
          </a:p>
          <a:p>
            <a:r>
              <a:rPr lang="en-US" altLang="zh-CN" sz="2800" dirty="0"/>
              <a:t>Finding an optimal summary </a:t>
            </a:r>
            <a:r>
              <a:rPr lang="en-US" altLang="zh-CN" sz="2800" dirty="0" smtClean="0"/>
              <a:t>from all </a:t>
            </a:r>
            <a:r>
              <a:rPr lang="en-US" altLang="zh-CN" sz="2800" dirty="0"/>
              <a:t>possible summaries E by maximizing a </a:t>
            </a:r>
            <a:r>
              <a:rPr lang="en-US" altLang="zh-CN" sz="2800" dirty="0" smtClean="0"/>
              <a:t>score function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V - candidate sentence </a:t>
            </a:r>
            <a:r>
              <a:rPr lang="en-US" altLang="zh-CN" sz="2800" dirty="0" smtClean="0"/>
              <a:t>set</a:t>
            </a:r>
          </a:p>
          <a:p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84" y="3310674"/>
            <a:ext cx="3720671" cy="77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91" y="4982554"/>
            <a:ext cx="4585056" cy="4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684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</a:t>
            </a:r>
            <a:r>
              <a:rPr lang="en-US" altLang="zh-CN" sz="2800" b="1" dirty="0" smtClean="0"/>
              <a:t>Extraction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i="1" dirty="0"/>
              <a:t>Relevance Function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i="1" dirty="0"/>
              <a:t>Coverage Function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73" y="3194851"/>
            <a:ext cx="4229481" cy="89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5084065"/>
            <a:ext cx="4082122" cy="83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2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3519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</a:t>
            </a:r>
            <a:r>
              <a:rPr lang="en-US" altLang="zh-CN" sz="2800" b="1" dirty="0" smtClean="0"/>
              <a:t>Extraction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Discrimination </a:t>
            </a:r>
            <a:r>
              <a:rPr lang="en-US" altLang="zh-CN" sz="2800" dirty="0" smtClean="0"/>
              <a:t>Function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Greedy Selection</a:t>
            </a:r>
          </a:p>
          <a:p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09" y="3348553"/>
            <a:ext cx="4973193" cy="74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4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" y="1968246"/>
            <a:ext cx="40576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08" y="2473261"/>
            <a:ext cx="3914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67676B"/>
      </a:dk1>
      <a:lt1>
        <a:srgbClr val="FFFFFF"/>
      </a:lt1>
      <a:dk2>
        <a:srgbClr val="67676B"/>
      </a:dk2>
      <a:lt2>
        <a:srgbClr val="000000"/>
      </a:lt2>
      <a:accent1>
        <a:srgbClr val="00A4E3"/>
      </a:accent1>
      <a:accent2>
        <a:srgbClr val="D60C8C"/>
      </a:accent2>
      <a:accent3>
        <a:srgbClr val="FFFFFF"/>
      </a:accent3>
      <a:accent4>
        <a:srgbClr val="57575A"/>
      </a:accent4>
      <a:accent5>
        <a:srgbClr val="AACFEF"/>
      </a:accent5>
      <a:accent6>
        <a:srgbClr val="C20A7E"/>
      </a:accent6>
      <a:hlink>
        <a:srgbClr val="C1D72F"/>
      </a:hlink>
      <a:folHlink>
        <a:srgbClr val="EF3E2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t" anchorCtr="0" compatLnSpc="1"/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t" anchorCtr="0" compatLnSpc="1"/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仿宋_GB2312" pitchFamily="49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F26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EF3E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468</Words>
  <Application>Microsoft Office PowerPoint</Application>
  <PresentationFormat>全屏显示(4:3)</PresentationFormat>
  <Paragraphs>127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GGG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2012年服务提升综合考评 管理办法解析</dc:title>
  <dc:creator>徐慧洁</dc:creator>
  <cp:lastModifiedBy>User</cp:lastModifiedBy>
  <cp:revision>2588</cp:revision>
  <cp:lastPrinted>2411-12-30T00:00:00Z</cp:lastPrinted>
  <dcterms:created xsi:type="dcterms:W3CDTF">2007-04-13T18:33:00Z</dcterms:created>
  <dcterms:modified xsi:type="dcterms:W3CDTF">2016-11-04T06:40:02Z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