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4" r:id="rId5"/>
    <p:sldId id="302" r:id="rId6"/>
    <p:sldId id="300" r:id="rId7"/>
    <p:sldId id="303" r:id="rId8"/>
    <p:sldId id="304" r:id="rId9"/>
    <p:sldId id="295" r:id="rId10"/>
    <p:sldId id="297" r:id="rId11"/>
    <p:sldId id="305" r:id="rId12"/>
    <p:sldId id="30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4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6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0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A46D-7EC0-44A2-B21D-295A4438E2EA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5E40-573C-4841-A614-37AF113E7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0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8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05E40-573C-4841-A614-37AF113E70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9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452172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707853" y="1610313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7818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5773618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683667" y="2377672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5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4706408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698547" y="3200840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041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056465" y="6499314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7B7769C5-E519-4C5A-B189-6621AA8A4A5C}" type="slidenum">
              <a:rPr lang="zh-CN" altLang="en-US" sz="1600" smtClean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en-US" altLang="zh-CN" sz="1600" dirty="0">
                <a:solidFill>
                  <a:srgbClr val="5B9BD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/20</a:t>
            </a:r>
            <a:endParaRPr lang="zh-CN" altLang="en-US" sz="1800" kern="0" dirty="0">
              <a:solidFill>
                <a:srgbClr val="5B9BD5"/>
              </a:solidFill>
              <a:latin typeface="+mn-lt"/>
              <a:ea typeface="宋体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8415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1682396"/>
              </p:ext>
            </p:extLst>
          </p:nvPr>
        </p:nvGraphicFramePr>
        <p:xfrm>
          <a:off x="7439" y="1264858"/>
          <a:ext cx="1826621" cy="79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等腰三角形 8"/>
          <p:cNvSpPr/>
          <p:nvPr userDrawn="1"/>
        </p:nvSpPr>
        <p:spPr>
          <a:xfrm rot="5400000">
            <a:off x="11703390" y="6623925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0971190" y="6623926"/>
            <a:ext cx="160020" cy="137948"/>
          </a:xfrm>
          <a:prstGeom prst="triangl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1264858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引言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788985" y="1264858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-7440" y="2061964"/>
            <a:ext cx="184150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方法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-7440" y="2859070"/>
            <a:ext cx="1856380" cy="78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7440" y="3667336"/>
            <a:ext cx="1841500" cy="788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20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结论</a:t>
            </a: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706920" y="4028824"/>
            <a:ext cx="144016" cy="15677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033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339850" y="237705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zh-CN" altLang="en-US" sz="1400" dirty="0">
              <a:solidFill>
                <a:prstClr val="white"/>
              </a:solidFill>
            </a:endParaRPr>
          </a:p>
        </p:txBody>
      </p:sp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1363663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5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0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8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7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9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CC8C-8418-46FF-B238-0545A970C503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D363-FCFC-4E9B-97BA-5539EC1FE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9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302" y="725166"/>
            <a:ext cx="11541797" cy="1077218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Sentence Level Recurrent Topic Model: Letting Topics Speak for Themselves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307302" y="1821688"/>
            <a:ext cx="11441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Fei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Tian                                           Bin Gao</a:t>
            </a:r>
          </a:p>
          <a:p>
            <a:pPr algn="just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      University of Science and Technology of China           Microsoft Research </a:t>
            </a:r>
          </a:p>
          <a:p>
            <a:pPr algn="just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                                 tianfei@mail.ustc.edu.cn                 bingao@microsoft.com</a:t>
            </a:r>
          </a:p>
          <a:p>
            <a:pPr algn="just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                                              Di He                                            Tie-Yan Liu</a:t>
            </a:r>
          </a:p>
          <a:p>
            <a:pPr algn="just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                                   Microsoft Research                          Microsoft Research</a:t>
            </a:r>
          </a:p>
          <a:p>
            <a:pPr algn="just"/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                                    dihe@microsoft.com                        tyliu@microsoft.com</a:t>
            </a:r>
            <a:endParaRPr lang="en-US" altLang="zh-CN" sz="20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9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892916" y="136821"/>
            <a:ext cx="3149091" cy="584767"/>
            <a:chOff x="5334856" y="401408"/>
            <a:chExt cx="1870453" cy="584767"/>
          </a:xfrm>
        </p:grpSpPr>
        <p:sp>
          <p:nvSpPr>
            <p:cNvPr id="14" name="矩形 3"/>
            <p:cNvSpPr>
              <a:spLocks noChangeArrowheads="1"/>
            </p:cNvSpPr>
            <p:nvPr/>
          </p:nvSpPr>
          <p:spPr bwMode="auto">
            <a:xfrm>
              <a:off x="5732089" y="401408"/>
              <a:ext cx="1473220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Experiments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77" y="1001302"/>
            <a:ext cx="7096125" cy="2876550"/>
          </a:xfrm>
          <a:prstGeom prst="rect">
            <a:avLst/>
          </a:prstGeom>
        </p:spPr>
      </p:pic>
      <p:sp>
        <p:nvSpPr>
          <p:cNvPr id="18" name="object 4"/>
          <p:cNvSpPr txBox="1"/>
          <p:nvPr/>
        </p:nvSpPr>
        <p:spPr>
          <a:xfrm>
            <a:off x="687380" y="4344320"/>
            <a:ext cx="10771518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lang="en-US"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   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SLRTM consistently outperforms the baseline models</a:t>
            </a:r>
          </a:p>
          <a:p>
            <a:pPr marL="812800" indent="-342900">
              <a:lnSpc>
                <a:spcPct val="100000"/>
              </a:lnSpc>
              <a:spcBef>
                <a:spcPts val="1340"/>
              </a:spcBef>
              <a:buFont typeface="Wingdings" panose="05000000000000000000" pitchFamily="2" charset="2"/>
              <a:buChar char="²"/>
              <a:tabLst>
                <a:tab pos="927100" algn="l"/>
              </a:tabLst>
            </a:pP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that consider sequential property within sentences (i.e., GMNTM and SLRTM) are generally better than other models</a:t>
            </a:r>
          </a:p>
          <a:p>
            <a:pPr marL="812800" indent="-342900">
              <a:lnSpc>
                <a:spcPct val="100000"/>
              </a:lnSpc>
              <a:spcBef>
                <a:spcPts val="1340"/>
              </a:spcBef>
              <a:buFont typeface="Wingdings" panose="05000000000000000000" pitchFamily="2" charset="2"/>
              <a:buChar char="²"/>
              <a:tabLst>
                <a:tab pos="927100" algn="l"/>
              </a:tabLst>
            </a:pP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is much better in modelling such a sequential dependency than standard feed-forward networks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4344319"/>
            <a:ext cx="10538460" cy="18723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-60000" flipH="1">
            <a:off x="5874558" y="3787364"/>
            <a:ext cx="10650" cy="55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5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92916" y="136821"/>
            <a:ext cx="3149091" cy="584767"/>
            <a:chOff x="5334856" y="401408"/>
            <a:chExt cx="1870453" cy="584767"/>
          </a:xfrm>
        </p:grpSpPr>
        <p:sp>
          <p:nvSpPr>
            <p:cNvPr id="5" name="矩形 3"/>
            <p:cNvSpPr>
              <a:spLocks noChangeArrowheads="1"/>
            </p:cNvSpPr>
            <p:nvPr/>
          </p:nvSpPr>
          <p:spPr bwMode="auto">
            <a:xfrm>
              <a:off x="5732089" y="401408"/>
              <a:ext cx="1473220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Experiments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5" y="721588"/>
            <a:ext cx="7181850" cy="3448050"/>
          </a:xfrm>
          <a:prstGeom prst="rect">
            <a:avLst/>
          </a:prstGeom>
        </p:spPr>
      </p:pic>
      <p:sp>
        <p:nvSpPr>
          <p:cNvPr id="11" name="object 4"/>
          <p:cNvSpPr txBox="1"/>
          <p:nvPr/>
        </p:nvSpPr>
        <p:spPr>
          <a:xfrm>
            <a:off x="573080" y="4814352"/>
            <a:ext cx="10771518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lang="en-US"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   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SLRTM is the best model under each setting on both datasets.</a:t>
            </a:r>
          </a:p>
          <a:p>
            <a:pPr marL="812800" indent="-342900">
              <a:lnSpc>
                <a:spcPct val="100000"/>
              </a:lnSpc>
              <a:spcBef>
                <a:spcPts val="1340"/>
              </a:spcBef>
              <a:buFont typeface="Wingdings" panose="05000000000000000000" pitchFamily="2" charset="2"/>
              <a:buChar char="²"/>
              <a:tabLst>
                <a:tab pos="927100" algn="l"/>
              </a:tabLst>
            </a:pP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based methods generate better document representations than other models</a:t>
            </a:r>
          </a:p>
        </p:txBody>
      </p:sp>
      <p:sp>
        <p:nvSpPr>
          <p:cNvPr id="13" name="矩形 12"/>
          <p:cNvSpPr/>
          <p:nvPr/>
        </p:nvSpPr>
        <p:spPr>
          <a:xfrm>
            <a:off x="918210" y="4743895"/>
            <a:ext cx="10538460" cy="1005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-60000" flipH="1">
            <a:off x="6526068" y="4147754"/>
            <a:ext cx="10650" cy="55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5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92916" y="136821"/>
            <a:ext cx="3149091" cy="584767"/>
            <a:chOff x="5334856" y="401408"/>
            <a:chExt cx="1870453" cy="584767"/>
          </a:xfrm>
        </p:grpSpPr>
        <p:sp>
          <p:nvSpPr>
            <p:cNvPr id="3" name="矩形 3"/>
            <p:cNvSpPr>
              <a:spLocks noChangeArrowheads="1"/>
            </p:cNvSpPr>
            <p:nvPr/>
          </p:nvSpPr>
          <p:spPr bwMode="auto">
            <a:xfrm>
              <a:off x="5732089" y="401408"/>
              <a:ext cx="1473220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Experiments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" y="860033"/>
            <a:ext cx="115919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540862" y="1493204"/>
            <a:ext cx="8714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topic models take the bag-of-words assumption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461177" y="209756"/>
            <a:ext cx="3217670" cy="584767"/>
            <a:chOff x="5334856" y="401408"/>
            <a:chExt cx="1911187" cy="584767"/>
          </a:xfrm>
        </p:grpSpPr>
        <p:sp>
          <p:nvSpPr>
            <p:cNvPr id="79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433696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Background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Freeform 570"/>
          <p:cNvSpPr>
            <a:spLocks/>
          </p:cNvSpPr>
          <p:nvPr/>
        </p:nvSpPr>
        <p:spPr bwMode="auto">
          <a:xfrm>
            <a:off x="2171988" y="3314970"/>
            <a:ext cx="295893" cy="298287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3324" y="2278409"/>
            <a:ext cx="479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bring computational convenience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3324" y="3032836"/>
            <a:ext cx="634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sacrifice the characterization of sequential properties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79466" y="3895391"/>
            <a:ext cx="849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sacrifice topic coherence between words belonging to the same sentence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03325" y="4757946"/>
            <a:ext cx="8491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example</a:t>
            </a:r>
            <a:r>
              <a:rPr lang="en-US" altLang="zh-CN" sz="20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department chair couches offers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the chair department offers couches   </a:t>
            </a:r>
            <a:endParaRPr lang="zh-CN" altLang="en-US" sz="2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1123919" y="1220155"/>
            <a:ext cx="8282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Existing works: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369300" y="1922786"/>
            <a:ext cx="5692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sentence level topic models</a:t>
            </a:r>
            <a:r>
              <a:rPr lang="en-US" altLang="zh-CN" sz="20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8" name="矩形 117"/>
          <p:cNvSpPr/>
          <p:nvPr/>
        </p:nvSpPr>
        <p:spPr>
          <a:xfrm>
            <a:off x="1123919" y="3482974"/>
            <a:ext cx="5102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embedding based neural language model</a:t>
            </a:r>
            <a:r>
              <a:rPr lang="en-US" altLang="zh-CN" sz="2000" dirty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solidFill>
                <a:schemeClr val="accent5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61177" y="209756"/>
            <a:ext cx="3217670" cy="584767"/>
            <a:chOff x="5334856" y="401408"/>
            <a:chExt cx="1911187" cy="584767"/>
          </a:xfrm>
        </p:grpSpPr>
        <p:sp>
          <p:nvSpPr>
            <p:cNvPr id="12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433696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Background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矩形 15"/>
          <p:cNvSpPr/>
          <p:nvPr/>
        </p:nvSpPr>
        <p:spPr>
          <a:xfrm>
            <a:off x="1706546" y="2339108"/>
            <a:ext cx="67859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all the words in a sentence to share the same topic</a:t>
            </a:r>
          </a:p>
          <a:p>
            <a:pPr marL="342900" indent="-342900" algn="just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transition between sentence topics to be Markovian</a:t>
            </a:r>
          </a:p>
          <a:p>
            <a:pPr marL="342900" indent="-342900" algn="just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 within the same sentence are still exchangeable</a:t>
            </a:r>
          </a:p>
        </p:txBody>
      </p:sp>
      <p:sp>
        <p:nvSpPr>
          <p:cNvPr id="17" name="矩形 16"/>
          <p:cNvSpPr/>
          <p:nvPr/>
        </p:nvSpPr>
        <p:spPr>
          <a:xfrm>
            <a:off x="1706545" y="4098870"/>
            <a:ext cx="9426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consider local context (including its preceding words within a fixed window, topic and document)</a:t>
            </a:r>
          </a:p>
          <a:p>
            <a:pPr marL="342900" indent="-342900" algn="just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introduce limited sequential dependency</a:t>
            </a:r>
          </a:p>
          <a:p>
            <a:pPr marL="342900" indent="-342900" algn="just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 explicit coherence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295754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2509" y="1300061"/>
            <a:ext cx="9454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Sentence Level Recurrent Topic Model (SLRTM)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39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Method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本框 21"/>
          <p:cNvSpPr txBox="1"/>
          <p:nvPr/>
        </p:nvSpPr>
        <p:spPr>
          <a:xfrm>
            <a:off x="944642" y="2118344"/>
            <a:ext cx="7425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words in the same sentence to share the same topic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4642" y="2758630"/>
            <a:ext cx="7425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generation of a word to rely on the whole history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4642" y="3398917"/>
            <a:ext cx="808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Recurrent Neural Network to model such a long term dependency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3911" y="4039203"/>
            <a:ext cx="808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advantages: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64628" y="4441988"/>
            <a:ext cx="67859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model the document generation process more accurately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construct new natural sentences with a given topic</a:t>
            </a:r>
          </a:p>
          <a:p>
            <a:pPr marL="342900" indent="-342900" algn="just"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1049" y="1171777"/>
            <a:ext cx="9454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Notation: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39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Method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81752" y="1738446"/>
                <a:ext cx="7425916" cy="3896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: documents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K: topic number</a:t>
                </a:r>
                <a:endParaRPr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sentence number of document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jth sentence of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word number of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: document topic distribution of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the embedding for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the embedding for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2" y="1738446"/>
                <a:ext cx="7425916" cy="3896836"/>
              </a:xfrm>
              <a:prstGeom prst="rect">
                <a:avLst/>
              </a:prstGeom>
              <a:blipFill rotWithShape="0">
                <a:blip r:embed="rId2"/>
                <a:stretch>
                  <a:fillRect l="-903" b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13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01199"/>
            <a:ext cx="9454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generative process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727279" y="130903"/>
            <a:ext cx="3149091" cy="584767"/>
            <a:chOff x="5334856" y="401408"/>
            <a:chExt cx="1870453" cy="584767"/>
          </a:xfrm>
        </p:grpSpPr>
        <p:sp>
          <p:nvSpPr>
            <p:cNvPr id="39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Method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5932" y="1330328"/>
                <a:ext cx="74259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For each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2" y="1330328"/>
                <a:ext cx="7425916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3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32" y="1797902"/>
            <a:ext cx="6848475" cy="325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681" y="783134"/>
            <a:ext cx="4686300" cy="47910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rot="-60000" flipH="1">
            <a:off x="4800138" y="5045182"/>
            <a:ext cx="10650" cy="55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378" y="5592274"/>
            <a:ext cx="5709991" cy="408476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6054129" y="1988757"/>
            <a:ext cx="3400430" cy="24689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286500" y="3086100"/>
            <a:ext cx="3086100" cy="514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972170" y="2651761"/>
            <a:ext cx="1994540" cy="10401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044136" y="1569529"/>
            <a:ext cx="3922574" cy="28613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17"/>
          <p:cNvSpPr/>
          <p:nvPr/>
        </p:nvSpPr>
        <p:spPr>
          <a:xfrm>
            <a:off x="2046467" y="5612025"/>
            <a:ext cx="5949811" cy="416559"/>
          </a:xfrm>
          <a:custGeom>
            <a:avLst/>
            <a:gdLst/>
            <a:ahLst/>
            <a:cxnLst/>
            <a:rect l="l" t="t" r="r" b="b"/>
            <a:pathLst>
              <a:path w="1076325" h="416560">
                <a:moveTo>
                  <a:pt x="0" y="0"/>
                </a:moveTo>
                <a:lnTo>
                  <a:pt x="1076083" y="0"/>
                </a:lnTo>
                <a:lnTo>
                  <a:pt x="1076083" y="416572"/>
                </a:lnTo>
                <a:lnTo>
                  <a:pt x="0" y="41657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68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27279" y="130903"/>
            <a:ext cx="3149091" cy="584767"/>
            <a:chOff x="5334856" y="401408"/>
            <a:chExt cx="1870453" cy="584767"/>
          </a:xfrm>
        </p:grpSpPr>
        <p:sp>
          <p:nvSpPr>
            <p:cNvPr id="3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Method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/>
        </p:nvSpPr>
        <p:spPr>
          <a:xfrm>
            <a:off x="114300" y="913177"/>
            <a:ext cx="9454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probability of observing document: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42" y="1572349"/>
            <a:ext cx="7038975" cy="18954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299" y="3467824"/>
            <a:ext cx="9454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variational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lower bound of the data likelihood: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33" y="4012696"/>
            <a:ext cx="8048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27279" y="130903"/>
            <a:ext cx="3149091" cy="584767"/>
            <a:chOff x="5334856" y="401408"/>
            <a:chExt cx="1870453" cy="584767"/>
          </a:xfrm>
        </p:grpSpPr>
        <p:sp>
          <p:nvSpPr>
            <p:cNvPr id="3" name="矩形 3"/>
            <p:cNvSpPr>
              <a:spLocks noChangeArrowheads="1"/>
            </p:cNvSpPr>
            <p:nvPr/>
          </p:nvSpPr>
          <p:spPr bwMode="auto">
            <a:xfrm>
              <a:off x="5812347" y="401408"/>
              <a:ext cx="1392962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Method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5670"/>
            <a:ext cx="6172199" cy="5934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20" y="1332890"/>
            <a:ext cx="566546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7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4192" y="3136949"/>
            <a:ext cx="10771518" cy="226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Baseline</a:t>
            </a:r>
            <a:r>
              <a:rPr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lang="en-US"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    </a:t>
            </a:r>
            <a:r>
              <a:rPr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classical topic model</a:t>
            </a:r>
          </a:p>
          <a:p>
            <a:pPr marL="812800" indent="-342900">
              <a:lnSpc>
                <a:spcPct val="100000"/>
              </a:lnSpc>
              <a:spcBef>
                <a:spcPts val="1340"/>
              </a:spcBef>
              <a:buFont typeface="Wingdings" panose="05000000000000000000" pitchFamily="2" charset="2"/>
              <a:buChar char="²"/>
              <a:tabLst>
                <a:tab pos="927100" algn="l"/>
              </a:tabLst>
            </a:pP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Doc-NADE: a neural network based topic model</a:t>
            </a:r>
          </a:p>
          <a:p>
            <a:pPr marL="812800" indent="-342900">
              <a:lnSpc>
                <a:spcPct val="100000"/>
              </a:lnSpc>
              <a:spcBef>
                <a:spcPts val="1340"/>
              </a:spcBef>
              <a:buFont typeface="Wingdings" panose="05000000000000000000" pitchFamily="2" charset="2"/>
              <a:buChar char="²"/>
              <a:tabLst>
                <a:tab pos="927100" algn="l"/>
              </a:tabLst>
            </a:pP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HTMM: sentence level Markov transitions</a:t>
            </a:r>
          </a:p>
          <a:p>
            <a:pPr marL="812800" indent="-342900">
              <a:lnSpc>
                <a:spcPct val="100000"/>
              </a:lnSpc>
              <a:spcBef>
                <a:spcPts val="1340"/>
              </a:spcBef>
              <a:buFont typeface="Wingdings" panose="05000000000000000000" pitchFamily="2" charset="2"/>
              <a:buChar char="²"/>
              <a:tabLst>
                <a:tab pos="927100" algn="l"/>
              </a:tabLst>
            </a:pP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GMNTM : models the order of words within a sentence by a feedforward neural network</a:t>
            </a:r>
            <a:endParaRPr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94760" y="356183"/>
            <a:ext cx="3149091" cy="584767"/>
            <a:chOff x="5334856" y="401408"/>
            <a:chExt cx="1870453" cy="584767"/>
          </a:xfrm>
        </p:grpSpPr>
        <p:sp>
          <p:nvSpPr>
            <p:cNvPr id="7" name="矩形 3"/>
            <p:cNvSpPr>
              <a:spLocks noChangeArrowheads="1"/>
            </p:cNvSpPr>
            <p:nvPr/>
          </p:nvSpPr>
          <p:spPr bwMode="auto">
            <a:xfrm>
              <a:off x="5732089" y="401408"/>
              <a:ext cx="1473220" cy="5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/>
            <a:p>
              <a:pPr>
                <a:spcBef>
                  <a:spcPct val="0"/>
                </a:spcBef>
                <a:buFont typeface="Arial" charset="0"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Experiments</a:t>
              </a:r>
              <a:endPara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334856" y="532099"/>
              <a:ext cx="263341" cy="395013"/>
              <a:chOff x="5284519" y="1508166"/>
              <a:chExt cx="213756" cy="427512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5284519" y="1508166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5284519" y="1721922"/>
                <a:ext cx="213756" cy="213756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oval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object 4"/>
          <p:cNvSpPr txBox="1"/>
          <p:nvPr/>
        </p:nvSpPr>
        <p:spPr>
          <a:xfrm>
            <a:off x="624192" y="1091210"/>
            <a:ext cx="10645788" cy="16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2000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Datasets</a:t>
            </a:r>
            <a:r>
              <a:rPr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469900">
              <a:lnSpc>
                <a:spcPct val="100000"/>
              </a:lnSpc>
              <a:spcBef>
                <a:spcPts val="14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lang="en-US" sz="20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20Newsgroup</a:t>
            </a:r>
            <a:r>
              <a:rPr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18,845 emails categorized into 20 different topical groups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11,314 training documents and 7,531 test documents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927100" algn="l"/>
              </a:tabLst>
            </a:pPr>
            <a:r>
              <a:rPr sz="1600" spc="-15" dirty="0">
                <a:solidFill>
                  <a:srgbClr val="0B1B4A"/>
                </a:solidFill>
                <a:latin typeface="Wingdings"/>
                <a:cs typeface="Wingdings"/>
              </a:rPr>
              <a:t></a:t>
            </a:r>
            <a:r>
              <a:rPr sz="1600" spc="-15" dirty="0">
                <a:solidFill>
                  <a:srgbClr val="0B1B4A"/>
                </a:solidFill>
                <a:latin typeface="Times New Roman"/>
                <a:cs typeface="Times New Roman"/>
              </a:rPr>
              <a:t>	</a:t>
            </a:r>
            <a:r>
              <a:rPr lang="en-US" sz="2000" spc="-15" dirty="0">
                <a:solidFill>
                  <a:srgbClr val="0B1B4A"/>
                </a:solidFill>
                <a:latin typeface="Times New Roman"/>
                <a:cs typeface="Times New Roman"/>
              </a:rPr>
              <a:t>Wiki10+</a:t>
            </a:r>
            <a:r>
              <a:rPr sz="1600" spc="-20" dirty="0">
                <a:solidFill>
                  <a:srgbClr val="002060"/>
                </a:solidFill>
                <a:latin typeface="宋体"/>
                <a:cs typeface="宋体"/>
              </a:rPr>
              <a:t>：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11,164 training set and 6,161 testing set</a:t>
            </a:r>
          </a:p>
        </p:txBody>
      </p:sp>
    </p:spTree>
    <p:extLst>
      <p:ext uri="{BB962C8B-B14F-4D97-AF65-F5344CB8AC3E}">
        <p14:creationId xmlns:p14="http://schemas.microsoft.com/office/powerpoint/2010/main" val="171518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384</Words>
  <Application>Microsoft Office PowerPoint</Application>
  <PresentationFormat>宽屏</PresentationFormat>
  <Paragraphs>69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Unicode MS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Flint Zhao</cp:lastModifiedBy>
  <cp:revision>235</cp:revision>
  <dcterms:created xsi:type="dcterms:W3CDTF">2016-05-28T08:31:34Z</dcterms:created>
  <dcterms:modified xsi:type="dcterms:W3CDTF">2018-06-19T06:03:14Z</dcterms:modified>
</cp:coreProperties>
</file>