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71" autoAdjust="0"/>
  </p:normalViewPr>
  <p:slideViewPr>
    <p:cSldViewPr snapToGrid="0">
      <p:cViewPr varScale="1">
        <p:scale>
          <a:sx n="100" d="100"/>
          <a:sy n="100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317C3-342B-4B5D-B470-99BA15DE98DD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1B879-33A8-4A96-9ABD-B00A4D6DA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89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之前的研究小会是按时间点讲的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1B879-33A8-4A96-9ABD-B00A4D6DA58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723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zh-CN" altLang="en-US" dirty="0"/>
              <a:t>时刻，前</a:t>
            </a:r>
            <a:r>
              <a:rPr lang="en-US" altLang="zh-CN" dirty="0"/>
              <a:t>t-1</a:t>
            </a:r>
            <a:r>
              <a:rPr lang="zh-CN" altLang="en-US" dirty="0"/>
              <a:t>个词已经生成。</a:t>
            </a:r>
            <a:r>
              <a:rPr lang="en-US" altLang="zh-CN" baseline="0" dirty="0"/>
              <a:t> E</a:t>
            </a:r>
            <a:r>
              <a:rPr lang="zh-CN" altLang="en-US" baseline="0" dirty="0"/>
              <a:t>：词典。通过两个卷积层和之前的隐藏层的状态生成本次的</a:t>
            </a:r>
            <a:r>
              <a:rPr lang="en-US" altLang="zh-CN" baseline="0" dirty="0"/>
              <a:t>attention</a:t>
            </a:r>
            <a:r>
              <a:rPr lang="zh-CN" altLang="en-US" baseline="0" dirty="0"/>
              <a:t>，分类到输入向量中，映射回词典。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1B879-33A8-4A96-9ABD-B00A4D6DA58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844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11 open</a:t>
            </a:r>
            <a:r>
              <a:rPr lang="zh-CN" altLang="en-US" baseline="0" dirty="0"/>
              <a:t> </a:t>
            </a:r>
            <a:r>
              <a:rPr lang="en-US" altLang="zh-CN" baseline="0" dirty="0"/>
              <a:t>source JAVA projects from GitHub. 10MB data each     </a:t>
            </a:r>
            <a:r>
              <a:rPr lang="en-US" altLang="zh-CN" baseline="0" dirty="0" err="1"/>
              <a:t>expe</a:t>
            </a:r>
            <a:r>
              <a:rPr lang="en-US" altLang="zh-CN" baseline="0" dirty="0"/>
              <a:t>…: </a:t>
            </a:r>
            <a:r>
              <a:rPr lang="en-US" altLang="zh-CN" baseline="0" dirty="0" err="1"/>
              <a:t>tf-idf</a:t>
            </a:r>
            <a:r>
              <a:rPr lang="en-US" altLang="zh-CN" baseline="0" dirty="0"/>
              <a:t>   </a:t>
            </a:r>
            <a:r>
              <a:rPr lang="en-US" altLang="zh-CN" baseline="0" dirty="0" err="1"/>
              <a:t>biRNN</a:t>
            </a:r>
            <a:r>
              <a:rPr lang="en-US" altLang="zh-CN" baseline="0" dirty="0"/>
              <a:t> :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Although source code snippets resemble natural language sentences, they are more structured, much longer and vary greatly in length.</a:t>
            </a: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hypothesis is that the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biRNN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the standard attention model fails to capture long-range features, especially in very long inputs.  SHUFFLE!</a:t>
            </a: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1B879-33A8-4A96-9ABD-B00A4D6DA58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337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无形中按作者分，会有一定的效果，但是泛用性不高。按代码结构分？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More structured,</a:t>
            </a:r>
            <a:r>
              <a:rPr lang="en-US" altLang="zh-CN" baseline="0" dirty="0"/>
              <a:t> much longer.  </a:t>
            </a:r>
            <a:r>
              <a:rPr lang="zh-CN" altLang="en-US" baseline="0" dirty="0"/>
              <a:t>半监督的方法，根据之前的分类工作，标注一部分数据，对大数据进行分类，按类别进行训练，或者将类别作为输入的一个特征。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除此之外，将在输入向量中加入可以训练结构的特征，比如在后面加上标志位。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1B879-33A8-4A96-9ABD-B00A4D6DA58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145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</a:t>
            </a:r>
            <a:r>
              <a:rPr lang="en-US" altLang="zh-CN" dirty="0"/>
              <a:t>——</a:t>
            </a:r>
            <a:r>
              <a:rPr lang="zh-CN" altLang="en-US" dirty="0"/>
              <a:t>着重于一致性和语言的质量</a:t>
            </a:r>
            <a:endParaRPr lang="en-US" altLang="zh-CN" dirty="0"/>
          </a:p>
          <a:p>
            <a:r>
              <a:rPr lang="zh-CN" altLang="en-US" dirty="0"/>
              <a:t>下</a:t>
            </a:r>
            <a:r>
              <a:rPr lang="en-US" altLang="zh-CN" dirty="0"/>
              <a:t>——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1B879-33A8-4A96-9ABD-B00A4D6DA58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223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上中</a:t>
            </a:r>
            <a:r>
              <a:rPr lang="en-US" altLang="zh-CN" dirty="0"/>
              <a:t>——eye-tracking </a:t>
            </a:r>
            <a:r>
              <a:rPr lang="zh-CN" altLang="en-US" dirty="0"/>
              <a:t>了解人们在读代码时候的习惯，说明了代码的哪些部分是最重要的，哪些次要</a:t>
            </a:r>
            <a:endParaRPr lang="en-US" altLang="zh-CN" dirty="0"/>
          </a:p>
          <a:p>
            <a:r>
              <a:rPr lang="zh-CN" altLang="en-US" dirty="0"/>
              <a:t>下</a:t>
            </a:r>
            <a:r>
              <a:rPr lang="en-US" altLang="zh-CN" dirty="0"/>
              <a:t>——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1B879-33A8-4A96-9ABD-B00A4D6DA58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960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比较传统的方法，先做预处理，再选择最重要的句子或代码段，最后生成语言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1B879-33A8-4A96-9ABD-B00A4D6DA58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936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也是传统方法，着重于应该选择什么信息以及自然语言的生成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1B879-33A8-4A96-9ABD-B00A4D6DA58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801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着重点：</a:t>
            </a:r>
            <a:r>
              <a:rPr lang="en-US" altLang="zh-CN" dirty="0"/>
              <a:t>class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1B879-33A8-4A96-9ABD-B00A4D6DA58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355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着重点：</a:t>
            </a:r>
            <a:r>
              <a:rPr lang="en-US" altLang="zh-CN" dirty="0"/>
              <a:t>methods call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1B879-33A8-4A96-9ABD-B00A4D6DA58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273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相似性、上下文信息、结构信息？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1B879-33A8-4A96-9ABD-B00A4D6DA58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109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ED</a:t>
            </a:r>
            <a:r>
              <a:rPr lang="zh-CN" altLang="en-US" dirty="0"/>
              <a:t>模型是现在比较常用的模型，可以完成从序列到序列的转化</a:t>
            </a:r>
            <a:r>
              <a:rPr lang="zh-CN" altLang="en-US" baseline="0" dirty="0"/>
              <a:t>  现多用于机器翻译，比如英译中。</a:t>
            </a:r>
            <a:endParaRPr lang="en-US" altLang="zh-CN" baseline="0" dirty="0"/>
          </a:p>
          <a:p>
            <a:r>
              <a:rPr lang="zh-CN" altLang="en-US" baseline="0" dirty="0"/>
              <a:t>举例： </a:t>
            </a:r>
            <a:r>
              <a:rPr lang="en-US" altLang="zh-CN" baseline="0" dirty="0"/>
              <a:t>I love China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1B879-33A8-4A96-9ABD-B00A4D6DA58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916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127C-CD08-4B6A-8EC8-3885F5440680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FAF1-2613-4B62-ACF8-6047790E4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44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127C-CD08-4B6A-8EC8-3885F5440680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FAF1-2613-4B62-ACF8-6047790E4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77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127C-CD08-4B6A-8EC8-3885F5440680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FAF1-2613-4B62-ACF8-6047790E4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468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tanda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854792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127C-CD08-4B6A-8EC8-3885F5440680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FAF1-2613-4B62-ACF8-6047790E4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65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127C-CD08-4B6A-8EC8-3885F5440680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FAF1-2613-4B62-ACF8-6047790E4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67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127C-CD08-4B6A-8EC8-3885F5440680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FAF1-2613-4B62-ACF8-6047790E4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78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127C-CD08-4B6A-8EC8-3885F5440680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FAF1-2613-4B62-ACF8-6047790E4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93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127C-CD08-4B6A-8EC8-3885F5440680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FAF1-2613-4B62-ACF8-6047790E4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04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127C-CD08-4B6A-8EC8-3885F5440680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FAF1-2613-4B62-ACF8-6047790E4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46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127C-CD08-4B6A-8EC8-3885F5440680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FAF1-2613-4B62-ACF8-6047790E4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04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127C-CD08-4B6A-8EC8-3885F5440680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FAF1-2613-4B62-ACF8-6047790E4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65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B127C-CD08-4B6A-8EC8-3885F5440680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CFAF1-2613-4B62-ACF8-6047790E4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28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"/>
          <p:cNvSpPr/>
          <p:nvPr/>
        </p:nvSpPr>
        <p:spPr>
          <a:xfrm>
            <a:off x="1689246" y="2448597"/>
            <a:ext cx="1960806" cy="1960806"/>
          </a:xfrm>
          <a:prstGeom prst="ellipse">
            <a:avLst/>
          </a:prstGeom>
          <a:solidFill>
            <a:srgbClr val="4376A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8" name="Shape 48"/>
          <p:cNvSpPr/>
          <p:nvPr/>
        </p:nvSpPr>
        <p:spPr>
          <a:xfrm>
            <a:off x="8550316" y="2448597"/>
            <a:ext cx="1960806" cy="1960806"/>
          </a:xfrm>
          <a:prstGeom prst="ellipse">
            <a:avLst/>
          </a:prstGeom>
          <a:solidFill>
            <a:srgbClr val="5F5CA3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325245" y="658245"/>
            <a:ext cx="5541510" cy="5541510"/>
            <a:chOff x="6650490" y="1316490"/>
            <a:chExt cx="11083020" cy="11083020"/>
          </a:xfrm>
        </p:grpSpPr>
        <p:sp>
          <p:nvSpPr>
            <p:cNvPr id="3" name="Shape 43"/>
            <p:cNvSpPr/>
            <p:nvPr/>
          </p:nvSpPr>
          <p:spPr>
            <a:xfrm>
              <a:off x="6650490" y="1316490"/>
              <a:ext cx="11083020" cy="11083020"/>
            </a:xfrm>
            <a:prstGeom prst="ellipse">
              <a:avLst/>
            </a:prstGeom>
            <a:solidFill>
              <a:srgbClr val="01A49E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21" name="Shape 43"/>
            <p:cNvSpPr/>
            <p:nvPr/>
          </p:nvSpPr>
          <p:spPr>
            <a:xfrm>
              <a:off x="6994849" y="1660849"/>
              <a:ext cx="10394302" cy="1039430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 algn="ctr"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9" name="Shape 49"/>
          <p:cNvSpPr/>
          <p:nvPr/>
        </p:nvSpPr>
        <p:spPr>
          <a:xfrm>
            <a:off x="10938112" y="2769794"/>
            <a:ext cx="1318412" cy="1318412"/>
          </a:xfrm>
          <a:prstGeom prst="ellipse">
            <a:avLst/>
          </a:prstGeom>
          <a:solidFill>
            <a:srgbClr val="775CA3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0" name="Shape 50"/>
          <p:cNvSpPr/>
          <p:nvPr/>
        </p:nvSpPr>
        <p:spPr>
          <a:xfrm>
            <a:off x="-64525" y="2769794"/>
            <a:ext cx="1318412" cy="1318412"/>
          </a:xfrm>
          <a:prstGeom prst="ellipse">
            <a:avLst/>
          </a:prstGeom>
          <a:solidFill>
            <a:srgbClr val="1990A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91989" y="2374562"/>
            <a:ext cx="5724323" cy="28003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217">
              <a:defRPr/>
            </a:pPr>
            <a:r>
              <a:rPr kumimoji="1" lang="en-US" altLang="zh-CN" sz="5866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Something about </a:t>
            </a:r>
          </a:p>
          <a:p>
            <a:pPr algn="ctr" defTabSz="914217">
              <a:defRPr/>
            </a:pPr>
            <a:r>
              <a:rPr kumimoji="1" lang="en-US" altLang="zh-CN" sz="5866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source code </a:t>
            </a:r>
          </a:p>
          <a:p>
            <a:pPr algn="ctr" defTabSz="914217">
              <a:defRPr/>
            </a:pPr>
            <a:r>
              <a:rPr kumimoji="1" lang="en-US" altLang="zh-CN" sz="5866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summarization</a:t>
            </a:r>
          </a:p>
        </p:txBody>
      </p:sp>
      <p:sp>
        <p:nvSpPr>
          <p:cNvPr id="18" name="矩形 17"/>
          <p:cNvSpPr/>
          <p:nvPr/>
        </p:nvSpPr>
        <p:spPr>
          <a:xfrm>
            <a:off x="5695890" y="5347124"/>
            <a:ext cx="8002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217">
              <a:defRPr/>
            </a:pPr>
            <a:r>
              <a:rPr kumimoji="1" lang="zh-CN" altLang="en-US" sz="1600" dirty="0">
                <a:solidFill>
                  <a:prstClr val="white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杨绍雄</a:t>
            </a:r>
            <a:endParaRPr kumimoji="1" lang="en-US" altLang="zh-CN" sz="1600" dirty="0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279572" y="2374562"/>
            <a:ext cx="16328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240637" y="1314049"/>
            <a:ext cx="1710726" cy="9950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217">
              <a:defRPr/>
            </a:pPr>
            <a:r>
              <a:rPr kumimoji="1" lang="en-US" altLang="zh-CN" sz="5866" dirty="0">
                <a:solidFill>
                  <a:prstClr val="white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407911257"/>
      </p:ext>
    </p:extLst>
  </p:cSld>
  <p:clrMapOvr>
    <a:masterClrMapping/>
  </p:clrMapOvr>
  <p:transition spd="med" advTm="114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3"/>
          <p:cNvSpPr/>
          <p:nvPr/>
        </p:nvSpPr>
        <p:spPr>
          <a:xfrm>
            <a:off x="2644796" y="696716"/>
            <a:ext cx="6775660" cy="682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ctr">
              <a:lnSpc>
                <a:spcPct val="80000"/>
              </a:lnSpc>
              <a:defRPr sz="10000" cap="all" baseline="0">
                <a:solidFill>
                  <a:srgbClr val="676969"/>
                </a:solidFill>
              </a:defRPr>
            </a:lvl1pPr>
          </a:lstStyle>
          <a:p>
            <a:r>
              <a:rPr lang="zh-CN" altLang="en-US" sz="50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从代码内部出发</a:t>
            </a:r>
            <a:endParaRPr sz="5000" dirty="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9894" y="1601549"/>
            <a:ext cx="1082033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ICPC2014-Automatic documentation generation via source code </a:t>
            </a:r>
          </a:p>
          <a:p>
            <a:r>
              <a:rPr lang="en-US" altLang="zh-CN" sz="2800" dirty="0"/>
              <a:t>summarization of method context</a:t>
            </a:r>
          </a:p>
          <a:p>
            <a:r>
              <a:rPr lang="en-US" altLang="zh-CN" sz="2800" dirty="0"/>
              <a:t>In this paper,  we propose a technique that includes this context by </a:t>
            </a:r>
          </a:p>
          <a:p>
            <a:r>
              <a:rPr lang="en-US" altLang="zh-CN" sz="2800" dirty="0"/>
              <a:t>analyzing </a:t>
            </a:r>
            <a:r>
              <a:rPr lang="en-US" altLang="zh-CN" sz="2800" u="sng" dirty="0"/>
              <a:t> </a:t>
            </a:r>
            <a:r>
              <a:rPr lang="en-US" altLang="zh-CN" sz="2800" b="1" u="sng" dirty="0"/>
              <a:t>how the Java methods are invoked</a:t>
            </a:r>
            <a:r>
              <a:rPr lang="en-US" altLang="zh-CN" sz="2800" dirty="0"/>
              <a:t>. In a user study,  </a:t>
            </a:r>
          </a:p>
          <a:p>
            <a:r>
              <a:rPr lang="en-US" altLang="zh-CN" sz="2800" dirty="0"/>
              <a:t>we found that programmers benefit from our generated documentation  </a:t>
            </a:r>
          </a:p>
          <a:p>
            <a:r>
              <a:rPr lang="en-US" altLang="zh-CN" sz="2800" dirty="0"/>
              <a:t>because it </a:t>
            </a:r>
            <a:r>
              <a:rPr lang="en-US" altLang="zh-CN" sz="2800" u="sng" dirty="0"/>
              <a:t>includes context information.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38725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3"/>
          <p:cNvSpPr/>
          <p:nvPr/>
        </p:nvSpPr>
        <p:spPr>
          <a:xfrm>
            <a:off x="2644796" y="696716"/>
            <a:ext cx="6775660" cy="682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ctr">
              <a:lnSpc>
                <a:spcPct val="80000"/>
              </a:lnSpc>
              <a:defRPr sz="10000" cap="all" baseline="0">
                <a:solidFill>
                  <a:srgbClr val="676969"/>
                </a:solidFill>
              </a:defRPr>
            </a:lvl1pPr>
          </a:lstStyle>
          <a:p>
            <a:r>
              <a:rPr lang="zh-CN" altLang="en-US" sz="50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从代码内部出发</a:t>
            </a:r>
            <a:endParaRPr sz="5000" dirty="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5102" y="1810693"/>
            <a:ext cx="111267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800" dirty="0"/>
              <a:t>ICSE2015-Automatic Documentation Generation via Source Code Summarization</a:t>
            </a:r>
          </a:p>
          <a:p>
            <a:r>
              <a:rPr lang="en-US" altLang="zh-CN" sz="2800" dirty="0"/>
              <a:t>what makes a "good" source code comment</a:t>
            </a:r>
          </a:p>
          <a:p>
            <a:r>
              <a:rPr lang="en-US" altLang="zh-CN" sz="2800" dirty="0"/>
              <a:t>RQ1 How similar should the text in summaries be to text  and keywords in the source code? </a:t>
            </a:r>
          </a:p>
          <a:p>
            <a:r>
              <a:rPr lang="en-US" altLang="zh-CN" sz="2800" dirty="0"/>
              <a:t>RQ2 To what degree should contextual information about  code be included in summaries of that code? </a:t>
            </a:r>
          </a:p>
          <a:p>
            <a:r>
              <a:rPr lang="en-US" altLang="zh-CN" sz="2800" dirty="0"/>
              <a:t>RQ3 To what extent can the file structure of source code  affect the quality of documentation?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724141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3"/>
          <p:cNvSpPr/>
          <p:nvPr/>
        </p:nvSpPr>
        <p:spPr>
          <a:xfrm>
            <a:off x="2644796" y="696716"/>
            <a:ext cx="6775660" cy="682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ctr">
              <a:lnSpc>
                <a:spcPct val="80000"/>
              </a:lnSpc>
              <a:defRPr sz="10000" cap="all" baseline="0">
                <a:solidFill>
                  <a:srgbClr val="676969"/>
                </a:solidFill>
              </a:defRPr>
            </a:lvl1pPr>
          </a:lstStyle>
          <a:p>
            <a:r>
              <a:rPr lang="zh-CN" altLang="en-US" sz="50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从代码外部出发</a:t>
            </a:r>
            <a:endParaRPr sz="5000" dirty="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2261" y="1774479"/>
            <a:ext cx="1095684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ASE2011</a:t>
            </a:r>
            <a:r>
              <a:rPr lang="zh-CN" altLang="en-US" sz="2800" dirty="0"/>
              <a:t> </a:t>
            </a:r>
            <a:r>
              <a:rPr lang="en-US" altLang="zh-CN" sz="2800" dirty="0"/>
              <a:t>Finding the merits and drawbacks of software resource from </a:t>
            </a:r>
          </a:p>
          <a:p>
            <a:r>
              <a:rPr lang="en-US" altLang="zh-CN" sz="2800" dirty="0"/>
              <a:t>Comments</a:t>
            </a:r>
          </a:p>
          <a:p>
            <a:r>
              <a:rPr lang="zh-CN" altLang="en-US" sz="2800" dirty="0"/>
              <a:t>整体如下，通过在网络上搜寻有关代码的评论，分析其极性来得到其</a:t>
            </a:r>
            <a:endParaRPr lang="en-US" altLang="zh-CN" sz="2800" dirty="0"/>
          </a:p>
          <a:p>
            <a:r>
              <a:rPr lang="zh-CN" altLang="en-US" sz="2800" dirty="0"/>
              <a:t>优缺点。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566" y="3590361"/>
            <a:ext cx="8931414" cy="30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078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3"/>
          <p:cNvSpPr/>
          <p:nvPr/>
        </p:nvSpPr>
        <p:spPr>
          <a:xfrm>
            <a:off x="2644796" y="696716"/>
            <a:ext cx="6775660" cy="682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ctr">
              <a:lnSpc>
                <a:spcPct val="80000"/>
              </a:lnSpc>
              <a:defRPr sz="10000" cap="all" baseline="0">
                <a:solidFill>
                  <a:srgbClr val="676969"/>
                </a:solidFill>
              </a:defRPr>
            </a:lvl1pPr>
          </a:lstStyle>
          <a:p>
            <a:r>
              <a:rPr lang="zh-CN" altLang="en-US" sz="50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从代码外部出发</a:t>
            </a:r>
            <a:endParaRPr sz="5000" dirty="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9745" y="1717964"/>
            <a:ext cx="94404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ASE2013 </a:t>
            </a:r>
            <a:r>
              <a:rPr lang="en-US" altLang="zh-CN" sz="2800" dirty="0" err="1"/>
              <a:t>AutoComment</a:t>
            </a:r>
            <a:r>
              <a:rPr lang="en-US" altLang="zh-CN" sz="2800" dirty="0"/>
              <a:t>: Mining Question and Answer Sites for </a:t>
            </a:r>
          </a:p>
          <a:p>
            <a:r>
              <a:rPr lang="en-US" altLang="zh-CN" sz="2800" dirty="0"/>
              <a:t>Automatic Comment Generation</a:t>
            </a:r>
          </a:p>
          <a:p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08" y="3178598"/>
            <a:ext cx="10516511" cy="24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305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3"/>
          <p:cNvSpPr/>
          <p:nvPr/>
        </p:nvSpPr>
        <p:spPr>
          <a:xfrm>
            <a:off x="2644796" y="696716"/>
            <a:ext cx="6775660" cy="682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ctr">
              <a:lnSpc>
                <a:spcPct val="80000"/>
              </a:lnSpc>
              <a:defRPr sz="10000" cap="all" baseline="0">
                <a:solidFill>
                  <a:srgbClr val="676969"/>
                </a:solidFill>
              </a:defRPr>
            </a:lvl1pPr>
          </a:lstStyle>
          <a:p>
            <a:r>
              <a:rPr lang="zh-CN" altLang="en-US" sz="50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从代码外部出发</a:t>
            </a:r>
            <a:endParaRPr sz="5000" dirty="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4385" y="1720159"/>
            <a:ext cx="1079648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ICSE2015-Leveraging Informal Documentation to Summarize Classes and </a:t>
            </a:r>
          </a:p>
          <a:p>
            <a:r>
              <a:rPr lang="en-US" altLang="zh-CN" sz="2800" dirty="0"/>
              <a:t>Methods in Context</a:t>
            </a:r>
          </a:p>
          <a:p>
            <a:r>
              <a:rPr lang="en-US" altLang="zh-CN" sz="2800" dirty="0"/>
              <a:t>1. StackOverflow + Identifiers</a:t>
            </a:r>
          </a:p>
          <a:p>
            <a:r>
              <a:rPr lang="en-US" altLang="zh-CN" sz="2800" dirty="0"/>
              <a:t>2. We use the context that surrounds code elements in StackOverflow </a:t>
            </a:r>
          </a:p>
          <a:p>
            <a:r>
              <a:rPr lang="en-US" altLang="zh-CN" sz="2800" dirty="0"/>
              <a:t>posts to summarize the use and purpose of code elements.</a:t>
            </a:r>
          </a:p>
          <a:p>
            <a:r>
              <a:rPr lang="en-US" altLang="zh-CN" sz="2800" dirty="0"/>
              <a:t>3. To provide focus to our investigation, we consider the generation of </a:t>
            </a:r>
          </a:p>
          <a:p>
            <a:r>
              <a:rPr lang="en-US" altLang="zh-CN" sz="2800" dirty="0"/>
              <a:t>summaries for library identifiers discussed in StackOverflow.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604837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02155" y="1168390"/>
            <a:ext cx="2587690" cy="2587690"/>
            <a:chOff x="6650490" y="1316490"/>
            <a:chExt cx="11083020" cy="11083020"/>
          </a:xfrm>
        </p:grpSpPr>
        <p:sp>
          <p:nvSpPr>
            <p:cNvPr id="19" name="Shape 43"/>
            <p:cNvSpPr/>
            <p:nvPr/>
          </p:nvSpPr>
          <p:spPr>
            <a:xfrm>
              <a:off x="6650490" y="1316490"/>
              <a:ext cx="11083020" cy="11083020"/>
            </a:xfrm>
            <a:prstGeom prst="ellipse">
              <a:avLst/>
            </a:prstGeom>
            <a:solidFill>
              <a:srgbClr val="01A49E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20" name="Shape 43"/>
            <p:cNvSpPr/>
            <p:nvPr/>
          </p:nvSpPr>
          <p:spPr>
            <a:xfrm>
              <a:off x="7249938" y="1915940"/>
              <a:ext cx="9884129" cy="988412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 algn="ctr"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15" name="文本框 56"/>
          <p:cNvSpPr txBox="1">
            <a:spLocks noChangeArrowheads="1"/>
          </p:cNvSpPr>
          <p:nvPr/>
        </p:nvSpPr>
        <p:spPr bwMode="auto">
          <a:xfrm>
            <a:off x="2916308" y="3885738"/>
            <a:ext cx="6359387" cy="92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3921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5397" dirty="0"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神经网络模型</a:t>
            </a:r>
            <a:endParaRPr lang="en-US" altLang="zh-CN" sz="5397" dirty="0"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75104" y="1651519"/>
            <a:ext cx="1641795" cy="164179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02</a:t>
            </a:r>
            <a:endParaRPr lang="zh-CN" altLang="en-US" sz="9600" b="1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053322" y="3815503"/>
            <a:ext cx="10085358" cy="1223313"/>
            <a:chOff x="2184748" y="7631005"/>
            <a:chExt cx="20170715" cy="2446626"/>
          </a:xfrm>
        </p:grpSpPr>
        <p:sp>
          <p:nvSpPr>
            <p:cNvPr id="21" name="Shape 47"/>
            <p:cNvSpPr/>
            <p:nvPr/>
          </p:nvSpPr>
          <p:spPr>
            <a:xfrm>
              <a:off x="2184748" y="7631005"/>
              <a:ext cx="2446628" cy="2446626"/>
            </a:xfrm>
            <a:prstGeom prst="ellipse">
              <a:avLst/>
            </a:prstGeom>
            <a:solidFill>
              <a:srgbClr val="4376AB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22" name="Shape 48"/>
            <p:cNvSpPr/>
            <p:nvPr/>
          </p:nvSpPr>
          <p:spPr>
            <a:xfrm>
              <a:off x="19908835" y="7631005"/>
              <a:ext cx="2446628" cy="2446626"/>
            </a:xfrm>
            <a:prstGeom prst="ellipse">
              <a:avLst/>
            </a:prstGeom>
            <a:solidFill>
              <a:srgbClr val="5F5CA3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15173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756719" y="43755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2016 A Convolutional Attention Network  for Extreme Summarization of Source Code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756719" y="1879946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用带</a:t>
            </a:r>
            <a:r>
              <a:rPr lang="en-US" altLang="zh-CN" dirty="0"/>
              <a:t>attention</a:t>
            </a:r>
            <a:r>
              <a:rPr lang="zh-CN" altLang="en-US" dirty="0"/>
              <a:t>机制的卷积神经网络来做方法名预测（</a:t>
            </a:r>
            <a:r>
              <a:rPr lang="en-US" altLang="zh-CN" dirty="0"/>
              <a:t>method</a:t>
            </a:r>
            <a:r>
              <a:rPr lang="zh-CN" altLang="en-US" dirty="0"/>
              <a:t>为主）</a:t>
            </a:r>
            <a:endParaRPr lang="en-US" altLang="zh-CN" dirty="0"/>
          </a:p>
          <a:p>
            <a:r>
              <a:rPr lang="en-US" altLang="zh-CN" dirty="0"/>
              <a:t>Encoder-Decoder</a:t>
            </a:r>
            <a:r>
              <a:rPr lang="zh-CN" altLang="en-US" dirty="0"/>
              <a:t>框架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05" y="3137166"/>
            <a:ext cx="6858000" cy="2828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528" y="3137166"/>
            <a:ext cx="2019300" cy="857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3173" y="4129353"/>
            <a:ext cx="2057400" cy="561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5052" y="4857089"/>
            <a:ext cx="2362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535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  <a:r>
              <a:rPr lang="en-US" altLang="zh-CN" dirty="0"/>
              <a:t>Attention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3713"/>
            <a:ext cx="6581775" cy="3819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109" y="4374513"/>
            <a:ext cx="2428875" cy="1228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1816" y="2711493"/>
            <a:ext cx="2365453" cy="457240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9502230" y="3327347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91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1356"/>
            <a:ext cx="5838825" cy="3248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290" y="2576654"/>
            <a:ext cx="4619625" cy="419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589" y="3881720"/>
            <a:ext cx="2867025" cy="333375"/>
          </a:xfrm>
          <a:prstGeom prst="rect">
            <a:avLst/>
          </a:prstGeom>
        </p:spPr>
      </p:pic>
      <p:sp>
        <p:nvSpPr>
          <p:cNvPr id="3" name="下箭头 2"/>
          <p:cNvSpPr/>
          <p:nvPr/>
        </p:nvSpPr>
        <p:spPr>
          <a:xfrm>
            <a:off x="9288853" y="3162776"/>
            <a:ext cx="422496" cy="5519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44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647" y="766369"/>
            <a:ext cx="6069140" cy="56525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259" y="766369"/>
            <a:ext cx="5476875" cy="1924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5550" y="2994622"/>
            <a:ext cx="5886450" cy="723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4259" y="4022725"/>
            <a:ext cx="49911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9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/>
        </p:nvSpPr>
        <p:spPr>
          <a:xfrm>
            <a:off x="2708170" y="796304"/>
            <a:ext cx="6775660" cy="682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ctr">
              <a:lnSpc>
                <a:spcPct val="80000"/>
              </a:lnSpc>
              <a:defRPr sz="10000" cap="all" baseline="0">
                <a:solidFill>
                  <a:srgbClr val="676969"/>
                </a:solidFill>
              </a:defRPr>
            </a:lvl1pPr>
          </a:lstStyle>
          <a:p>
            <a:r>
              <a:rPr lang="en-US" altLang="zh-CN" sz="50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outline</a:t>
            </a:r>
            <a:endParaRPr sz="5000" dirty="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3767065" y="1360998"/>
            <a:ext cx="4417726" cy="25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ctr">
              <a:defRPr sz="2600" b="1" cap="all" baseline="0">
                <a:solidFill>
                  <a:srgbClr val="01A49E"/>
                </a:solidFill>
              </a:defRPr>
            </a:lvl1pPr>
          </a:lstStyle>
          <a:p>
            <a:endParaRPr sz="1300" dirty="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2276972" y="1910285"/>
            <a:ext cx="2392363" cy="3781670"/>
          </a:xfrm>
          <a:prstGeom prst="roundRect">
            <a:avLst>
              <a:gd name="adj" fmla="val 1814"/>
            </a:avLst>
          </a:prstGeom>
          <a:solidFill>
            <a:srgbClr val="01A49E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2652039" y="2239540"/>
            <a:ext cx="1642228" cy="1631788"/>
          </a:xfrm>
          <a:prstGeom prst="roundRect">
            <a:avLst>
              <a:gd name="adj" fmla="val 50000"/>
            </a:avLst>
          </a:prstGeom>
          <a:solidFill>
            <a:srgbClr val="34B7B1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2548102" y="4258873"/>
            <a:ext cx="1850103" cy="11809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numCol="1" anchor="t">
            <a:no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Previous work</a:t>
            </a:r>
            <a:endParaRPr sz="2000" dirty="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3110951" y="2798209"/>
            <a:ext cx="702115" cy="6668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numCol="1" anchor="ctr">
            <a:spAutoFit/>
          </a:bodyPr>
          <a:lstStyle>
            <a:lvl1pPr algn="ctr">
              <a:lnSpc>
                <a:spcPct val="80000"/>
              </a:lnSpc>
              <a:defRPr sz="10000" cap="all" baseline="0">
                <a:solidFill>
                  <a:srgbClr val="FFFFFF"/>
                </a:solidFill>
              </a:defRPr>
            </a:lvl1pPr>
          </a:lstStyle>
          <a:p>
            <a:r>
              <a:rPr lang="en-US" sz="50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01</a:t>
            </a:r>
            <a:endParaRPr sz="5000" dirty="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4890024" y="1910285"/>
            <a:ext cx="2392363" cy="3781670"/>
          </a:xfrm>
          <a:prstGeom prst="roundRect">
            <a:avLst>
              <a:gd name="adj" fmla="val 1814"/>
            </a:avLst>
          </a:prstGeom>
          <a:solidFill>
            <a:srgbClr val="1990AD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5265091" y="2239540"/>
            <a:ext cx="1642229" cy="1631788"/>
          </a:xfrm>
          <a:prstGeom prst="roundRect">
            <a:avLst>
              <a:gd name="adj" fmla="val 50000"/>
            </a:avLst>
          </a:prstGeom>
          <a:solidFill>
            <a:srgbClr val="47A7BD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5724003" y="2798209"/>
            <a:ext cx="702115" cy="6668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numCol="1" anchor="ctr">
            <a:spAutoFit/>
          </a:bodyPr>
          <a:lstStyle>
            <a:lvl1pPr algn="ctr">
              <a:lnSpc>
                <a:spcPct val="80000"/>
              </a:lnSpc>
              <a:defRPr sz="10000" cap="all" baseline="0">
                <a:solidFill>
                  <a:srgbClr val="FFFFFF"/>
                </a:solidFill>
              </a:defRPr>
            </a:lvl1pPr>
          </a:lstStyle>
          <a:p>
            <a:r>
              <a:rPr lang="en-US" sz="50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02</a:t>
            </a:r>
            <a:endParaRPr sz="5000" dirty="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7503076" y="1910285"/>
            <a:ext cx="2392363" cy="3781670"/>
          </a:xfrm>
          <a:prstGeom prst="roundRect">
            <a:avLst>
              <a:gd name="adj" fmla="val 1814"/>
            </a:avLst>
          </a:prstGeom>
          <a:solidFill>
            <a:srgbClr val="4376AB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7878143" y="2239540"/>
            <a:ext cx="1642229" cy="1631788"/>
          </a:xfrm>
          <a:prstGeom prst="roundRect">
            <a:avLst>
              <a:gd name="adj" fmla="val 50000"/>
            </a:avLst>
          </a:prstGeom>
          <a:solidFill>
            <a:srgbClr val="6991BC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8337055" y="2798209"/>
            <a:ext cx="702115" cy="6668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numCol="1" anchor="ctr">
            <a:spAutoFit/>
          </a:bodyPr>
          <a:lstStyle>
            <a:lvl1pPr algn="ctr">
              <a:lnSpc>
                <a:spcPct val="80000"/>
              </a:lnSpc>
              <a:defRPr sz="10000" cap="all" baseline="0">
                <a:solidFill>
                  <a:srgbClr val="FFFFFF"/>
                </a:solidFill>
              </a:defRPr>
            </a:lvl1pPr>
          </a:lstStyle>
          <a:p>
            <a:r>
              <a:rPr lang="en-US" sz="50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03</a:t>
            </a:r>
            <a:endParaRPr sz="5000" dirty="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9" name="Shape 281"/>
          <p:cNvSpPr/>
          <p:nvPr/>
        </p:nvSpPr>
        <p:spPr>
          <a:xfrm>
            <a:off x="5161153" y="4258912"/>
            <a:ext cx="1850103" cy="11809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numCol="1" anchor="t">
            <a:no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最新的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Convolutional Attention Network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0" name="Shape 281"/>
          <p:cNvSpPr/>
          <p:nvPr/>
        </p:nvSpPr>
        <p:spPr>
          <a:xfrm>
            <a:off x="7755878" y="4258833"/>
            <a:ext cx="1850103" cy="11809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numCol="1" anchor="t">
            <a:no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我的想法</a:t>
            </a:r>
            <a:endParaRPr sz="2000" dirty="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7105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" grpId="0" animBg="1"/>
      <p:bldP spid="280" grpId="0" animBg="1"/>
      <p:bldP spid="281" grpId="0"/>
      <p:bldP spid="282" grpId="0"/>
      <p:bldP spid="285" grpId="0" animBg="1"/>
      <p:bldP spid="286" grpId="0" animBg="1"/>
      <p:bldP spid="288" grpId="0"/>
      <p:bldP spid="291" grpId="0" animBg="1"/>
      <p:bldP spid="292" grpId="0" animBg="1"/>
      <p:bldP spid="294" grpId="0"/>
      <p:bldP spid="29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OOV?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5238" y="1842466"/>
            <a:ext cx="5934075" cy="2543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08" y="1916717"/>
            <a:ext cx="4993057" cy="1883827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866830" y="270698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11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534" y="995654"/>
            <a:ext cx="5301648" cy="49343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44" y="1027906"/>
            <a:ext cx="5931922" cy="25422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522" y="4096128"/>
            <a:ext cx="5105400" cy="1943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030" y="3695515"/>
            <a:ext cx="7927503" cy="30583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79" y="6039228"/>
            <a:ext cx="4417008" cy="71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6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412341"/>
            <a:ext cx="10515600" cy="4764622"/>
          </a:xfrm>
        </p:spPr>
        <p:txBody>
          <a:bodyPr/>
          <a:lstStyle/>
          <a:p>
            <a:r>
              <a:rPr lang="en-US" altLang="zh-CN" dirty="0"/>
              <a:t>Dataset collection</a:t>
            </a:r>
          </a:p>
          <a:p>
            <a:r>
              <a:rPr lang="en-US" altLang="zh-CN" dirty="0"/>
              <a:t>Experimental setup</a:t>
            </a:r>
          </a:p>
          <a:p>
            <a:r>
              <a:rPr lang="en-US" altLang="zh-CN" dirty="0"/>
              <a:t>Training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7963" y="2995179"/>
            <a:ext cx="128111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8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02155" y="1168390"/>
            <a:ext cx="2587690" cy="2587690"/>
            <a:chOff x="6650490" y="1316490"/>
            <a:chExt cx="11083020" cy="11083020"/>
          </a:xfrm>
        </p:grpSpPr>
        <p:sp>
          <p:nvSpPr>
            <p:cNvPr id="19" name="Shape 43"/>
            <p:cNvSpPr/>
            <p:nvPr/>
          </p:nvSpPr>
          <p:spPr>
            <a:xfrm>
              <a:off x="6650490" y="1316490"/>
              <a:ext cx="11083020" cy="11083020"/>
            </a:xfrm>
            <a:prstGeom prst="ellipse">
              <a:avLst/>
            </a:prstGeom>
            <a:solidFill>
              <a:srgbClr val="01A49E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20" name="Shape 43"/>
            <p:cNvSpPr/>
            <p:nvPr/>
          </p:nvSpPr>
          <p:spPr>
            <a:xfrm>
              <a:off x="7249938" y="1915940"/>
              <a:ext cx="9884129" cy="988412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 algn="ctr"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15" name="文本框 56"/>
          <p:cNvSpPr txBox="1">
            <a:spLocks noChangeArrowheads="1"/>
          </p:cNvSpPr>
          <p:nvPr/>
        </p:nvSpPr>
        <p:spPr bwMode="auto">
          <a:xfrm>
            <a:off x="2916308" y="3885738"/>
            <a:ext cx="6359387" cy="92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3921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5397" dirty="0"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思路</a:t>
            </a:r>
            <a:endParaRPr lang="en-US" altLang="zh-CN" sz="5397" dirty="0"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75104" y="1651519"/>
            <a:ext cx="1641795" cy="164179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03</a:t>
            </a:r>
            <a:endParaRPr lang="zh-CN" altLang="en-US" sz="9600" b="1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053322" y="3815503"/>
            <a:ext cx="10085358" cy="1223313"/>
            <a:chOff x="2184748" y="7631005"/>
            <a:chExt cx="20170715" cy="2446626"/>
          </a:xfrm>
        </p:grpSpPr>
        <p:sp>
          <p:nvSpPr>
            <p:cNvPr id="21" name="Shape 47"/>
            <p:cNvSpPr/>
            <p:nvPr/>
          </p:nvSpPr>
          <p:spPr>
            <a:xfrm>
              <a:off x="2184748" y="7631005"/>
              <a:ext cx="2446628" cy="2446626"/>
            </a:xfrm>
            <a:prstGeom prst="ellipse">
              <a:avLst/>
            </a:prstGeom>
            <a:solidFill>
              <a:srgbClr val="4376AB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22" name="Shape 48"/>
            <p:cNvSpPr/>
            <p:nvPr/>
          </p:nvSpPr>
          <p:spPr>
            <a:xfrm>
              <a:off x="19908835" y="7631005"/>
              <a:ext cx="2446628" cy="2446626"/>
            </a:xfrm>
            <a:prstGeom prst="ellipse">
              <a:avLst/>
            </a:prstGeom>
            <a:solidFill>
              <a:srgbClr val="5F5CA3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20480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50" y="423245"/>
            <a:ext cx="6038850" cy="2466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087" y="3277350"/>
            <a:ext cx="6761905" cy="18476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896" y="5337884"/>
            <a:ext cx="6514286" cy="11809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56400" y="2114289"/>
            <a:ext cx="5090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ICPC2013 automatic generation of natural language summaries for JAVA classes</a:t>
            </a:r>
          </a:p>
        </p:txBody>
      </p:sp>
    </p:spTree>
    <p:extLst>
      <p:ext uri="{BB962C8B-B14F-4D97-AF65-F5344CB8AC3E}">
        <p14:creationId xmlns:p14="http://schemas.microsoft.com/office/powerpoint/2010/main" val="36536353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02155" y="1168390"/>
            <a:ext cx="2587690" cy="2587690"/>
            <a:chOff x="6650490" y="1316490"/>
            <a:chExt cx="11083020" cy="11083020"/>
          </a:xfrm>
        </p:grpSpPr>
        <p:sp>
          <p:nvSpPr>
            <p:cNvPr id="19" name="Shape 43"/>
            <p:cNvSpPr/>
            <p:nvPr/>
          </p:nvSpPr>
          <p:spPr>
            <a:xfrm>
              <a:off x="6650490" y="1316490"/>
              <a:ext cx="11083020" cy="11083020"/>
            </a:xfrm>
            <a:prstGeom prst="ellipse">
              <a:avLst/>
            </a:prstGeom>
            <a:solidFill>
              <a:srgbClr val="01A49E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20" name="Shape 43"/>
            <p:cNvSpPr/>
            <p:nvPr/>
          </p:nvSpPr>
          <p:spPr>
            <a:xfrm>
              <a:off x="7249938" y="1915940"/>
              <a:ext cx="9884129" cy="988412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 algn="ctr"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15" name="文本框 56"/>
          <p:cNvSpPr txBox="1">
            <a:spLocks noChangeArrowheads="1"/>
          </p:cNvSpPr>
          <p:nvPr/>
        </p:nvSpPr>
        <p:spPr bwMode="auto">
          <a:xfrm>
            <a:off x="2916308" y="3885738"/>
            <a:ext cx="6359387" cy="92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3921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5397" dirty="0"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Previous Work</a:t>
            </a:r>
          </a:p>
        </p:txBody>
      </p:sp>
      <p:sp>
        <p:nvSpPr>
          <p:cNvPr id="17" name="矩形 16"/>
          <p:cNvSpPr/>
          <p:nvPr/>
        </p:nvSpPr>
        <p:spPr>
          <a:xfrm>
            <a:off x="5275104" y="1651519"/>
            <a:ext cx="1641795" cy="164179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01</a:t>
            </a:r>
            <a:endParaRPr lang="zh-CN" altLang="en-US" sz="9600" b="1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053322" y="3815503"/>
            <a:ext cx="10085358" cy="1223313"/>
            <a:chOff x="2184748" y="7631005"/>
            <a:chExt cx="20170715" cy="2446626"/>
          </a:xfrm>
        </p:grpSpPr>
        <p:sp>
          <p:nvSpPr>
            <p:cNvPr id="21" name="Shape 47"/>
            <p:cNvSpPr/>
            <p:nvPr/>
          </p:nvSpPr>
          <p:spPr>
            <a:xfrm>
              <a:off x="2184748" y="7631005"/>
              <a:ext cx="2446628" cy="2446626"/>
            </a:xfrm>
            <a:prstGeom prst="ellipse">
              <a:avLst/>
            </a:prstGeom>
            <a:solidFill>
              <a:srgbClr val="4376AB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22" name="Shape 48"/>
            <p:cNvSpPr/>
            <p:nvPr/>
          </p:nvSpPr>
          <p:spPr>
            <a:xfrm>
              <a:off x="19908835" y="7631005"/>
              <a:ext cx="2446628" cy="2446626"/>
            </a:xfrm>
            <a:prstGeom prst="ellipse">
              <a:avLst/>
            </a:prstGeom>
            <a:solidFill>
              <a:srgbClr val="5F5CA3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4247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2708170" y="796304"/>
            <a:ext cx="6775660" cy="682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ctr">
              <a:lnSpc>
                <a:spcPct val="80000"/>
              </a:lnSpc>
              <a:defRPr sz="10000" cap="all" baseline="0">
                <a:solidFill>
                  <a:srgbClr val="676969"/>
                </a:solidFill>
              </a:defRPr>
            </a:lvl1pPr>
          </a:lstStyle>
          <a:p>
            <a:r>
              <a:rPr lang="en-US" altLang="zh-CN" sz="50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Previous work </a:t>
            </a:r>
            <a:endParaRPr sz="5000" dirty="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3887137" y="1462598"/>
            <a:ext cx="4417726" cy="25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ctr">
              <a:defRPr sz="2600" b="1" cap="all" baseline="0">
                <a:solidFill>
                  <a:srgbClr val="01A49E"/>
                </a:solidFill>
              </a:defRPr>
            </a:lvl1pPr>
          </a:lstStyle>
          <a:p>
            <a:r>
              <a:rPr lang="zh-CN" altLang="en-US" sz="13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从不同的角度分类</a:t>
            </a:r>
            <a:endParaRPr sz="1300" dirty="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202" name="Group 202"/>
          <p:cNvGrpSpPr/>
          <p:nvPr/>
        </p:nvGrpSpPr>
        <p:grpSpPr>
          <a:xfrm>
            <a:off x="6361576" y="1855959"/>
            <a:ext cx="4738664" cy="4146092"/>
            <a:chOff x="0" y="0"/>
            <a:chExt cx="9477326" cy="8292182"/>
          </a:xfrm>
        </p:grpSpPr>
        <p:sp>
          <p:nvSpPr>
            <p:cNvPr id="186" name="Shape 186"/>
            <p:cNvSpPr/>
            <p:nvPr/>
          </p:nvSpPr>
          <p:spPr>
            <a:xfrm>
              <a:off x="3368714" y="239145"/>
              <a:ext cx="2750612" cy="5858533"/>
            </a:xfrm>
            <a:prstGeom prst="roundRect">
              <a:avLst>
                <a:gd name="adj" fmla="val 50000"/>
              </a:avLst>
            </a:prstGeom>
            <a:solidFill>
              <a:srgbClr val="01A49E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3593091" y="474177"/>
              <a:ext cx="2301859" cy="2301859"/>
            </a:xfrm>
            <a:prstGeom prst="ellipse">
              <a:avLst/>
            </a:prstGeom>
            <a:solidFill>
              <a:srgbClr val="34B7B1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3418311" y="-1"/>
              <a:ext cx="2634749" cy="680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1" extrusionOk="0">
                  <a:moveTo>
                    <a:pt x="0" y="21506"/>
                  </a:moveTo>
                  <a:cubicBezTo>
                    <a:pt x="2485" y="8027"/>
                    <a:pt x="6498" y="19"/>
                    <a:pt x="10777" y="0"/>
                  </a:cubicBezTo>
                  <a:cubicBezTo>
                    <a:pt x="15075" y="-19"/>
                    <a:pt x="19109" y="8025"/>
                    <a:pt x="21600" y="21581"/>
                  </a:cubicBezTo>
                </a:path>
              </a:pathLst>
            </a:custGeom>
            <a:noFill/>
            <a:ln w="57150" cap="rnd">
              <a:solidFill>
                <a:srgbClr val="919191"/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3849369" y="730455"/>
              <a:ext cx="1789303" cy="1789303"/>
            </a:xfrm>
            <a:prstGeom prst="ellipse">
              <a:avLst/>
            </a:prstGeom>
            <a:solidFill>
              <a:srgbClr val="01A49E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 rot="7226105">
              <a:off x="4698651" y="2593738"/>
              <a:ext cx="2750612" cy="5858533"/>
            </a:xfrm>
            <a:prstGeom prst="roundRect">
              <a:avLst>
                <a:gd name="adj" fmla="val 50000"/>
              </a:avLst>
            </a:prstGeom>
            <a:solidFill>
              <a:srgbClr val="4376AB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 rot="7226105">
              <a:off x="6253671" y="5153855"/>
              <a:ext cx="2301859" cy="2301859"/>
            </a:xfrm>
            <a:prstGeom prst="ellipse">
              <a:avLst/>
            </a:prstGeom>
            <a:solidFill>
              <a:srgbClr val="6991BC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 rot="7226105">
              <a:off x="7199352" y="6608375"/>
              <a:ext cx="2634749" cy="680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1" extrusionOk="0">
                  <a:moveTo>
                    <a:pt x="0" y="21506"/>
                  </a:moveTo>
                  <a:cubicBezTo>
                    <a:pt x="2485" y="8027"/>
                    <a:pt x="6498" y="19"/>
                    <a:pt x="10777" y="0"/>
                  </a:cubicBezTo>
                  <a:cubicBezTo>
                    <a:pt x="15075" y="-19"/>
                    <a:pt x="19109" y="8025"/>
                    <a:pt x="21600" y="21581"/>
                  </a:cubicBezTo>
                </a:path>
              </a:pathLst>
            </a:custGeom>
            <a:noFill/>
            <a:ln w="57150" cap="rnd">
              <a:solidFill>
                <a:srgbClr val="919191"/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 rot="7226105">
              <a:off x="6509949" y="5410132"/>
              <a:ext cx="1789303" cy="1789303"/>
            </a:xfrm>
            <a:prstGeom prst="ellipse">
              <a:avLst/>
            </a:prstGeom>
            <a:solidFill>
              <a:srgbClr val="4376AB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 rot="14322892">
              <a:off x="2012179" y="2584625"/>
              <a:ext cx="2750612" cy="5858533"/>
            </a:xfrm>
            <a:prstGeom prst="roundRect">
              <a:avLst>
                <a:gd name="adj" fmla="val 50000"/>
              </a:avLst>
            </a:prstGeom>
            <a:solidFill>
              <a:srgbClr val="775CA3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 rot="14322892">
              <a:off x="917657" y="5164397"/>
              <a:ext cx="2301859" cy="2301859"/>
            </a:xfrm>
            <a:prstGeom prst="ellipse">
              <a:avLst/>
            </a:prstGeom>
            <a:solidFill>
              <a:srgbClr val="927DB5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 rot="14322892">
              <a:off x="-342586" y="6649591"/>
              <a:ext cx="2634750" cy="680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1" extrusionOk="0">
                  <a:moveTo>
                    <a:pt x="0" y="21506"/>
                  </a:moveTo>
                  <a:cubicBezTo>
                    <a:pt x="2485" y="8027"/>
                    <a:pt x="6498" y="19"/>
                    <a:pt x="10777" y="0"/>
                  </a:cubicBezTo>
                  <a:cubicBezTo>
                    <a:pt x="15075" y="-19"/>
                    <a:pt x="19109" y="8025"/>
                    <a:pt x="21600" y="21581"/>
                  </a:cubicBezTo>
                </a:path>
              </a:pathLst>
            </a:custGeom>
            <a:noFill/>
            <a:ln w="57150" cap="rnd">
              <a:solidFill>
                <a:srgbClr val="919191"/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 rot="14322892">
              <a:off x="1173935" y="5420674"/>
              <a:ext cx="1789303" cy="1789303"/>
            </a:xfrm>
            <a:prstGeom prst="ellipse">
              <a:avLst/>
            </a:prstGeom>
            <a:solidFill>
              <a:srgbClr val="775CA3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3289954" y="3272261"/>
              <a:ext cx="2891464" cy="289146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4004787" y="3566559"/>
              <a:ext cx="1782868" cy="863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24" extrusionOk="0">
                  <a:moveTo>
                    <a:pt x="0" y="6110"/>
                  </a:moveTo>
                  <a:lnTo>
                    <a:pt x="2395" y="6837"/>
                  </a:lnTo>
                  <a:lnTo>
                    <a:pt x="2289" y="10543"/>
                  </a:lnTo>
                  <a:cubicBezTo>
                    <a:pt x="4884" y="6545"/>
                    <a:pt x="8278" y="5101"/>
                    <a:pt x="11491" y="6628"/>
                  </a:cubicBezTo>
                  <a:cubicBezTo>
                    <a:pt x="14893" y="8245"/>
                    <a:pt x="17682" y="12984"/>
                    <a:pt x="18972" y="19340"/>
                  </a:cubicBezTo>
                  <a:lnTo>
                    <a:pt x="20633" y="20424"/>
                  </a:lnTo>
                  <a:lnTo>
                    <a:pt x="21600" y="16235"/>
                  </a:lnTo>
                  <a:cubicBezTo>
                    <a:pt x="19806" y="8349"/>
                    <a:pt x="16209" y="2580"/>
                    <a:pt x="11898" y="674"/>
                  </a:cubicBezTo>
                  <a:cubicBezTo>
                    <a:pt x="7715" y="-1176"/>
                    <a:pt x="3328" y="828"/>
                    <a:pt x="0" y="6110"/>
                  </a:cubicBezTo>
                  <a:close/>
                </a:path>
              </a:pathLst>
            </a:custGeom>
            <a:solidFill>
              <a:srgbClr val="01A49E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3582408" y="4020763"/>
              <a:ext cx="831210" cy="1774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6" h="21600" extrusionOk="0">
                  <a:moveTo>
                    <a:pt x="18102" y="21600"/>
                  </a:moveTo>
                  <a:lnTo>
                    <a:pt x="16709" y="19422"/>
                  </a:lnTo>
                  <a:lnTo>
                    <a:pt x="20346" y="18520"/>
                  </a:lnTo>
                  <a:cubicBezTo>
                    <a:pt x="14130" y="17366"/>
                    <a:pt x="9343" y="14842"/>
                    <a:pt x="7386" y="11689"/>
                  </a:cubicBezTo>
                  <a:cubicBezTo>
                    <a:pt x="5293" y="8316"/>
                    <a:pt x="6682" y="4648"/>
                    <a:pt x="11096" y="1885"/>
                  </a:cubicBezTo>
                  <a:lnTo>
                    <a:pt x="10388" y="0"/>
                  </a:lnTo>
                  <a:lnTo>
                    <a:pt x="5503" y="252"/>
                  </a:lnTo>
                  <a:cubicBezTo>
                    <a:pt x="422" y="3664"/>
                    <a:pt x="-1254" y="8042"/>
                    <a:pt x="951" y="12145"/>
                  </a:cubicBezTo>
                  <a:cubicBezTo>
                    <a:pt x="3284" y="16484"/>
                    <a:pt x="9664" y="20001"/>
                    <a:pt x="18102" y="21600"/>
                  </a:cubicBezTo>
                  <a:close/>
                </a:path>
              </a:pathLst>
            </a:custGeom>
            <a:solidFill>
              <a:srgbClr val="775CA3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4506055" y="4568225"/>
              <a:ext cx="1378666" cy="1305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2" h="21086" extrusionOk="0">
                  <a:moveTo>
                    <a:pt x="17181" y="802"/>
                  </a:moveTo>
                  <a:cubicBezTo>
                    <a:pt x="17695" y="5259"/>
                    <a:pt x="16204" y="9712"/>
                    <a:pt x="13152" y="12833"/>
                  </a:cubicBezTo>
                  <a:cubicBezTo>
                    <a:pt x="10162" y="15892"/>
                    <a:pt x="6007" y="17325"/>
                    <a:pt x="1887" y="16720"/>
                  </a:cubicBezTo>
                  <a:lnTo>
                    <a:pt x="0" y="18396"/>
                  </a:lnTo>
                  <a:lnTo>
                    <a:pt x="1807" y="20994"/>
                  </a:lnTo>
                  <a:cubicBezTo>
                    <a:pt x="7528" y="21600"/>
                    <a:pt x="13167" y="19203"/>
                    <a:pt x="16899" y="14578"/>
                  </a:cubicBezTo>
                  <a:cubicBezTo>
                    <a:pt x="20149" y="10551"/>
                    <a:pt x="21600" y="5239"/>
                    <a:pt x="20881" y="0"/>
                  </a:cubicBezTo>
                  <a:lnTo>
                    <a:pt x="19130" y="1776"/>
                  </a:lnTo>
                  <a:lnTo>
                    <a:pt x="17181" y="802"/>
                  </a:lnTo>
                  <a:close/>
                </a:path>
              </a:pathLst>
            </a:custGeom>
            <a:solidFill>
              <a:srgbClr val="4376AB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204" name="Shape 204"/>
          <p:cNvSpPr/>
          <p:nvPr/>
        </p:nvSpPr>
        <p:spPr>
          <a:xfrm>
            <a:off x="1486025" y="2246650"/>
            <a:ext cx="640984" cy="640984"/>
          </a:xfrm>
          <a:prstGeom prst="roundRect">
            <a:avLst>
              <a:gd name="adj" fmla="val 6281"/>
            </a:avLst>
          </a:prstGeom>
          <a:ln w="57150">
            <a:solidFill>
              <a:srgbClr val="01A49E"/>
            </a:solidFill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1587586" y="2423437"/>
            <a:ext cx="437863" cy="287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algn="ctr">
              <a:defRPr sz="4000" b="1" cap="all" baseline="0">
                <a:solidFill>
                  <a:srgbClr val="01A49E"/>
                </a:solidFill>
              </a:defRPr>
            </a:lvl1pPr>
          </a:lstStyle>
          <a:p>
            <a:r>
              <a:rPr sz="20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1</a:t>
            </a:r>
          </a:p>
        </p:txBody>
      </p:sp>
      <p:sp>
        <p:nvSpPr>
          <p:cNvPr id="207" name="Shape 207"/>
          <p:cNvSpPr/>
          <p:nvPr/>
        </p:nvSpPr>
        <p:spPr>
          <a:xfrm>
            <a:off x="1487284" y="3611940"/>
            <a:ext cx="640984" cy="640984"/>
          </a:xfrm>
          <a:prstGeom prst="roundRect">
            <a:avLst>
              <a:gd name="adj" fmla="val 6281"/>
            </a:avLst>
          </a:prstGeom>
          <a:ln w="57150">
            <a:solidFill>
              <a:srgbClr val="4376AB"/>
            </a:solidFill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1595195" y="3782377"/>
            <a:ext cx="437863" cy="287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algn="ctr">
              <a:defRPr sz="4000" b="1" cap="all" baseline="0">
                <a:solidFill>
                  <a:srgbClr val="4376AB"/>
                </a:solidFill>
              </a:defRPr>
            </a:lvl1pPr>
          </a:lstStyle>
          <a:p>
            <a:r>
              <a:rPr sz="20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2</a:t>
            </a:r>
          </a:p>
        </p:txBody>
      </p:sp>
      <p:sp>
        <p:nvSpPr>
          <p:cNvPr id="209" name="Shape 209"/>
          <p:cNvSpPr/>
          <p:nvPr/>
        </p:nvSpPr>
        <p:spPr>
          <a:xfrm>
            <a:off x="2329485" y="2252769"/>
            <a:ext cx="3476069" cy="92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t"/>
          <a:lstStyle>
            <a:lvl1pPr algn="just"/>
          </a:lstStyle>
          <a:p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       研究一个好的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Summary</a:t>
            </a: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需要的特点，为后续工作提供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guidelines.</a:t>
            </a:r>
            <a:endParaRPr sz="2000" dirty="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1486025" y="5042313"/>
            <a:ext cx="640984" cy="640984"/>
          </a:xfrm>
          <a:prstGeom prst="roundRect">
            <a:avLst>
              <a:gd name="adj" fmla="val 6281"/>
            </a:avLst>
          </a:prstGeom>
          <a:ln w="57150">
            <a:solidFill>
              <a:srgbClr val="775CA3"/>
            </a:solidFill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1587586" y="5212750"/>
            <a:ext cx="437863" cy="287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algn="ctr">
              <a:defRPr sz="4000" b="1" cap="all" baseline="0">
                <a:solidFill>
                  <a:srgbClr val="775CA3"/>
                </a:solidFill>
              </a:defRPr>
            </a:lvl1pPr>
          </a:lstStyle>
          <a:p>
            <a:r>
              <a:rPr sz="20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3</a:t>
            </a:r>
          </a:p>
        </p:txBody>
      </p:sp>
      <p:sp>
        <p:nvSpPr>
          <p:cNvPr id="212" name="Shape 212"/>
          <p:cNvSpPr/>
          <p:nvPr/>
        </p:nvSpPr>
        <p:spPr>
          <a:xfrm>
            <a:off x="8306253" y="2506850"/>
            <a:ext cx="862010" cy="287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algn="ctr">
              <a:defRPr sz="4000" b="1" cap="all" baseline="0">
                <a:solidFill>
                  <a:srgbClr val="FFFFFF"/>
                </a:solidFill>
              </a:defRPr>
            </a:lvl1pPr>
          </a:lstStyle>
          <a:p>
            <a:r>
              <a:rPr sz="20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1</a:t>
            </a:r>
          </a:p>
        </p:txBody>
      </p:sp>
      <p:sp>
        <p:nvSpPr>
          <p:cNvPr id="213" name="Shape 213"/>
          <p:cNvSpPr/>
          <p:nvPr/>
        </p:nvSpPr>
        <p:spPr>
          <a:xfrm>
            <a:off x="9634706" y="4869033"/>
            <a:ext cx="862010" cy="287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algn="ctr">
              <a:defRPr sz="4000" b="1" cap="all" baseline="0">
                <a:solidFill>
                  <a:srgbClr val="FFFFFF"/>
                </a:solidFill>
              </a:defRPr>
            </a:lvl1pPr>
          </a:lstStyle>
          <a:p>
            <a:r>
              <a:rPr sz="20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2</a:t>
            </a:r>
          </a:p>
        </p:txBody>
      </p:sp>
      <p:sp>
        <p:nvSpPr>
          <p:cNvPr id="214" name="Shape 214"/>
          <p:cNvSpPr/>
          <p:nvPr/>
        </p:nvSpPr>
        <p:spPr>
          <a:xfrm>
            <a:off x="6961193" y="4869033"/>
            <a:ext cx="862010" cy="287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algn="ctr">
              <a:defRPr sz="4000" b="1" cap="all" baseline="0">
                <a:solidFill>
                  <a:srgbClr val="FFFFFF"/>
                </a:solidFill>
              </a:defRPr>
            </a:lvl1pPr>
          </a:lstStyle>
          <a:p>
            <a:r>
              <a:rPr sz="20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3</a:t>
            </a:r>
          </a:p>
        </p:txBody>
      </p:sp>
      <p:sp>
        <p:nvSpPr>
          <p:cNvPr id="215" name="Shape 215"/>
          <p:cNvSpPr/>
          <p:nvPr/>
        </p:nvSpPr>
        <p:spPr>
          <a:xfrm>
            <a:off x="8547005" y="3949066"/>
            <a:ext cx="380507" cy="529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22" y="2793"/>
                </a:moveTo>
                <a:lnTo>
                  <a:pt x="10922" y="0"/>
                </a:lnTo>
                <a:lnTo>
                  <a:pt x="5437" y="3924"/>
                </a:lnTo>
                <a:lnTo>
                  <a:pt x="10922" y="7883"/>
                </a:lnTo>
                <a:lnTo>
                  <a:pt x="10922" y="4879"/>
                </a:lnTo>
                <a:cubicBezTo>
                  <a:pt x="15331" y="4879"/>
                  <a:pt x="18955" y="7495"/>
                  <a:pt x="18955" y="10712"/>
                </a:cubicBezTo>
                <a:cubicBezTo>
                  <a:pt x="18955" y="11631"/>
                  <a:pt x="18465" y="12762"/>
                  <a:pt x="17927" y="13504"/>
                </a:cubicBezTo>
                <a:lnTo>
                  <a:pt x="20033" y="15025"/>
                </a:lnTo>
                <a:cubicBezTo>
                  <a:pt x="21061" y="13717"/>
                  <a:pt x="21600" y="12373"/>
                  <a:pt x="21600" y="10712"/>
                </a:cubicBezTo>
                <a:cubicBezTo>
                  <a:pt x="21600" y="6363"/>
                  <a:pt x="16898" y="2793"/>
                  <a:pt x="10922" y="2793"/>
                </a:cubicBezTo>
                <a:close/>
                <a:moveTo>
                  <a:pt x="10922" y="16721"/>
                </a:moveTo>
                <a:cubicBezTo>
                  <a:pt x="6220" y="16721"/>
                  <a:pt x="2596" y="13893"/>
                  <a:pt x="2596" y="10712"/>
                </a:cubicBezTo>
                <a:cubicBezTo>
                  <a:pt x="2596" y="9757"/>
                  <a:pt x="3086" y="8803"/>
                  <a:pt x="3624" y="8060"/>
                </a:cubicBezTo>
                <a:lnTo>
                  <a:pt x="1518" y="6575"/>
                </a:lnTo>
                <a:cubicBezTo>
                  <a:pt x="490" y="7883"/>
                  <a:pt x="0" y="9191"/>
                  <a:pt x="0" y="10712"/>
                </a:cubicBezTo>
                <a:cubicBezTo>
                  <a:pt x="0" y="15025"/>
                  <a:pt x="4947" y="18595"/>
                  <a:pt x="10922" y="18595"/>
                </a:cubicBezTo>
                <a:lnTo>
                  <a:pt x="10922" y="21600"/>
                </a:lnTo>
                <a:lnTo>
                  <a:pt x="16114" y="17641"/>
                </a:lnTo>
                <a:lnTo>
                  <a:pt x="10922" y="13717"/>
                </a:lnTo>
                <a:lnTo>
                  <a:pt x="10922" y="16721"/>
                </a:lnTo>
                <a:close/>
              </a:path>
            </a:pathLst>
          </a:custGeom>
          <a:solidFill>
            <a:srgbClr val="919191"/>
          </a:solidFill>
          <a:ln w="12700">
            <a:miter lim="400000"/>
          </a:ln>
        </p:spPr>
        <p:txBody>
          <a:bodyPr lIns="22860" rIns="22860" anchor="ctr"/>
          <a:lstStyle/>
          <a:p>
            <a:pPr defTabSz="457200">
              <a:defRPr sz="1800" baseline="0">
                <a:solidFill>
                  <a:srgbClr val="000000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endParaRPr sz="90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5" name="Shape 209"/>
          <p:cNvSpPr/>
          <p:nvPr/>
        </p:nvSpPr>
        <p:spPr>
          <a:xfrm>
            <a:off x="2329485" y="3605880"/>
            <a:ext cx="3476069" cy="92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t"/>
          <a:lstStyle>
            <a:lvl1pPr algn="just"/>
          </a:lstStyle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针对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methods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从代码内部出发研究其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，研究重点在于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 identifies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 information.</a:t>
            </a:r>
          </a:p>
        </p:txBody>
      </p:sp>
      <p:sp>
        <p:nvSpPr>
          <p:cNvPr id="36" name="Shape 209"/>
          <p:cNvSpPr/>
          <p:nvPr/>
        </p:nvSpPr>
        <p:spPr>
          <a:xfrm>
            <a:off x="2329485" y="5036254"/>
            <a:ext cx="3476069" cy="927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t"/>
          <a:lstStyle>
            <a:lvl1pPr algn="just"/>
          </a:lstStyle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从代码外部出发，通过收集类似于知识库的形式对代码进行摘要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00775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2708170" y="796304"/>
            <a:ext cx="6775660" cy="682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ctr">
              <a:lnSpc>
                <a:spcPct val="80000"/>
              </a:lnSpc>
              <a:defRPr sz="10000" cap="all" baseline="0">
                <a:solidFill>
                  <a:srgbClr val="676969"/>
                </a:solidFill>
              </a:defRPr>
            </a:lvl1pPr>
          </a:lstStyle>
          <a:p>
            <a:r>
              <a:rPr lang="zh-CN" altLang="en-US" sz="50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提供</a:t>
            </a:r>
            <a:r>
              <a:rPr lang="en-US" altLang="zh-CN" sz="50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guidelines</a:t>
            </a:r>
            <a:endParaRPr sz="5000" dirty="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1452" y="1591123"/>
            <a:ext cx="112438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NLDB2010-Automatic quality assessment of source code comments</a:t>
            </a:r>
          </a:p>
          <a:p>
            <a:r>
              <a:rPr lang="en-US" altLang="zh-CN" sz="2800" dirty="0"/>
              <a:t>Present an effective and automated approach for assessing  the quality of </a:t>
            </a:r>
          </a:p>
          <a:p>
            <a:r>
              <a:rPr lang="en-US" altLang="zh-CN" sz="2800" dirty="0"/>
              <a:t>inline documentation using a set of heuristics, targeting  both quality of </a:t>
            </a:r>
          </a:p>
          <a:p>
            <a:r>
              <a:rPr lang="en-US" altLang="zh-CN" sz="2800" dirty="0"/>
              <a:t>language and consistency between source code and its comments.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661452" y="3519586"/>
            <a:ext cx="1137959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2012-Automated Feature Discovery via Sentence Selection and Source  </a:t>
            </a:r>
          </a:p>
          <a:p>
            <a:r>
              <a:rPr lang="en-US" altLang="zh-CN" sz="2800" dirty="0"/>
              <a:t>Code Summarization</a:t>
            </a:r>
          </a:p>
          <a:p>
            <a:r>
              <a:rPr lang="zh-CN" altLang="en-US" sz="2800" dirty="0"/>
              <a:t>通过大量不同方法的实验对比明确指出句子选择策略摘要的不足。</a:t>
            </a:r>
          </a:p>
          <a:p>
            <a:r>
              <a:rPr lang="zh-CN" altLang="en-US" sz="2800" dirty="0"/>
              <a:t>结论：句子选择策略不足以完成较好的摘要（</a:t>
            </a:r>
            <a:r>
              <a:rPr lang="en-US" altLang="zh-CN" sz="2800" dirty="0" err="1"/>
              <a:t>LDAmodel</a:t>
            </a:r>
            <a:r>
              <a:rPr lang="zh-CN" altLang="en-US" sz="2800" dirty="0"/>
              <a:t>抽取主题有较好</a:t>
            </a:r>
            <a:endParaRPr lang="en-US" altLang="zh-CN" sz="2800" dirty="0"/>
          </a:p>
          <a:p>
            <a:r>
              <a:rPr lang="zh-CN" altLang="en-US" sz="2800" dirty="0"/>
              <a:t>的效果）；文本分析方法着重于结构和顺序，而程序，尤其是</a:t>
            </a:r>
            <a:r>
              <a:rPr lang="en-US" altLang="zh-CN" sz="2800" dirty="0"/>
              <a:t>method</a:t>
            </a:r>
          </a:p>
          <a:p>
            <a:r>
              <a:rPr lang="zh-CN" altLang="en-US" sz="2800" dirty="0"/>
              <a:t>通常是无序的，因此研究</a:t>
            </a:r>
            <a:r>
              <a:rPr lang="en-US" altLang="zh-CN" sz="2800" dirty="0"/>
              <a:t>methods</a:t>
            </a:r>
            <a:r>
              <a:rPr lang="zh-CN" altLang="en-US" sz="2800" dirty="0"/>
              <a:t>之间的交互是一个非常重要的点</a:t>
            </a:r>
            <a:endParaRPr lang="en-US" altLang="zh-CN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high-level information</a:t>
            </a:r>
            <a:r>
              <a:rPr lang="zh-CN" altLang="en-US" sz="2800" dirty="0"/>
              <a:t>）。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932196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3"/>
          <p:cNvSpPr/>
          <p:nvPr/>
        </p:nvSpPr>
        <p:spPr>
          <a:xfrm>
            <a:off x="2644796" y="696716"/>
            <a:ext cx="6775660" cy="682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ctr">
              <a:lnSpc>
                <a:spcPct val="80000"/>
              </a:lnSpc>
              <a:defRPr sz="10000" cap="all" baseline="0">
                <a:solidFill>
                  <a:srgbClr val="676969"/>
                </a:solidFill>
              </a:defRPr>
            </a:lvl1pPr>
          </a:lstStyle>
          <a:p>
            <a:r>
              <a:rPr lang="zh-CN" altLang="en-US" sz="50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提供</a:t>
            </a:r>
            <a:r>
              <a:rPr lang="en-US" altLang="zh-CN" sz="50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guidelines</a:t>
            </a:r>
            <a:endParaRPr sz="5000" dirty="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2262" y="1520982"/>
            <a:ext cx="11315918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icse2014-Improving Automated Source Code Summarization via an </a:t>
            </a:r>
          </a:p>
          <a:p>
            <a:r>
              <a:rPr lang="en-US" altLang="zh-CN" sz="2800" dirty="0"/>
              <a:t>Eye-Tracking Study of Programmers</a:t>
            </a:r>
          </a:p>
          <a:p>
            <a:endParaRPr lang="en-US" altLang="zh-CN" sz="2800" dirty="0"/>
          </a:p>
          <a:p>
            <a:r>
              <a:rPr lang="en-US" altLang="zh-CN" sz="2800" dirty="0"/>
              <a:t>2014-Selection and Presentation Practices for Code Example </a:t>
            </a:r>
          </a:p>
          <a:p>
            <a:r>
              <a:rPr lang="en-US" altLang="zh-CN" sz="2800" dirty="0"/>
              <a:t>Summarization</a:t>
            </a:r>
          </a:p>
          <a:p>
            <a:endParaRPr lang="en-US" altLang="zh-CN" sz="2800" dirty="0"/>
          </a:p>
          <a:p>
            <a:r>
              <a:rPr lang="en-US" altLang="zh-CN" sz="2800" dirty="0"/>
              <a:t>2014 An empirical study of the textual similarity between  source code </a:t>
            </a:r>
          </a:p>
          <a:p>
            <a:r>
              <a:rPr lang="en-US" altLang="zh-CN" sz="2800" dirty="0"/>
              <a:t>and source code summaries</a:t>
            </a:r>
          </a:p>
          <a:p>
            <a:r>
              <a:rPr lang="zh-CN" altLang="en-US" sz="2800" dirty="0"/>
              <a:t>指出自动生成的摘要更像读者角度，从原有的代码出发，没有解决读者</a:t>
            </a:r>
            <a:endParaRPr lang="en-US" altLang="zh-CN" sz="2800" dirty="0"/>
          </a:p>
          <a:p>
            <a:r>
              <a:rPr lang="zh-CN" altLang="en-US" sz="2800" dirty="0"/>
              <a:t>和作者之间理解角度偏差的问题。</a:t>
            </a:r>
          </a:p>
          <a:p>
            <a:r>
              <a:rPr lang="zh-CN" altLang="en-US" sz="2800" dirty="0"/>
              <a:t>通过比较作者的摘要和读者的摘要来得到对自动摘要生成工具的</a:t>
            </a:r>
            <a:endParaRPr lang="en-US" altLang="zh-CN" sz="2800" dirty="0"/>
          </a:p>
          <a:p>
            <a:r>
              <a:rPr lang="en-US" altLang="zh-CN" sz="2800" dirty="0"/>
              <a:t>guidelines</a:t>
            </a:r>
            <a:r>
              <a:rPr lang="zh-CN" altLang="en-US" sz="2800" dirty="0"/>
              <a:t>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424093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3"/>
          <p:cNvSpPr/>
          <p:nvPr/>
        </p:nvSpPr>
        <p:spPr>
          <a:xfrm>
            <a:off x="2644796" y="696716"/>
            <a:ext cx="6775660" cy="682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ctr">
              <a:lnSpc>
                <a:spcPct val="80000"/>
              </a:lnSpc>
              <a:defRPr sz="10000" cap="all" baseline="0">
                <a:solidFill>
                  <a:srgbClr val="676969"/>
                </a:solidFill>
              </a:defRPr>
            </a:lvl1pPr>
          </a:lstStyle>
          <a:p>
            <a:r>
              <a:rPr lang="zh-CN" altLang="en-US" sz="50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从代码内部出发</a:t>
            </a:r>
            <a:endParaRPr sz="5000" dirty="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9612" y="1582162"/>
            <a:ext cx="100838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ASE2010 Towards automatically generating summary comments for </a:t>
            </a:r>
          </a:p>
          <a:p>
            <a:r>
              <a:rPr lang="en-US" altLang="zh-CN" sz="2800" dirty="0"/>
              <a:t>JAVA methods</a:t>
            </a: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26" y="2928038"/>
            <a:ext cx="10515600" cy="259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226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3"/>
          <p:cNvSpPr/>
          <p:nvPr/>
        </p:nvSpPr>
        <p:spPr>
          <a:xfrm>
            <a:off x="2644796" y="696716"/>
            <a:ext cx="6775660" cy="682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ctr">
              <a:lnSpc>
                <a:spcPct val="80000"/>
              </a:lnSpc>
              <a:defRPr sz="10000" cap="all" baseline="0">
                <a:solidFill>
                  <a:srgbClr val="676969"/>
                </a:solidFill>
              </a:defRPr>
            </a:lvl1pPr>
          </a:lstStyle>
          <a:p>
            <a:r>
              <a:rPr lang="zh-CN" altLang="en-US" sz="50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从代码内部出发</a:t>
            </a:r>
            <a:endParaRPr sz="5000" dirty="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0079" y="2037030"/>
            <a:ext cx="1086996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WCRE2010-On the Use of Automated Text Summarization Techniques for </a:t>
            </a:r>
          </a:p>
          <a:p>
            <a:r>
              <a:rPr lang="en-US" altLang="zh-CN" sz="2800" dirty="0"/>
              <a:t>Summarizing Source Code</a:t>
            </a:r>
          </a:p>
          <a:p>
            <a:r>
              <a:rPr lang="en-US" altLang="zh-CN" sz="2800" dirty="0"/>
              <a:t>Study a solution to illustrate the software entities without having to read</a:t>
            </a:r>
          </a:p>
          <a:p>
            <a:r>
              <a:rPr lang="en-US" altLang="zh-CN" sz="2800" dirty="0"/>
              <a:t> the details of the implementation. </a:t>
            </a:r>
          </a:p>
          <a:p>
            <a:r>
              <a:rPr lang="en-US" altLang="zh-CN" sz="2800" dirty="0"/>
              <a:t>Two main challenges: determining what should be included and how to </a:t>
            </a:r>
          </a:p>
          <a:p>
            <a:r>
              <a:rPr lang="en-US" altLang="zh-CN" sz="2800" dirty="0"/>
              <a:t>generate them automatically. </a:t>
            </a:r>
            <a:endParaRPr lang="zh-CN" altLang="en-US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05308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3"/>
          <p:cNvSpPr/>
          <p:nvPr/>
        </p:nvSpPr>
        <p:spPr>
          <a:xfrm>
            <a:off x="2644796" y="696716"/>
            <a:ext cx="6775660" cy="682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ctr">
              <a:lnSpc>
                <a:spcPct val="80000"/>
              </a:lnSpc>
              <a:defRPr sz="10000" cap="all" baseline="0">
                <a:solidFill>
                  <a:srgbClr val="676969"/>
                </a:solidFill>
              </a:defRPr>
            </a:lvl1pPr>
          </a:lstStyle>
          <a:p>
            <a:r>
              <a:rPr lang="zh-CN" altLang="en-US" sz="50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从代码内部出发</a:t>
            </a:r>
            <a:endParaRPr sz="5000" dirty="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5881" y="1711105"/>
            <a:ext cx="1018394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ICPC2013 automatic generation of natural language summaries for </a:t>
            </a:r>
          </a:p>
          <a:p>
            <a:r>
              <a:rPr lang="en-US" altLang="zh-CN" sz="2800" dirty="0"/>
              <a:t>JAVA classes</a:t>
            </a:r>
          </a:p>
          <a:p>
            <a:r>
              <a:rPr lang="zh-CN" altLang="en-US" sz="2800" dirty="0"/>
              <a:t>研究点：</a:t>
            </a:r>
            <a:r>
              <a:rPr lang="en-US" altLang="zh-CN" sz="2800" dirty="0"/>
              <a:t>content and responsibilities rather than their relationships </a:t>
            </a:r>
          </a:p>
          <a:p>
            <a:r>
              <a:rPr lang="en-US" altLang="zh-CN" sz="2800" dirty="0"/>
              <a:t>with other classes</a:t>
            </a:r>
          </a:p>
          <a:p>
            <a:r>
              <a:rPr lang="zh-CN" altLang="en-US" sz="2800" dirty="0"/>
              <a:t>原因：</a:t>
            </a:r>
            <a:r>
              <a:rPr lang="en-US" altLang="zh-CN" sz="2800" dirty="0"/>
              <a:t>methods</a:t>
            </a:r>
            <a:r>
              <a:rPr lang="zh-CN" altLang="en-US" sz="2800" dirty="0"/>
              <a:t>上的方法不能直接套用</a:t>
            </a:r>
          </a:p>
          <a:p>
            <a:r>
              <a:rPr lang="zh-CN" altLang="en-US" sz="2800" dirty="0"/>
              <a:t>重点：</a:t>
            </a:r>
            <a:r>
              <a:rPr lang="en-US" altLang="zh-CN" sz="2800" dirty="0"/>
              <a:t>the type of methods and their distribution in a class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480438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791</Words>
  <Application>Microsoft Office PowerPoint</Application>
  <PresentationFormat>宽屏</PresentationFormat>
  <Paragraphs>143</Paragraphs>
  <Slides>24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Helvetica Light</vt:lpstr>
      <vt:lpstr>Roboto Regular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引入Attention</vt:lpstr>
      <vt:lpstr>PowerPoint 演示文稿</vt:lpstr>
      <vt:lpstr>PowerPoint 演示文稿</vt:lpstr>
      <vt:lpstr>OOV?</vt:lpstr>
      <vt:lpstr>PowerPoint 演示文稿</vt:lpstr>
      <vt:lpstr>Evaluation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ZhuJiahui705</dc:creator>
  <cp:lastModifiedBy>Flint Zhao</cp:lastModifiedBy>
  <cp:revision>31</cp:revision>
  <dcterms:created xsi:type="dcterms:W3CDTF">2016-12-13T06:21:34Z</dcterms:created>
  <dcterms:modified xsi:type="dcterms:W3CDTF">2018-06-19T05:37:22Z</dcterms:modified>
</cp:coreProperties>
</file>