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9"/>
  </p:notesMasterIdLst>
  <p:sldIdLst>
    <p:sldId id="256" r:id="rId5"/>
    <p:sldId id="283" r:id="rId6"/>
    <p:sldId id="261" r:id="rId7"/>
    <p:sldId id="289" r:id="rId8"/>
    <p:sldId id="305" r:id="rId9"/>
    <p:sldId id="290" r:id="rId10"/>
    <p:sldId id="316" r:id="rId11"/>
    <p:sldId id="292" r:id="rId12"/>
    <p:sldId id="317" r:id="rId13"/>
    <p:sldId id="312" r:id="rId14"/>
    <p:sldId id="298" r:id="rId15"/>
    <p:sldId id="318" r:id="rId16"/>
    <p:sldId id="313" r:id="rId17"/>
    <p:sldId id="295" r:id="rId18"/>
    <p:sldId id="296" r:id="rId19"/>
    <p:sldId id="297" r:id="rId20"/>
    <p:sldId id="309" r:id="rId21"/>
    <p:sldId id="319" r:id="rId22"/>
    <p:sldId id="320" r:id="rId23"/>
    <p:sldId id="321" r:id="rId24"/>
    <p:sldId id="301" r:id="rId25"/>
    <p:sldId id="310" r:id="rId26"/>
    <p:sldId id="304" r:id="rId27"/>
    <p:sldId id="314"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333333"/>
    <a:srgbClr val="4040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9152" autoAdjust="0"/>
  </p:normalViewPr>
  <p:slideViewPr>
    <p:cSldViewPr snapToGrid="0" snapToObjects="1">
      <p:cViewPr varScale="1">
        <p:scale>
          <a:sx n="80" d="100"/>
          <a:sy n="80" d="100"/>
        </p:scale>
        <p:origin x="-852" y="-8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F99EB-9C19-44C1-8281-C895150E0908}" type="datetimeFigureOut">
              <a:rPr lang="zh-CN" altLang="en-US" smtClean="0"/>
              <a:t>2016/12/21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8DA8A-68A4-47BC-BAD2-F7090F68CE80}" type="slidenum">
              <a:rPr lang="zh-CN" altLang="en-US" smtClean="0"/>
              <a:t>‹#›</a:t>
            </a:fld>
            <a:endParaRPr lang="zh-CN" altLang="en-US"/>
          </a:p>
        </p:txBody>
      </p:sp>
    </p:spTree>
    <p:extLst>
      <p:ext uri="{BB962C8B-B14F-4D97-AF65-F5344CB8AC3E}">
        <p14:creationId xmlns:p14="http://schemas.microsoft.com/office/powerpoint/2010/main" val="719817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一种新的基于频繁项集挖掘的协同过滤方法</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2013</a:t>
            </a:r>
            <a:r>
              <a:rPr lang="zh-CN" altLang="en-US" dirty="0" smtClean="0"/>
              <a:t>年发表在 </a:t>
            </a:r>
            <a:r>
              <a:rPr lang="en-US" altLang="zh-CN" dirty="0" smtClean="0"/>
              <a:t>ACIIDS	Asian Conference on Intelligent Information and Database System</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a:t>
            </a:fld>
            <a:endParaRPr lang="zh-CN" altLang="en-US"/>
          </a:p>
        </p:txBody>
      </p:sp>
    </p:spTree>
    <p:extLst>
      <p:ext uri="{BB962C8B-B14F-4D97-AF65-F5344CB8AC3E}">
        <p14:creationId xmlns:p14="http://schemas.microsoft.com/office/powerpoint/2010/main" val="2497987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过上述挖掘过程后，就得到了所有的频繁项集集合，然而如果使用项来表示项集集合的话，在小型系统中使用还好，如果遇到项集数目很多，或者每个项集的长度都很长的时候，就会影响推荐效率，使得匹配过程变得非常耗时，为了改善这种情况，作者提出一个改进方法，即使用</a:t>
            </a:r>
            <a:r>
              <a:rPr lang="en-US" altLang="zh-CN" dirty="0" smtClean="0"/>
              <a:t>bit</a:t>
            </a:r>
            <a:r>
              <a:rPr lang="zh-CN" altLang="en-US" baseline="0" dirty="0" smtClean="0"/>
              <a:t> 匹配的方式，该方式基于</a:t>
            </a:r>
            <a:r>
              <a:rPr lang="en-US" altLang="zh-CN" baseline="0" dirty="0" smtClean="0"/>
              <a:t>bit </a:t>
            </a:r>
            <a:r>
              <a:rPr lang="zh-CN" altLang="en-US" baseline="0" dirty="0" smtClean="0"/>
              <a:t>表示</a:t>
            </a:r>
            <a:endParaRPr lang="en-US" altLang="zh-CN" dirty="0" smtClean="0"/>
          </a:p>
          <a:p>
            <a:r>
              <a:rPr lang="zh-CN" altLang="en-US" dirty="0" smtClean="0"/>
              <a:t>在有</a:t>
            </a:r>
            <a:r>
              <a:rPr lang="en-US" altLang="zh-CN" dirty="0" smtClean="0"/>
              <a:t>n</a:t>
            </a:r>
            <a:r>
              <a:rPr lang="zh-CN" altLang="en-US" dirty="0" smtClean="0"/>
              <a:t>个项，</a:t>
            </a:r>
            <a:r>
              <a:rPr lang="en-US" altLang="zh-CN" dirty="0" smtClean="0"/>
              <a:t>m</a:t>
            </a:r>
            <a:r>
              <a:rPr lang="zh-CN" altLang="en-US" dirty="0" smtClean="0"/>
              <a:t>个打分值的系统中，</a:t>
            </a:r>
            <a:r>
              <a:rPr lang="en-US" altLang="zh-CN" dirty="0" smtClean="0"/>
              <a:t>bit</a:t>
            </a:r>
            <a:r>
              <a:rPr lang="en-US" altLang="zh-CN" baseline="0" dirty="0" smtClean="0"/>
              <a:t> representation </a:t>
            </a:r>
            <a:r>
              <a:rPr lang="zh-CN" altLang="en-US" baseline="0" dirty="0" smtClean="0"/>
              <a:t>的长度为 </a:t>
            </a:r>
            <a:r>
              <a:rPr lang="en-US" altLang="zh-CN" baseline="0" dirty="0" smtClean="0"/>
              <a:t>n</a:t>
            </a:r>
            <a:r>
              <a:rPr lang="zh-CN" altLang="en-US" baseline="0" dirty="0" smtClean="0"/>
              <a:t>*</a:t>
            </a:r>
            <a:r>
              <a:rPr lang="en-US" altLang="zh-CN" baseline="0" dirty="0" smtClean="0"/>
              <a:t>m</a:t>
            </a:r>
          </a:p>
          <a:p>
            <a:r>
              <a:rPr lang="zh-CN" altLang="en-US" baseline="0" dirty="0" smtClean="0"/>
              <a:t>所以假设有</a:t>
            </a:r>
            <a:r>
              <a:rPr lang="en-US" altLang="zh-CN" baseline="0" dirty="0" smtClean="0"/>
              <a:t>4</a:t>
            </a:r>
            <a:r>
              <a:rPr lang="zh-CN" altLang="en-US" baseline="0" dirty="0" smtClean="0"/>
              <a:t>个项，每个项有</a:t>
            </a:r>
            <a:r>
              <a:rPr lang="en-US" altLang="zh-CN" baseline="0" dirty="0" smtClean="0"/>
              <a:t>5</a:t>
            </a:r>
            <a:r>
              <a:rPr lang="zh-CN" altLang="en-US" baseline="0" dirty="0" smtClean="0"/>
              <a:t>种打分值，则</a:t>
            </a:r>
            <a:r>
              <a:rPr lang="en-US" altLang="zh-CN" baseline="0" dirty="0" smtClean="0"/>
              <a:t> user rating vector </a:t>
            </a:r>
            <a:r>
              <a:rPr lang="zh-CN" altLang="en-US" baseline="0" dirty="0" smtClean="0"/>
              <a:t>和 </a:t>
            </a:r>
            <a:r>
              <a:rPr lang="en-US" altLang="zh-CN" baseline="0" dirty="0" smtClean="0"/>
              <a:t>frequent </a:t>
            </a:r>
            <a:r>
              <a:rPr lang="en-US" altLang="zh-CN" baseline="0" dirty="0" err="1" smtClean="0"/>
              <a:t>itemset</a:t>
            </a:r>
            <a:r>
              <a:rPr lang="en-US" altLang="zh-CN" baseline="0" dirty="0" smtClean="0"/>
              <a:t> </a:t>
            </a:r>
            <a:r>
              <a:rPr lang="zh-CN" altLang="en-US" baseline="0" dirty="0" smtClean="0"/>
              <a:t>的长度为 </a:t>
            </a:r>
            <a:r>
              <a:rPr lang="en-US" altLang="zh-CN" baseline="0" dirty="0" smtClean="0"/>
              <a:t>4</a:t>
            </a:r>
            <a:r>
              <a:rPr lang="zh-CN" altLang="en-US" baseline="0" dirty="0" smtClean="0"/>
              <a:t>*</a:t>
            </a:r>
            <a:r>
              <a:rPr lang="en-US" altLang="zh-CN" baseline="0" dirty="0" smtClean="0"/>
              <a:t>5=20</a:t>
            </a:r>
          </a:p>
          <a:p>
            <a:r>
              <a:rPr lang="zh-CN" altLang="en-US" baseline="0" dirty="0" smtClean="0"/>
              <a:t>具体</a:t>
            </a:r>
            <a:r>
              <a:rPr lang="en-US" altLang="zh-CN" baseline="0" dirty="0" smtClean="0"/>
              <a:t>bit representation</a:t>
            </a:r>
            <a:r>
              <a:rPr lang="zh-CN" altLang="en-US" baseline="0" dirty="0" smtClean="0"/>
              <a:t>如图所示</a:t>
            </a:r>
            <a:endParaRPr lang="en-US" altLang="zh-CN" baseline="0" dirty="0" smtClean="0"/>
          </a:p>
          <a:p>
            <a:r>
              <a:rPr lang="zh-CN" altLang="en-US" baseline="0" dirty="0" smtClean="0"/>
              <a:t>一个</a:t>
            </a:r>
            <a:r>
              <a:rPr lang="en-US" altLang="zh-CN" baseline="0" dirty="0" smtClean="0"/>
              <a:t>bit </a:t>
            </a:r>
            <a:r>
              <a:rPr lang="en-US" altLang="zh-CN" baseline="0" dirty="0" err="1" smtClean="0"/>
              <a:t>represeation</a:t>
            </a:r>
            <a:r>
              <a:rPr lang="en-US" altLang="zh-CN" baseline="0" dirty="0" smtClean="0"/>
              <a:t> </a:t>
            </a:r>
            <a:r>
              <a:rPr lang="zh-CN" altLang="en-US" baseline="0" dirty="0" smtClean="0"/>
              <a:t>可以分为</a:t>
            </a:r>
            <a:r>
              <a:rPr lang="en-US" altLang="zh-CN" baseline="0" dirty="0" smtClean="0"/>
              <a:t>n</a:t>
            </a:r>
            <a:r>
              <a:rPr lang="zh-CN" altLang="en-US" baseline="0" dirty="0" smtClean="0"/>
              <a:t>（项数）个簇，一个簇代表一个项，</a:t>
            </a:r>
            <a:r>
              <a:rPr lang="en-US" altLang="zh-CN" baseline="0" dirty="0" smtClean="0"/>
              <a:t>1</a:t>
            </a:r>
            <a:r>
              <a:rPr lang="zh-CN" altLang="en-US" baseline="0" dirty="0" smtClean="0"/>
              <a:t>所处的位置为该项的打分值，若该簇中不包含</a:t>
            </a:r>
            <a:r>
              <a:rPr lang="en-US" altLang="zh-CN" baseline="0" dirty="0" smtClean="0"/>
              <a:t>1</a:t>
            </a:r>
            <a:r>
              <a:rPr lang="zh-CN" altLang="en-US" baseline="0" dirty="0" smtClean="0"/>
              <a:t>，则表示打分为</a:t>
            </a:r>
            <a:r>
              <a:rPr lang="en-US" altLang="zh-CN" baseline="0" dirty="0" smtClean="0"/>
              <a:t>0/</a:t>
            </a:r>
            <a:r>
              <a:rPr lang="zh-CN" altLang="en-US" baseline="0" dirty="0" smtClean="0"/>
              <a:t>未对该项进行打分</a:t>
            </a:r>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13</a:t>
            </a:fld>
            <a:endParaRPr lang="zh-CN" altLang="en-US"/>
          </a:p>
        </p:txBody>
      </p:sp>
    </p:spTree>
    <p:extLst>
      <p:ext uri="{BB962C8B-B14F-4D97-AF65-F5344CB8AC3E}">
        <p14:creationId xmlns:p14="http://schemas.microsoft.com/office/powerpoint/2010/main" val="2008157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匹配过程包含两步：与</a:t>
            </a:r>
            <a:r>
              <a:rPr lang="zh-CN" altLang="en-US" baseline="0" dirty="0" smtClean="0"/>
              <a:t> 和 与</a:t>
            </a:r>
            <a:r>
              <a:rPr lang="en-US" altLang="zh-CN" baseline="0" dirty="0" smtClean="0"/>
              <a:t>-</a:t>
            </a:r>
            <a:r>
              <a:rPr lang="zh-CN" altLang="en-US" baseline="0" dirty="0" smtClean="0"/>
              <a:t>非操作</a:t>
            </a:r>
            <a:endParaRPr lang="en-US" altLang="zh-CN" baseline="0" dirty="0" smtClean="0"/>
          </a:p>
          <a:p>
            <a:r>
              <a:rPr lang="zh-CN" altLang="en-US" baseline="0" dirty="0" smtClean="0"/>
              <a:t>与操作用于确定频繁项集是否包含用户打分向量中的项，快速找到符合条件的项集</a:t>
            </a:r>
            <a:endParaRPr lang="en-US" altLang="zh-CN" baseline="0" dirty="0" smtClean="0"/>
          </a:p>
          <a:p>
            <a:r>
              <a:rPr lang="zh-CN" altLang="en-US" baseline="0" dirty="0" smtClean="0"/>
              <a:t>与</a:t>
            </a:r>
            <a:r>
              <a:rPr lang="en-US" altLang="zh-CN" baseline="0" dirty="0" smtClean="0"/>
              <a:t>-</a:t>
            </a:r>
            <a:r>
              <a:rPr lang="zh-CN" altLang="en-US" baseline="0" dirty="0" smtClean="0"/>
              <a:t>非 操作用于在寻找到符合条件的项集后，获得推荐项（项集）</a:t>
            </a:r>
            <a:endParaRPr lang="en-US" altLang="zh-CN" baseline="0" dirty="0" smtClean="0"/>
          </a:p>
          <a:p>
            <a:endParaRPr lang="en-US" altLang="zh-CN" baseline="0" dirty="0" smtClean="0"/>
          </a:p>
          <a:p>
            <a:r>
              <a:rPr lang="zh-CN" altLang="en-US" baseline="0" dirty="0" smtClean="0"/>
              <a:t>在给定经过</a:t>
            </a:r>
            <a:r>
              <a:rPr lang="en-US" altLang="zh-CN" baseline="0" dirty="0" smtClean="0"/>
              <a:t>bit</a:t>
            </a:r>
            <a:r>
              <a:rPr lang="zh-CN" altLang="en-US" baseline="0" dirty="0" smtClean="0"/>
              <a:t>表示处理后的用户打分向量</a:t>
            </a:r>
            <a:r>
              <a:rPr lang="en-US" altLang="zh-CN" baseline="0" dirty="0" smtClean="0"/>
              <a:t>u</a:t>
            </a:r>
            <a:r>
              <a:rPr lang="zh-CN" altLang="en-US" baseline="0" dirty="0" smtClean="0"/>
              <a:t>和当前待匹配的频繁项集</a:t>
            </a:r>
            <a:r>
              <a:rPr lang="en-US" altLang="zh-CN" baseline="0" dirty="0" smtClean="0"/>
              <a:t>s</a:t>
            </a:r>
            <a:r>
              <a:rPr lang="zh-CN" altLang="en-US" baseline="0" dirty="0" smtClean="0"/>
              <a:t>后，如果</a:t>
            </a:r>
            <a:r>
              <a:rPr lang="en-US" altLang="zh-CN" baseline="0" dirty="0" smtClean="0"/>
              <a:t>s </a:t>
            </a:r>
            <a:r>
              <a:rPr lang="zh-CN" altLang="en-US" baseline="0" dirty="0" smtClean="0"/>
              <a:t>与 </a:t>
            </a:r>
            <a:r>
              <a:rPr lang="en-US" altLang="zh-CN" baseline="0" dirty="0" smtClean="0"/>
              <a:t>u = u</a:t>
            </a:r>
            <a:r>
              <a:rPr lang="zh-CN" altLang="en-US" baseline="0" dirty="0" smtClean="0"/>
              <a:t>，说明</a:t>
            </a:r>
            <a:r>
              <a:rPr lang="en-US" altLang="zh-CN" baseline="0" dirty="0" smtClean="0"/>
              <a:t>s</a:t>
            </a:r>
            <a:r>
              <a:rPr lang="zh-CN" altLang="en-US" baseline="0" dirty="0" smtClean="0"/>
              <a:t>中包含</a:t>
            </a:r>
            <a:r>
              <a:rPr lang="en-US" altLang="zh-CN" baseline="0" dirty="0" smtClean="0"/>
              <a:t>u</a:t>
            </a:r>
            <a:r>
              <a:rPr lang="zh-CN" altLang="en-US" baseline="0" dirty="0" smtClean="0"/>
              <a:t>中的项，即</a:t>
            </a:r>
            <a:r>
              <a:rPr lang="en-US" altLang="zh-CN" baseline="0" dirty="0" smtClean="0"/>
              <a:t>s</a:t>
            </a:r>
            <a:r>
              <a:rPr lang="zh-CN" altLang="en-US" baseline="0" dirty="0" smtClean="0"/>
              <a:t>是一个符合条件的项集，否则不是</a:t>
            </a:r>
            <a:endParaRPr lang="en-US" altLang="zh-CN" baseline="0" dirty="0" smtClean="0"/>
          </a:p>
          <a:p>
            <a:r>
              <a:rPr lang="zh-CN" altLang="en-US" baseline="0" dirty="0" smtClean="0"/>
              <a:t>当找到符合条件的项集</a:t>
            </a:r>
            <a:r>
              <a:rPr lang="en-US" altLang="zh-CN" baseline="0" dirty="0" smtClean="0"/>
              <a:t>s</a:t>
            </a:r>
            <a:r>
              <a:rPr lang="zh-CN" altLang="en-US" baseline="0" dirty="0" smtClean="0"/>
              <a:t>后，将</a:t>
            </a:r>
            <a:r>
              <a:rPr lang="en-US" altLang="zh-CN" baseline="0" dirty="0" smtClean="0"/>
              <a:t>s</a:t>
            </a:r>
            <a:r>
              <a:rPr lang="zh-CN" altLang="en-US" baseline="0" dirty="0" smtClean="0"/>
              <a:t>与（非</a:t>
            </a:r>
            <a:r>
              <a:rPr lang="en-US" altLang="zh-CN" baseline="0" dirty="0" smtClean="0"/>
              <a:t>u</a:t>
            </a:r>
            <a:r>
              <a:rPr lang="zh-CN" altLang="en-US" baseline="0" dirty="0" smtClean="0"/>
              <a:t>）进行与操作，得到推荐项集</a:t>
            </a:r>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14</a:t>
            </a:fld>
            <a:endParaRPr lang="zh-CN" altLang="en-US"/>
          </a:p>
        </p:txBody>
      </p:sp>
    </p:spTree>
    <p:extLst>
      <p:ext uri="{BB962C8B-B14F-4D97-AF65-F5344CB8AC3E}">
        <p14:creationId xmlns:p14="http://schemas.microsoft.com/office/powerpoint/2010/main" val="2008157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至此，整个算法结束，算法的具体流程总结如下：</a:t>
            </a:r>
            <a:endParaRPr lang="en-US" altLang="zh-CN" dirty="0" smtClean="0"/>
          </a:p>
          <a:p>
            <a:pPr marL="228600" indent="-228600">
              <a:buAutoNum type="arabicPeriod"/>
            </a:pPr>
            <a:r>
              <a:rPr lang="zh-CN" altLang="en-US" dirty="0" smtClean="0"/>
              <a:t>首先将打分矩阵转化为</a:t>
            </a:r>
            <a:r>
              <a:rPr lang="en-US" altLang="zh-CN" dirty="0" smtClean="0"/>
              <a:t>bit</a:t>
            </a:r>
            <a:r>
              <a:rPr lang="zh-CN" altLang="en-US" dirty="0" smtClean="0"/>
              <a:t>打分矩阵</a:t>
            </a:r>
            <a:endParaRPr lang="en-US" altLang="zh-CN" dirty="0" smtClean="0"/>
          </a:p>
          <a:p>
            <a:pPr marL="228600" indent="-228600">
              <a:buAutoNum type="arabicPeriod"/>
            </a:pPr>
            <a:r>
              <a:rPr lang="zh-CN" altLang="en-US" dirty="0" smtClean="0"/>
              <a:t>对</a:t>
            </a:r>
            <a:r>
              <a:rPr lang="en-US" altLang="zh-CN" dirty="0" smtClean="0"/>
              <a:t>bit</a:t>
            </a:r>
            <a:r>
              <a:rPr lang="zh-CN" altLang="en-US" dirty="0" smtClean="0"/>
              <a:t>打分矩阵进行挖掘，得到频繁项集集合</a:t>
            </a:r>
            <a:endParaRPr lang="en-US" altLang="zh-CN" dirty="0" smtClean="0"/>
          </a:p>
          <a:p>
            <a:pPr marL="228600" indent="-228600">
              <a:buAutoNum type="arabicPeriod"/>
            </a:pPr>
            <a:r>
              <a:rPr lang="zh-CN" altLang="en-US" dirty="0" smtClean="0"/>
              <a:t>将使用</a:t>
            </a:r>
            <a:r>
              <a:rPr lang="en-US" altLang="zh-CN" dirty="0" smtClean="0"/>
              <a:t>bit</a:t>
            </a:r>
            <a:r>
              <a:rPr lang="en-US" altLang="zh-CN" baseline="0" dirty="0" smtClean="0"/>
              <a:t> </a:t>
            </a:r>
            <a:r>
              <a:rPr lang="zh-CN" altLang="en-US" baseline="0" dirty="0" smtClean="0"/>
              <a:t>表示的频繁项集和用户打分向量进行匹配，寻找符合条件的项集及待推荐的项的集合</a:t>
            </a:r>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15</a:t>
            </a:fld>
            <a:endParaRPr lang="zh-CN" altLang="en-US"/>
          </a:p>
        </p:txBody>
      </p:sp>
    </p:spTree>
    <p:extLst>
      <p:ext uri="{BB962C8B-B14F-4D97-AF65-F5344CB8AC3E}">
        <p14:creationId xmlns:p14="http://schemas.microsoft.com/office/powerpoint/2010/main" val="3081224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17</a:t>
            </a:fld>
            <a:endParaRPr lang="zh-CN" altLang="en-US"/>
          </a:p>
        </p:txBody>
      </p:sp>
    </p:spTree>
    <p:extLst>
      <p:ext uri="{BB962C8B-B14F-4D97-AF65-F5344CB8AC3E}">
        <p14:creationId xmlns:p14="http://schemas.microsoft.com/office/powerpoint/2010/main" val="3579988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数据集：由</a:t>
            </a:r>
            <a:r>
              <a:rPr lang="en-US" altLang="zh-CN" dirty="0" smtClean="0"/>
              <a:t>943</a:t>
            </a:r>
            <a:r>
              <a:rPr lang="zh-CN" altLang="en-US" dirty="0" smtClean="0"/>
              <a:t>个用户对</a:t>
            </a:r>
            <a:r>
              <a:rPr lang="en-US" altLang="zh-CN" dirty="0" smtClean="0"/>
              <a:t>1682</a:t>
            </a:r>
            <a:r>
              <a:rPr lang="zh-CN" altLang="en-US" dirty="0" smtClean="0"/>
              <a:t>部电影进行评论，得到的</a:t>
            </a:r>
            <a:r>
              <a:rPr lang="en-US" altLang="zh-CN" dirty="0" smtClean="0"/>
              <a:t>1</a:t>
            </a:r>
            <a:r>
              <a:rPr lang="zh-CN" altLang="en-US" dirty="0" smtClean="0"/>
              <a:t>万个评论数据</a:t>
            </a:r>
            <a:endParaRPr lang="en-US" altLang="zh-CN" dirty="0" smtClean="0"/>
          </a:p>
          <a:p>
            <a:r>
              <a:rPr lang="zh-CN" altLang="en-US" dirty="0" smtClean="0"/>
              <a:t>评估方法：五折交叉验证，每次取其中</a:t>
            </a:r>
            <a:r>
              <a:rPr lang="en-US" altLang="zh-CN" dirty="0" smtClean="0"/>
              <a:t>80%</a:t>
            </a:r>
            <a:r>
              <a:rPr lang="zh-CN" altLang="en-US" dirty="0" smtClean="0"/>
              <a:t>作为训练数据，另外</a:t>
            </a:r>
            <a:r>
              <a:rPr lang="en-US" altLang="zh-CN" dirty="0" smtClean="0"/>
              <a:t>20%</a:t>
            </a:r>
            <a:r>
              <a:rPr lang="zh-CN" altLang="en-US" dirty="0" smtClean="0"/>
              <a:t>作为测试数据</a:t>
            </a:r>
          </a:p>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18</a:t>
            </a:fld>
            <a:endParaRPr lang="zh-CN" altLang="en-US"/>
          </a:p>
        </p:txBody>
      </p:sp>
    </p:spTree>
    <p:extLst>
      <p:ext uri="{BB962C8B-B14F-4D97-AF65-F5344CB8AC3E}">
        <p14:creationId xmlns:p14="http://schemas.microsoft.com/office/powerpoint/2010/main" val="1966178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solidFill>
                  <a:srgbClr val="404040"/>
                </a:solidFill>
                <a:latin typeface="Consolas" panose="020B0609020204030204" pitchFamily="49" charset="0"/>
                <a:cs typeface="Consolas" panose="020B0609020204030204" pitchFamily="49" charset="0"/>
              </a:rPr>
              <a:t>MAE:Mean</a:t>
            </a:r>
            <a:r>
              <a:rPr lang="en-US" altLang="zh-CN" sz="1200" dirty="0" smtClean="0">
                <a:solidFill>
                  <a:srgbClr val="404040"/>
                </a:solidFill>
                <a:latin typeface="Consolas" panose="020B0609020204030204" pitchFamily="49" charset="0"/>
                <a:cs typeface="Consolas" panose="020B0609020204030204" pitchFamily="49" charset="0"/>
              </a:rPr>
              <a:t> absolute error </a:t>
            </a:r>
            <a:r>
              <a:rPr lang="zh-CN" altLang="en-US" sz="1200" dirty="0" smtClean="0">
                <a:solidFill>
                  <a:srgbClr val="404040"/>
                </a:solidFill>
                <a:latin typeface="Consolas" panose="020B0609020204030204" pitchFamily="49" charset="0"/>
                <a:cs typeface="Consolas" panose="020B0609020204030204" pitchFamily="49" charset="0"/>
              </a:rPr>
              <a:t>平均绝对误差</a:t>
            </a:r>
            <a:endParaRPr lang="en-US" altLang="zh-CN" sz="1200" dirty="0" smtClean="0">
              <a:solidFill>
                <a:srgbClr val="404040"/>
              </a:solidFill>
              <a:latin typeface="Consolas" panose="020B0609020204030204" pitchFamily="49" charset="0"/>
              <a:cs typeface="Consolas" panose="020B0609020204030204" pitchFamily="49" charset="0"/>
            </a:endParaRPr>
          </a:p>
          <a:p>
            <a:r>
              <a:rPr lang="en-US" altLang="zh-CN" sz="1200" dirty="0" err="1" smtClean="0">
                <a:solidFill>
                  <a:srgbClr val="404040"/>
                </a:solidFill>
                <a:latin typeface="Consolas" panose="020B0609020204030204" pitchFamily="49" charset="0"/>
                <a:cs typeface="Consolas" panose="020B0609020204030204" pitchFamily="49" charset="0"/>
              </a:rPr>
              <a:t>MSE:Mean</a:t>
            </a:r>
            <a:r>
              <a:rPr lang="en-US" altLang="zh-CN" sz="1200" dirty="0" smtClean="0">
                <a:solidFill>
                  <a:srgbClr val="404040"/>
                </a:solidFill>
                <a:latin typeface="Consolas" panose="020B0609020204030204" pitchFamily="49" charset="0"/>
                <a:cs typeface="Consolas" panose="020B0609020204030204" pitchFamily="49" charset="0"/>
              </a:rPr>
              <a:t> squared error(</a:t>
            </a:r>
            <a:r>
              <a:rPr lang="zh-CN" altLang="en-US" sz="1200" dirty="0" smtClean="0">
                <a:solidFill>
                  <a:srgbClr val="404040"/>
                </a:solidFill>
                <a:latin typeface="Consolas" panose="020B0609020204030204" pitchFamily="49" charset="0"/>
                <a:cs typeface="Consolas" panose="020B0609020204030204" pitchFamily="49" charset="0"/>
              </a:rPr>
              <a:t>均方误差</a:t>
            </a:r>
            <a:r>
              <a:rPr lang="en-US" altLang="zh-CN" sz="1200" dirty="0" smtClean="0">
                <a:solidFill>
                  <a:srgbClr val="404040"/>
                </a:solidFill>
                <a:latin typeface="Consolas" panose="020B0609020204030204" pitchFamily="49" charset="0"/>
                <a:cs typeface="Consolas" panose="020B0609020204030204" pitchFamily="49" charset="0"/>
              </a:rPr>
              <a:t>)</a:t>
            </a:r>
          </a:p>
          <a:p>
            <a:r>
              <a:rPr lang="en-US" altLang="zh-CN" sz="1200" dirty="0" smtClean="0">
                <a:solidFill>
                  <a:srgbClr val="404040"/>
                </a:solidFill>
                <a:latin typeface="Consolas" panose="020B0609020204030204" pitchFamily="49" charset="0"/>
                <a:cs typeface="Consolas" panose="020B0609020204030204" pitchFamily="49" charset="0"/>
              </a:rPr>
              <a:t>RMSE:</a:t>
            </a:r>
            <a:r>
              <a:rPr lang="zh-CN" altLang="en-US" sz="1200" dirty="0" smtClean="0">
                <a:solidFill>
                  <a:srgbClr val="404040"/>
                </a:solidFill>
                <a:latin typeface="Consolas" panose="020B0609020204030204" pitchFamily="49" charset="0"/>
                <a:cs typeface="Consolas" panose="020B0609020204030204" pitchFamily="49" charset="0"/>
              </a:rPr>
              <a:t>均方根误差，即均方误差开方</a:t>
            </a:r>
            <a:endParaRPr lang="en-US" altLang="zh-CN" sz="1200" dirty="0" smtClean="0">
              <a:solidFill>
                <a:srgbClr val="404040"/>
              </a:solidFill>
              <a:latin typeface="Consolas" panose="020B0609020204030204" pitchFamily="49" charset="0"/>
              <a:cs typeface="Consolas" panose="020B0609020204030204" pitchFamily="49" charset="0"/>
            </a:endParaRPr>
          </a:p>
          <a:p>
            <a:r>
              <a:rPr lang="en-US" altLang="zh-CN" sz="1200" dirty="0" smtClean="0">
                <a:solidFill>
                  <a:srgbClr val="404040"/>
                </a:solidFill>
                <a:latin typeface="Consolas" panose="020B0609020204030204" pitchFamily="49" charset="0"/>
                <a:cs typeface="Consolas" panose="020B0609020204030204" pitchFamily="49" charset="0"/>
              </a:rPr>
              <a:t>Spearman correlation :</a:t>
            </a:r>
            <a:r>
              <a:rPr lang="zh-CN" altLang="en-US" sz="1200" dirty="0" smtClean="0">
                <a:solidFill>
                  <a:srgbClr val="404040"/>
                </a:solidFill>
                <a:latin typeface="Consolas" panose="020B0609020204030204" pitchFamily="49" charset="0"/>
                <a:cs typeface="Consolas" panose="020B0609020204030204" pitchFamily="49" charset="0"/>
              </a:rPr>
              <a:t>斯皮尔曼相关系数，是一类用于</a:t>
            </a:r>
            <a:r>
              <a:rPr lang="zh-CN" altLang="en-US" sz="1200" b="0" i="0" kern="1200" dirty="0" smtClean="0">
                <a:solidFill>
                  <a:schemeClr val="tx1"/>
                </a:solidFill>
                <a:effectLst/>
                <a:latin typeface="+mn-lt"/>
                <a:ea typeface="+mn-ea"/>
                <a:cs typeface="+mn-cs"/>
              </a:rPr>
              <a:t>描述两个变量之间的关联程度与方向的衡量指标，该衡量指标对原始变量分布不作要求，属于非参数统计方法。其中最常用的统计量是</a:t>
            </a:r>
            <a:r>
              <a:rPr lang="en-US" altLang="zh-CN" sz="1200" b="0" i="0" kern="1200" dirty="0" smtClean="0">
                <a:solidFill>
                  <a:schemeClr val="tx1"/>
                </a:solidFill>
                <a:effectLst/>
                <a:latin typeface="+mn-lt"/>
                <a:ea typeface="+mn-ea"/>
                <a:cs typeface="+mn-cs"/>
              </a:rPr>
              <a:t>spearman</a:t>
            </a:r>
            <a:r>
              <a:rPr lang="zh-CN" altLang="en-US" sz="1200" b="0" i="0" kern="1200" dirty="0" smtClean="0">
                <a:solidFill>
                  <a:schemeClr val="tx1"/>
                </a:solidFill>
                <a:effectLst/>
                <a:latin typeface="+mn-lt"/>
                <a:ea typeface="+mn-ea"/>
                <a:cs typeface="+mn-cs"/>
              </a:rPr>
              <a:t>秩相关系数  ，又称等级相关系数，介于（</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）之间，小于</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为负相关，大于</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为正相关。秩相关系数是总体秩相关系数的估计值。</a:t>
            </a:r>
          </a:p>
          <a:p>
            <a:r>
              <a:rPr lang="zh-CN" altLang="en-US" sz="1200" b="0" i="0" kern="1200" dirty="0" smtClean="0">
                <a:solidFill>
                  <a:schemeClr val="tx1"/>
                </a:solidFill>
                <a:effectLst/>
                <a:latin typeface="+mn-lt"/>
                <a:ea typeface="+mn-ea"/>
                <a:cs typeface="+mn-cs"/>
              </a:rPr>
              <a:t>若数据中无重复值，且两个变量完全单调相关时，</a:t>
            </a:r>
            <a:r>
              <a:rPr lang="en-US" altLang="zh-CN" sz="1200" b="0" i="0" kern="1200" dirty="0" smtClean="0">
                <a:solidFill>
                  <a:schemeClr val="tx1"/>
                </a:solidFill>
                <a:effectLst/>
                <a:latin typeface="+mn-lt"/>
                <a:ea typeface="+mn-ea"/>
                <a:cs typeface="+mn-cs"/>
              </a:rPr>
              <a:t>spearman</a:t>
            </a:r>
            <a:r>
              <a:rPr lang="zh-CN" altLang="en-US" sz="1200" b="0" i="0" kern="1200" dirty="0" smtClean="0">
                <a:solidFill>
                  <a:schemeClr val="tx1"/>
                </a:solidFill>
                <a:effectLst/>
                <a:latin typeface="+mn-lt"/>
                <a:ea typeface="+mn-ea"/>
                <a:cs typeface="+mn-cs"/>
              </a:rPr>
              <a:t>相关系数</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-1.</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19</a:t>
            </a:fld>
            <a:endParaRPr lang="zh-CN" altLang="en-US"/>
          </a:p>
        </p:txBody>
      </p:sp>
    </p:spTree>
    <p:extLst>
      <p:ext uri="{BB962C8B-B14F-4D97-AF65-F5344CB8AC3E}">
        <p14:creationId xmlns:p14="http://schemas.microsoft.com/office/powerpoint/2010/main" val="21251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Century Gothic" panose="020B0502020202020204" pitchFamily="34" charset="0"/>
                <a:ea typeface="+mn-ea"/>
                <a:cs typeface="+mn-cs"/>
              </a:rPr>
              <a:t>less</a:t>
            </a:r>
            <a:r>
              <a:rPr lang="en-US" altLang="zh-CN" sz="1200" i="0" kern="1200" baseline="0" dirty="0" smtClean="0">
                <a:solidFill>
                  <a:schemeClr val="tx1"/>
                </a:solidFill>
                <a:effectLst/>
                <a:latin typeface="Century Gothic" panose="020B0502020202020204" pitchFamily="34" charset="0"/>
                <a:ea typeface="+mn-ea"/>
                <a:cs typeface="+mn-cs"/>
              </a:rPr>
              <a:t> </a:t>
            </a:r>
            <a:r>
              <a:rPr lang="en-US" altLang="zh-CN" sz="1200" i="0" kern="1200" dirty="0" smtClean="0">
                <a:solidFill>
                  <a:schemeClr val="tx1"/>
                </a:solidFill>
                <a:effectLst/>
                <a:latin typeface="Century Gothic" panose="020B0502020202020204" pitchFamily="34" charset="0"/>
                <a:ea typeface="+mn-ea"/>
                <a:cs typeface="+mn-cs"/>
              </a:rPr>
              <a:t>error ratio via MAE, MSE and RMSE metrics; more accuracy via recall, precision and</a:t>
            </a:r>
            <a:br>
              <a:rPr lang="en-US" altLang="zh-CN" sz="1200" i="0" kern="1200" dirty="0" smtClean="0">
                <a:solidFill>
                  <a:schemeClr val="tx1"/>
                </a:solidFill>
                <a:effectLst/>
                <a:latin typeface="Century Gothic" panose="020B0502020202020204" pitchFamily="34" charset="0"/>
                <a:ea typeface="+mn-ea"/>
                <a:cs typeface="+mn-cs"/>
              </a:rPr>
            </a:br>
            <a:r>
              <a:rPr lang="en-US" altLang="zh-CN" sz="1200" i="0" kern="1200" dirty="0" smtClean="0">
                <a:solidFill>
                  <a:schemeClr val="tx1"/>
                </a:solidFill>
                <a:effectLst/>
                <a:latin typeface="Century Gothic" panose="020B0502020202020204" pitchFamily="34" charset="0"/>
                <a:ea typeface="+mn-ea"/>
                <a:cs typeface="+mn-cs"/>
              </a:rPr>
              <a:t>F1 metrics; higher correlation via Spearman metric. The best thing is that it runs much</a:t>
            </a:r>
            <a:br>
              <a:rPr lang="en-US" altLang="zh-CN" sz="1200" i="0" kern="1200" dirty="0" smtClean="0">
                <a:solidFill>
                  <a:schemeClr val="tx1"/>
                </a:solidFill>
                <a:effectLst/>
                <a:latin typeface="Century Gothic" panose="020B0502020202020204" pitchFamily="34" charset="0"/>
                <a:ea typeface="+mn-ea"/>
                <a:cs typeface="+mn-cs"/>
              </a:rPr>
            </a:br>
            <a:r>
              <a:rPr lang="en-US" altLang="zh-CN" sz="1200" i="0" kern="1200" dirty="0" smtClean="0">
                <a:solidFill>
                  <a:schemeClr val="tx1"/>
                </a:solidFill>
                <a:effectLst/>
                <a:latin typeface="Century Gothic" panose="020B0502020202020204" pitchFamily="34" charset="0"/>
                <a:ea typeface="+mn-ea"/>
                <a:cs typeface="+mn-cs"/>
              </a:rPr>
              <a:t>faster than other methods.</a:t>
            </a:r>
            <a:br>
              <a:rPr lang="en-US" altLang="zh-CN" sz="1200" i="0" kern="1200" dirty="0" smtClean="0">
                <a:solidFill>
                  <a:schemeClr val="tx1"/>
                </a:solidFill>
                <a:effectLst/>
                <a:latin typeface="Century Gothic" panose="020B0502020202020204" pitchFamily="34" charset="0"/>
                <a:ea typeface="+mn-ea"/>
                <a:cs typeface="+mn-cs"/>
              </a:rPr>
            </a:br>
            <a:endParaRPr lang="zh-CN" altLang="en-US" dirty="0">
              <a:latin typeface="Century Gothic" panose="020B0502020202020204" pitchFamily="34" charset="0"/>
            </a:endParaRPr>
          </a:p>
        </p:txBody>
      </p:sp>
      <p:sp>
        <p:nvSpPr>
          <p:cNvPr id="4" name="灯片编号占位符 3"/>
          <p:cNvSpPr>
            <a:spLocks noGrp="1"/>
          </p:cNvSpPr>
          <p:nvPr>
            <p:ph type="sldNum" sz="quarter" idx="10"/>
          </p:nvPr>
        </p:nvSpPr>
        <p:spPr/>
        <p:txBody>
          <a:bodyPr/>
          <a:lstStyle/>
          <a:p>
            <a:fld id="{42A8DA8A-68A4-47BC-BAD2-F7090F68CE80}" type="slidenum">
              <a:rPr lang="zh-CN" altLang="en-US" smtClean="0"/>
              <a:t>21</a:t>
            </a:fld>
            <a:endParaRPr lang="zh-CN" altLang="en-US"/>
          </a:p>
        </p:txBody>
      </p:sp>
    </p:spTree>
    <p:extLst>
      <p:ext uri="{BB962C8B-B14F-4D97-AF65-F5344CB8AC3E}">
        <p14:creationId xmlns:p14="http://schemas.microsoft.com/office/powerpoint/2010/main" val="1825717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23</a:t>
            </a:fld>
            <a:endParaRPr lang="zh-CN" altLang="en-US"/>
          </a:p>
        </p:txBody>
      </p:sp>
    </p:spTree>
    <p:extLst>
      <p:ext uri="{BB962C8B-B14F-4D97-AF65-F5344CB8AC3E}">
        <p14:creationId xmlns:p14="http://schemas.microsoft.com/office/powerpoint/2010/main" val="182571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协同过滤技术是一种根据某些已知用户的偏好信息来推测未知用户的偏好信息，从而对未知用户进行推荐的技术，目前主要有三类协同过滤技术：</a:t>
            </a:r>
            <a:endParaRPr lang="en-US" altLang="zh-CN" dirty="0" smtClean="0"/>
          </a:p>
          <a:p>
            <a:pPr marL="228600" indent="-228600">
              <a:buAutoNum type="arabicPeriod"/>
            </a:pPr>
            <a:r>
              <a:rPr lang="zh-CN" altLang="en-US" baseline="0" dirty="0" smtClean="0"/>
              <a:t>基于内存的技术：</a:t>
            </a:r>
            <a:r>
              <a:rPr lang="zh-CN" altLang="en-US" sz="1200" b="0" i="0" kern="1200" dirty="0" smtClean="0">
                <a:solidFill>
                  <a:schemeClr val="tx1"/>
                </a:solidFill>
                <a:effectLst/>
                <a:latin typeface="+mn-lt"/>
                <a:ea typeface="+mn-ea"/>
                <a:cs typeface="+mn-cs"/>
              </a:rPr>
              <a:t>基于</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的协同过滤，通过用户对不同</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的评分来评测</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之间的相似性，基于</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之间的相似性做出推荐；基于</a:t>
            </a:r>
            <a:r>
              <a:rPr lang="en-US" altLang="zh-CN" sz="1200" b="0" i="0" kern="1200" dirty="0" smtClean="0">
                <a:solidFill>
                  <a:schemeClr val="tx1"/>
                </a:solidFill>
                <a:effectLst/>
                <a:latin typeface="+mn-lt"/>
                <a:ea typeface="+mn-ea"/>
                <a:cs typeface="+mn-cs"/>
              </a:rPr>
              <a:t>user</a:t>
            </a:r>
            <a:r>
              <a:rPr lang="zh-CN" altLang="en-US" sz="1200" b="0" i="0" kern="1200" dirty="0" smtClean="0">
                <a:solidFill>
                  <a:schemeClr val="tx1"/>
                </a:solidFill>
                <a:effectLst/>
                <a:latin typeface="+mn-lt"/>
                <a:ea typeface="+mn-ea"/>
                <a:cs typeface="+mn-cs"/>
              </a:rPr>
              <a:t>的协同过滤，通过不同用户对</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的评分来评测用户之间的相似性，基于用户之间的相似性做出推荐；</a:t>
            </a:r>
            <a:endParaRPr lang="en-US" altLang="zh-CN" sz="1200" b="0" i="0" kern="1200" dirty="0" smtClean="0">
              <a:solidFill>
                <a:schemeClr val="tx1"/>
              </a:solidFill>
              <a:effectLst/>
              <a:latin typeface="+mn-lt"/>
              <a:ea typeface="+mn-ea"/>
              <a:cs typeface="+mn-cs"/>
            </a:endParaRPr>
          </a:p>
          <a:p>
            <a:pPr marL="228600" indent="-228600">
              <a:buAutoNum type="arabicPeriod"/>
            </a:pPr>
            <a:r>
              <a:rPr lang="zh-CN" altLang="en-US" sz="1200" b="0" i="0" kern="1200" baseline="0" dirty="0" smtClean="0">
                <a:solidFill>
                  <a:schemeClr val="tx1"/>
                </a:solidFill>
                <a:effectLst/>
                <a:latin typeface="+mn-lt"/>
                <a:ea typeface="+mn-ea"/>
                <a:cs typeface="+mn-cs"/>
              </a:rPr>
              <a:t>基于内存的</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技术是指将当前用户</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项信息与已有用户偏好信息</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项信息进行比较，根据用户偏好相似性</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项相似性进行推荐的技术，该类算法需要将已有偏好信息载入内存进行处理，对内存要求比较高，同时当数据量很大时，时耗比较高</a:t>
            </a:r>
            <a:endParaRPr lang="en-US" altLang="zh-CN" baseline="0" dirty="0" smtClean="0"/>
          </a:p>
          <a:p>
            <a:pPr marL="228600" indent="-228600">
              <a:buAutoNum type="arabicPeriod"/>
            </a:pPr>
            <a:r>
              <a:rPr lang="zh-CN" altLang="en-US" baseline="0" dirty="0" smtClean="0"/>
              <a:t>基于模型的技术：使用打分数据训练模型（数据挖掘模型</a:t>
            </a:r>
            <a:r>
              <a:rPr lang="en-US" altLang="zh-CN" baseline="0" dirty="0" smtClean="0"/>
              <a:t>/</a:t>
            </a:r>
            <a:r>
              <a:rPr lang="zh-CN" altLang="en-US" baseline="0" dirty="0" smtClean="0"/>
              <a:t>机器学习模型），然后使用训练得到的模型进行预测，建模过程可能很慢，但是预测过程很快</a:t>
            </a:r>
            <a:endParaRPr lang="en-US" altLang="zh-CN" baseline="0" dirty="0" smtClean="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dirty="0" smtClean="0">
                <a:solidFill>
                  <a:srgbClr val="404040"/>
                </a:solidFill>
              </a:rPr>
              <a:t>Bayesian belief nets (BNs) CF models </a:t>
            </a:r>
            <a:r>
              <a:rPr lang="zh-CN" altLang="en-US" sz="1200" dirty="0" smtClean="0">
                <a:solidFill>
                  <a:srgbClr val="404040"/>
                </a:solidFill>
              </a:rPr>
              <a:t>、</a:t>
            </a:r>
            <a:r>
              <a:rPr lang="en-US" altLang="zh-CN" sz="1200" dirty="0" smtClean="0">
                <a:solidFill>
                  <a:srgbClr val="404040"/>
                </a:solidFill>
              </a:rPr>
              <a:t>clustering CF models </a:t>
            </a:r>
            <a:r>
              <a:rPr lang="zh-CN" altLang="en-US" sz="1200" dirty="0" smtClean="0">
                <a:solidFill>
                  <a:srgbClr val="404040"/>
                </a:solidFill>
              </a:rPr>
              <a:t>、</a:t>
            </a:r>
            <a:r>
              <a:rPr lang="en-US" altLang="zh-CN" sz="1200" dirty="0" smtClean="0">
                <a:solidFill>
                  <a:srgbClr val="404040"/>
                </a:solidFill>
              </a:rPr>
              <a:t>latent semantic CF models </a:t>
            </a:r>
            <a:r>
              <a:rPr lang="zh-CN" altLang="en-US" sz="1200" dirty="0" smtClean="0">
                <a:solidFill>
                  <a:srgbClr val="404040"/>
                </a:solidFill>
              </a:rPr>
              <a:t>、</a:t>
            </a:r>
            <a:r>
              <a:rPr lang="en-US" altLang="zh-CN" sz="1200" dirty="0" smtClean="0">
                <a:solidFill>
                  <a:srgbClr val="404040"/>
                </a:solidFill>
              </a:rPr>
              <a:t>MDP (Markov decision process) - based</a:t>
            </a:r>
            <a:endParaRPr lang="en-US" altLang="zh-CN" baseline="0" dirty="0" smtClean="0"/>
          </a:p>
          <a:p>
            <a:pPr marL="228600" indent="-228600">
              <a:buAutoNum type="arabicPeriod"/>
            </a:pPr>
            <a:r>
              <a:rPr lang="zh-CN" altLang="en-US" baseline="0" dirty="0" smtClean="0"/>
              <a:t>两者相结合的技术：将</a:t>
            </a:r>
            <a:r>
              <a:rPr lang="en-US" altLang="zh-CN" baseline="0" dirty="0" smtClean="0"/>
              <a:t>CF</a:t>
            </a:r>
            <a:r>
              <a:rPr lang="zh-CN" altLang="en-US" baseline="0" dirty="0" smtClean="0"/>
              <a:t>与其它推荐系统技术相结合的技术</a:t>
            </a:r>
            <a:endParaRPr lang="en-US" altLang="zh-CN" baseline="0" dirty="0" smtClean="0"/>
          </a:p>
          <a:p>
            <a:pPr marL="228600" indent="-228600">
              <a:buAutoNum type="arabicPeriod"/>
            </a:pPr>
            <a:endParaRPr lang="en-US" altLang="zh-CN" baseline="0" dirty="0" smtClean="0"/>
          </a:p>
          <a:p>
            <a:pPr marL="228600" indent="-228600">
              <a:buAutoNum type="arabicPeriod"/>
            </a:pPr>
            <a:r>
              <a:rPr lang="zh-CN" altLang="en-US" baseline="0" dirty="0" smtClean="0"/>
              <a:t>本文提出一种基于模型的协同过滤技术，该技术基于频繁项集挖掘算法，同时采用位匹配技术加快运行速度</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4</a:t>
            </a:fld>
            <a:endParaRPr lang="zh-CN" altLang="en-US"/>
          </a:p>
        </p:txBody>
      </p:sp>
    </p:spTree>
    <p:extLst>
      <p:ext uri="{BB962C8B-B14F-4D97-AF65-F5344CB8AC3E}">
        <p14:creationId xmlns:p14="http://schemas.microsoft.com/office/powerpoint/2010/main" val="637059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a:t>
            </a:r>
            <a:r>
              <a:rPr lang="en-US" altLang="zh-CN" dirty="0" smtClean="0"/>
              <a:t>CF</a:t>
            </a:r>
            <a:r>
              <a:rPr lang="zh-CN" altLang="en-US" dirty="0" smtClean="0"/>
              <a:t>算法和所有基于模型的</a:t>
            </a:r>
            <a:r>
              <a:rPr lang="en-US" altLang="zh-CN" dirty="0" smtClean="0"/>
              <a:t>CF</a:t>
            </a:r>
            <a:r>
              <a:rPr lang="zh-CN" altLang="en-US" dirty="0" smtClean="0"/>
              <a:t>算法一样，包含两个步骤：建模和推荐</a:t>
            </a:r>
            <a:endParaRPr lang="en-US" altLang="zh-CN" dirty="0" smtClean="0"/>
          </a:p>
          <a:p>
            <a:r>
              <a:rPr lang="zh-CN" altLang="en-US" dirty="0" smtClean="0"/>
              <a:t>给定一个打分矩阵，本文提出的方法的具体处理过程如下：</a:t>
            </a:r>
            <a:endParaRPr lang="en-US" altLang="zh-CN" dirty="0" smtClean="0"/>
          </a:p>
          <a:p>
            <a:pPr marL="228600" indent="-228600">
              <a:buAutoNum type="arabicPeriod"/>
            </a:pPr>
            <a:r>
              <a:rPr lang="zh-CN" altLang="en-US" baseline="0" dirty="0" smtClean="0"/>
              <a:t>建模阶段：根据已有的打分向量，从中挖掘频繁项集，得到一个频繁项集集合</a:t>
            </a:r>
            <a:r>
              <a:rPr lang="en-US" altLang="zh-CN" baseline="0" dirty="0" smtClean="0"/>
              <a:t>S</a:t>
            </a:r>
          </a:p>
          <a:p>
            <a:pPr marL="228600" indent="-228600">
              <a:buAutoNum type="arabicPeriod"/>
            </a:pPr>
            <a:r>
              <a:rPr lang="zh-CN" altLang="en-US" baseline="0" dirty="0" smtClean="0"/>
              <a:t>推荐阶段：</a:t>
            </a:r>
            <a:endParaRPr lang="en-US" altLang="zh-CN" baseline="0" dirty="0" smtClean="0"/>
          </a:p>
          <a:p>
            <a:pPr marL="685800" lvl="1" indent="-228600">
              <a:buAutoNum type="arabicPeriod"/>
            </a:pPr>
            <a:r>
              <a:rPr lang="zh-CN" altLang="en-US" baseline="0" dirty="0" smtClean="0"/>
              <a:t>当有用户需要进行推荐时：首先获得该用户的打分向量，然后从频繁项集集合</a:t>
            </a:r>
            <a:r>
              <a:rPr lang="en-US" altLang="zh-CN" baseline="0" dirty="0" smtClean="0"/>
              <a:t>S</a:t>
            </a:r>
            <a:r>
              <a:rPr lang="zh-CN" altLang="en-US" baseline="0" dirty="0" smtClean="0"/>
              <a:t>中抽取出包含该用户的打分向量中的项的项集</a:t>
            </a:r>
            <a:r>
              <a:rPr lang="en-US" altLang="zh-CN" baseline="0" dirty="0" smtClean="0"/>
              <a:t>s</a:t>
            </a:r>
            <a:r>
              <a:rPr lang="zh-CN" altLang="en-US" baseline="0" dirty="0" smtClean="0"/>
              <a:t>，最后将</a:t>
            </a:r>
            <a:r>
              <a:rPr lang="en-US" altLang="zh-CN" baseline="0" dirty="0" smtClean="0"/>
              <a:t>s</a:t>
            </a:r>
            <a:r>
              <a:rPr lang="zh-CN" altLang="en-US" baseline="0" dirty="0" smtClean="0"/>
              <a:t>中不在该用户的打分向量中的项推荐给用户</a:t>
            </a:r>
            <a:endParaRPr lang="en-US" altLang="zh-CN" baseline="0" dirty="0" smtClean="0"/>
          </a:p>
          <a:p>
            <a:pPr marL="685800" lvl="1" indent="-228600">
              <a:buAutoNum type="arabicPeriod"/>
            </a:pPr>
            <a:endParaRPr lang="en-US" altLang="zh-CN" baseline="0" dirty="0" smtClean="0"/>
          </a:p>
          <a:p>
            <a:pPr marL="685800" lvl="1" indent="-228600">
              <a:buAutoNum type="arabicPeriod"/>
            </a:pPr>
            <a:r>
              <a:rPr lang="zh-CN" altLang="en-US" baseline="0" dirty="0" smtClean="0"/>
              <a:t>建模阶段是一个线下处理阶段，耗时较长，但这并不影响线上阶段的推荐过程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6</a:t>
            </a:fld>
            <a:endParaRPr lang="zh-CN" altLang="en-US"/>
          </a:p>
        </p:txBody>
      </p:sp>
    </p:spTree>
    <p:extLst>
      <p:ext uri="{BB962C8B-B14F-4D97-AF65-F5344CB8AC3E}">
        <p14:creationId xmlns:p14="http://schemas.microsoft.com/office/powerpoint/2010/main" val="169877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en-US" altLang="zh-CN" dirty="0" smtClean="0"/>
          </a:p>
          <a:p>
            <a:r>
              <a:rPr lang="zh-CN" altLang="en-US" dirty="0" smtClean="0"/>
              <a:t>假设经过频繁项集挖掘后，得到的频繁项集集合如下，这五个项集中分别包含不同的项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现在需要对用户</a:t>
            </a:r>
            <a:r>
              <a:rPr lang="en-US" altLang="zh-CN" dirty="0" smtClean="0"/>
              <a:t>u</a:t>
            </a:r>
            <a:r>
              <a:rPr lang="zh-CN" altLang="en-US" dirty="0" smtClean="0"/>
              <a:t>进行推荐，该用户已有打分向量如下：</a:t>
            </a:r>
            <a:r>
              <a:rPr lang="en-US" altLang="zh-CN" dirty="0" smtClean="0"/>
              <a:t>u</a:t>
            </a:r>
            <a:r>
              <a:rPr lang="en-US" altLang="zh-CN" sz="1200" dirty="0" smtClean="0">
                <a:solidFill>
                  <a:srgbClr val="404040"/>
                </a:solidFill>
                <a:latin typeface="Consolas" panose="020B0609020204030204" pitchFamily="49" charset="0"/>
                <a:cs typeface="Consolas" panose="020B0609020204030204" pitchFamily="49" charset="0"/>
              </a:rPr>
              <a:t>=(item1=3, item2=5, item3=2)</a:t>
            </a:r>
            <a:endParaRPr lang="zh-CN" altLang="en-US" sz="1200" dirty="0" smtClean="0">
              <a:solidFill>
                <a:srgbClr val="404040"/>
              </a:solidFill>
              <a:latin typeface="Consolas" panose="020B0609020204030204" pitchFamily="49" charset="0"/>
              <a:cs typeface="Consolas" panose="020B0609020204030204" pitchFamily="49" charset="0"/>
            </a:endParaRPr>
          </a:p>
          <a:p>
            <a:r>
              <a:rPr lang="zh-CN" altLang="en-US" dirty="0" smtClean="0"/>
              <a:t>因此，该用户已对项</a:t>
            </a:r>
            <a:r>
              <a:rPr lang="en-US" altLang="zh-CN" dirty="0" smtClean="0"/>
              <a:t>1 2 3</a:t>
            </a:r>
            <a:r>
              <a:rPr lang="zh-CN" altLang="en-US" dirty="0" smtClean="0"/>
              <a:t>打分，那么从已有频繁项集集合中选择包含项</a:t>
            </a:r>
            <a:r>
              <a:rPr lang="en-US" altLang="zh-CN" dirty="0" smtClean="0"/>
              <a:t>1 2 3 </a:t>
            </a:r>
            <a:r>
              <a:rPr lang="zh-CN" altLang="en-US" dirty="0" smtClean="0"/>
              <a:t>的集合</a:t>
            </a:r>
            <a:r>
              <a:rPr lang="en-US" altLang="zh-CN" dirty="0" smtClean="0"/>
              <a:t>—S3</a:t>
            </a:r>
          </a:p>
          <a:p>
            <a:r>
              <a:rPr lang="zh-CN" altLang="en-US" dirty="0" smtClean="0"/>
              <a:t>将集合中剩余项推荐给当前用户，即将项</a:t>
            </a:r>
            <a:r>
              <a:rPr lang="en-US" altLang="zh-CN" dirty="0" smtClean="0"/>
              <a:t>5</a:t>
            </a:r>
            <a:r>
              <a:rPr lang="zh-CN" altLang="en-US" dirty="0" smtClean="0"/>
              <a:t>和</a:t>
            </a:r>
            <a:r>
              <a:rPr lang="en-US" altLang="zh-CN" dirty="0" smtClean="0"/>
              <a:t>7</a:t>
            </a:r>
            <a:r>
              <a:rPr lang="zh-CN" altLang="en-US" smtClean="0"/>
              <a:t>推荐给当前用户</a:t>
            </a:r>
          </a:p>
          <a:p>
            <a:endParaRPr lang="zh-CN" altLang="en-US"/>
          </a:p>
        </p:txBody>
      </p:sp>
      <p:sp>
        <p:nvSpPr>
          <p:cNvPr id="4" name="灯片编号占位符 3"/>
          <p:cNvSpPr>
            <a:spLocks noGrp="1"/>
          </p:cNvSpPr>
          <p:nvPr>
            <p:ph type="sldNum" sz="quarter" idx="10"/>
          </p:nvPr>
        </p:nvSpPr>
        <p:spPr/>
        <p:txBody>
          <a:bodyPr/>
          <a:lstStyle/>
          <a:p>
            <a:fld id="{42A8DA8A-68A4-47BC-BAD2-F7090F68CE80}" type="slidenum">
              <a:rPr lang="zh-CN" altLang="en-US" smtClean="0"/>
              <a:t>7</a:t>
            </a:fld>
            <a:endParaRPr lang="zh-CN" altLang="en-US"/>
          </a:p>
        </p:txBody>
      </p:sp>
    </p:spTree>
    <p:extLst>
      <p:ext uri="{BB962C8B-B14F-4D97-AF65-F5344CB8AC3E}">
        <p14:creationId xmlns:p14="http://schemas.microsoft.com/office/powerpoint/2010/main" val="168893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缺点：上述推荐过程只考虑了项的情况，而并没有考虑用户对项的打分，打分信息的缺失会导致推荐结果可能并不十分理想</a:t>
            </a:r>
            <a:endParaRPr lang="en-US" altLang="zh-CN" dirty="0" smtClean="0"/>
          </a:p>
          <a:p>
            <a:r>
              <a:rPr lang="zh-CN" altLang="en-US" dirty="0" smtClean="0"/>
              <a:t>解决方案：采用位转换方式，所谓位转换，即将每个项根据打分等级分为若干个子项，此处分值为</a:t>
            </a:r>
            <a:r>
              <a:rPr lang="en-US" altLang="zh-CN" dirty="0" smtClean="0"/>
              <a:t>5</a:t>
            </a:r>
            <a:r>
              <a:rPr lang="zh-CN" altLang="en-US" dirty="0" smtClean="0"/>
              <a:t>级，所以将每个项拆分为</a:t>
            </a:r>
            <a:r>
              <a:rPr lang="en-US" altLang="zh-CN" dirty="0" smtClean="0"/>
              <a:t>5</a:t>
            </a:r>
            <a:r>
              <a:rPr lang="zh-CN" altLang="en-US" dirty="0" smtClean="0"/>
              <a:t>个子项，每个子项代表一类打分情况</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并且采用</a:t>
            </a:r>
            <a:r>
              <a:rPr lang="en-US" altLang="zh-CN" dirty="0" smtClean="0"/>
              <a:t>0/1</a:t>
            </a:r>
            <a:r>
              <a:rPr lang="zh-CN" altLang="en-US" dirty="0" smtClean="0"/>
              <a:t>来表示用户对当前项的打分情况</a:t>
            </a:r>
            <a:endParaRPr lang="zh-CN" altLang="en-US" sz="1200" dirty="0" smtClean="0">
              <a:solidFill>
                <a:srgbClr val="404040"/>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0"/>
          </p:nvPr>
        </p:nvSpPr>
        <p:spPr/>
        <p:txBody>
          <a:bodyPr/>
          <a:lstStyle/>
          <a:p>
            <a:fld id="{42A8DA8A-68A4-47BC-BAD2-F7090F68CE80}" type="slidenum">
              <a:rPr lang="zh-CN" altLang="en-US" smtClean="0"/>
              <a:t>8</a:t>
            </a:fld>
            <a:endParaRPr lang="zh-CN" altLang="en-US"/>
          </a:p>
        </p:txBody>
      </p:sp>
    </p:spTree>
    <p:extLst>
      <p:ext uri="{BB962C8B-B14F-4D97-AF65-F5344CB8AC3E}">
        <p14:creationId xmlns:p14="http://schemas.microsoft.com/office/powerpoint/2010/main" val="51787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经过位转换后，用户打分矩阵就转变为了 位打分矩阵</a:t>
            </a:r>
          </a:p>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9</a:t>
            </a:fld>
            <a:endParaRPr lang="zh-CN" altLang="en-US"/>
          </a:p>
        </p:txBody>
      </p:sp>
    </p:spTree>
    <p:extLst>
      <p:ext uri="{BB962C8B-B14F-4D97-AF65-F5344CB8AC3E}">
        <p14:creationId xmlns:p14="http://schemas.microsoft.com/office/powerpoint/2010/main" val="151004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本文的</a:t>
            </a:r>
            <a:r>
              <a:rPr lang="en-US" altLang="zh-CN" dirty="0" smtClean="0"/>
              <a:t>CF</a:t>
            </a:r>
            <a:r>
              <a:rPr lang="zh-CN" altLang="en-US" dirty="0" smtClean="0"/>
              <a:t>算法和所有基于模型的</a:t>
            </a:r>
            <a:r>
              <a:rPr lang="en-US" altLang="zh-CN" dirty="0" smtClean="0"/>
              <a:t>CF</a:t>
            </a:r>
            <a:r>
              <a:rPr lang="zh-CN" altLang="en-US" dirty="0" smtClean="0"/>
              <a:t>算法一样，包含两个步骤：建模和推荐</a:t>
            </a:r>
            <a:endParaRPr lang="en-US" altLang="zh-CN" dirty="0" smtClean="0"/>
          </a:p>
          <a:p>
            <a:r>
              <a:rPr lang="zh-CN" altLang="en-US" dirty="0" smtClean="0"/>
              <a:t>给定一个打分矩阵，本文提出的方法的具体处理过程如下：</a:t>
            </a:r>
            <a:endParaRPr lang="en-US" altLang="zh-CN" dirty="0" smtClean="0"/>
          </a:p>
          <a:p>
            <a:pPr marL="228600" indent="-228600">
              <a:buAutoNum type="arabicPeriod"/>
            </a:pPr>
            <a:r>
              <a:rPr lang="zh-CN" altLang="en-US" baseline="0" dirty="0" smtClean="0"/>
              <a:t>建模阶段：根据已有的打分向量，从中挖掘频繁项集，得到一个频繁项集集合</a:t>
            </a:r>
            <a:r>
              <a:rPr lang="en-US" altLang="zh-CN" baseline="0" dirty="0" smtClean="0"/>
              <a:t>S</a:t>
            </a:r>
          </a:p>
          <a:p>
            <a:pPr marL="228600" indent="-228600">
              <a:buAutoNum type="arabicPeriod"/>
            </a:pPr>
            <a:r>
              <a:rPr lang="zh-CN" altLang="en-US" baseline="0" dirty="0" smtClean="0"/>
              <a:t>推荐阶段：</a:t>
            </a:r>
            <a:endParaRPr lang="en-US" altLang="zh-CN" baseline="0" dirty="0" smtClean="0"/>
          </a:p>
          <a:p>
            <a:pPr marL="685800" lvl="1" indent="-228600">
              <a:buAutoNum type="arabicPeriod"/>
            </a:pPr>
            <a:r>
              <a:rPr lang="zh-CN" altLang="en-US" baseline="0" dirty="0" smtClean="0"/>
              <a:t>当有用户需要进行推荐时：首先获得该用户的打分向量，然后从频繁项集集合</a:t>
            </a:r>
            <a:r>
              <a:rPr lang="en-US" altLang="zh-CN" baseline="0" dirty="0" smtClean="0"/>
              <a:t>S</a:t>
            </a:r>
            <a:r>
              <a:rPr lang="zh-CN" altLang="en-US" baseline="0" dirty="0" smtClean="0"/>
              <a:t>中抽取出包含该用户的打分向量中的项的项集</a:t>
            </a:r>
            <a:r>
              <a:rPr lang="en-US" altLang="zh-CN" baseline="0" dirty="0" smtClean="0"/>
              <a:t>s</a:t>
            </a:r>
            <a:r>
              <a:rPr lang="zh-CN" altLang="en-US" baseline="0" dirty="0" smtClean="0"/>
              <a:t>，最后将</a:t>
            </a:r>
            <a:r>
              <a:rPr lang="en-US" altLang="zh-CN" baseline="0" dirty="0" smtClean="0"/>
              <a:t>s</a:t>
            </a:r>
            <a:r>
              <a:rPr lang="zh-CN" altLang="en-US" baseline="0" dirty="0" smtClean="0"/>
              <a:t>中不在该用户的打分向量中的项推荐给用户</a:t>
            </a:r>
            <a:endParaRPr lang="en-US" altLang="zh-CN" baseline="0" dirty="0" smtClean="0"/>
          </a:p>
          <a:p>
            <a:pPr marL="685800" lvl="1" indent="-228600">
              <a:buAutoNum type="arabicPeriod"/>
            </a:pPr>
            <a:endParaRPr lang="en-US" altLang="zh-CN" baseline="0" dirty="0" smtClean="0"/>
          </a:p>
          <a:p>
            <a:pPr marL="685800" lvl="1" indent="-228600">
              <a:buAutoNum type="arabicPeriod"/>
            </a:pPr>
            <a:r>
              <a:rPr lang="zh-CN" altLang="en-US" baseline="0" dirty="0" smtClean="0"/>
              <a:t>建模阶段是一个线下处理阶段，耗时较长，但这并不影响线上阶段的推荐过程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10</a:t>
            </a:fld>
            <a:endParaRPr lang="zh-CN" altLang="en-US"/>
          </a:p>
        </p:txBody>
      </p:sp>
    </p:spTree>
    <p:extLst>
      <p:ext uri="{BB962C8B-B14F-4D97-AF65-F5344CB8AC3E}">
        <p14:creationId xmlns:p14="http://schemas.microsoft.com/office/powerpoint/2010/main" val="169877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计算所有项的支持度，并按支持度降序排序，将支持度小于</a:t>
            </a:r>
            <a:r>
              <a:rPr lang="en-US" altLang="zh-CN" dirty="0" err="1" smtClean="0"/>
              <a:t>minSup</a:t>
            </a:r>
            <a:r>
              <a:rPr lang="zh-CN" altLang="en-US" dirty="0" smtClean="0"/>
              <a:t>的项删除，从而得到频繁</a:t>
            </a:r>
            <a:r>
              <a:rPr lang="en-US" altLang="zh-CN" dirty="0" smtClean="0"/>
              <a:t>1</a:t>
            </a:r>
            <a:r>
              <a:rPr lang="zh-CN" altLang="en-US" dirty="0" smtClean="0"/>
              <a:t>项集集合</a:t>
            </a:r>
            <a:endParaRPr lang="en-US" altLang="zh-CN" dirty="0" smtClean="0"/>
          </a:p>
          <a:p>
            <a:r>
              <a:rPr lang="en-US" altLang="zh-CN" dirty="0" smtClean="0"/>
              <a:t>2.</a:t>
            </a:r>
            <a:r>
              <a:rPr lang="en-US" altLang="zh-CN" baseline="0" dirty="0" smtClean="0"/>
              <a:t> </a:t>
            </a:r>
            <a:r>
              <a:rPr lang="zh-CN" altLang="en-US" baseline="0" dirty="0" smtClean="0"/>
              <a:t>用当前降序排序下的第一个项初始化第</a:t>
            </a:r>
            <a:r>
              <a:rPr lang="en-US" altLang="zh-CN" baseline="0" dirty="0" err="1" smtClean="0"/>
              <a:t>i</a:t>
            </a:r>
            <a:r>
              <a:rPr lang="zh-CN" altLang="en-US" baseline="0" dirty="0" smtClean="0"/>
              <a:t>个频繁项集，并将该项从降序排序中删除</a:t>
            </a:r>
            <a:endParaRPr lang="en-US" altLang="zh-CN" baseline="0" dirty="0" smtClean="0"/>
          </a:p>
          <a:p>
            <a:r>
              <a:rPr lang="en-US" altLang="zh-CN" baseline="0" dirty="0" smtClean="0"/>
              <a:t>3. </a:t>
            </a:r>
            <a:r>
              <a:rPr lang="zh-CN" altLang="en-US" baseline="0" dirty="0" smtClean="0"/>
              <a:t>如果当前降序排序集中不包含任何项了，那么算法结束，否则</a:t>
            </a:r>
            <a:endParaRPr lang="en-US" altLang="zh-CN" baseline="0" dirty="0" smtClean="0"/>
          </a:p>
          <a:p>
            <a:r>
              <a:rPr lang="en-US" altLang="zh-CN" baseline="0" dirty="0" smtClean="0"/>
              <a:t>4. </a:t>
            </a:r>
            <a:r>
              <a:rPr lang="zh-CN" altLang="en-US" baseline="0" dirty="0" smtClean="0"/>
              <a:t>如果当前项是降序排序集中最后一个项，那么将当前项集中的所有项均从降序集中删除，并进行下一个项集的计算</a:t>
            </a:r>
            <a:endParaRPr lang="en-US" altLang="zh-CN" baseline="0" dirty="0" smtClean="0"/>
          </a:p>
          <a:p>
            <a:r>
              <a:rPr lang="en-US" altLang="zh-CN" baseline="0" dirty="0" smtClean="0"/>
              <a:t>5. </a:t>
            </a:r>
            <a:r>
              <a:rPr lang="zh-CN" altLang="en-US" baseline="0" dirty="0" smtClean="0"/>
              <a:t>否则，取出降序集中的下一项，与当前项进行结合，判断该项集的支持度，如果支持度不小于最小支持度，那么将当前项加入到当前项集中，并进行下一项计算</a:t>
            </a:r>
            <a:endParaRPr lang="en-US" altLang="zh-CN" baseline="0" dirty="0" smtClean="0"/>
          </a:p>
          <a:p>
            <a:endParaRPr lang="en-US" altLang="zh-CN" baseline="0" dirty="0" smtClean="0"/>
          </a:p>
          <a:p>
            <a:r>
              <a:rPr lang="zh-CN" altLang="en-US" dirty="0" smtClean="0"/>
              <a:t>该方法的工作流程为：首先对所有项根据支持度降序排列，然后根据该顺序依次取出所有的项，将它们进行组合，如果组合的支持度不小于最小支持度，那么将该组合添加到频繁项集集合中，否则继续选择下一项，直至所有的项均被处理完成。</a:t>
            </a:r>
            <a:endParaRPr lang="en-US" altLang="zh-CN" dirty="0" smtClean="0"/>
          </a:p>
          <a:p>
            <a:r>
              <a:rPr lang="en-US" altLang="zh-CN" sz="1200" i="0" kern="1200" dirty="0" smtClean="0">
                <a:solidFill>
                  <a:schemeClr val="tx1"/>
                </a:solidFill>
                <a:effectLst/>
                <a:latin typeface="+mn-lt"/>
                <a:ea typeface="+mn-ea"/>
                <a:cs typeface="+mn-cs"/>
              </a:rPr>
              <a:t>heuristic algorithm</a:t>
            </a:r>
          </a:p>
          <a:p>
            <a:endParaRPr lang="zh-CN" altLang="en-US" dirty="0" smtClean="0"/>
          </a:p>
          <a:p>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11</a:t>
            </a:fld>
            <a:endParaRPr lang="zh-CN" altLang="en-US"/>
          </a:p>
        </p:txBody>
      </p:sp>
    </p:spTree>
    <p:extLst>
      <p:ext uri="{BB962C8B-B14F-4D97-AF65-F5344CB8AC3E}">
        <p14:creationId xmlns:p14="http://schemas.microsoft.com/office/powerpoint/2010/main" val="254826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0" kern="1200" dirty="0" smtClean="0">
                <a:solidFill>
                  <a:schemeClr val="tx1"/>
                </a:solidFill>
                <a:effectLst/>
                <a:latin typeface="+mn-lt"/>
                <a:ea typeface="+mn-ea"/>
                <a:cs typeface="+mn-cs"/>
              </a:rPr>
              <a:t>item and </a:t>
            </a:r>
            <a:r>
              <a:rPr lang="en-US" altLang="zh-CN" sz="1200" i="0" kern="1200" dirty="0" err="1" smtClean="0">
                <a:solidFill>
                  <a:schemeClr val="tx1"/>
                </a:solidFill>
                <a:effectLst/>
                <a:latin typeface="+mn-lt"/>
                <a:ea typeface="+mn-ea"/>
                <a:cs typeface="+mn-cs"/>
              </a:rPr>
              <a:t>itemset</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become cluster (sub-item) and bit set</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The support of item or </a:t>
            </a:r>
            <a:r>
              <a:rPr lang="en-US" altLang="zh-CN" sz="1200" i="0" kern="1200" dirty="0" err="1" smtClean="0">
                <a:solidFill>
                  <a:schemeClr val="tx1"/>
                </a:solidFill>
                <a:effectLst/>
                <a:latin typeface="+mn-lt"/>
                <a:ea typeface="+mn-ea"/>
                <a:cs typeface="+mn-cs"/>
              </a:rPr>
              <a:t>itemset</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en-US" altLang="zh-CN" sz="1200" i="0" kern="1200" dirty="0" smtClean="0">
                <a:solidFill>
                  <a:schemeClr val="tx1"/>
                </a:solidFill>
                <a:effectLst/>
                <a:latin typeface="+mn-lt"/>
                <a:ea typeface="+mn-ea"/>
                <a:cs typeface="+mn-cs"/>
              </a:rPr>
              <a:t>are the number of bits whose values are 1 (</a:t>
            </a:r>
            <a:r>
              <a:rPr lang="en-US" altLang="zh-CN" sz="1200" i="1" kern="1200" dirty="0" smtClean="0">
                <a:solidFill>
                  <a:schemeClr val="tx1"/>
                </a:solidFill>
                <a:effectLst/>
                <a:latin typeface="+mn-lt"/>
                <a:ea typeface="+mn-ea"/>
                <a:cs typeface="+mn-cs"/>
              </a:rPr>
              <a:t>s</a:t>
            </a:r>
            <a:r>
              <a:rPr lang="en-US" altLang="zh-CN" sz="1200" i="0" kern="1200" dirty="0" smtClean="0">
                <a:solidFill>
                  <a:schemeClr val="tx1"/>
                </a:solidFill>
                <a:effectLst/>
                <a:latin typeface="+mn-lt"/>
                <a:ea typeface="+mn-ea"/>
                <a:cs typeface="+mn-cs"/>
              </a:rPr>
              <a:t>) in bit set</a:t>
            </a:r>
          </a:p>
          <a:p>
            <a:endParaRPr lang="en-US" altLang="zh-CN" sz="1200" i="0" kern="1200" dirty="0" smtClean="0">
              <a:solidFill>
                <a:schemeClr val="tx1"/>
              </a:solidFill>
              <a:effectLst/>
              <a:latin typeface="+mn-lt"/>
              <a:ea typeface="+mn-ea"/>
              <a:cs typeface="+mn-cs"/>
            </a:endParaRPr>
          </a:p>
          <a:p>
            <a:r>
              <a:rPr lang="zh-CN" altLang="en-US" sz="1200" i="0" kern="1200" dirty="0" smtClean="0">
                <a:solidFill>
                  <a:schemeClr val="tx1"/>
                </a:solidFill>
                <a:effectLst/>
                <a:latin typeface="+mn-lt"/>
                <a:ea typeface="+mn-ea"/>
                <a:cs typeface="+mn-cs"/>
              </a:rPr>
              <a:t>左边是经过</a:t>
            </a:r>
            <a:r>
              <a:rPr lang="en-US" altLang="zh-CN" sz="1200" i="0" kern="1200" dirty="0" smtClean="0">
                <a:solidFill>
                  <a:schemeClr val="tx1"/>
                </a:solidFill>
                <a:effectLst/>
                <a:latin typeface="+mn-lt"/>
                <a:ea typeface="+mn-ea"/>
                <a:cs typeface="+mn-cs"/>
              </a:rPr>
              <a:t>bit</a:t>
            </a:r>
            <a:r>
              <a:rPr lang="zh-CN" altLang="en-US" sz="1200" i="0" kern="1200" baseline="0" dirty="0" smtClean="0">
                <a:solidFill>
                  <a:schemeClr val="tx1"/>
                </a:solidFill>
                <a:effectLst/>
                <a:latin typeface="+mn-lt"/>
                <a:ea typeface="+mn-ea"/>
                <a:cs typeface="+mn-cs"/>
              </a:rPr>
              <a:t>转换后的打分矩阵</a:t>
            </a:r>
            <a:r>
              <a:rPr lang="en-US" altLang="zh-CN" sz="1200" i="0" kern="1200" dirty="0" smtClean="0">
                <a:solidFill>
                  <a:schemeClr val="tx1"/>
                </a:solidFill>
                <a:effectLst/>
                <a:latin typeface="+mn-lt"/>
                <a:ea typeface="+mn-ea"/>
                <a:cs typeface="+mn-cs"/>
              </a:rPr>
              <a:t/>
            </a:r>
            <a:br>
              <a:rPr lang="en-US" altLang="zh-CN" sz="1200" i="0" kern="1200" dirty="0" smtClean="0">
                <a:solidFill>
                  <a:schemeClr val="tx1"/>
                </a:solidFill>
                <a:effectLst/>
                <a:latin typeface="+mn-lt"/>
                <a:ea typeface="+mn-ea"/>
                <a:cs typeface="+mn-cs"/>
              </a:rPr>
            </a:br>
            <a:r>
              <a:rPr lang="zh-CN" altLang="en-US" sz="1200" i="0" kern="1200" dirty="0" smtClean="0">
                <a:solidFill>
                  <a:schemeClr val="tx1"/>
                </a:solidFill>
                <a:effectLst/>
                <a:latin typeface="+mn-lt"/>
                <a:ea typeface="+mn-ea"/>
                <a:cs typeface="+mn-cs"/>
              </a:rPr>
              <a:t>第一步：假设最小支持度为</a:t>
            </a:r>
            <a:r>
              <a:rPr lang="en-US" altLang="zh-CN" sz="1200" i="0" kern="1200" dirty="0" smtClean="0">
                <a:solidFill>
                  <a:schemeClr val="tx1"/>
                </a:solidFill>
                <a:effectLst/>
                <a:latin typeface="+mn-lt"/>
                <a:ea typeface="+mn-ea"/>
                <a:cs typeface="+mn-cs"/>
              </a:rPr>
              <a:t>2</a:t>
            </a:r>
            <a:r>
              <a:rPr lang="zh-CN" altLang="en-US" sz="1200" i="0" kern="1200" dirty="0" smtClean="0">
                <a:solidFill>
                  <a:schemeClr val="tx1"/>
                </a:solidFill>
                <a:effectLst/>
                <a:latin typeface="+mn-lt"/>
                <a:ea typeface="+mn-ea"/>
                <a:cs typeface="+mn-cs"/>
              </a:rPr>
              <a:t>，那么在该例中，保留下来的项为</a:t>
            </a:r>
            <a:r>
              <a:rPr lang="pt-BR" altLang="zh-CN" sz="1200" i="0" kern="1200" dirty="0" smtClean="0">
                <a:solidFill>
                  <a:schemeClr val="tx1"/>
                </a:solidFill>
                <a:effectLst/>
                <a:latin typeface="+mn-lt"/>
                <a:ea typeface="+mn-ea"/>
                <a:cs typeface="+mn-cs"/>
              </a:rPr>
              <a:t>Item_2_5 = (111), Item_1_3 = (110),Item_3_2 = (110), Item_4_1 = (110)</a:t>
            </a:r>
          </a:p>
          <a:p>
            <a:r>
              <a:rPr lang="zh-CN" altLang="en-US" sz="1200" i="0" kern="1200" dirty="0" smtClean="0">
                <a:solidFill>
                  <a:schemeClr val="tx1"/>
                </a:solidFill>
                <a:effectLst/>
                <a:latin typeface="+mn-lt"/>
                <a:ea typeface="+mn-ea"/>
                <a:cs typeface="+mn-cs"/>
              </a:rPr>
              <a:t>第二步：第一个项集</a:t>
            </a:r>
            <a:r>
              <a:rPr lang="en-US" altLang="zh-CN" sz="1200" i="0" kern="1200" dirty="0" smtClean="0">
                <a:solidFill>
                  <a:schemeClr val="tx1"/>
                </a:solidFill>
                <a:effectLst/>
                <a:latin typeface="+mn-lt"/>
                <a:ea typeface="+mn-ea"/>
                <a:cs typeface="+mn-cs"/>
              </a:rPr>
              <a:t>s1</a:t>
            </a:r>
            <a:r>
              <a:rPr lang="zh-CN" altLang="en-US" sz="1200" i="0" kern="1200" dirty="0" smtClean="0">
                <a:solidFill>
                  <a:schemeClr val="tx1"/>
                </a:solidFill>
                <a:effectLst/>
                <a:latin typeface="+mn-lt"/>
                <a:ea typeface="+mn-ea"/>
                <a:cs typeface="+mn-cs"/>
              </a:rPr>
              <a:t>初始化为</a:t>
            </a:r>
            <a:r>
              <a:rPr lang="en-US" altLang="zh-CN" sz="1200" i="0" kern="1200" dirty="0" smtClean="0">
                <a:solidFill>
                  <a:schemeClr val="tx1"/>
                </a:solidFill>
                <a:effectLst/>
                <a:latin typeface="+mn-lt"/>
                <a:ea typeface="+mn-ea"/>
                <a:cs typeface="+mn-cs"/>
              </a:rPr>
              <a:t>item_2_5, s1 = (111) and support(s1) = count (111) = 3</a:t>
            </a:r>
          </a:p>
          <a:p>
            <a:r>
              <a:rPr lang="zh-CN" altLang="en-US" sz="1200" i="0" kern="1200" dirty="0" smtClean="0">
                <a:solidFill>
                  <a:schemeClr val="tx1"/>
                </a:solidFill>
                <a:effectLst/>
                <a:latin typeface="+mn-lt"/>
                <a:ea typeface="+mn-ea"/>
                <a:cs typeface="+mn-cs"/>
              </a:rPr>
              <a:t>第三四步：依次选取</a:t>
            </a:r>
            <a:r>
              <a:rPr lang="en-US" altLang="zh-CN" sz="1200" i="0" kern="1200" dirty="0" smtClean="0">
                <a:solidFill>
                  <a:schemeClr val="tx1"/>
                </a:solidFill>
                <a:effectLst/>
                <a:latin typeface="+mn-lt"/>
                <a:ea typeface="+mn-ea"/>
                <a:cs typeface="+mn-cs"/>
              </a:rPr>
              <a:t>sub-items (clusters)</a:t>
            </a:r>
            <a:r>
              <a:rPr lang="zh-CN" altLang="en-US" sz="1200" i="0" kern="1200" dirty="0" smtClean="0">
                <a:solidFill>
                  <a:schemeClr val="tx1"/>
                </a:solidFill>
                <a:effectLst/>
                <a:latin typeface="+mn-lt"/>
                <a:ea typeface="+mn-ea"/>
                <a:cs typeface="+mn-cs"/>
              </a:rPr>
              <a:t>，例如</a:t>
            </a:r>
            <a:r>
              <a:rPr lang="en-US" altLang="zh-CN" sz="1200" i="0" kern="1200" dirty="0" smtClean="0">
                <a:solidFill>
                  <a:schemeClr val="tx1"/>
                </a:solidFill>
                <a:effectLst/>
                <a:latin typeface="+mn-lt"/>
                <a:ea typeface="+mn-ea"/>
                <a:cs typeface="+mn-cs"/>
              </a:rPr>
              <a:t> Item_1_3, Item_3_2, Item_4_1</a:t>
            </a:r>
            <a:r>
              <a:rPr lang="zh-CN" altLang="en-US" sz="1200" i="0" kern="1200" dirty="0" smtClean="0">
                <a:solidFill>
                  <a:schemeClr val="tx1"/>
                </a:solidFill>
                <a:effectLst/>
                <a:latin typeface="+mn-lt"/>
                <a:ea typeface="+mn-ea"/>
                <a:cs typeface="+mn-cs"/>
              </a:rPr>
              <a:t>，并且这些项的支持度均大于最小支持度</a:t>
            </a:r>
            <a:endParaRPr lang="en-US" altLang="zh-CN" sz="1200" i="0" kern="1200" dirty="0" smtClean="0">
              <a:solidFill>
                <a:schemeClr val="tx1"/>
              </a:solidFill>
              <a:effectLst/>
              <a:latin typeface="+mn-lt"/>
              <a:ea typeface="+mn-ea"/>
              <a:cs typeface="+mn-cs"/>
            </a:endParaRPr>
          </a:p>
          <a:p>
            <a:r>
              <a:rPr lang="en-US" altLang="zh-CN" sz="1200" i="0" kern="1200" dirty="0" smtClean="0">
                <a:solidFill>
                  <a:schemeClr val="tx1"/>
                </a:solidFill>
                <a:effectLst/>
                <a:latin typeface="+mn-lt"/>
                <a:ea typeface="+mn-ea"/>
                <a:cs typeface="+mn-cs"/>
              </a:rPr>
              <a:t>Picking Item_1_3: s1 = s1 AND Item_1_3=(111) AND (110) = (110) → support(s1) = 2.</a:t>
            </a:r>
          </a:p>
          <a:p>
            <a:r>
              <a:rPr lang="en-US" altLang="zh-CN" sz="1200" i="0" kern="1200" dirty="0" smtClean="0">
                <a:solidFill>
                  <a:schemeClr val="tx1"/>
                </a:solidFill>
                <a:effectLst/>
                <a:latin typeface="+mn-lt"/>
                <a:ea typeface="+mn-ea"/>
                <a:cs typeface="+mn-cs"/>
              </a:rPr>
              <a:t>Picking Item_3_2: s1 = s1 AND Item_3_2 = (110) AND (110) = (110) → support(s1) = 2.</a:t>
            </a:r>
          </a:p>
          <a:p>
            <a:r>
              <a:rPr lang="en-US" altLang="zh-CN" sz="1200" i="0" kern="1200" dirty="0" smtClean="0">
                <a:solidFill>
                  <a:schemeClr val="tx1"/>
                </a:solidFill>
                <a:effectLst/>
                <a:latin typeface="+mn-lt"/>
                <a:ea typeface="+mn-ea"/>
                <a:cs typeface="+mn-cs"/>
              </a:rPr>
              <a:t>Picking Item_4_1: s1 = s1 AND Item_4_1 = (110) AND (110) = (110) → support(s1) = 2.</a:t>
            </a:r>
          </a:p>
          <a:p>
            <a:r>
              <a:rPr lang="zh-CN" altLang="en-US" sz="1200" i="0" kern="1200" dirty="0" smtClean="0">
                <a:solidFill>
                  <a:schemeClr val="tx1"/>
                </a:solidFill>
                <a:effectLst/>
                <a:latin typeface="+mn-lt"/>
                <a:ea typeface="+mn-ea"/>
                <a:cs typeface="+mn-cs"/>
              </a:rPr>
              <a:t>最后得到频繁项集</a:t>
            </a:r>
            <a:r>
              <a:rPr lang="en-US" altLang="zh-CN" sz="1200" i="0" kern="1200" dirty="0" smtClean="0">
                <a:solidFill>
                  <a:schemeClr val="tx1"/>
                </a:solidFill>
                <a:effectLst/>
                <a:latin typeface="+mn-lt"/>
                <a:ea typeface="+mn-ea"/>
                <a:cs typeface="+mn-cs"/>
              </a:rPr>
              <a:t>s1</a:t>
            </a:r>
            <a:r>
              <a:rPr lang="zh-CN" altLang="en-US" sz="1200" i="0" kern="1200" dirty="0" smtClean="0">
                <a:solidFill>
                  <a:schemeClr val="tx1"/>
                </a:solidFill>
                <a:effectLst/>
                <a:latin typeface="+mn-lt"/>
                <a:ea typeface="+mn-ea"/>
                <a:cs typeface="+mn-cs"/>
              </a:rPr>
              <a:t>，支持度为</a:t>
            </a:r>
            <a:r>
              <a:rPr lang="en-US" altLang="zh-CN" sz="1200" i="0" kern="1200" dirty="0" smtClean="0">
                <a:solidFill>
                  <a:schemeClr val="tx1"/>
                </a:solidFill>
                <a:effectLst/>
                <a:latin typeface="+mn-lt"/>
                <a:ea typeface="+mn-ea"/>
                <a:cs typeface="+mn-cs"/>
              </a:rPr>
              <a:t>s1 = (110) </a:t>
            </a:r>
            <a:r>
              <a:rPr lang="zh-CN" altLang="en-US" sz="1200" i="0" kern="1200" dirty="0" smtClean="0">
                <a:solidFill>
                  <a:schemeClr val="tx1"/>
                </a:solidFill>
                <a:effectLst/>
                <a:latin typeface="+mn-lt"/>
                <a:ea typeface="+mn-ea"/>
                <a:cs typeface="+mn-cs"/>
              </a:rPr>
              <a:t>，包含项</a:t>
            </a:r>
            <a:r>
              <a:rPr lang="en-US" altLang="zh-CN" sz="1200" i="0" kern="1200" dirty="0" smtClean="0">
                <a:solidFill>
                  <a:schemeClr val="tx1"/>
                </a:solidFill>
                <a:effectLst/>
                <a:latin typeface="+mn-lt"/>
                <a:ea typeface="+mn-ea"/>
                <a:cs typeface="+mn-cs"/>
              </a:rPr>
              <a:t>Item_2_5, Item_1_3,Item_3_2, Item_4_1</a:t>
            </a:r>
            <a:br>
              <a:rPr lang="en-US" altLang="zh-CN" sz="1200" i="0" kern="1200" dirty="0" smtClean="0">
                <a:solidFill>
                  <a:schemeClr val="tx1"/>
                </a:solidFill>
                <a:effectLst/>
                <a:latin typeface="+mn-lt"/>
                <a:ea typeface="+mn-ea"/>
                <a:cs typeface="+mn-cs"/>
              </a:rPr>
            </a:br>
            <a:endParaRPr lang="en-US" altLang="zh-CN" sz="120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2A8DA8A-68A4-47BC-BAD2-F7090F68CE80}" type="slidenum">
              <a:rPr lang="zh-CN" altLang="en-US" smtClean="0"/>
              <a:t>12</a:t>
            </a:fld>
            <a:endParaRPr lang="zh-CN" altLang="en-US"/>
          </a:p>
        </p:txBody>
      </p:sp>
    </p:spTree>
    <p:extLst>
      <p:ext uri="{BB962C8B-B14F-4D97-AF65-F5344CB8AC3E}">
        <p14:creationId xmlns:p14="http://schemas.microsoft.com/office/powerpoint/2010/main" val="3788842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梯形 1"/>
          <p:cNvSpPr/>
          <p:nvPr userDrawn="1"/>
        </p:nvSpPr>
        <p:spPr>
          <a:xfrm rot="16200000">
            <a:off x="2058625" y="-1421434"/>
            <a:ext cx="5040000" cy="9144000"/>
          </a:xfrm>
          <a:prstGeom prst="trapezoid">
            <a:avLst>
              <a:gd name="adj" fmla="val 648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3" y="4895450"/>
            <a:ext cx="9144000" cy="27372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smtClean="0">
              <a:ln>
                <a:noFill/>
              </a:ln>
              <a:solidFill>
                <a:srgbClr val="FFFFFF"/>
              </a:solidFill>
              <a:effectLst/>
              <a:uLnTx/>
              <a:uFillTx/>
              <a:latin typeface="Arial"/>
              <a:ea typeface="华文楷体"/>
              <a:cs typeface="+mn-cs"/>
            </a:endParaRPr>
          </a:p>
        </p:txBody>
      </p:sp>
      <p:sp>
        <p:nvSpPr>
          <p:cNvPr id="5" name="矩形 4"/>
          <p:cNvSpPr/>
          <p:nvPr userDrawn="1"/>
        </p:nvSpPr>
        <p:spPr>
          <a:xfrm>
            <a:off x="8267975" y="4866501"/>
            <a:ext cx="595036" cy="276999"/>
          </a:xfrm>
          <a:prstGeom prst="rect">
            <a:avLst/>
          </a:prstGeom>
          <a:ln>
            <a:noFill/>
          </a:ln>
        </p:spPr>
        <p:txBody>
          <a:bodyPr wrap="none">
            <a:spAutoFit/>
          </a:bodyPr>
          <a:lstStyle/>
          <a:p>
            <a:pPr algn="ctr" fontAlgn="ctr"/>
            <a:fld id="{170C0C04-E408-48A9-82A4-3716296300DE}" type="slidenum">
              <a:rPr lang="zh-CN" altLang="en-US" sz="1200" b="1" smtClean="0">
                <a:ln>
                  <a:noFill/>
                </a:ln>
                <a:solidFill>
                  <a:schemeClr val="tx2"/>
                </a:solidFill>
                <a:latin typeface="+mn-lt"/>
                <a:ea typeface="Arial Unicode MS" panose="020B0604020202020204" pitchFamily="34" charset="-122"/>
                <a:cs typeface="Arial Unicode MS" panose="020B0604020202020204" pitchFamily="34" charset="-122"/>
              </a:rPr>
              <a:pPr algn="ctr" fontAlgn="ctr"/>
              <a:t>‹#›</a:t>
            </a:fld>
            <a:r>
              <a:rPr lang="en-US" altLang="zh-CN" sz="1200" b="1" dirty="0" smtClean="0">
                <a:ln>
                  <a:noFill/>
                </a:ln>
                <a:solidFill>
                  <a:schemeClr val="tx2"/>
                </a:solidFill>
                <a:latin typeface="+mn-lt"/>
                <a:ea typeface="Arial Unicode MS" panose="020B0604020202020204" pitchFamily="34" charset="-122"/>
                <a:cs typeface="Arial Unicode MS" panose="020B0604020202020204" pitchFamily="34" charset="-122"/>
              </a:rPr>
              <a:t>/25</a:t>
            </a:r>
            <a:endParaRPr lang="zh-CN" altLang="en-US" sz="1400" b="1" kern="0" dirty="0">
              <a:ln>
                <a:noFill/>
              </a:ln>
              <a:solidFill>
                <a:schemeClr val="tx2"/>
              </a:solidFill>
              <a:latin typeface="+mn-lt"/>
              <a:ea typeface="宋体"/>
            </a:endParaRPr>
          </a:p>
        </p:txBody>
      </p:sp>
      <p:grpSp>
        <p:nvGrpSpPr>
          <p:cNvPr id="11" name="组合 10"/>
          <p:cNvGrpSpPr/>
          <p:nvPr userDrawn="1"/>
        </p:nvGrpSpPr>
        <p:grpSpPr>
          <a:xfrm>
            <a:off x="8267387" y="0"/>
            <a:ext cx="883238" cy="658364"/>
            <a:chOff x="8267387" y="0"/>
            <a:chExt cx="883238" cy="658364"/>
          </a:xfrm>
        </p:grpSpPr>
        <p:sp>
          <p:nvSpPr>
            <p:cNvPr id="8" name="文本框 20"/>
            <p:cNvSpPr txBox="1"/>
            <p:nvPr userDrawn="1"/>
          </p:nvSpPr>
          <p:spPr>
            <a:xfrm>
              <a:off x="8267387" y="442857"/>
              <a:ext cx="883238" cy="2155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By </a:t>
              </a:r>
              <a:r>
                <a:rPr kumimoji="0" lang="en-US" altLang="zh-CN" sz="800" b="0" i="0" u="none" strike="noStrike" kern="1200" cap="none" spc="0" normalizeH="0" baseline="0" noProof="0" dirty="0" err="1"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Ziyun</a:t>
              </a:r>
              <a:endParaRPr kumimoji="0" lang="zh-CN" altLang="en-US" sz="800" b="0" i="0" u="none" strike="noStrike" kern="1200" cap="none" spc="0" normalizeH="0" baseline="0" noProof="0" dirty="0">
                <a:ln>
                  <a:noFill/>
                </a:ln>
                <a:solidFill>
                  <a:schemeClr val="tx2"/>
                </a:solidFill>
                <a:effectLst/>
                <a:uLnTx/>
                <a:uFillTx/>
                <a:latin typeface="迷你简汉真广标" panose="02010609000101010101" pitchFamily="49" charset="-122"/>
                <a:ea typeface="迷你简汉真广标" panose="02010609000101010101" pitchFamily="49" charset="-122"/>
                <a:cs typeface="+mn-cs"/>
              </a:endParaRPr>
            </a:p>
          </p:txBody>
        </p:sp>
        <p:pic>
          <p:nvPicPr>
            <p:cNvPr id="9" name="Picture 1" descr="C:\Users\Administrator\AppData\Roaming\Tencent\Users\1030722990\QQ\WinTemp\RichOle\3%PQA{~DS1T3@L8AM1}~W)V.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19389" y="0"/>
              <a:ext cx="379234" cy="360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20"/>
            <p:cNvSpPr txBox="1"/>
            <p:nvPr userDrawn="1"/>
          </p:nvSpPr>
          <p:spPr>
            <a:xfrm>
              <a:off x="8267387" y="307305"/>
              <a:ext cx="883238" cy="2155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12/19/2016</a:t>
              </a:r>
              <a:endParaRPr kumimoji="0" lang="zh-CN" altLang="en-US" sz="800" b="0" i="0" u="none" strike="noStrike" kern="1200" cap="none" spc="0" normalizeH="0" baseline="0" noProof="0" dirty="0">
                <a:ln>
                  <a:noFill/>
                </a:ln>
                <a:solidFill>
                  <a:schemeClr val="tx2"/>
                </a:solidFill>
                <a:effectLst/>
                <a:uLnTx/>
                <a:uFillTx/>
                <a:latin typeface="迷你简汉真广标" panose="02010609000101010101" pitchFamily="49" charset="-122"/>
                <a:ea typeface="迷你简汉真广标" panose="02010609000101010101" pitchFamily="49" charset="-122"/>
                <a:cs typeface="+mn-cs"/>
              </a:endParaRPr>
            </a:p>
          </p:txBody>
        </p:sp>
      </p:grpSp>
    </p:spTree>
    <p:extLst>
      <p:ext uri="{BB962C8B-B14F-4D97-AF65-F5344CB8AC3E}">
        <p14:creationId xmlns:p14="http://schemas.microsoft.com/office/powerpoint/2010/main" val="173121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19" name="梯形 18"/>
          <p:cNvSpPr/>
          <p:nvPr userDrawn="1"/>
        </p:nvSpPr>
        <p:spPr>
          <a:xfrm rot="5400000" flipH="1">
            <a:off x="1992684" y="-6171483"/>
            <a:ext cx="5158631" cy="9144000"/>
          </a:xfrm>
          <a:prstGeom prst="trapezoid">
            <a:avLst>
              <a:gd name="adj" fmla="val 648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20" name="组合 19"/>
          <p:cNvGrpSpPr/>
          <p:nvPr userDrawn="1"/>
        </p:nvGrpSpPr>
        <p:grpSpPr>
          <a:xfrm>
            <a:off x="8267387" y="0"/>
            <a:ext cx="883238" cy="658364"/>
            <a:chOff x="8267387" y="0"/>
            <a:chExt cx="883238" cy="658364"/>
          </a:xfrm>
        </p:grpSpPr>
        <p:sp>
          <p:nvSpPr>
            <p:cNvPr id="21" name="文本框 20"/>
            <p:cNvSpPr txBox="1"/>
            <p:nvPr userDrawn="1"/>
          </p:nvSpPr>
          <p:spPr>
            <a:xfrm>
              <a:off x="8267387" y="442857"/>
              <a:ext cx="883238" cy="2155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By </a:t>
              </a:r>
              <a:r>
                <a:rPr kumimoji="0" lang="en-US" altLang="zh-CN" sz="800" b="0" i="0" u="none" strike="noStrike" kern="1200" cap="none" spc="0" normalizeH="0" baseline="0" noProof="0" dirty="0" err="1"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Ziyun</a:t>
              </a:r>
              <a:endParaRPr kumimoji="0" lang="zh-CN" altLang="en-US" sz="800" b="0" i="0" u="none" strike="noStrike" kern="1200" cap="none" spc="0" normalizeH="0" baseline="0" noProof="0" dirty="0">
                <a:ln>
                  <a:noFill/>
                </a:ln>
                <a:solidFill>
                  <a:schemeClr val="tx2"/>
                </a:solidFill>
                <a:effectLst/>
                <a:uLnTx/>
                <a:uFillTx/>
                <a:latin typeface="迷你简汉真广标" panose="02010609000101010101" pitchFamily="49" charset="-122"/>
                <a:ea typeface="迷你简汉真广标" panose="02010609000101010101" pitchFamily="49" charset="-122"/>
                <a:cs typeface="+mn-cs"/>
              </a:endParaRPr>
            </a:p>
          </p:txBody>
        </p:sp>
        <p:pic>
          <p:nvPicPr>
            <p:cNvPr id="22" name="Picture 1" descr="C:\Users\Administrator\AppData\Roaming\Tencent\Users\1030722990\QQ\WinTemp\RichOle\3%PQA{~DS1T3@L8AM1}~W)V.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19389" y="0"/>
              <a:ext cx="379234" cy="360000"/>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0"/>
            <p:cNvSpPr txBox="1"/>
            <p:nvPr userDrawn="1"/>
          </p:nvSpPr>
          <p:spPr>
            <a:xfrm>
              <a:off x="8267387" y="307305"/>
              <a:ext cx="883238" cy="2155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12/19/2016</a:t>
              </a:r>
              <a:endParaRPr kumimoji="0" lang="zh-CN" altLang="en-US" sz="800" b="0" i="0" u="none" strike="noStrike" kern="1200" cap="none" spc="0" normalizeH="0" baseline="0" noProof="0" dirty="0">
                <a:ln>
                  <a:noFill/>
                </a:ln>
                <a:solidFill>
                  <a:schemeClr val="tx2"/>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梯形 23"/>
          <p:cNvSpPr/>
          <p:nvPr userDrawn="1"/>
        </p:nvSpPr>
        <p:spPr>
          <a:xfrm rot="16200000">
            <a:off x="1992684" y="-881754"/>
            <a:ext cx="5158631" cy="9144000"/>
          </a:xfrm>
          <a:prstGeom prst="trapezoid">
            <a:avLst>
              <a:gd name="adj" fmla="val 648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5" name="矩形 24"/>
          <p:cNvSpPr/>
          <p:nvPr userDrawn="1"/>
        </p:nvSpPr>
        <p:spPr>
          <a:xfrm>
            <a:off x="8267975" y="4866501"/>
            <a:ext cx="595036" cy="276999"/>
          </a:xfrm>
          <a:prstGeom prst="rect">
            <a:avLst/>
          </a:prstGeom>
          <a:ln>
            <a:noFill/>
          </a:ln>
        </p:spPr>
        <p:txBody>
          <a:bodyPr wrap="none">
            <a:spAutoFit/>
          </a:bodyPr>
          <a:lstStyle/>
          <a:p>
            <a:pPr algn="ctr" fontAlgn="ctr"/>
            <a:fld id="{170C0C04-E408-48A9-82A4-3716296300DE}" type="slidenum">
              <a:rPr lang="zh-CN" altLang="en-US" sz="1200" b="1" smtClean="0">
                <a:ln>
                  <a:noFill/>
                </a:ln>
                <a:solidFill>
                  <a:schemeClr val="tx2"/>
                </a:solidFill>
                <a:latin typeface="+mn-lt"/>
                <a:ea typeface="Arial Unicode MS" panose="020B0604020202020204" pitchFamily="34" charset="-122"/>
                <a:cs typeface="Arial Unicode MS" panose="020B0604020202020204" pitchFamily="34" charset="-122"/>
              </a:rPr>
              <a:pPr algn="ctr" fontAlgn="ctr"/>
              <a:t>‹#›</a:t>
            </a:fld>
            <a:r>
              <a:rPr lang="en-US" altLang="zh-CN" sz="1200" b="1" dirty="0" smtClean="0">
                <a:ln>
                  <a:noFill/>
                </a:ln>
                <a:solidFill>
                  <a:schemeClr val="tx2"/>
                </a:solidFill>
                <a:latin typeface="+mn-lt"/>
                <a:ea typeface="Arial Unicode MS" panose="020B0604020202020204" pitchFamily="34" charset="-122"/>
                <a:cs typeface="Arial Unicode MS" panose="020B0604020202020204" pitchFamily="34" charset="-122"/>
              </a:rPr>
              <a:t>/25</a:t>
            </a:r>
            <a:endParaRPr lang="zh-CN" altLang="en-US" sz="1400" b="1" kern="0" dirty="0">
              <a:ln>
                <a:noFill/>
              </a:ln>
              <a:solidFill>
                <a:schemeClr val="tx2"/>
              </a:solidFill>
              <a:latin typeface="+mn-lt"/>
              <a:ea typeface="宋体"/>
            </a:endParaRPr>
          </a:p>
        </p:txBody>
      </p:sp>
    </p:spTree>
    <p:extLst>
      <p:ext uri="{BB962C8B-B14F-4D97-AF65-F5344CB8AC3E}">
        <p14:creationId xmlns:p14="http://schemas.microsoft.com/office/powerpoint/2010/main" val="186911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3" y="4895450"/>
            <a:ext cx="9144000" cy="27372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smtClean="0">
              <a:ln>
                <a:noFill/>
              </a:ln>
              <a:solidFill>
                <a:srgbClr val="FFFFFF"/>
              </a:solidFill>
              <a:effectLst/>
              <a:uLnTx/>
              <a:uFillTx/>
              <a:latin typeface="Arial"/>
              <a:ea typeface="华文楷体"/>
              <a:cs typeface="+mn-cs"/>
            </a:endParaRPr>
          </a:p>
        </p:txBody>
      </p:sp>
      <p:sp>
        <p:nvSpPr>
          <p:cNvPr id="5" name="矩形 4"/>
          <p:cNvSpPr/>
          <p:nvPr userDrawn="1"/>
        </p:nvSpPr>
        <p:spPr>
          <a:xfrm>
            <a:off x="8267975" y="4866501"/>
            <a:ext cx="595036" cy="276999"/>
          </a:xfrm>
          <a:prstGeom prst="rect">
            <a:avLst/>
          </a:prstGeom>
          <a:ln>
            <a:noFill/>
          </a:ln>
        </p:spPr>
        <p:txBody>
          <a:bodyPr wrap="none">
            <a:spAutoFit/>
          </a:bodyPr>
          <a:lstStyle/>
          <a:p>
            <a:pPr algn="ctr" fontAlgn="ctr"/>
            <a:fld id="{170C0C04-E408-48A9-82A4-3716296300DE}" type="slidenum">
              <a:rPr lang="zh-CN" altLang="en-US" sz="1200" b="1" smtClean="0">
                <a:ln>
                  <a:noFill/>
                </a:ln>
                <a:solidFill>
                  <a:schemeClr val="tx2"/>
                </a:solidFill>
                <a:latin typeface="+mn-lt"/>
                <a:ea typeface="Arial Unicode MS" panose="020B0604020202020204" pitchFamily="34" charset="-122"/>
                <a:cs typeface="Arial Unicode MS" panose="020B0604020202020204" pitchFamily="34" charset="-122"/>
              </a:rPr>
              <a:pPr algn="ctr" fontAlgn="ctr"/>
              <a:t>‹#›</a:t>
            </a:fld>
            <a:r>
              <a:rPr lang="en-US" altLang="zh-CN" sz="1200" b="1" dirty="0" smtClean="0">
                <a:ln>
                  <a:noFill/>
                </a:ln>
                <a:solidFill>
                  <a:schemeClr val="tx2"/>
                </a:solidFill>
                <a:latin typeface="+mn-lt"/>
                <a:ea typeface="Arial Unicode MS" panose="020B0604020202020204" pitchFamily="34" charset="-122"/>
                <a:cs typeface="Arial Unicode MS" panose="020B0604020202020204" pitchFamily="34" charset="-122"/>
              </a:rPr>
              <a:t>/25</a:t>
            </a:r>
            <a:endParaRPr lang="zh-CN" altLang="en-US" sz="1400" b="1" kern="0" dirty="0">
              <a:ln>
                <a:noFill/>
              </a:ln>
              <a:solidFill>
                <a:schemeClr val="tx2"/>
              </a:solidFill>
              <a:latin typeface="+mn-lt"/>
              <a:ea typeface="宋体"/>
            </a:endParaRPr>
          </a:p>
        </p:txBody>
      </p:sp>
      <p:grpSp>
        <p:nvGrpSpPr>
          <p:cNvPr id="11" name="组合 10"/>
          <p:cNvGrpSpPr/>
          <p:nvPr userDrawn="1"/>
        </p:nvGrpSpPr>
        <p:grpSpPr>
          <a:xfrm>
            <a:off x="8267387" y="0"/>
            <a:ext cx="883238" cy="658364"/>
            <a:chOff x="8267387" y="0"/>
            <a:chExt cx="883238" cy="658364"/>
          </a:xfrm>
        </p:grpSpPr>
        <p:sp>
          <p:nvSpPr>
            <p:cNvPr id="8" name="文本框 20"/>
            <p:cNvSpPr txBox="1"/>
            <p:nvPr userDrawn="1"/>
          </p:nvSpPr>
          <p:spPr>
            <a:xfrm>
              <a:off x="8267387" y="442857"/>
              <a:ext cx="883238" cy="2155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By </a:t>
              </a:r>
              <a:r>
                <a:rPr kumimoji="0" lang="en-US" altLang="zh-CN" sz="800" b="0" i="0" u="none" strike="noStrike" kern="1200" cap="none" spc="0" normalizeH="0" baseline="0" noProof="0" dirty="0" err="1"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Ziyun</a:t>
              </a:r>
              <a:endParaRPr kumimoji="0" lang="zh-CN" altLang="en-US" sz="800" b="0" i="0" u="none" strike="noStrike" kern="1200" cap="none" spc="0" normalizeH="0" baseline="0" noProof="0" dirty="0">
                <a:ln>
                  <a:noFill/>
                </a:ln>
                <a:solidFill>
                  <a:schemeClr val="tx2"/>
                </a:solidFill>
                <a:effectLst/>
                <a:uLnTx/>
                <a:uFillTx/>
                <a:latin typeface="迷你简汉真广标" panose="02010609000101010101" pitchFamily="49" charset="-122"/>
                <a:ea typeface="迷你简汉真广标" panose="02010609000101010101" pitchFamily="49" charset="-122"/>
                <a:cs typeface="+mn-cs"/>
              </a:endParaRPr>
            </a:p>
          </p:txBody>
        </p:sp>
        <p:pic>
          <p:nvPicPr>
            <p:cNvPr id="9" name="Picture 1" descr="C:\Users\Administrator\AppData\Roaming\Tencent\Users\1030722990\QQ\WinTemp\RichOle\3%PQA{~DS1T3@L8AM1}~W)V.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19389" y="0"/>
              <a:ext cx="379234" cy="360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20"/>
            <p:cNvSpPr txBox="1"/>
            <p:nvPr userDrawn="1"/>
          </p:nvSpPr>
          <p:spPr>
            <a:xfrm>
              <a:off x="8267387" y="307305"/>
              <a:ext cx="883238" cy="2155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12/19/2016</a:t>
              </a:r>
              <a:endParaRPr kumimoji="0" lang="zh-CN" altLang="en-US" sz="800" b="0" i="0" u="none" strike="noStrike" kern="1200" cap="none" spc="0" normalizeH="0" baseline="0" noProof="0" dirty="0">
                <a:ln>
                  <a:noFill/>
                </a:ln>
                <a:solidFill>
                  <a:schemeClr val="tx2"/>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12" name="梯形 11"/>
          <p:cNvSpPr/>
          <p:nvPr userDrawn="1"/>
        </p:nvSpPr>
        <p:spPr>
          <a:xfrm rot="16200000">
            <a:off x="1992681" y="-723625"/>
            <a:ext cx="5158631" cy="9144000"/>
          </a:xfrm>
          <a:prstGeom prst="trapezoid">
            <a:avLst>
              <a:gd name="adj" fmla="val 648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3" name="梯形 12"/>
          <p:cNvSpPr/>
          <p:nvPr userDrawn="1"/>
        </p:nvSpPr>
        <p:spPr>
          <a:xfrm rot="5400000" flipH="1">
            <a:off x="1992682" y="-6020229"/>
            <a:ext cx="5158631" cy="9144000"/>
          </a:xfrm>
          <a:prstGeom prst="trapezoid">
            <a:avLst>
              <a:gd name="adj" fmla="val 648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4" name="组合 13"/>
          <p:cNvGrpSpPr/>
          <p:nvPr userDrawn="1"/>
        </p:nvGrpSpPr>
        <p:grpSpPr>
          <a:xfrm>
            <a:off x="8419787" y="152400"/>
            <a:ext cx="883238" cy="658364"/>
            <a:chOff x="8267387" y="0"/>
            <a:chExt cx="883238" cy="658364"/>
          </a:xfrm>
        </p:grpSpPr>
        <p:sp>
          <p:nvSpPr>
            <p:cNvPr id="15" name="文本框 20"/>
            <p:cNvSpPr txBox="1"/>
            <p:nvPr userDrawn="1"/>
          </p:nvSpPr>
          <p:spPr>
            <a:xfrm>
              <a:off x="8267387" y="442857"/>
              <a:ext cx="883238" cy="2155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By </a:t>
              </a:r>
              <a:r>
                <a:rPr kumimoji="0" lang="en-US" altLang="zh-CN" sz="800" b="0" i="0" u="none" strike="noStrike" kern="1200" cap="none" spc="0" normalizeH="0" baseline="0" noProof="0" dirty="0" err="1"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Ziyun</a:t>
              </a:r>
              <a:endParaRPr kumimoji="0" lang="zh-CN" altLang="en-US" sz="800" b="0" i="0" u="none" strike="noStrike" kern="1200" cap="none" spc="0" normalizeH="0" baseline="0" noProof="0" dirty="0">
                <a:ln>
                  <a:noFill/>
                </a:ln>
                <a:solidFill>
                  <a:schemeClr val="tx2"/>
                </a:solidFill>
                <a:effectLst/>
                <a:uLnTx/>
                <a:uFillTx/>
                <a:latin typeface="迷你简汉真广标" panose="02010609000101010101" pitchFamily="49" charset="-122"/>
                <a:ea typeface="迷你简汉真广标" panose="02010609000101010101" pitchFamily="49" charset="-122"/>
                <a:cs typeface="+mn-cs"/>
              </a:endParaRPr>
            </a:p>
          </p:txBody>
        </p:sp>
        <p:pic>
          <p:nvPicPr>
            <p:cNvPr id="16" name="Picture 1" descr="C:\Users\Administrator\AppData\Roaming\Tencent\Users\1030722990\QQ\WinTemp\RichOle\3%PQA{~DS1T3@L8AM1}~W)V.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19389" y="0"/>
              <a:ext cx="379234" cy="36000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20"/>
            <p:cNvSpPr txBox="1"/>
            <p:nvPr userDrawn="1"/>
          </p:nvSpPr>
          <p:spPr>
            <a:xfrm>
              <a:off x="8267387" y="307305"/>
              <a:ext cx="883238" cy="2155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smtClean="0">
                  <a:ln>
                    <a:noFill/>
                  </a:ln>
                  <a:solidFill>
                    <a:schemeClr val="tx2"/>
                  </a:solidFill>
                  <a:effectLst/>
                  <a:uLnTx/>
                  <a:uFillTx/>
                  <a:latin typeface="迷你简汉真广标" panose="02010609000101010101" pitchFamily="49" charset="-122"/>
                  <a:ea typeface="迷你简汉真广标" panose="02010609000101010101" pitchFamily="49" charset="-122"/>
                  <a:cs typeface="+mn-cs"/>
                </a:rPr>
                <a:t>12/19/2016</a:t>
              </a:r>
              <a:endParaRPr kumimoji="0" lang="zh-CN" altLang="en-US" sz="800" b="0" i="0" u="none" strike="noStrike" kern="1200" cap="none" spc="0" normalizeH="0" baseline="0" noProof="0" dirty="0">
                <a:ln>
                  <a:noFill/>
                </a:ln>
                <a:solidFill>
                  <a:schemeClr val="tx2"/>
                </a:solidFill>
                <a:effectLst/>
                <a:uLnTx/>
                <a:uFillTx/>
                <a:latin typeface="迷你简汉真广标" panose="02010609000101010101" pitchFamily="49" charset="-122"/>
                <a:ea typeface="迷你简汉真广标" panose="02010609000101010101" pitchFamily="49" charset="-122"/>
                <a:cs typeface="+mn-cs"/>
              </a:endParaRPr>
            </a:p>
          </p:txBody>
        </p:sp>
      </p:grpSp>
    </p:spTree>
    <p:extLst>
      <p:ext uri="{BB962C8B-B14F-4D97-AF65-F5344CB8AC3E}">
        <p14:creationId xmlns:p14="http://schemas.microsoft.com/office/powerpoint/2010/main" val="202075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iyun_1">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23753" y="116878"/>
            <a:ext cx="2646948" cy="523220"/>
          </a:xfrm>
          <a:prstGeom prst="rect">
            <a:avLst/>
          </a:prstGeom>
          <a:noFill/>
        </p:spPr>
        <p:txBody>
          <a:bodyPr wrap="square" rtlCol="0">
            <a:spAutoFit/>
          </a:bodyPr>
          <a:lstStyle/>
          <a:p>
            <a:endParaRPr lang="zh-CN" altLang="en-US" sz="2800" dirty="0">
              <a:latin typeface="+mn-lt"/>
            </a:endParaRPr>
          </a:p>
        </p:txBody>
      </p:sp>
      <p:sp>
        <p:nvSpPr>
          <p:cNvPr id="11" name="矩形 10"/>
          <p:cNvSpPr/>
          <p:nvPr userDrawn="1"/>
        </p:nvSpPr>
        <p:spPr>
          <a:xfrm>
            <a:off x="8135906" y="4769216"/>
            <a:ext cx="721672" cy="338554"/>
          </a:xfrm>
          <a:prstGeom prst="rect">
            <a:avLst/>
          </a:prstGeom>
          <a:ln>
            <a:noFill/>
          </a:ln>
        </p:spPr>
        <p:txBody>
          <a:bodyPr wrap="none">
            <a:spAutoFit/>
          </a:bodyPr>
          <a:lstStyle/>
          <a:p>
            <a:pPr algn="ctr" fontAlgn="ctr"/>
            <a:fld id="{170C0C04-E408-48A9-82A4-3716296300DE}" type="slidenum">
              <a:rPr lang="zh-CN" altLang="en-US" sz="1600" smtClean="0">
                <a:ln>
                  <a:noFill/>
                </a:ln>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r>
              <a:rPr lang="en-US" altLang="zh-CN" sz="1600" dirty="0" smtClean="0">
                <a:ln>
                  <a:noFill/>
                </a:ln>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/60</a:t>
            </a:r>
            <a:endParaRPr lang="zh-CN" altLang="en-US" sz="1800" kern="0" dirty="0">
              <a:ln>
                <a:noFill/>
              </a:ln>
              <a:solidFill>
                <a:schemeClr val="tx2"/>
              </a:solidFill>
              <a:latin typeface="+mn-lt"/>
              <a:ea typeface="宋体"/>
            </a:endParaRPr>
          </a:p>
        </p:txBody>
      </p:sp>
      <p:sp>
        <p:nvSpPr>
          <p:cNvPr id="12" name="等腰三角形 11"/>
          <p:cNvSpPr/>
          <p:nvPr userDrawn="1"/>
        </p:nvSpPr>
        <p:spPr>
          <a:xfrm rot="5400000">
            <a:off x="8782831" y="4893827"/>
            <a:ext cx="160020" cy="13794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
        <p:nvSpPr>
          <p:cNvPr id="13" name="等腰三角形 12"/>
          <p:cNvSpPr/>
          <p:nvPr userDrawn="1"/>
        </p:nvSpPr>
        <p:spPr>
          <a:xfrm rot="16200000">
            <a:off x="8050631" y="4893828"/>
            <a:ext cx="160020" cy="13794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Tree>
    <p:extLst>
      <p:ext uri="{BB962C8B-B14F-4D97-AF65-F5344CB8AC3E}">
        <p14:creationId xmlns:p14="http://schemas.microsoft.com/office/powerpoint/2010/main" val="31003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iyun_1">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23753" y="116878"/>
            <a:ext cx="2646948" cy="523220"/>
          </a:xfrm>
          <a:prstGeom prst="rect">
            <a:avLst/>
          </a:prstGeom>
          <a:noFill/>
        </p:spPr>
        <p:txBody>
          <a:bodyPr wrap="square" rtlCol="0">
            <a:spAutoFit/>
          </a:bodyPr>
          <a:lstStyle/>
          <a:p>
            <a:endParaRPr lang="zh-CN" altLang="en-US" sz="2800" dirty="0">
              <a:latin typeface="+mn-lt"/>
            </a:endParaRPr>
          </a:p>
        </p:txBody>
      </p:sp>
      <p:sp>
        <p:nvSpPr>
          <p:cNvPr id="6" name="矩形 5"/>
          <p:cNvSpPr/>
          <p:nvPr userDrawn="1"/>
        </p:nvSpPr>
        <p:spPr>
          <a:xfrm>
            <a:off x="0" y="4793734"/>
            <a:ext cx="9144000" cy="34976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txBody>
          <a:bodyPr rtlCol="0" anchor="ctr"/>
          <a:lstStyle/>
          <a:p>
            <a:pPr marL="0" marR="0" lvl="0" indent="0" algn="ctr" defTabSz="914332" eaLnBrk="1" fontAlgn="auto" latinLnBrk="0" hangingPunct="1">
              <a:lnSpc>
                <a:spcPct val="100000"/>
              </a:lnSpc>
              <a:spcBef>
                <a:spcPts val="0"/>
              </a:spcBef>
              <a:spcAft>
                <a:spcPts val="0"/>
              </a:spcAft>
              <a:buClrTx/>
              <a:buSzTx/>
              <a:buFontTx/>
              <a:buNone/>
              <a:tabLst/>
              <a:defRPr/>
            </a:pPr>
            <a:endParaRPr kumimoji="0" lang="zh-CN" altLang="en-US" sz="1867" b="0" i="0" u="none" strike="noStrike" kern="0" cap="none" spc="0" normalizeH="0" baseline="0" noProof="0" smtClean="0">
              <a:ln>
                <a:noFill/>
              </a:ln>
              <a:solidFill>
                <a:srgbClr val="FFFFFF"/>
              </a:solidFill>
              <a:effectLst/>
              <a:uLnTx/>
              <a:uFillTx/>
              <a:latin typeface="Arial"/>
              <a:ea typeface="华文楷体"/>
              <a:cs typeface="+mn-cs"/>
            </a:endParaRPr>
          </a:p>
        </p:txBody>
      </p:sp>
      <p:sp>
        <p:nvSpPr>
          <p:cNvPr id="11" name="矩形 10"/>
          <p:cNvSpPr/>
          <p:nvPr userDrawn="1"/>
        </p:nvSpPr>
        <p:spPr>
          <a:xfrm>
            <a:off x="8135906" y="4769216"/>
            <a:ext cx="721672" cy="338554"/>
          </a:xfrm>
          <a:prstGeom prst="rect">
            <a:avLst/>
          </a:prstGeom>
          <a:ln>
            <a:noFill/>
          </a:ln>
        </p:spPr>
        <p:txBody>
          <a:bodyPr wrap="none">
            <a:spAutoFit/>
          </a:bodyPr>
          <a:lstStyle/>
          <a:p>
            <a:pPr algn="ctr" fontAlgn="ctr"/>
            <a:fld id="{170C0C04-E408-48A9-82A4-3716296300DE}" type="slidenum">
              <a:rPr lang="zh-CN" altLang="en-US" sz="1600" smtClean="0">
                <a:ln>
                  <a:noFill/>
                </a:ln>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r>
              <a:rPr lang="en-US" altLang="zh-CN" sz="1600" dirty="0" smtClean="0">
                <a:ln>
                  <a:noFill/>
                </a:ln>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/60</a:t>
            </a:r>
            <a:endParaRPr lang="zh-CN" altLang="en-US" sz="1800" kern="0" dirty="0">
              <a:ln>
                <a:noFill/>
              </a:ln>
              <a:solidFill>
                <a:schemeClr val="tx2"/>
              </a:solidFill>
              <a:latin typeface="+mn-lt"/>
              <a:ea typeface="宋体"/>
            </a:endParaRPr>
          </a:p>
        </p:txBody>
      </p:sp>
      <p:sp>
        <p:nvSpPr>
          <p:cNvPr id="12" name="等腰三角形 11"/>
          <p:cNvSpPr/>
          <p:nvPr userDrawn="1"/>
        </p:nvSpPr>
        <p:spPr>
          <a:xfrm rot="5400000">
            <a:off x="8782831" y="4893827"/>
            <a:ext cx="160020" cy="13794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
        <p:nvSpPr>
          <p:cNvPr id="13" name="等腰三角形 12"/>
          <p:cNvSpPr/>
          <p:nvPr userDrawn="1"/>
        </p:nvSpPr>
        <p:spPr>
          <a:xfrm rot="16200000">
            <a:off x="8050631" y="4893828"/>
            <a:ext cx="160020" cy="137948"/>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Tree>
    <p:extLst>
      <p:ext uri="{BB962C8B-B14F-4D97-AF65-F5344CB8AC3E}">
        <p14:creationId xmlns:p14="http://schemas.microsoft.com/office/powerpoint/2010/main" val="9412244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94" r:id="rId2"/>
    <p:sldLayoutId id="2147493496" r:id="rId3"/>
    <p:sldLayoutId id="2147493497" r:id="rId4"/>
    <p:sldLayoutId id="2147493457" r:id="rId5"/>
    <p:sldLayoutId id="2147493495"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116" y="762411"/>
            <a:ext cx="8630095" cy="1754326"/>
          </a:xfrm>
          <a:prstGeom prst="rect">
            <a:avLst/>
          </a:prstGeom>
          <a:effectLst>
            <a:outerShdw blurRad="50800" dist="38100" dir="2700000" algn="tl" rotWithShape="0">
              <a:prstClr val="black">
                <a:alpha val="40000"/>
              </a:prstClr>
            </a:outerShdw>
          </a:effectLst>
        </p:spPr>
        <p:txBody>
          <a:bodyPr wrap="square">
            <a:spAutoFit/>
          </a:bodyPr>
          <a:lstStyle/>
          <a:p>
            <a:pPr lvl="0"/>
            <a:r>
              <a:rPr kumimoji="1" lang="en-US" altLang="zh-CN" sz="3600" b="1" dirty="0">
                <a:solidFill>
                  <a:srgbClr val="FFFFFF"/>
                </a:solidFill>
              </a:rPr>
              <a:t>A New Approach </a:t>
            </a:r>
            <a:endParaRPr kumimoji="1" lang="en-US" altLang="zh-CN" sz="3600" b="1" dirty="0" smtClean="0">
              <a:solidFill>
                <a:srgbClr val="FFFFFF"/>
              </a:solidFill>
            </a:endParaRPr>
          </a:p>
          <a:p>
            <a:pPr lvl="0"/>
            <a:r>
              <a:rPr kumimoji="1" lang="en-US" altLang="zh-CN" sz="3600" b="1" dirty="0" smtClean="0">
                <a:solidFill>
                  <a:srgbClr val="FFFFFF"/>
                </a:solidFill>
              </a:rPr>
              <a:t>for </a:t>
            </a:r>
            <a:r>
              <a:rPr kumimoji="1" lang="en-US" altLang="zh-CN" sz="3600" b="1" dirty="0">
                <a:solidFill>
                  <a:srgbClr val="FFFFFF"/>
                </a:solidFill>
              </a:rPr>
              <a:t>Collaborative Filtering </a:t>
            </a:r>
            <a:endParaRPr kumimoji="1" lang="en-US" altLang="zh-CN" sz="3600" b="1" dirty="0" smtClean="0">
              <a:solidFill>
                <a:srgbClr val="FFFFFF"/>
              </a:solidFill>
            </a:endParaRPr>
          </a:p>
          <a:p>
            <a:pPr lvl="0"/>
            <a:r>
              <a:rPr kumimoji="1" lang="en-US" altLang="zh-CN" sz="3600" b="1" dirty="0" smtClean="0">
                <a:solidFill>
                  <a:srgbClr val="FFFFFF"/>
                </a:solidFill>
              </a:rPr>
              <a:t>Based on </a:t>
            </a:r>
            <a:r>
              <a:rPr kumimoji="1" lang="en-US" altLang="zh-CN" sz="3600" b="1" dirty="0">
                <a:solidFill>
                  <a:srgbClr val="FFFFFF"/>
                </a:solidFill>
              </a:rPr>
              <a:t>Mining Frequent </a:t>
            </a:r>
            <a:r>
              <a:rPr kumimoji="1" lang="en-US" altLang="zh-CN" sz="3600" b="1" dirty="0" err="1">
                <a:solidFill>
                  <a:srgbClr val="FFFFFF"/>
                </a:solidFill>
              </a:rPr>
              <a:t>Itemsets</a:t>
            </a:r>
            <a:endParaRPr kumimoji="1" lang="zh-CN" altLang="en-US" sz="3600" b="1" dirty="0">
              <a:solidFill>
                <a:srgbClr val="FFFFFF"/>
              </a:solidFill>
            </a:endParaRPr>
          </a:p>
        </p:txBody>
      </p:sp>
      <p:sp>
        <p:nvSpPr>
          <p:cNvPr id="7" name="TextBox 25"/>
          <p:cNvSpPr txBox="1"/>
          <p:nvPr/>
        </p:nvSpPr>
        <p:spPr>
          <a:xfrm>
            <a:off x="4910895" y="2759066"/>
            <a:ext cx="3542678" cy="400110"/>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r>
              <a:rPr lang="en-US" altLang="zh-CN" sz="2000" dirty="0"/>
              <a:t>Speaker</a:t>
            </a:r>
            <a:r>
              <a:rPr lang="zh-CN" altLang="en-US" sz="2000" dirty="0"/>
              <a:t>： </a:t>
            </a:r>
            <a:r>
              <a:rPr lang="en-US" altLang="zh-CN" sz="2000" dirty="0" err="1"/>
              <a:t>Shuang</a:t>
            </a:r>
            <a:r>
              <a:rPr lang="en-US" altLang="zh-CN" sz="2000" dirty="0"/>
              <a:t>, Ouyang</a:t>
            </a:r>
          </a:p>
        </p:txBody>
      </p:sp>
      <p:sp>
        <p:nvSpPr>
          <p:cNvPr id="8" name="TextBox 25"/>
          <p:cNvSpPr txBox="1"/>
          <p:nvPr/>
        </p:nvSpPr>
        <p:spPr>
          <a:xfrm>
            <a:off x="4910895" y="3219924"/>
            <a:ext cx="3542678" cy="400110"/>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r>
              <a:rPr lang="en-US" altLang="zh-CN" sz="2000" dirty="0" smtClean="0"/>
              <a:t>Time</a:t>
            </a:r>
            <a:r>
              <a:rPr lang="zh-CN" altLang="en-US" sz="2000" dirty="0" smtClean="0"/>
              <a:t>：</a:t>
            </a:r>
            <a:r>
              <a:rPr lang="en-US" altLang="zh-CN" sz="2000" dirty="0" smtClean="0"/>
              <a:t>21/12/2016</a:t>
            </a:r>
            <a:endParaRPr lang="en-US" altLang="zh-CN" sz="2000" dirty="0"/>
          </a:p>
        </p:txBody>
      </p:sp>
    </p:spTree>
    <p:extLst>
      <p:ext uri="{BB962C8B-B14F-4D97-AF65-F5344CB8AC3E}">
        <p14:creationId xmlns:p14="http://schemas.microsoft.com/office/powerpoint/2010/main" val="23621717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p:cNvSpPr txBox="1"/>
          <p:nvPr/>
        </p:nvSpPr>
        <p:spPr>
          <a:xfrm>
            <a:off x="158660" y="167986"/>
            <a:ext cx="8545861" cy="461665"/>
          </a:xfrm>
          <a:prstGeom prst="rect">
            <a:avLst/>
          </a:prstGeom>
          <a:noFill/>
        </p:spPr>
        <p:txBody>
          <a:bodyPr wrap="square" rtlCol="0">
            <a:spAutoFit/>
          </a:bodyPr>
          <a:lstStyle/>
          <a:p>
            <a:r>
              <a:rPr kumimoji="1" lang="en-US" altLang="zh-CN" sz="2400" b="1" dirty="0" smtClean="0">
                <a:solidFill>
                  <a:schemeClr val="bg1"/>
                </a:solidFill>
              </a:rPr>
              <a:t>Process flow</a:t>
            </a:r>
            <a:endParaRPr kumimoji="1" lang="en-US" altLang="zh-CN" sz="3200" b="1" dirty="0" smtClean="0">
              <a:solidFill>
                <a:schemeClr val="bg1"/>
              </a:solidFill>
              <a:latin typeface="Century Gothic"/>
              <a:ea typeface="微软雅黑"/>
            </a:endParaRPr>
          </a:p>
        </p:txBody>
      </p:sp>
      <p:sp>
        <p:nvSpPr>
          <p:cNvPr id="10" name="矩形 9"/>
          <p:cNvSpPr/>
          <p:nvPr/>
        </p:nvSpPr>
        <p:spPr>
          <a:xfrm>
            <a:off x="2315910" y="1841082"/>
            <a:ext cx="1774845" cy="307777"/>
          </a:xfrm>
          <a:prstGeom prst="rect">
            <a:avLst/>
          </a:prstGeom>
        </p:spPr>
        <p:txBody>
          <a:bodyPr wrap="none">
            <a:spAutoFit/>
          </a:bodyPr>
          <a:lstStyle/>
          <a:p>
            <a:r>
              <a:rPr lang="en-US" altLang="zh-CN" sz="1400" dirty="0">
                <a:solidFill>
                  <a:srgbClr val="404040"/>
                </a:solidFill>
                <a:latin typeface="Consolas" panose="020B0609020204030204" pitchFamily="49" charset="0"/>
                <a:cs typeface="Consolas" panose="020B0609020204030204" pitchFamily="49" charset="0"/>
              </a:rPr>
              <a:t>Modeling </a:t>
            </a:r>
            <a:r>
              <a:rPr lang="en-US" altLang="zh-CN" sz="1400" dirty="0" smtClean="0">
                <a:solidFill>
                  <a:srgbClr val="404040"/>
                </a:solidFill>
                <a:latin typeface="Consolas" panose="020B0609020204030204" pitchFamily="49" charset="0"/>
                <a:cs typeface="Consolas" panose="020B0609020204030204" pitchFamily="49" charset="0"/>
              </a:rPr>
              <a:t>process</a:t>
            </a:r>
            <a:endParaRPr lang="zh-CN" altLang="en-US" sz="1400" dirty="0"/>
          </a:p>
        </p:txBody>
      </p:sp>
      <p:sp>
        <p:nvSpPr>
          <p:cNvPr id="11" name="矩形 10"/>
          <p:cNvSpPr/>
          <p:nvPr/>
        </p:nvSpPr>
        <p:spPr>
          <a:xfrm>
            <a:off x="5969160" y="2244863"/>
            <a:ext cx="2371162" cy="307777"/>
          </a:xfrm>
          <a:prstGeom prst="rect">
            <a:avLst/>
          </a:prstGeom>
        </p:spPr>
        <p:txBody>
          <a:bodyPr wrap="none">
            <a:spAutoFit/>
          </a:bodyPr>
          <a:lstStyle/>
          <a:p>
            <a:r>
              <a:rPr lang="en-US" altLang="zh-CN" sz="1400" dirty="0">
                <a:solidFill>
                  <a:srgbClr val="404040"/>
                </a:solidFill>
                <a:latin typeface="Consolas" panose="020B0609020204030204" pitchFamily="49" charset="0"/>
                <a:cs typeface="Consolas" panose="020B0609020204030204" pitchFamily="49" charset="0"/>
              </a:rPr>
              <a:t>Recommendation </a:t>
            </a:r>
            <a:r>
              <a:rPr lang="en-US" altLang="zh-CN" sz="1400" dirty="0" smtClean="0">
                <a:solidFill>
                  <a:srgbClr val="404040"/>
                </a:solidFill>
                <a:latin typeface="Consolas" panose="020B0609020204030204" pitchFamily="49" charset="0"/>
                <a:cs typeface="Consolas" panose="020B0609020204030204" pitchFamily="49" charset="0"/>
              </a:rPr>
              <a:t>process</a:t>
            </a:r>
            <a:endParaRPr lang="zh-CN" altLang="en-US" sz="1400" dirty="0"/>
          </a:p>
        </p:txBody>
      </p:sp>
      <p:sp>
        <p:nvSpPr>
          <p:cNvPr id="17" name="TextBox 16"/>
          <p:cNvSpPr txBox="1"/>
          <p:nvPr/>
        </p:nvSpPr>
        <p:spPr>
          <a:xfrm>
            <a:off x="1008920" y="1234899"/>
            <a:ext cx="3294237" cy="369332"/>
          </a:xfrm>
          <a:prstGeom prst="rect">
            <a:avLst/>
          </a:prstGeom>
          <a:noFill/>
        </p:spPr>
        <p:txBody>
          <a:bodyPr wrap="square" rtlCol="0">
            <a:spAutoFit/>
          </a:bodyPr>
          <a:lstStyle/>
          <a:p>
            <a:r>
              <a:rPr lang="en-US" altLang="zh-CN" dirty="0" smtClean="0">
                <a:solidFill>
                  <a:srgbClr val="404040"/>
                </a:solidFill>
                <a:latin typeface="Consolas" panose="020B0609020204030204" pitchFamily="49" charset="0"/>
                <a:cs typeface="Consolas" panose="020B0609020204030204" pitchFamily="49" charset="0"/>
              </a:rPr>
              <a:t>Algorithm process:</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18" name="Freeform 33"/>
          <p:cNvSpPr>
            <a:spLocks noChangeAspect="1" noEditPoints="1"/>
          </p:cNvSpPr>
          <p:nvPr/>
        </p:nvSpPr>
        <p:spPr bwMode="auto">
          <a:xfrm>
            <a:off x="606831" y="1260176"/>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35" name="组合 34"/>
          <p:cNvGrpSpPr/>
          <p:nvPr/>
        </p:nvGrpSpPr>
        <p:grpSpPr>
          <a:xfrm>
            <a:off x="6799775" y="2953653"/>
            <a:ext cx="1693770" cy="658090"/>
            <a:chOff x="7010751" y="3716177"/>
            <a:chExt cx="1693770" cy="658090"/>
          </a:xfrm>
        </p:grpSpPr>
        <p:sp>
          <p:nvSpPr>
            <p:cNvPr id="14" name="圆角矩形 13"/>
            <p:cNvSpPr/>
            <p:nvPr/>
          </p:nvSpPr>
          <p:spPr>
            <a:xfrm>
              <a:off x="7010751" y="3716177"/>
              <a:ext cx="1693770" cy="658090"/>
            </a:xfrm>
            <a:prstGeom prst="roundRect">
              <a:avLst/>
            </a:prstGeom>
            <a:solidFill>
              <a:schemeClr val="bg1"/>
            </a:solidFill>
            <a:ln w="1905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7117869" y="3891334"/>
              <a:ext cx="1479535" cy="307777"/>
            </a:xfrm>
            <a:prstGeom prst="rect">
              <a:avLst/>
            </a:prstGeom>
            <a:noFill/>
          </p:spPr>
          <p:txBody>
            <a:bodyPr wrap="square" rtlCol="0">
              <a:spAutoFit/>
            </a:bodyPr>
            <a:lstStyle/>
            <a:p>
              <a:r>
                <a:rPr lang="en-US" altLang="zh-CN" sz="1400" dirty="0" err="1" smtClean="0">
                  <a:solidFill>
                    <a:srgbClr val="404040"/>
                  </a:solidFill>
                  <a:latin typeface="Consolas" panose="020B0609020204030204" pitchFamily="49" charset="0"/>
                  <a:cs typeface="Consolas" panose="020B0609020204030204" pitchFamily="49" charset="0"/>
                </a:rPr>
                <a:t>Recommadation</a:t>
              </a:r>
              <a:endParaRPr lang="zh-CN" altLang="en-US" sz="1400" dirty="0">
                <a:solidFill>
                  <a:srgbClr val="404040"/>
                </a:solidFill>
                <a:latin typeface="Consolas" panose="020B0609020204030204" pitchFamily="49" charset="0"/>
                <a:cs typeface="Consolas" panose="020B0609020204030204" pitchFamily="49" charset="0"/>
              </a:endParaRPr>
            </a:p>
          </p:txBody>
        </p:sp>
      </p:grpSp>
      <p:sp>
        <p:nvSpPr>
          <p:cNvPr id="30" name="右中括号 29"/>
          <p:cNvSpPr/>
          <p:nvPr/>
        </p:nvSpPr>
        <p:spPr>
          <a:xfrm>
            <a:off x="5753836" y="2679692"/>
            <a:ext cx="265048" cy="1215792"/>
          </a:xfrm>
          <a:prstGeom prst="rightBracket">
            <a:avLst/>
          </a:prstGeom>
          <a:noFill/>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31" name="直接箭头连接符 30"/>
          <p:cNvCxnSpPr/>
          <p:nvPr/>
        </p:nvCxnSpPr>
        <p:spPr>
          <a:xfrm>
            <a:off x="6106145" y="3301563"/>
            <a:ext cx="693630"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32" name="组合 31"/>
          <p:cNvGrpSpPr/>
          <p:nvPr/>
        </p:nvGrpSpPr>
        <p:grpSpPr>
          <a:xfrm>
            <a:off x="4669696" y="3526152"/>
            <a:ext cx="1065805" cy="738664"/>
            <a:chOff x="4869774" y="3979566"/>
            <a:chExt cx="1065805" cy="738664"/>
          </a:xfrm>
        </p:grpSpPr>
        <p:sp>
          <p:nvSpPr>
            <p:cNvPr id="33" name="圆角矩形 32"/>
            <p:cNvSpPr/>
            <p:nvPr/>
          </p:nvSpPr>
          <p:spPr>
            <a:xfrm>
              <a:off x="4869774" y="4019853"/>
              <a:ext cx="1065805" cy="658090"/>
            </a:xfrm>
            <a:prstGeom prst="roundRect">
              <a:avLst/>
            </a:prstGeom>
            <a:solidFill>
              <a:schemeClr val="bg1"/>
            </a:solidFill>
            <a:ln w="1905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010142" y="3979566"/>
              <a:ext cx="785068" cy="738664"/>
            </a:xfrm>
            <a:prstGeom prst="rect">
              <a:avLst/>
            </a:prstGeom>
            <a:noFill/>
          </p:spPr>
          <p:txBody>
            <a:bodyPr wrap="square" rtlCol="0">
              <a:spAutoFit/>
            </a:bodyPr>
            <a:lstStyle/>
            <a:p>
              <a:r>
                <a:rPr lang="en-US" altLang="zh-CN" sz="1400" dirty="0" smtClean="0">
                  <a:solidFill>
                    <a:srgbClr val="404040"/>
                  </a:solidFill>
                  <a:latin typeface="Consolas" panose="020B0609020204030204" pitchFamily="49" charset="0"/>
                  <a:cs typeface="Consolas" panose="020B0609020204030204" pitchFamily="49" charset="0"/>
                </a:rPr>
                <a:t>User Rating Vector</a:t>
              </a:r>
              <a:endParaRPr lang="zh-CN" altLang="en-US" sz="1400" dirty="0">
                <a:solidFill>
                  <a:srgbClr val="404040"/>
                </a:solidFill>
                <a:latin typeface="Consolas" panose="020B0609020204030204" pitchFamily="49" charset="0"/>
                <a:cs typeface="Consolas" panose="020B0609020204030204" pitchFamily="49" charset="0"/>
              </a:endParaRPr>
            </a:p>
          </p:txBody>
        </p:sp>
      </p:grpSp>
      <p:sp>
        <p:nvSpPr>
          <p:cNvPr id="36" name="矩形 35"/>
          <p:cNvSpPr/>
          <p:nvPr/>
        </p:nvSpPr>
        <p:spPr>
          <a:xfrm>
            <a:off x="990096" y="1782619"/>
            <a:ext cx="4862490" cy="1516514"/>
          </a:xfrm>
          <a:prstGeom prst="rect">
            <a:avLst/>
          </a:prstGeom>
          <a:noFill/>
          <a:ln w="190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1091311" y="2286086"/>
            <a:ext cx="4644190" cy="898400"/>
            <a:chOff x="1110136" y="3109589"/>
            <a:chExt cx="4644190" cy="898400"/>
          </a:xfrm>
        </p:grpSpPr>
        <p:sp>
          <p:nvSpPr>
            <p:cNvPr id="26" name="矩形 25"/>
            <p:cNvSpPr/>
            <p:nvPr/>
          </p:nvSpPr>
          <p:spPr>
            <a:xfrm>
              <a:off x="4869774" y="3336076"/>
              <a:ext cx="482824" cy="307777"/>
            </a:xfrm>
            <a:prstGeom prst="rect">
              <a:avLst/>
            </a:prstGeom>
          </p:spPr>
          <p:txBody>
            <a:bodyPr wrap="none">
              <a:spAutoFit/>
            </a:bodyPr>
            <a:lstStyle/>
            <a:p>
              <a:r>
                <a:rPr lang="en-US" altLang="zh-CN" sz="1400" dirty="0" smtClean="0">
                  <a:solidFill>
                    <a:srgbClr val="404040"/>
                  </a:solidFill>
                  <a:latin typeface="Consolas" panose="020B0609020204030204" pitchFamily="49" charset="0"/>
                  <a:cs typeface="Consolas" panose="020B0609020204030204" pitchFamily="49" charset="0"/>
                </a:rPr>
                <a:t>FIs</a:t>
              </a:r>
              <a:endParaRPr lang="zh-CN" altLang="en-US" sz="1400" dirty="0"/>
            </a:p>
          </p:txBody>
        </p:sp>
        <p:grpSp>
          <p:nvGrpSpPr>
            <p:cNvPr id="45" name="组合 44"/>
            <p:cNvGrpSpPr/>
            <p:nvPr/>
          </p:nvGrpSpPr>
          <p:grpSpPr>
            <a:xfrm>
              <a:off x="1110136" y="3109589"/>
              <a:ext cx="4644190" cy="898400"/>
              <a:chOff x="1110136" y="3109589"/>
              <a:chExt cx="4644190" cy="898400"/>
            </a:xfrm>
          </p:grpSpPr>
          <p:grpSp>
            <p:nvGrpSpPr>
              <p:cNvPr id="8" name="组合 7"/>
              <p:cNvGrpSpPr/>
              <p:nvPr/>
            </p:nvGrpSpPr>
            <p:grpSpPr>
              <a:xfrm>
                <a:off x="1110136" y="3111495"/>
                <a:ext cx="930442" cy="734853"/>
                <a:chOff x="3007895" y="3387968"/>
                <a:chExt cx="930442" cy="734853"/>
              </a:xfrm>
              <a:noFill/>
            </p:grpSpPr>
            <p:sp>
              <p:nvSpPr>
                <p:cNvPr id="7" name="流程图: 磁盘 6"/>
                <p:cNvSpPr/>
                <p:nvPr/>
              </p:nvSpPr>
              <p:spPr>
                <a:xfrm>
                  <a:off x="3007895" y="3387968"/>
                  <a:ext cx="930442" cy="734853"/>
                </a:xfrm>
                <a:prstGeom prst="flowChartMagneticDisk">
                  <a:avLst/>
                </a:prstGeom>
                <a:grpFill/>
                <a:ln w="1905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023411" y="3586643"/>
                  <a:ext cx="899410" cy="523220"/>
                </a:xfrm>
                <a:prstGeom prst="rect">
                  <a:avLst/>
                </a:prstGeom>
                <a:grpFill/>
              </p:spPr>
              <p:txBody>
                <a:bodyPr wrap="square" rtlCol="0">
                  <a:spAutoFit/>
                </a:bodyPr>
                <a:lstStyle/>
                <a:p>
                  <a:r>
                    <a:rPr lang="en-US" altLang="zh-CN" sz="1400" dirty="0">
                      <a:solidFill>
                        <a:srgbClr val="404040"/>
                      </a:solidFill>
                      <a:latin typeface="Consolas" panose="020B0609020204030204" pitchFamily="49" charset="0"/>
                      <a:cs typeface="Consolas" panose="020B0609020204030204" pitchFamily="49" charset="0"/>
                    </a:rPr>
                    <a:t>Rating </a:t>
                  </a:r>
                  <a:r>
                    <a:rPr lang="en-US" altLang="zh-CN" sz="1400" dirty="0" smtClean="0">
                      <a:solidFill>
                        <a:srgbClr val="404040"/>
                      </a:solidFill>
                      <a:latin typeface="Consolas" panose="020B0609020204030204" pitchFamily="49" charset="0"/>
                      <a:cs typeface="Consolas" panose="020B0609020204030204" pitchFamily="49" charset="0"/>
                    </a:rPr>
                    <a:t>matrix</a:t>
                  </a:r>
                  <a:endParaRPr lang="zh-CN" altLang="en-US" sz="1400" dirty="0">
                    <a:solidFill>
                      <a:srgbClr val="404040"/>
                    </a:solidFill>
                    <a:latin typeface="Consolas" panose="020B0609020204030204" pitchFamily="49" charset="0"/>
                    <a:cs typeface="Consolas" panose="020B0609020204030204" pitchFamily="49" charset="0"/>
                  </a:endParaRPr>
                </a:p>
              </p:txBody>
            </p:sp>
          </p:grpSp>
          <p:grpSp>
            <p:nvGrpSpPr>
              <p:cNvPr id="12" name="组合 11"/>
              <p:cNvGrpSpPr/>
              <p:nvPr/>
            </p:nvGrpSpPr>
            <p:grpSpPr>
              <a:xfrm>
                <a:off x="3039686" y="3109589"/>
                <a:ext cx="930442" cy="738664"/>
                <a:chOff x="2839453" y="3093237"/>
                <a:chExt cx="930442" cy="738664"/>
              </a:xfrm>
              <a:noFill/>
            </p:grpSpPr>
            <p:sp>
              <p:nvSpPr>
                <p:cNvPr id="23" name="流程图: 磁盘 22"/>
                <p:cNvSpPr/>
                <p:nvPr/>
              </p:nvSpPr>
              <p:spPr>
                <a:xfrm>
                  <a:off x="2839453" y="3095143"/>
                  <a:ext cx="930442" cy="734853"/>
                </a:xfrm>
                <a:prstGeom prst="flowChartMagneticDisk">
                  <a:avLst/>
                </a:prstGeom>
                <a:grp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2854969" y="3093237"/>
                  <a:ext cx="899410" cy="738664"/>
                </a:xfrm>
                <a:prstGeom prst="rect">
                  <a:avLst/>
                </a:prstGeom>
                <a:grpFill/>
                <a:ln>
                  <a:noFill/>
                </a:ln>
              </p:spPr>
              <p:txBody>
                <a:bodyPr wrap="square" rtlCol="0">
                  <a:spAutoFit/>
                </a:bodyPr>
                <a:lstStyle/>
                <a:p>
                  <a:r>
                    <a:rPr lang="en-US" altLang="zh-CN" sz="1400" dirty="0" smtClean="0">
                      <a:solidFill>
                        <a:srgbClr val="404040"/>
                      </a:solidFill>
                      <a:latin typeface="Consolas" panose="020B0609020204030204" pitchFamily="49" charset="0"/>
                      <a:cs typeface="Consolas" panose="020B0609020204030204" pitchFamily="49" charset="0"/>
                    </a:rPr>
                    <a:t>Bit</a:t>
                  </a:r>
                </a:p>
                <a:p>
                  <a:r>
                    <a:rPr lang="en-US" altLang="zh-CN" sz="1400" dirty="0">
                      <a:solidFill>
                        <a:srgbClr val="404040"/>
                      </a:solidFill>
                      <a:latin typeface="Consolas" panose="020B0609020204030204" pitchFamily="49" charset="0"/>
                      <a:cs typeface="Consolas" panose="020B0609020204030204" pitchFamily="49" charset="0"/>
                    </a:rPr>
                    <a:t>Rating </a:t>
                  </a:r>
                  <a:r>
                    <a:rPr lang="en-US" altLang="zh-CN" sz="1400" dirty="0" smtClean="0">
                      <a:solidFill>
                        <a:srgbClr val="404040"/>
                      </a:solidFill>
                      <a:latin typeface="Consolas" panose="020B0609020204030204" pitchFamily="49" charset="0"/>
                      <a:cs typeface="Consolas" panose="020B0609020204030204" pitchFamily="49" charset="0"/>
                    </a:rPr>
                    <a:t>matrix</a:t>
                  </a:r>
                  <a:endParaRPr lang="zh-CN" altLang="en-US" sz="1400" dirty="0">
                    <a:solidFill>
                      <a:srgbClr val="404040"/>
                    </a:solidFill>
                    <a:latin typeface="Consolas" panose="020B0609020204030204" pitchFamily="49" charset="0"/>
                    <a:cs typeface="Consolas" panose="020B0609020204030204" pitchFamily="49" charset="0"/>
                  </a:endParaRPr>
                </a:p>
              </p:txBody>
            </p:sp>
          </p:grpSp>
          <p:sp>
            <p:nvSpPr>
              <p:cNvPr id="13" name="流程图: 直接访问存储器 12"/>
              <p:cNvSpPr/>
              <p:nvPr/>
            </p:nvSpPr>
            <p:spPr>
              <a:xfrm>
                <a:off x="4839926" y="3136021"/>
                <a:ext cx="914400" cy="685800"/>
              </a:xfrm>
              <a:prstGeom prst="flowChartMagneticDrum">
                <a:avLst/>
              </a:prstGeom>
              <a:noFill/>
              <a:ln w="1905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2040578" y="3170194"/>
                <a:ext cx="911023" cy="837795"/>
                <a:chOff x="2040578" y="3170194"/>
                <a:chExt cx="911023" cy="837795"/>
              </a:xfrm>
            </p:grpSpPr>
            <p:cxnSp>
              <p:nvCxnSpPr>
                <p:cNvPr id="19" name="直接箭头连接符 18"/>
                <p:cNvCxnSpPr/>
                <p:nvPr/>
              </p:nvCxnSpPr>
              <p:spPr>
                <a:xfrm>
                  <a:off x="2128663" y="3478534"/>
                  <a:ext cx="822938" cy="775"/>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208052" y="3170194"/>
                  <a:ext cx="529390" cy="276999"/>
                </a:xfrm>
                <a:prstGeom prst="rect">
                  <a:avLst/>
                </a:prstGeom>
                <a:noFill/>
              </p:spPr>
              <p:txBody>
                <a:bodyPr wrap="square" rtlCol="0">
                  <a:spAutoFit/>
                </a:bodyPr>
                <a:lstStyle/>
                <a:p>
                  <a:r>
                    <a:rPr lang="en-US" altLang="zh-CN" sz="1200" dirty="0" smtClean="0">
                      <a:solidFill>
                        <a:srgbClr val="404040"/>
                      </a:solidFill>
                      <a:latin typeface="Consolas" panose="020B0609020204030204" pitchFamily="49" charset="0"/>
                      <a:cs typeface="Consolas" panose="020B0609020204030204" pitchFamily="49" charset="0"/>
                    </a:rPr>
                    <a:t>bit</a:t>
                  </a:r>
                  <a:endParaRPr lang="zh-CN" altLang="en-US" sz="1200" dirty="0">
                    <a:solidFill>
                      <a:srgbClr val="404040"/>
                    </a:solidFill>
                    <a:latin typeface="Consolas" panose="020B0609020204030204" pitchFamily="49" charset="0"/>
                    <a:cs typeface="Consolas" panose="020B0609020204030204" pitchFamily="49" charset="0"/>
                  </a:endParaRPr>
                </a:p>
              </p:txBody>
            </p:sp>
            <p:sp>
              <p:nvSpPr>
                <p:cNvPr id="39" name="矩形 38"/>
                <p:cNvSpPr/>
                <p:nvPr/>
              </p:nvSpPr>
              <p:spPr>
                <a:xfrm>
                  <a:off x="2040578" y="3546324"/>
                  <a:ext cx="864339" cy="461665"/>
                </a:xfrm>
                <a:prstGeom prst="rect">
                  <a:avLst/>
                </a:prstGeom>
              </p:spPr>
              <p:txBody>
                <a:bodyPr wrap="none">
                  <a:spAutoFit/>
                </a:bodyPr>
                <a:lstStyle/>
                <a:p>
                  <a:r>
                    <a:rPr lang="en-US" altLang="zh-CN" sz="1200" dirty="0" err="1" smtClean="0">
                      <a:solidFill>
                        <a:srgbClr val="404040"/>
                      </a:solidFill>
                      <a:latin typeface="Consolas" panose="020B0609020204030204" pitchFamily="49" charset="0"/>
                      <a:cs typeface="Consolas" panose="020B0609020204030204" pitchFamily="49" charset="0"/>
                    </a:rPr>
                    <a:t>transfo</a:t>
                  </a:r>
                  <a:r>
                    <a:rPr lang="en-US" altLang="zh-CN" sz="1200" dirty="0" smtClean="0">
                      <a:solidFill>
                        <a:srgbClr val="404040"/>
                      </a:solidFill>
                      <a:latin typeface="Consolas" panose="020B0609020204030204" pitchFamily="49" charset="0"/>
                      <a:cs typeface="Consolas" panose="020B0609020204030204" pitchFamily="49" charset="0"/>
                    </a:rPr>
                    <a:t>-</a:t>
                  </a:r>
                </a:p>
                <a:p>
                  <a:r>
                    <a:rPr lang="en-US" altLang="zh-CN" sz="1200" dirty="0" err="1" smtClean="0">
                      <a:solidFill>
                        <a:srgbClr val="404040"/>
                      </a:solidFill>
                      <a:latin typeface="Consolas" panose="020B0609020204030204" pitchFamily="49" charset="0"/>
                      <a:cs typeface="Consolas" panose="020B0609020204030204" pitchFamily="49" charset="0"/>
                    </a:rPr>
                    <a:t>rmation</a:t>
                  </a:r>
                  <a:endParaRPr lang="zh-CN" altLang="en-US" sz="1200" dirty="0">
                    <a:solidFill>
                      <a:srgbClr val="404040"/>
                    </a:solidFill>
                    <a:latin typeface="Consolas" panose="020B0609020204030204" pitchFamily="49" charset="0"/>
                    <a:cs typeface="Consolas" panose="020B0609020204030204" pitchFamily="49" charset="0"/>
                  </a:endParaRPr>
                </a:p>
              </p:txBody>
            </p:sp>
          </p:grpSp>
          <p:grpSp>
            <p:nvGrpSpPr>
              <p:cNvPr id="44" name="组合 43"/>
              <p:cNvGrpSpPr/>
              <p:nvPr/>
            </p:nvGrpSpPr>
            <p:grpSpPr>
              <a:xfrm>
                <a:off x="4058213" y="3188685"/>
                <a:ext cx="693630" cy="290236"/>
                <a:chOff x="4058213" y="3188685"/>
                <a:chExt cx="693630" cy="290236"/>
              </a:xfrm>
            </p:grpSpPr>
            <p:cxnSp>
              <p:nvCxnSpPr>
                <p:cNvPr id="25" name="直接箭头连接符 24"/>
                <p:cNvCxnSpPr/>
                <p:nvPr/>
              </p:nvCxnSpPr>
              <p:spPr>
                <a:xfrm>
                  <a:off x="4058213" y="3478921"/>
                  <a:ext cx="693630"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140333" y="3188685"/>
                  <a:ext cx="529390" cy="276999"/>
                </a:xfrm>
                <a:prstGeom prst="rect">
                  <a:avLst/>
                </a:prstGeom>
                <a:noFill/>
              </p:spPr>
              <p:txBody>
                <a:bodyPr wrap="square" rtlCol="0">
                  <a:spAutoFit/>
                </a:bodyPr>
                <a:lstStyle/>
                <a:p>
                  <a:r>
                    <a:rPr lang="en-US" altLang="zh-CN" sz="1200" dirty="0" smtClean="0">
                      <a:solidFill>
                        <a:srgbClr val="404040"/>
                      </a:solidFill>
                      <a:latin typeface="Consolas" panose="020B0609020204030204" pitchFamily="49" charset="0"/>
                      <a:cs typeface="Consolas" panose="020B0609020204030204" pitchFamily="49" charset="0"/>
                    </a:rPr>
                    <a:t>FIM</a:t>
                  </a:r>
                  <a:endParaRPr lang="zh-CN" altLang="en-US" sz="1200" dirty="0">
                    <a:solidFill>
                      <a:srgbClr val="404040"/>
                    </a:solidFill>
                    <a:latin typeface="Consolas" panose="020B0609020204030204" pitchFamily="49" charset="0"/>
                    <a:cs typeface="Consolas" panose="020B0609020204030204" pitchFamily="49" charset="0"/>
                  </a:endParaRPr>
                </a:p>
              </p:txBody>
            </p:sp>
          </p:grpSp>
        </p:grpSp>
      </p:grpSp>
      <p:sp>
        <p:nvSpPr>
          <p:cNvPr id="47" name="矩形 46"/>
          <p:cNvSpPr/>
          <p:nvPr/>
        </p:nvSpPr>
        <p:spPr>
          <a:xfrm>
            <a:off x="4563508" y="2113112"/>
            <a:ext cx="4065239" cy="2277979"/>
          </a:xfrm>
          <a:prstGeom prst="rect">
            <a:avLst/>
          </a:prstGeom>
          <a:noFill/>
          <a:ln w="190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6869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3" y="157163"/>
            <a:ext cx="6779419" cy="523220"/>
          </a:xfrm>
          <a:prstGeom prst="rect">
            <a:avLst/>
          </a:prstGeom>
          <a:noFill/>
        </p:spPr>
        <p:txBody>
          <a:bodyPr wrap="square" rtlCol="0">
            <a:spAutoFit/>
          </a:bodyPr>
          <a:lstStyle/>
          <a:p>
            <a:r>
              <a:rPr lang="en-US" altLang="zh-CN" sz="2800" b="1" dirty="0">
                <a:solidFill>
                  <a:schemeClr val="bg1"/>
                </a:solidFill>
              </a:rPr>
              <a:t>Mining Frequent </a:t>
            </a:r>
            <a:r>
              <a:rPr lang="en-US" altLang="zh-CN" sz="2800" b="1" dirty="0" err="1">
                <a:solidFill>
                  <a:schemeClr val="bg1"/>
                </a:solidFill>
              </a:rPr>
              <a:t>Itemsets</a:t>
            </a:r>
            <a:endParaRPr lang="zh-CN" altLang="en-US" sz="2800" dirty="0">
              <a:solidFill>
                <a:schemeClr val="bg1"/>
              </a:solidFill>
              <a:latin typeface="Consolas" panose="020B0609020204030204" pitchFamily="49" charset="0"/>
              <a:cs typeface="Consolas" panose="020B0609020204030204" pitchFamily="49" charset="0"/>
            </a:endParaRPr>
          </a:p>
        </p:txBody>
      </p:sp>
      <p:sp>
        <p:nvSpPr>
          <p:cNvPr id="3" name="TextBox 2"/>
          <p:cNvSpPr txBox="1"/>
          <p:nvPr/>
        </p:nvSpPr>
        <p:spPr>
          <a:xfrm>
            <a:off x="870026" y="1188569"/>
            <a:ext cx="2902304" cy="954107"/>
          </a:xfrm>
          <a:prstGeom prst="rect">
            <a:avLst/>
          </a:prstGeom>
          <a:noFill/>
        </p:spPr>
        <p:txBody>
          <a:bodyPr wrap="square" rtlCol="0">
            <a:spAutoFit/>
          </a:bodyPr>
          <a:lstStyle/>
          <a:p>
            <a:r>
              <a:rPr lang="en-US" altLang="zh-CN" sz="1400" dirty="0">
                <a:solidFill>
                  <a:srgbClr val="FF0000"/>
                </a:solidFill>
                <a:latin typeface="Times New Roman" panose="02020603050405020304" pitchFamily="18" charset="0"/>
                <a:cs typeface="Times New Roman" panose="02020603050405020304" pitchFamily="18" charset="0"/>
              </a:rPr>
              <a:t>Assumption</a:t>
            </a:r>
            <a:r>
              <a:rPr lang="en-US" altLang="zh-CN" sz="1400" dirty="0" smtClean="0">
                <a:solidFill>
                  <a:srgbClr val="FF0000"/>
                </a:solidFill>
                <a:latin typeface="Times New Roman" panose="02020603050405020304" pitchFamily="18" charset="0"/>
                <a:cs typeface="Times New Roman" panose="02020603050405020304" pitchFamily="18" charset="0"/>
              </a:rPr>
              <a:t>:</a:t>
            </a:r>
          </a:p>
          <a:p>
            <a:r>
              <a:rPr lang="en-US" altLang="zh-CN" sz="1400" dirty="0" smtClean="0">
                <a:solidFill>
                  <a:srgbClr val="404040"/>
                </a:solidFill>
                <a:latin typeface="Times New Roman" panose="02020603050405020304" pitchFamily="18" charset="0"/>
                <a:cs typeface="Times New Roman" panose="02020603050405020304" pitchFamily="18" charset="0"/>
              </a:rPr>
              <a:t>The </a:t>
            </a:r>
            <a:r>
              <a:rPr lang="en-US" altLang="zh-CN" sz="1400" dirty="0">
                <a:solidFill>
                  <a:srgbClr val="404040"/>
                </a:solidFill>
                <a:latin typeface="Times New Roman" panose="02020603050405020304" pitchFamily="18" charset="0"/>
                <a:cs typeface="Times New Roman" panose="02020603050405020304" pitchFamily="18" charset="0"/>
              </a:rPr>
              <a:t>larger </a:t>
            </a:r>
            <a:r>
              <a:rPr lang="en-US" altLang="zh-CN" sz="1400" dirty="0" smtClean="0">
                <a:solidFill>
                  <a:srgbClr val="404040"/>
                </a:solidFill>
                <a:latin typeface="Times New Roman" panose="02020603050405020304" pitchFamily="18" charset="0"/>
                <a:cs typeface="Times New Roman" panose="02020603050405020304" pitchFamily="18" charset="0"/>
              </a:rPr>
              <a:t>the support </a:t>
            </a:r>
            <a:r>
              <a:rPr lang="en-US" altLang="zh-CN" sz="1400" dirty="0">
                <a:solidFill>
                  <a:srgbClr val="404040"/>
                </a:solidFill>
                <a:latin typeface="Times New Roman" panose="02020603050405020304" pitchFamily="18" charset="0"/>
                <a:cs typeface="Times New Roman" panose="02020603050405020304" pitchFamily="18" charset="0"/>
              </a:rPr>
              <a:t>of an item is</a:t>
            </a:r>
            <a:r>
              <a:rPr lang="en-US" altLang="zh-CN" sz="1400" dirty="0" smtClean="0">
                <a:solidFill>
                  <a:srgbClr val="404040"/>
                </a:solidFill>
                <a:latin typeface="Times New Roman" panose="02020603050405020304" pitchFamily="18" charset="0"/>
                <a:cs typeface="Times New Roman" panose="02020603050405020304" pitchFamily="18" charset="0"/>
              </a:rPr>
              <a:t>,</a:t>
            </a:r>
          </a:p>
          <a:p>
            <a:r>
              <a:rPr lang="en-US" altLang="zh-CN" sz="1400" dirty="0" smtClean="0">
                <a:solidFill>
                  <a:srgbClr val="404040"/>
                </a:solidFill>
                <a:latin typeface="Times New Roman" panose="02020603050405020304" pitchFamily="18" charset="0"/>
                <a:cs typeface="Times New Roman" panose="02020603050405020304" pitchFamily="18" charset="0"/>
              </a:rPr>
              <a:t>the </a:t>
            </a:r>
            <a:r>
              <a:rPr lang="en-US" altLang="zh-CN" sz="1400" dirty="0">
                <a:solidFill>
                  <a:srgbClr val="404040"/>
                </a:solidFill>
                <a:latin typeface="Times New Roman" panose="02020603050405020304" pitchFamily="18" charset="0"/>
                <a:cs typeface="Times New Roman" panose="02020603050405020304" pitchFamily="18" charset="0"/>
              </a:rPr>
              <a:t>higher it’s likely that, </a:t>
            </a:r>
            <a:endParaRPr lang="en-US" altLang="zh-CN" sz="1400" dirty="0" smtClean="0">
              <a:solidFill>
                <a:srgbClr val="404040"/>
              </a:solidFill>
              <a:latin typeface="Times New Roman" panose="02020603050405020304" pitchFamily="18" charset="0"/>
              <a:cs typeface="Times New Roman" panose="02020603050405020304" pitchFamily="18" charset="0"/>
            </a:endParaRPr>
          </a:p>
          <a:p>
            <a:r>
              <a:rPr lang="en-US" altLang="zh-CN" sz="1400" dirty="0" smtClean="0">
                <a:solidFill>
                  <a:srgbClr val="404040"/>
                </a:solidFill>
                <a:latin typeface="Times New Roman" panose="02020603050405020304" pitchFamily="18" charset="0"/>
                <a:cs typeface="Times New Roman" panose="02020603050405020304" pitchFamily="18" charset="0"/>
              </a:rPr>
              <a:t>this </a:t>
            </a:r>
            <a:r>
              <a:rPr lang="en-US" altLang="zh-CN" sz="1400" dirty="0">
                <a:solidFill>
                  <a:srgbClr val="404040"/>
                </a:solidFill>
                <a:latin typeface="Times New Roman" panose="02020603050405020304" pitchFamily="18" charset="0"/>
                <a:cs typeface="Times New Roman" panose="02020603050405020304" pitchFamily="18" charset="0"/>
              </a:rPr>
              <a:t>item occurs in some </a:t>
            </a:r>
            <a:r>
              <a:rPr lang="en-US" altLang="zh-CN" sz="1400" dirty="0" err="1" smtClean="0">
                <a:solidFill>
                  <a:srgbClr val="404040"/>
                </a:solidFill>
                <a:latin typeface="Times New Roman" panose="02020603050405020304" pitchFamily="18" charset="0"/>
                <a:cs typeface="Times New Roman" panose="02020603050405020304" pitchFamily="18" charset="0"/>
              </a:rPr>
              <a:t>itemset</a:t>
            </a:r>
            <a:r>
              <a:rPr lang="en-US" altLang="zh-CN" sz="1400" dirty="0">
                <a:solidFill>
                  <a:srgbClr val="404040"/>
                </a:solidFill>
                <a:latin typeface="Times New Roman" panose="02020603050405020304" pitchFamily="18" charset="0"/>
                <a:cs typeface="Times New Roman" panose="02020603050405020304" pitchFamily="18" charset="0"/>
              </a:rPr>
              <a:t>.</a:t>
            </a:r>
            <a:endParaRPr lang="zh-CN" altLang="en-US" sz="1400" dirty="0">
              <a:solidFill>
                <a:srgbClr val="40404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70026" y="2361377"/>
            <a:ext cx="3016174" cy="307777"/>
          </a:xfrm>
          <a:prstGeom prst="rect">
            <a:avLst/>
          </a:prstGeom>
          <a:noFill/>
        </p:spPr>
        <p:txBody>
          <a:bodyPr wrap="square" rtlCol="0">
            <a:spAutoFit/>
          </a:bodyPr>
          <a:lstStyle/>
          <a:p>
            <a:r>
              <a:rPr lang="en-US" altLang="zh-CN" sz="1400" dirty="0" smtClean="0">
                <a:solidFill>
                  <a:srgbClr val="404040"/>
                </a:solidFill>
                <a:latin typeface="Times New Roman" panose="02020603050405020304" pitchFamily="18" charset="0"/>
                <a:cs typeface="Times New Roman" panose="02020603050405020304" pitchFamily="18" charset="0"/>
              </a:rPr>
              <a:t>Heuristic algorithm – </a:t>
            </a:r>
            <a:r>
              <a:rPr lang="en-US" altLang="zh-CN" sz="1400" dirty="0" smtClean="0">
                <a:solidFill>
                  <a:srgbClr val="FF0000"/>
                </a:solidFill>
                <a:latin typeface="Times New Roman" panose="02020603050405020304" pitchFamily="18" charset="0"/>
                <a:cs typeface="Times New Roman" panose="02020603050405020304" pitchFamily="18" charset="0"/>
              </a:rPr>
              <a:t>Roller</a:t>
            </a:r>
            <a:r>
              <a:rPr lang="en-US" altLang="zh-CN" sz="1400" dirty="0" smtClean="0">
                <a:solidFill>
                  <a:srgbClr val="404040"/>
                </a:solidFill>
                <a:latin typeface="Times New Roman" panose="02020603050405020304" pitchFamily="18" charset="0"/>
                <a:cs typeface="Times New Roman" panose="02020603050405020304" pitchFamily="18" charset="0"/>
              </a:rPr>
              <a:t> algorithm</a:t>
            </a:r>
            <a:endParaRPr lang="zh-CN" altLang="en-US" sz="1400" dirty="0">
              <a:solidFill>
                <a:srgbClr val="404040"/>
              </a:solidFill>
              <a:latin typeface="Times New Roman" panose="02020603050405020304" pitchFamily="18" charset="0"/>
              <a:cs typeface="Times New Roman" panose="02020603050405020304" pitchFamily="18" charset="0"/>
            </a:endParaRPr>
          </a:p>
        </p:txBody>
      </p:sp>
      <p:sp>
        <p:nvSpPr>
          <p:cNvPr id="5" name="Freeform 33"/>
          <p:cNvSpPr>
            <a:spLocks noChangeAspect="1" noEditPoints="1"/>
          </p:cNvSpPr>
          <p:nvPr/>
        </p:nvSpPr>
        <p:spPr bwMode="auto">
          <a:xfrm>
            <a:off x="534781" y="1260083"/>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Freeform 33"/>
          <p:cNvSpPr>
            <a:spLocks noChangeAspect="1" noEditPoints="1"/>
          </p:cNvSpPr>
          <p:nvPr/>
        </p:nvSpPr>
        <p:spPr bwMode="auto">
          <a:xfrm>
            <a:off x="534781" y="2379296"/>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6"/>
          <p:cNvSpPr txBox="1"/>
          <p:nvPr/>
        </p:nvSpPr>
        <p:spPr>
          <a:xfrm>
            <a:off x="4487812" y="1250195"/>
            <a:ext cx="2190750" cy="307777"/>
          </a:xfrm>
          <a:prstGeom prst="rect">
            <a:avLst/>
          </a:prstGeom>
          <a:noFill/>
        </p:spPr>
        <p:txBody>
          <a:bodyPr wrap="square" rtlCol="0">
            <a:spAutoFit/>
          </a:bodyPr>
          <a:lstStyle/>
          <a:p>
            <a:r>
              <a:rPr lang="en-US" altLang="zh-CN" sz="1400" dirty="0" smtClean="0">
                <a:solidFill>
                  <a:srgbClr val="404040"/>
                </a:solidFill>
                <a:latin typeface="Times New Roman" panose="02020603050405020304" pitchFamily="18" charset="0"/>
                <a:cs typeface="Times New Roman" panose="02020603050405020304" pitchFamily="18" charset="0"/>
              </a:rPr>
              <a:t>Algorithm steps:</a:t>
            </a:r>
          </a:p>
        </p:txBody>
      </p:sp>
      <p:sp>
        <p:nvSpPr>
          <p:cNvPr id="8" name="TextBox 7"/>
          <p:cNvSpPr txBox="1"/>
          <p:nvPr/>
        </p:nvSpPr>
        <p:spPr>
          <a:xfrm>
            <a:off x="4487812" y="1566095"/>
            <a:ext cx="4073561" cy="2893100"/>
          </a:xfrm>
          <a:prstGeom prst="rect">
            <a:avLst/>
          </a:prstGeom>
          <a:noFill/>
        </p:spPr>
        <p:txBody>
          <a:bodyPr wrap="square" rtlCol="0">
            <a:spAutoFit/>
          </a:bodyPr>
          <a:lstStyle/>
          <a:p>
            <a:pPr marL="342900" indent="-342900">
              <a:buAutoNum type="arabicPeriod"/>
            </a:pPr>
            <a:r>
              <a:rPr lang="en-US" altLang="zh-CN" sz="1400" dirty="0" smtClean="0">
                <a:solidFill>
                  <a:srgbClr val="404040"/>
                </a:solidFill>
                <a:latin typeface="Times New Roman" panose="02020603050405020304" pitchFamily="18" charset="0"/>
                <a:cs typeface="Times New Roman" panose="02020603050405020304" pitchFamily="18" charset="0"/>
              </a:rPr>
              <a:t>Compute, order, remove </a:t>
            </a:r>
            <a:r>
              <a:rPr lang="en-US" altLang="zh-CN" sz="1400" dirty="0"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rPr>
              <a:t> frequent </a:t>
            </a:r>
            <a:r>
              <a:rPr lang="en-US" altLang="zh-CN" sz="1400" dirty="0" err="1"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rPr>
              <a:t>itemsets</a:t>
            </a:r>
            <a:endParaRPr lang="en-US" altLang="zh-CN" sz="1400" dirty="0"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AutoNum type="arabicPeriod"/>
            </a:pPr>
            <a:r>
              <a:rPr lang="en-US" altLang="zh-CN" sz="1400" dirty="0" smtClean="0">
                <a:solidFill>
                  <a:srgbClr val="404040"/>
                </a:solidFill>
                <a:latin typeface="Times New Roman" panose="02020603050405020304" pitchFamily="18" charset="0"/>
                <a:cs typeface="Times New Roman" panose="02020603050405020304" pitchFamily="18" charset="0"/>
              </a:rPr>
              <a:t>Initiate the </a:t>
            </a:r>
            <a:r>
              <a:rPr lang="en-US" altLang="zh-CN" sz="1400" dirty="0" err="1" smtClean="0">
                <a:solidFill>
                  <a:srgbClr val="404040"/>
                </a:solidFill>
                <a:latin typeface="Times New Roman" panose="02020603050405020304" pitchFamily="18" charset="0"/>
                <a:cs typeface="Times New Roman" panose="02020603050405020304" pitchFamily="18" charset="0"/>
              </a:rPr>
              <a:t>i</a:t>
            </a:r>
            <a:r>
              <a:rPr lang="en-US" altLang="zh-CN" sz="1400" baseline="30000" dirty="0" err="1" smtClean="0">
                <a:solidFill>
                  <a:srgbClr val="404040"/>
                </a:solidFill>
                <a:latin typeface="Times New Roman" panose="02020603050405020304" pitchFamily="18" charset="0"/>
                <a:cs typeface="Times New Roman" panose="02020603050405020304" pitchFamily="18" charset="0"/>
              </a:rPr>
              <a:t>th</a:t>
            </a:r>
            <a:r>
              <a:rPr lang="en-US" altLang="zh-CN" sz="1400" baseline="30000" dirty="0" smtClean="0">
                <a:solidFill>
                  <a:srgbClr val="404040"/>
                </a:solidFill>
                <a:latin typeface="Times New Roman" panose="02020603050405020304" pitchFamily="18" charset="0"/>
                <a:cs typeface="Times New Roman" panose="02020603050405020304" pitchFamily="18" charset="0"/>
              </a:rPr>
              <a:t>  </a:t>
            </a:r>
            <a:r>
              <a:rPr lang="en-US" altLang="zh-CN" sz="1400" dirty="0" err="1" smtClean="0">
                <a:solidFill>
                  <a:srgbClr val="404040"/>
                </a:solidFill>
                <a:latin typeface="Times New Roman" panose="02020603050405020304" pitchFamily="18" charset="0"/>
                <a:cs typeface="Times New Roman" panose="02020603050405020304" pitchFamily="18" charset="0"/>
              </a:rPr>
              <a:t>itemset</a:t>
            </a:r>
            <a:endParaRPr lang="en-US" altLang="zh-CN" sz="1400" dirty="0" smtClean="0">
              <a:solidFill>
                <a:srgbClr val="404040"/>
              </a:solidFill>
              <a:latin typeface="Times New Roman" panose="02020603050405020304" pitchFamily="18" charset="0"/>
              <a:cs typeface="Times New Roman" panose="02020603050405020304" pitchFamily="18" charset="0"/>
            </a:endParaRPr>
          </a:p>
          <a:p>
            <a:pPr marL="342900" indent="-342900">
              <a:buAutoNum type="arabicPeriod"/>
            </a:pPr>
            <a:r>
              <a:rPr lang="en-US" altLang="zh-CN" sz="1400" dirty="0" smtClean="0">
                <a:solidFill>
                  <a:srgbClr val="404040"/>
                </a:solidFill>
                <a:latin typeface="Times New Roman" panose="02020603050405020304" pitchFamily="18" charset="0"/>
                <a:cs typeface="Times New Roman" panose="02020603050405020304" pitchFamily="18" charset="0"/>
              </a:rPr>
              <a:t>Judge</a:t>
            </a:r>
          </a:p>
          <a:p>
            <a:pPr marL="800100" lvl="1" indent="-342900">
              <a:buFont typeface="+mj-lt"/>
              <a:buAutoNum type="alphaLcParenR"/>
            </a:pPr>
            <a:r>
              <a:rPr lang="en-US" altLang="zh-CN" sz="1400" dirty="0" smtClean="0">
                <a:solidFill>
                  <a:srgbClr val="404040"/>
                </a:solidFill>
                <a:latin typeface="Times New Roman" panose="02020603050405020304" pitchFamily="18" charset="0"/>
                <a:cs typeface="Times New Roman" panose="02020603050405020304" pitchFamily="18" charset="0"/>
              </a:rPr>
              <a:t>Descending ordering set  is null </a:t>
            </a:r>
            <a:r>
              <a:rPr lang="en-US" altLang="zh-CN" sz="1400" dirty="0"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rPr>
              <a:t> terminate</a:t>
            </a:r>
          </a:p>
          <a:p>
            <a:pPr marL="800100" lvl="1" indent="-342900">
              <a:buAutoNum type="alphaLcParenR"/>
            </a:pPr>
            <a:r>
              <a:rPr lang="en-US" altLang="zh-CN" sz="1400" dirty="0" smtClean="0">
                <a:solidFill>
                  <a:srgbClr val="404040"/>
                </a:solidFill>
                <a:latin typeface="Times New Roman" panose="02020603050405020304" pitchFamily="18" charset="0"/>
                <a:cs typeface="Times New Roman" panose="02020603050405020304" pitchFamily="18" charset="0"/>
              </a:rPr>
              <a:t>Current </a:t>
            </a:r>
            <a:r>
              <a:rPr lang="en-US" altLang="zh-CN" sz="1400" dirty="0">
                <a:solidFill>
                  <a:srgbClr val="404040"/>
                </a:solidFill>
                <a:latin typeface="Times New Roman" panose="02020603050405020304" pitchFamily="18" charset="0"/>
                <a:cs typeface="Times New Roman" panose="02020603050405020304" pitchFamily="18" charset="0"/>
              </a:rPr>
              <a:t>item is the last </a:t>
            </a:r>
            <a:r>
              <a:rPr lang="en-US" altLang="zh-CN" sz="1400" dirty="0" smtClean="0">
                <a:solidFill>
                  <a:srgbClr val="404040"/>
                </a:solidFill>
                <a:latin typeface="Times New Roman" panose="02020603050405020304" pitchFamily="18" charset="0"/>
                <a:cs typeface="Times New Roman" panose="02020603050405020304" pitchFamily="18" charset="0"/>
              </a:rPr>
              <a:t>one </a:t>
            </a:r>
            <a:r>
              <a:rPr lang="en-US" altLang="zh-CN" sz="1400" dirty="0"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rPr>
              <a:t> remove &amp; </a:t>
            </a:r>
            <a:r>
              <a:rPr lang="en-US" altLang="zh-CN" sz="1400" dirty="0" err="1"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rPr>
              <a:t>i</a:t>
            </a:r>
            <a:r>
              <a:rPr lang="en-US" altLang="zh-CN" sz="1400" dirty="0"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rPr>
              <a:t>++</a:t>
            </a:r>
          </a:p>
          <a:p>
            <a:pPr marL="800100" lvl="1" indent="-342900">
              <a:buAutoNum type="alphaLcParenR"/>
            </a:pPr>
            <a:r>
              <a:rPr lang="en-US" altLang="zh-CN" sz="1400" dirty="0">
                <a:solidFill>
                  <a:srgbClr val="404040"/>
                </a:solidFill>
                <a:latin typeface="Times New Roman" panose="02020603050405020304" pitchFamily="18" charset="0"/>
                <a:cs typeface="Times New Roman" panose="02020603050405020304" pitchFamily="18" charset="0"/>
              </a:rPr>
              <a:t>Current item </a:t>
            </a:r>
            <a:r>
              <a:rPr lang="en-US" altLang="zh-CN" sz="1400" dirty="0" smtClean="0">
                <a:solidFill>
                  <a:srgbClr val="404040"/>
                </a:solidFill>
                <a:latin typeface="Times New Roman" panose="02020603050405020304" pitchFamily="18" charset="0"/>
                <a:cs typeface="Times New Roman" panose="02020603050405020304" pitchFamily="18" charset="0"/>
              </a:rPr>
              <a:t>is not </a:t>
            </a:r>
            <a:r>
              <a:rPr lang="en-US" altLang="zh-CN" sz="1400" dirty="0">
                <a:solidFill>
                  <a:srgbClr val="404040"/>
                </a:solidFill>
                <a:latin typeface="Times New Roman" panose="02020603050405020304" pitchFamily="18" charset="0"/>
                <a:cs typeface="Times New Roman" panose="02020603050405020304" pitchFamily="18" charset="0"/>
              </a:rPr>
              <a:t>the last </a:t>
            </a:r>
            <a:r>
              <a:rPr lang="en-US" altLang="zh-CN" sz="1400" dirty="0" smtClean="0">
                <a:solidFill>
                  <a:srgbClr val="404040"/>
                </a:solidFill>
                <a:latin typeface="Times New Roman" panose="02020603050405020304" pitchFamily="18" charset="0"/>
                <a:cs typeface="Times New Roman" panose="02020603050405020304" pitchFamily="18" charset="0"/>
              </a:rPr>
              <a:t>one </a:t>
            </a:r>
            <a:r>
              <a:rPr lang="en-US" altLang="zh-CN" sz="1400" dirty="0"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rPr>
              <a:t> current item = next item</a:t>
            </a:r>
          </a:p>
          <a:p>
            <a:pPr marL="800100" lvl="1" indent="-342900">
              <a:buAutoNum type="alphaLcParenR"/>
            </a:pPr>
            <a:r>
              <a:rPr lang="en-US" altLang="zh-CN" sz="1400" dirty="0">
                <a:solidFill>
                  <a:srgbClr val="404040"/>
                </a:solidFill>
                <a:latin typeface="Times New Roman" panose="02020603050405020304" pitchFamily="18" charset="0"/>
                <a:cs typeface="Times New Roman" panose="02020603050405020304" pitchFamily="18" charset="0"/>
              </a:rPr>
              <a:t>Current </a:t>
            </a:r>
            <a:r>
              <a:rPr lang="en-US" altLang="zh-CN" sz="1400" dirty="0" smtClean="0">
                <a:solidFill>
                  <a:srgbClr val="404040"/>
                </a:solidFill>
                <a:latin typeface="Times New Roman" panose="02020603050405020304" pitchFamily="18" charset="0"/>
                <a:cs typeface="Times New Roman" panose="02020603050405020304" pitchFamily="18" charset="0"/>
              </a:rPr>
              <a:t>item’s support &gt;= </a:t>
            </a:r>
            <a:r>
              <a:rPr lang="en-US" altLang="zh-CN" sz="1400" dirty="0" err="1" smtClean="0">
                <a:solidFill>
                  <a:srgbClr val="404040"/>
                </a:solidFill>
                <a:latin typeface="Times New Roman" panose="02020603050405020304" pitchFamily="18" charset="0"/>
                <a:cs typeface="Times New Roman" panose="02020603050405020304" pitchFamily="18" charset="0"/>
              </a:rPr>
              <a:t>minSup</a:t>
            </a:r>
            <a:r>
              <a:rPr lang="en-US" altLang="zh-CN" sz="1400" dirty="0" smtClean="0">
                <a:solidFill>
                  <a:srgbClr val="404040"/>
                </a:solidFill>
                <a:latin typeface="Times New Roman" panose="02020603050405020304" pitchFamily="18" charset="0"/>
                <a:cs typeface="Times New Roman" panose="02020603050405020304" pitchFamily="18" charset="0"/>
              </a:rPr>
              <a:t> </a:t>
            </a:r>
            <a:r>
              <a:rPr lang="en-US" altLang="zh-CN" sz="1400" dirty="0">
                <a:solidFill>
                  <a:srgbClr val="404040"/>
                </a:solidFill>
                <a:latin typeface="Times New Roman" panose="02020603050405020304" pitchFamily="18" charset="0"/>
                <a:cs typeface="Times New Roman" panose="02020603050405020304" pitchFamily="18" charset="0"/>
              </a:rPr>
              <a:t>&amp;&amp; support(</a:t>
            </a:r>
            <a:r>
              <a:rPr lang="en-US" altLang="zh-CN" sz="1400" dirty="0" err="1">
                <a:solidFill>
                  <a:srgbClr val="404040"/>
                </a:solidFill>
                <a:latin typeface="Times New Roman" panose="02020603050405020304" pitchFamily="18" charset="0"/>
                <a:cs typeface="Times New Roman" panose="02020603050405020304" pitchFamily="18" charset="0"/>
              </a:rPr>
              <a:t>i</a:t>
            </a:r>
            <a:r>
              <a:rPr lang="en-US" altLang="zh-CN" sz="1400" baseline="30000" dirty="0" err="1">
                <a:solidFill>
                  <a:srgbClr val="404040"/>
                </a:solidFill>
                <a:latin typeface="Times New Roman" panose="02020603050405020304" pitchFamily="18" charset="0"/>
                <a:cs typeface="Times New Roman" panose="02020603050405020304" pitchFamily="18" charset="0"/>
              </a:rPr>
              <a:t>th</a:t>
            </a:r>
            <a:r>
              <a:rPr lang="en-US" altLang="zh-CN" sz="1400" dirty="0">
                <a:solidFill>
                  <a:srgbClr val="404040"/>
                </a:solidFill>
                <a:latin typeface="Times New Roman" panose="02020603050405020304" pitchFamily="18" charset="0"/>
                <a:cs typeface="Times New Roman" panose="02020603050405020304" pitchFamily="18" charset="0"/>
              </a:rPr>
              <a:t> </a:t>
            </a:r>
            <a:r>
              <a:rPr lang="en-US" altLang="zh-CN" sz="1400" dirty="0" err="1" smtClean="0">
                <a:solidFill>
                  <a:srgbClr val="404040"/>
                </a:solidFill>
                <a:latin typeface="Times New Roman" panose="02020603050405020304" pitchFamily="18" charset="0"/>
                <a:cs typeface="Times New Roman" panose="02020603050405020304" pitchFamily="18" charset="0"/>
              </a:rPr>
              <a:t>itemset</a:t>
            </a:r>
            <a:r>
              <a:rPr lang="en-US" altLang="zh-CN" sz="1400" dirty="0" smtClean="0">
                <a:solidFill>
                  <a:srgbClr val="404040"/>
                </a:solidFill>
                <a:latin typeface="Times New Roman" panose="02020603050405020304" pitchFamily="18" charset="0"/>
                <a:cs typeface="Times New Roman" panose="02020603050405020304" pitchFamily="18" charset="0"/>
              </a:rPr>
              <a:t> &amp; current item) </a:t>
            </a:r>
            <a:r>
              <a:rPr lang="en-US" altLang="zh-CN" sz="1400" dirty="0">
                <a:solidFill>
                  <a:srgbClr val="404040"/>
                </a:solidFill>
                <a:latin typeface="Times New Roman" panose="02020603050405020304" pitchFamily="18" charset="0"/>
                <a:cs typeface="Times New Roman" panose="02020603050405020304" pitchFamily="18" charset="0"/>
              </a:rPr>
              <a:t>&gt;= </a:t>
            </a:r>
            <a:r>
              <a:rPr lang="en-US" altLang="zh-CN" sz="1400" dirty="0" err="1">
                <a:solidFill>
                  <a:srgbClr val="404040"/>
                </a:solidFill>
                <a:latin typeface="Times New Roman" panose="02020603050405020304" pitchFamily="18" charset="0"/>
                <a:cs typeface="Times New Roman" panose="02020603050405020304" pitchFamily="18" charset="0"/>
              </a:rPr>
              <a:t>minSup</a:t>
            </a:r>
            <a:r>
              <a:rPr lang="en-US" altLang="zh-CN" sz="1400" dirty="0" smtClean="0">
                <a:solidFill>
                  <a:srgbClr val="404040"/>
                </a:solidFill>
                <a:latin typeface="Times New Roman" panose="02020603050405020304" pitchFamily="18" charset="0"/>
                <a:cs typeface="Times New Roman" panose="02020603050405020304" pitchFamily="18" charset="0"/>
              </a:rPr>
              <a:t>  </a:t>
            </a:r>
            <a:r>
              <a:rPr lang="en-US" altLang="zh-CN" sz="1400" dirty="0"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rPr>
              <a:t> add</a:t>
            </a:r>
          </a:p>
          <a:p>
            <a:pPr marL="800100" lvl="1" indent="-342900">
              <a:buAutoNum type="alphaLcParenR"/>
            </a:pPr>
            <a:r>
              <a:rPr lang="en-US" altLang="zh-CN" sz="1400" dirty="0" smtClean="0">
                <a:solidFill>
                  <a:srgbClr val="404040"/>
                </a:solidFill>
                <a:latin typeface="Times New Roman" panose="02020603050405020304" pitchFamily="18" charset="0"/>
                <a:cs typeface="Times New Roman" panose="02020603050405020304" pitchFamily="18" charset="0"/>
                <a:sym typeface="Wingdings" panose="05000000000000000000" pitchFamily="2" charset="2"/>
              </a:rPr>
              <a:t>3</a:t>
            </a:r>
            <a:endParaRPr lang="zh-CN" altLang="en-US" sz="1400" dirty="0">
              <a:solidFill>
                <a:srgbClr val="404040"/>
              </a:solidFill>
              <a:latin typeface="Times New Roman" panose="02020603050405020304" pitchFamily="18" charset="0"/>
              <a:cs typeface="Times New Roman" panose="02020603050405020304" pitchFamily="18" charset="0"/>
            </a:endParaRPr>
          </a:p>
        </p:txBody>
      </p:sp>
      <p:sp>
        <p:nvSpPr>
          <p:cNvPr id="9" name="Freeform 33"/>
          <p:cNvSpPr>
            <a:spLocks noChangeAspect="1" noEditPoints="1"/>
          </p:cNvSpPr>
          <p:nvPr/>
        </p:nvSpPr>
        <p:spPr bwMode="auto">
          <a:xfrm>
            <a:off x="4208362" y="1260083"/>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cxnSp>
        <p:nvCxnSpPr>
          <p:cNvPr id="10" name="直接连接符 9"/>
          <p:cNvCxnSpPr/>
          <p:nvPr/>
        </p:nvCxnSpPr>
        <p:spPr>
          <a:xfrm flipV="1">
            <a:off x="4081644" y="837563"/>
            <a:ext cx="1" cy="4012976"/>
          </a:xfrm>
          <a:prstGeom prst="line">
            <a:avLst/>
          </a:prstGeom>
          <a:ln w="15875">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760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p:cNvSpPr txBox="1"/>
          <p:nvPr/>
        </p:nvSpPr>
        <p:spPr>
          <a:xfrm>
            <a:off x="127619" y="176360"/>
            <a:ext cx="4784849"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dirty="0">
                <a:solidFill>
                  <a:srgbClr val="4D4D4D"/>
                </a:solidFill>
              </a:rPr>
              <a:t>Mining Frequent </a:t>
            </a:r>
            <a:r>
              <a:rPr lang="en-US" altLang="zh-CN" sz="2400" b="1" dirty="0" err="1">
                <a:solidFill>
                  <a:srgbClr val="4D4D4D"/>
                </a:solidFill>
              </a:rPr>
              <a:t>Itemsets</a:t>
            </a:r>
            <a:endParaRPr lang="zh-CN" altLang="en-US" sz="2400" dirty="0">
              <a:solidFill>
                <a:srgbClr val="4D4D4D"/>
              </a:solidFill>
              <a:latin typeface="Consolas" panose="020B0609020204030204" pitchFamily="49" charset="0"/>
              <a:cs typeface="Consolas" panose="020B0609020204030204" pitchFamily="49" charset="0"/>
            </a:endParaRP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54" y="2232783"/>
            <a:ext cx="2886323" cy="1879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954907" y="1797988"/>
            <a:ext cx="2092239" cy="338554"/>
          </a:xfrm>
          <a:prstGeom prst="rect">
            <a:avLst/>
          </a:prstGeom>
        </p:spPr>
        <p:txBody>
          <a:bodyPr wrap="none">
            <a:spAutoFit/>
          </a:bodyPr>
          <a:lstStyle/>
          <a:p>
            <a:pPr algn="ctr"/>
            <a:r>
              <a:rPr lang="en-US" altLang="zh-CN" sz="1600" dirty="0">
                <a:solidFill>
                  <a:srgbClr val="404040"/>
                </a:solidFill>
                <a:latin typeface="Consolas" panose="020B0609020204030204" pitchFamily="49" charset="0"/>
                <a:cs typeface="Consolas" panose="020B0609020204030204" pitchFamily="49" charset="0"/>
                <a:sym typeface="Wingdings" panose="05000000000000000000" pitchFamily="2" charset="2"/>
              </a:rPr>
              <a:t>Bit rating matrix</a:t>
            </a:r>
            <a:endParaRPr lang="zh-CN" altLang="en-US" dirty="0"/>
          </a:p>
        </p:txBody>
      </p:sp>
      <p:sp>
        <p:nvSpPr>
          <p:cNvPr id="5" name="TextBox 4"/>
          <p:cNvSpPr txBox="1"/>
          <p:nvPr/>
        </p:nvSpPr>
        <p:spPr>
          <a:xfrm>
            <a:off x="3618688" y="1967265"/>
            <a:ext cx="5282119" cy="2031325"/>
          </a:xfrm>
          <a:prstGeom prst="rect">
            <a:avLst/>
          </a:prstGeom>
          <a:noFill/>
        </p:spPr>
        <p:txBody>
          <a:bodyPr wrap="square" rtlCol="0">
            <a:spAutoFit/>
          </a:bodyPr>
          <a:lstStyle/>
          <a:p>
            <a:r>
              <a:rPr lang="en-US" altLang="zh-CN" sz="1400" dirty="0" err="1" smtClean="0">
                <a:solidFill>
                  <a:srgbClr val="404040"/>
                </a:solidFill>
                <a:latin typeface="Consolas" panose="020B0609020204030204" pitchFamily="49" charset="0"/>
                <a:cs typeface="Consolas" panose="020B0609020204030204" pitchFamily="49" charset="0"/>
              </a:rPr>
              <a:t>min_sup</a:t>
            </a:r>
            <a:r>
              <a:rPr lang="en-US" altLang="zh-CN" sz="1400" dirty="0" smtClean="0">
                <a:solidFill>
                  <a:srgbClr val="404040"/>
                </a:solidFill>
                <a:latin typeface="Consolas" panose="020B0609020204030204" pitchFamily="49" charset="0"/>
                <a:cs typeface="Consolas" panose="020B0609020204030204" pitchFamily="49" charset="0"/>
              </a:rPr>
              <a:t> = 2</a:t>
            </a:r>
          </a:p>
          <a:p>
            <a:pPr marL="342900" indent="-342900">
              <a:buFont typeface="+mj-lt"/>
              <a:buAutoNum type="arabicPeriod"/>
            </a:pPr>
            <a:r>
              <a:rPr lang="en-US" altLang="zh-CN" sz="1400" dirty="0" smtClean="0">
                <a:solidFill>
                  <a:srgbClr val="404040"/>
                </a:solidFill>
                <a:latin typeface="Consolas" panose="020B0609020204030204" pitchFamily="49" charset="0"/>
                <a:cs typeface="Consolas" panose="020B0609020204030204" pitchFamily="49" charset="0"/>
              </a:rPr>
              <a:t>FIM = {</a:t>
            </a:r>
            <a:r>
              <a:rPr lang="pt-BR" altLang="zh-CN" sz="1400" dirty="0" smtClean="0">
                <a:solidFill>
                  <a:srgbClr val="404040"/>
                </a:solidFill>
                <a:latin typeface="Consolas" panose="020B0609020204030204" pitchFamily="49" charset="0"/>
                <a:cs typeface="Consolas" panose="020B0609020204030204" pitchFamily="49" charset="0"/>
              </a:rPr>
              <a:t>Item_2_5 </a:t>
            </a:r>
            <a:r>
              <a:rPr lang="pt-BR" altLang="zh-CN" sz="1400" dirty="0">
                <a:solidFill>
                  <a:srgbClr val="404040"/>
                </a:solidFill>
                <a:latin typeface="Consolas" panose="020B0609020204030204" pitchFamily="49" charset="0"/>
                <a:cs typeface="Consolas" panose="020B0609020204030204" pitchFamily="49" charset="0"/>
              </a:rPr>
              <a:t>= (111), Item_1_3 </a:t>
            </a:r>
            <a:r>
              <a:rPr lang="pt-BR" altLang="zh-CN" sz="1400" dirty="0" smtClean="0">
                <a:solidFill>
                  <a:srgbClr val="404040"/>
                </a:solidFill>
                <a:latin typeface="Consolas" panose="020B0609020204030204" pitchFamily="49" charset="0"/>
                <a:cs typeface="Consolas" panose="020B0609020204030204" pitchFamily="49" charset="0"/>
              </a:rPr>
              <a:t>= (</a:t>
            </a:r>
            <a:r>
              <a:rPr lang="pt-BR" altLang="zh-CN" sz="1400" dirty="0">
                <a:solidFill>
                  <a:srgbClr val="404040"/>
                </a:solidFill>
                <a:latin typeface="Consolas" panose="020B0609020204030204" pitchFamily="49" charset="0"/>
                <a:cs typeface="Consolas" panose="020B0609020204030204" pitchFamily="49" charset="0"/>
              </a:rPr>
              <a:t>110</a:t>
            </a:r>
            <a:r>
              <a:rPr lang="pt-BR" altLang="zh-CN" sz="1400" dirty="0" smtClean="0">
                <a:solidFill>
                  <a:srgbClr val="404040"/>
                </a:solidFill>
                <a:latin typeface="Consolas" panose="020B0609020204030204" pitchFamily="49" charset="0"/>
                <a:cs typeface="Consolas" panose="020B0609020204030204" pitchFamily="49" charset="0"/>
              </a:rPr>
              <a:t>), 		 Item_3_2 </a:t>
            </a:r>
            <a:r>
              <a:rPr lang="pt-BR" altLang="zh-CN" sz="1400" dirty="0">
                <a:solidFill>
                  <a:srgbClr val="404040"/>
                </a:solidFill>
                <a:latin typeface="Consolas" panose="020B0609020204030204" pitchFamily="49" charset="0"/>
                <a:cs typeface="Consolas" panose="020B0609020204030204" pitchFamily="49" charset="0"/>
              </a:rPr>
              <a:t>= (110), Item_4_1 = (110</a:t>
            </a:r>
            <a:r>
              <a:rPr lang="pt-BR" altLang="zh-CN" sz="1400" dirty="0" smtClean="0">
                <a:solidFill>
                  <a:srgbClr val="404040"/>
                </a:solidFill>
                <a:latin typeface="Consolas" panose="020B0609020204030204" pitchFamily="49" charset="0"/>
                <a:cs typeface="Consolas" panose="020B0609020204030204" pitchFamily="49" charset="0"/>
              </a:rPr>
              <a:t>)}</a:t>
            </a:r>
          </a:p>
          <a:p>
            <a:pPr marL="342900" indent="-342900">
              <a:buFont typeface="+mj-lt"/>
              <a:buAutoNum type="arabicPeriod"/>
            </a:pPr>
            <a:r>
              <a:rPr lang="en-US" altLang="zh-CN" sz="1400" dirty="0" smtClean="0">
                <a:solidFill>
                  <a:srgbClr val="404040"/>
                </a:solidFill>
                <a:latin typeface="Consolas" panose="020B0609020204030204" pitchFamily="49" charset="0"/>
                <a:cs typeface="Consolas" panose="020B0609020204030204" pitchFamily="49" charset="0"/>
              </a:rPr>
              <a:t>s1 initiated to be Item_2_5 </a:t>
            </a:r>
            <a:r>
              <a:rPr lang="en-US" altLang="zh-CN" sz="1400" dirty="0" smtClean="0">
                <a:solidFill>
                  <a:srgbClr val="404040"/>
                </a:solidFill>
                <a:latin typeface="Consolas" panose="020B0609020204030204" pitchFamily="49" charset="0"/>
                <a:cs typeface="Consolas" panose="020B0609020204030204" pitchFamily="49" charset="0"/>
                <a:sym typeface="Wingdings" panose="05000000000000000000" pitchFamily="2" charset="2"/>
              </a:rPr>
              <a:t> S1 = (111)</a:t>
            </a:r>
          </a:p>
          <a:p>
            <a:pPr marL="342900" indent="-342900">
              <a:buFont typeface="+mj-lt"/>
              <a:buAutoNum type="arabicPeriod"/>
            </a:pPr>
            <a:r>
              <a:rPr lang="en-US" altLang="zh-CN" sz="1400" dirty="0">
                <a:solidFill>
                  <a:srgbClr val="404040"/>
                </a:solidFill>
                <a:latin typeface="Consolas" panose="020B0609020204030204" pitchFamily="49" charset="0"/>
                <a:cs typeface="Consolas" panose="020B0609020204030204" pitchFamily="49" charset="0"/>
                <a:sym typeface="Wingdings" panose="05000000000000000000" pitchFamily="2" charset="2"/>
              </a:rPr>
              <a:t>Select Item_1_3, Item_3_2, </a:t>
            </a:r>
            <a:r>
              <a:rPr lang="en-US" altLang="zh-CN" sz="1400" dirty="0" smtClean="0">
                <a:solidFill>
                  <a:srgbClr val="404040"/>
                </a:solidFill>
                <a:latin typeface="Consolas" panose="020B0609020204030204" pitchFamily="49" charset="0"/>
                <a:cs typeface="Consolas" panose="020B0609020204030204" pitchFamily="49" charset="0"/>
                <a:sym typeface="Wingdings" panose="05000000000000000000" pitchFamily="2" charset="2"/>
              </a:rPr>
              <a:t>Item_4_1 in turn</a:t>
            </a:r>
          </a:p>
          <a:p>
            <a:r>
              <a:rPr lang="en-US" altLang="zh-CN" sz="1400" dirty="0" smtClean="0">
                <a:solidFill>
                  <a:srgbClr val="404040"/>
                </a:solidFill>
                <a:latin typeface="Consolas" panose="020B0609020204030204" pitchFamily="49" charset="0"/>
                <a:cs typeface="Consolas" panose="020B0609020204030204" pitchFamily="49" charset="0"/>
              </a:rPr>
              <a:t>	Picking Item_1_3: s1 = (s1 AND Item_1_3) = 110</a:t>
            </a:r>
          </a:p>
          <a:p>
            <a:r>
              <a:rPr lang="en-US" altLang="zh-CN" sz="1400" dirty="0" smtClean="0">
                <a:solidFill>
                  <a:srgbClr val="404040"/>
                </a:solidFill>
                <a:latin typeface="Consolas" panose="020B0609020204030204" pitchFamily="49" charset="0"/>
                <a:cs typeface="Consolas" panose="020B0609020204030204" pitchFamily="49" charset="0"/>
              </a:rPr>
              <a:t>	Picking </a:t>
            </a:r>
            <a:r>
              <a:rPr lang="en-US" altLang="zh-CN" sz="1400" dirty="0">
                <a:solidFill>
                  <a:srgbClr val="404040"/>
                </a:solidFill>
                <a:latin typeface="Consolas" panose="020B0609020204030204" pitchFamily="49" charset="0"/>
                <a:cs typeface="Consolas" panose="020B0609020204030204" pitchFamily="49" charset="0"/>
              </a:rPr>
              <a:t>Item_3_2: s1 = (</a:t>
            </a:r>
            <a:r>
              <a:rPr lang="en-US" altLang="zh-CN" sz="1400" dirty="0" smtClean="0">
                <a:solidFill>
                  <a:srgbClr val="404040"/>
                </a:solidFill>
                <a:latin typeface="Consolas" panose="020B0609020204030204" pitchFamily="49" charset="0"/>
                <a:cs typeface="Consolas" panose="020B0609020204030204" pitchFamily="49" charset="0"/>
              </a:rPr>
              <a:t>s1 </a:t>
            </a:r>
            <a:r>
              <a:rPr lang="en-US" altLang="zh-CN" sz="1400" dirty="0">
                <a:solidFill>
                  <a:srgbClr val="404040"/>
                </a:solidFill>
                <a:latin typeface="Consolas" panose="020B0609020204030204" pitchFamily="49" charset="0"/>
                <a:cs typeface="Consolas" panose="020B0609020204030204" pitchFamily="49" charset="0"/>
              </a:rPr>
              <a:t>AND </a:t>
            </a:r>
            <a:r>
              <a:rPr lang="en-US" altLang="zh-CN" sz="1400" dirty="0" smtClean="0">
                <a:solidFill>
                  <a:srgbClr val="404040"/>
                </a:solidFill>
                <a:latin typeface="Consolas" panose="020B0609020204030204" pitchFamily="49" charset="0"/>
                <a:cs typeface="Consolas" panose="020B0609020204030204" pitchFamily="49" charset="0"/>
              </a:rPr>
              <a:t>Item_3_2) = 110 	Picking </a:t>
            </a:r>
            <a:r>
              <a:rPr lang="en-US" altLang="zh-CN" sz="1400" dirty="0">
                <a:solidFill>
                  <a:srgbClr val="404040"/>
                </a:solidFill>
                <a:latin typeface="Consolas" panose="020B0609020204030204" pitchFamily="49" charset="0"/>
                <a:cs typeface="Consolas" panose="020B0609020204030204" pitchFamily="49" charset="0"/>
              </a:rPr>
              <a:t>Item_4_1: s1 = </a:t>
            </a:r>
            <a:r>
              <a:rPr lang="en-US" altLang="zh-CN" sz="1400" dirty="0" smtClean="0">
                <a:solidFill>
                  <a:srgbClr val="404040"/>
                </a:solidFill>
                <a:latin typeface="Consolas" panose="020B0609020204030204" pitchFamily="49" charset="0"/>
                <a:cs typeface="Consolas" panose="020B0609020204030204" pitchFamily="49" charset="0"/>
              </a:rPr>
              <a:t>(s1 </a:t>
            </a:r>
            <a:r>
              <a:rPr lang="en-US" altLang="zh-CN" sz="1400" dirty="0">
                <a:solidFill>
                  <a:srgbClr val="404040"/>
                </a:solidFill>
                <a:latin typeface="Consolas" panose="020B0609020204030204" pitchFamily="49" charset="0"/>
                <a:cs typeface="Consolas" panose="020B0609020204030204" pitchFamily="49" charset="0"/>
              </a:rPr>
              <a:t>AND </a:t>
            </a:r>
            <a:r>
              <a:rPr lang="en-US" altLang="zh-CN" sz="1400" dirty="0" smtClean="0">
                <a:solidFill>
                  <a:srgbClr val="404040"/>
                </a:solidFill>
                <a:latin typeface="Consolas" panose="020B0609020204030204" pitchFamily="49" charset="0"/>
                <a:cs typeface="Consolas" panose="020B0609020204030204" pitchFamily="49" charset="0"/>
              </a:rPr>
              <a:t>Item_4_1) = 110</a:t>
            </a:r>
          </a:p>
          <a:p>
            <a:r>
              <a:rPr lang="en-US" altLang="zh-CN" sz="1400" dirty="0">
                <a:solidFill>
                  <a:srgbClr val="404040"/>
                </a:solidFill>
                <a:latin typeface="Consolas" panose="020B0609020204030204" pitchFamily="49" charset="0"/>
                <a:cs typeface="Consolas" panose="020B0609020204030204" pitchFamily="49" charset="0"/>
                <a:sym typeface="Wingdings" panose="05000000000000000000" pitchFamily="2" charset="2"/>
              </a:rPr>
              <a:t>s1 = {</a:t>
            </a:r>
            <a:r>
              <a:rPr lang="en-US" altLang="zh-CN" sz="1400" dirty="0" smtClean="0">
                <a:solidFill>
                  <a:srgbClr val="404040"/>
                </a:solidFill>
                <a:latin typeface="Consolas" panose="020B0609020204030204" pitchFamily="49" charset="0"/>
                <a:cs typeface="Consolas" panose="020B0609020204030204" pitchFamily="49" charset="0"/>
                <a:sym typeface="Wingdings" panose="05000000000000000000" pitchFamily="2" charset="2"/>
              </a:rPr>
              <a:t>Item_2_5</a:t>
            </a:r>
            <a:r>
              <a:rPr lang="en-US" altLang="zh-CN" sz="1400" dirty="0">
                <a:solidFill>
                  <a:srgbClr val="404040"/>
                </a:solidFill>
                <a:latin typeface="Consolas" panose="020B0609020204030204" pitchFamily="49" charset="0"/>
                <a:cs typeface="Consolas" panose="020B0609020204030204" pitchFamily="49" charset="0"/>
                <a:sym typeface="Wingdings" panose="05000000000000000000" pitchFamily="2" charset="2"/>
              </a:rPr>
              <a:t>, Item_1_3,Item_3_2, </a:t>
            </a:r>
            <a:r>
              <a:rPr lang="en-US" altLang="zh-CN" sz="1400" dirty="0" smtClean="0">
                <a:solidFill>
                  <a:srgbClr val="404040"/>
                </a:solidFill>
                <a:latin typeface="Consolas" panose="020B0609020204030204" pitchFamily="49" charset="0"/>
                <a:cs typeface="Consolas" panose="020B0609020204030204" pitchFamily="49" charset="0"/>
                <a:sym typeface="Wingdings" panose="05000000000000000000" pitchFamily="2" charset="2"/>
              </a:rPr>
              <a:t>Item_4_1}</a:t>
            </a:r>
            <a:endParaRPr lang="zh-CN" altLang="en-US" sz="1400" dirty="0">
              <a:solidFill>
                <a:srgbClr val="4040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51162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3" y="157163"/>
            <a:ext cx="6779419" cy="523220"/>
          </a:xfrm>
          <a:prstGeom prst="rect">
            <a:avLst/>
          </a:prstGeom>
          <a:noFill/>
        </p:spPr>
        <p:txBody>
          <a:bodyPr wrap="square" rtlCol="0">
            <a:spAutoFit/>
          </a:bodyPr>
          <a:lstStyle/>
          <a:p>
            <a:r>
              <a:rPr lang="en-US" altLang="zh-CN" sz="2800" b="1" dirty="0">
                <a:solidFill>
                  <a:schemeClr val="bg1"/>
                </a:solidFill>
              </a:rPr>
              <a:t>Bit Representation and Bit </a:t>
            </a:r>
            <a:r>
              <a:rPr lang="en-US" altLang="zh-CN" sz="2800" b="1" dirty="0" smtClean="0">
                <a:solidFill>
                  <a:schemeClr val="bg1"/>
                </a:solidFill>
              </a:rPr>
              <a:t>Matching</a:t>
            </a:r>
            <a:endParaRPr lang="zh-CN" altLang="en-US" sz="2800" dirty="0">
              <a:solidFill>
                <a:schemeClr val="bg1"/>
              </a:solidFill>
              <a:latin typeface="Consolas" panose="020B0609020204030204" pitchFamily="49" charset="0"/>
              <a:cs typeface="Consolas" panose="020B0609020204030204" pitchFamily="49" charset="0"/>
            </a:endParaRPr>
          </a:p>
        </p:txBody>
      </p:sp>
      <p:sp>
        <p:nvSpPr>
          <p:cNvPr id="5" name="TextBox 4"/>
          <p:cNvSpPr txBox="1"/>
          <p:nvPr/>
        </p:nvSpPr>
        <p:spPr>
          <a:xfrm>
            <a:off x="1179395" y="1227891"/>
            <a:ext cx="3951641" cy="338554"/>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Huge number of frequent </a:t>
            </a:r>
            <a:r>
              <a:rPr lang="en-US" altLang="zh-CN" sz="1600" dirty="0" err="1" smtClean="0">
                <a:solidFill>
                  <a:srgbClr val="404040"/>
                </a:solidFill>
                <a:latin typeface="Consolas" panose="020B0609020204030204" pitchFamily="49" charset="0"/>
                <a:cs typeface="Consolas" panose="020B0609020204030204" pitchFamily="49" charset="0"/>
              </a:rPr>
              <a:t>itemsets</a:t>
            </a:r>
            <a:endParaRPr lang="zh-CN" altLang="en-US" sz="1600" dirty="0">
              <a:solidFill>
                <a:srgbClr val="404040"/>
              </a:solidFill>
              <a:latin typeface="Consolas" panose="020B0609020204030204" pitchFamily="49" charset="0"/>
              <a:cs typeface="Consolas" panose="020B0609020204030204" pitchFamily="49" charset="0"/>
            </a:endParaRPr>
          </a:p>
        </p:txBody>
      </p:sp>
      <p:sp>
        <p:nvSpPr>
          <p:cNvPr id="6" name="TextBox 5"/>
          <p:cNvSpPr txBox="1"/>
          <p:nvPr/>
        </p:nvSpPr>
        <p:spPr>
          <a:xfrm>
            <a:off x="1179396" y="1570085"/>
            <a:ext cx="2692214" cy="338554"/>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Every </a:t>
            </a:r>
            <a:r>
              <a:rPr lang="en-US" altLang="zh-CN" sz="1600" dirty="0" err="1" smtClean="0">
                <a:solidFill>
                  <a:srgbClr val="404040"/>
                </a:solidFill>
                <a:latin typeface="Consolas" panose="020B0609020204030204" pitchFamily="49" charset="0"/>
                <a:cs typeface="Consolas" panose="020B0609020204030204" pitchFamily="49" charset="0"/>
              </a:rPr>
              <a:t>itemset</a:t>
            </a:r>
            <a:r>
              <a:rPr lang="en-US" altLang="zh-CN" sz="1600" dirty="0" smtClean="0">
                <a:solidFill>
                  <a:srgbClr val="404040"/>
                </a:solidFill>
                <a:latin typeface="Consolas" panose="020B0609020204030204" pitchFamily="49" charset="0"/>
                <a:cs typeface="Consolas" panose="020B0609020204030204" pitchFamily="49" charset="0"/>
              </a:rPr>
              <a:t> is long</a:t>
            </a:r>
            <a:endParaRPr lang="zh-CN" altLang="en-US" sz="1600" dirty="0">
              <a:solidFill>
                <a:srgbClr val="404040"/>
              </a:solidFill>
              <a:latin typeface="Consolas" panose="020B0609020204030204" pitchFamily="49" charset="0"/>
              <a:cs typeface="Consolas" panose="020B0609020204030204" pitchFamily="49" charset="0"/>
            </a:endParaRPr>
          </a:p>
        </p:txBody>
      </p:sp>
      <p:cxnSp>
        <p:nvCxnSpPr>
          <p:cNvPr id="7" name="直接箭头连接符 6"/>
          <p:cNvCxnSpPr/>
          <p:nvPr/>
        </p:nvCxnSpPr>
        <p:spPr>
          <a:xfrm>
            <a:off x="4264738" y="1667361"/>
            <a:ext cx="658667" cy="0"/>
          </a:xfrm>
          <a:prstGeom prst="straightConnector1">
            <a:avLst/>
          </a:prstGeom>
          <a:ln w="38100">
            <a:solidFill>
              <a:srgbClr val="4D4D4D"/>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994966" y="1374973"/>
            <a:ext cx="3829050" cy="584775"/>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Matching process becoming </a:t>
            </a:r>
          </a:p>
          <a:p>
            <a:r>
              <a:rPr lang="en-US" altLang="zh-CN" sz="1600" dirty="0" smtClean="0">
                <a:solidFill>
                  <a:srgbClr val="404040"/>
                </a:solidFill>
                <a:latin typeface="Consolas" panose="020B0609020204030204" pitchFamily="49" charset="0"/>
                <a:cs typeface="Consolas" panose="020B0609020204030204" pitchFamily="49" charset="0"/>
              </a:rPr>
              <a:t>time </a:t>
            </a:r>
            <a:r>
              <a:rPr lang="en-US" altLang="zh-CN" sz="1600" dirty="0" err="1" smtClean="0">
                <a:solidFill>
                  <a:srgbClr val="404040"/>
                </a:solidFill>
                <a:latin typeface="Consolas" panose="020B0609020204030204" pitchFamily="49" charset="0"/>
                <a:cs typeface="Consolas" panose="020B0609020204030204" pitchFamily="49" charset="0"/>
              </a:rPr>
              <a:t>comsuming</a:t>
            </a:r>
            <a:endParaRPr lang="zh-CN" altLang="en-US" sz="1600" dirty="0">
              <a:solidFill>
                <a:srgbClr val="404040"/>
              </a:solidFill>
              <a:latin typeface="Consolas" panose="020B0609020204030204" pitchFamily="49" charset="0"/>
              <a:cs typeface="Consolas" panose="020B0609020204030204"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397" y="2576327"/>
            <a:ext cx="6081712" cy="88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p:nvPr/>
        </p:nvSpPr>
        <p:spPr>
          <a:xfrm>
            <a:off x="1281166" y="3594846"/>
            <a:ext cx="4291559" cy="923330"/>
          </a:xfrm>
          <a:prstGeom prst="rect">
            <a:avLst/>
          </a:prstGeom>
        </p:spPr>
        <p:txBody>
          <a:bodyPr wrap="none">
            <a:spAutoFit/>
          </a:bodyPr>
          <a:lstStyle/>
          <a:p>
            <a:r>
              <a:rPr lang="en-US" altLang="zh-CN" dirty="0" smtClean="0">
                <a:solidFill>
                  <a:srgbClr val="404040"/>
                </a:solidFill>
                <a:latin typeface="Consolas" panose="020B0609020204030204" pitchFamily="49" charset="0"/>
                <a:cs typeface="Consolas" panose="020B0609020204030204" pitchFamily="49" charset="0"/>
              </a:rPr>
              <a:t>u = (</a:t>
            </a:r>
            <a:r>
              <a:rPr lang="en-US" altLang="zh-CN" dirty="0">
                <a:solidFill>
                  <a:srgbClr val="404040"/>
                </a:solidFill>
                <a:latin typeface="Consolas" panose="020B0609020204030204" pitchFamily="49" charset="0"/>
                <a:cs typeface="Consolas" panose="020B0609020204030204" pitchFamily="49" charset="0"/>
              </a:rPr>
              <a:t>item1=3, item2=5, item3=2</a:t>
            </a:r>
            <a:r>
              <a:rPr lang="en-US" altLang="zh-CN" dirty="0" smtClean="0">
                <a:solidFill>
                  <a:srgbClr val="404040"/>
                </a:solidFill>
                <a:latin typeface="Consolas" panose="020B0609020204030204" pitchFamily="49" charset="0"/>
                <a:cs typeface="Consolas" panose="020B0609020204030204" pitchFamily="49" charset="0"/>
              </a:rPr>
              <a:t>)</a:t>
            </a:r>
          </a:p>
          <a:p>
            <a:r>
              <a:rPr lang="en-US" altLang="zh-CN" dirty="0" smtClean="0">
                <a:solidFill>
                  <a:srgbClr val="404040"/>
                </a:solidFill>
                <a:latin typeface="Consolas" panose="020B0609020204030204" pitchFamily="49" charset="0"/>
                <a:cs typeface="Consolas" panose="020B0609020204030204" pitchFamily="49" charset="0"/>
                <a:sym typeface="Wingdings" panose="05000000000000000000" pitchFamily="2" charset="2"/>
              </a:rPr>
              <a:t>	u=(item1_3,item2_5,item3_2)</a:t>
            </a:r>
          </a:p>
          <a:p>
            <a:r>
              <a:rPr lang="en-US" altLang="zh-CN" dirty="0" smtClean="0">
                <a:solidFill>
                  <a:srgbClr val="404040"/>
                </a:solidFill>
                <a:latin typeface="Consolas" panose="020B0609020204030204" pitchFamily="49" charset="0"/>
                <a:cs typeface="Consolas" panose="020B0609020204030204" pitchFamily="49" charset="0"/>
                <a:sym typeface="Wingdings" panose="05000000000000000000" pitchFamily="2" charset="2"/>
              </a:rPr>
              <a:t>	</a:t>
            </a:r>
            <a:r>
              <a:rPr lang="en-US" altLang="zh-CN" dirty="0">
                <a:solidFill>
                  <a:srgbClr val="404040"/>
                </a:solidFill>
                <a:latin typeface="Consolas" panose="020B0609020204030204" pitchFamily="49" charset="0"/>
                <a:cs typeface="Consolas" panose="020B0609020204030204" pitchFamily="49" charset="0"/>
                <a:sym typeface="Wingdings" panose="05000000000000000000" pitchFamily="2" charset="2"/>
              </a:rPr>
              <a:t>u=(00100 00001 01000 00000</a:t>
            </a:r>
            <a:r>
              <a:rPr lang="en-US" altLang="zh-CN" dirty="0" smtClean="0">
                <a:solidFill>
                  <a:srgbClr val="404040"/>
                </a:solidFill>
                <a:latin typeface="Consolas" panose="020B0609020204030204" pitchFamily="49" charset="0"/>
                <a:cs typeface="Consolas" panose="020B0609020204030204" pitchFamily="49" charset="0"/>
                <a:sym typeface="Wingdings" panose="05000000000000000000" pitchFamily="2" charset="2"/>
              </a:rPr>
              <a:t>)</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14" name="Freeform 49"/>
          <p:cNvSpPr>
            <a:spLocks noEditPoints="1"/>
          </p:cNvSpPr>
          <p:nvPr/>
        </p:nvSpPr>
        <p:spPr bwMode="auto">
          <a:xfrm>
            <a:off x="651013" y="1299352"/>
            <a:ext cx="440833" cy="440010"/>
          </a:xfrm>
          <a:custGeom>
            <a:avLst/>
            <a:gdLst>
              <a:gd name="T0" fmla="*/ 16 w 224"/>
              <a:gd name="T1" fmla="*/ 141 h 224"/>
              <a:gd name="T2" fmla="*/ 45 w 224"/>
              <a:gd name="T3" fmla="*/ 112 h 224"/>
              <a:gd name="T4" fmla="*/ 74 w 224"/>
              <a:gd name="T5" fmla="*/ 141 h 224"/>
              <a:gd name="T6" fmla="*/ 45 w 224"/>
              <a:gd name="T7" fmla="*/ 170 h 224"/>
              <a:gd name="T8" fmla="*/ 16 w 224"/>
              <a:gd name="T9" fmla="*/ 141 h 224"/>
              <a:gd name="T10" fmla="*/ 224 w 224"/>
              <a:gd name="T11" fmla="*/ 32 h 224"/>
              <a:gd name="T12" fmla="*/ 224 w 224"/>
              <a:gd name="T13" fmla="*/ 83 h 224"/>
              <a:gd name="T14" fmla="*/ 192 w 224"/>
              <a:gd name="T15" fmla="*/ 115 h 224"/>
              <a:gd name="T16" fmla="*/ 140 w 224"/>
              <a:gd name="T17" fmla="*/ 115 h 224"/>
              <a:gd name="T18" fmla="*/ 114 w 224"/>
              <a:gd name="T19" fmla="*/ 131 h 224"/>
              <a:gd name="T20" fmla="*/ 118 w 224"/>
              <a:gd name="T21" fmla="*/ 115 h 224"/>
              <a:gd name="T22" fmla="*/ 117 w 224"/>
              <a:gd name="T23" fmla="*/ 115 h 224"/>
              <a:gd name="T24" fmla="*/ 85 w 224"/>
              <a:gd name="T25" fmla="*/ 83 h 224"/>
              <a:gd name="T26" fmla="*/ 85 w 224"/>
              <a:gd name="T27" fmla="*/ 32 h 224"/>
              <a:gd name="T28" fmla="*/ 117 w 224"/>
              <a:gd name="T29" fmla="*/ 0 h 224"/>
              <a:gd name="T30" fmla="*/ 192 w 224"/>
              <a:gd name="T31" fmla="*/ 0 h 224"/>
              <a:gd name="T32" fmla="*/ 224 w 224"/>
              <a:gd name="T33" fmla="*/ 32 h 224"/>
              <a:gd name="T34" fmla="*/ 158 w 224"/>
              <a:gd name="T35" fmla="*/ 81 h 224"/>
              <a:gd name="T36" fmla="*/ 146 w 224"/>
              <a:gd name="T37" fmla="*/ 81 h 224"/>
              <a:gd name="T38" fmla="*/ 146 w 224"/>
              <a:gd name="T39" fmla="*/ 93 h 224"/>
              <a:gd name="T40" fmla="*/ 158 w 224"/>
              <a:gd name="T41" fmla="*/ 93 h 224"/>
              <a:gd name="T42" fmla="*/ 158 w 224"/>
              <a:gd name="T43" fmla="*/ 81 h 224"/>
              <a:gd name="T44" fmla="*/ 175 w 224"/>
              <a:gd name="T45" fmla="*/ 41 h 224"/>
              <a:gd name="T46" fmla="*/ 154 w 224"/>
              <a:gd name="T47" fmla="*/ 23 h 224"/>
              <a:gd name="T48" fmla="*/ 136 w 224"/>
              <a:gd name="T49" fmla="*/ 30 h 224"/>
              <a:gd name="T50" fmla="*/ 143 w 224"/>
              <a:gd name="T51" fmla="*/ 39 h 224"/>
              <a:gd name="T52" fmla="*/ 153 w 224"/>
              <a:gd name="T53" fmla="*/ 35 h 224"/>
              <a:gd name="T54" fmla="*/ 162 w 224"/>
              <a:gd name="T55" fmla="*/ 42 h 224"/>
              <a:gd name="T56" fmla="*/ 146 w 224"/>
              <a:gd name="T57" fmla="*/ 69 h 224"/>
              <a:gd name="T58" fmla="*/ 146 w 224"/>
              <a:gd name="T59" fmla="*/ 73 h 224"/>
              <a:gd name="T60" fmla="*/ 158 w 224"/>
              <a:gd name="T61" fmla="*/ 73 h 224"/>
              <a:gd name="T62" fmla="*/ 158 w 224"/>
              <a:gd name="T63" fmla="*/ 69 h 224"/>
              <a:gd name="T64" fmla="*/ 175 w 224"/>
              <a:gd name="T65" fmla="*/ 41 h 224"/>
              <a:gd name="T66" fmla="*/ 58 w 224"/>
              <a:gd name="T67" fmla="*/ 179 h 224"/>
              <a:gd name="T68" fmla="*/ 32 w 224"/>
              <a:gd name="T69" fmla="*/ 179 h 224"/>
              <a:gd name="T70" fmla="*/ 0 w 224"/>
              <a:gd name="T71" fmla="*/ 211 h 224"/>
              <a:gd name="T72" fmla="*/ 0 w 224"/>
              <a:gd name="T73" fmla="*/ 224 h 224"/>
              <a:gd name="T74" fmla="*/ 90 w 224"/>
              <a:gd name="T75" fmla="*/ 224 h 224"/>
              <a:gd name="T76" fmla="*/ 90 w 224"/>
              <a:gd name="T77" fmla="*/ 211 h 224"/>
              <a:gd name="T78" fmla="*/ 58 w 224"/>
              <a:gd name="T79" fmla="*/ 17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4" h="224">
                <a:moveTo>
                  <a:pt x="16" y="141"/>
                </a:moveTo>
                <a:cubicBezTo>
                  <a:pt x="16" y="125"/>
                  <a:pt x="29" y="112"/>
                  <a:pt x="45" y="112"/>
                </a:cubicBezTo>
                <a:cubicBezTo>
                  <a:pt x="61" y="112"/>
                  <a:pt x="74" y="125"/>
                  <a:pt x="74" y="141"/>
                </a:cubicBezTo>
                <a:cubicBezTo>
                  <a:pt x="74" y="157"/>
                  <a:pt x="61" y="170"/>
                  <a:pt x="45" y="170"/>
                </a:cubicBezTo>
                <a:cubicBezTo>
                  <a:pt x="29" y="170"/>
                  <a:pt x="16" y="157"/>
                  <a:pt x="16" y="141"/>
                </a:cubicBezTo>
                <a:close/>
                <a:moveTo>
                  <a:pt x="224" y="32"/>
                </a:moveTo>
                <a:cubicBezTo>
                  <a:pt x="224" y="83"/>
                  <a:pt x="224" y="83"/>
                  <a:pt x="224" y="83"/>
                </a:cubicBezTo>
                <a:cubicBezTo>
                  <a:pt x="224" y="101"/>
                  <a:pt x="210" y="115"/>
                  <a:pt x="192" y="115"/>
                </a:cubicBezTo>
                <a:cubicBezTo>
                  <a:pt x="140" y="115"/>
                  <a:pt x="140" y="115"/>
                  <a:pt x="140" y="115"/>
                </a:cubicBezTo>
                <a:cubicBezTo>
                  <a:pt x="132" y="128"/>
                  <a:pt x="114" y="131"/>
                  <a:pt x="114" y="131"/>
                </a:cubicBezTo>
                <a:cubicBezTo>
                  <a:pt x="118" y="115"/>
                  <a:pt x="118" y="115"/>
                  <a:pt x="118" y="115"/>
                </a:cubicBezTo>
                <a:cubicBezTo>
                  <a:pt x="117" y="115"/>
                  <a:pt x="117" y="115"/>
                  <a:pt x="117" y="115"/>
                </a:cubicBezTo>
                <a:cubicBezTo>
                  <a:pt x="99" y="115"/>
                  <a:pt x="85" y="101"/>
                  <a:pt x="85" y="83"/>
                </a:cubicBezTo>
                <a:cubicBezTo>
                  <a:pt x="85" y="32"/>
                  <a:pt x="85" y="32"/>
                  <a:pt x="85" y="32"/>
                </a:cubicBezTo>
                <a:cubicBezTo>
                  <a:pt x="85" y="14"/>
                  <a:pt x="99" y="0"/>
                  <a:pt x="117" y="0"/>
                </a:cubicBezTo>
                <a:cubicBezTo>
                  <a:pt x="192" y="0"/>
                  <a:pt x="192" y="0"/>
                  <a:pt x="192" y="0"/>
                </a:cubicBezTo>
                <a:cubicBezTo>
                  <a:pt x="210" y="0"/>
                  <a:pt x="224" y="14"/>
                  <a:pt x="224" y="32"/>
                </a:cubicBezTo>
                <a:close/>
                <a:moveTo>
                  <a:pt x="158" y="81"/>
                </a:moveTo>
                <a:cubicBezTo>
                  <a:pt x="146" y="81"/>
                  <a:pt x="146" y="81"/>
                  <a:pt x="146" y="81"/>
                </a:cubicBezTo>
                <a:cubicBezTo>
                  <a:pt x="146" y="93"/>
                  <a:pt x="146" y="93"/>
                  <a:pt x="146" y="93"/>
                </a:cubicBezTo>
                <a:cubicBezTo>
                  <a:pt x="158" y="93"/>
                  <a:pt x="158" y="93"/>
                  <a:pt x="158" y="93"/>
                </a:cubicBezTo>
                <a:lnTo>
                  <a:pt x="158" y="81"/>
                </a:lnTo>
                <a:close/>
                <a:moveTo>
                  <a:pt x="175" y="41"/>
                </a:moveTo>
                <a:cubicBezTo>
                  <a:pt x="175" y="30"/>
                  <a:pt x="165" y="23"/>
                  <a:pt x="154" y="23"/>
                </a:cubicBezTo>
                <a:cubicBezTo>
                  <a:pt x="143" y="23"/>
                  <a:pt x="136" y="30"/>
                  <a:pt x="136" y="30"/>
                </a:cubicBezTo>
                <a:cubicBezTo>
                  <a:pt x="143" y="39"/>
                  <a:pt x="143" y="39"/>
                  <a:pt x="143" y="39"/>
                </a:cubicBezTo>
                <a:cubicBezTo>
                  <a:pt x="143" y="39"/>
                  <a:pt x="148" y="35"/>
                  <a:pt x="153" y="35"/>
                </a:cubicBezTo>
                <a:cubicBezTo>
                  <a:pt x="158" y="35"/>
                  <a:pt x="162" y="38"/>
                  <a:pt x="162" y="42"/>
                </a:cubicBezTo>
                <a:cubicBezTo>
                  <a:pt x="162" y="52"/>
                  <a:pt x="146" y="55"/>
                  <a:pt x="146" y="69"/>
                </a:cubicBezTo>
                <a:cubicBezTo>
                  <a:pt x="146" y="73"/>
                  <a:pt x="146" y="73"/>
                  <a:pt x="146" y="73"/>
                </a:cubicBezTo>
                <a:cubicBezTo>
                  <a:pt x="158" y="73"/>
                  <a:pt x="158" y="73"/>
                  <a:pt x="158" y="73"/>
                </a:cubicBezTo>
                <a:cubicBezTo>
                  <a:pt x="158" y="69"/>
                  <a:pt x="158" y="69"/>
                  <a:pt x="158" y="69"/>
                </a:cubicBezTo>
                <a:cubicBezTo>
                  <a:pt x="158" y="59"/>
                  <a:pt x="175" y="57"/>
                  <a:pt x="175" y="41"/>
                </a:cubicBezTo>
                <a:close/>
                <a:moveTo>
                  <a:pt x="58" y="179"/>
                </a:moveTo>
                <a:cubicBezTo>
                  <a:pt x="32" y="179"/>
                  <a:pt x="32" y="179"/>
                  <a:pt x="32" y="179"/>
                </a:cubicBezTo>
                <a:cubicBezTo>
                  <a:pt x="14" y="179"/>
                  <a:pt x="0" y="194"/>
                  <a:pt x="0" y="211"/>
                </a:cubicBezTo>
                <a:cubicBezTo>
                  <a:pt x="0" y="224"/>
                  <a:pt x="0" y="224"/>
                  <a:pt x="0" y="224"/>
                </a:cubicBezTo>
                <a:cubicBezTo>
                  <a:pt x="90" y="224"/>
                  <a:pt x="90" y="224"/>
                  <a:pt x="90" y="224"/>
                </a:cubicBezTo>
                <a:cubicBezTo>
                  <a:pt x="90" y="211"/>
                  <a:pt x="90" y="211"/>
                  <a:pt x="90" y="211"/>
                </a:cubicBezTo>
                <a:cubicBezTo>
                  <a:pt x="90" y="194"/>
                  <a:pt x="75" y="179"/>
                  <a:pt x="58" y="179"/>
                </a:cubicBez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Freeform 263"/>
          <p:cNvSpPr>
            <a:spLocks noEditPoints="1"/>
          </p:cNvSpPr>
          <p:nvPr/>
        </p:nvSpPr>
        <p:spPr bwMode="auto">
          <a:xfrm>
            <a:off x="707737" y="2088125"/>
            <a:ext cx="327385" cy="471208"/>
          </a:xfrm>
          <a:custGeom>
            <a:avLst/>
            <a:gdLst>
              <a:gd name="T0" fmla="*/ 21 w 78"/>
              <a:gd name="T1" fmla="*/ 36 h 112"/>
              <a:gd name="T2" fmla="*/ 21 w 78"/>
              <a:gd name="T3" fmla="*/ 11 h 112"/>
              <a:gd name="T4" fmla="*/ 58 w 78"/>
              <a:gd name="T5" fmla="*/ 11 h 112"/>
              <a:gd name="T6" fmla="*/ 57 w 78"/>
              <a:gd name="T7" fmla="*/ 36 h 112"/>
              <a:gd name="T8" fmla="*/ 53 w 78"/>
              <a:gd name="T9" fmla="*/ 47 h 112"/>
              <a:gd name="T10" fmla="*/ 39 w 78"/>
              <a:gd name="T11" fmla="*/ 53 h 112"/>
              <a:gd name="T12" fmla="*/ 39 w 78"/>
              <a:gd name="T13" fmla="*/ 53 h 112"/>
              <a:gd name="T14" fmla="*/ 26 w 78"/>
              <a:gd name="T15" fmla="*/ 47 h 112"/>
              <a:gd name="T16" fmla="*/ 21 w 78"/>
              <a:gd name="T17" fmla="*/ 36 h 112"/>
              <a:gd name="T18" fmla="*/ 13 w 78"/>
              <a:gd name="T19" fmla="*/ 107 h 112"/>
              <a:gd name="T20" fmla="*/ 67 w 78"/>
              <a:gd name="T21" fmla="*/ 107 h 112"/>
              <a:gd name="T22" fmla="*/ 64 w 78"/>
              <a:gd name="T23" fmla="*/ 112 h 112"/>
              <a:gd name="T24" fmla="*/ 16 w 78"/>
              <a:gd name="T25" fmla="*/ 112 h 112"/>
              <a:gd name="T26" fmla="*/ 13 w 78"/>
              <a:gd name="T27" fmla="*/ 107 h 112"/>
              <a:gd name="T28" fmla="*/ 70 w 78"/>
              <a:gd name="T29" fmla="*/ 67 h 112"/>
              <a:gd name="T30" fmla="*/ 76 w 78"/>
              <a:gd name="T31" fmla="*/ 90 h 112"/>
              <a:gd name="T32" fmla="*/ 68 w 78"/>
              <a:gd name="T33" fmla="*/ 103 h 112"/>
              <a:gd name="T34" fmla="*/ 66 w 78"/>
              <a:gd name="T35" fmla="*/ 103 h 112"/>
              <a:gd name="T36" fmla="*/ 66 w 78"/>
              <a:gd name="T37" fmla="*/ 72 h 112"/>
              <a:gd name="T38" fmla="*/ 42 w 78"/>
              <a:gd name="T39" fmla="*/ 72 h 112"/>
              <a:gd name="T40" fmla="*/ 49 w 78"/>
              <a:gd name="T41" fmla="*/ 56 h 112"/>
              <a:gd name="T42" fmla="*/ 51 w 78"/>
              <a:gd name="T43" fmla="*/ 54 h 112"/>
              <a:gd name="T44" fmla="*/ 65 w 78"/>
              <a:gd name="T45" fmla="*/ 57 h 112"/>
              <a:gd name="T46" fmla="*/ 66 w 78"/>
              <a:gd name="T47" fmla="*/ 57 h 112"/>
              <a:gd name="T48" fmla="*/ 66 w 78"/>
              <a:gd name="T49" fmla="*/ 58 h 112"/>
              <a:gd name="T50" fmla="*/ 70 w 78"/>
              <a:gd name="T51" fmla="*/ 67 h 112"/>
              <a:gd name="T52" fmla="*/ 70 w 78"/>
              <a:gd name="T53" fmla="*/ 67 h 112"/>
              <a:gd name="T54" fmla="*/ 14 w 78"/>
              <a:gd name="T55" fmla="*/ 103 h 112"/>
              <a:gd name="T56" fmla="*/ 11 w 78"/>
              <a:gd name="T57" fmla="*/ 103 h 112"/>
              <a:gd name="T58" fmla="*/ 3 w 78"/>
              <a:gd name="T59" fmla="*/ 90 h 112"/>
              <a:gd name="T60" fmla="*/ 9 w 78"/>
              <a:gd name="T61" fmla="*/ 67 h 112"/>
              <a:gd name="T62" fmla="*/ 14 w 78"/>
              <a:gd name="T63" fmla="*/ 58 h 112"/>
              <a:gd name="T64" fmla="*/ 14 w 78"/>
              <a:gd name="T65" fmla="*/ 57 h 112"/>
              <a:gd name="T66" fmla="*/ 14 w 78"/>
              <a:gd name="T67" fmla="*/ 57 h 112"/>
              <a:gd name="T68" fmla="*/ 28 w 78"/>
              <a:gd name="T69" fmla="*/ 54 h 112"/>
              <a:gd name="T70" fmla="*/ 30 w 78"/>
              <a:gd name="T71" fmla="*/ 56 h 112"/>
              <a:gd name="T72" fmla="*/ 38 w 78"/>
              <a:gd name="T73" fmla="*/ 72 h 112"/>
              <a:gd name="T74" fmla="*/ 14 w 78"/>
              <a:gd name="T75" fmla="*/ 72 h 112"/>
              <a:gd name="T76" fmla="*/ 14 w 78"/>
              <a:gd name="T77" fmla="*/ 10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sz="1200">
              <a:solidFill>
                <a:prstClr val="black"/>
              </a:solidFill>
            </a:endParaRPr>
          </a:p>
        </p:txBody>
      </p:sp>
      <p:sp>
        <p:nvSpPr>
          <p:cNvPr id="16" name="TextBox 15"/>
          <p:cNvSpPr txBox="1"/>
          <p:nvPr/>
        </p:nvSpPr>
        <p:spPr>
          <a:xfrm>
            <a:off x="1179397" y="2139063"/>
            <a:ext cx="4297276" cy="369332"/>
          </a:xfrm>
          <a:prstGeom prst="rect">
            <a:avLst/>
          </a:prstGeom>
          <a:noFill/>
        </p:spPr>
        <p:txBody>
          <a:bodyPr wrap="square" rtlCol="0">
            <a:spAutoFit/>
          </a:bodyPr>
          <a:lstStyle/>
          <a:p>
            <a:r>
              <a:rPr lang="en-US" altLang="zh-CN" dirty="0">
                <a:solidFill>
                  <a:srgbClr val="FF0000"/>
                </a:solidFill>
              </a:rPr>
              <a:t>Bit Representation and Bit </a:t>
            </a:r>
            <a:r>
              <a:rPr lang="en-US" altLang="zh-CN" dirty="0" smtClean="0">
                <a:solidFill>
                  <a:srgbClr val="FF0000"/>
                </a:solidFill>
              </a:rPr>
              <a:t>Matching</a:t>
            </a:r>
            <a:endParaRPr lang="zh-CN" altLang="en-US"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09444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3" y="157163"/>
            <a:ext cx="6779419" cy="523220"/>
          </a:xfrm>
          <a:prstGeom prst="rect">
            <a:avLst/>
          </a:prstGeom>
          <a:noFill/>
        </p:spPr>
        <p:txBody>
          <a:bodyPr wrap="square" rtlCol="0">
            <a:spAutoFit/>
          </a:bodyPr>
          <a:lstStyle/>
          <a:p>
            <a:r>
              <a:rPr lang="en-US" altLang="zh-CN" sz="2800" b="1" dirty="0">
                <a:solidFill>
                  <a:schemeClr val="bg1"/>
                </a:solidFill>
              </a:rPr>
              <a:t>Bit Representation and Bit </a:t>
            </a:r>
            <a:r>
              <a:rPr lang="en-US" altLang="zh-CN" sz="2800" b="1" dirty="0" smtClean="0">
                <a:solidFill>
                  <a:schemeClr val="bg1"/>
                </a:solidFill>
              </a:rPr>
              <a:t>Matching</a:t>
            </a:r>
            <a:endParaRPr lang="zh-CN" altLang="en-US" sz="2800" dirty="0">
              <a:solidFill>
                <a:schemeClr val="bg1"/>
              </a:solidFill>
              <a:latin typeface="Consolas" panose="020B0609020204030204" pitchFamily="49" charset="0"/>
              <a:cs typeface="Consolas" panose="020B0609020204030204" pitchFamily="49" charset="0"/>
            </a:endParaRPr>
          </a:p>
        </p:txBody>
      </p:sp>
      <p:sp>
        <p:nvSpPr>
          <p:cNvPr id="3" name="TextBox 2"/>
          <p:cNvSpPr txBox="1"/>
          <p:nvPr/>
        </p:nvSpPr>
        <p:spPr>
          <a:xfrm>
            <a:off x="980389" y="1307118"/>
            <a:ext cx="3607594" cy="369332"/>
          </a:xfrm>
          <a:prstGeom prst="rect">
            <a:avLst/>
          </a:prstGeom>
          <a:noFill/>
        </p:spPr>
        <p:txBody>
          <a:bodyPr wrap="square" rtlCol="0">
            <a:spAutoFit/>
          </a:bodyPr>
          <a:lstStyle/>
          <a:p>
            <a:r>
              <a:rPr lang="en-US" altLang="zh-CN" dirty="0" smtClean="0">
                <a:solidFill>
                  <a:srgbClr val="404040"/>
                </a:solidFill>
                <a:latin typeface="Consolas" panose="020B0609020204030204" pitchFamily="49" charset="0"/>
                <a:cs typeface="Consolas" panose="020B0609020204030204" pitchFamily="49" charset="0"/>
              </a:rPr>
              <a:t>Matching process:</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14" name="TextBox 13"/>
          <p:cNvSpPr txBox="1"/>
          <p:nvPr/>
        </p:nvSpPr>
        <p:spPr>
          <a:xfrm>
            <a:off x="980389" y="1698128"/>
            <a:ext cx="4648200" cy="338554"/>
          </a:xfrm>
          <a:prstGeom prst="rect">
            <a:avLst/>
          </a:prstGeom>
          <a:noFill/>
        </p:spPr>
        <p:txBody>
          <a:bodyPr wrap="square" rtlCol="0">
            <a:spAutoFit/>
          </a:bodyPr>
          <a:lstStyle/>
          <a:p>
            <a:r>
              <a:rPr lang="en-US" altLang="zh-CN" sz="1600" dirty="0" smtClean="0">
                <a:solidFill>
                  <a:srgbClr val="FF0000"/>
                </a:solidFill>
                <a:latin typeface="Consolas" panose="020B0609020204030204" pitchFamily="49" charset="0"/>
                <a:cs typeface="Consolas" panose="020B0609020204030204" pitchFamily="49" charset="0"/>
              </a:rPr>
              <a:t>AND</a:t>
            </a:r>
            <a:r>
              <a:rPr lang="en-US" altLang="zh-CN" sz="1600" dirty="0" smtClean="0">
                <a:solidFill>
                  <a:srgbClr val="404040"/>
                </a:solidFill>
                <a:latin typeface="Consolas" panose="020B0609020204030204" pitchFamily="49" charset="0"/>
                <a:cs typeface="Consolas" panose="020B0609020204030204" pitchFamily="49" charset="0"/>
              </a:rPr>
              <a:t> operation &amp; </a:t>
            </a:r>
            <a:r>
              <a:rPr lang="en-US" altLang="zh-CN" sz="1600" dirty="0" smtClean="0">
                <a:solidFill>
                  <a:srgbClr val="FF0000"/>
                </a:solidFill>
                <a:latin typeface="Consolas" panose="020B0609020204030204" pitchFamily="49" charset="0"/>
                <a:cs typeface="Consolas" panose="020B0609020204030204" pitchFamily="49" charset="0"/>
              </a:rPr>
              <a:t>AND-NOT</a:t>
            </a:r>
            <a:r>
              <a:rPr lang="en-US" altLang="zh-CN" sz="1600" dirty="0" smtClean="0">
                <a:solidFill>
                  <a:srgbClr val="404040"/>
                </a:solidFill>
                <a:latin typeface="Consolas" panose="020B0609020204030204" pitchFamily="49" charset="0"/>
                <a:cs typeface="Consolas" panose="020B0609020204030204" pitchFamily="49" charset="0"/>
              </a:rPr>
              <a:t> operation</a:t>
            </a:r>
            <a:endParaRPr lang="zh-CN" altLang="en-US" sz="1600" dirty="0">
              <a:solidFill>
                <a:srgbClr val="404040"/>
              </a:solidFill>
              <a:latin typeface="Consolas" panose="020B0609020204030204" pitchFamily="49" charset="0"/>
              <a:cs typeface="Consolas" panose="020B0609020204030204" pitchFamily="49" charset="0"/>
            </a:endParaRPr>
          </a:p>
        </p:txBody>
      </p:sp>
      <p:sp>
        <p:nvSpPr>
          <p:cNvPr id="15" name="TextBox 14"/>
          <p:cNvSpPr txBox="1"/>
          <p:nvPr/>
        </p:nvSpPr>
        <p:spPr>
          <a:xfrm>
            <a:off x="980389" y="2063512"/>
            <a:ext cx="5598319" cy="830997"/>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Given s &amp; u:</a:t>
            </a:r>
          </a:p>
          <a:p>
            <a:r>
              <a:rPr lang="en-US" altLang="zh-CN" sz="1600" dirty="0">
                <a:solidFill>
                  <a:srgbClr val="404040"/>
                </a:solidFill>
                <a:latin typeface="Consolas" panose="020B0609020204030204" pitchFamily="49" charset="0"/>
                <a:cs typeface="Consolas" panose="020B0609020204030204" pitchFamily="49" charset="0"/>
              </a:rPr>
              <a:t>If </a:t>
            </a:r>
            <a:r>
              <a:rPr lang="en-US" altLang="zh-CN" sz="1600" dirty="0" smtClean="0">
                <a:solidFill>
                  <a:srgbClr val="404040"/>
                </a:solidFill>
                <a:latin typeface="Consolas" panose="020B0609020204030204" pitchFamily="49" charset="0"/>
                <a:cs typeface="Consolas" panose="020B0609020204030204" pitchFamily="49" charset="0"/>
              </a:rPr>
              <a:t>s </a:t>
            </a:r>
            <a:r>
              <a:rPr lang="en-US" altLang="zh-CN" sz="1600" dirty="0">
                <a:solidFill>
                  <a:srgbClr val="404040"/>
                </a:solidFill>
                <a:latin typeface="Consolas" panose="020B0609020204030204" pitchFamily="49" charset="0"/>
                <a:cs typeface="Consolas" panose="020B0609020204030204" pitchFamily="49" charset="0"/>
              </a:rPr>
              <a:t>AND u = u then </a:t>
            </a:r>
            <a:r>
              <a:rPr lang="en-US" altLang="zh-CN" sz="1600" dirty="0" smtClean="0">
                <a:solidFill>
                  <a:srgbClr val="404040"/>
                </a:solidFill>
                <a:latin typeface="Consolas" panose="020B0609020204030204" pitchFamily="49" charset="0"/>
                <a:cs typeface="Consolas" panose="020B0609020204030204" pitchFamily="49" charset="0"/>
              </a:rPr>
              <a:t>s </a:t>
            </a:r>
            <a:r>
              <a:rPr lang="en-US" altLang="zh-CN" sz="1600" dirty="0">
                <a:solidFill>
                  <a:srgbClr val="404040"/>
                </a:solidFill>
                <a:latin typeface="Consolas" panose="020B0609020204030204" pitchFamily="49" charset="0"/>
                <a:cs typeface="Consolas" panose="020B0609020204030204" pitchFamily="49" charset="0"/>
              </a:rPr>
              <a:t>matches with u</a:t>
            </a:r>
          </a:p>
          <a:p>
            <a:r>
              <a:rPr lang="en-US" altLang="zh-CN" sz="1600" dirty="0" smtClean="0">
                <a:solidFill>
                  <a:srgbClr val="404040"/>
                </a:solidFill>
                <a:latin typeface="Consolas" panose="020B0609020204030204" pitchFamily="49" charset="0"/>
                <a:cs typeface="Consolas" panose="020B0609020204030204" pitchFamily="49" charset="0"/>
              </a:rPr>
              <a:t>If s </a:t>
            </a:r>
            <a:r>
              <a:rPr lang="en-US" altLang="zh-CN" sz="1600" dirty="0">
                <a:solidFill>
                  <a:srgbClr val="404040"/>
                </a:solidFill>
                <a:latin typeface="Consolas" panose="020B0609020204030204" pitchFamily="49" charset="0"/>
                <a:cs typeface="Consolas" panose="020B0609020204030204" pitchFamily="49" charset="0"/>
              </a:rPr>
              <a:t>AND u ≠ u then </a:t>
            </a:r>
            <a:r>
              <a:rPr lang="en-US" altLang="zh-CN" sz="1600" dirty="0" smtClean="0">
                <a:solidFill>
                  <a:srgbClr val="404040"/>
                </a:solidFill>
                <a:latin typeface="Consolas" panose="020B0609020204030204" pitchFamily="49" charset="0"/>
                <a:cs typeface="Consolas" panose="020B0609020204030204" pitchFamily="49" charset="0"/>
              </a:rPr>
              <a:t>s </a:t>
            </a:r>
            <a:r>
              <a:rPr lang="en-US" altLang="zh-CN" sz="1600" dirty="0">
                <a:solidFill>
                  <a:srgbClr val="404040"/>
                </a:solidFill>
                <a:latin typeface="Consolas" panose="020B0609020204030204" pitchFamily="49" charset="0"/>
                <a:cs typeface="Consolas" panose="020B0609020204030204" pitchFamily="49" charset="0"/>
              </a:rPr>
              <a:t>doesn’t match with u</a:t>
            </a:r>
            <a:endParaRPr lang="zh-CN" altLang="en-US" sz="1600" dirty="0">
              <a:solidFill>
                <a:srgbClr val="404040"/>
              </a:solidFill>
              <a:latin typeface="Consolas" panose="020B0609020204030204" pitchFamily="49" charset="0"/>
              <a:cs typeface="Consolas" panose="020B0609020204030204" pitchFamily="49" charset="0"/>
            </a:endParaRPr>
          </a:p>
        </p:txBody>
      </p:sp>
      <p:sp>
        <p:nvSpPr>
          <p:cNvPr id="4" name="TextBox 3"/>
          <p:cNvSpPr txBox="1"/>
          <p:nvPr/>
        </p:nvSpPr>
        <p:spPr>
          <a:xfrm>
            <a:off x="980389" y="3021295"/>
            <a:ext cx="7729538" cy="584775"/>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When s1 get matched with </a:t>
            </a:r>
            <a:r>
              <a:rPr lang="en-US" altLang="zh-CN" sz="1600" dirty="0" err="1" smtClean="0">
                <a:solidFill>
                  <a:srgbClr val="404040"/>
                </a:solidFill>
                <a:latin typeface="Consolas" panose="020B0609020204030204" pitchFamily="49" charset="0"/>
                <a:cs typeface="Consolas" panose="020B0609020204030204" pitchFamily="49" charset="0"/>
              </a:rPr>
              <a:t>u,then</a:t>
            </a:r>
            <a:r>
              <a:rPr lang="en-US" altLang="zh-CN" sz="1600" dirty="0" smtClean="0">
                <a:solidFill>
                  <a:srgbClr val="404040"/>
                </a:solidFill>
                <a:latin typeface="Consolas" panose="020B0609020204030204" pitchFamily="49" charset="0"/>
                <a:cs typeface="Consolas" panose="020B0609020204030204" pitchFamily="49" charset="0"/>
              </a:rPr>
              <a:t> do AND-NOT operation to extract other items to recommend to the user</a:t>
            </a:r>
            <a:endParaRPr lang="zh-CN" altLang="en-US" sz="1600" dirty="0">
              <a:solidFill>
                <a:srgbClr val="404040"/>
              </a:solidFill>
              <a:latin typeface="Consolas" panose="020B0609020204030204" pitchFamily="49" charset="0"/>
              <a:cs typeface="Consolas" panose="020B0609020204030204" pitchFamily="49" charset="0"/>
            </a:endParaRPr>
          </a:p>
        </p:txBody>
      </p:sp>
      <p:sp>
        <p:nvSpPr>
          <p:cNvPr id="17" name="TextBox 16"/>
          <p:cNvSpPr txBox="1"/>
          <p:nvPr/>
        </p:nvSpPr>
        <p:spPr>
          <a:xfrm>
            <a:off x="980389" y="3603570"/>
            <a:ext cx="6993731" cy="338554"/>
          </a:xfrm>
          <a:prstGeom prst="rect">
            <a:avLst/>
          </a:prstGeom>
          <a:noFill/>
        </p:spPr>
        <p:txBody>
          <a:bodyPr wrap="square" rtlCol="0">
            <a:spAutoFit/>
          </a:bodyPr>
          <a:lstStyle/>
          <a:p>
            <a:r>
              <a:rPr lang="en-US" altLang="zh-CN" sz="1600" dirty="0" err="1">
                <a:solidFill>
                  <a:srgbClr val="404040"/>
                </a:solidFill>
                <a:latin typeface="Consolas" panose="020B0609020204030204" pitchFamily="49" charset="0"/>
                <a:cs typeface="Consolas" panose="020B0609020204030204" pitchFamily="49" charset="0"/>
              </a:rPr>
              <a:t>r_item</a:t>
            </a:r>
            <a:r>
              <a:rPr lang="en-US" altLang="zh-CN" sz="1600" dirty="0">
                <a:solidFill>
                  <a:srgbClr val="404040"/>
                </a:solidFill>
                <a:latin typeface="Consolas" panose="020B0609020204030204" pitchFamily="49" charset="0"/>
                <a:cs typeface="Consolas" panose="020B0609020204030204" pitchFamily="49" charset="0"/>
              </a:rPr>
              <a:t> = s1 AND (NOT u) = (00000 00000 00000 10000)</a:t>
            </a:r>
            <a:endParaRPr lang="zh-CN" altLang="en-US" sz="1600" dirty="0">
              <a:solidFill>
                <a:srgbClr val="404040"/>
              </a:solidFill>
              <a:latin typeface="Consolas" panose="020B0609020204030204" pitchFamily="49" charset="0"/>
              <a:cs typeface="Consolas" panose="020B0609020204030204" pitchFamily="49" charset="0"/>
            </a:endParaRPr>
          </a:p>
        </p:txBody>
      </p:sp>
      <p:sp>
        <p:nvSpPr>
          <p:cNvPr id="18" name="TextBox 17"/>
          <p:cNvSpPr txBox="1"/>
          <p:nvPr/>
        </p:nvSpPr>
        <p:spPr>
          <a:xfrm>
            <a:off x="980389" y="3991183"/>
            <a:ext cx="4822031" cy="338554"/>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So item4 is </a:t>
            </a:r>
            <a:r>
              <a:rPr lang="en-US" altLang="zh-CN" sz="1600" dirty="0" err="1" smtClean="0">
                <a:solidFill>
                  <a:srgbClr val="404040"/>
                </a:solidFill>
                <a:latin typeface="Consolas" panose="020B0609020204030204" pitchFamily="49" charset="0"/>
                <a:cs typeface="Consolas" panose="020B0609020204030204" pitchFamily="49" charset="0"/>
              </a:rPr>
              <a:t>extracted,the</a:t>
            </a:r>
            <a:r>
              <a:rPr lang="en-US" altLang="zh-CN" sz="1600" dirty="0" smtClean="0">
                <a:solidFill>
                  <a:srgbClr val="404040"/>
                </a:solidFill>
                <a:latin typeface="Consolas" panose="020B0609020204030204" pitchFamily="49" charset="0"/>
                <a:cs typeface="Consolas" panose="020B0609020204030204" pitchFamily="49" charset="0"/>
              </a:rPr>
              <a:t> value is 1</a:t>
            </a:r>
            <a:endParaRPr lang="zh-CN" altLang="en-US" sz="1600" dirty="0">
              <a:solidFill>
                <a:srgbClr val="404040"/>
              </a:solidFill>
              <a:latin typeface="Consolas" panose="020B0609020204030204" pitchFamily="49" charset="0"/>
              <a:cs typeface="Consolas" panose="020B0609020204030204" pitchFamily="49" charset="0"/>
            </a:endParaRPr>
          </a:p>
        </p:txBody>
      </p:sp>
      <p:sp>
        <p:nvSpPr>
          <p:cNvPr id="9" name="Freeform 252"/>
          <p:cNvSpPr>
            <a:spLocks noChangeAspect="1" noEditPoints="1"/>
          </p:cNvSpPr>
          <p:nvPr/>
        </p:nvSpPr>
        <p:spPr bwMode="auto">
          <a:xfrm>
            <a:off x="553800" y="1285672"/>
            <a:ext cx="246075" cy="360000"/>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3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4 h 107"/>
              <a:gd name="T86" fmla="*/ 2 w 73"/>
              <a:gd name="T87" fmla="*/ 27 h 107"/>
              <a:gd name="T88" fmla="*/ 8 w 73"/>
              <a:gd name="T89" fmla="*/ 52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Tree>
    <p:extLst>
      <p:ext uri="{BB962C8B-B14F-4D97-AF65-F5344CB8AC3E}">
        <p14:creationId xmlns:p14="http://schemas.microsoft.com/office/powerpoint/2010/main" val="1346327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3" y="157163"/>
            <a:ext cx="6779419" cy="523220"/>
          </a:xfrm>
          <a:prstGeom prst="rect">
            <a:avLst/>
          </a:prstGeom>
          <a:noFill/>
        </p:spPr>
        <p:txBody>
          <a:bodyPr wrap="square" rtlCol="0">
            <a:spAutoFit/>
          </a:bodyPr>
          <a:lstStyle/>
          <a:p>
            <a:r>
              <a:rPr lang="en-US" altLang="zh-CN" sz="2800" b="1" dirty="0" smtClean="0">
                <a:solidFill>
                  <a:schemeClr val="bg1"/>
                </a:solidFill>
              </a:rPr>
              <a:t>Algorithm flows</a:t>
            </a:r>
            <a:endParaRPr lang="zh-CN" altLang="en-US" sz="2800" dirty="0">
              <a:solidFill>
                <a:schemeClr val="bg1"/>
              </a:solidFill>
              <a:latin typeface="Consolas" panose="020B0609020204030204" pitchFamily="49" charset="0"/>
              <a:cs typeface="Consolas" panose="020B0609020204030204" pitchFamily="49" charset="0"/>
            </a:endParaRPr>
          </a:p>
        </p:txBody>
      </p:sp>
      <p:sp>
        <p:nvSpPr>
          <p:cNvPr id="3" name="TextBox 2"/>
          <p:cNvSpPr txBox="1"/>
          <p:nvPr/>
        </p:nvSpPr>
        <p:spPr>
          <a:xfrm>
            <a:off x="906496" y="1271588"/>
            <a:ext cx="7250906" cy="2585323"/>
          </a:xfrm>
          <a:prstGeom prst="rect">
            <a:avLst/>
          </a:prstGeom>
          <a:noFill/>
        </p:spPr>
        <p:txBody>
          <a:bodyPr wrap="square" rtlCol="0">
            <a:spAutoFit/>
          </a:bodyPr>
          <a:lstStyle/>
          <a:p>
            <a:pPr marL="342900" indent="-342900">
              <a:buAutoNum type="arabicPeriod"/>
            </a:pPr>
            <a:r>
              <a:rPr lang="en-US" altLang="zh-CN" dirty="0" smtClean="0">
                <a:solidFill>
                  <a:srgbClr val="404040"/>
                </a:solidFill>
                <a:latin typeface="Consolas" panose="020B0609020204030204" pitchFamily="49" charset="0"/>
                <a:cs typeface="Consolas" panose="020B0609020204030204" pitchFamily="49" charset="0"/>
              </a:rPr>
              <a:t>Rating </a:t>
            </a:r>
            <a:r>
              <a:rPr lang="en-US" altLang="zh-CN" dirty="0">
                <a:solidFill>
                  <a:srgbClr val="404040"/>
                </a:solidFill>
                <a:latin typeface="Consolas" panose="020B0609020204030204" pitchFamily="49" charset="0"/>
                <a:cs typeface="Consolas" panose="020B0609020204030204" pitchFamily="49" charset="0"/>
              </a:rPr>
              <a:t>matrix is transformed into bit rating </a:t>
            </a:r>
            <a:r>
              <a:rPr lang="en-US" altLang="zh-CN" dirty="0" smtClean="0">
                <a:solidFill>
                  <a:srgbClr val="404040"/>
                </a:solidFill>
                <a:latin typeface="Consolas" panose="020B0609020204030204" pitchFamily="49" charset="0"/>
                <a:cs typeface="Consolas" panose="020B0609020204030204" pitchFamily="49" charset="0"/>
              </a:rPr>
              <a:t>matrix</a:t>
            </a:r>
          </a:p>
          <a:p>
            <a:pPr marL="342900" indent="-342900">
              <a:buAutoNum type="arabicPeriod"/>
            </a:pPr>
            <a:r>
              <a:rPr lang="en-US" altLang="zh-CN" dirty="0">
                <a:solidFill>
                  <a:srgbClr val="404040"/>
                </a:solidFill>
                <a:latin typeface="Consolas" panose="020B0609020204030204" pitchFamily="49" charset="0"/>
                <a:cs typeface="Consolas" panose="020B0609020204030204" pitchFamily="49" charset="0"/>
              </a:rPr>
              <a:t>Bit rating matrix is mined, as well as to extract frequent </a:t>
            </a:r>
            <a:r>
              <a:rPr lang="en-US" altLang="zh-CN" dirty="0" err="1" smtClean="0">
                <a:solidFill>
                  <a:srgbClr val="404040"/>
                </a:solidFill>
                <a:latin typeface="Consolas" panose="020B0609020204030204" pitchFamily="49" charset="0"/>
                <a:cs typeface="Consolas" panose="020B0609020204030204" pitchFamily="49" charset="0"/>
              </a:rPr>
              <a:t>itemsets</a:t>
            </a:r>
            <a:endParaRPr lang="en-US" altLang="zh-CN" dirty="0" smtClean="0">
              <a:solidFill>
                <a:srgbClr val="404040"/>
              </a:solidFill>
              <a:latin typeface="Consolas" panose="020B0609020204030204" pitchFamily="49" charset="0"/>
              <a:cs typeface="Consolas" panose="020B0609020204030204" pitchFamily="49" charset="0"/>
            </a:endParaRPr>
          </a:p>
          <a:p>
            <a:pPr marL="342900" indent="-342900">
              <a:buAutoNum type="arabicPeriod"/>
            </a:pPr>
            <a:r>
              <a:rPr lang="en-US" altLang="zh-CN" dirty="0">
                <a:solidFill>
                  <a:srgbClr val="404040"/>
                </a:solidFill>
                <a:latin typeface="Consolas" panose="020B0609020204030204" pitchFamily="49" charset="0"/>
                <a:cs typeface="Consolas" panose="020B0609020204030204" pitchFamily="49" charset="0"/>
              </a:rPr>
              <a:t>Rating vector and frequent </a:t>
            </a:r>
            <a:r>
              <a:rPr lang="en-US" altLang="zh-CN" dirty="0" err="1">
                <a:solidFill>
                  <a:srgbClr val="404040"/>
                </a:solidFill>
                <a:latin typeface="Consolas" panose="020B0609020204030204" pitchFamily="49" charset="0"/>
                <a:cs typeface="Consolas" panose="020B0609020204030204" pitchFamily="49" charset="0"/>
              </a:rPr>
              <a:t>itemsets</a:t>
            </a:r>
            <a:r>
              <a:rPr lang="en-US" altLang="zh-CN" dirty="0">
                <a:solidFill>
                  <a:srgbClr val="404040"/>
                </a:solidFill>
                <a:latin typeface="Consolas" panose="020B0609020204030204" pitchFamily="49" charset="0"/>
                <a:cs typeface="Consolas" panose="020B0609020204030204" pitchFamily="49" charset="0"/>
              </a:rPr>
              <a:t> are represented as bit sets. </a:t>
            </a:r>
            <a:r>
              <a:rPr lang="en-US" altLang="zh-CN" dirty="0" smtClean="0">
                <a:solidFill>
                  <a:srgbClr val="404040"/>
                </a:solidFill>
                <a:latin typeface="Consolas" panose="020B0609020204030204" pitchFamily="49" charset="0"/>
                <a:cs typeface="Consolas" panose="020B0609020204030204" pitchFamily="49" charset="0"/>
              </a:rPr>
              <a:t>Bit matching </a:t>
            </a:r>
            <a:r>
              <a:rPr lang="en-US" altLang="zh-CN" dirty="0">
                <a:solidFill>
                  <a:srgbClr val="404040"/>
                </a:solidFill>
                <a:latin typeface="Consolas" panose="020B0609020204030204" pitchFamily="49" charset="0"/>
                <a:cs typeface="Consolas" panose="020B0609020204030204" pitchFamily="49" charset="0"/>
              </a:rPr>
              <a:t>operations are performed in order to find out the appropriate </a:t>
            </a:r>
            <a:r>
              <a:rPr lang="en-US" altLang="zh-CN" dirty="0" err="1" smtClean="0">
                <a:solidFill>
                  <a:srgbClr val="404040"/>
                </a:solidFill>
                <a:latin typeface="Consolas" panose="020B0609020204030204" pitchFamily="49" charset="0"/>
                <a:cs typeface="Consolas" panose="020B0609020204030204" pitchFamily="49" charset="0"/>
              </a:rPr>
              <a:t>frequentitemset</a:t>
            </a:r>
            <a:r>
              <a:rPr lang="en-US" altLang="zh-CN" dirty="0" smtClean="0">
                <a:solidFill>
                  <a:srgbClr val="404040"/>
                </a:solidFill>
                <a:latin typeface="Consolas" panose="020B0609020204030204" pitchFamily="49" charset="0"/>
                <a:cs typeface="Consolas" panose="020B0609020204030204" pitchFamily="49" charset="0"/>
              </a:rPr>
              <a:t> </a:t>
            </a:r>
            <a:r>
              <a:rPr lang="en-US" altLang="zh-CN" dirty="0">
                <a:solidFill>
                  <a:srgbClr val="404040"/>
                </a:solidFill>
                <a:latin typeface="Consolas" panose="020B0609020204030204" pitchFamily="49" charset="0"/>
                <a:cs typeface="Consolas" panose="020B0609020204030204" pitchFamily="49" charset="0"/>
              </a:rPr>
              <a:t>which is matched with rating vector. Basing on such frequent </a:t>
            </a:r>
            <a:r>
              <a:rPr lang="en-US" altLang="zh-CN" dirty="0" err="1">
                <a:solidFill>
                  <a:srgbClr val="404040"/>
                </a:solidFill>
                <a:latin typeface="Consolas" panose="020B0609020204030204" pitchFamily="49" charset="0"/>
                <a:cs typeface="Consolas" panose="020B0609020204030204" pitchFamily="49" charset="0"/>
              </a:rPr>
              <a:t>itemset</a:t>
            </a:r>
            <a:r>
              <a:rPr lang="en-US" altLang="zh-CN" dirty="0">
                <a:solidFill>
                  <a:srgbClr val="404040"/>
                </a:solidFill>
                <a:latin typeface="Consolas" panose="020B0609020204030204" pitchFamily="49" charset="0"/>
                <a:cs typeface="Consolas" panose="020B0609020204030204" pitchFamily="49" charset="0"/>
              </a:rPr>
              <a:t>, </a:t>
            </a:r>
            <a:r>
              <a:rPr lang="en-US" altLang="zh-CN" dirty="0" smtClean="0">
                <a:solidFill>
                  <a:srgbClr val="404040"/>
                </a:solidFill>
                <a:latin typeface="Consolas" panose="020B0609020204030204" pitchFamily="49" charset="0"/>
                <a:cs typeface="Consolas" panose="020B0609020204030204" pitchFamily="49" charset="0"/>
              </a:rPr>
              <a:t>it is </a:t>
            </a:r>
            <a:r>
              <a:rPr lang="en-US" altLang="zh-CN" dirty="0">
                <a:solidFill>
                  <a:srgbClr val="404040"/>
                </a:solidFill>
                <a:latin typeface="Consolas" panose="020B0609020204030204" pitchFamily="49" charset="0"/>
                <a:cs typeface="Consolas" panose="020B0609020204030204" pitchFamily="49" charset="0"/>
              </a:rPr>
              <a:t>possible to determine which items are recommended. </a:t>
            </a:r>
            <a:endParaRPr lang="zh-CN" altLang="en-US" dirty="0">
              <a:solidFill>
                <a:srgbClr val="4040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2476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999061" y="1423949"/>
                <a:ext cx="7191628" cy="3416320"/>
              </a:xfrm>
              <a:prstGeom prst="rect">
                <a:avLst/>
              </a:prstGeom>
              <a:noFill/>
            </p:spPr>
            <p:txBody>
              <a:bodyPr wrap="square" rtlCol="0">
                <a:spAutoFit/>
              </a:bodyPr>
              <a:lstStyle/>
              <a:p>
                <a:r>
                  <a:rPr lang="en-US" altLang="zh-CN" dirty="0">
                    <a:solidFill>
                      <a:srgbClr val="404040"/>
                    </a:solidFill>
                    <a:latin typeface="Consolas" panose="020B0609020204030204" pitchFamily="49" charset="0"/>
                    <a:cs typeface="Consolas" panose="020B0609020204030204" pitchFamily="49" charset="0"/>
                  </a:rPr>
                  <a:t>B = </a:t>
                </a:r>
                <a:r>
                  <a:rPr lang="en-US" altLang="zh-CN" dirty="0" err="1">
                    <a:solidFill>
                      <a:srgbClr val="404040"/>
                    </a:solidFill>
                    <a:latin typeface="Consolas" panose="020B0609020204030204" pitchFamily="49" charset="0"/>
                    <a:cs typeface="Consolas" panose="020B0609020204030204" pitchFamily="49" charset="0"/>
                  </a:rPr>
                  <a:t>bit_transform</a:t>
                </a:r>
                <a:r>
                  <a:rPr lang="en-US" altLang="zh-CN" dirty="0">
                    <a:solidFill>
                      <a:srgbClr val="404040"/>
                    </a:solidFill>
                    <a:latin typeface="Consolas" panose="020B0609020204030204" pitchFamily="49" charset="0"/>
                    <a:cs typeface="Consolas" panose="020B0609020204030204" pitchFamily="49" charset="0"/>
                  </a:rPr>
                  <a:t>(D)</a:t>
                </a:r>
              </a:p>
              <a:p>
                <a:r>
                  <a:rPr lang="en-US" altLang="zh-CN" dirty="0">
                    <a:solidFill>
                      <a:srgbClr val="404040"/>
                    </a:solidFill>
                    <a:latin typeface="Consolas" panose="020B0609020204030204" pitchFamily="49" charset="0"/>
                    <a:cs typeface="Consolas" panose="020B0609020204030204" pitchFamily="49" charset="0"/>
                  </a:rPr>
                  <a:t>S = </a:t>
                </a:r>
                <a:r>
                  <a:rPr lang="en-US" altLang="zh-CN" dirty="0" err="1">
                    <a:solidFill>
                      <a:srgbClr val="404040"/>
                    </a:solidFill>
                    <a:latin typeface="Consolas" panose="020B0609020204030204" pitchFamily="49" charset="0"/>
                    <a:cs typeface="Consolas" panose="020B0609020204030204" pitchFamily="49" charset="0"/>
                  </a:rPr>
                  <a:t>mining_frequent_itemset</a:t>
                </a:r>
                <a:r>
                  <a:rPr lang="en-US" altLang="zh-CN" dirty="0">
                    <a:solidFill>
                      <a:srgbClr val="404040"/>
                    </a:solidFill>
                    <a:latin typeface="Consolas" panose="020B0609020204030204" pitchFamily="49" charset="0"/>
                    <a:cs typeface="Consolas" panose="020B0609020204030204" pitchFamily="49" charset="0"/>
                  </a:rPr>
                  <a:t>(B)</a:t>
                </a:r>
              </a:p>
              <a:p>
                <a:r>
                  <a:rPr lang="en-US" altLang="zh-CN" dirty="0" err="1">
                    <a:solidFill>
                      <a:srgbClr val="404040"/>
                    </a:solidFill>
                    <a:latin typeface="Consolas" panose="020B0609020204030204" pitchFamily="49" charset="0"/>
                    <a:cs typeface="Consolas" panose="020B0609020204030204" pitchFamily="49" charset="0"/>
                  </a:rPr>
                  <a:t>matched_itemset</a:t>
                </a:r>
                <a:r>
                  <a:rPr lang="en-US" altLang="zh-CN" dirty="0">
                    <a:solidFill>
                      <a:srgbClr val="404040"/>
                    </a:solidFill>
                    <a:latin typeface="Consolas" panose="020B0609020204030204" pitchFamily="49" charset="0"/>
                    <a:cs typeface="Consolas" panose="020B0609020204030204" pitchFamily="49" charset="0"/>
                  </a:rPr>
                  <a:t> = null</a:t>
                </a:r>
              </a:p>
              <a:p>
                <a:r>
                  <a:rPr lang="en-US" altLang="zh-CN" dirty="0" err="1">
                    <a:solidFill>
                      <a:srgbClr val="404040"/>
                    </a:solidFill>
                    <a:latin typeface="Consolas" panose="020B0609020204030204" pitchFamily="49" charset="0"/>
                    <a:cs typeface="Consolas" panose="020B0609020204030204" pitchFamily="49" charset="0"/>
                  </a:rPr>
                  <a:t>max_count</a:t>
                </a:r>
                <a:r>
                  <a:rPr lang="en-US" altLang="zh-CN" dirty="0">
                    <a:solidFill>
                      <a:srgbClr val="404040"/>
                    </a:solidFill>
                    <a:latin typeface="Consolas" panose="020B0609020204030204" pitchFamily="49" charset="0"/>
                    <a:cs typeface="Consolas" panose="020B0609020204030204" pitchFamily="49" charset="0"/>
                  </a:rPr>
                  <a:t> = -1</a:t>
                </a:r>
              </a:p>
              <a:p>
                <a:r>
                  <a:rPr lang="en-US" altLang="zh-CN" dirty="0">
                    <a:solidFill>
                      <a:srgbClr val="404040"/>
                    </a:solidFill>
                    <a:latin typeface="Consolas" panose="020B0609020204030204" pitchFamily="49" charset="0"/>
                    <a:cs typeface="Consolas" panose="020B0609020204030204" pitchFamily="49" charset="0"/>
                  </a:rPr>
                  <a:t>For each </a:t>
                </a:r>
                <a:r>
                  <a:rPr lang="en-US" altLang="zh-CN" dirty="0" smtClean="0">
                    <a:solidFill>
                      <a:srgbClr val="404040"/>
                    </a:solidFill>
                    <a:latin typeface="Consolas" panose="020B0609020204030204" pitchFamily="49" charset="0"/>
                    <a:cs typeface="Consolas" panose="020B0609020204030204" pitchFamily="49" charset="0"/>
                  </a:rPr>
                  <a:t>s</a:t>
                </a:r>
                <a14:m>
                  <m:oMath xmlns:m="http://schemas.openxmlformats.org/officeDocument/2006/math">
                    <m:r>
                      <a:rPr lang="en-US" altLang="zh-CN" i="1" smtClean="0">
                        <a:solidFill>
                          <a:srgbClr val="404040"/>
                        </a:solidFill>
                        <a:latin typeface="Cambria Math"/>
                        <a:ea typeface="Cambria Math"/>
                        <a:cs typeface="Consolas" panose="020B0609020204030204" pitchFamily="49" charset="0"/>
                      </a:rPr>
                      <m:t>∈</m:t>
                    </m:r>
                  </m:oMath>
                </a14:m>
                <a:r>
                  <a:rPr lang="en-US" altLang="zh-CN" dirty="0" smtClean="0">
                    <a:solidFill>
                      <a:srgbClr val="404040"/>
                    </a:solidFill>
                    <a:latin typeface="Consolas" panose="020B0609020204030204" pitchFamily="49" charset="0"/>
                    <a:cs typeface="Consolas" panose="020B0609020204030204" pitchFamily="49" charset="0"/>
                  </a:rPr>
                  <a:t>S</a:t>
                </a:r>
                <a:endParaRPr lang="en-US" altLang="zh-CN" dirty="0">
                  <a:solidFill>
                    <a:srgbClr val="404040"/>
                  </a:solidFill>
                  <a:latin typeface="Consolas" panose="020B0609020204030204" pitchFamily="49" charset="0"/>
                  <a:cs typeface="Consolas" panose="020B0609020204030204" pitchFamily="49" charset="0"/>
                </a:endParaRPr>
              </a:p>
              <a:p>
                <a:r>
                  <a:rPr lang="en-US" altLang="zh-CN" dirty="0" smtClean="0">
                    <a:solidFill>
                      <a:srgbClr val="404040"/>
                    </a:solidFill>
                    <a:latin typeface="Consolas" panose="020B0609020204030204" pitchFamily="49" charset="0"/>
                    <a:cs typeface="Consolas" panose="020B0609020204030204" pitchFamily="49" charset="0"/>
                  </a:rPr>
                  <a:t>	</a:t>
                </a:r>
                <a:r>
                  <a:rPr lang="en-US" altLang="zh-CN" dirty="0" err="1" smtClean="0">
                    <a:solidFill>
                      <a:srgbClr val="404040"/>
                    </a:solidFill>
                    <a:latin typeface="Consolas" panose="020B0609020204030204" pitchFamily="49" charset="0"/>
                    <a:cs typeface="Consolas" panose="020B0609020204030204" pitchFamily="49" charset="0"/>
                  </a:rPr>
                  <a:t>bs</a:t>
                </a:r>
                <a:r>
                  <a:rPr lang="en-US" altLang="zh-CN" dirty="0" smtClean="0">
                    <a:solidFill>
                      <a:srgbClr val="404040"/>
                    </a:solidFill>
                    <a:latin typeface="Consolas" panose="020B0609020204030204" pitchFamily="49" charset="0"/>
                    <a:cs typeface="Consolas" panose="020B0609020204030204" pitchFamily="49" charset="0"/>
                  </a:rPr>
                  <a:t> </a:t>
                </a:r>
                <a:r>
                  <a:rPr lang="en-US" altLang="zh-CN" dirty="0">
                    <a:solidFill>
                      <a:srgbClr val="404040"/>
                    </a:solidFill>
                    <a:latin typeface="Consolas" panose="020B0609020204030204" pitchFamily="49" charset="0"/>
                    <a:cs typeface="Consolas" panose="020B0609020204030204" pitchFamily="49" charset="0"/>
                  </a:rPr>
                  <a:t>= </a:t>
                </a:r>
                <a:r>
                  <a:rPr lang="en-US" altLang="zh-CN" dirty="0" err="1">
                    <a:solidFill>
                      <a:srgbClr val="404040"/>
                    </a:solidFill>
                    <a:latin typeface="Consolas" panose="020B0609020204030204" pitchFamily="49" charset="0"/>
                    <a:cs typeface="Consolas" panose="020B0609020204030204" pitchFamily="49" charset="0"/>
                  </a:rPr>
                  <a:t>bitset</a:t>
                </a:r>
                <a:r>
                  <a:rPr lang="en-US" altLang="zh-CN" dirty="0">
                    <a:solidFill>
                      <a:srgbClr val="404040"/>
                    </a:solidFill>
                    <a:latin typeface="Consolas" panose="020B0609020204030204" pitchFamily="49" charset="0"/>
                    <a:cs typeface="Consolas" panose="020B0609020204030204" pitchFamily="49" charset="0"/>
                  </a:rPr>
                  <a:t>(u) AND </a:t>
                </a:r>
                <a:r>
                  <a:rPr lang="en-US" altLang="zh-CN" dirty="0" err="1">
                    <a:solidFill>
                      <a:srgbClr val="404040"/>
                    </a:solidFill>
                    <a:latin typeface="Consolas" panose="020B0609020204030204" pitchFamily="49" charset="0"/>
                    <a:cs typeface="Consolas" panose="020B0609020204030204" pitchFamily="49" charset="0"/>
                  </a:rPr>
                  <a:t>bitset</a:t>
                </a:r>
                <a:r>
                  <a:rPr lang="en-US" altLang="zh-CN" dirty="0">
                    <a:solidFill>
                      <a:srgbClr val="404040"/>
                    </a:solidFill>
                    <a:latin typeface="Consolas" panose="020B0609020204030204" pitchFamily="49" charset="0"/>
                    <a:cs typeface="Consolas" panose="020B0609020204030204" pitchFamily="49" charset="0"/>
                  </a:rPr>
                  <a:t>(s)</a:t>
                </a:r>
              </a:p>
              <a:p>
                <a:r>
                  <a:rPr lang="en-US" altLang="zh-CN" dirty="0" smtClean="0">
                    <a:solidFill>
                      <a:srgbClr val="404040"/>
                    </a:solidFill>
                    <a:latin typeface="Consolas" panose="020B0609020204030204" pitchFamily="49" charset="0"/>
                    <a:cs typeface="Consolas" panose="020B0609020204030204" pitchFamily="49" charset="0"/>
                  </a:rPr>
                  <a:t>	If </a:t>
                </a:r>
                <a:r>
                  <a:rPr lang="en-US" altLang="zh-CN" dirty="0" err="1">
                    <a:solidFill>
                      <a:srgbClr val="404040"/>
                    </a:solidFill>
                    <a:latin typeface="Consolas" panose="020B0609020204030204" pitchFamily="49" charset="0"/>
                    <a:cs typeface="Consolas" panose="020B0609020204030204" pitchFamily="49" charset="0"/>
                  </a:rPr>
                  <a:t>bs</a:t>
                </a:r>
                <a:r>
                  <a:rPr lang="en-US" altLang="zh-CN" dirty="0">
                    <a:solidFill>
                      <a:srgbClr val="404040"/>
                    </a:solidFill>
                    <a:latin typeface="Consolas" panose="020B0609020204030204" pitchFamily="49" charset="0"/>
                    <a:cs typeface="Consolas" panose="020B0609020204030204" pitchFamily="49" charset="0"/>
                  </a:rPr>
                  <a:t> = </a:t>
                </a:r>
                <a:r>
                  <a:rPr lang="en-US" altLang="zh-CN" dirty="0" err="1">
                    <a:solidFill>
                      <a:srgbClr val="404040"/>
                    </a:solidFill>
                    <a:latin typeface="Consolas" panose="020B0609020204030204" pitchFamily="49" charset="0"/>
                    <a:cs typeface="Consolas" panose="020B0609020204030204" pitchFamily="49" charset="0"/>
                  </a:rPr>
                  <a:t>bitset</a:t>
                </a:r>
                <a:r>
                  <a:rPr lang="en-US" altLang="zh-CN" dirty="0">
                    <a:solidFill>
                      <a:srgbClr val="404040"/>
                    </a:solidFill>
                    <a:latin typeface="Consolas" panose="020B0609020204030204" pitchFamily="49" charset="0"/>
                    <a:cs typeface="Consolas" panose="020B0609020204030204" pitchFamily="49" charset="0"/>
                  </a:rPr>
                  <a:t>(u) &amp;&amp; count(</a:t>
                </a:r>
                <a:r>
                  <a:rPr lang="en-US" altLang="zh-CN" dirty="0" err="1">
                    <a:solidFill>
                      <a:srgbClr val="404040"/>
                    </a:solidFill>
                    <a:latin typeface="Consolas" panose="020B0609020204030204" pitchFamily="49" charset="0"/>
                    <a:cs typeface="Consolas" panose="020B0609020204030204" pitchFamily="49" charset="0"/>
                  </a:rPr>
                  <a:t>bs</a:t>
                </a:r>
                <a:r>
                  <a:rPr lang="en-US" altLang="zh-CN" dirty="0">
                    <a:solidFill>
                      <a:srgbClr val="404040"/>
                    </a:solidFill>
                    <a:latin typeface="Consolas" panose="020B0609020204030204" pitchFamily="49" charset="0"/>
                    <a:cs typeface="Consolas" panose="020B0609020204030204" pitchFamily="49" charset="0"/>
                  </a:rPr>
                  <a:t>) &gt; </a:t>
                </a:r>
                <a:r>
                  <a:rPr lang="en-US" altLang="zh-CN" dirty="0" err="1">
                    <a:solidFill>
                      <a:srgbClr val="404040"/>
                    </a:solidFill>
                    <a:latin typeface="Consolas" panose="020B0609020204030204" pitchFamily="49" charset="0"/>
                    <a:cs typeface="Consolas" panose="020B0609020204030204" pitchFamily="49" charset="0"/>
                  </a:rPr>
                  <a:t>max_count</a:t>
                </a:r>
                <a:r>
                  <a:rPr lang="en-US" altLang="zh-CN" dirty="0">
                    <a:solidFill>
                      <a:srgbClr val="404040"/>
                    </a:solidFill>
                    <a:latin typeface="Consolas" panose="020B0609020204030204" pitchFamily="49" charset="0"/>
                    <a:cs typeface="Consolas" panose="020B0609020204030204" pitchFamily="49" charset="0"/>
                  </a:rPr>
                  <a:t> then</a:t>
                </a:r>
              </a:p>
              <a:p>
                <a:r>
                  <a:rPr lang="en-US" altLang="zh-CN" dirty="0" smtClean="0">
                    <a:solidFill>
                      <a:srgbClr val="404040"/>
                    </a:solidFill>
                    <a:latin typeface="Consolas" panose="020B0609020204030204" pitchFamily="49" charset="0"/>
                    <a:cs typeface="Consolas" panose="020B0609020204030204" pitchFamily="49" charset="0"/>
                  </a:rPr>
                  <a:t>		</a:t>
                </a:r>
                <a:r>
                  <a:rPr lang="en-US" altLang="zh-CN" dirty="0" err="1" smtClean="0">
                    <a:solidFill>
                      <a:srgbClr val="404040"/>
                    </a:solidFill>
                    <a:latin typeface="Consolas" panose="020B0609020204030204" pitchFamily="49" charset="0"/>
                    <a:cs typeface="Consolas" panose="020B0609020204030204" pitchFamily="49" charset="0"/>
                  </a:rPr>
                  <a:t>matched_itemset</a:t>
                </a:r>
                <a:r>
                  <a:rPr lang="en-US" altLang="zh-CN" dirty="0" smtClean="0">
                    <a:solidFill>
                      <a:srgbClr val="404040"/>
                    </a:solidFill>
                    <a:latin typeface="Consolas" panose="020B0609020204030204" pitchFamily="49" charset="0"/>
                    <a:cs typeface="Consolas" panose="020B0609020204030204" pitchFamily="49" charset="0"/>
                  </a:rPr>
                  <a:t> </a:t>
                </a:r>
                <a:r>
                  <a:rPr lang="en-US" altLang="zh-CN" dirty="0">
                    <a:solidFill>
                      <a:srgbClr val="404040"/>
                    </a:solidFill>
                    <a:latin typeface="Consolas" panose="020B0609020204030204" pitchFamily="49" charset="0"/>
                    <a:cs typeface="Consolas" panose="020B0609020204030204" pitchFamily="49" charset="0"/>
                  </a:rPr>
                  <a:t>= s</a:t>
                </a:r>
              </a:p>
              <a:p>
                <a:r>
                  <a:rPr lang="en-US" altLang="zh-CN" dirty="0" smtClean="0">
                    <a:solidFill>
                      <a:srgbClr val="404040"/>
                    </a:solidFill>
                    <a:latin typeface="Consolas" panose="020B0609020204030204" pitchFamily="49" charset="0"/>
                    <a:cs typeface="Consolas" panose="020B0609020204030204" pitchFamily="49" charset="0"/>
                  </a:rPr>
                  <a:t>		</a:t>
                </a:r>
                <a:r>
                  <a:rPr lang="en-US" altLang="zh-CN" dirty="0" err="1" smtClean="0">
                    <a:solidFill>
                      <a:srgbClr val="404040"/>
                    </a:solidFill>
                    <a:latin typeface="Consolas" panose="020B0609020204030204" pitchFamily="49" charset="0"/>
                    <a:cs typeface="Consolas" panose="020B0609020204030204" pitchFamily="49" charset="0"/>
                  </a:rPr>
                  <a:t>max_count</a:t>
                </a:r>
                <a:r>
                  <a:rPr lang="en-US" altLang="zh-CN" dirty="0" smtClean="0">
                    <a:solidFill>
                      <a:srgbClr val="404040"/>
                    </a:solidFill>
                    <a:latin typeface="Consolas" panose="020B0609020204030204" pitchFamily="49" charset="0"/>
                    <a:cs typeface="Consolas" panose="020B0609020204030204" pitchFamily="49" charset="0"/>
                  </a:rPr>
                  <a:t> </a:t>
                </a:r>
                <a:r>
                  <a:rPr lang="en-US" altLang="zh-CN" dirty="0">
                    <a:solidFill>
                      <a:srgbClr val="404040"/>
                    </a:solidFill>
                    <a:latin typeface="Consolas" panose="020B0609020204030204" pitchFamily="49" charset="0"/>
                    <a:cs typeface="Consolas" panose="020B0609020204030204" pitchFamily="49" charset="0"/>
                  </a:rPr>
                  <a:t>= count(</a:t>
                </a:r>
                <a:r>
                  <a:rPr lang="en-US" altLang="zh-CN" dirty="0" err="1">
                    <a:solidFill>
                      <a:srgbClr val="404040"/>
                    </a:solidFill>
                    <a:latin typeface="Consolas" panose="020B0609020204030204" pitchFamily="49" charset="0"/>
                    <a:cs typeface="Consolas" panose="020B0609020204030204" pitchFamily="49" charset="0"/>
                  </a:rPr>
                  <a:t>bs</a:t>
                </a:r>
                <a:r>
                  <a:rPr lang="en-US" altLang="zh-CN" dirty="0">
                    <a:solidFill>
                      <a:srgbClr val="404040"/>
                    </a:solidFill>
                    <a:latin typeface="Consolas" panose="020B0609020204030204" pitchFamily="49" charset="0"/>
                    <a:cs typeface="Consolas" panose="020B0609020204030204" pitchFamily="49" charset="0"/>
                  </a:rPr>
                  <a:t>)</a:t>
                </a:r>
              </a:p>
              <a:p>
                <a:r>
                  <a:rPr lang="en-US" altLang="zh-CN" dirty="0" smtClean="0">
                    <a:solidFill>
                      <a:srgbClr val="404040"/>
                    </a:solidFill>
                    <a:latin typeface="Consolas" panose="020B0609020204030204" pitchFamily="49" charset="0"/>
                    <a:cs typeface="Consolas" panose="020B0609020204030204" pitchFamily="49" charset="0"/>
                  </a:rPr>
                  <a:t>	End </a:t>
                </a:r>
                <a:r>
                  <a:rPr lang="en-US" altLang="zh-CN" dirty="0">
                    <a:solidFill>
                      <a:srgbClr val="404040"/>
                    </a:solidFill>
                    <a:latin typeface="Consolas" panose="020B0609020204030204" pitchFamily="49" charset="0"/>
                    <a:cs typeface="Consolas" panose="020B0609020204030204" pitchFamily="49" charset="0"/>
                  </a:rPr>
                  <a:t>If</a:t>
                </a:r>
              </a:p>
              <a:p>
                <a:r>
                  <a:rPr lang="en-US" altLang="zh-CN" dirty="0">
                    <a:solidFill>
                      <a:srgbClr val="404040"/>
                    </a:solidFill>
                    <a:latin typeface="Consolas" panose="020B0609020204030204" pitchFamily="49" charset="0"/>
                    <a:cs typeface="Consolas" panose="020B0609020204030204" pitchFamily="49" charset="0"/>
                  </a:rPr>
                  <a:t>End For</a:t>
                </a:r>
              </a:p>
              <a:p>
                <a:r>
                  <a:rPr lang="en-US" altLang="zh-CN" dirty="0" err="1">
                    <a:solidFill>
                      <a:srgbClr val="404040"/>
                    </a:solidFill>
                    <a:latin typeface="Consolas" panose="020B0609020204030204" pitchFamily="49" charset="0"/>
                    <a:cs typeface="Consolas" panose="020B0609020204030204" pitchFamily="49" charset="0"/>
                  </a:rPr>
                  <a:t>r_item</a:t>
                </a:r>
                <a:r>
                  <a:rPr lang="en-US" altLang="zh-CN" dirty="0">
                    <a:solidFill>
                      <a:srgbClr val="404040"/>
                    </a:solidFill>
                    <a:latin typeface="Consolas" panose="020B0609020204030204" pitchFamily="49" charset="0"/>
                    <a:cs typeface="Consolas" panose="020B0609020204030204" pitchFamily="49" charset="0"/>
                  </a:rPr>
                  <a:t> = </a:t>
                </a:r>
                <a:r>
                  <a:rPr lang="en-US" altLang="zh-CN" dirty="0" err="1">
                    <a:solidFill>
                      <a:srgbClr val="404040"/>
                    </a:solidFill>
                    <a:latin typeface="Consolas" panose="020B0609020204030204" pitchFamily="49" charset="0"/>
                    <a:cs typeface="Consolas" panose="020B0609020204030204" pitchFamily="49" charset="0"/>
                  </a:rPr>
                  <a:t>bitset</a:t>
                </a:r>
                <a:r>
                  <a:rPr lang="en-US" altLang="zh-CN" dirty="0">
                    <a:solidFill>
                      <a:srgbClr val="404040"/>
                    </a:solidFill>
                    <a:latin typeface="Consolas" panose="020B0609020204030204" pitchFamily="49" charset="0"/>
                    <a:cs typeface="Consolas" panose="020B0609020204030204" pitchFamily="49" charset="0"/>
                  </a:rPr>
                  <a:t>(</a:t>
                </a:r>
                <a:r>
                  <a:rPr lang="en-US" altLang="zh-CN" dirty="0" err="1">
                    <a:solidFill>
                      <a:srgbClr val="404040"/>
                    </a:solidFill>
                    <a:latin typeface="Consolas" panose="020B0609020204030204" pitchFamily="49" charset="0"/>
                    <a:cs typeface="Consolas" panose="020B0609020204030204" pitchFamily="49" charset="0"/>
                  </a:rPr>
                  <a:t>matched_itemset</a:t>
                </a:r>
                <a:r>
                  <a:rPr lang="en-US" altLang="zh-CN" dirty="0">
                    <a:solidFill>
                      <a:srgbClr val="404040"/>
                    </a:solidFill>
                    <a:latin typeface="Consolas" panose="020B0609020204030204" pitchFamily="49" charset="0"/>
                    <a:cs typeface="Consolas" panose="020B0609020204030204" pitchFamily="49" charset="0"/>
                  </a:rPr>
                  <a:t>) AND (NOT </a:t>
                </a:r>
                <a:r>
                  <a:rPr lang="en-US" altLang="zh-CN" dirty="0" err="1">
                    <a:solidFill>
                      <a:srgbClr val="404040"/>
                    </a:solidFill>
                    <a:latin typeface="Consolas" panose="020B0609020204030204" pitchFamily="49" charset="0"/>
                    <a:cs typeface="Consolas" panose="020B0609020204030204" pitchFamily="49" charset="0"/>
                  </a:rPr>
                  <a:t>bitset</a:t>
                </a:r>
                <a:r>
                  <a:rPr lang="en-US" altLang="zh-CN" dirty="0">
                    <a:solidFill>
                      <a:srgbClr val="404040"/>
                    </a:solidFill>
                    <a:latin typeface="Consolas" panose="020B0609020204030204" pitchFamily="49" charset="0"/>
                    <a:cs typeface="Consolas" panose="020B0609020204030204" pitchFamily="49" charset="0"/>
                  </a:rPr>
                  <a:t>(u))</a:t>
                </a:r>
                <a:endParaRPr lang="zh-CN" altLang="en-US" dirty="0">
                  <a:solidFill>
                    <a:srgbClr val="404040"/>
                  </a:solidFill>
                  <a:latin typeface="Consolas" panose="020B0609020204030204" pitchFamily="49" charset="0"/>
                  <a:cs typeface="Consolas" panose="020B0609020204030204" pitchFamily="49"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99061" y="1423949"/>
                <a:ext cx="7191628" cy="3416320"/>
              </a:xfrm>
              <a:prstGeom prst="rect">
                <a:avLst/>
              </a:prstGeom>
              <a:blipFill rotWithShape="1">
                <a:blip r:embed="rId2"/>
                <a:stretch>
                  <a:fillRect l="-763" t="-893" b="-1964"/>
                </a:stretch>
              </a:blipFill>
            </p:spPr>
            <p:txBody>
              <a:bodyPr/>
              <a:lstStyle/>
              <a:p>
                <a:r>
                  <a:rPr lang="zh-CN" altLang="en-US">
                    <a:noFill/>
                  </a:rPr>
                  <a:t> </a:t>
                </a:r>
              </a:p>
            </p:txBody>
          </p:sp>
        </mc:Fallback>
      </mc:AlternateContent>
      <p:sp>
        <p:nvSpPr>
          <p:cNvPr id="4" name="TextBox 3"/>
          <p:cNvSpPr txBox="1"/>
          <p:nvPr/>
        </p:nvSpPr>
        <p:spPr>
          <a:xfrm>
            <a:off x="178593" y="157163"/>
            <a:ext cx="6779419" cy="523220"/>
          </a:xfrm>
          <a:prstGeom prst="rect">
            <a:avLst/>
          </a:prstGeom>
          <a:noFill/>
        </p:spPr>
        <p:txBody>
          <a:bodyPr wrap="square" rtlCol="0">
            <a:spAutoFit/>
          </a:bodyPr>
          <a:lstStyle/>
          <a:p>
            <a:r>
              <a:rPr lang="en-US" altLang="zh-CN" sz="2800" b="1" dirty="0" smtClean="0">
                <a:solidFill>
                  <a:schemeClr val="bg1"/>
                </a:solidFill>
              </a:rPr>
              <a:t>Pseudo code</a:t>
            </a:r>
            <a:endParaRPr lang="zh-CN" altLang="en-US" sz="2800" dirty="0">
              <a:solidFill>
                <a:schemeClr val="bg1"/>
              </a:solidFill>
              <a:latin typeface="Consolas" panose="020B0609020204030204" pitchFamily="49" charset="0"/>
              <a:cs typeface="Consolas" panose="020B0609020204030204" pitchFamily="49" charset="0"/>
            </a:endParaRPr>
          </a:p>
        </p:txBody>
      </p:sp>
      <p:sp>
        <p:nvSpPr>
          <p:cNvPr id="5" name="TextBox 4"/>
          <p:cNvSpPr txBox="1"/>
          <p:nvPr/>
        </p:nvSpPr>
        <p:spPr>
          <a:xfrm>
            <a:off x="999061" y="1026695"/>
            <a:ext cx="7376454" cy="369332"/>
          </a:xfrm>
          <a:prstGeom prst="rect">
            <a:avLst/>
          </a:prstGeom>
          <a:noFill/>
        </p:spPr>
        <p:txBody>
          <a:bodyPr wrap="square" rtlCol="0">
            <a:spAutoFit/>
          </a:bodyPr>
          <a:lstStyle/>
          <a:p>
            <a:r>
              <a:rPr lang="en-US" altLang="zh-CN" dirty="0" err="1" smtClean="0">
                <a:solidFill>
                  <a:srgbClr val="404040"/>
                </a:solidFill>
                <a:latin typeface="Consolas" panose="020B0609020204030204" pitchFamily="49" charset="0"/>
                <a:cs typeface="Consolas" panose="020B0609020204030204" pitchFamily="49" charset="0"/>
              </a:rPr>
              <a:t>D,B,S:rating</a:t>
            </a:r>
            <a:r>
              <a:rPr lang="en-US" altLang="zh-CN" dirty="0" smtClean="0">
                <a:solidFill>
                  <a:srgbClr val="404040"/>
                </a:solidFill>
                <a:latin typeface="Consolas" panose="020B0609020204030204" pitchFamily="49" charset="0"/>
                <a:cs typeface="Consolas" panose="020B0609020204030204" pitchFamily="49" charset="0"/>
              </a:rPr>
              <a:t> matrix, bit rating </a:t>
            </a:r>
            <a:r>
              <a:rPr lang="en-US" altLang="zh-CN" dirty="0" err="1" smtClean="0">
                <a:solidFill>
                  <a:srgbClr val="404040"/>
                </a:solidFill>
                <a:latin typeface="Consolas" panose="020B0609020204030204" pitchFamily="49" charset="0"/>
                <a:cs typeface="Consolas" panose="020B0609020204030204" pitchFamily="49" charset="0"/>
              </a:rPr>
              <a:t>matrix,frequent</a:t>
            </a:r>
            <a:r>
              <a:rPr lang="en-US" altLang="zh-CN" dirty="0" smtClean="0">
                <a:solidFill>
                  <a:srgbClr val="404040"/>
                </a:solidFill>
                <a:latin typeface="Consolas" panose="020B0609020204030204" pitchFamily="49" charset="0"/>
                <a:cs typeface="Consolas" panose="020B0609020204030204" pitchFamily="49" charset="0"/>
              </a:rPr>
              <a:t> </a:t>
            </a:r>
            <a:r>
              <a:rPr lang="en-US" altLang="zh-CN" dirty="0" err="1" smtClean="0">
                <a:solidFill>
                  <a:srgbClr val="404040"/>
                </a:solidFill>
                <a:latin typeface="Consolas" panose="020B0609020204030204" pitchFamily="49" charset="0"/>
                <a:cs typeface="Consolas" panose="020B0609020204030204" pitchFamily="49" charset="0"/>
              </a:rPr>
              <a:t>itemsets</a:t>
            </a:r>
            <a:endParaRPr lang="zh-CN" altLang="en-US" dirty="0">
              <a:solidFill>
                <a:srgbClr val="4040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13190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354858" y="785966"/>
            <a:ext cx="2434284" cy="2434284"/>
          </a:xfrm>
          <a:prstGeom prst="ellipse">
            <a:avLst/>
          </a:prstGeom>
          <a:solidFill>
            <a:srgbClr val="FFFFFF"/>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0" b="1" dirty="0" smtClean="0">
                <a:solidFill>
                  <a:srgbClr val="404040"/>
                </a:solidFill>
              </a:rPr>
              <a:t>3</a:t>
            </a:r>
            <a:endParaRPr kumimoji="1" lang="zh-CN" altLang="en-US" sz="12000" b="1" dirty="0">
              <a:solidFill>
                <a:srgbClr val="404040"/>
              </a:solidFill>
            </a:endParaRPr>
          </a:p>
        </p:txBody>
      </p:sp>
      <p:sp>
        <p:nvSpPr>
          <p:cNvPr id="5" name="文本框 5"/>
          <p:cNvSpPr txBox="1"/>
          <p:nvPr/>
        </p:nvSpPr>
        <p:spPr>
          <a:xfrm>
            <a:off x="2343429" y="3444356"/>
            <a:ext cx="4457142"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800" dirty="0">
                <a:solidFill>
                  <a:schemeClr val="tx2"/>
                </a:solidFill>
                <a:latin typeface="+mn-ea"/>
              </a:rPr>
              <a:t>Evaluation</a:t>
            </a:r>
          </a:p>
        </p:txBody>
      </p:sp>
    </p:spTree>
    <p:extLst>
      <p:ext uri="{BB962C8B-B14F-4D97-AF65-F5344CB8AC3E}">
        <p14:creationId xmlns:p14="http://schemas.microsoft.com/office/powerpoint/2010/main" val="26666144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3" y="157163"/>
            <a:ext cx="6779419" cy="523220"/>
          </a:xfrm>
          <a:prstGeom prst="rect">
            <a:avLst/>
          </a:prstGeom>
          <a:noFill/>
        </p:spPr>
        <p:txBody>
          <a:bodyPr wrap="square" rtlCol="0">
            <a:spAutoFit/>
          </a:bodyPr>
          <a:lstStyle/>
          <a:p>
            <a:r>
              <a:rPr lang="en-US" altLang="zh-CN" sz="2800" b="1" dirty="0" smtClean="0">
                <a:solidFill>
                  <a:srgbClr val="4D4D4D"/>
                </a:solidFill>
              </a:rPr>
              <a:t>Evaluation</a:t>
            </a:r>
            <a:endParaRPr lang="zh-CN" altLang="en-US" sz="2800" dirty="0">
              <a:solidFill>
                <a:srgbClr val="4D4D4D"/>
              </a:solidFill>
              <a:latin typeface="Consolas" panose="020B0609020204030204" pitchFamily="49" charset="0"/>
              <a:cs typeface="Consolas" panose="020B0609020204030204" pitchFamily="49" charset="0"/>
            </a:endParaRPr>
          </a:p>
        </p:txBody>
      </p:sp>
      <p:sp>
        <p:nvSpPr>
          <p:cNvPr id="3" name="TextBox 2"/>
          <p:cNvSpPr txBox="1"/>
          <p:nvPr/>
        </p:nvSpPr>
        <p:spPr>
          <a:xfrm>
            <a:off x="1058868" y="1870700"/>
            <a:ext cx="2278856" cy="369332"/>
          </a:xfrm>
          <a:prstGeom prst="rect">
            <a:avLst/>
          </a:prstGeom>
          <a:noFill/>
        </p:spPr>
        <p:txBody>
          <a:bodyPr wrap="square" rtlCol="0">
            <a:spAutoFit/>
          </a:bodyPr>
          <a:lstStyle/>
          <a:p>
            <a:r>
              <a:rPr lang="en-US" altLang="zh-CN" dirty="0" smtClean="0">
                <a:solidFill>
                  <a:srgbClr val="404040"/>
                </a:solidFill>
                <a:latin typeface="Consolas" panose="020B0609020204030204" pitchFamily="49" charset="0"/>
                <a:cs typeface="Consolas" panose="020B0609020204030204" pitchFamily="49" charset="0"/>
              </a:rPr>
              <a:t>Database</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4" name="TextBox 3"/>
          <p:cNvSpPr txBox="1"/>
          <p:nvPr/>
        </p:nvSpPr>
        <p:spPr>
          <a:xfrm>
            <a:off x="1108875" y="2357325"/>
            <a:ext cx="6286244" cy="369332"/>
          </a:xfrm>
          <a:prstGeom prst="rect">
            <a:avLst/>
          </a:prstGeom>
          <a:noFill/>
        </p:spPr>
        <p:txBody>
          <a:bodyPr wrap="square" rtlCol="0">
            <a:spAutoFit/>
          </a:bodyPr>
          <a:lstStyle/>
          <a:p>
            <a:r>
              <a:rPr lang="en-US" altLang="zh-CN" dirty="0" smtClean="0">
                <a:solidFill>
                  <a:srgbClr val="404040"/>
                </a:solidFill>
                <a:latin typeface="Consolas" panose="020B0609020204030204" pitchFamily="49" charset="0"/>
                <a:cs typeface="Consolas" panose="020B0609020204030204" pitchFamily="49" charset="0"/>
              </a:rPr>
              <a:t>Movielens:10,000 rating 943 users 1682 movies</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5" name="TextBox 4"/>
          <p:cNvSpPr txBox="1"/>
          <p:nvPr/>
        </p:nvSpPr>
        <p:spPr>
          <a:xfrm>
            <a:off x="1058868" y="2979163"/>
            <a:ext cx="3539368" cy="369332"/>
          </a:xfrm>
          <a:prstGeom prst="rect">
            <a:avLst/>
          </a:prstGeom>
          <a:noFill/>
        </p:spPr>
        <p:txBody>
          <a:bodyPr wrap="square" rtlCol="0">
            <a:spAutoFit/>
          </a:bodyPr>
          <a:lstStyle/>
          <a:p>
            <a:r>
              <a:rPr lang="en-US" altLang="zh-CN" dirty="0" smtClean="0">
                <a:solidFill>
                  <a:srgbClr val="404040"/>
                </a:solidFill>
                <a:latin typeface="Consolas" panose="020B0609020204030204" pitchFamily="49" charset="0"/>
                <a:cs typeface="Consolas" panose="020B0609020204030204" pitchFamily="49" charset="0"/>
              </a:rPr>
              <a:t>Evaluation method</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6" name="TextBox 5"/>
          <p:cNvSpPr txBox="1"/>
          <p:nvPr/>
        </p:nvSpPr>
        <p:spPr>
          <a:xfrm>
            <a:off x="1108875" y="3424681"/>
            <a:ext cx="6157913" cy="369332"/>
          </a:xfrm>
          <a:prstGeom prst="rect">
            <a:avLst/>
          </a:prstGeom>
          <a:noFill/>
        </p:spPr>
        <p:txBody>
          <a:bodyPr wrap="square" rtlCol="0">
            <a:spAutoFit/>
          </a:bodyPr>
          <a:lstStyle/>
          <a:p>
            <a:r>
              <a:rPr lang="en-US" altLang="zh-CN" dirty="0" smtClean="0">
                <a:solidFill>
                  <a:srgbClr val="404040"/>
                </a:solidFill>
                <a:latin typeface="Consolas" panose="020B0609020204030204" pitchFamily="49" charset="0"/>
                <a:cs typeface="Consolas" panose="020B0609020204030204" pitchFamily="49" charset="0"/>
              </a:rPr>
              <a:t>Five folders:80% for training &amp; 20% for testing</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7" name="Freeform 252"/>
          <p:cNvSpPr>
            <a:spLocks noChangeAspect="1" noEditPoints="1"/>
          </p:cNvSpPr>
          <p:nvPr/>
        </p:nvSpPr>
        <p:spPr bwMode="auto">
          <a:xfrm>
            <a:off x="676837" y="1828484"/>
            <a:ext cx="246075" cy="360000"/>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3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4 h 107"/>
              <a:gd name="T86" fmla="*/ 2 w 73"/>
              <a:gd name="T87" fmla="*/ 27 h 107"/>
              <a:gd name="T88" fmla="*/ 8 w 73"/>
              <a:gd name="T89" fmla="*/ 52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8" name="Freeform 252"/>
          <p:cNvSpPr>
            <a:spLocks noChangeAspect="1" noEditPoints="1"/>
          </p:cNvSpPr>
          <p:nvPr/>
        </p:nvSpPr>
        <p:spPr bwMode="auto">
          <a:xfrm>
            <a:off x="676837" y="2999194"/>
            <a:ext cx="246075" cy="360000"/>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3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4 h 107"/>
              <a:gd name="T86" fmla="*/ 2 w 73"/>
              <a:gd name="T87" fmla="*/ 27 h 107"/>
              <a:gd name="T88" fmla="*/ 8 w 73"/>
              <a:gd name="T89" fmla="*/ 52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Tree>
    <p:extLst>
      <p:ext uri="{BB962C8B-B14F-4D97-AF65-F5344CB8AC3E}">
        <p14:creationId xmlns:p14="http://schemas.microsoft.com/office/powerpoint/2010/main" val="4226579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3" y="157163"/>
            <a:ext cx="6779419" cy="523220"/>
          </a:xfrm>
          <a:prstGeom prst="rect">
            <a:avLst/>
          </a:prstGeom>
          <a:noFill/>
        </p:spPr>
        <p:txBody>
          <a:bodyPr wrap="square" rtlCol="0">
            <a:spAutoFit/>
          </a:bodyPr>
          <a:lstStyle/>
          <a:p>
            <a:r>
              <a:rPr lang="en-US" altLang="zh-CN" sz="2800" b="1" dirty="0" smtClean="0">
                <a:solidFill>
                  <a:srgbClr val="4D4D4D"/>
                </a:solidFill>
              </a:rPr>
              <a:t>Evaluation</a:t>
            </a:r>
            <a:endParaRPr lang="zh-CN" altLang="en-US" sz="2800" dirty="0">
              <a:solidFill>
                <a:srgbClr val="4D4D4D"/>
              </a:solidFill>
              <a:latin typeface="Consolas" panose="020B0609020204030204" pitchFamily="49" charset="0"/>
              <a:cs typeface="Consolas" panose="020B0609020204030204" pitchFamily="49" charset="0"/>
            </a:endParaRPr>
          </a:p>
        </p:txBody>
      </p:sp>
      <p:sp>
        <p:nvSpPr>
          <p:cNvPr id="3" name="Freeform 252"/>
          <p:cNvSpPr>
            <a:spLocks noChangeAspect="1" noEditPoints="1"/>
          </p:cNvSpPr>
          <p:nvPr/>
        </p:nvSpPr>
        <p:spPr bwMode="auto">
          <a:xfrm>
            <a:off x="799005" y="1716132"/>
            <a:ext cx="246075" cy="360000"/>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3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4 h 107"/>
              <a:gd name="T86" fmla="*/ 2 w 73"/>
              <a:gd name="T87" fmla="*/ 27 h 107"/>
              <a:gd name="T88" fmla="*/ 8 w 73"/>
              <a:gd name="T89" fmla="*/ 52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 name="TextBox 3"/>
          <p:cNvSpPr txBox="1"/>
          <p:nvPr/>
        </p:nvSpPr>
        <p:spPr>
          <a:xfrm>
            <a:off x="1289446" y="1737578"/>
            <a:ext cx="2278856" cy="369332"/>
          </a:xfrm>
          <a:prstGeom prst="rect">
            <a:avLst/>
          </a:prstGeom>
          <a:noFill/>
        </p:spPr>
        <p:txBody>
          <a:bodyPr wrap="square" rtlCol="0">
            <a:spAutoFit/>
          </a:bodyPr>
          <a:lstStyle/>
          <a:p>
            <a:r>
              <a:rPr lang="en-US" altLang="zh-CN" dirty="0" smtClean="0">
                <a:solidFill>
                  <a:srgbClr val="404040"/>
                </a:solidFill>
                <a:latin typeface="Consolas" panose="020B0609020204030204" pitchFamily="49" charset="0"/>
                <a:cs typeface="Consolas" panose="020B0609020204030204" pitchFamily="49" charset="0"/>
              </a:rPr>
              <a:t>Metrics</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5" name="TextBox 4"/>
          <p:cNvSpPr txBox="1"/>
          <p:nvPr/>
        </p:nvSpPr>
        <p:spPr>
          <a:xfrm>
            <a:off x="1289445" y="2198816"/>
            <a:ext cx="4350543" cy="1477328"/>
          </a:xfrm>
          <a:prstGeom prst="rect">
            <a:avLst/>
          </a:prstGeom>
          <a:noFill/>
        </p:spPr>
        <p:txBody>
          <a:bodyPr wrap="square" rtlCol="0">
            <a:spAutoFit/>
          </a:bodyPr>
          <a:lstStyle/>
          <a:p>
            <a:r>
              <a:rPr lang="en-US" altLang="zh-CN" dirty="0" err="1" smtClean="0">
                <a:solidFill>
                  <a:srgbClr val="404040"/>
                </a:solidFill>
                <a:latin typeface="Consolas" panose="020B0609020204030204" pitchFamily="49" charset="0"/>
                <a:cs typeface="Consolas" panose="020B0609020204030204" pitchFamily="49" charset="0"/>
              </a:rPr>
              <a:t>MAE</a:t>
            </a:r>
            <a:r>
              <a:rPr lang="en-US" altLang="zh-CN" dirty="0" err="1">
                <a:solidFill>
                  <a:srgbClr val="404040"/>
                </a:solidFill>
                <a:latin typeface="Consolas" panose="020B0609020204030204" pitchFamily="49" charset="0"/>
                <a:cs typeface="Consolas" panose="020B0609020204030204" pitchFamily="49" charset="0"/>
              </a:rPr>
              <a:t>:</a:t>
            </a:r>
            <a:r>
              <a:rPr lang="en-US" altLang="zh-CN" dirty="0" err="1" smtClean="0">
                <a:solidFill>
                  <a:srgbClr val="404040"/>
                </a:solidFill>
                <a:latin typeface="Consolas" panose="020B0609020204030204" pitchFamily="49" charset="0"/>
                <a:cs typeface="Consolas" panose="020B0609020204030204" pitchFamily="49" charset="0"/>
              </a:rPr>
              <a:t>Mean</a:t>
            </a:r>
            <a:r>
              <a:rPr lang="en-US" altLang="zh-CN" dirty="0" smtClean="0">
                <a:solidFill>
                  <a:srgbClr val="404040"/>
                </a:solidFill>
                <a:latin typeface="Consolas" panose="020B0609020204030204" pitchFamily="49" charset="0"/>
                <a:cs typeface="Consolas" panose="020B0609020204030204" pitchFamily="49" charset="0"/>
              </a:rPr>
              <a:t> Absolute Error</a:t>
            </a:r>
            <a:endParaRPr lang="en-US" altLang="zh-CN" dirty="0">
              <a:solidFill>
                <a:srgbClr val="404040"/>
              </a:solidFill>
              <a:latin typeface="Consolas" panose="020B0609020204030204" pitchFamily="49" charset="0"/>
              <a:cs typeface="Consolas" panose="020B0609020204030204" pitchFamily="49" charset="0"/>
            </a:endParaRPr>
          </a:p>
          <a:p>
            <a:r>
              <a:rPr lang="en-US" altLang="zh-CN" dirty="0" err="1" smtClean="0">
                <a:solidFill>
                  <a:srgbClr val="404040"/>
                </a:solidFill>
                <a:latin typeface="Consolas" panose="020B0609020204030204" pitchFamily="49" charset="0"/>
                <a:cs typeface="Consolas" panose="020B0609020204030204" pitchFamily="49" charset="0"/>
              </a:rPr>
              <a:t>MSE</a:t>
            </a:r>
            <a:r>
              <a:rPr lang="en-US" altLang="zh-CN" dirty="0" err="1">
                <a:solidFill>
                  <a:srgbClr val="404040"/>
                </a:solidFill>
                <a:latin typeface="Consolas" panose="020B0609020204030204" pitchFamily="49" charset="0"/>
                <a:cs typeface="Consolas" panose="020B0609020204030204" pitchFamily="49" charset="0"/>
              </a:rPr>
              <a:t>:</a:t>
            </a:r>
            <a:r>
              <a:rPr lang="en-US" altLang="zh-CN" dirty="0" err="1" smtClean="0">
                <a:solidFill>
                  <a:srgbClr val="404040"/>
                </a:solidFill>
                <a:latin typeface="Consolas" panose="020B0609020204030204" pitchFamily="49" charset="0"/>
                <a:cs typeface="Consolas" panose="020B0609020204030204" pitchFamily="49" charset="0"/>
              </a:rPr>
              <a:t>Mean</a:t>
            </a:r>
            <a:r>
              <a:rPr lang="en-US" altLang="zh-CN" dirty="0" smtClean="0">
                <a:solidFill>
                  <a:srgbClr val="404040"/>
                </a:solidFill>
                <a:latin typeface="Consolas" panose="020B0609020204030204" pitchFamily="49" charset="0"/>
                <a:cs typeface="Consolas" panose="020B0609020204030204" pitchFamily="49" charset="0"/>
              </a:rPr>
              <a:t> Squared Error</a:t>
            </a:r>
            <a:endParaRPr lang="en-US" altLang="zh-CN" dirty="0">
              <a:solidFill>
                <a:srgbClr val="404040"/>
              </a:solidFill>
              <a:latin typeface="Consolas" panose="020B0609020204030204" pitchFamily="49" charset="0"/>
              <a:cs typeface="Consolas" panose="020B0609020204030204" pitchFamily="49" charset="0"/>
            </a:endParaRPr>
          </a:p>
          <a:p>
            <a:r>
              <a:rPr lang="en-US" altLang="zh-CN" dirty="0" err="1" smtClean="0">
                <a:solidFill>
                  <a:srgbClr val="404040"/>
                </a:solidFill>
                <a:latin typeface="Consolas" panose="020B0609020204030204" pitchFamily="49" charset="0"/>
                <a:cs typeface="Consolas" panose="020B0609020204030204" pitchFamily="49" charset="0"/>
              </a:rPr>
              <a:t>RMSE:Root</a:t>
            </a:r>
            <a:r>
              <a:rPr lang="en-US" altLang="zh-CN" dirty="0" smtClean="0">
                <a:solidFill>
                  <a:srgbClr val="404040"/>
                </a:solidFill>
                <a:latin typeface="Consolas" panose="020B0609020204030204" pitchFamily="49" charset="0"/>
                <a:cs typeface="Consolas" panose="020B0609020204030204" pitchFamily="49" charset="0"/>
              </a:rPr>
              <a:t> Mean Squared Error</a:t>
            </a:r>
          </a:p>
          <a:p>
            <a:r>
              <a:rPr lang="en-US" altLang="zh-CN" dirty="0" smtClean="0">
                <a:solidFill>
                  <a:srgbClr val="404040"/>
                </a:solidFill>
                <a:latin typeface="Consolas" panose="020B0609020204030204" pitchFamily="49" charset="0"/>
                <a:cs typeface="Consolas" panose="020B0609020204030204" pitchFamily="49" charset="0"/>
              </a:rPr>
              <a:t>Spearman correlation :</a:t>
            </a:r>
          </a:p>
          <a:p>
            <a:r>
              <a:rPr lang="en-US" altLang="zh-CN" dirty="0">
                <a:solidFill>
                  <a:srgbClr val="404040"/>
                </a:solidFill>
                <a:latin typeface="Consolas" panose="020B0609020204030204" pitchFamily="49" charset="0"/>
                <a:cs typeface="Consolas" panose="020B0609020204030204" pitchFamily="49" charset="0"/>
              </a:rPr>
              <a:t>recall, precision, F1, </a:t>
            </a:r>
            <a:r>
              <a:rPr lang="en-US" altLang="zh-CN" dirty="0" smtClean="0">
                <a:solidFill>
                  <a:srgbClr val="404040"/>
                </a:solidFill>
                <a:latin typeface="Consolas" panose="020B0609020204030204" pitchFamily="49" charset="0"/>
                <a:cs typeface="Consolas" panose="020B0609020204030204" pitchFamily="49" charset="0"/>
              </a:rPr>
              <a:t>time</a:t>
            </a:r>
            <a:endParaRPr lang="en-US" altLang="zh-CN" dirty="0">
              <a:solidFill>
                <a:srgbClr val="4040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2254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89551" y="991812"/>
            <a:ext cx="8370000" cy="0"/>
          </a:xfrm>
          <a:prstGeom prst="line">
            <a:avLst/>
          </a:prstGeom>
          <a:ln w="158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1"/>
          <p:cNvSpPr txBox="1"/>
          <p:nvPr/>
        </p:nvSpPr>
        <p:spPr>
          <a:xfrm>
            <a:off x="289551" y="338417"/>
            <a:ext cx="2227894" cy="584776"/>
          </a:xfrm>
          <a:prstGeom prst="rect">
            <a:avLst/>
          </a:prstGeom>
          <a:noFill/>
        </p:spPr>
        <p:txBody>
          <a:bodyPr wrap="none" rtlCol="0">
            <a:spAutoFit/>
          </a:bodyPr>
          <a:lstStyle/>
          <a:p>
            <a:pPr algn="ctr"/>
            <a:r>
              <a:rPr kumimoji="1" lang="en-US" altLang="zh-CN" sz="3200" b="1" dirty="0" smtClean="0">
                <a:solidFill>
                  <a:schemeClr val="bg1"/>
                </a:solidFill>
                <a:effectLst>
                  <a:outerShdw blurRad="50800" dist="38100" dir="2700000" algn="tl" rotWithShape="0">
                    <a:prstClr val="black">
                      <a:alpha val="40000"/>
                    </a:prstClr>
                  </a:outerShdw>
                </a:effectLst>
              </a:rPr>
              <a:t>CONTENTS</a:t>
            </a:r>
            <a:endParaRPr kumimoji="1" lang="zh-CN" altLang="en-US" sz="3200" b="1" dirty="0">
              <a:solidFill>
                <a:schemeClr val="bg1"/>
              </a:solidFill>
              <a:effectLst>
                <a:outerShdw blurRad="50800" dist="38100" dir="2700000" algn="tl" rotWithShape="0">
                  <a:prstClr val="black">
                    <a:alpha val="40000"/>
                  </a:prstClr>
                </a:outerShdw>
              </a:effectLst>
            </a:endParaRPr>
          </a:p>
        </p:txBody>
      </p:sp>
      <p:sp>
        <p:nvSpPr>
          <p:cNvPr id="18" name="Freeform 33"/>
          <p:cNvSpPr>
            <a:spLocks noEditPoints="1"/>
          </p:cNvSpPr>
          <p:nvPr/>
        </p:nvSpPr>
        <p:spPr bwMode="auto">
          <a:xfrm>
            <a:off x="612770" y="1485054"/>
            <a:ext cx="461396" cy="545166"/>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9" name="文本框 5"/>
          <p:cNvSpPr txBox="1"/>
          <p:nvPr/>
        </p:nvSpPr>
        <p:spPr>
          <a:xfrm>
            <a:off x="1186988" y="1496027"/>
            <a:ext cx="2398141" cy="523220"/>
          </a:xfrm>
          <a:prstGeom prst="rect">
            <a:avLst/>
          </a:prstGeom>
          <a:noFill/>
        </p:spPr>
        <p:txBody>
          <a:bodyPr wrap="square" rtlCol="0">
            <a:spAutoFit/>
          </a:bodyPr>
          <a:lstStyle/>
          <a:p>
            <a:r>
              <a:rPr lang="en-US" altLang="zh-CN" sz="2800" dirty="0">
                <a:solidFill>
                  <a:schemeClr val="tx2"/>
                </a:solidFill>
                <a:latin typeface="+mn-ea"/>
              </a:rPr>
              <a:t>Introduction</a:t>
            </a:r>
            <a:endParaRPr lang="zh-CN" altLang="zh-CN" sz="2800" dirty="0">
              <a:solidFill>
                <a:schemeClr val="tx2"/>
              </a:solidFill>
              <a:latin typeface="+mn-ea"/>
            </a:endParaRPr>
          </a:p>
        </p:txBody>
      </p:sp>
      <p:sp>
        <p:nvSpPr>
          <p:cNvPr id="20" name="文本框 17"/>
          <p:cNvSpPr txBox="1"/>
          <p:nvPr/>
        </p:nvSpPr>
        <p:spPr>
          <a:xfrm>
            <a:off x="1186988" y="2358823"/>
            <a:ext cx="4073323" cy="523220"/>
          </a:xfrm>
          <a:prstGeom prst="rect">
            <a:avLst/>
          </a:prstGeom>
          <a:noFill/>
        </p:spPr>
        <p:txBody>
          <a:bodyPr wrap="square" rtlCol="0">
            <a:spAutoFit/>
          </a:bodyPr>
          <a:lstStyle/>
          <a:p>
            <a:r>
              <a:rPr lang="en-US" altLang="zh-CN" sz="2800" dirty="0" smtClean="0">
                <a:solidFill>
                  <a:schemeClr val="tx2"/>
                </a:solidFill>
                <a:latin typeface="+mn-ea"/>
              </a:rPr>
              <a:t>A New CF Algorithm </a:t>
            </a:r>
            <a:endParaRPr lang="zh-CN" altLang="zh-CN" sz="2800" dirty="0">
              <a:solidFill>
                <a:schemeClr val="tx2"/>
              </a:solidFill>
              <a:latin typeface="+mn-ea"/>
            </a:endParaRPr>
          </a:p>
        </p:txBody>
      </p:sp>
      <p:sp>
        <p:nvSpPr>
          <p:cNvPr id="21" name="文本框 24"/>
          <p:cNvSpPr txBox="1"/>
          <p:nvPr/>
        </p:nvSpPr>
        <p:spPr>
          <a:xfrm>
            <a:off x="1186988" y="3069722"/>
            <a:ext cx="2034524" cy="523220"/>
          </a:xfrm>
          <a:prstGeom prst="rect">
            <a:avLst/>
          </a:prstGeom>
          <a:noFill/>
        </p:spPr>
        <p:txBody>
          <a:bodyPr wrap="square" rtlCol="0">
            <a:spAutoFit/>
          </a:bodyPr>
          <a:lstStyle/>
          <a:p>
            <a:r>
              <a:rPr lang="en-US" altLang="zh-CN" sz="2800" dirty="0">
                <a:solidFill>
                  <a:schemeClr val="tx2"/>
                </a:solidFill>
                <a:latin typeface="+mn-ea"/>
              </a:rPr>
              <a:t>Evaluation</a:t>
            </a:r>
            <a:endParaRPr lang="zh-CN" altLang="zh-CN" sz="2800" dirty="0">
              <a:solidFill>
                <a:schemeClr val="tx2"/>
              </a:solidFill>
              <a:latin typeface="+mn-ea"/>
            </a:endParaRPr>
          </a:p>
        </p:txBody>
      </p:sp>
      <p:sp>
        <p:nvSpPr>
          <p:cNvPr id="22" name="文本框 26"/>
          <p:cNvSpPr txBox="1"/>
          <p:nvPr/>
        </p:nvSpPr>
        <p:spPr>
          <a:xfrm>
            <a:off x="1186988" y="3861142"/>
            <a:ext cx="2096652" cy="523220"/>
          </a:xfrm>
          <a:prstGeom prst="rect">
            <a:avLst/>
          </a:prstGeom>
          <a:noFill/>
        </p:spPr>
        <p:txBody>
          <a:bodyPr wrap="square" rtlCol="0">
            <a:spAutoFit/>
          </a:bodyPr>
          <a:lstStyle/>
          <a:p>
            <a:r>
              <a:rPr lang="en-US" altLang="zh-CN" sz="2800" dirty="0">
                <a:solidFill>
                  <a:schemeClr val="tx2"/>
                </a:solidFill>
                <a:latin typeface="+mn-ea"/>
              </a:rPr>
              <a:t>Conclusion</a:t>
            </a:r>
            <a:endParaRPr lang="zh-CN" altLang="zh-CN" sz="2800" dirty="0">
              <a:solidFill>
                <a:schemeClr val="tx2"/>
              </a:solidFill>
              <a:latin typeface="+mn-ea"/>
            </a:endParaRPr>
          </a:p>
        </p:txBody>
      </p:sp>
      <p:sp>
        <p:nvSpPr>
          <p:cNvPr id="23" name="Freeform 89"/>
          <p:cNvSpPr>
            <a:spLocks noEditPoints="1"/>
          </p:cNvSpPr>
          <p:nvPr/>
        </p:nvSpPr>
        <p:spPr bwMode="auto">
          <a:xfrm>
            <a:off x="606354" y="2439593"/>
            <a:ext cx="474229" cy="385311"/>
          </a:xfrm>
          <a:custGeom>
            <a:avLst/>
            <a:gdLst>
              <a:gd name="T0" fmla="*/ 195 w 214"/>
              <a:gd name="T1" fmla="*/ 0 h 173"/>
              <a:gd name="T2" fmla="*/ 19 w 214"/>
              <a:gd name="T3" fmla="*/ 0 h 173"/>
              <a:gd name="T4" fmla="*/ 0 w 214"/>
              <a:gd name="T5" fmla="*/ 19 h 173"/>
              <a:gd name="T6" fmla="*/ 0 w 214"/>
              <a:gd name="T7" fmla="*/ 128 h 173"/>
              <a:gd name="T8" fmla="*/ 19 w 214"/>
              <a:gd name="T9" fmla="*/ 147 h 173"/>
              <a:gd name="T10" fmla="*/ 90 w 214"/>
              <a:gd name="T11" fmla="*/ 147 h 173"/>
              <a:gd name="T12" fmla="*/ 90 w 214"/>
              <a:gd name="T13" fmla="*/ 160 h 173"/>
              <a:gd name="T14" fmla="*/ 64 w 214"/>
              <a:gd name="T15" fmla="*/ 160 h 173"/>
              <a:gd name="T16" fmla="*/ 54 w 214"/>
              <a:gd name="T17" fmla="*/ 170 h 173"/>
              <a:gd name="T18" fmla="*/ 54 w 214"/>
              <a:gd name="T19" fmla="*/ 173 h 173"/>
              <a:gd name="T20" fmla="*/ 160 w 214"/>
              <a:gd name="T21" fmla="*/ 173 h 173"/>
              <a:gd name="T22" fmla="*/ 160 w 214"/>
              <a:gd name="T23" fmla="*/ 170 h 173"/>
              <a:gd name="T24" fmla="*/ 150 w 214"/>
              <a:gd name="T25" fmla="*/ 160 h 173"/>
              <a:gd name="T26" fmla="*/ 125 w 214"/>
              <a:gd name="T27" fmla="*/ 160 h 173"/>
              <a:gd name="T28" fmla="*/ 125 w 214"/>
              <a:gd name="T29" fmla="*/ 147 h 173"/>
              <a:gd name="T30" fmla="*/ 195 w 214"/>
              <a:gd name="T31" fmla="*/ 147 h 173"/>
              <a:gd name="T32" fmla="*/ 214 w 214"/>
              <a:gd name="T33" fmla="*/ 128 h 173"/>
              <a:gd name="T34" fmla="*/ 214 w 214"/>
              <a:gd name="T35" fmla="*/ 19 h 173"/>
              <a:gd name="T36" fmla="*/ 195 w 214"/>
              <a:gd name="T37" fmla="*/ 0 h 173"/>
              <a:gd name="T38" fmla="*/ 60 w 214"/>
              <a:gd name="T39" fmla="*/ 82 h 173"/>
              <a:gd name="T40" fmla="*/ 76 w 214"/>
              <a:gd name="T41" fmla="*/ 89 h 173"/>
              <a:gd name="T42" fmla="*/ 82 w 214"/>
              <a:gd name="T43" fmla="*/ 65 h 173"/>
              <a:gd name="T44" fmla="*/ 107 w 214"/>
              <a:gd name="T45" fmla="*/ 80 h 173"/>
              <a:gd name="T46" fmla="*/ 125 w 214"/>
              <a:gd name="T47" fmla="*/ 51 h 173"/>
              <a:gd name="T48" fmla="*/ 166 w 214"/>
              <a:gd name="T49" fmla="*/ 32 h 173"/>
              <a:gd name="T50" fmla="*/ 169 w 214"/>
              <a:gd name="T51" fmla="*/ 38 h 173"/>
              <a:gd name="T52" fmla="*/ 129 w 214"/>
              <a:gd name="T53" fmla="*/ 56 h 173"/>
              <a:gd name="T54" fmla="*/ 110 w 214"/>
              <a:gd name="T55" fmla="*/ 89 h 173"/>
              <a:gd name="T56" fmla="*/ 86 w 214"/>
              <a:gd name="T57" fmla="*/ 75 h 173"/>
              <a:gd name="T58" fmla="*/ 80 w 214"/>
              <a:gd name="T59" fmla="*/ 98 h 173"/>
              <a:gd name="T60" fmla="*/ 61 w 214"/>
              <a:gd name="T61" fmla="*/ 90 h 173"/>
              <a:gd name="T62" fmla="*/ 49 w 214"/>
              <a:gd name="T63" fmla="*/ 101 h 173"/>
              <a:gd name="T64" fmla="*/ 45 w 214"/>
              <a:gd name="T65" fmla="*/ 97 h 173"/>
              <a:gd name="T66" fmla="*/ 60 w 214"/>
              <a:gd name="T67" fmla="*/ 82 h 173"/>
              <a:gd name="T68" fmla="*/ 176 w 214"/>
              <a:gd name="T69" fmla="*/ 125 h 173"/>
              <a:gd name="T70" fmla="*/ 176 w 214"/>
              <a:gd name="T71" fmla="*/ 118 h 173"/>
              <a:gd name="T72" fmla="*/ 29 w 214"/>
              <a:gd name="T73" fmla="*/ 118 h 173"/>
              <a:gd name="T74" fmla="*/ 29 w 214"/>
              <a:gd name="T75" fmla="*/ 38 h 173"/>
              <a:gd name="T76" fmla="*/ 21 w 214"/>
              <a:gd name="T77" fmla="*/ 38 h 173"/>
              <a:gd name="T78" fmla="*/ 31 w 214"/>
              <a:gd name="T79" fmla="*/ 21 h 173"/>
              <a:gd name="T80" fmla="*/ 42 w 214"/>
              <a:gd name="T81" fmla="*/ 38 h 173"/>
              <a:gd name="T82" fmla="*/ 35 w 214"/>
              <a:gd name="T83" fmla="*/ 38 h 173"/>
              <a:gd name="T84" fmla="*/ 35 w 214"/>
              <a:gd name="T85" fmla="*/ 112 h 173"/>
              <a:gd name="T86" fmla="*/ 176 w 214"/>
              <a:gd name="T87" fmla="*/ 112 h 173"/>
              <a:gd name="T88" fmla="*/ 176 w 214"/>
              <a:gd name="T89" fmla="*/ 104 h 173"/>
              <a:gd name="T90" fmla="*/ 194 w 214"/>
              <a:gd name="T91" fmla="*/ 115 h 173"/>
              <a:gd name="T92" fmla="*/ 176 w 214"/>
              <a:gd name="T93"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4" h="173">
                <a:moveTo>
                  <a:pt x="195" y="0"/>
                </a:moveTo>
                <a:cubicBezTo>
                  <a:pt x="19" y="0"/>
                  <a:pt x="19" y="0"/>
                  <a:pt x="19" y="0"/>
                </a:cubicBezTo>
                <a:cubicBezTo>
                  <a:pt x="9" y="0"/>
                  <a:pt x="0" y="9"/>
                  <a:pt x="0" y="19"/>
                </a:cubicBezTo>
                <a:cubicBezTo>
                  <a:pt x="0" y="128"/>
                  <a:pt x="0" y="128"/>
                  <a:pt x="0" y="128"/>
                </a:cubicBezTo>
                <a:cubicBezTo>
                  <a:pt x="0" y="139"/>
                  <a:pt x="9" y="147"/>
                  <a:pt x="19" y="147"/>
                </a:cubicBezTo>
                <a:cubicBezTo>
                  <a:pt x="90" y="147"/>
                  <a:pt x="90" y="147"/>
                  <a:pt x="90" y="147"/>
                </a:cubicBezTo>
                <a:cubicBezTo>
                  <a:pt x="90" y="160"/>
                  <a:pt x="90" y="160"/>
                  <a:pt x="90" y="160"/>
                </a:cubicBezTo>
                <a:cubicBezTo>
                  <a:pt x="64" y="160"/>
                  <a:pt x="64" y="160"/>
                  <a:pt x="64" y="160"/>
                </a:cubicBezTo>
                <a:cubicBezTo>
                  <a:pt x="59" y="160"/>
                  <a:pt x="54" y="164"/>
                  <a:pt x="54" y="170"/>
                </a:cubicBezTo>
                <a:cubicBezTo>
                  <a:pt x="54" y="173"/>
                  <a:pt x="54" y="173"/>
                  <a:pt x="54" y="173"/>
                </a:cubicBezTo>
                <a:cubicBezTo>
                  <a:pt x="160" y="173"/>
                  <a:pt x="160" y="173"/>
                  <a:pt x="160" y="173"/>
                </a:cubicBezTo>
                <a:cubicBezTo>
                  <a:pt x="160" y="170"/>
                  <a:pt x="160" y="170"/>
                  <a:pt x="160" y="170"/>
                </a:cubicBezTo>
                <a:cubicBezTo>
                  <a:pt x="160" y="164"/>
                  <a:pt x="156" y="160"/>
                  <a:pt x="150" y="160"/>
                </a:cubicBezTo>
                <a:cubicBezTo>
                  <a:pt x="125" y="160"/>
                  <a:pt x="125" y="160"/>
                  <a:pt x="125" y="160"/>
                </a:cubicBezTo>
                <a:cubicBezTo>
                  <a:pt x="125" y="147"/>
                  <a:pt x="125" y="147"/>
                  <a:pt x="125" y="147"/>
                </a:cubicBezTo>
                <a:cubicBezTo>
                  <a:pt x="195" y="147"/>
                  <a:pt x="195" y="147"/>
                  <a:pt x="195" y="147"/>
                </a:cubicBezTo>
                <a:cubicBezTo>
                  <a:pt x="206" y="147"/>
                  <a:pt x="214" y="139"/>
                  <a:pt x="214" y="128"/>
                </a:cubicBezTo>
                <a:cubicBezTo>
                  <a:pt x="214" y="19"/>
                  <a:pt x="214" y="19"/>
                  <a:pt x="214" y="19"/>
                </a:cubicBezTo>
                <a:cubicBezTo>
                  <a:pt x="214" y="9"/>
                  <a:pt x="206" y="0"/>
                  <a:pt x="195" y="0"/>
                </a:cubicBezTo>
                <a:close/>
                <a:moveTo>
                  <a:pt x="60" y="82"/>
                </a:moveTo>
                <a:cubicBezTo>
                  <a:pt x="76" y="89"/>
                  <a:pt x="76" y="89"/>
                  <a:pt x="76" y="89"/>
                </a:cubicBezTo>
                <a:cubicBezTo>
                  <a:pt x="82" y="65"/>
                  <a:pt x="82" y="65"/>
                  <a:pt x="82" y="65"/>
                </a:cubicBezTo>
                <a:cubicBezTo>
                  <a:pt x="107" y="80"/>
                  <a:pt x="107" y="80"/>
                  <a:pt x="107" y="80"/>
                </a:cubicBezTo>
                <a:cubicBezTo>
                  <a:pt x="125" y="51"/>
                  <a:pt x="125" y="51"/>
                  <a:pt x="125" y="51"/>
                </a:cubicBezTo>
                <a:cubicBezTo>
                  <a:pt x="166" y="32"/>
                  <a:pt x="166" y="32"/>
                  <a:pt x="166" y="32"/>
                </a:cubicBezTo>
                <a:cubicBezTo>
                  <a:pt x="169" y="38"/>
                  <a:pt x="169" y="38"/>
                  <a:pt x="169" y="38"/>
                </a:cubicBezTo>
                <a:cubicBezTo>
                  <a:pt x="129" y="56"/>
                  <a:pt x="129" y="56"/>
                  <a:pt x="129" y="56"/>
                </a:cubicBezTo>
                <a:cubicBezTo>
                  <a:pt x="110" y="89"/>
                  <a:pt x="110" y="89"/>
                  <a:pt x="110" y="89"/>
                </a:cubicBezTo>
                <a:cubicBezTo>
                  <a:pt x="86" y="75"/>
                  <a:pt x="86" y="75"/>
                  <a:pt x="86" y="75"/>
                </a:cubicBezTo>
                <a:cubicBezTo>
                  <a:pt x="80" y="98"/>
                  <a:pt x="80" y="98"/>
                  <a:pt x="80" y="98"/>
                </a:cubicBezTo>
                <a:cubicBezTo>
                  <a:pt x="61" y="90"/>
                  <a:pt x="61" y="90"/>
                  <a:pt x="61" y="90"/>
                </a:cubicBezTo>
                <a:cubicBezTo>
                  <a:pt x="49" y="101"/>
                  <a:pt x="49" y="101"/>
                  <a:pt x="49" y="101"/>
                </a:cubicBezTo>
                <a:cubicBezTo>
                  <a:pt x="45" y="97"/>
                  <a:pt x="45" y="97"/>
                  <a:pt x="45" y="97"/>
                </a:cubicBezTo>
                <a:lnTo>
                  <a:pt x="60" y="82"/>
                </a:lnTo>
                <a:close/>
                <a:moveTo>
                  <a:pt x="176" y="125"/>
                </a:moveTo>
                <a:cubicBezTo>
                  <a:pt x="176" y="118"/>
                  <a:pt x="176" y="118"/>
                  <a:pt x="176" y="118"/>
                </a:cubicBezTo>
                <a:cubicBezTo>
                  <a:pt x="29" y="118"/>
                  <a:pt x="29" y="118"/>
                  <a:pt x="29" y="118"/>
                </a:cubicBezTo>
                <a:cubicBezTo>
                  <a:pt x="29" y="38"/>
                  <a:pt x="29" y="38"/>
                  <a:pt x="29" y="38"/>
                </a:cubicBezTo>
                <a:cubicBezTo>
                  <a:pt x="21" y="38"/>
                  <a:pt x="21" y="38"/>
                  <a:pt x="21" y="38"/>
                </a:cubicBezTo>
                <a:cubicBezTo>
                  <a:pt x="31" y="21"/>
                  <a:pt x="31" y="21"/>
                  <a:pt x="31" y="21"/>
                </a:cubicBezTo>
                <a:cubicBezTo>
                  <a:pt x="42" y="38"/>
                  <a:pt x="42" y="38"/>
                  <a:pt x="42" y="38"/>
                </a:cubicBezTo>
                <a:cubicBezTo>
                  <a:pt x="35" y="38"/>
                  <a:pt x="35" y="38"/>
                  <a:pt x="35" y="38"/>
                </a:cubicBezTo>
                <a:cubicBezTo>
                  <a:pt x="35" y="112"/>
                  <a:pt x="35" y="112"/>
                  <a:pt x="35" y="112"/>
                </a:cubicBezTo>
                <a:cubicBezTo>
                  <a:pt x="176" y="112"/>
                  <a:pt x="176" y="112"/>
                  <a:pt x="176" y="112"/>
                </a:cubicBezTo>
                <a:cubicBezTo>
                  <a:pt x="176" y="104"/>
                  <a:pt x="176" y="104"/>
                  <a:pt x="176" y="104"/>
                </a:cubicBezTo>
                <a:cubicBezTo>
                  <a:pt x="194" y="115"/>
                  <a:pt x="194" y="115"/>
                  <a:pt x="194" y="115"/>
                </a:cubicBezTo>
                <a:lnTo>
                  <a:pt x="176" y="12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4" name="Freeform 9"/>
          <p:cNvSpPr>
            <a:spLocks noEditPoints="1"/>
          </p:cNvSpPr>
          <p:nvPr/>
        </p:nvSpPr>
        <p:spPr bwMode="auto">
          <a:xfrm>
            <a:off x="584124" y="3150932"/>
            <a:ext cx="518688" cy="439959"/>
          </a:xfrm>
          <a:custGeom>
            <a:avLst/>
            <a:gdLst>
              <a:gd name="T0" fmla="*/ 234 w 234"/>
              <a:gd name="T1" fmla="*/ 192 h 198"/>
              <a:gd name="T2" fmla="*/ 234 w 234"/>
              <a:gd name="T3" fmla="*/ 195 h 198"/>
              <a:gd name="T4" fmla="*/ 230 w 234"/>
              <a:gd name="T5" fmla="*/ 198 h 198"/>
              <a:gd name="T6" fmla="*/ 13 w 234"/>
              <a:gd name="T7" fmla="*/ 198 h 198"/>
              <a:gd name="T8" fmla="*/ 0 w 234"/>
              <a:gd name="T9" fmla="*/ 186 h 198"/>
              <a:gd name="T10" fmla="*/ 0 w 234"/>
              <a:gd name="T11" fmla="*/ 3 h 198"/>
              <a:gd name="T12" fmla="*/ 3 w 234"/>
              <a:gd name="T13" fmla="*/ 0 h 198"/>
              <a:gd name="T14" fmla="*/ 6 w 234"/>
              <a:gd name="T15" fmla="*/ 0 h 198"/>
              <a:gd name="T16" fmla="*/ 10 w 234"/>
              <a:gd name="T17" fmla="*/ 3 h 198"/>
              <a:gd name="T18" fmla="*/ 10 w 234"/>
              <a:gd name="T19" fmla="*/ 186 h 198"/>
              <a:gd name="T20" fmla="*/ 13 w 234"/>
              <a:gd name="T21" fmla="*/ 189 h 198"/>
              <a:gd name="T22" fmla="*/ 230 w 234"/>
              <a:gd name="T23" fmla="*/ 189 h 198"/>
              <a:gd name="T24" fmla="*/ 234 w 234"/>
              <a:gd name="T25" fmla="*/ 192 h 198"/>
              <a:gd name="T26" fmla="*/ 145 w 234"/>
              <a:gd name="T27" fmla="*/ 41 h 198"/>
              <a:gd name="T28" fmla="*/ 108 w 234"/>
              <a:gd name="T29" fmla="*/ 74 h 198"/>
              <a:gd name="T30" fmla="*/ 104 w 234"/>
              <a:gd name="T31" fmla="*/ 74 h 198"/>
              <a:gd name="T32" fmla="*/ 63 w 234"/>
              <a:gd name="T33" fmla="*/ 49 h 198"/>
              <a:gd name="T34" fmla="*/ 59 w 234"/>
              <a:gd name="T35" fmla="*/ 50 h 198"/>
              <a:gd name="T36" fmla="*/ 20 w 234"/>
              <a:gd name="T37" fmla="*/ 87 h 198"/>
              <a:gd name="T38" fmla="*/ 19 w 234"/>
              <a:gd name="T39" fmla="*/ 89 h 198"/>
              <a:gd name="T40" fmla="*/ 19 w 234"/>
              <a:gd name="T41" fmla="*/ 126 h 198"/>
              <a:gd name="T42" fmla="*/ 25 w 234"/>
              <a:gd name="T43" fmla="*/ 128 h 198"/>
              <a:gd name="T44" fmla="*/ 59 w 234"/>
              <a:gd name="T45" fmla="*/ 95 h 198"/>
              <a:gd name="T46" fmla="*/ 63 w 234"/>
              <a:gd name="T47" fmla="*/ 95 h 198"/>
              <a:gd name="T48" fmla="*/ 110 w 234"/>
              <a:gd name="T49" fmla="*/ 122 h 198"/>
              <a:gd name="T50" fmla="*/ 113 w 234"/>
              <a:gd name="T51" fmla="*/ 122 h 198"/>
              <a:gd name="T52" fmla="*/ 151 w 234"/>
              <a:gd name="T53" fmla="*/ 96 h 198"/>
              <a:gd name="T54" fmla="*/ 152 w 234"/>
              <a:gd name="T55" fmla="*/ 95 h 198"/>
              <a:gd name="T56" fmla="*/ 228 w 234"/>
              <a:gd name="T57" fmla="*/ 76 h 198"/>
              <a:gd name="T58" fmla="*/ 230 w 234"/>
              <a:gd name="T59" fmla="*/ 73 h 198"/>
              <a:gd name="T60" fmla="*/ 230 w 234"/>
              <a:gd name="T61" fmla="*/ 22 h 198"/>
              <a:gd name="T62" fmla="*/ 226 w 234"/>
              <a:gd name="T63" fmla="*/ 19 h 198"/>
              <a:gd name="T64" fmla="*/ 146 w 234"/>
              <a:gd name="T65" fmla="*/ 41 h 198"/>
              <a:gd name="T66" fmla="*/ 145 w 234"/>
              <a:gd name="T67" fmla="*/ 41 h 198"/>
              <a:gd name="T68" fmla="*/ 152 w 234"/>
              <a:gd name="T69" fmla="*/ 108 h 198"/>
              <a:gd name="T70" fmla="*/ 114 w 234"/>
              <a:gd name="T71" fmla="*/ 135 h 198"/>
              <a:gd name="T72" fmla="*/ 110 w 234"/>
              <a:gd name="T73" fmla="*/ 135 h 198"/>
              <a:gd name="T74" fmla="*/ 63 w 234"/>
              <a:gd name="T75" fmla="*/ 107 h 198"/>
              <a:gd name="T76" fmla="*/ 59 w 234"/>
              <a:gd name="T77" fmla="*/ 108 h 198"/>
              <a:gd name="T78" fmla="*/ 20 w 234"/>
              <a:gd name="T79" fmla="*/ 145 h 198"/>
              <a:gd name="T80" fmla="*/ 19 w 234"/>
              <a:gd name="T81" fmla="*/ 147 h 198"/>
              <a:gd name="T82" fmla="*/ 19 w 234"/>
              <a:gd name="T83" fmla="*/ 176 h 198"/>
              <a:gd name="T84" fmla="*/ 22 w 234"/>
              <a:gd name="T85" fmla="*/ 179 h 198"/>
              <a:gd name="T86" fmla="*/ 227 w 234"/>
              <a:gd name="T87" fmla="*/ 179 h 198"/>
              <a:gd name="T88" fmla="*/ 230 w 234"/>
              <a:gd name="T89" fmla="*/ 176 h 198"/>
              <a:gd name="T90" fmla="*/ 230 w 234"/>
              <a:gd name="T91" fmla="*/ 92 h 198"/>
              <a:gd name="T92" fmla="*/ 226 w 234"/>
              <a:gd name="T93" fmla="*/ 89 h 198"/>
              <a:gd name="T94" fmla="*/ 153 w 234"/>
              <a:gd name="T95" fmla="*/ 108 h 198"/>
              <a:gd name="T96" fmla="*/ 152 w 234"/>
              <a:gd name="T97" fmla="*/ 10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4" h="198">
                <a:moveTo>
                  <a:pt x="234" y="192"/>
                </a:moveTo>
                <a:cubicBezTo>
                  <a:pt x="234" y="195"/>
                  <a:pt x="234" y="195"/>
                  <a:pt x="234" y="195"/>
                </a:cubicBezTo>
                <a:cubicBezTo>
                  <a:pt x="234" y="197"/>
                  <a:pt x="232" y="198"/>
                  <a:pt x="230" y="198"/>
                </a:cubicBezTo>
                <a:cubicBezTo>
                  <a:pt x="13" y="198"/>
                  <a:pt x="13" y="198"/>
                  <a:pt x="13" y="198"/>
                </a:cubicBezTo>
                <a:cubicBezTo>
                  <a:pt x="6" y="198"/>
                  <a:pt x="0" y="193"/>
                  <a:pt x="0" y="186"/>
                </a:cubicBezTo>
                <a:cubicBezTo>
                  <a:pt x="0" y="3"/>
                  <a:pt x="0" y="3"/>
                  <a:pt x="0" y="3"/>
                </a:cubicBezTo>
                <a:cubicBezTo>
                  <a:pt x="0" y="1"/>
                  <a:pt x="1" y="0"/>
                  <a:pt x="3" y="0"/>
                </a:cubicBezTo>
                <a:cubicBezTo>
                  <a:pt x="6" y="0"/>
                  <a:pt x="6" y="0"/>
                  <a:pt x="6" y="0"/>
                </a:cubicBezTo>
                <a:cubicBezTo>
                  <a:pt x="8" y="0"/>
                  <a:pt x="10" y="1"/>
                  <a:pt x="10" y="3"/>
                </a:cubicBezTo>
                <a:cubicBezTo>
                  <a:pt x="10" y="186"/>
                  <a:pt x="10" y="186"/>
                  <a:pt x="10" y="186"/>
                </a:cubicBezTo>
                <a:cubicBezTo>
                  <a:pt x="10" y="187"/>
                  <a:pt x="11" y="189"/>
                  <a:pt x="13" y="189"/>
                </a:cubicBezTo>
                <a:cubicBezTo>
                  <a:pt x="230" y="189"/>
                  <a:pt x="230" y="189"/>
                  <a:pt x="230" y="189"/>
                </a:cubicBezTo>
                <a:cubicBezTo>
                  <a:pt x="232" y="189"/>
                  <a:pt x="234" y="190"/>
                  <a:pt x="234" y="192"/>
                </a:cubicBezTo>
                <a:close/>
                <a:moveTo>
                  <a:pt x="145" y="41"/>
                </a:moveTo>
                <a:cubicBezTo>
                  <a:pt x="108" y="74"/>
                  <a:pt x="108" y="74"/>
                  <a:pt x="108" y="74"/>
                </a:cubicBezTo>
                <a:cubicBezTo>
                  <a:pt x="106" y="75"/>
                  <a:pt x="105" y="75"/>
                  <a:pt x="104" y="74"/>
                </a:cubicBezTo>
                <a:cubicBezTo>
                  <a:pt x="63" y="49"/>
                  <a:pt x="63" y="49"/>
                  <a:pt x="63" y="49"/>
                </a:cubicBezTo>
                <a:cubicBezTo>
                  <a:pt x="62" y="49"/>
                  <a:pt x="60" y="49"/>
                  <a:pt x="59" y="50"/>
                </a:cubicBezTo>
                <a:cubicBezTo>
                  <a:pt x="20" y="87"/>
                  <a:pt x="20" y="87"/>
                  <a:pt x="20" y="87"/>
                </a:cubicBezTo>
                <a:cubicBezTo>
                  <a:pt x="20" y="88"/>
                  <a:pt x="19" y="89"/>
                  <a:pt x="19" y="89"/>
                </a:cubicBezTo>
                <a:cubicBezTo>
                  <a:pt x="19" y="126"/>
                  <a:pt x="19" y="126"/>
                  <a:pt x="19" y="126"/>
                </a:cubicBezTo>
                <a:cubicBezTo>
                  <a:pt x="19" y="129"/>
                  <a:pt x="23" y="130"/>
                  <a:pt x="25" y="128"/>
                </a:cubicBezTo>
                <a:cubicBezTo>
                  <a:pt x="59" y="95"/>
                  <a:pt x="59" y="95"/>
                  <a:pt x="59" y="95"/>
                </a:cubicBezTo>
                <a:cubicBezTo>
                  <a:pt x="60" y="94"/>
                  <a:pt x="61" y="94"/>
                  <a:pt x="63" y="95"/>
                </a:cubicBezTo>
                <a:cubicBezTo>
                  <a:pt x="110" y="122"/>
                  <a:pt x="110" y="122"/>
                  <a:pt x="110" y="122"/>
                </a:cubicBezTo>
                <a:cubicBezTo>
                  <a:pt x="111" y="123"/>
                  <a:pt x="112" y="123"/>
                  <a:pt x="113" y="122"/>
                </a:cubicBezTo>
                <a:cubicBezTo>
                  <a:pt x="151" y="96"/>
                  <a:pt x="151" y="96"/>
                  <a:pt x="151" y="96"/>
                </a:cubicBezTo>
                <a:cubicBezTo>
                  <a:pt x="152" y="96"/>
                  <a:pt x="152" y="96"/>
                  <a:pt x="152" y="95"/>
                </a:cubicBezTo>
                <a:cubicBezTo>
                  <a:pt x="228" y="76"/>
                  <a:pt x="228" y="76"/>
                  <a:pt x="228" y="76"/>
                </a:cubicBezTo>
                <a:cubicBezTo>
                  <a:pt x="229" y="76"/>
                  <a:pt x="230" y="74"/>
                  <a:pt x="230" y="73"/>
                </a:cubicBezTo>
                <a:cubicBezTo>
                  <a:pt x="230" y="22"/>
                  <a:pt x="230" y="22"/>
                  <a:pt x="230" y="22"/>
                </a:cubicBezTo>
                <a:cubicBezTo>
                  <a:pt x="230" y="20"/>
                  <a:pt x="228" y="18"/>
                  <a:pt x="226" y="19"/>
                </a:cubicBezTo>
                <a:cubicBezTo>
                  <a:pt x="146" y="41"/>
                  <a:pt x="146" y="41"/>
                  <a:pt x="146" y="41"/>
                </a:cubicBezTo>
                <a:cubicBezTo>
                  <a:pt x="146" y="41"/>
                  <a:pt x="146" y="41"/>
                  <a:pt x="145" y="41"/>
                </a:cubicBezTo>
                <a:close/>
                <a:moveTo>
                  <a:pt x="152" y="108"/>
                </a:moveTo>
                <a:cubicBezTo>
                  <a:pt x="114" y="135"/>
                  <a:pt x="114" y="135"/>
                  <a:pt x="114" y="135"/>
                </a:cubicBezTo>
                <a:cubicBezTo>
                  <a:pt x="113" y="136"/>
                  <a:pt x="111" y="136"/>
                  <a:pt x="110" y="135"/>
                </a:cubicBezTo>
                <a:cubicBezTo>
                  <a:pt x="63" y="107"/>
                  <a:pt x="63" y="107"/>
                  <a:pt x="63" y="107"/>
                </a:cubicBezTo>
                <a:cubicBezTo>
                  <a:pt x="62" y="106"/>
                  <a:pt x="60" y="107"/>
                  <a:pt x="59" y="108"/>
                </a:cubicBezTo>
                <a:cubicBezTo>
                  <a:pt x="20" y="145"/>
                  <a:pt x="20" y="145"/>
                  <a:pt x="20" y="145"/>
                </a:cubicBezTo>
                <a:cubicBezTo>
                  <a:pt x="20" y="145"/>
                  <a:pt x="19" y="146"/>
                  <a:pt x="19" y="147"/>
                </a:cubicBezTo>
                <a:cubicBezTo>
                  <a:pt x="19" y="176"/>
                  <a:pt x="19" y="176"/>
                  <a:pt x="19" y="176"/>
                </a:cubicBezTo>
                <a:cubicBezTo>
                  <a:pt x="19" y="178"/>
                  <a:pt x="21" y="179"/>
                  <a:pt x="22" y="179"/>
                </a:cubicBezTo>
                <a:cubicBezTo>
                  <a:pt x="227" y="179"/>
                  <a:pt x="227" y="179"/>
                  <a:pt x="227" y="179"/>
                </a:cubicBezTo>
                <a:cubicBezTo>
                  <a:pt x="229" y="179"/>
                  <a:pt x="230" y="178"/>
                  <a:pt x="230" y="176"/>
                </a:cubicBezTo>
                <a:cubicBezTo>
                  <a:pt x="230" y="92"/>
                  <a:pt x="230" y="92"/>
                  <a:pt x="230" y="92"/>
                </a:cubicBezTo>
                <a:cubicBezTo>
                  <a:pt x="230" y="90"/>
                  <a:pt x="228" y="88"/>
                  <a:pt x="226" y="89"/>
                </a:cubicBezTo>
                <a:cubicBezTo>
                  <a:pt x="153" y="108"/>
                  <a:pt x="153" y="108"/>
                  <a:pt x="153" y="108"/>
                </a:cubicBezTo>
                <a:cubicBezTo>
                  <a:pt x="152" y="108"/>
                  <a:pt x="152" y="108"/>
                  <a:pt x="152" y="10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 name="Freeform 77"/>
          <p:cNvSpPr>
            <a:spLocks noEditPoints="1"/>
          </p:cNvSpPr>
          <p:nvPr/>
        </p:nvSpPr>
        <p:spPr bwMode="auto">
          <a:xfrm>
            <a:off x="672116" y="3898283"/>
            <a:ext cx="342704" cy="426992"/>
          </a:xfrm>
          <a:custGeom>
            <a:avLst/>
            <a:gdLst>
              <a:gd name="T0" fmla="*/ 10 w 154"/>
              <a:gd name="T1" fmla="*/ 0 h 192"/>
              <a:gd name="T2" fmla="*/ 0 w 154"/>
              <a:gd name="T3" fmla="*/ 182 h 192"/>
              <a:gd name="T4" fmla="*/ 144 w 154"/>
              <a:gd name="T5" fmla="*/ 192 h 192"/>
              <a:gd name="T6" fmla="*/ 154 w 154"/>
              <a:gd name="T7" fmla="*/ 10 h 192"/>
              <a:gd name="T8" fmla="*/ 48 w 154"/>
              <a:gd name="T9" fmla="*/ 29 h 192"/>
              <a:gd name="T10" fmla="*/ 102 w 154"/>
              <a:gd name="T11" fmla="*/ 26 h 192"/>
              <a:gd name="T12" fmla="*/ 106 w 154"/>
              <a:gd name="T13" fmla="*/ 32 h 192"/>
              <a:gd name="T14" fmla="*/ 51 w 154"/>
              <a:gd name="T15" fmla="*/ 35 h 192"/>
              <a:gd name="T16" fmla="*/ 48 w 154"/>
              <a:gd name="T17" fmla="*/ 29 h 192"/>
              <a:gd name="T18" fmla="*/ 29 w 154"/>
              <a:gd name="T19" fmla="*/ 54 h 192"/>
              <a:gd name="T20" fmla="*/ 128 w 154"/>
              <a:gd name="T21" fmla="*/ 58 h 192"/>
              <a:gd name="T22" fmla="*/ 125 w 154"/>
              <a:gd name="T23" fmla="*/ 61 h 192"/>
              <a:gd name="T24" fmla="*/ 26 w 154"/>
              <a:gd name="T25" fmla="*/ 58 h 192"/>
              <a:gd name="T26" fmla="*/ 29 w 154"/>
              <a:gd name="T27" fmla="*/ 77 h 192"/>
              <a:gd name="T28" fmla="*/ 128 w 154"/>
              <a:gd name="T29" fmla="*/ 80 h 192"/>
              <a:gd name="T30" fmla="*/ 125 w 154"/>
              <a:gd name="T31" fmla="*/ 83 h 192"/>
              <a:gd name="T32" fmla="*/ 26 w 154"/>
              <a:gd name="T33" fmla="*/ 80 h 192"/>
              <a:gd name="T34" fmla="*/ 29 w 154"/>
              <a:gd name="T35" fmla="*/ 96 h 192"/>
              <a:gd name="T36" fmla="*/ 128 w 154"/>
              <a:gd name="T37" fmla="*/ 99 h 192"/>
              <a:gd name="T38" fmla="*/ 125 w 154"/>
              <a:gd name="T39" fmla="*/ 102 h 192"/>
              <a:gd name="T40" fmla="*/ 26 w 154"/>
              <a:gd name="T41" fmla="*/ 99 h 192"/>
              <a:gd name="T42" fmla="*/ 29 w 154"/>
              <a:gd name="T43" fmla="*/ 115 h 192"/>
              <a:gd name="T44" fmla="*/ 128 w 154"/>
              <a:gd name="T45" fmla="*/ 118 h 192"/>
              <a:gd name="T46" fmla="*/ 125 w 154"/>
              <a:gd name="T47" fmla="*/ 122 h 192"/>
              <a:gd name="T48" fmla="*/ 26 w 154"/>
              <a:gd name="T49" fmla="*/ 118 h 192"/>
              <a:gd name="T50" fmla="*/ 26 w 154"/>
              <a:gd name="T51" fmla="*/ 141 h 192"/>
              <a:gd name="T52" fmla="*/ 125 w 154"/>
              <a:gd name="T53" fmla="*/ 138 h 192"/>
              <a:gd name="T54" fmla="*/ 128 w 154"/>
              <a:gd name="T55" fmla="*/ 141 h 192"/>
              <a:gd name="T56" fmla="*/ 29 w 154"/>
              <a:gd name="T57" fmla="*/ 144 h 192"/>
              <a:gd name="T58" fmla="*/ 126 w 154"/>
              <a:gd name="T59" fmla="*/ 165 h 192"/>
              <a:gd name="T60" fmla="*/ 111 w 154"/>
              <a:gd name="T61" fmla="*/ 165 h 192"/>
              <a:gd name="T62" fmla="*/ 95 w 154"/>
              <a:gd name="T63" fmla="*/ 161 h 192"/>
              <a:gd name="T64" fmla="*/ 90 w 154"/>
              <a:gd name="T65" fmla="*/ 166 h 192"/>
              <a:gd name="T66" fmla="*/ 93 w 154"/>
              <a:gd name="T67" fmla="*/ 154 h 192"/>
              <a:gd name="T68" fmla="*/ 102 w 154"/>
              <a:gd name="T69" fmla="*/ 160 h 192"/>
              <a:gd name="T70" fmla="*/ 118 w 154"/>
              <a:gd name="T71" fmla="*/ 157 h 192"/>
              <a:gd name="T72" fmla="*/ 126 w 154"/>
              <a:gd name="T73" fmla="*/ 1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 h="192">
                <a:moveTo>
                  <a:pt x="144" y="0"/>
                </a:moveTo>
                <a:cubicBezTo>
                  <a:pt x="10" y="0"/>
                  <a:pt x="10" y="0"/>
                  <a:pt x="10" y="0"/>
                </a:cubicBezTo>
                <a:cubicBezTo>
                  <a:pt x="4" y="0"/>
                  <a:pt x="0" y="4"/>
                  <a:pt x="0" y="10"/>
                </a:cubicBezTo>
                <a:cubicBezTo>
                  <a:pt x="0" y="182"/>
                  <a:pt x="0" y="182"/>
                  <a:pt x="0" y="182"/>
                </a:cubicBezTo>
                <a:cubicBezTo>
                  <a:pt x="0" y="188"/>
                  <a:pt x="4" y="192"/>
                  <a:pt x="10" y="192"/>
                </a:cubicBezTo>
                <a:cubicBezTo>
                  <a:pt x="144" y="192"/>
                  <a:pt x="144" y="192"/>
                  <a:pt x="144" y="192"/>
                </a:cubicBezTo>
                <a:cubicBezTo>
                  <a:pt x="149" y="192"/>
                  <a:pt x="154" y="188"/>
                  <a:pt x="154" y="182"/>
                </a:cubicBezTo>
                <a:cubicBezTo>
                  <a:pt x="154" y="10"/>
                  <a:pt x="154" y="10"/>
                  <a:pt x="154" y="10"/>
                </a:cubicBezTo>
                <a:cubicBezTo>
                  <a:pt x="154" y="4"/>
                  <a:pt x="149" y="0"/>
                  <a:pt x="144" y="0"/>
                </a:cubicBezTo>
                <a:close/>
                <a:moveTo>
                  <a:pt x="48" y="29"/>
                </a:moveTo>
                <a:cubicBezTo>
                  <a:pt x="48" y="27"/>
                  <a:pt x="49" y="26"/>
                  <a:pt x="51" y="26"/>
                </a:cubicBezTo>
                <a:cubicBezTo>
                  <a:pt x="102" y="26"/>
                  <a:pt x="102" y="26"/>
                  <a:pt x="102" y="26"/>
                </a:cubicBezTo>
                <a:cubicBezTo>
                  <a:pt x="104" y="26"/>
                  <a:pt x="106" y="27"/>
                  <a:pt x="106" y="29"/>
                </a:cubicBezTo>
                <a:cubicBezTo>
                  <a:pt x="106" y="32"/>
                  <a:pt x="106" y="32"/>
                  <a:pt x="106" y="32"/>
                </a:cubicBezTo>
                <a:cubicBezTo>
                  <a:pt x="106" y="34"/>
                  <a:pt x="104" y="35"/>
                  <a:pt x="102" y="35"/>
                </a:cubicBezTo>
                <a:cubicBezTo>
                  <a:pt x="51" y="35"/>
                  <a:pt x="51" y="35"/>
                  <a:pt x="51" y="35"/>
                </a:cubicBezTo>
                <a:cubicBezTo>
                  <a:pt x="49" y="35"/>
                  <a:pt x="48" y="34"/>
                  <a:pt x="48" y="32"/>
                </a:cubicBezTo>
                <a:lnTo>
                  <a:pt x="48" y="29"/>
                </a:lnTo>
                <a:close/>
                <a:moveTo>
                  <a:pt x="26" y="58"/>
                </a:moveTo>
                <a:cubicBezTo>
                  <a:pt x="26" y="56"/>
                  <a:pt x="27" y="54"/>
                  <a:pt x="29" y="54"/>
                </a:cubicBezTo>
                <a:cubicBezTo>
                  <a:pt x="125" y="54"/>
                  <a:pt x="125" y="54"/>
                  <a:pt x="125" y="54"/>
                </a:cubicBezTo>
                <a:cubicBezTo>
                  <a:pt x="127" y="54"/>
                  <a:pt x="128" y="56"/>
                  <a:pt x="128" y="58"/>
                </a:cubicBezTo>
                <a:cubicBezTo>
                  <a:pt x="128" y="58"/>
                  <a:pt x="128" y="58"/>
                  <a:pt x="128" y="58"/>
                </a:cubicBezTo>
                <a:cubicBezTo>
                  <a:pt x="128" y="59"/>
                  <a:pt x="127" y="61"/>
                  <a:pt x="125" y="61"/>
                </a:cubicBezTo>
                <a:cubicBezTo>
                  <a:pt x="29" y="61"/>
                  <a:pt x="29" y="61"/>
                  <a:pt x="29" y="61"/>
                </a:cubicBezTo>
                <a:cubicBezTo>
                  <a:pt x="27" y="61"/>
                  <a:pt x="26" y="59"/>
                  <a:pt x="26" y="58"/>
                </a:cubicBezTo>
                <a:close/>
                <a:moveTo>
                  <a:pt x="26" y="80"/>
                </a:moveTo>
                <a:cubicBezTo>
                  <a:pt x="26" y="78"/>
                  <a:pt x="27" y="77"/>
                  <a:pt x="29" y="77"/>
                </a:cubicBezTo>
                <a:cubicBezTo>
                  <a:pt x="125" y="77"/>
                  <a:pt x="125" y="77"/>
                  <a:pt x="125" y="77"/>
                </a:cubicBezTo>
                <a:cubicBezTo>
                  <a:pt x="127" y="77"/>
                  <a:pt x="128" y="78"/>
                  <a:pt x="128" y="80"/>
                </a:cubicBezTo>
                <a:cubicBezTo>
                  <a:pt x="128" y="80"/>
                  <a:pt x="128" y="80"/>
                  <a:pt x="128" y="80"/>
                </a:cubicBezTo>
                <a:cubicBezTo>
                  <a:pt x="128" y="82"/>
                  <a:pt x="127" y="83"/>
                  <a:pt x="125" y="83"/>
                </a:cubicBezTo>
                <a:cubicBezTo>
                  <a:pt x="29" y="83"/>
                  <a:pt x="29" y="83"/>
                  <a:pt x="29" y="83"/>
                </a:cubicBezTo>
                <a:cubicBezTo>
                  <a:pt x="27" y="83"/>
                  <a:pt x="26" y="82"/>
                  <a:pt x="26" y="80"/>
                </a:cubicBezTo>
                <a:close/>
                <a:moveTo>
                  <a:pt x="26" y="99"/>
                </a:moveTo>
                <a:cubicBezTo>
                  <a:pt x="26" y="97"/>
                  <a:pt x="27" y="96"/>
                  <a:pt x="29" y="96"/>
                </a:cubicBezTo>
                <a:cubicBezTo>
                  <a:pt x="125" y="96"/>
                  <a:pt x="125" y="96"/>
                  <a:pt x="125" y="96"/>
                </a:cubicBezTo>
                <a:cubicBezTo>
                  <a:pt x="127" y="96"/>
                  <a:pt x="128" y="97"/>
                  <a:pt x="128" y="99"/>
                </a:cubicBezTo>
                <a:cubicBezTo>
                  <a:pt x="128" y="99"/>
                  <a:pt x="128" y="99"/>
                  <a:pt x="128" y="99"/>
                </a:cubicBezTo>
                <a:cubicBezTo>
                  <a:pt x="128" y="101"/>
                  <a:pt x="127" y="102"/>
                  <a:pt x="125" y="102"/>
                </a:cubicBezTo>
                <a:cubicBezTo>
                  <a:pt x="29" y="102"/>
                  <a:pt x="29" y="102"/>
                  <a:pt x="29" y="102"/>
                </a:cubicBezTo>
                <a:cubicBezTo>
                  <a:pt x="27" y="102"/>
                  <a:pt x="26" y="101"/>
                  <a:pt x="26" y="99"/>
                </a:cubicBezTo>
                <a:close/>
                <a:moveTo>
                  <a:pt x="26" y="118"/>
                </a:moveTo>
                <a:cubicBezTo>
                  <a:pt x="26" y="117"/>
                  <a:pt x="27" y="115"/>
                  <a:pt x="29" y="115"/>
                </a:cubicBezTo>
                <a:cubicBezTo>
                  <a:pt x="125" y="115"/>
                  <a:pt x="125" y="115"/>
                  <a:pt x="125" y="115"/>
                </a:cubicBezTo>
                <a:cubicBezTo>
                  <a:pt x="127" y="115"/>
                  <a:pt x="128" y="117"/>
                  <a:pt x="128" y="118"/>
                </a:cubicBezTo>
                <a:cubicBezTo>
                  <a:pt x="128" y="118"/>
                  <a:pt x="128" y="118"/>
                  <a:pt x="128" y="118"/>
                </a:cubicBezTo>
                <a:cubicBezTo>
                  <a:pt x="128" y="120"/>
                  <a:pt x="127" y="122"/>
                  <a:pt x="125" y="122"/>
                </a:cubicBezTo>
                <a:cubicBezTo>
                  <a:pt x="29" y="122"/>
                  <a:pt x="29" y="122"/>
                  <a:pt x="29" y="122"/>
                </a:cubicBezTo>
                <a:cubicBezTo>
                  <a:pt x="27" y="122"/>
                  <a:pt x="26" y="120"/>
                  <a:pt x="26" y="118"/>
                </a:cubicBezTo>
                <a:close/>
                <a:moveTo>
                  <a:pt x="26" y="141"/>
                </a:moveTo>
                <a:cubicBezTo>
                  <a:pt x="26" y="141"/>
                  <a:pt x="26" y="141"/>
                  <a:pt x="26" y="141"/>
                </a:cubicBezTo>
                <a:cubicBezTo>
                  <a:pt x="26" y="139"/>
                  <a:pt x="27" y="138"/>
                  <a:pt x="29" y="138"/>
                </a:cubicBezTo>
                <a:cubicBezTo>
                  <a:pt x="125" y="138"/>
                  <a:pt x="125" y="138"/>
                  <a:pt x="125" y="138"/>
                </a:cubicBezTo>
                <a:cubicBezTo>
                  <a:pt x="127" y="138"/>
                  <a:pt x="128" y="139"/>
                  <a:pt x="128" y="141"/>
                </a:cubicBezTo>
                <a:cubicBezTo>
                  <a:pt x="128" y="141"/>
                  <a:pt x="128" y="141"/>
                  <a:pt x="128" y="141"/>
                </a:cubicBezTo>
                <a:cubicBezTo>
                  <a:pt x="128" y="143"/>
                  <a:pt x="127" y="144"/>
                  <a:pt x="125" y="144"/>
                </a:cubicBezTo>
                <a:cubicBezTo>
                  <a:pt x="29" y="144"/>
                  <a:pt x="29" y="144"/>
                  <a:pt x="29" y="144"/>
                </a:cubicBezTo>
                <a:cubicBezTo>
                  <a:pt x="27" y="144"/>
                  <a:pt x="26" y="143"/>
                  <a:pt x="26" y="141"/>
                </a:cubicBezTo>
                <a:close/>
                <a:moveTo>
                  <a:pt x="126" y="165"/>
                </a:moveTo>
                <a:cubicBezTo>
                  <a:pt x="123" y="163"/>
                  <a:pt x="123" y="163"/>
                  <a:pt x="118" y="163"/>
                </a:cubicBezTo>
                <a:cubicBezTo>
                  <a:pt x="116" y="163"/>
                  <a:pt x="114" y="164"/>
                  <a:pt x="111" y="165"/>
                </a:cubicBezTo>
                <a:cubicBezTo>
                  <a:pt x="109" y="165"/>
                  <a:pt x="106" y="166"/>
                  <a:pt x="102" y="166"/>
                </a:cubicBezTo>
                <a:cubicBezTo>
                  <a:pt x="97" y="166"/>
                  <a:pt x="96" y="163"/>
                  <a:pt x="95" y="161"/>
                </a:cubicBezTo>
                <a:cubicBezTo>
                  <a:pt x="94" y="160"/>
                  <a:pt x="94" y="160"/>
                  <a:pt x="93" y="160"/>
                </a:cubicBezTo>
                <a:cubicBezTo>
                  <a:pt x="90" y="160"/>
                  <a:pt x="90" y="166"/>
                  <a:pt x="90" y="166"/>
                </a:cubicBezTo>
                <a:cubicBezTo>
                  <a:pt x="83" y="166"/>
                  <a:pt x="83" y="166"/>
                  <a:pt x="83" y="166"/>
                </a:cubicBezTo>
                <a:cubicBezTo>
                  <a:pt x="83" y="162"/>
                  <a:pt x="85" y="154"/>
                  <a:pt x="93" y="154"/>
                </a:cubicBezTo>
                <a:cubicBezTo>
                  <a:pt x="98" y="154"/>
                  <a:pt x="100" y="157"/>
                  <a:pt x="100" y="159"/>
                </a:cubicBezTo>
                <a:cubicBezTo>
                  <a:pt x="101" y="160"/>
                  <a:pt x="101" y="160"/>
                  <a:pt x="102" y="160"/>
                </a:cubicBezTo>
                <a:cubicBezTo>
                  <a:pt x="105" y="160"/>
                  <a:pt x="107" y="159"/>
                  <a:pt x="109" y="159"/>
                </a:cubicBezTo>
                <a:cubicBezTo>
                  <a:pt x="112" y="158"/>
                  <a:pt x="115" y="157"/>
                  <a:pt x="118" y="157"/>
                </a:cubicBezTo>
                <a:cubicBezTo>
                  <a:pt x="125" y="157"/>
                  <a:pt x="126" y="157"/>
                  <a:pt x="130" y="161"/>
                </a:cubicBezTo>
                <a:lnTo>
                  <a:pt x="126" y="16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78780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3" y="157163"/>
            <a:ext cx="6779419" cy="523220"/>
          </a:xfrm>
          <a:prstGeom prst="rect">
            <a:avLst/>
          </a:prstGeom>
          <a:noFill/>
        </p:spPr>
        <p:txBody>
          <a:bodyPr wrap="square" rtlCol="0">
            <a:spAutoFit/>
          </a:bodyPr>
          <a:lstStyle/>
          <a:p>
            <a:r>
              <a:rPr lang="en-US" altLang="zh-CN" sz="2800" b="1" dirty="0" smtClean="0">
                <a:solidFill>
                  <a:srgbClr val="4D4D4D"/>
                </a:solidFill>
              </a:rPr>
              <a:t>Evaluation</a:t>
            </a:r>
            <a:endParaRPr lang="zh-CN" altLang="en-US" sz="2800" dirty="0">
              <a:solidFill>
                <a:srgbClr val="4D4D4D"/>
              </a:solidFill>
              <a:latin typeface="Consolas" panose="020B0609020204030204" pitchFamily="49" charset="0"/>
              <a:cs typeface="Consolas" panose="020B0609020204030204" pitchFamily="49" charset="0"/>
            </a:endParaRPr>
          </a:p>
        </p:txBody>
      </p:sp>
      <p:sp>
        <p:nvSpPr>
          <p:cNvPr id="3" name="TextBox 2"/>
          <p:cNvSpPr txBox="1"/>
          <p:nvPr/>
        </p:nvSpPr>
        <p:spPr>
          <a:xfrm>
            <a:off x="1053262" y="1755198"/>
            <a:ext cx="2278856" cy="369332"/>
          </a:xfrm>
          <a:prstGeom prst="rect">
            <a:avLst/>
          </a:prstGeom>
          <a:noFill/>
        </p:spPr>
        <p:txBody>
          <a:bodyPr wrap="square" rtlCol="0">
            <a:spAutoFit/>
          </a:bodyPr>
          <a:lstStyle/>
          <a:p>
            <a:r>
              <a:rPr lang="en-US" altLang="zh-CN" dirty="0" smtClean="0">
                <a:solidFill>
                  <a:srgbClr val="404040"/>
                </a:solidFill>
                <a:latin typeface="Consolas" panose="020B0609020204030204" pitchFamily="49" charset="0"/>
                <a:cs typeface="Consolas" panose="020B0609020204030204" pitchFamily="49" charset="0"/>
              </a:rPr>
              <a:t>Compared methods</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4" name="TextBox 3"/>
          <p:cNvSpPr txBox="1"/>
          <p:nvPr/>
        </p:nvSpPr>
        <p:spPr>
          <a:xfrm>
            <a:off x="1117665" y="2216300"/>
            <a:ext cx="7180515" cy="1477328"/>
          </a:xfrm>
          <a:prstGeom prst="rect">
            <a:avLst/>
          </a:prstGeom>
          <a:noFill/>
        </p:spPr>
        <p:txBody>
          <a:bodyPr wrap="square" rtlCol="0">
            <a:spAutoFit/>
          </a:bodyPr>
          <a:lstStyle/>
          <a:p>
            <a:r>
              <a:rPr lang="en-US" altLang="zh-CN" dirty="0">
                <a:solidFill>
                  <a:srgbClr val="FF0000"/>
                </a:solidFill>
                <a:latin typeface="Consolas" panose="020B0609020204030204" pitchFamily="49" charset="0"/>
                <a:cs typeface="Consolas" panose="020B0609020204030204" pitchFamily="49" charset="0"/>
              </a:rPr>
              <a:t>simple method</a:t>
            </a:r>
            <a:r>
              <a:rPr lang="en-US" altLang="zh-CN" dirty="0" smtClean="0">
                <a:solidFill>
                  <a:srgbClr val="404040"/>
                </a:solidFill>
                <a:latin typeface="Consolas" panose="020B0609020204030204" pitchFamily="49" charset="0"/>
                <a:cs typeface="Consolas" panose="020B0609020204030204" pitchFamily="49" charset="0"/>
              </a:rPr>
              <a:t>: simplest </a:t>
            </a:r>
            <a:r>
              <a:rPr lang="en-US" altLang="zh-CN" dirty="0">
                <a:solidFill>
                  <a:srgbClr val="404040"/>
                </a:solidFill>
                <a:latin typeface="Consolas" panose="020B0609020204030204" pitchFamily="49" charset="0"/>
                <a:cs typeface="Consolas" panose="020B0609020204030204" pitchFamily="49" charset="0"/>
              </a:rPr>
              <a:t>memory-based </a:t>
            </a:r>
            <a:r>
              <a:rPr lang="en-US" altLang="zh-CN" dirty="0" smtClean="0">
                <a:solidFill>
                  <a:srgbClr val="404040"/>
                </a:solidFill>
                <a:latin typeface="Consolas" panose="020B0609020204030204" pitchFamily="49" charset="0"/>
                <a:cs typeface="Consolas" panose="020B0609020204030204" pitchFamily="49" charset="0"/>
              </a:rPr>
              <a:t>CF</a:t>
            </a:r>
          </a:p>
          <a:p>
            <a:r>
              <a:rPr lang="en-US" altLang="zh-CN" dirty="0" smtClean="0">
                <a:solidFill>
                  <a:srgbClr val="FF0000"/>
                </a:solidFill>
                <a:latin typeface="Consolas" panose="020B0609020204030204" pitchFamily="49" charset="0"/>
                <a:cs typeface="Consolas" panose="020B0609020204030204" pitchFamily="49" charset="0"/>
              </a:rPr>
              <a:t>cosine method</a:t>
            </a:r>
            <a:r>
              <a:rPr lang="en-US" altLang="zh-CN" dirty="0" smtClean="0">
                <a:solidFill>
                  <a:srgbClr val="404040"/>
                </a:solidFill>
                <a:latin typeface="Consolas" panose="020B0609020204030204" pitchFamily="49" charset="0"/>
                <a:cs typeface="Consolas" panose="020B0609020204030204" pitchFamily="49" charset="0"/>
              </a:rPr>
              <a:t>: memory-based CF using cosine measure</a:t>
            </a:r>
          </a:p>
          <a:p>
            <a:r>
              <a:rPr lang="en-US" altLang="zh-CN" dirty="0" smtClean="0">
                <a:solidFill>
                  <a:srgbClr val="FF0000"/>
                </a:solidFill>
                <a:latin typeface="Consolas" panose="020B0609020204030204" pitchFamily="49" charset="0"/>
                <a:cs typeface="Consolas" panose="020B0609020204030204" pitchFamily="49" charset="0"/>
              </a:rPr>
              <a:t>Pearson method</a:t>
            </a:r>
            <a:r>
              <a:rPr lang="en-US" altLang="zh-CN" dirty="0" smtClean="0">
                <a:solidFill>
                  <a:srgbClr val="404040"/>
                </a:solidFill>
                <a:latin typeface="Consolas" panose="020B0609020204030204" pitchFamily="49" charset="0"/>
                <a:cs typeface="Consolas" panose="020B0609020204030204" pitchFamily="49" charset="0"/>
              </a:rPr>
              <a:t>: memory-based </a:t>
            </a:r>
            <a:r>
              <a:rPr lang="en-US" altLang="zh-CN" dirty="0">
                <a:solidFill>
                  <a:srgbClr val="404040"/>
                </a:solidFill>
                <a:latin typeface="Consolas" panose="020B0609020204030204" pitchFamily="49" charset="0"/>
                <a:cs typeface="Consolas" panose="020B0609020204030204" pitchFamily="49" charset="0"/>
              </a:rPr>
              <a:t>CF</a:t>
            </a:r>
            <a:r>
              <a:rPr lang="en-US" altLang="zh-CN" dirty="0" smtClean="0">
                <a:solidFill>
                  <a:srgbClr val="404040"/>
                </a:solidFill>
                <a:latin typeface="Consolas" panose="020B0609020204030204" pitchFamily="49" charset="0"/>
                <a:cs typeface="Consolas" panose="020B0609020204030204" pitchFamily="49" charset="0"/>
              </a:rPr>
              <a:t> using Pearson measure</a:t>
            </a:r>
          </a:p>
          <a:p>
            <a:r>
              <a:rPr lang="en-US" altLang="zh-CN" dirty="0">
                <a:solidFill>
                  <a:srgbClr val="FF0000"/>
                </a:solidFill>
                <a:latin typeface="Consolas" panose="020B0609020204030204" pitchFamily="49" charset="0"/>
                <a:cs typeface="Consolas" panose="020B0609020204030204" pitchFamily="49" charset="0"/>
              </a:rPr>
              <a:t>Green </a:t>
            </a:r>
            <a:r>
              <a:rPr lang="en-US" altLang="zh-CN" dirty="0" smtClean="0">
                <a:solidFill>
                  <a:srgbClr val="FF0000"/>
                </a:solidFill>
                <a:latin typeface="Consolas" panose="020B0609020204030204" pitchFamily="49" charset="0"/>
                <a:cs typeface="Consolas" panose="020B0609020204030204" pitchFamily="49" charset="0"/>
              </a:rPr>
              <a:t>Fall method</a:t>
            </a:r>
            <a:r>
              <a:rPr lang="en-US" altLang="zh-CN" dirty="0" smtClean="0">
                <a:solidFill>
                  <a:srgbClr val="404040"/>
                </a:solidFill>
                <a:latin typeface="Consolas" panose="020B0609020204030204" pitchFamily="49" charset="0"/>
                <a:cs typeface="Consolas" panose="020B0609020204030204" pitchFamily="49" charset="0"/>
              </a:rPr>
              <a:t>: model-based CF using </a:t>
            </a:r>
            <a:r>
              <a:rPr lang="en-US" altLang="zh-CN" dirty="0">
                <a:solidFill>
                  <a:srgbClr val="404040"/>
                </a:solidFill>
                <a:latin typeface="Consolas" panose="020B0609020204030204" pitchFamily="49" charset="0"/>
                <a:cs typeface="Consolas" panose="020B0609020204030204" pitchFamily="49" charset="0"/>
              </a:rPr>
              <a:t>mining frequent </a:t>
            </a:r>
            <a:r>
              <a:rPr lang="en-US" altLang="zh-CN" dirty="0" err="1">
                <a:solidFill>
                  <a:srgbClr val="404040"/>
                </a:solidFill>
                <a:latin typeface="Consolas" panose="020B0609020204030204" pitchFamily="49" charset="0"/>
                <a:cs typeface="Consolas" panose="020B0609020204030204" pitchFamily="49" charset="0"/>
              </a:rPr>
              <a:t>itemsets</a:t>
            </a:r>
            <a:r>
              <a:rPr lang="en-US" altLang="zh-CN" dirty="0">
                <a:solidFill>
                  <a:srgbClr val="404040"/>
                </a:solidFill>
                <a:latin typeface="Consolas" panose="020B0609020204030204" pitchFamily="49" charset="0"/>
                <a:cs typeface="Consolas" panose="020B0609020204030204" pitchFamily="49" charset="0"/>
              </a:rPr>
              <a:t> technique</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5" name="Freeform 252"/>
          <p:cNvSpPr>
            <a:spLocks noChangeAspect="1" noEditPoints="1"/>
          </p:cNvSpPr>
          <p:nvPr/>
        </p:nvSpPr>
        <p:spPr bwMode="auto">
          <a:xfrm>
            <a:off x="700593" y="1755198"/>
            <a:ext cx="246075" cy="360000"/>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3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4 h 107"/>
              <a:gd name="T86" fmla="*/ 2 w 73"/>
              <a:gd name="T87" fmla="*/ 27 h 107"/>
              <a:gd name="T88" fmla="*/ 8 w 73"/>
              <a:gd name="T89" fmla="*/ 52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Tree>
    <p:extLst>
      <p:ext uri="{BB962C8B-B14F-4D97-AF65-F5344CB8AC3E}">
        <p14:creationId xmlns:p14="http://schemas.microsoft.com/office/powerpoint/2010/main" val="2353947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3" y="157163"/>
            <a:ext cx="6779419" cy="523220"/>
          </a:xfrm>
          <a:prstGeom prst="rect">
            <a:avLst/>
          </a:prstGeom>
          <a:noFill/>
        </p:spPr>
        <p:txBody>
          <a:bodyPr wrap="square" rtlCol="0">
            <a:spAutoFit/>
          </a:bodyPr>
          <a:lstStyle/>
          <a:p>
            <a:r>
              <a:rPr lang="en-US" altLang="zh-CN" sz="2800" b="1" dirty="0" smtClean="0">
                <a:solidFill>
                  <a:schemeClr val="bg1"/>
                </a:solidFill>
              </a:rPr>
              <a:t>Evaluation Result</a:t>
            </a:r>
            <a:endParaRPr lang="en-US" altLang="zh-CN" sz="2800" b="1" dirty="0">
              <a:solidFill>
                <a:schemeClr val="bg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556" y="1761725"/>
            <a:ext cx="4575573" cy="2971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35831" y="1327888"/>
            <a:ext cx="3138864" cy="369332"/>
          </a:xfrm>
          <a:prstGeom prst="rect">
            <a:avLst/>
          </a:prstGeom>
          <a:noFill/>
        </p:spPr>
        <p:txBody>
          <a:bodyPr wrap="square" rtlCol="0">
            <a:spAutoFit/>
          </a:bodyPr>
          <a:lstStyle/>
          <a:p>
            <a:r>
              <a:rPr lang="en-US" altLang="zh-CN" dirty="0">
                <a:solidFill>
                  <a:srgbClr val="404040"/>
                </a:solidFill>
                <a:latin typeface="Consolas" panose="020B0609020204030204" pitchFamily="49" charset="0"/>
                <a:cs typeface="Consolas" panose="020B0609020204030204" pitchFamily="49" charset="0"/>
              </a:rPr>
              <a:t>Evaluation result</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6" name="Freeform 252"/>
          <p:cNvSpPr>
            <a:spLocks noChangeAspect="1" noEditPoints="1"/>
          </p:cNvSpPr>
          <p:nvPr/>
        </p:nvSpPr>
        <p:spPr bwMode="auto">
          <a:xfrm>
            <a:off x="607572" y="1306442"/>
            <a:ext cx="246075" cy="360000"/>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3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4 h 107"/>
              <a:gd name="T86" fmla="*/ 2 w 73"/>
              <a:gd name="T87" fmla="*/ 27 h 107"/>
              <a:gd name="T88" fmla="*/ 8 w 73"/>
              <a:gd name="T89" fmla="*/ 52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3"/>
                  <a:pt x="52" y="43"/>
                  <a:pt x="52" y="43"/>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6"/>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4"/>
                </a:cubicBezTo>
                <a:cubicBezTo>
                  <a:pt x="10" y="9"/>
                  <a:pt x="4" y="16"/>
                  <a:pt x="2" y="27"/>
                </a:cubicBezTo>
                <a:cubicBezTo>
                  <a:pt x="0" y="36"/>
                  <a:pt x="4" y="44"/>
                  <a:pt x="8" y="52"/>
                </a:cubicBezTo>
                <a:cubicBezTo>
                  <a:pt x="10" y="58"/>
                  <a:pt x="13" y="64"/>
                  <a:pt x="15" y="71"/>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Tree>
    <p:extLst>
      <p:ext uri="{BB962C8B-B14F-4D97-AF65-F5344CB8AC3E}">
        <p14:creationId xmlns:p14="http://schemas.microsoft.com/office/powerpoint/2010/main" val="747690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354858" y="785966"/>
            <a:ext cx="2434284" cy="2434284"/>
          </a:xfrm>
          <a:prstGeom prst="ellipse">
            <a:avLst/>
          </a:prstGeom>
          <a:solidFill>
            <a:srgbClr val="FFFFFF"/>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0" b="1" dirty="0" smtClean="0">
                <a:solidFill>
                  <a:srgbClr val="404040"/>
                </a:solidFill>
              </a:rPr>
              <a:t>4</a:t>
            </a:r>
            <a:endParaRPr kumimoji="1" lang="zh-CN" altLang="en-US" sz="12000" b="1" dirty="0">
              <a:solidFill>
                <a:srgbClr val="404040"/>
              </a:solidFill>
            </a:endParaRPr>
          </a:p>
        </p:txBody>
      </p:sp>
      <p:sp>
        <p:nvSpPr>
          <p:cNvPr id="5" name="文本框 5"/>
          <p:cNvSpPr txBox="1"/>
          <p:nvPr/>
        </p:nvSpPr>
        <p:spPr>
          <a:xfrm>
            <a:off x="2343429" y="3444356"/>
            <a:ext cx="4457142"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800" dirty="0">
                <a:solidFill>
                  <a:schemeClr val="tx2"/>
                </a:solidFill>
                <a:latin typeface="+mn-ea"/>
              </a:rPr>
              <a:t>Conclusion</a:t>
            </a:r>
          </a:p>
        </p:txBody>
      </p:sp>
    </p:spTree>
    <p:extLst>
      <p:ext uri="{BB962C8B-B14F-4D97-AF65-F5344CB8AC3E}">
        <p14:creationId xmlns:p14="http://schemas.microsoft.com/office/powerpoint/2010/main" val="25517181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3" y="157163"/>
            <a:ext cx="6779419" cy="523220"/>
          </a:xfrm>
          <a:prstGeom prst="rect">
            <a:avLst/>
          </a:prstGeom>
          <a:noFill/>
        </p:spPr>
        <p:txBody>
          <a:bodyPr wrap="square" rtlCol="0">
            <a:spAutoFit/>
          </a:bodyPr>
          <a:lstStyle/>
          <a:p>
            <a:r>
              <a:rPr lang="en-US" altLang="zh-CN" sz="2800" b="1" dirty="0" smtClean="0">
                <a:solidFill>
                  <a:schemeClr val="bg1"/>
                </a:solidFill>
              </a:rPr>
              <a:t>Conclusion</a:t>
            </a:r>
            <a:endParaRPr lang="zh-CN" altLang="en-US" sz="2800" dirty="0">
              <a:solidFill>
                <a:schemeClr val="bg1"/>
              </a:solidFill>
              <a:latin typeface="Consolas" panose="020B0609020204030204" pitchFamily="49" charset="0"/>
              <a:cs typeface="Consolas" panose="020B0609020204030204" pitchFamily="49" charset="0"/>
            </a:endParaRPr>
          </a:p>
        </p:txBody>
      </p:sp>
      <p:sp>
        <p:nvSpPr>
          <p:cNvPr id="5" name="TextBox 4"/>
          <p:cNvSpPr txBox="1"/>
          <p:nvPr/>
        </p:nvSpPr>
        <p:spPr>
          <a:xfrm>
            <a:off x="935831" y="1327888"/>
            <a:ext cx="7570606" cy="2862322"/>
          </a:xfrm>
          <a:prstGeom prst="rect">
            <a:avLst/>
          </a:prstGeom>
          <a:noFill/>
        </p:spPr>
        <p:txBody>
          <a:bodyPr wrap="square" rtlCol="0">
            <a:spAutoFit/>
          </a:bodyPr>
          <a:lstStyle/>
          <a:p>
            <a:pPr marL="342900" indent="-342900">
              <a:buFont typeface="+mj-lt"/>
              <a:buAutoNum type="arabicPeriod"/>
            </a:pPr>
            <a:r>
              <a:rPr lang="en-US" altLang="zh-CN" dirty="0" smtClean="0">
                <a:solidFill>
                  <a:srgbClr val="404040"/>
                </a:solidFill>
                <a:latin typeface="Consolas" panose="020B0609020204030204" pitchFamily="49" charset="0"/>
                <a:cs typeface="Consolas" panose="020B0609020204030204" pitchFamily="49" charset="0"/>
              </a:rPr>
              <a:t>The new CF algorithm is different from other model-based CF methods in discovering user’s interests.</a:t>
            </a:r>
          </a:p>
          <a:p>
            <a:pPr marL="342900" indent="-342900">
              <a:buFont typeface="+mj-lt"/>
              <a:buAutoNum type="arabicPeriod"/>
            </a:pPr>
            <a:r>
              <a:rPr lang="en-US" altLang="zh-CN" dirty="0" smtClean="0">
                <a:solidFill>
                  <a:srgbClr val="404040"/>
                </a:solidFill>
                <a:latin typeface="Consolas" panose="020B0609020204030204" pitchFamily="49" charset="0"/>
                <a:cs typeface="Consolas" panose="020B0609020204030204" pitchFamily="49" charset="0"/>
              </a:rPr>
              <a:t>The new mining method – Roller algorithm is proved </a:t>
            </a:r>
            <a:r>
              <a:rPr lang="en-US" altLang="zh-CN" dirty="0">
                <a:solidFill>
                  <a:srgbClr val="404040"/>
                </a:solidFill>
                <a:latin typeface="Consolas" panose="020B0609020204030204" pitchFamily="49" charset="0"/>
                <a:cs typeface="Consolas" panose="020B0609020204030204" pitchFamily="49" charset="0"/>
              </a:rPr>
              <a:t>to </a:t>
            </a:r>
            <a:r>
              <a:rPr lang="en-US" altLang="zh-CN" dirty="0" smtClean="0">
                <a:solidFill>
                  <a:srgbClr val="404040"/>
                </a:solidFill>
                <a:latin typeface="Consolas" panose="020B0609020204030204" pitchFamily="49" charset="0"/>
                <a:cs typeface="Consolas" panose="020B0609020204030204" pitchFamily="49" charset="0"/>
              </a:rPr>
              <a:t>be a </a:t>
            </a:r>
            <a:r>
              <a:rPr lang="en-US" altLang="zh-CN" dirty="0">
                <a:solidFill>
                  <a:srgbClr val="404040"/>
                </a:solidFill>
                <a:latin typeface="Consolas" panose="020B0609020204030204" pitchFamily="49" charset="0"/>
                <a:cs typeface="Consolas" panose="020B0609020204030204" pitchFamily="49" charset="0"/>
              </a:rPr>
              <a:t>reliable algorithm with high performance, fast speed, high usefulness </a:t>
            </a:r>
            <a:r>
              <a:rPr lang="en-US" altLang="zh-CN" dirty="0" smtClean="0">
                <a:solidFill>
                  <a:srgbClr val="404040"/>
                </a:solidFill>
                <a:latin typeface="Consolas" panose="020B0609020204030204" pitchFamily="49" charset="0"/>
                <a:cs typeface="Consolas" panose="020B0609020204030204" pitchFamily="49" charset="0"/>
              </a:rPr>
              <a:t>and less </a:t>
            </a:r>
            <a:r>
              <a:rPr lang="en-US" altLang="zh-CN" dirty="0">
                <a:solidFill>
                  <a:srgbClr val="404040"/>
                </a:solidFill>
                <a:latin typeface="Consolas" panose="020B0609020204030204" pitchFamily="49" charset="0"/>
                <a:cs typeface="Consolas" panose="020B0609020204030204" pitchFamily="49" charset="0"/>
              </a:rPr>
              <a:t>consuming</a:t>
            </a:r>
            <a:r>
              <a:rPr lang="en-US" altLang="zh-CN" dirty="0" smtClean="0">
                <a:solidFill>
                  <a:srgbClr val="404040"/>
                </a:solidFill>
                <a:latin typeface="Consolas" panose="020B0609020204030204" pitchFamily="49" charset="0"/>
                <a:cs typeface="Consolas" panose="020B0609020204030204" pitchFamily="49" charset="0"/>
              </a:rPr>
              <a:t> </a:t>
            </a:r>
            <a:r>
              <a:rPr lang="en-US" altLang="zh-CN" dirty="0">
                <a:solidFill>
                  <a:srgbClr val="404040"/>
                </a:solidFill>
                <a:latin typeface="Consolas" panose="020B0609020204030204" pitchFamily="49" charset="0"/>
                <a:cs typeface="Consolas" panose="020B0609020204030204" pitchFamily="49" charset="0"/>
              </a:rPr>
              <a:t>time and </a:t>
            </a:r>
            <a:r>
              <a:rPr lang="en-US" altLang="zh-CN" dirty="0" smtClean="0">
                <a:solidFill>
                  <a:srgbClr val="404040"/>
                </a:solidFill>
                <a:latin typeface="Consolas" panose="020B0609020204030204" pitchFamily="49" charset="0"/>
                <a:cs typeface="Consolas" panose="020B0609020204030204" pitchFamily="49" charset="0"/>
              </a:rPr>
              <a:t>resources.</a:t>
            </a:r>
          </a:p>
          <a:p>
            <a:pPr marL="342900" indent="-342900">
              <a:buFont typeface="+mj-lt"/>
              <a:buAutoNum type="arabicPeriod"/>
            </a:pPr>
            <a:r>
              <a:rPr lang="en-US" altLang="zh-CN" dirty="0" smtClean="0">
                <a:solidFill>
                  <a:srgbClr val="404040"/>
                </a:solidFill>
                <a:latin typeface="Consolas" panose="020B0609020204030204" pitchFamily="49" charset="0"/>
                <a:cs typeface="Consolas" panose="020B0609020204030204" pitchFamily="49" charset="0"/>
              </a:rPr>
              <a:t>In </a:t>
            </a:r>
            <a:r>
              <a:rPr lang="en-US" altLang="zh-CN" dirty="0">
                <a:solidFill>
                  <a:srgbClr val="404040"/>
                </a:solidFill>
                <a:latin typeface="Consolas" panose="020B0609020204030204" pitchFamily="49" charset="0"/>
                <a:cs typeface="Consolas" panose="020B0609020204030204" pitchFamily="49" charset="0"/>
              </a:rPr>
              <a:t>the future, they will propose another new model-based CF method which </a:t>
            </a:r>
            <a:r>
              <a:rPr lang="en-US" altLang="zh-CN" dirty="0" smtClean="0">
                <a:solidFill>
                  <a:srgbClr val="404040"/>
                </a:solidFill>
                <a:latin typeface="Consolas" panose="020B0609020204030204" pitchFamily="49" charset="0"/>
                <a:cs typeface="Consolas" panose="020B0609020204030204" pitchFamily="49" charset="0"/>
              </a:rPr>
              <a:t>uses Bayesian </a:t>
            </a:r>
            <a:r>
              <a:rPr lang="en-US" altLang="zh-CN" dirty="0">
                <a:solidFill>
                  <a:srgbClr val="404040"/>
                </a:solidFill>
                <a:latin typeface="Consolas" panose="020B0609020204030204" pitchFamily="49" charset="0"/>
                <a:cs typeface="Consolas" panose="020B0609020204030204" pitchFamily="49" charset="0"/>
              </a:rPr>
              <a:t>network in inferring user interests</a:t>
            </a:r>
            <a:r>
              <a:rPr lang="en-US" altLang="zh-CN" dirty="0" smtClean="0">
                <a:solidFill>
                  <a:srgbClr val="404040"/>
                </a:solidFill>
                <a:latin typeface="Consolas" panose="020B0609020204030204" pitchFamily="49" charset="0"/>
                <a:cs typeface="Consolas" panose="020B0609020204030204" pitchFamily="49" charset="0"/>
              </a:rPr>
              <a:t>. And such method based on statistical </a:t>
            </a:r>
            <a:r>
              <a:rPr lang="en-US" altLang="zh-CN" dirty="0" err="1" smtClean="0">
                <a:solidFill>
                  <a:srgbClr val="404040"/>
                </a:solidFill>
                <a:latin typeface="Consolas" panose="020B0609020204030204" pitchFamily="49" charset="0"/>
                <a:cs typeface="Consolas" panose="020B0609020204030204" pitchFamily="49" charset="0"/>
              </a:rPr>
              <a:t>mechansim</a:t>
            </a:r>
            <a:r>
              <a:rPr lang="en-US" altLang="zh-CN" dirty="0" smtClean="0">
                <a:solidFill>
                  <a:srgbClr val="404040"/>
                </a:solidFill>
                <a:latin typeface="Consolas" panose="020B0609020204030204" pitchFamily="49" charset="0"/>
                <a:cs typeface="Consolas" panose="020B0609020204030204" pitchFamily="49" charset="0"/>
              </a:rPr>
              <a:t> will be compared with the method proposed in this paper.</a:t>
            </a:r>
            <a:endParaRPr lang="zh-CN" altLang="en-US" dirty="0">
              <a:solidFill>
                <a:srgbClr val="4040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28947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995" y="1668378"/>
            <a:ext cx="6989653" cy="2105192"/>
          </a:xfrm>
          <a:prstGeom prst="rect">
            <a:avLst/>
          </a:prstGeom>
          <a:noFill/>
          <a:effectLst>
            <a:outerShdw blurRad="50800" dist="38100" dir="2700000" algn="tl" rotWithShape="0">
              <a:prstClr val="black">
                <a:alpha val="40000"/>
              </a:prstClr>
            </a:outerShdw>
          </a:effectLst>
        </p:spPr>
        <p:txBody>
          <a:bodyPr wrap="square" rtlCol="0">
            <a:spAutoFit/>
          </a:bodyPr>
          <a:lstStyle/>
          <a:p>
            <a:pPr>
              <a:lnSpc>
                <a:spcPct val="90000"/>
              </a:lnSpc>
            </a:pPr>
            <a:r>
              <a:rPr kumimoji="1" lang="en-US" altLang="zh-CN" sz="7200" b="1" dirty="0" smtClean="0">
                <a:solidFill>
                  <a:srgbClr val="00BFC3"/>
                </a:solidFill>
                <a:latin typeface="Century Gothic"/>
                <a:ea typeface="微软雅黑"/>
              </a:rPr>
              <a:t>THANK</a:t>
            </a:r>
            <a:r>
              <a:rPr kumimoji="1" lang="zh-CN" altLang="en-US" sz="7200" b="1" dirty="0" smtClean="0">
                <a:solidFill>
                  <a:srgbClr val="00BFC3"/>
                </a:solidFill>
                <a:latin typeface="Century Gothic"/>
                <a:ea typeface="微软雅黑"/>
              </a:rPr>
              <a:t> </a:t>
            </a:r>
            <a:r>
              <a:rPr kumimoji="1" lang="en-US" altLang="zh-CN" sz="7200" b="1" dirty="0" smtClean="0">
                <a:solidFill>
                  <a:srgbClr val="00BFC3"/>
                </a:solidFill>
                <a:latin typeface="Century Gothic"/>
                <a:ea typeface="微软雅黑"/>
              </a:rPr>
              <a:t>YOU</a:t>
            </a:r>
            <a:r>
              <a:rPr kumimoji="1" lang="zh-CN" altLang="en-US" sz="7200" b="1" dirty="0" smtClean="0">
                <a:solidFill>
                  <a:srgbClr val="00BFC3"/>
                </a:solidFill>
                <a:latin typeface="Century Gothic"/>
                <a:ea typeface="微软雅黑"/>
              </a:rPr>
              <a:t> </a:t>
            </a:r>
            <a:r>
              <a:rPr kumimoji="1" lang="en-US" altLang="zh-CN" sz="7200" b="1" dirty="0" smtClean="0">
                <a:solidFill>
                  <a:srgbClr val="FFFFFF"/>
                </a:solidFill>
                <a:latin typeface="Century Gothic"/>
                <a:ea typeface="微软雅黑"/>
              </a:rPr>
              <a:t>FOR</a:t>
            </a:r>
            <a:r>
              <a:rPr kumimoji="1" lang="zh-CN" altLang="en-US" sz="7200" b="1" dirty="0" smtClean="0">
                <a:solidFill>
                  <a:srgbClr val="FFFFFF"/>
                </a:solidFill>
                <a:latin typeface="Century Gothic"/>
                <a:ea typeface="微软雅黑"/>
              </a:rPr>
              <a:t> </a:t>
            </a:r>
            <a:r>
              <a:rPr kumimoji="1" lang="en-US" altLang="zh-CN" sz="7200" b="1" dirty="0" smtClean="0">
                <a:solidFill>
                  <a:srgbClr val="FFFFFF"/>
                </a:solidFill>
                <a:latin typeface="Century Gothic"/>
                <a:ea typeface="微软雅黑"/>
              </a:rPr>
              <a:t>LISTENING</a:t>
            </a:r>
          </a:p>
        </p:txBody>
      </p:sp>
    </p:spTree>
    <p:extLst>
      <p:ext uri="{BB962C8B-B14F-4D97-AF65-F5344CB8AC3E}">
        <p14:creationId xmlns:p14="http://schemas.microsoft.com/office/powerpoint/2010/main" val="5394508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354858" y="785966"/>
            <a:ext cx="2434284" cy="2434284"/>
          </a:xfrm>
          <a:prstGeom prst="ellipse">
            <a:avLst/>
          </a:prstGeom>
          <a:solidFill>
            <a:srgbClr val="FFFFFF"/>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0" b="1" dirty="0" smtClean="0">
                <a:solidFill>
                  <a:srgbClr val="404040"/>
                </a:solidFill>
              </a:rPr>
              <a:t>1</a:t>
            </a:r>
            <a:endParaRPr kumimoji="1" lang="zh-CN" altLang="en-US" sz="12000" b="1" dirty="0">
              <a:solidFill>
                <a:srgbClr val="404040"/>
              </a:solidFill>
            </a:endParaRPr>
          </a:p>
        </p:txBody>
      </p:sp>
      <p:sp>
        <p:nvSpPr>
          <p:cNvPr id="5" name="文本框 5"/>
          <p:cNvSpPr txBox="1"/>
          <p:nvPr/>
        </p:nvSpPr>
        <p:spPr>
          <a:xfrm>
            <a:off x="3354858" y="3451368"/>
            <a:ext cx="2398141"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800" dirty="0">
                <a:solidFill>
                  <a:schemeClr val="tx2"/>
                </a:solidFill>
                <a:latin typeface="+mn-ea"/>
              </a:rPr>
              <a:t>Introduction</a:t>
            </a:r>
            <a:endParaRPr lang="zh-CN" altLang="zh-CN" sz="2800" dirty="0">
              <a:solidFill>
                <a:schemeClr val="tx2"/>
              </a:solidFill>
              <a:latin typeface="+mn-ea"/>
            </a:endParaRPr>
          </a:p>
        </p:txBody>
      </p:sp>
    </p:spTree>
    <p:extLst>
      <p:ext uri="{BB962C8B-B14F-4D97-AF65-F5344CB8AC3E}">
        <p14:creationId xmlns:p14="http://schemas.microsoft.com/office/powerpoint/2010/main" val="39284095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8660" y="167986"/>
            <a:ext cx="2705089" cy="523220"/>
          </a:xfrm>
          <a:prstGeom prst="rect">
            <a:avLst/>
          </a:prstGeom>
          <a:noFill/>
        </p:spPr>
        <p:txBody>
          <a:bodyPr wrap="square" rtlCol="0">
            <a:spAutoFit/>
          </a:bodyPr>
          <a:lstStyle/>
          <a:p>
            <a:r>
              <a:rPr lang="en-US" altLang="zh-CN" sz="2800" b="1" dirty="0" smtClean="0">
                <a:solidFill>
                  <a:schemeClr val="bg1"/>
                </a:solidFill>
              </a:rPr>
              <a:t>Introduction</a:t>
            </a:r>
            <a:endParaRPr kumimoji="1" lang="en-US" altLang="zh-CN" sz="3200" b="1" dirty="0" smtClean="0">
              <a:solidFill>
                <a:schemeClr val="bg1"/>
              </a:solidFill>
              <a:latin typeface="Century Gothic"/>
              <a:ea typeface="微软雅黑"/>
            </a:endParaRPr>
          </a:p>
        </p:txBody>
      </p:sp>
      <p:sp>
        <p:nvSpPr>
          <p:cNvPr id="3" name="TextBox 30"/>
          <p:cNvSpPr txBox="1"/>
          <p:nvPr/>
        </p:nvSpPr>
        <p:spPr>
          <a:xfrm>
            <a:off x="834811" y="1268798"/>
            <a:ext cx="639919" cy="584775"/>
          </a:xfrm>
          <a:prstGeom prst="rect">
            <a:avLst/>
          </a:prstGeom>
          <a:noFill/>
        </p:spPr>
        <p:txBody>
          <a:bodyPr wrap="none" rtlCol="0">
            <a:spAutoFit/>
          </a:bodyPr>
          <a:lstStyle/>
          <a:p>
            <a:r>
              <a:rPr lang="en-US" altLang="zh-CN" sz="3200" b="1" dirty="0" smtClean="0">
                <a:solidFill>
                  <a:schemeClr val="tx2"/>
                </a:solidFill>
                <a:cs typeface="+mn-ea"/>
                <a:sym typeface="+mn-lt"/>
              </a:rPr>
              <a:t>01</a:t>
            </a:r>
            <a:endParaRPr lang="zh-CN" altLang="en-US" sz="3200" b="1" dirty="0">
              <a:solidFill>
                <a:schemeClr val="tx2"/>
              </a:solidFill>
              <a:cs typeface="+mn-ea"/>
              <a:sym typeface="+mn-lt"/>
            </a:endParaRPr>
          </a:p>
        </p:txBody>
      </p:sp>
      <p:sp>
        <p:nvSpPr>
          <p:cNvPr id="4" name="TextBox 33"/>
          <p:cNvSpPr txBox="1"/>
          <p:nvPr/>
        </p:nvSpPr>
        <p:spPr>
          <a:xfrm>
            <a:off x="834811" y="2308093"/>
            <a:ext cx="639919" cy="584775"/>
          </a:xfrm>
          <a:prstGeom prst="rect">
            <a:avLst/>
          </a:prstGeom>
          <a:noFill/>
        </p:spPr>
        <p:txBody>
          <a:bodyPr wrap="none" rtlCol="0">
            <a:spAutoFit/>
          </a:bodyPr>
          <a:lstStyle/>
          <a:p>
            <a:r>
              <a:rPr lang="en-US" altLang="zh-CN" sz="3200" b="1" dirty="0" smtClean="0">
                <a:solidFill>
                  <a:srgbClr val="404040"/>
                </a:solidFill>
                <a:cs typeface="+mn-ea"/>
                <a:sym typeface="+mn-lt"/>
              </a:rPr>
              <a:t>02</a:t>
            </a:r>
            <a:endParaRPr lang="zh-CN" altLang="en-US" sz="3200" b="1" dirty="0">
              <a:solidFill>
                <a:srgbClr val="404040"/>
              </a:solidFill>
              <a:cs typeface="+mn-ea"/>
              <a:sym typeface="+mn-lt"/>
            </a:endParaRPr>
          </a:p>
        </p:txBody>
      </p:sp>
      <p:sp>
        <p:nvSpPr>
          <p:cNvPr id="5" name="TextBox 36"/>
          <p:cNvSpPr txBox="1"/>
          <p:nvPr/>
        </p:nvSpPr>
        <p:spPr>
          <a:xfrm>
            <a:off x="834811" y="3403467"/>
            <a:ext cx="639919" cy="584775"/>
          </a:xfrm>
          <a:prstGeom prst="rect">
            <a:avLst/>
          </a:prstGeom>
          <a:noFill/>
        </p:spPr>
        <p:txBody>
          <a:bodyPr wrap="none" rtlCol="0">
            <a:spAutoFit/>
          </a:bodyPr>
          <a:lstStyle/>
          <a:p>
            <a:r>
              <a:rPr lang="en-US" altLang="zh-CN" sz="3200" b="1" dirty="0" smtClean="0">
                <a:solidFill>
                  <a:srgbClr val="00BFC3"/>
                </a:solidFill>
                <a:cs typeface="+mn-ea"/>
                <a:sym typeface="+mn-lt"/>
              </a:rPr>
              <a:t>03</a:t>
            </a:r>
            <a:endParaRPr lang="zh-CN" altLang="en-US" sz="3200" b="1" dirty="0">
              <a:solidFill>
                <a:srgbClr val="00BFC3"/>
              </a:solidFill>
              <a:cs typeface="+mn-ea"/>
              <a:sym typeface="+mn-lt"/>
            </a:endParaRPr>
          </a:p>
        </p:txBody>
      </p:sp>
      <p:sp>
        <p:nvSpPr>
          <p:cNvPr id="6" name="TextBox 31"/>
          <p:cNvSpPr txBox="1"/>
          <p:nvPr/>
        </p:nvSpPr>
        <p:spPr>
          <a:xfrm>
            <a:off x="1492862" y="1236235"/>
            <a:ext cx="1539204" cy="307777"/>
          </a:xfrm>
          <a:prstGeom prst="rect">
            <a:avLst/>
          </a:prstGeom>
          <a:noFill/>
        </p:spPr>
        <p:txBody>
          <a:bodyPr wrap="none" rtlCol="0">
            <a:spAutoFit/>
          </a:bodyPr>
          <a:lstStyle/>
          <a:p>
            <a:r>
              <a:rPr lang="en-US" altLang="zh-CN" sz="1400" b="1" dirty="0">
                <a:solidFill>
                  <a:schemeClr val="tx2"/>
                </a:solidFill>
                <a:cs typeface="+mn-ea"/>
                <a:sym typeface="+mn-lt"/>
              </a:rPr>
              <a:t>memory-based</a:t>
            </a:r>
            <a:endParaRPr lang="zh-CN" altLang="en-US" sz="1400" b="1" dirty="0">
              <a:solidFill>
                <a:schemeClr val="tx2"/>
              </a:solidFill>
              <a:cs typeface="+mn-ea"/>
              <a:sym typeface="+mn-lt"/>
            </a:endParaRPr>
          </a:p>
        </p:txBody>
      </p:sp>
      <p:sp>
        <p:nvSpPr>
          <p:cNvPr id="7" name="TextBox 34"/>
          <p:cNvSpPr txBox="1"/>
          <p:nvPr/>
        </p:nvSpPr>
        <p:spPr>
          <a:xfrm>
            <a:off x="1492862" y="2275530"/>
            <a:ext cx="1370888" cy="307777"/>
          </a:xfrm>
          <a:prstGeom prst="rect">
            <a:avLst/>
          </a:prstGeom>
          <a:noFill/>
        </p:spPr>
        <p:txBody>
          <a:bodyPr wrap="none" rtlCol="0">
            <a:spAutoFit/>
          </a:bodyPr>
          <a:lstStyle/>
          <a:p>
            <a:r>
              <a:rPr lang="en-US" altLang="zh-CN" sz="1400" b="1" dirty="0">
                <a:solidFill>
                  <a:srgbClr val="404040"/>
                </a:solidFill>
                <a:cs typeface="+mn-ea"/>
                <a:sym typeface="+mn-lt"/>
              </a:rPr>
              <a:t>model-based</a:t>
            </a:r>
            <a:endParaRPr lang="zh-CN" altLang="en-US" sz="1400" b="1" dirty="0">
              <a:solidFill>
                <a:srgbClr val="404040"/>
              </a:solidFill>
              <a:cs typeface="+mn-ea"/>
              <a:sym typeface="+mn-lt"/>
            </a:endParaRPr>
          </a:p>
        </p:txBody>
      </p:sp>
      <p:sp>
        <p:nvSpPr>
          <p:cNvPr id="8" name="TextBox 37"/>
          <p:cNvSpPr txBox="1"/>
          <p:nvPr/>
        </p:nvSpPr>
        <p:spPr>
          <a:xfrm>
            <a:off x="1492862" y="3370904"/>
            <a:ext cx="734496" cy="307777"/>
          </a:xfrm>
          <a:prstGeom prst="rect">
            <a:avLst/>
          </a:prstGeom>
          <a:noFill/>
        </p:spPr>
        <p:txBody>
          <a:bodyPr wrap="none" rtlCol="0">
            <a:spAutoFit/>
          </a:bodyPr>
          <a:lstStyle/>
          <a:p>
            <a:r>
              <a:rPr lang="en-US" altLang="zh-CN" sz="1400" b="1" dirty="0">
                <a:solidFill>
                  <a:srgbClr val="00BFC3"/>
                </a:solidFill>
                <a:cs typeface="+mn-ea"/>
                <a:sym typeface="+mn-lt"/>
              </a:rPr>
              <a:t>hybrid</a:t>
            </a:r>
            <a:endParaRPr lang="zh-CN" altLang="en-US" sz="1400" b="1" dirty="0">
              <a:solidFill>
                <a:srgbClr val="00BFC3"/>
              </a:solidFill>
              <a:cs typeface="+mn-ea"/>
              <a:sym typeface="+mn-lt"/>
            </a:endParaRPr>
          </a:p>
        </p:txBody>
      </p:sp>
      <p:sp>
        <p:nvSpPr>
          <p:cNvPr id="9" name="TextBox 32"/>
          <p:cNvSpPr txBox="1"/>
          <p:nvPr/>
        </p:nvSpPr>
        <p:spPr>
          <a:xfrm>
            <a:off x="1492862" y="1524962"/>
            <a:ext cx="6728855" cy="692497"/>
          </a:xfrm>
          <a:prstGeom prst="rect">
            <a:avLst/>
          </a:prstGeom>
          <a:noFill/>
        </p:spPr>
        <p:txBody>
          <a:bodyPr wrap="square" rtlCol="0">
            <a:spAutoFit/>
          </a:bodyPr>
          <a:lstStyle/>
          <a:p>
            <a:pPr lvl="0">
              <a:lnSpc>
                <a:spcPct val="130000"/>
              </a:lnSpc>
              <a:defRPr/>
            </a:pPr>
            <a:r>
              <a:rPr lang="zh-CN" altLang="en-US" sz="1000" dirty="0" smtClean="0">
                <a:solidFill>
                  <a:srgbClr val="404040"/>
                </a:solidFill>
                <a:latin typeface="Century Gothic"/>
              </a:rPr>
              <a:t> </a:t>
            </a:r>
            <a:r>
              <a:rPr lang="en-US" altLang="zh-CN" sz="1000" dirty="0" smtClean="0">
                <a:solidFill>
                  <a:srgbClr val="404040"/>
                </a:solidFill>
                <a:latin typeface="Century Gothic"/>
              </a:rPr>
              <a:t>item-based</a:t>
            </a:r>
            <a:r>
              <a:rPr lang="zh-CN" altLang="en-US" sz="1000" dirty="0" smtClean="0">
                <a:solidFill>
                  <a:srgbClr val="404040"/>
                </a:solidFill>
                <a:latin typeface="Century Gothic"/>
              </a:rPr>
              <a:t>、</a:t>
            </a:r>
            <a:r>
              <a:rPr lang="en-US" altLang="zh-CN" sz="1000" dirty="0" smtClean="0">
                <a:solidFill>
                  <a:srgbClr val="404040"/>
                </a:solidFill>
                <a:latin typeface="Century Gothic"/>
              </a:rPr>
              <a:t>user-based</a:t>
            </a:r>
            <a:r>
              <a:rPr lang="zh-CN" altLang="en-US" sz="1000" dirty="0" smtClean="0">
                <a:solidFill>
                  <a:srgbClr val="404040"/>
                </a:solidFill>
                <a:latin typeface="Century Gothic"/>
              </a:rPr>
              <a:t>等常见</a:t>
            </a:r>
            <a:r>
              <a:rPr lang="en-US" altLang="zh-CN" sz="1000" dirty="0" smtClean="0">
                <a:solidFill>
                  <a:srgbClr val="404040"/>
                </a:solidFill>
                <a:latin typeface="Century Gothic"/>
              </a:rPr>
              <a:t>CF</a:t>
            </a:r>
            <a:r>
              <a:rPr lang="zh-CN" altLang="en-US" sz="1000" dirty="0" smtClean="0">
                <a:solidFill>
                  <a:srgbClr val="404040"/>
                </a:solidFill>
                <a:latin typeface="Century Gothic"/>
              </a:rPr>
              <a:t>技术即属于该类</a:t>
            </a:r>
            <a:r>
              <a:rPr lang="zh-CN" altLang="en-US" sz="1000" dirty="0">
                <a:solidFill>
                  <a:srgbClr val="404040"/>
                </a:solidFill>
                <a:latin typeface="Century Gothic"/>
              </a:rPr>
              <a:t>，</a:t>
            </a:r>
            <a:r>
              <a:rPr lang="zh-CN" altLang="en-US" sz="1000" dirty="0" smtClean="0">
                <a:solidFill>
                  <a:srgbClr val="404040"/>
                </a:solidFill>
                <a:latin typeface="Century Gothic"/>
              </a:rPr>
              <a:t>已经投入使用，如</a:t>
            </a:r>
            <a:r>
              <a:rPr lang="en-US" altLang="zh-CN" sz="1000" dirty="0" smtClean="0">
                <a:solidFill>
                  <a:srgbClr val="404040"/>
                </a:solidFill>
                <a:latin typeface="Century Gothic"/>
              </a:rPr>
              <a:t>Amaze</a:t>
            </a:r>
            <a:r>
              <a:rPr lang="zh-CN" altLang="en-US" sz="1000" dirty="0" smtClean="0">
                <a:solidFill>
                  <a:srgbClr val="404040"/>
                </a:solidFill>
                <a:latin typeface="Century Gothic"/>
              </a:rPr>
              <a:t>、</a:t>
            </a:r>
            <a:r>
              <a:rPr lang="en-US" altLang="zh-CN" sz="1000" dirty="0" smtClean="0">
                <a:solidFill>
                  <a:srgbClr val="404040"/>
                </a:solidFill>
              </a:rPr>
              <a:t>Barnes </a:t>
            </a:r>
            <a:r>
              <a:rPr lang="en-US" altLang="zh-CN" sz="1000" dirty="0">
                <a:solidFill>
                  <a:srgbClr val="404040"/>
                </a:solidFill>
              </a:rPr>
              <a:t>and </a:t>
            </a:r>
            <a:r>
              <a:rPr lang="en-US" altLang="zh-CN" sz="1000" dirty="0" smtClean="0">
                <a:solidFill>
                  <a:srgbClr val="404040"/>
                </a:solidFill>
              </a:rPr>
              <a:t>Noble</a:t>
            </a:r>
            <a:r>
              <a:rPr lang="zh-CN" altLang="en-US" sz="1000" dirty="0" smtClean="0">
                <a:solidFill>
                  <a:srgbClr val="404040"/>
                </a:solidFill>
              </a:rPr>
              <a:t>等</a:t>
            </a:r>
            <a:endParaRPr lang="en-US" altLang="zh-CN" sz="1000" dirty="0" smtClean="0">
              <a:solidFill>
                <a:srgbClr val="404040"/>
              </a:solidFill>
            </a:endParaRPr>
          </a:p>
          <a:p>
            <a:pPr lvl="0">
              <a:lnSpc>
                <a:spcPct val="130000"/>
              </a:lnSpc>
              <a:defRPr/>
            </a:pPr>
            <a:r>
              <a:rPr lang="zh-CN" altLang="en-US" sz="1000" dirty="0" smtClean="0">
                <a:solidFill>
                  <a:srgbClr val="404040"/>
                </a:solidFill>
              </a:rPr>
              <a:t>优点：易于实现，且相当有效</a:t>
            </a:r>
            <a:endParaRPr lang="en-US" altLang="zh-CN" sz="1000" dirty="0" smtClean="0">
              <a:solidFill>
                <a:srgbClr val="404040"/>
              </a:solidFill>
            </a:endParaRPr>
          </a:p>
          <a:p>
            <a:pPr lvl="0">
              <a:lnSpc>
                <a:spcPct val="130000"/>
              </a:lnSpc>
              <a:defRPr/>
            </a:pPr>
            <a:r>
              <a:rPr lang="zh-CN" altLang="en-US" sz="1000" dirty="0" smtClean="0">
                <a:solidFill>
                  <a:srgbClr val="404040"/>
                </a:solidFill>
              </a:rPr>
              <a:t>缺点：需要加载大量数据在内存中进行处理</a:t>
            </a:r>
            <a:endParaRPr lang="zh-CN" altLang="en-US" sz="1000" dirty="0">
              <a:solidFill>
                <a:srgbClr val="404040"/>
              </a:solidFill>
              <a:latin typeface="Century Gothic"/>
            </a:endParaRPr>
          </a:p>
        </p:txBody>
      </p:sp>
      <p:sp>
        <p:nvSpPr>
          <p:cNvPr id="10" name="TextBox 35"/>
          <p:cNvSpPr txBox="1"/>
          <p:nvPr/>
        </p:nvSpPr>
        <p:spPr>
          <a:xfrm>
            <a:off x="1492862" y="2564257"/>
            <a:ext cx="6563317" cy="692497"/>
          </a:xfrm>
          <a:prstGeom prst="rect">
            <a:avLst/>
          </a:prstGeom>
          <a:noFill/>
        </p:spPr>
        <p:txBody>
          <a:bodyPr wrap="square" rtlCol="0">
            <a:spAutoFit/>
          </a:bodyPr>
          <a:lstStyle/>
          <a:p>
            <a:pPr lvl="0">
              <a:lnSpc>
                <a:spcPct val="130000"/>
              </a:lnSpc>
              <a:defRPr/>
            </a:pPr>
            <a:r>
              <a:rPr lang="zh-CN" altLang="en-US" sz="1000" dirty="0" smtClean="0">
                <a:solidFill>
                  <a:srgbClr val="404040"/>
                </a:solidFill>
              </a:rPr>
              <a:t>通过使用数据挖掘</a:t>
            </a:r>
            <a:r>
              <a:rPr lang="en-US" altLang="zh-CN" sz="1000" dirty="0" smtClean="0">
                <a:solidFill>
                  <a:srgbClr val="404040"/>
                </a:solidFill>
              </a:rPr>
              <a:t>/</a:t>
            </a:r>
            <a:r>
              <a:rPr lang="zh-CN" altLang="en-US" sz="1000" dirty="0" smtClean="0">
                <a:solidFill>
                  <a:srgbClr val="404040"/>
                </a:solidFill>
              </a:rPr>
              <a:t>机器学习模型进行推荐的技术</a:t>
            </a:r>
            <a:endParaRPr lang="en-US" altLang="zh-CN" sz="1000" dirty="0" smtClean="0">
              <a:solidFill>
                <a:srgbClr val="404040"/>
              </a:solidFill>
            </a:endParaRPr>
          </a:p>
          <a:p>
            <a:pPr lvl="0">
              <a:lnSpc>
                <a:spcPct val="130000"/>
              </a:lnSpc>
              <a:defRPr/>
            </a:pPr>
            <a:r>
              <a:rPr lang="zh-CN" altLang="en-US" sz="1000" dirty="0" smtClean="0">
                <a:solidFill>
                  <a:srgbClr val="404040"/>
                </a:solidFill>
              </a:rPr>
              <a:t>如</a:t>
            </a:r>
            <a:r>
              <a:rPr lang="en-US" altLang="zh-CN" sz="1000" dirty="0" smtClean="0">
                <a:solidFill>
                  <a:srgbClr val="404040"/>
                </a:solidFill>
              </a:rPr>
              <a:t>BNs-based</a:t>
            </a:r>
            <a:r>
              <a:rPr lang="zh-CN" altLang="en-US" sz="1000" dirty="0" smtClean="0">
                <a:solidFill>
                  <a:srgbClr val="404040"/>
                </a:solidFill>
              </a:rPr>
              <a:t>、</a:t>
            </a:r>
            <a:r>
              <a:rPr lang="en-US" altLang="zh-CN" sz="1000" dirty="0" smtClean="0">
                <a:solidFill>
                  <a:srgbClr val="404040"/>
                </a:solidFill>
              </a:rPr>
              <a:t>MDP-based</a:t>
            </a:r>
            <a:r>
              <a:rPr lang="zh-CN" altLang="en-US" sz="1000" dirty="0" smtClean="0">
                <a:solidFill>
                  <a:srgbClr val="404040"/>
                </a:solidFill>
              </a:rPr>
              <a:t>、</a:t>
            </a:r>
            <a:r>
              <a:rPr lang="en-US" altLang="zh-CN" sz="1000" dirty="0" smtClean="0">
                <a:solidFill>
                  <a:srgbClr val="404040"/>
                </a:solidFill>
              </a:rPr>
              <a:t>clustering CF model</a:t>
            </a:r>
            <a:r>
              <a:rPr lang="zh-CN" altLang="en-US" sz="1000" dirty="0" smtClean="0">
                <a:solidFill>
                  <a:srgbClr val="404040"/>
                </a:solidFill>
              </a:rPr>
              <a:t>等</a:t>
            </a:r>
            <a:endParaRPr lang="en-US" altLang="zh-CN" sz="1000" dirty="0" smtClean="0">
              <a:solidFill>
                <a:srgbClr val="404040"/>
              </a:solidFill>
            </a:endParaRPr>
          </a:p>
          <a:p>
            <a:pPr lvl="0">
              <a:lnSpc>
                <a:spcPct val="130000"/>
              </a:lnSpc>
              <a:defRPr/>
            </a:pPr>
            <a:r>
              <a:rPr lang="zh-CN" altLang="en-US" sz="1000" dirty="0" smtClean="0">
                <a:solidFill>
                  <a:srgbClr val="404040"/>
                </a:solidFill>
                <a:latin typeface="Century Gothic"/>
              </a:rPr>
              <a:t>建模 </a:t>
            </a:r>
            <a:r>
              <a:rPr lang="en-US" altLang="zh-CN" sz="1000" dirty="0" smtClean="0">
                <a:solidFill>
                  <a:srgbClr val="404040"/>
                </a:solidFill>
                <a:latin typeface="Century Gothic"/>
              </a:rPr>
              <a:t>&amp; </a:t>
            </a:r>
            <a:r>
              <a:rPr lang="zh-CN" altLang="en-US" sz="1000" dirty="0" smtClean="0">
                <a:solidFill>
                  <a:srgbClr val="404040"/>
                </a:solidFill>
                <a:latin typeface="Century Gothic"/>
              </a:rPr>
              <a:t>推荐</a:t>
            </a:r>
            <a:endParaRPr lang="zh-CN" altLang="en-US" sz="1000" dirty="0">
              <a:solidFill>
                <a:srgbClr val="404040"/>
              </a:solidFill>
              <a:latin typeface="Century Gothic"/>
            </a:endParaRPr>
          </a:p>
        </p:txBody>
      </p:sp>
      <p:sp>
        <p:nvSpPr>
          <p:cNvPr id="11" name="TextBox 38"/>
          <p:cNvSpPr txBox="1"/>
          <p:nvPr/>
        </p:nvSpPr>
        <p:spPr>
          <a:xfrm>
            <a:off x="1492862" y="3659631"/>
            <a:ext cx="6563317" cy="292388"/>
          </a:xfrm>
          <a:prstGeom prst="rect">
            <a:avLst/>
          </a:prstGeom>
          <a:noFill/>
        </p:spPr>
        <p:txBody>
          <a:bodyPr wrap="square" rtlCol="0">
            <a:spAutoFit/>
          </a:bodyPr>
          <a:lstStyle/>
          <a:p>
            <a:pPr lvl="0">
              <a:lnSpc>
                <a:spcPct val="130000"/>
              </a:lnSpc>
              <a:defRPr/>
            </a:pPr>
            <a:r>
              <a:rPr lang="zh-CN" altLang="en-US" sz="1000" dirty="0" smtClean="0">
                <a:solidFill>
                  <a:srgbClr val="404040"/>
                </a:solidFill>
                <a:latin typeface="Century Gothic"/>
              </a:rPr>
              <a:t>将</a:t>
            </a:r>
            <a:r>
              <a:rPr lang="en-US" altLang="zh-CN" sz="1000" dirty="0" smtClean="0">
                <a:solidFill>
                  <a:srgbClr val="404040"/>
                </a:solidFill>
                <a:latin typeface="Century Gothic"/>
              </a:rPr>
              <a:t>CF</a:t>
            </a:r>
            <a:r>
              <a:rPr lang="zh-CN" altLang="en-US" sz="1000" dirty="0" smtClean="0">
                <a:solidFill>
                  <a:srgbClr val="404040"/>
                </a:solidFill>
                <a:latin typeface="Century Gothic"/>
              </a:rPr>
              <a:t>与其它推荐系统技术相结合的方法</a:t>
            </a:r>
            <a:endParaRPr lang="zh-CN" altLang="en-US" sz="1000" dirty="0">
              <a:solidFill>
                <a:srgbClr val="404040"/>
              </a:solidFill>
              <a:latin typeface="Century Gothic"/>
            </a:endParaRPr>
          </a:p>
        </p:txBody>
      </p:sp>
    </p:spTree>
    <p:extLst>
      <p:ext uri="{BB962C8B-B14F-4D97-AF65-F5344CB8AC3E}">
        <p14:creationId xmlns:p14="http://schemas.microsoft.com/office/powerpoint/2010/main" val="1890037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354858" y="785966"/>
            <a:ext cx="2434284" cy="2434284"/>
          </a:xfrm>
          <a:prstGeom prst="ellipse">
            <a:avLst/>
          </a:prstGeom>
          <a:solidFill>
            <a:srgbClr val="FFFFFF"/>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0" b="1" dirty="0" smtClean="0">
                <a:solidFill>
                  <a:srgbClr val="404040"/>
                </a:solidFill>
              </a:rPr>
              <a:t>2</a:t>
            </a:r>
            <a:endParaRPr kumimoji="1" lang="zh-CN" altLang="en-US" sz="12000" b="1" dirty="0">
              <a:solidFill>
                <a:srgbClr val="404040"/>
              </a:solidFill>
            </a:endParaRPr>
          </a:p>
        </p:txBody>
      </p:sp>
      <p:sp>
        <p:nvSpPr>
          <p:cNvPr id="5" name="文本框 5"/>
          <p:cNvSpPr txBox="1"/>
          <p:nvPr/>
        </p:nvSpPr>
        <p:spPr>
          <a:xfrm>
            <a:off x="2343429" y="3444356"/>
            <a:ext cx="4457142"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800" dirty="0">
                <a:solidFill>
                  <a:schemeClr val="tx2"/>
                </a:solidFill>
                <a:latin typeface="+mn-ea"/>
              </a:rPr>
              <a:t>A New CF Algorithm </a:t>
            </a:r>
          </a:p>
        </p:txBody>
      </p:sp>
    </p:spTree>
    <p:extLst>
      <p:ext uri="{BB962C8B-B14F-4D97-AF65-F5344CB8AC3E}">
        <p14:creationId xmlns:p14="http://schemas.microsoft.com/office/powerpoint/2010/main" val="19698457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p:cNvSpPr txBox="1"/>
          <p:nvPr/>
        </p:nvSpPr>
        <p:spPr>
          <a:xfrm>
            <a:off x="158660" y="167986"/>
            <a:ext cx="8545861" cy="461665"/>
          </a:xfrm>
          <a:prstGeom prst="rect">
            <a:avLst/>
          </a:prstGeom>
          <a:noFill/>
        </p:spPr>
        <p:txBody>
          <a:bodyPr wrap="square" rtlCol="0">
            <a:spAutoFit/>
          </a:bodyPr>
          <a:lstStyle/>
          <a:p>
            <a:r>
              <a:rPr kumimoji="1" lang="en-US" altLang="zh-CN" sz="2400" b="1" dirty="0">
                <a:solidFill>
                  <a:schemeClr val="bg1"/>
                </a:solidFill>
              </a:rPr>
              <a:t>A New CF Algorithm Based on Mining Frequent </a:t>
            </a:r>
            <a:r>
              <a:rPr kumimoji="1" lang="en-US" altLang="zh-CN" sz="2400" b="1" dirty="0" err="1">
                <a:solidFill>
                  <a:schemeClr val="bg1"/>
                </a:solidFill>
              </a:rPr>
              <a:t>Itemsets</a:t>
            </a:r>
            <a:endParaRPr kumimoji="1" lang="en-US" altLang="zh-CN" sz="3200" b="1" dirty="0" smtClean="0">
              <a:solidFill>
                <a:schemeClr val="bg1"/>
              </a:solidFill>
              <a:latin typeface="Century Gothic"/>
              <a:ea typeface="微软雅黑"/>
            </a:endParaRPr>
          </a:p>
        </p:txBody>
      </p:sp>
      <p:sp>
        <p:nvSpPr>
          <p:cNvPr id="4" name="TextBox 3"/>
          <p:cNvSpPr txBox="1"/>
          <p:nvPr/>
        </p:nvSpPr>
        <p:spPr>
          <a:xfrm>
            <a:off x="1014862" y="1171777"/>
            <a:ext cx="6188043" cy="369332"/>
          </a:xfrm>
          <a:prstGeom prst="rect">
            <a:avLst/>
          </a:prstGeom>
          <a:noFill/>
        </p:spPr>
        <p:txBody>
          <a:bodyPr wrap="square" rtlCol="0">
            <a:spAutoFit/>
          </a:bodyPr>
          <a:lstStyle/>
          <a:p>
            <a:r>
              <a:rPr lang="en-US" altLang="zh-CN" dirty="0">
                <a:solidFill>
                  <a:srgbClr val="404040"/>
                </a:solidFill>
                <a:latin typeface="Consolas" panose="020B0609020204030204" pitchFamily="49" charset="0"/>
                <a:cs typeface="Consolas" panose="020B0609020204030204" pitchFamily="49" charset="0"/>
              </a:rPr>
              <a:t>Rating vector</a:t>
            </a:r>
            <a:r>
              <a:rPr lang="zh-CN" altLang="en-US" dirty="0" smtClean="0">
                <a:solidFill>
                  <a:srgbClr val="404040"/>
                </a:solidFill>
                <a:latin typeface="Consolas" panose="020B0609020204030204" pitchFamily="49" charset="0"/>
                <a:cs typeface="Consolas" panose="020B0609020204030204" pitchFamily="49" charset="0"/>
              </a:rPr>
              <a:t>：</a:t>
            </a:r>
            <a:r>
              <a:rPr lang="en-US" altLang="zh-CN" dirty="0" smtClean="0">
                <a:solidFill>
                  <a:srgbClr val="404040"/>
                </a:solidFill>
                <a:latin typeface="Consolas" panose="020B0609020204030204" pitchFamily="49" charset="0"/>
                <a:cs typeface="Consolas" panose="020B0609020204030204" pitchFamily="49" charset="0"/>
              </a:rPr>
              <a:t>u=(item1=3, item2=5, item3=2)</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15" name="Freeform 33"/>
          <p:cNvSpPr>
            <a:spLocks noChangeAspect="1" noEditPoints="1"/>
          </p:cNvSpPr>
          <p:nvPr/>
        </p:nvSpPr>
        <p:spPr bwMode="auto">
          <a:xfrm>
            <a:off x="612773" y="1197054"/>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TextBox 16"/>
          <p:cNvSpPr txBox="1"/>
          <p:nvPr/>
        </p:nvSpPr>
        <p:spPr>
          <a:xfrm>
            <a:off x="1008921" y="1628102"/>
            <a:ext cx="3294237" cy="369332"/>
          </a:xfrm>
          <a:prstGeom prst="rect">
            <a:avLst/>
          </a:prstGeom>
          <a:noFill/>
        </p:spPr>
        <p:txBody>
          <a:bodyPr wrap="square" rtlCol="0">
            <a:spAutoFit/>
          </a:bodyPr>
          <a:lstStyle/>
          <a:p>
            <a:r>
              <a:rPr lang="en-US" altLang="zh-CN" dirty="0" smtClean="0">
                <a:solidFill>
                  <a:srgbClr val="404040"/>
                </a:solidFill>
                <a:latin typeface="Consolas" panose="020B0609020204030204" pitchFamily="49" charset="0"/>
                <a:cs typeface="Consolas" panose="020B0609020204030204" pitchFamily="49" charset="0"/>
              </a:rPr>
              <a:t>Algorithm process:</a:t>
            </a:r>
            <a:endParaRPr lang="zh-CN" altLang="en-US" dirty="0">
              <a:solidFill>
                <a:srgbClr val="404040"/>
              </a:solidFill>
              <a:latin typeface="Consolas" panose="020B0609020204030204" pitchFamily="49" charset="0"/>
              <a:cs typeface="Consolas" panose="020B0609020204030204" pitchFamily="49" charset="0"/>
            </a:endParaRPr>
          </a:p>
        </p:txBody>
      </p:sp>
      <p:sp>
        <p:nvSpPr>
          <p:cNvPr id="18" name="Freeform 33"/>
          <p:cNvSpPr>
            <a:spLocks noChangeAspect="1" noEditPoints="1"/>
          </p:cNvSpPr>
          <p:nvPr/>
        </p:nvSpPr>
        <p:spPr bwMode="auto">
          <a:xfrm>
            <a:off x="606832" y="1653379"/>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nvGrpSpPr>
          <p:cNvPr id="49" name="组合 48"/>
          <p:cNvGrpSpPr/>
          <p:nvPr/>
        </p:nvGrpSpPr>
        <p:grpSpPr>
          <a:xfrm>
            <a:off x="1422245" y="2120341"/>
            <a:ext cx="5796161" cy="2605644"/>
            <a:chOff x="1244733" y="2164095"/>
            <a:chExt cx="5796161" cy="2605644"/>
          </a:xfrm>
        </p:grpSpPr>
        <p:sp>
          <p:nvSpPr>
            <p:cNvPr id="10" name="矩形 9"/>
            <p:cNvSpPr/>
            <p:nvPr/>
          </p:nvSpPr>
          <p:spPr>
            <a:xfrm>
              <a:off x="2096524" y="2337873"/>
              <a:ext cx="979755" cy="307777"/>
            </a:xfrm>
            <a:prstGeom prst="rect">
              <a:avLst/>
            </a:prstGeom>
          </p:spPr>
          <p:txBody>
            <a:bodyPr wrap="none">
              <a:spAutoFit/>
            </a:bodyPr>
            <a:lstStyle/>
            <a:p>
              <a:r>
                <a:rPr lang="en-US" altLang="zh-CN" sz="1400" dirty="0" smtClean="0">
                  <a:solidFill>
                    <a:srgbClr val="404040"/>
                  </a:solidFill>
                  <a:latin typeface="Consolas" panose="020B0609020204030204" pitchFamily="49" charset="0"/>
                  <a:cs typeface="Consolas" panose="020B0609020204030204" pitchFamily="49" charset="0"/>
                </a:rPr>
                <a:t>Modeling</a:t>
              </a:r>
              <a:endParaRPr lang="zh-CN" altLang="en-US" sz="1400" dirty="0"/>
            </a:p>
          </p:txBody>
        </p:sp>
        <p:sp>
          <p:nvSpPr>
            <p:cNvPr id="11" name="矩形 10"/>
            <p:cNvSpPr/>
            <p:nvPr/>
          </p:nvSpPr>
          <p:spPr>
            <a:xfrm>
              <a:off x="4373639" y="2626339"/>
              <a:ext cx="1576072" cy="307777"/>
            </a:xfrm>
            <a:prstGeom prst="rect">
              <a:avLst/>
            </a:prstGeom>
          </p:spPr>
          <p:txBody>
            <a:bodyPr wrap="none">
              <a:spAutoFit/>
            </a:bodyPr>
            <a:lstStyle/>
            <a:p>
              <a:r>
                <a:rPr lang="en-US" altLang="zh-CN" sz="1400" dirty="0" smtClean="0">
                  <a:solidFill>
                    <a:srgbClr val="404040"/>
                  </a:solidFill>
                  <a:latin typeface="Consolas" panose="020B0609020204030204" pitchFamily="49" charset="0"/>
                  <a:cs typeface="Consolas" panose="020B0609020204030204" pitchFamily="49" charset="0"/>
                </a:rPr>
                <a:t>Recommendation</a:t>
              </a:r>
              <a:endParaRPr lang="zh-CN" altLang="en-US" sz="1400" dirty="0"/>
            </a:p>
          </p:txBody>
        </p:sp>
        <p:grpSp>
          <p:nvGrpSpPr>
            <p:cNvPr id="35" name="组合 34"/>
            <p:cNvGrpSpPr/>
            <p:nvPr/>
          </p:nvGrpSpPr>
          <p:grpSpPr>
            <a:xfrm>
              <a:off x="5204254" y="3335129"/>
              <a:ext cx="1693770" cy="658090"/>
              <a:chOff x="7010751" y="3716177"/>
              <a:chExt cx="1693770" cy="658090"/>
            </a:xfrm>
          </p:grpSpPr>
          <p:sp>
            <p:nvSpPr>
              <p:cNvPr id="14" name="圆角矩形 13"/>
              <p:cNvSpPr/>
              <p:nvPr/>
            </p:nvSpPr>
            <p:spPr>
              <a:xfrm>
                <a:off x="7010751" y="3716177"/>
                <a:ext cx="1693770" cy="658090"/>
              </a:xfrm>
              <a:prstGeom prst="roundRect">
                <a:avLst/>
              </a:prstGeom>
              <a:solidFill>
                <a:schemeClr val="bg1"/>
              </a:solidFill>
              <a:ln w="1905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7117869" y="3891334"/>
                <a:ext cx="1479535" cy="307777"/>
              </a:xfrm>
              <a:prstGeom prst="rect">
                <a:avLst/>
              </a:prstGeom>
              <a:noFill/>
            </p:spPr>
            <p:txBody>
              <a:bodyPr wrap="square" rtlCol="0">
                <a:spAutoFit/>
              </a:bodyPr>
              <a:lstStyle/>
              <a:p>
                <a:r>
                  <a:rPr lang="en-US" altLang="zh-CN" sz="1400" dirty="0" err="1" smtClean="0">
                    <a:solidFill>
                      <a:srgbClr val="404040"/>
                    </a:solidFill>
                    <a:latin typeface="Consolas" panose="020B0609020204030204" pitchFamily="49" charset="0"/>
                    <a:cs typeface="Consolas" panose="020B0609020204030204" pitchFamily="49" charset="0"/>
                  </a:rPr>
                  <a:t>Recommadation</a:t>
                </a:r>
                <a:endParaRPr lang="zh-CN" altLang="en-US" sz="1400" dirty="0">
                  <a:solidFill>
                    <a:srgbClr val="404040"/>
                  </a:solidFill>
                  <a:latin typeface="Consolas" panose="020B0609020204030204" pitchFamily="49" charset="0"/>
                  <a:cs typeface="Consolas" panose="020B0609020204030204" pitchFamily="49" charset="0"/>
                </a:endParaRPr>
              </a:p>
            </p:txBody>
          </p:sp>
        </p:grpSp>
        <p:sp>
          <p:nvSpPr>
            <p:cNvPr id="30" name="右中括号 29"/>
            <p:cNvSpPr/>
            <p:nvPr/>
          </p:nvSpPr>
          <p:spPr>
            <a:xfrm>
              <a:off x="4158315" y="3061168"/>
              <a:ext cx="265048" cy="1215792"/>
            </a:xfrm>
            <a:prstGeom prst="rightBracket">
              <a:avLst/>
            </a:prstGeom>
            <a:noFill/>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31" name="直接箭头连接符 30"/>
            <p:cNvCxnSpPr/>
            <p:nvPr/>
          </p:nvCxnSpPr>
          <p:spPr>
            <a:xfrm>
              <a:off x="4510624" y="3683039"/>
              <a:ext cx="693630"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48" name="组合 47"/>
            <p:cNvGrpSpPr/>
            <p:nvPr/>
          </p:nvGrpSpPr>
          <p:grpSpPr>
            <a:xfrm>
              <a:off x="3354270" y="3918261"/>
              <a:ext cx="911457" cy="738664"/>
              <a:chOff x="5085347" y="4015568"/>
              <a:chExt cx="911457" cy="738664"/>
            </a:xfrm>
          </p:grpSpPr>
          <p:sp>
            <p:nvSpPr>
              <p:cNvPr id="33" name="圆角矩形 32"/>
              <p:cNvSpPr/>
              <p:nvPr/>
            </p:nvSpPr>
            <p:spPr>
              <a:xfrm>
                <a:off x="5085347" y="4055855"/>
                <a:ext cx="911457" cy="658090"/>
              </a:xfrm>
              <a:prstGeom prst="roundRect">
                <a:avLst/>
              </a:prstGeom>
              <a:solidFill>
                <a:schemeClr val="bg1"/>
              </a:solidFill>
              <a:ln w="1905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5148541" y="4015568"/>
                <a:ext cx="785068" cy="738664"/>
              </a:xfrm>
              <a:prstGeom prst="rect">
                <a:avLst/>
              </a:prstGeom>
              <a:noFill/>
            </p:spPr>
            <p:txBody>
              <a:bodyPr wrap="square" rtlCol="0">
                <a:spAutoFit/>
              </a:bodyPr>
              <a:lstStyle/>
              <a:p>
                <a:r>
                  <a:rPr lang="en-US" altLang="zh-CN" sz="1400" dirty="0" smtClean="0">
                    <a:solidFill>
                      <a:srgbClr val="404040"/>
                    </a:solidFill>
                    <a:latin typeface="Consolas" panose="020B0609020204030204" pitchFamily="49" charset="0"/>
                    <a:cs typeface="Consolas" panose="020B0609020204030204" pitchFamily="49" charset="0"/>
                  </a:rPr>
                  <a:t>User Rating Vector</a:t>
                </a:r>
                <a:endParaRPr lang="zh-CN" altLang="en-US" sz="1400" dirty="0">
                  <a:solidFill>
                    <a:srgbClr val="404040"/>
                  </a:solidFill>
                  <a:latin typeface="Consolas" panose="020B0609020204030204" pitchFamily="49" charset="0"/>
                  <a:cs typeface="Consolas" panose="020B0609020204030204" pitchFamily="49" charset="0"/>
                </a:endParaRPr>
              </a:p>
            </p:txBody>
          </p:sp>
        </p:grpSp>
        <p:sp>
          <p:nvSpPr>
            <p:cNvPr id="36" name="矩形 35"/>
            <p:cNvSpPr/>
            <p:nvPr/>
          </p:nvSpPr>
          <p:spPr>
            <a:xfrm>
              <a:off x="1244733" y="2164095"/>
              <a:ext cx="3012331" cy="1516514"/>
            </a:xfrm>
            <a:prstGeom prst="rect">
              <a:avLst/>
            </a:prstGeom>
            <a:noFill/>
            <a:ln w="190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6" name="矩形 25"/>
            <p:cNvSpPr/>
            <p:nvPr/>
          </p:nvSpPr>
          <p:spPr>
            <a:xfrm>
              <a:off x="3255428" y="2894049"/>
              <a:ext cx="482824" cy="307777"/>
            </a:xfrm>
            <a:prstGeom prst="rect">
              <a:avLst/>
            </a:prstGeom>
          </p:spPr>
          <p:txBody>
            <a:bodyPr wrap="none">
              <a:spAutoFit/>
            </a:bodyPr>
            <a:lstStyle/>
            <a:p>
              <a:r>
                <a:rPr lang="en-US" altLang="zh-CN" sz="1400" dirty="0" smtClean="0">
                  <a:solidFill>
                    <a:srgbClr val="404040"/>
                  </a:solidFill>
                  <a:latin typeface="Consolas" panose="020B0609020204030204" pitchFamily="49" charset="0"/>
                  <a:cs typeface="Consolas" panose="020B0609020204030204" pitchFamily="49" charset="0"/>
                </a:rPr>
                <a:t>FIs</a:t>
              </a:r>
              <a:endParaRPr lang="zh-CN" altLang="en-US" sz="1400" dirty="0"/>
            </a:p>
          </p:txBody>
        </p:sp>
        <p:grpSp>
          <p:nvGrpSpPr>
            <p:cNvPr id="8" name="组合 7"/>
            <p:cNvGrpSpPr/>
            <p:nvPr/>
          </p:nvGrpSpPr>
          <p:grpSpPr>
            <a:xfrm>
              <a:off x="1360599" y="2697539"/>
              <a:ext cx="930442" cy="734853"/>
              <a:chOff x="3007895" y="3387968"/>
              <a:chExt cx="930442" cy="734853"/>
            </a:xfrm>
            <a:noFill/>
          </p:grpSpPr>
          <p:sp>
            <p:nvSpPr>
              <p:cNvPr id="7" name="流程图: 磁盘 6"/>
              <p:cNvSpPr/>
              <p:nvPr/>
            </p:nvSpPr>
            <p:spPr>
              <a:xfrm>
                <a:off x="3007895" y="3387968"/>
                <a:ext cx="930442" cy="734853"/>
              </a:xfrm>
              <a:prstGeom prst="flowChartMagneticDisk">
                <a:avLst/>
              </a:prstGeom>
              <a:grpFill/>
              <a:ln w="1905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023411" y="3586643"/>
                <a:ext cx="899410" cy="523220"/>
              </a:xfrm>
              <a:prstGeom prst="rect">
                <a:avLst/>
              </a:prstGeom>
              <a:grpFill/>
            </p:spPr>
            <p:txBody>
              <a:bodyPr wrap="square" rtlCol="0">
                <a:spAutoFit/>
              </a:bodyPr>
              <a:lstStyle/>
              <a:p>
                <a:r>
                  <a:rPr lang="en-US" altLang="zh-CN" sz="1400" dirty="0">
                    <a:solidFill>
                      <a:srgbClr val="404040"/>
                    </a:solidFill>
                    <a:latin typeface="Consolas" panose="020B0609020204030204" pitchFamily="49" charset="0"/>
                    <a:cs typeface="Consolas" panose="020B0609020204030204" pitchFamily="49" charset="0"/>
                  </a:rPr>
                  <a:t>Rating </a:t>
                </a:r>
                <a:r>
                  <a:rPr lang="en-US" altLang="zh-CN" sz="1400" dirty="0" smtClean="0">
                    <a:solidFill>
                      <a:srgbClr val="404040"/>
                    </a:solidFill>
                    <a:latin typeface="Consolas" panose="020B0609020204030204" pitchFamily="49" charset="0"/>
                    <a:cs typeface="Consolas" panose="020B0609020204030204" pitchFamily="49" charset="0"/>
                  </a:rPr>
                  <a:t>matrix</a:t>
                </a:r>
                <a:endParaRPr lang="zh-CN" altLang="en-US" sz="1400" dirty="0">
                  <a:solidFill>
                    <a:srgbClr val="404040"/>
                  </a:solidFill>
                  <a:latin typeface="Consolas" panose="020B0609020204030204" pitchFamily="49" charset="0"/>
                  <a:cs typeface="Consolas" panose="020B0609020204030204" pitchFamily="49" charset="0"/>
                </a:endParaRPr>
              </a:p>
            </p:txBody>
          </p:sp>
        </p:grpSp>
        <p:sp>
          <p:nvSpPr>
            <p:cNvPr id="13" name="流程图: 直接访问存储器 12"/>
            <p:cNvSpPr/>
            <p:nvPr/>
          </p:nvSpPr>
          <p:spPr>
            <a:xfrm>
              <a:off x="3225580" y="2693994"/>
              <a:ext cx="914400" cy="685800"/>
            </a:xfrm>
            <a:prstGeom prst="flowChartMagneticDrum">
              <a:avLst/>
            </a:prstGeom>
            <a:noFill/>
            <a:ln w="1905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2443867" y="2746658"/>
              <a:ext cx="693630" cy="290236"/>
              <a:chOff x="4058213" y="3188685"/>
              <a:chExt cx="693630" cy="290236"/>
            </a:xfrm>
          </p:grpSpPr>
          <p:cxnSp>
            <p:nvCxnSpPr>
              <p:cNvPr id="25" name="直接箭头连接符 24"/>
              <p:cNvCxnSpPr/>
              <p:nvPr/>
            </p:nvCxnSpPr>
            <p:spPr>
              <a:xfrm>
                <a:off x="4058213" y="3478921"/>
                <a:ext cx="693630"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140333" y="3188685"/>
                <a:ext cx="529390" cy="276999"/>
              </a:xfrm>
              <a:prstGeom prst="rect">
                <a:avLst/>
              </a:prstGeom>
              <a:noFill/>
            </p:spPr>
            <p:txBody>
              <a:bodyPr wrap="square" rtlCol="0">
                <a:spAutoFit/>
              </a:bodyPr>
              <a:lstStyle/>
              <a:p>
                <a:r>
                  <a:rPr lang="en-US" altLang="zh-CN" sz="1200" dirty="0" smtClean="0">
                    <a:solidFill>
                      <a:srgbClr val="404040"/>
                    </a:solidFill>
                    <a:latin typeface="Consolas" panose="020B0609020204030204" pitchFamily="49" charset="0"/>
                    <a:cs typeface="Consolas" panose="020B0609020204030204" pitchFamily="49" charset="0"/>
                  </a:rPr>
                  <a:t>FIM</a:t>
                </a:r>
                <a:endParaRPr lang="zh-CN" altLang="en-US" sz="1200" dirty="0">
                  <a:solidFill>
                    <a:srgbClr val="404040"/>
                  </a:solidFill>
                  <a:latin typeface="Consolas" panose="020B0609020204030204" pitchFamily="49" charset="0"/>
                  <a:cs typeface="Consolas" panose="020B0609020204030204" pitchFamily="49" charset="0"/>
                </a:endParaRPr>
              </a:p>
            </p:txBody>
          </p:sp>
        </p:grpSp>
        <p:sp>
          <p:nvSpPr>
            <p:cNvPr id="47" name="矩形 46"/>
            <p:cNvSpPr/>
            <p:nvPr/>
          </p:nvSpPr>
          <p:spPr>
            <a:xfrm>
              <a:off x="3145165" y="2491760"/>
              <a:ext cx="3895729" cy="2277979"/>
            </a:xfrm>
            <a:prstGeom prst="rect">
              <a:avLst/>
            </a:prstGeom>
            <a:noFill/>
            <a:ln w="190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66794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4" y="178595"/>
            <a:ext cx="2093119" cy="523220"/>
          </a:xfrm>
          <a:prstGeom prst="rect">
            <a:avLst/>
          </a:prstGeom>
          <a:noFill/>
        </p:spPr>
        <p:txBody>
          <a:bodyPr wrap="square" rtlCol="0">
            <a:spAutoFit/>
          </a:bodyPr>
          <a:lstStyle/>
          <a:p>
            <a:r>
              <a:rPr lang="en-US" altLang="zh-CN" sz="2800" b="1" dirty="0" smtClean="0">
                <a:solidFill>
                  <a:srgbClr val="4D4D4D"/>
                </a:solidFill>
                <a:latin typeface="+mn-lt"/>
              </a:rPr>
              <a:t>Example</a:t>
            </a:r>
            <a:endParaRPr lang="zh-CN" altLang="en-US" sz="2800" b="1" dirty="0">
              <a:solidFill>
                <a:srgbClr val="4D4D4D"/>
              </a:solidFill>
              <a:latin typeface="+mn-lt"/>
            </a:endParaRPr>
          </a:p>
        </p:txBody>
      </p:sp>
      <p:sp>
        <p:nvSpPr>
          <p:cNvPr id="3" name="Freeform 33"/>
          <p:cNvSpPr>
            <a:spLocks noChangeAspect="1" noEditPoints="1"/>
          </p:cNvSpPr>
          <p:nvPr/>
        </p:nvSpPr>
        <p:spPr bwMode="auto">
          <a:xfrm>
            <a:off x="881643" y="1742303"/>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TextBox 3"/>
          <p:cNvSpPr txBox="1"/>
          <p:nvPr/>
        </p:nvSpPr>
        <p:spPr>
          <a:xfrm>
            <a:off x="1125391" y="1691749"/>
            <a:ext cx="5085819" cy="338554"/>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Frequent </a:t>
            </a:r>
            <a:r>
              <a:rPr lang="en-US" altLang="zh-CN" sz="1600" dirty="0" err="1" smtClean="0">
                <a:solidFill>
                  <a:srgbClr val="404040"/>
                </a:solidFill>
                <a:latin typeface="Consolas" panose="020B0609020204030204" pitchFamily="49" charset="0"/>
                <a:cs typeface="Consolas" panose="020B0609020204030204" pitchFamily="49" charset="0"/>
              </a:rPr>
              <a:t>itemsets</a:t>
            </a:r>
            <a:r>
              <a:rPr lang="en-US" altLang="zh-CN" sz="1600" dirty="0" smtClean="0">
                <a:solidFill>
                  <a:srgbClr val="404040"/>
                </a:solidFill>
                <a:latin typeface="Consolas" panose="020B0609020204030204" pitchFamily="49" charset="0"/>
                <a:cs typeface="Consolas" panose="020B0609020204030204" pitchFamily="49" charset="0"/>
              </a:rPr>
              <a:t> S:</a:t>
            </a:r>
            <a:endParaRPr lang="zh-CN" altLang="en-US" sz="1600" dirty="0">
              <a:solidFill>
                <a:srgbClr val="404040"/>
              </a:solidFill>
              <a:latin typeface="Consolas" panose="020B0609020204030204" pitchFamily="49" charset="0"/>
              <a:cs typeface="Consolas" panose="020B0609020204030204" pitchFamily="49" charset="0"/>
            </a:endParaRPr>
          </a:p>
        </p:txBody>
      </p:sp>
      <p:sp>
        <p:nvSpPr>
          <p:cNvPr id="5" name="TextBox 4"/>
          <p:cNvSpPr txBox="1"/>
          <p:nvPr/>
        </p:nvSpPr>
        <p:spPr>
          <a:xfrm>
            <a:off x="1339453" y="2017422"/>
            <a:ext cx="4528687" cy="1323439"/>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s1=(item1, item2)</a:t>
            </a:r>
          </a:p>
          <a:p>
            <a:r>
              <a:rPr lang="en-US" altLang="zh-CN" sz="1600" dirty="0" smtClean="0">
                <a:solidFill>
                  <a:srgbClr val="404040"/>
                </a:solidFill>
                <a:latin typeface="Consolas" panose="020B0609020204030204" pitchFamily="49" charset="0"/>
                <a:cs typeface="Consolas" panose="020B0609020204030204" pitchFamily="49" charset="0"/>
              </a:rPr>
              <a:t>s2=(</a:t>
            </a:r>
            <a:r>
              <a:rPr lang="en-US" altLang="zh-CN" sz="1600" dirty="0">
                <a:solidFill>
                  <a:srgbClr val="404040"/>
                </a:solidFill>
                <a:latin typeface="Consolas" panose="020B0609020204030204" pitchFamily="49" charset="0"/>
                <a:cs typeface="Consolas" panose="020B0609020204030204" pitchFamily="49" charset="0"/>
              </a:rPr>
              <a:t>item1, item2, </a:t>
            </a:r>
            <a:r>
              <a:rPr lang="en-US" altLang="zh-CN" sz="1600" dirty="0" smtClean="0">
                <a:solidFill>
                  <a:srgbClr val="404040"/>
                </a:solidFill>
                <a:latin typeface="Consolas" panose="020B0609020204030204" pitchFamily="49" charset="0"/>
                <a:cs typeface="Consolas" panose="020B0609020204030204" pitchFamily="49" charset="0"/>
              </a:rPr>
              <a:t>item5)</a:t>
            </a:r>
          </a:p>
          <a:p>
            <a:r>
              <a:rPr lang="en-US" altLang="zh-CN" sz="1600" dirty="0" smtClean="0">
                <a:solidFill>
                  <a:srgbClr val="404040"/>
                </a:solidFill>
                <a:latin typeface="Consolas" panose="020B0609020204030204" pitchFamily="49" charset="0"/>
                <a:cs typeface="Consolas" panose="020B0609020204030204" pitchFamily="49" charset="0"/>
              </a:rPr>
              <a:t>s3=(</a:t>
            </a:r>
            <a:r>
              <a:rPr lang="en-US" altLang="zh-CN" sz="1600" dirty="0">
                <a:solidFill>
                  <a:srgbClr val="404040"/>
                </a:solidFill>
                <a:latin typeface="Consolas" panose="020B0609020204030204" pitchFamily="49" charset="0"/>
                <a:cs typeface="Consolas" panose="020B0609020204030204" pitchFamily="49" charset="0"/>
              </a:rPr>
              <a:t>item1, item2, item3,item5, </a:t>
            </a:r>
            <a:r>
              <a:rPr lang="en-US" altLang="zh-CN" sz="1600" dirty="0" smtClean="0">
                <a:solidFill>
                  <a:srgbClr val="404040"/>
                </a:solidFill>
                <a:latin typeface="Consolas" panose="020B0609020204030204" pitchFamily="49" charset="0"/>
                <a:cs typeface="Consolas" panose="020B0609020204030204" pitchFamily="49" charset="0"/>
              </a:rPr>
              <a:t>item7)</a:t>
            </a:r>
          </a:p>
          <a:p>
            <a:r>
              <a:rPr lang="en-US" altLang="zh-CN" sz="1600" dirty="0" smtClean="0">
                <a:solidFill>
                  <a:srgbClr val="404040"/>
                </a:solidFill>
                <a:latin typeface="Consolas" panose="020B0609020204030204" pitchFamily="49" charset="0"/>
                <a:cs typeface="Consolas" panose="020B0609020204030204" pitchFamily="49" charset="0"/>
              </a:rPr>
              <a:t>s4=(</a:t>
            </a:r>
            <a:r>
              <a:rPr lang="en-US" altLang="zh-CN" sz="1600" dirty="0">
                <a:solidFill>
                  <a:srgbClr val="404040"/>
                </a:solidFill>
                <a:latin typeface="Consolas" panose="020B0609020204030204" pitchFamily="49" charset="0"/>
                <a:cs typeface="Consolas" panose="020B0609020204030204" pitchFamily="49" charset="0"/>
              </a:rPr>
              <a:t>item5, </a:t>
            </a:r>
            <a:r>
              <a:rPr lang="en-US" altLang="zh-CN" sz="1600" dirty="0" smtClean="0">
                <a:solidFill>
                  <a:srgbClr val="404040"/>
                </a:solidFill>
                <a:latin typeface="Consolas" panose="020B0609020204030204" pitchFamily="49" charset="0"/>
                <a:cs typeface="Consolas" panose="020B0609020204030204" pitchFamily="49" charset="0"/>
              </a:rPr>
              <a:t>item7)</a:t>
            </a:r>
          </a:p>
          <a:p>
            <a:r>
              <a:rPr lang="en-US" altLang="zh-CN" sz="1600" dirty="0" smtClean="0">
                <a:solidFill>
                  <a:srgbClr val="404040"/>
                </a:solidFill>
                <a:latin typeface="Consolas" panose="020B0609020204030204" pitchFamily="49" charset="0"/>
                <a:cs typeface="Consolas" panose="020B0609020204030204" pitchFamily="49" charset="0"/>
              </a:rPr>
              <a:t>s5=(</a:t>
            </a:r>
            <a:r>
              <a:rPr lang="en-US" altLang="zh-CN" sz="1600" dirty="0">
                <a:solidFill>
                  <a:srgbClr val="404040"/>
                </a:solidFill>
                <a:latin typeface="Consolas" panose="020B0609020204030204" pitchFamily="49" charset="0"/>
                <a:cs typeface="Consolas" panose="020B0609020204030204" pitchFamily="49" charset="0"/>
              </a:rPr>
              <a:t>item2, item4, </a:t>
            </a:r>
            <a:r>
              <a:rPr lang="en-US" altLang="zh-CN" sz="1600" dirty="0" smtClean="0">
                <a:solidFill>
                  <a:srgbClr val="404040"/>
                </a:solidFill>
                <a:latin typeface="Consolas" panose="020B0609020204030204" pitchFamily="49" charset="0"/>
                <a:cs typeface="Consolas" panose="020B0609020204030204" pitchFamily="49" charset="0"/>
              </a:rPr>
              <a:t>item7)</a:t>
            </a:r>
          </a:p>
        </p:txBody>
      </p:sp>
      <p:sp>
        <p:nvSpPr>
          <p:cNvPr id="6" name="Freeform 33"/>
          <p:cNvSpPr>
            <a:spLocks noChangeAspect="1" noEditPoints="1"/>
          </p:cNvSpPr>
          <p:nvPr/>
        </p:nvSpPr>
        <p:spPr bwMode="auto">
          <a:xfrm>
            <a:off x="881643" y="3468985"/>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6"/>
          <p:cNvSpPr txBox="1"/>
          <p:nvPr/>
        </p:nvSpPr>
        <p:spPr>
          <a:xfrm>
            <a:off x="1125391" y="3435949"/>
            <a:ext cx="5978870" cy="338554"/>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User rating vector: </a:t>
            </a:r>
            <a:r>
              <a:rPr lang="en-US" altLang="zh-CN" sz="1600" dirty="0">
                <a:solidFill>
                  <a:srgbClr val="404040"/>
                </a:solidFill>
                <a:latin typeface="Consolas" panose="020B0609020204030204" pitchFamily="49" charset="0"/>
                <a:cs typeface="Consolas" panose="020B0609020204030204" pitchFamily="49" charset="0"/>
              </a:rPr>
              <a:t>u=(item1=3, item2=5, item3=2)</a:t>
            </a:r>
            <a:endParaRPr lang="zh-CN" altLang="en-US" sz="1600" dirty="0">
              <a:solidFill>
                <a:srgbClr val="404040"/>
              </a:solidFill>
              <a:latin typeface="Consolas" panose="020B0609020204030204" pitchFamily="49" charset="0"/>
              <a:cs typeface="Consolas" panose="020B0609020204030204" pitchFamily="49" charset="0"/>
            </a:endParaRPr>
          </a:p>
        </p:txBody>
      </p:sp>
      <p:sp>
        <p:nvSpPr>
          <p:cNvPr id="8" name="Freeform 33"/>
          <p:cNvSpPr>
            <a:spLocks noChangeAspect="1" noEditPoints="1"/>
          </p:cNvSpPr>
          <p:nvPr/>
        </p:nvSpPr>
        <p:spPr bwMode="auto">
          <a:xfrm>
            <a:off x="881643" y="3906083"/>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TextBox 8"/>
          <p:cNvSpPr txBox="1"/>
          <p:nvPr/>
        </p:nvSpPr>
        <p:spPr>
          <a:xfrm>
            <a:off x="1125391" y="3873047"/>
            <a:ext cx="5978870" cy="584775"/>
          </a:xfrm>
          <a:prstGeom prst="rect">
            <a:avLst/>
          </a:prstGeom>
          <a:noFill/>
        </p:spPr>
        <p:txBody>
          <a:bodyPr wrap="square" rtlCol="0">
            <a:spAutoFit/>
          </a:bodyPr>
          <a:lstStyle/>
          <a:p>
            <a:r>
              <a:rPr lang="en-US" altLang="zh-CN" sz="1600" dirty="0" smtClean="0">
                <a:solidFill>
                  <a:srgbClr val="404040"/>
                </a:solidFill>
                <a:latin typeface="Consolas" panose="020B0609020204030204" pitchFamily="49" charset="0"/>
                <a:cs typeface="Consolas" panose="020B0609020204030204" pitchFamily="49" charset="0"/>
              </a:rPr>
              <a:t>Then s3 is extracted and item5 &amp; item7 is </a:t>
            </a:r>
            <a:r>
              <a:rPr lang="en-US" altLang="zh-CN" sz="1600" dirty="0" err="1" smtClean="0">
                <a:solidFill>
                  <a:srgbClr val="404040"/>
                </a:solidFill>
                <a:latin typeface="Consolas" panose="020B0609020204030204" pitchFamily="49" charset="0"/>
                <a:cs typeface="Consolas" panose="020B0609020204030204" pitchFamily="49" charset="0"/>
              </a:rPr>
              <a:t>recommoned</a:t>
            </a:r>
            <a:r>
              <a:rPr lang="en-US" altLang="zh-CN" sz="1600" dirty="0" smtClean="0">
                <a:solidFill>
                  <a:srgbClr val="404040"/>
                </a:solidFill>
                <a:latin typeface="Consolas" panose="020B0609020204030204" pitchFamily="49" charset="0"/>
                <a:cs typeface="Consolas" panose="020B0609020204030204" pitchFamily="49" charset="0"/>
              </a:rPr>
              <a:t> to the user</a:t>
            </a:r>
            <a:endParaRPr lang="zh-CN" altLang="en-US" sz="1600" dirty="0">
              <a:solidFill>
                <a:srgbClr val="4040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92282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p:cNvSpPr txBox="1"/>
          <p:nvPr/>
        </p:nvSpPr>
        <p:spPr>
          <a:xfrm>
            <a:off x="127619" y="176360"/>
            <a:ext cx="1973897"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sz="2400" b="1" dirty="0" smtClean="0">
                <a:solidFill>
                  <a:schemeClr val="bg1"/>
                </a:solidFill>
              </a:rPr>
              <a:t>Reflection</a:t>
            </a:r>
            <a:endParaRPr kumimoji="1" lang="en-US" altLang="zh-CN" sz="3200" b="1" dirty="0" smtClean="0">
              <a:solidFill>
                <a:schemeClr val="bg1"/>
              </a:solidFill>
              <a:latin typeface="Century Gothic"/>
              <a:ea typeface="微软雅黑"/>
            </a:endParaRPr>
          </a:p>
        </p:txBody>
      </p:sp>
      <p:sp>
        <p:nvSpPr>
          <p:cNvPr id="3" name="Freeform 33"/>
          <p:cNvSpPr>
            <a:spLocks noChangeAspect="1" noEditPoints="1"/>
          </p:cNvSpPr>
          <p:nvPr/>
        </p:nvSpPr>
        <p:spPr bwMode="auto">
          <a:xfrm>
            <a:off x="728706" y="1369677"/>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TextBox 3"/>
          <p:cNvSpPr txBox="1"/>
          <p:nvPr/>
        </p:nvSpPr>
        <p:spPr>
          <a:xfrm>
            <a:off x="972454" y="1319123"/>
            <a:ext cx="7529469" cy="830997"/>
          </a:xfrm>
          <a:prstGeom prst="rect">
            <a:avLst/>
          </a:prstGeom>
          <a:noFill/>
        </p:spPr>
        <p:txBody>
          <a:bodyPr wrap="square" rtlCol="0">
            <a:spAutoFit/>
          </a:bodyPr>
          <a:lstStyle/>
          <a:p>
            <a:r>
              <a:rPr lang="en-US" altLang="zh-CN" sz="1600" dirty="0" smtClean="0">
                <a:solidFill>
                  <a:srgbClr val="FF0000"/>
                </a:solidFill>
                <a:latin typeface="Consolas" panose="020B0609020204030204" pitchFamily="49" charset="0"/>
                <a:cs typeface="Consolas" panose="020B0609020204030204" pitchFamily="49" charset="0"/>
              </a:rPr>
              <a:t>Drawback</a:t>
            </a:r>
            <a:r>
              <a:rPr lang="zh-CN" altLang="en-US" sz="1600" dirty="0" smtClean="0">
                <a:solidFill>
                  <a:srgbClr val="FF0000"/>
                </a:solidFill>
                <a:latin typeface="Consolas" panose="020B0609020204030204" pitchFamily="49" charset="0"/>
                <a:cs typeface="Consolas" panose="020B0609020204030204" pitchFamily="49" charset="0"/>
              </a:rPr>
              <a:t>：</a:t>
            </a:r>
            <a:endParaRPr lang="en-US" altLang="zh-CN" sz="1600" dirty="0" smtClean="0">
              <a:solidFill>
                <a:srgbClr val="FF0000"/>
              </a:solidFill>
              <a:latin typeface="Consolas" panose="020B0609020204030204" pitchFamily="49" charset="0"/>
              <a:cs typeface="Consolas" panose="020B0609020204030204" pitchFamily="49" charset="0"/>
            </a:endParaRPr>
          </a:p>
          <a:p>
            <a:r>
              <a:rPr lang="zh-CN" altLang="en-US" sz="1600" dirty="0" smtClean="0">
                <a:solidFill>
                  <a:srgbClr val="404040"/>
                </a:solidFill>
                <a:latin typeface="Consolas" panose="020B0609020204030204" pitchFamily="49" charset="0"/>
                <a:cs typeface="Consolas" panose="020B0609020204030204" pitchFamily="49" charset="0"/>
              </a:rPr>
              <a:t>上述方法并没有考虑用户对于具体某一项物品的打分值，从而得到的推荐项可能并不是十分匹配</a:t>
            </a:r>
            <a:endParaRPr lang="zh-CN" altLang="en-US" sz="1600" dirty="0">
              <a:solidFill>
                <a:srgbClr val="404040"/>
              </a:solidFill>
              <a:latin typeface="Consolas" panose="020B0609020204030204" pitchFamily="49" charset="0"/>
              <a:cs typeface="Consolas" panose="020B0609020204030204" pitchFamily="49" charset="0"/>
            </a:endParaRPr>
          </a:p>
        </p:txBody>
      </p:sp>
      <p:sp>
        <p:nvSpPr>
          <p:cNvPr id="5" name="Freeform 33"/>
          <p:cNvSpPr>
            <a:spLocks noChangeAspect="1" noEditPoints="1"/>
          </p:cNvSpPr>
          <p:nvPr/>
        </p:nvSpPr>
        <p:spPr bwMode="auto">
          <a:xfrm>
            <a:off x="737075" y="2395865"/>
            <a:ext cx="243748" cy="288000"/>
          </a:xfrm>
          <a:custGeom>
            <a:avLst/>
            <a:gdLst>
              <a:gd name="T0" fmla="*/ 186 w 198"/>
              <a:gd name="T1" fmla="*/ 26 h 218"/>
              <a:gd name="T2" fmla="*/ 13 w 198"/>
              <a:gd name="T3" fmla="*/ 26 h 218"/>
              <a:gd name="T4" fmla="*/ 0 w 198"/>
              <a:gd name="T5" fmla="*/ 13 h 218"/>
              <a:gd name="T6" fmla="*/ 0 w 198"/>
              <a:gd name="T7" fmla="*/ 13 h 218"/>
              <a:gd name="T8" fmla="*/ 13 w 198"/>
              <a:gd name="T9" fmla="*/ 0 h 218"/>
              <a:gd name="T10" fmla="*/ 186 w 198"/>
              <a:gd name="T11" fmla="*/ 0 h 218"/>
              <a:gd name="T12" fmla="*/ 198 w 198"/>
              <a:gd name="T13" fmla="*/ 13 h 218"/>
              <a:gd name="T14" fmla="*/ 198 w 198"/>
              <a:gd name="T15" fmla="*/ 13 h 218"/>
              <a:gd name="T16" fmla="*/ 186 w 198"/>
              <a:gd name="T17" fmla="*/ 26 h 218"/>
              <a:gd name="T18" fmla="*/ 189 w 198"/>
              <a:gd name="T19" fmla="*/ 32 h 218"/>
              <a:gd name="T20" fmla="*/ 189 w 198"/>
              <a:gd name="T21" fmla="*/ 138 h 218"/>
              <a:gd name="T22" fmla="*/ 173 w 198"/>
              <a:gd name="T23" fmla="*/ 154 h 218"/>
              <a:gd name="T24" fmla="*/ 102 w 198"/>
              <a:gd name="T25" fmla="*/ 154 h 218"/>
              <a:gd name="T26" fmla="*/ 102 w 198"/>
              <a:gd name="T27" fmla="*/ 183 h 218"/>
              <a:gd name="T28" fmla="*/ 146 w 198"/>
              <a:gd name="T29" fmla="*/ 201 h 218"/>
              <a:gd name="T30" fmla="*/ 149 w 198"/>
              <a:gd name="T31" fmla="*/ 209 h 218"/>
              <a:gd name="T32" fmla="*/ 141 w 198"/>
              <a:gd name="T33" fmla="*/ 212 h 218"/>
              <a:gd name="T34" fmla="*/ 102 w 198"/>
              <a:gd name="T35" fmla="*/ 197 h 218"/>
              <a:gd name="T36" fmla="*/ 102 w 198"/>
              <a:gd name="T37" fmla="*/ 211 h 218"/>
              <a:gd name="T38" fmla="*/ 96 w 198"/>
              <a:gd name="T39" fmla="*/ 218 h 218"/>
              <a:gd name="T40" fmla="*/ 90 w 198"/>
              <a:gd name="T41" fmla="*/ 211 h 218"/>
              <a:gd name="T42" fmla="*/ 90 w 198"/>
              <a:gd name="T43" fmla="*/ 197 h 218"/>
              <a:gd name="T44" fmla="*/ 51 w 198"/>
              <a:gd name="T45" fmla="*/ 213 h 218"/>
              <a:gd name="T46" fmla="*/ 49 w 198"/>
              <a:gd name="T47" fmla="*/ 213 h 218"/>
              <a:gd name="T48" fmla="*/ 43 w 198"/>
              <a:gd name="T49" fmla="*/ 209 h 218"/>
              <a:gd name="T50" fmla="*/ 46 w 198"/>
              <a:gd name="T51" fmla="*/ 201 h 218"/>
              <a:gd name="T52" fmla="*/ 90 w 198"/>
              <a:gd name="T53" fmla="*/ 183 h 218"/>
              <a:gd name="T54" fmla="*/ 90 w 198"/>
              <a:gd name="T55" fmla="*/ 154 h 218"/>
              <a:gd name="T56" fmla="*/ 26 w 198"/>
              <a:gd name="T57" fmla="*/ 154 h 218"/>
              <a:gd name="T58" fmla="*/ 10 w 198"/>
              <a:gd name="T59" fmla="*/ 138 h 218"/>
              <a:gd name="T60" fmla="*/ 10 w 198"/>
              <a:gd name="T61" fmla="*/ 32 h 218"/>
              <a:gd name="T62" fmla="*/ 189 w 198"/>
              <a:gd name="T63" fmla="*/ 32 h 218"/>
              <a:gd name="T64" fmla="*/ 67 w 198"/>
              <a:gd name="T65" fmla="*/ 99 h 218"/>
              <a:gd name="T66" fmla="*/ 48 w 198"/>
              <a:gd name="T67" fmla="*/ 99 h 218"/>
              <a:gd name="T68" fmla="*/ 48 w 198"/>
              <a:gd name="T69" fmla="*/ 131 h 218"/>
              <a:gd name="T70" fmla="*/ 67 w 198"/>
              <a:gd name="T71" fmla="*/ 131 h 218"/>
              <a:gd name="T72" fmla="*/ 67 w 198"/>
              <a:gd name="T73" fmla="*/ 99 h 218"/>
              <a:gd name="T74" fmla="*/ 109 w 198"/>
              <a:gd name="T75" fmla="*/ 54 h 218"/>
              <a:gd name="T76" fmla="*/ 90 w 198"/>
              <a:gd name="T77" fmla="*/ 54 h 218"/>
              <a:gd name="T78" fmla="*/ 90 w 198"/>
              <a:gd name="T79" fmla="*/ 131 h 218"/>
              <a:gd name="T80" fmla="*/ 109 w 198"/>
              <a:gd name="T81" fmla="*/ 131 h 218"/>
              <a:gd name="T82" fmla="*/ 109 w 198"/>
              <a:gd name="T83" fmla="*/ 54 h 218"/>
              <a:gd name="T84" fmla="*/ 150 w 198"/>
              <a:gd name="T85" fmla="*/ 74 h 218"/>
              <a:gd name="T86" fmla="*/ 131 w 198"/>
              <a:gd name="T87" fmla="*/ 74 h 218"/>
              <a:gd name="T88" fmla="*/ 131 w 198"/>
              <a:gd name="T89" fmla="*/ 131 h 218"/>
              <a:gd name="T90" fmla="*/ 150 w 198"/>
              <a:gd name="T91" fmla="*/ 131 h 218"/>
              <a:gd name="T92" fmla="*/ 150 w 198"/>
              <a:gd name="T93" fmla="*/ 7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218">
                <a:moveTo>
                  <a:pt x="186" y="26"/>
                </a:moveTo>
                <a:cubicBezTo>
                  <a:pt x="13" y="26"/>
                  <a:pt x="13" y="26"/>
                  <a:pt x="13" y="26"/>
                </a:cubicBezTo>
                <a:cubicBezTo>
                  <a:pt x="6" y="26"/>
                  <a:pt x="0" y="20"/>
                  <a:pt x="0" y="13"/>
                </a:cubicBezTo>
                <a:cubicBezTo>
                  <a:pt x="0" y="13"/>
                  <a:pt x="0" y="13"/>
                  <a:pt x="0" y="13"/>
                </a:cubicBezTo>
                <a:cubicBezTo>
                  <a:pt x="0" y="6"/>
                  <a:pt x="6" y="0"/>
                  <a:pt x="13" y="0"/>
                </a:cubicBezTo>
                <a:cubicBezTo>
                  <a:pt x="186" y="0"/>
                  <a:pt x="186" y="0"/>
                  <a:pt x="186" y="0"/>
                </a:cubicBezTo>
                <a:cubicBezTo>
                  <a:pt x="193" y="0"/>
                  <a:pt x="198" y="6"/>
                  <a:pt x="198" y="13"/>
                </a:cubicBezTo>
                <a:cubicBezTo>
                  <a:pt x="198" y="13"/>
                  <a:pt x="198" y="13"/>
                  <a:pt x="198" y="13"/>
                </a:cubicBezTo>
                <a:cubicBezTo>
                  <a:pt x="198" y="20"/>
                  <a:pt x="193" y="26"/>
                  <a:pt x="186" y="26"/>
                </a:cubicBezTo>
                <a:close/>
                <a:moveTo>
                  <a:pt x="189" y="32"/>
                </a:moveTo>
                <a:cubicBezTo>
                  <a:pt x="189" y="138"/>
                  <a:pt x="189" y="138"/>
                  <a:pt x="189" y="138"/>
                </a:cubicBezTo>
                <a:cubicBezTo>
                  <a:pt x="189" y="146"/>
                  <a:pt x="182" y="154"/>
                  <a:pt x="173" y="154"/>
                </a:cubicBezTo>
                <a:cubicBezTo>
                  <a:pt x="102" y="154"/>
                  <a:pt x="102" y="154"/>
                  <a:pt x="102" y="154"/>
                </a:cubicBezTo>
                <a:cubicBezTo>
                  <a:pt x="102" y="183"/>
                  <a:pt x="102" y="183"/>
                  <a:pt x="102" y="183"/>
                </a:cubicBezTo>
                <a:cubicBezTo>
                  <a:pt x="146" y="201"/>
                  <a:pt x="146" y="201"/>
                  <a:pt x="146" y="201"/>
                </a:cubicBezTo>
                <a:cubicBezTo>
                  <a:pt x="149" y="202"/>
                  <a:pt x="151" y="206"/>
                  <a:pt x="149" y="209"/>
                </a:cubicBezTo>
                <a:cubicBezTo>
                  <a:pt x="148" y="212"/>
                  <a:pt x="144" y="214"/>
                  <a:pt x="141" y="212"/>
                </a:cubicBezTo>
                <a:cubicBezTo>
                  <a:pt x="102" y="197"/>
                  <a:pt x="102" y="197"/>
                  <a:pt x="102" y="197"/>
                </a:cubicBezTo>
                <a:cubicBezTo>
                  <a:pt x="102" y="211"/>
                  <a:pt x="102" y="211"/>
                  <a:pt x="102" y="211"/>
                </a:cubicBezTo>
                <a:cubicBezTo>
                  <a:pt x="102" y="215"/>
                  <a:pt x="100" y="218"/>
                  <a:pt x="96" y="218"/>
                </a:cubicBezTo>
                <a:cubicBezTo>
                  <a:pt x="92" y="218"/>
                  <a:pt x="90" y="215"/>
                  <a:pt x="90" y="211"/>
                </a:cubicBezTo>
                <a:cubicBezTo>
                  <a:pt x="90" y="197"/>
                  <a:pt x="90" y="197"/>
                  <a:pt x="90" y="197"/>
                </a:cubicBezTo>
                <a:cubicBezTo>
                  <a:pt x="51" y="213"/>
                  <a:pt x="51" y="213"/>
                  <a:pt x="51" y="213"/>
                </a:cubicBezTo>
                <a:cubicBezTo>
                  <a:pt x="50" y="213"/>
                  <a:pt x="50" y="213"/>
                  <a:pt x="49" y="213"/>
                </a:cubicBezTo>
                <a:cubicBezTo>
                  <a:pt x="46" y="213"/>
                  <a:pt x="44" y="212"/>
                  <a:pt x="43" y="209"/>
                </a:cubicBezTo>
                <a:cubicBezTo>
                  <a:pt x="41" y="206"/>
                  <a:pt x="43" y="202"/>
                  <a:pt x="46" y="201"/>
                </a:cubicBezTo>
                <a:cubicBezTo>
                  <a:pt x="90" y="183"/>
                  <a:pt x="90" y="183"/>
                  <a:pt x="90" y="183"/>
                </a:cubicBezTo>
                <a:cubicBezTo>
                  <a:pt x="90" y="154"/>
                  <a:pt x="90" y="154"/>
                  <a:pt x="90" y="154"/>
                </a:cubicBezTo>
                <a:cubicBezTo>
                  <a:pt x="26" y="154"/>
                  <a:pt x="26" y="154"/>
                  <a:pt x="26" y="154"/>
                </a:cubicBezTo>
                <a:cubicBezTo>
                  <a:pt x="17" y="154"/>
                  <a:pt x="10" y="146"/>
                  <a:pt x="10" y="138"/>
                </a:cubicBezTo>
                <a:cubicBezTo>
                  <a:pt x="10" y="32"/>
                  <a:pt x="10" y="32"/>
                  <a:pt x="10" y="32"/>
                </a:cubicBezTo>
                <a:lnTo>
                  <a:pt x="189" y="32"/>
                </a:lnTo>
                <a:close/>
                <a:moveTo>
                  <a:pt x="67" y="99"/>
                </a:moveTo>
                <a:cubicBezTo>
                  <a:pt x="48" y="99"/>
                  <a:pt x="48" y="99"/>
                  <a:pt x="48" y="99"/>
                </a:cubicBezTo>
                <a:cubicBezTo>
                  <a:pt x="48" y="131"/>
                  <a:pt x="48" y="131"/>
                  <a:pt x="48" y="131"/>
                </a:cubicBezTo>
                <a:cubicBezTo>
                  <a:pt x="67" y="131"/>
                  <a:pt x="67" y="131"/>
                  <a:pt x="67" y="131"/>
                </a:cubicBezTo>
                <a:lnTo>
                  <a:pt x="67" y="99"/>
                </a:lnTo>
                <a:close/>
                <a:moveTo>
                  <a:pt x="109" y="54"/>
                </a:moveTo>
                <a:cubicBezTo>
                  <a:pt x="90" y="54"/>
                  <a:pt x="90" y="54"/>
                  <a:pt x="90" y="54"/>
                </a:cubicBezTo>
                <a:cubicBezTo>
                  <a:pt x="90" y="131"/>
                  <a:pt x="90" y="131"/>
                  <a:pt x="90" y="131"/>
                </a:cubicBezTo>
                <a:cubicBezTo>
                  <a:pt x="109" y="131"/>
                  <a:pt x="109" y="131"/>
                  <a:pt x="109" y="131"/>
                </a:cubicBezTo>
                <a:lnTo>
                  <a:pt x="109" y="54"/>
                </a:lnTo>
                <a:close/>
                <a:moveTo>
                  <a:pt x="150" y="74"/>
                </a:moveTo>
                <a:cubicBezTo>
                  <a:pt x="131" y="74"/>
                  <a:pt x="131" y="74"/>
                  <a:pt x="131" y="74"/>
                </a:cubicBezTo>
                <a:cubicBezTo>
                  <a:pt x="131" y="131"/>
                  <a:pt x="131" y="131"/>
                  <a:pt x="131" y="131"/>
                </a:cubicBezTo>
                <a:cubicBezTo>
                  <a:pt x="150" y="131"/>
                  <a:pt x="150" y="131"/>
                  <a:pt x="150" y="131"/>
                </a:cubicBezTo>
                <a:lnTo>
                  <a:pt x="150" y="74"/>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TextBox 5"/>
          <p:cNvSpPr txBox="1"/>
          <p:nvPr/>
        </p:nvSpPr>
        <p:spPr>
          <a:xfrm>
            <a:off x="1061705" y="2388322"/>
            <a:ext cx="7165181" cy="830997"/>
          </a:xfrm>
          <a:prstGeom prst="rect">
            <a:avLst/>
          </a:prstGeom>
          <a:noFill/>
        </p:spPr>
        <p:txBody>
          <a:bodyPr wrap="square" rtlCol="0">
            <a:spAutoFit/>
          </a:bodyPr>
          <a:lstStyle/>
          <a:p>
            <a:r>
              <a:rPr lang="en-US" altLang="zh-CN" sz="1600" dirty="0" smtClean="0">
                <a:solidFill>
                  <a:srgbClr val="FF0000"/>
                </a:solidFill>
                <a:latin typeface="Consolas" panose="020B0609020204030204" pitchFamily="49" charset="0"/>
                <a:cs typeface="Consolas" panose="020B0609020204030204" pitchFamily="49" charset="0"/>
              </a:rPr>
              <a:t>Solution</a:t>
            </a:r>
            <a:r>
              <a:rPr lang="zh-CN" altLang="en-US" sz="1600" dirty="0" smtClean="0">
                <a:solidFill>
                  <a:srgbClr val="FF0000"/>
                </a:solidFill>
                <a:latin typeface="Consolas" panose="020B0609020204030204" pitchFamily="49" charset="0"/>
                <a:cs typeface="Consolas" panose="020B0609020204030204" pitchFamily="49" charset="0"/>
              </a:rPr>
              <a:t>：</a:t>
            </a:r>
            <a:r>
              <a:rPr lang="en-US" altLang="zh-CN" sz="1600" dirty="0" smtClean="0">
                <a:solidFill>
                  <a:srgbClr val="404040"/>
                </a:solidFill>
                <a:latin typeface="Consolas" panose="020B0609020204030204" pitchFamily="49" charset="0"/>
                <a:cs typeface="Consolas" panose="020B0609020204030204" pitchFamily="49" charset="0"/>
              </a:rPr>
              <a:t>bit transformation</a:t>
            </a:r>
          </a:p>
          <a:p>
            <a:r>
              <a:rPr lang="zh-CN" altLang="en-US" sz="1600" dirty="0" smtClean="0">
                <a:solidFill>
                  <a:srgbClr val="404040"/>
                </a:solidFill>
                <a:latin typeface="Consolas" panose="020B0609020204030204" pitchFamily="49" charset="0"/>
                <a:cs typeface="Consolas" panose="020B0609020204030204" pitchFamily="49" charset="0"/>
              </a:rPr>
              <a:t>将每一个</a:t>
            </a:r>
            <a:r>
              <a:rPr lang="en-US" altLang="zh-CN" sz="1600" dirty="0" smtClean="0">
                <a:solidFill>
                  <a:srgbClr val="404040"/>
                </a:solidFill>
                <a:latin typeface="Consolas" panose="020B0609020204030204" pitchFamily="49" charset="0"/>
                <a:cs typeface="Consolas" panose="020B0609020204030204" pitchFamily="49" charset="0"/>
              </a:rPr>
              <a:t>item</a:t>
            </a:r>
            <a:r>
              <a:rPr lang="zh-CN" altLang="en-US" sz="1600" dirty="0" smtClean="0">
                <a:solidFill>
                  <a:srgbClr val="404040"/>
                </a:solidFill>
                <a:latin typeface="Consolas" panose="020B0609020204030204" pitchFamily="49" charset="0"/>
                <a:cs typeface="Consolas" panose="020B0609020204030204" pitchFamily="49" charset="0"/>
              </a:rPr>
              <a:t>拆分为</a:t>
            </a:r>
            <a:r>
              <a:rPr lang="en-US" altLang="zh-CN" sz="1600" dirty="0" smtClean="0">
                <a:solidFill>
                  <a:srgbClr val="404040"/>
                </a:solidFill>
                <a:latin typeface="Consolas" panose="020B0609020204030204" pitchFamily="49" charset="0"/>
                <a:cs typeface="Consolas" panose="020B0609020204030204" pitchFamily="49" charset="0"/>
              </a:rPr>
              <a:t>5</a:t>
            </a:r>
            <a:r>
              <a:rPr lang="zh-CN" altLang="en-US" sz="1600" dirty="0" smtClean="0">
                <a:solidFill>
                  <a:srgbClr val="404040"/>
                </a:solidFill>
                <a:latin typeface="Consolas" panose="020B0609020204030204" pitchFamily="49" charset="0"/>
                <a:cs typeface="Consolas" panose="020B0609020204030204" pitchFamily="49" charset="0"/>
              </a:rPr>
              <a:t>个子</a:t>
            </a:r>
            <a:r>
              <a:rPr lang="en-US" altLang="zh-CN" sz="1600" dirty="0" smtClean="0">
                <a:solidFill>
                  <a:srgbClr val="404040"/>
                </a:solidFill>
                <a:latin typeface="Consolas" panose="020B0609020204030204" pitchFamily="49" charset="0"/>
                <a:cs typeface="Consolas" panose="020B0609020204030204" pitchFamily="49" charset="0"/>
              </a:rPr>
              <a:t>item</a:t>
            </a:r>
            <a:r>
              <a:rPr lang="zh-CN" altLang="en-US" sz="1600" dirty="0" smtClean="0">
                <a:solidFill>
                  <a:srgbClr val="404040"/>
                </a:solidFill>
                <a:latin typeface="Consolas" panose="020B0609020204030204" pitchFamily="49" charset="0"/>
                <a:cs typeface="Consolas" panose="020B0609020204030204" pitchFamily="49" charset="0"/>
              </a:rPr>
              <a:t>，每个子</a:t>
            </a:r>
            <a:r>
              <a:rPr lang="en-US" altLang="zh-CN" sz="1600" dirty="0" smtClean="0">
                <a:solidFill>
                  <a:srgbClr val="404040"/>
                </a:solidFill>
                <a:latin typeface="Consolas" panose="020B0609020204030204" pitchFamily="49" charset="0"/>
                <a:cs typeface="Consolas" panose="020B0609020204030204" pitchFamily="49" charset="0"/>
              </a:rPr>
              <a:t>item</a:t>
            </a:r>
            <a:r>
              <a:rPr lang="zh-CN" altLang="en-US" sz="1600" dirty="0" smtClean="0">
                <a:solidFill>
                  <a:srgbClr val="404040"/>
                </a:solidFill>
                <a:latin typeface="Consolas" panose="020B0609020204030204" pitchFamily="49" charset="0"/>
                <a:cs typeface="Consolas" panose="020B0609020204030204" pitchFamily="49" charset="0"/>
              </a:rPr>
              <a:t>代表一类打分值</a:t>
            </a:r>
            <a:endParaRPr lang="en-US" altLang="zh-CN" sz="1600" dirty="0" smtClean="0">
              <a:solidFill>
                <a:srgbClr val="404040"/>
              </a:solidFill>
              <a:latin typeface="Consolas" panose="020B0609020204030204" pitchFamily="49" charset="0"/>
              <a:cs typeface="Consolas" panose="020B0609020204030204" pitchFamily="49" charset="0"/>
            </a:endParaRPr>
          </a:p>
          <a:p>
            <a:r>
              <a:rPr lang="zh-CN" altLang="en-US" sz="1600" dirty="0" smtClean="0">
                <a:solidFill>
                  <a:srgbClr val="404040"/>
                </a:solidFill>
                <a:latin typeface="Consolas" panose="020B0609020204030204" pitchFamily="49" charset="0"/>
                <a:cs typeface="Consolas" panose="020B0609020204030204" pitchFamily="49" charset="0"/>
              </a:rPr>
              <a:t>如</a:t>
            </a:r>
            <a:r>
              <a:rPr lang="en-US" altLang="zh-CN" sz="1600" dirty="0" smtClean="0">
                <a:solidFill>
                  <a:srgbClr val="404040"/>
                </a:solidFill>
                <a:latin typeface="Consolas" panose="020B0609020204030204" pitchFamily="49" charset="0"/>
                <a:cs typeface="Consolas" panose="020B0609020204030204" pitchFamily="49" charset="0"/>
              </a:rPr>
              <a:t>item1 </a:t>
            </a:r>
            <a:r>
              <a:rPr lang="en-US" altLang="zh-CN" sz="1600" dirty="0" smtClean="0">
                <a:solidFill>
                  <a:srgbClr val="404040"/>
                </a:solidFill>
                <a:latin typeface="Consolas" panose="020B0609020204030204" pitchFamily="49" charset="0"/>
                <a:cs typeface="Consolas" panose="020B0609020204030204" pitchFamily="49" charset="0"/>
                <a:sym typeface="Wingdings" panose="05000000000000000000" pitchFamily="2" charset="2"/>
              </a:rPr>
              <a:t> item1_1 item1_2 item1_3 item1_4 item1_5</a:t>
            </a:r>
            <a:endParaRPr lang="zh-CN" altLang="en-US" sz="1600" dirty="0">
              <a:solidFill>
                <a:srgbClr val="4040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88631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p:cNvSpPr txBox="1"/>
          <p:nvPr/>
        </p:nvSpPr>
        <p:spPr>
          <a:xfrm>
            <a:off x="127619" y="176360"/>
            <a:ext cx="8545861"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sz="2400" b="1" dirty="0" smtClean="0">
                <a:solidFill>
                  <a:srgbClr val="4D4D4D"/>
                </a:solidFill>
              </a:rPr>
              <a:t>Bit Transformation</a:t>
            </a:r>
            <a:endParaRPr kumimoji="1" lang="en-US" altLang="zh-CN" sz="3200" b="1" dirty="0" smtClean="0">
              <a:solidFill>
                <a:srgbClr val="4D4D4D"/>
              </a:solidFill>
              <a:latin typeface="Century Gothic"/>
              <a:ea typeface="微软雅黑"/>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840" y="2148113"/>
            <a:ext cx="2839639" cy="95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36462" y="1718194"/>
            <a:ext cx="1682354" cy="338554"/>
          </a:xfrm>
          <a:prstGeom prst="rect">
            <a:avLst/>
          </a:prstGeom>
          <a:noFill/>
        </p:spPr>
        <p:txBody>
          <a:bodyPr wrap="square" rtlCol="0">
            <a:spAutoFit/>
          </a:bodyPr>
          <a:lstStyle/>
          <a:p>
            <a:pPr algn="ctr"/>
            <a:r>
              <a:rPr lang="en-US" altLang="zh-CN" sz="1600" dirty="0" smtClean="0">
                <a:solidFill>
                  <a:srgbClr val="404040"/>
                </a:solidFill>
                <a:latin typeface="Consolas" panose="020B0609020204030204" pitchFamily="49" charset="0"/>
                <a:cs typeface="Consolas" panose="020B0609020204030204" pitchFamily="49" charset="0"/>
              </a:rPr>
              <a:t>Rating matrix</a:t>
            </a:r>
            <a:endParaRPr lang="zh-CN" altLang="en-US" sz="1600" dirty="0">
              <a:solidFill>
                <a:srgbClr val="404040"/>
              </a:solidFill>
              <a:latin typeface="Consolas" panose="020B0609020204030204" pitchFamily="49" charset="0"/>
              <a:cs typeface="Consolas" panose="020B0609020204030204" pitchFamily="49" charset="0"/>
            </a:endParaRP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642" y="2148113"/>
            <a:ext cx="2886323" cy="1879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5663095" y="1718194"/>
            <a:ext cx="2092239" cy="338554"/>
          </a:xfrm>
          <a:prstGeom prst="rect">
            <a:avLst/>
          </a:prstGeom>
        </p:spPr>
        <p:txBody>
          <a:bodyPr wrap="none">
            <a:spAutoFit/>
          </a:bodyPr>
          <a:lstStyle/>
          <a:p>
            <a:pPr algn="ctr"/>
            <a:r>
              <a:rPr lang="en-US" altLang="zh-CN" sz="1600" dirty="0">
                <a:solidFill>
                  <a:srgbClr val="404040"/>
                </a:solidFill>
                <a:latin typeface="Consolas" panose="020B0609020204030204" pitchFamily="49" charset="0"/>
                <a:cs typeface="Consolas" panose="020B0609020204030204" pitchFamily="49" charset="0"/>
                <a:sym typeface="Wingdings" panose="05000000000000000000" pitchFamily="2" charset="2"/>
              </a:rPr>
              <a:t>Bit rating matrix</a:t>
            </a:r>
            <a:endParaRPr lang="zh-CN" altLang="en-US" dirty="0"/>
          </a:p>
        </p:txBody>
      </p:sp>
      <p:sp>
        <p:nvSpPr>
          <p:cNvPr id="7" name="矩形 6"/>
          <p:cNvSpPr/>
          <p:nvPr/>
        </p:nvSpPr>
        <p:spPr>
          <a:xfrm>
            <a:off x="851840" y="3222452"/>
            <a:ext cx="3857146" cy="646331"/>
          </a:xfrm>
          <a:prstGeom prst="rect">
            <a:avLst/>
          </a:prstGeom>
        </p:spPr>
        <p:txBody>
          <a:bodyPr wrap="none">
            <a:spAutoFit/>
          </a:bodyPr>
          <a:lstStyle/>
          <a:p>
            <a:r>
              <a:rPr lang="en-US" altLang="zh-CN" dirty="0">
                <a:solidFill>
                  <a:srgbClr val="404040"/>
                </a:solidFill>
                <a:latin typeface="Consolas" panose="020B0609020204030204" pitchFamily="49" charset="0"/>
                <a:cs typeface="Consolas" panose="020B0609020204030204" pitchFamily="49" charset="0"/>
              </a:rPr>
              <a:t>u=(item1=3, item2=5, item3=2</a:t>
            </a:r>
            <a:r>
              <a:rPr lang="en-US" altLang="zh-CN" dirty="0" smtClean="0">
                <a:solidFill>
                  <a:srgbClr val="404040"/>
                </a:solidFill>
                <a:latin typeface="Consolas" panose="020B0609020204030204" pitchFamily="49" charset="0"/>
                <a:cs typeface="Consolas" panose="020B0609020204030204" pitchFamily="49" charset="0"/>
              </a:rPr>
              <a:t>)</a:t>
            </a:r>
          </a:p>
          <a:p>
            <a:r>
              <a:rPr lang="en-US" altLang="zh-CN" dirty="0" smtClean="0">
                <a:solidFill>
                  <a:srgbClr val="404040"/>
                </a:solidFill>
                <a:latin typeface="Consolas" panose="020B0609020204030204" pitchFamily="49" charset="0"/>
                <a:cs typeface="Consolas" panose="020B0609020204030204" pitchFamily="49" charset="0"/>
                <a:sym typeface="Wingdings" panose="05000000000000000000" pitchFamily="2" charset="2"/>
              </a:rPr>
              <a:t>u=(item1_3,item2_5,item3_2)</a:t>
            </a:r>
            <a:endParaRPr lang="zh-CN" altLang="en-US" dirty="0">
              <a:solidFill>
                <a:srgbClr val="4040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51321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a:solidFill>
              <a:srgbClr val="404040"/>
            </a:solidFill>
            <a:latin typeface="Consolas" panose="020B0609020204030204" pitchFamily="49" charset="0"/>
            <a:cs typeface="Consolas" panose="020B0609020204030204" pitchFamily="49"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elements/1.1/"/>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 ds:uri="http://schemas.microsoft.com/sharepoint/v3/field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2103</TotalTime>
  <Words>2365</Words>
  <Application>Microsoft Office PowerPoint</Application>
  <PresentationFormat>全屏显示(16:9)</PresentationFormat>
  <Paragraphs>253</Paragraphs>
  <Slides>24</Slides>
  <Notes>17</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CSB506</cp:lastModifiedBy>
  <cp:revision>176</cp:revision>
  <dcterms:created xsi:type="dcterms:W3CDTF">2010-04-12T23:12:02Z</dcterms:created>
  <dcterms:modified xsi:type="dcterms:W3CDTF">2016-12-21T06:56:50Z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