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ED"/>
    <a:srgbClr val="180052"/>
    <a:srgbClr val="00FF00"/>
    <a:srgbClr val="FFFF00"/>
    <a:srgbClr val="5434AE"/>
    <a:srgbClr val="1E7983"/>
    <a:srgbClr val="D44B28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>
        <p:guide orient="horz" pos="2239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897A8D7C-8AF4-4719-8E72-6F01A9BEF34E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7E5AC77-F3AA-44EA-B9E6-253DFCB479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48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121A0-5AC3-40BE-8F86-81932AE04E46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9F292-0261-4F04-8AA2-1DC34BEBD5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66523"/>
      </p:ext>
    </p:extLst>
  </p:cSld>
  <p:clrMapOvr>
    <a:masterClrMapping/>
  </p:clrMapOvr>
  <p:transition spd="med" advClick="0" advTm="3000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B4B35-9B5A-4ADE-B0B2-B3030E58E3C6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B6240-0D54-4E62-92F4-D84E7DAE31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09835"/>
      </p:ext>
    </p:extLst>
  </p:cSld>
  <p:clrMapOvr>
    <a:masterClrMapping/>
  </p:clrMapOvr>
  <p:transition spd="med" advClick="0" advTm="3000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97EF4-D7CF-4B5D-8BE3-920737115C0E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EDEBF-1719-495B-A8AE-239AC02CD1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03919"/>
      </p:ext>
    </p:extLst>
  </p:cSld>
  <p:clrMapOvr>
    <a:masterClrMapping/>
  </p:clrMapOvr>
  <p:transition spd="med" advClick="0" advTm="3000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3391-EBE6-4682-A671-B43B0EA8D6A7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7D89D-13C7-4068-8F13-4053AE496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411281"/>
      </p:ext>
    </p:extLst>
  </p:cSld>
  <p:clrMapOvr>
    <a:masterClrMapping/>
  </p:clrMapOvr>
  <p:transition spd="med" advClick="0" advTm="3000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BF53E-6C09-4A5A-A66C-DBB43CD15558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823F-F0F1-45A3-A416-FB632FBF0E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612"/>
      </p:ext>
    </p:extLst>
  </p:cSld>
  <p:clrMapOvr>
    <a:masterClrMapping/>
  </p:clrMapOvr>
  <p:transition spd="med" advClick="0" advTm="3000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A787C-7F34-47AE-ABF9-EC3749F8843E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3EA18-80EE-4712-BDFF-9881FEE701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85481"/>
      </p:ext>
    </p:extLst>
  </p:cSld>
  <p:clrMapOvr>
    <a:masterClrMapping/>
  </p:clrMapOvr>
  <p:transition spd="med" advClick="0" advTm="3000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9517A-2B33-4AB9-BE90-9224DDC25C00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EA267-09B8-46B3-9B30-FA3D22E7A4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54562"/>
      </p:ext>
    </p:extLst>
  </p:cSld>
  <p:clrMapOvr>
    <a:masterClrMapping/>
  </p:clrMapOvr>
  <p:transition spd="med" advClick="0" advTm="3000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1D259-CE13-4243-8265-3BC5588F691C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07159-9FD7-4660-A779-D9B367935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29137"/>
      </p:ext>
    </p:extLst>
  </p:cSld>
  <p:clrMapOvr>
    <a:masterClrMapping/>
  </p:clrMapOvr>
  <p:transition spd="med" advClick="0" advTm="3000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F626C-030C-4BCE-9498-68B1A6722B14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02E07-CC1E-46FF-AFEB-D51E0E7B6A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99147"/>
      </p:ext>
    </p:extLst>
  </p:cSld>
  <p:clrMapOvr>
    <a:masterClrMapping/>
  </p:clrMapOvr>
  <p:transition spd="med" advClick="0" advTm="3000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4CD74-FA23-413A-AC36-07FE40B53B11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02B3D-2D55-412E-96BC-9EFB8EAFE9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68975"/>
      </p:ext>
    </p:extLst>
  </p:cSld>
  <p:clrMapOvr>
    <a:masterClrMapping/>
  </p:clrMapOvr>
  <p:transition spd="med" advClick="0" advTm="3000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A11D7-4AD2-4CDA-82FA-ED46F6842EE8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83A2-9DB1-4D8A-A5D7-9E629AB23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5461"/>
      </p:ext>
    </p:extLst>
  </p:cSld>
  <p:clrMapOvr>
    <a:masterClrMapping/>
  </p:clrMapOvr>
  <p:transition spd="med" advClick="0" advTm="3000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F3BFC960-5C20-4D72-AFD1-E477FC4F2BC9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Dotum" panose="020B0600000101010101" pitchFamily="34" charset="-127"/>
              </a:defRPr>
            </a:lvl1pPr>
          </a:lstStyle>
          <a:p>
            <a:pPr>
              <a:defRPr/>
            </a:pPr>
            <a:fld id="{10231956-558A-46E9-8C8C-57A9D33A98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3000">
    <p:checker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-333" y="1298575"/>
            <a:ext cx="1006859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Model and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Natural Language Processing</a:t>
            </a:r>
          </a:p>
        </p:txBody>
      </p:sp>
      <p:sp>
        <p:nvSpPr>
          <p:cNvPr id="3076" name="文本框 1"/>
          <p:cNvSpPr txBox="1">
            <a:spLocks noChangeArrowheads="1"/>
          </p:cNvSpPr>
          <p:nvPr/>
        </p:nvSpPr>
        <p:spPr bwMode="auto">
          <a:xfrm>
            <a:off x="8062913" y="4667250"/>
            <a:ext cx="2862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Author:Guo Tianyi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Date:2017/1/4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307975" y="446633"/>
            <a:ext cx="77013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application of topic model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438150" y="1654175"/>
            <a:ext cx="114490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latin typeface="Dotum" panose="020B0600000101010101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latin typeface="Dotum" panose="020B0600000101010101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Text classification.</a:t>
            </a:r>
          </a:p>
          <a:p>
            <a:pPr marL="457200" indent="-457200">
              <a:buFont typeface="Calibri" panose="020F0502020204030204" pitchFamily="34" charset="0"/>
              <a:buChar char="˃"/>
            </a:pPr>
            <a:endParaRPr lang="en-US" altLang="zh-CN" dirty="0"/>
          </a:p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Topic evolution.</a:t>
            </a:r>
          </a:p>
          <a:p>
            <a:pPr marL="457200" indent="-457200">
              <a:buFont typeface="Calibri" panose="020F0502020204030204" pitchFamily="34" charset="0"/>
              <a:buChar char="˃"/>
            </a:pPr>
            <a:endParaRPr lang="en-US" altLang="zh-CN" dirty="0"/>
          </a:p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Topic-based authoring.</a:t>
            </a:r>
          </a:p>
          <a:p>
            <a:pPr marL="457200" indent="-457200">
              <a:buFont typeface="Calibri" panose="020F0502020204030204" pitchFamily="34" charset="0"/>
              <a:buChar char="˃"/>
            </a:pPr>
            <a:endParaRPr lang="en-US" altLang="zh-CN" dirty="0"/>
          </a:p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" name="AutoShape 4" descr="Image result for latent semantic ind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36006"/>
      </p:ext>
    </p:extLst>
  </p:cSld>
  <p:clrMapOvr>
    <a:masterClrMapping/>
  </p:clrMapOvr>
  <p:transition spd="med"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307975" y="446633"/>
            <a:ext cx="31902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 think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" name="AutoShape 4" descr="Image result for latent semantic ind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06366"/>
      </p:ext>
    </p:extLst>
  </p:cSld>
  <p:clrMapOvr>
    <a:masterClrMapping/>
  </p:clrMapOvr>
  <p:transition spd="med"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2"/>
          <p:cNvSpPr txBox="1">
            <a:spLocks noChangeArrowheads="1"/>
          </p:cNvSpPr>
          <p:nvPr/>
        </p:nvSpPr>
        <p:spPr bwMode="auto">
          <a:xfrm>
            <a:off x="438150" y="381000"/>
            <a:ext cx="2532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4"/>
          <p:cNvSpPr txBox="1">
            <a:spLocks noChangeArrowheads="1"/>
          </p:cNvSpPr>
          <p:nvPr/>
        </p:nvSpPr>
        <p:spPr bwMode="auto">
          <a:xfrm>
            <a:off x="438150" y="1654175"/>
            <a:ext cx="4056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˃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and topic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1" name="文本框 5"/>
          <p:cNvSpPr txBox="1">
            <a:spLocks noChangeArrowheads="1"/>
          </p:cNvSpPr>
          <p:nvPr/>
        </p:nvSpPr>
        <p:spPr bwMode="auto">
          <a:xfrm>
            <a:off x="438150" y="3332163"/>
            <a:ext cx="9925050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˃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Non-probabilistic model and probabilistic model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文本框 14"/>
          <p:cNvSpPr txBox="1">
            <a:spLocks noChangeArrowheads="1"/>
          </p:cNvSpPr>
          <p:nvPr/>
        </p:nvSpPr>
        <p:spPr bwMode="auto">
          <a:xfrm>
            <a:off x="438150" y="2492375"/>
            <a:ext cx="2909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˃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models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文本框 6"/>
          <p:cNvSpPr txBox="1">
            <a:spLocks noChangeArrowheads="1"/>
          </p:cNvSpPr>
          <p:nvPr/>
        </p:nvSpPr>
        <p:spPr bwMode="auto">
          <a:xfrm>
            <a:off x="438150" y="4171950"/>
            <a:ext cx="6191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˃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application of topic model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4" name="文本框 6"/>
          <p:cNvSpPr txBox="1">
            <a:spLocks noChangeArrowheads="1"/>
          </p:cNvSpPr>
          <p:nvPr/>
        </p:nvSpPr>
        <p:spPr bwMode="auto">
          <a:xfrm>
            <a:off x="438150" y="5010150"/>
            <a:ext cx="527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˃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 think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2"/>
          <p:cNvSpPr txBox="1">
            <a:spLocks noChangeArrowheads="1"/>
          </p:cNvSpPr>
          <p:nvPr/>
        </p:nvSpPr>
        <p:spPr bwMode="auto">
          <a:xfrm>
            <a:off x="438150" y="381000"/>
            <a:ext cx="5059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and topic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文本框 4"/>
          <p:cNvSpPr txBox="1">
            <a:spLocks noChangeArrowheads="1"/>
          </p:cNvSpPr>
          <p:nvPr/>
        </p:nvSpPr>
        <p:spPr bwMode="auto">
          <a:xfrm>
            <a:off x="438150" y="1654175"/>
            <a:ext cx="11449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˃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 is the ability to acquire and use complex systems of communication, particularly the human ability to do so, and a language is any specific example of such a system.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" name="文本框 4"/>
          <p:cNvSpPr txBox="1">
            <a:spLocks noChangeArrowheads="1"/>
          </p:cNvSpPr>
          <p:nvPr/>
        </p:nvSpPr>
        <p:spPr bwMode="auto">
          <a:xfrm>
            <a:off x="438150" y="3379788"/>
            <a:ext cx="11449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˃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important usage:	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文本框 4"/>
          <p:cNvSpPr txBox="1">
            <a:spLocks noChangeArrowheads="1"/>
          </p:cNvSpPr>
          <p:nvPr/>
        </p:nvSpPr>
        <p:spPr bwMode="auto">
          <a:xfrm>
            <a:off x="438150" y="4241800"/>
            <a:ext cx="11449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˃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 is continuous, is about a center called topic.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文本框 4"/>
          <p:cNvSpPr txBox="1">
            <a:spLocks noChangeArrowheads="1"/>
          </p:cNvSpPr>
          <p:nvPr/>
        </p:nvSpPr>
        <p:spPr bwMode="auto">
          <a:xfrm>
            <a:off x="438150" y="5105400"/>
            <a:ext cx="114490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lnSpc>
                <a:spcPct val="100000"/>
              </a:lnSpc>
              <a:buFont typeface="Calibri" panose="020F0502020204030204" pitchFamily="34" charset="0"/>
              <a:buChar char="˃"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latin typeface="Dotum" panose="020B0600000101010101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latin typeface="Dotum" panose="020B0600000101010101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9pPr>
          </a:lstStyle>
          <a:p>
            <a:r>
              <a:rPr lang="en-US" altLang="zh-CN" dirty="0"/>
              <a:t>Topic is a grouping of words that are likely to appear in the same </a:t>
            </a:r>
            <a:r>
              <a:rPr lang="en-US" altLang="zh-CN" b="1" dirty="0"/>
              <a:t>context, </a:t>
            </a:r>
            <a:r>
              <a:rPr lang="en-US" altLang="zh-CN" dirty="0"/>
              <a:t>a hidden structure that helps determine what words are likely to appear in a corpus.</a:t>
            </a:r>
            <a:endParaRPr lang="zh-CN" altLang="en-US" dirty="0"/>
          </a:p>
        </p:txBody>
      </p:sp>
    </p:spTree>
  </p:cSld>
  <p:clrMapOvr>
    <a:masterClrMapping/>
  </p:clrMapOvr>
  <p:transition spd="med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438150" y="381000"/>
            <a:ext cx="3418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models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438150" y="1654175"/>
            <a:ext cx="11449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Calibri" panose="020F0502020204030204" pitchFamily="34" charset="0"/>
              <a:buChar char="˃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can be extracted from its feature words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9" name="文本框 4"/>
          <p:cNvSpPr txBox="1">
            <a:spLocks noChangeArrowheads="1"/>
          </p:cNvSpPr>
          <p:nvPr/>
        </p:nvSpPr>
        <p:spPr bwMode="auto">
          <a:xfrm>
            <a:off x="438150" y="2425700"/>
            <a:ext cx="5588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(Salton G; McGill, M. J. 1986)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50" name="Picture 2" descr="Image result for tf-i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2276475"/>
            <a:ext cx="61753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38150" y="4136350"/>
                <a:ext cx="52641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𝑡𝑓𝑖𝑑𝑓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4136350"/>
                <a:ext cx="5264150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696213"/>
      </p:ext>
    </p:extLst>
  </p:cSld>
  <p:clrMapOvr>
    <a:masterClrMapping/>
  </p:clrMapOvr>
  <p:transition spd="med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438150" y="381000"/>
            <a:ext cx="3418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models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438150" y="1654175"/>
            <a:ext cx="11449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latin typeface="Dotum" panose="020B0600000101010101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latin typeface="Dotum" panose="020B0600000101010101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9pPr>
          </a:lstStyle>
          <a:p>
            <a:r>
              <a:rPr lang="en-US" altLang="zh-CN" dirty="0"/>
              <a:t>Vector representation: LSI (</a:t>
            </a:r>
            <a:r>
              <a:rPr lang="en-US" altLang="zh-CN" dirty="0" err="1"/>
              <a:t>Deerwester</a:t>
            </a:r>
            <a:r>
              <a:rPr lang="en-US" altLang="zh-CN" dirty="0"/>
              <a:t> et al., 1990)</a:t>
            </a:r>
            <a:endParaRPr lang="zh-CN" altLang="en-US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" name="AutoShape 4" descr="Image result for latent semantic ind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 descr="Image result for latent semantic 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2874963"/>
            <a:ext cx="10072255" cy="39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438150" y="381000"/>
            <a:ext cx="3418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models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438150" y="1654175"/>
            <a:ext cx="11449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latin typeface="Dotum" panose="020B0600000101010101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latin typeface="Dotum" panose="020B0600000101010101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9pPr>
          </a:lstStyle>
          <a:p>
            <a:r>
              <a:rPr lang="en-US" altLang="zh-CN" dirty="0"/>
              <a:t>Probabilistic: </a:t>
            </a:r>
            <a:r>
              <a:rPr lang="en-US" altLang="zh-CN" dirty="0" err="1"/>
              <a:t>pLSI</a:t>
            </a:r>
            <a:r>
              <a:rPr lang="en-US" altLang="zh-CN" dirty="0"/>
              <a:t>/</a:t>
            </a:r>
            <a:r>
              <a:rPr lang="en-US" altLang="zh-CN" dirty="0" err="1"/>
              <a:t>pLSA</a:t>
            </a:r>
            <a:r>
              <a:rPr lang="en-US" altLang="zh-CN" dirty="0"/>
              <a:t> (Hofmann ,1999)</a:t>
            </a:r>
            <a:endParaRPr lang="zh-CN" altLang="en-US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" name="AutoShape 4" descr="Image result for latent semantic ind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 descr="Image result for pl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02" y="3740727"/>
            <a:ext cx="5216598" cy="224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0375" y="2313919"/>
                <a:ext cx="4784258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/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2313919"/>
                <a:ext cx="4784258" cy="894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460375" y="3224850"/>
            <a:ext cx="11449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latin typeface="Dotum" panose="020B0600000101010101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latin typeface="Dotum" panose="020B0600000101010101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9pPr>
          </a:lstStyle>
          <a:p>
            <a:r>
              <a:rPr lang="en-US" altLang="zh-CN" dirty="0"/>
              <a:t>EM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173953"/>
      </p:ext>
    </p:extLst>
  </p:cSld>
  <p:clrMapOvr>
    <a:masterClrMapping/>
  </p:clrMapOvr>
  <p:transition spd="med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438150" y="381000"/>
            <a:ext cx="3418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 models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438150" y="1654175"/>
            <a:ext cx="11449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latin typeface="Dotum" panose="020B0600000101010101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latin typeface="Dotum" panose="020B0600000101010101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9pPr>
          </a:lstStyle>
          <a:p>
            <a:r>
              <a:rPr lang="en-US" altLang="zh-CN" dirty="0"/>
              <a:t>Bayesian: LDA (</a:t>
            </a:r>
            <a:r>
              <a:rPr lang="en-US" altLang="zh-CN" dirty="0" err="1"/>
              <a:t>Blei</a:t>
            </a:r>
            <a:r>
              <a:rPr lang="en-US" altLang="zh-CN" dirty="0"/>
              <a:t> et al.,2003)</a:t>
            </a:r>
            <a:endParaRPr lang="zh-CN" altLang="en-US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" name="AutoShape 4" descr="Image result for latent semantic ind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0375" y="2313919"/>
                <a:ext cx="6579815" cy="1077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2313919"/>
                <a:ext cx="6579815" cy="10774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460375" y="3527917"/>
            <a:ext cx="11449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latin typeface="Dotum" panose="020B0600000101010101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latin typeface="Dotum" panose="020B0600000101010101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9pPr>
          </a:lstStyle>
          <a:p>
            <a:r>
              <a:rPr lang="en-US" altLang="zh-CN" dirty="0" err="1"/>
              <a:t>Variational</a:t>
            </a:r>
            <a:r>
              <a:rPr lang="en-US" altLang="zh-CN" dirty="0"/>
              <a:t> Inference/Gibbs Sampling</a:t>
            </a:r>
            <a:endParaRPr lang="zh-CN" altLang="en-US" dirty="0"/>
          </a:p>
        </p:txBody>
      </p:sp>
      <p:pic>
        <p:nvPicPr>
          <p:cNvPr id="1026" name="Picture 2" descr="Image result for l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18" y="3912422"/>
            <a:ext cx="5049982" cy="26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448047"/>
      </p:ext>
    </p:extLst>
  </p:cSld>
  <p:clrMapOvr>
    <a:masterClrMapping/>
  </p:clrMapOvr>
  <p:transition spd="med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307975" y="446633"/>
            <a:ext cx="12128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Non-probabilistic model and probabilistic model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438150" y="1654175"/>
            <a:ext cx="114490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latin typeface="Dotum" panose="020B0600000101010101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latin typeface="Dotum" panose="020B0600000101010101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Topic is a grouping of words that are likely to </a:t>
            </a:r>
            <a:r>
              <a:rPr lang="en-US" altLang="zh-CN" b="1" dirty="0"/>
              <a:t>appear in the same context.</a:t>
            </a:r>
            <a:r>
              <a:rPr lang="en-US" altLang="zh-CN" dirty="0"/>
              <a:t>  </a:t>
            </a:r>
          </a:p>
          <a:p>
            <a:pPr marL="457200" indent="-457200">
              <a:buFont typeface="Calibri" panose="020F0502020204030204" pitchFamily="34" charset="0"/>
              <a:buChar char="˃"/>
            </a:pPr>
            <a:endParaRPr lang="en-US" altLang="zh-CN" dirty="0"/>
          </a:p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Each word is a base vector.</a:t>
            </a:r>
          </a:p>
          <a:p>
            <a:pPr marL="457200" indent="-457200">
              <a:buFont typeface="Calibri" panose="020F0502020204030204" pitchFamily="34" charset="0"/>
              <a:buChar char="˃"/>
            </a:pPr>
            <a:endParaRPr lang="en-US" altLang="zh-CN" dirty="0"/>
          </a:p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A topic can be represented as a liner combination of those base vectors.</a:t>
            </a:r>
          </a:p>
          <a:p>
            <a:pPr marL="457200" indent="-457200">
              <a:buFont typeface="Calibri" panose="020F0502020204030204" pitchFamily="34" charset="0"/>
              <a:buChar char="˃"/>
            </a:pPr>
            <a:endParaRPr lang="en-US" altLang="zh-CN" dirty="0"/>
          </a:p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Process a matrix to get topics</a:t>
            </a:r>
            <a:endParaRPr lang="zh-CN" altLang="en-US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" name="AutoShape 4" descr="Image result for latent semantic ind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40444"/>
      </p:ext>
    </p:extLst>
  </p:cSld>
  <p:clrMapOvr>
    <a:masterClrMapping/>
  </p:clrMapOvr>
  <p:transition spd="med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"/>
          <p:cNvSpPr txBox="1">
            <a:spLocks noChangeArrowheads="1"/>
          </p:cNvSpPr>
          <p:nvPr/>
        </p:nvSpPr>
        <p:spPr bwMode="auto">
          <a:xfrm>
            <a:off x="307975" y="446633"/>
            <a:ext cx="12128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Dotum" panose="020B0600000101010101" pitchFamily="34" charset="-127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Non-probabilistic model and probabilistic model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438150" y="1654175"/>
            <a:ext cx="114490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buFontTx/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latin typeface="Dotum" panose="020B0600000101010101" pitchFamily="34" charset="-127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latin typeface="Dotum" panose="020B0600000101010101" pitchFamily="34" charset="-127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Dotum" panose="020B0600000101010101" pitchFamily="34" charset="-127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Topic is a hidden structure that helps </a:t>
            </a:r>
            <a:r>
              <a:rPr lang="en-US" altLang="zh-CN" b="1" dirty="0"/>
              <a:t>determine what words are likely to appear in a corpus</a:t>
            </a:r>
            <a:r>
              <a:rPr lang="en-US" altLang="zh-CN" dirty="0"/>
              <a:t>.</a:t>
            </a:r>
          </a:p>
          <a:p>
            <a:pPr marL="457200" indent="-457200">
              <a:buFont typeface="Calibri" panose="020F0502020204030204" pitchFamily="34" charset="0"/>
              <a:buChar char="˃"/>
            </a:pPr>
            <a:endParaRPr lang="en-US" altLang="zh-CN" dirty="0"/>
          </a:p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Each word is a sample from a distribution.</a:t>
            </a:r>
          </a:p>
          <a:p>
            <a:pPr marL="457200" indent="-457200">
              <a:buFont typeface="Calibri" panose="020F0502020204030204" pitchFamily="34" charset="0"/>
              <a:buChar char="˃"/>
            </a:pPr>
            <a:endParaRPr lang="en-US" altLang="zh-CN" dirty="0"/>
          </a:p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A topic can be represented as the distribution.</a:t>
            </a:r>
          </a:p>
          <a:p>
            <a:pPr marL="457200" indent="-457200">
              <a:buFont typeface="Calibri" panose="020F0502020204030204" pitchFamily="34" charset="0"/>
              <a:buChar char="˃"/>
            </a:pPr>
            <a:endParaRPr lang="en-US" altLang="zh-CN" dirty="0"/>
          </a:p>
          <a:p>
            <a:pPr marL="457200" indent="-457200">
              <a:buFont typeface="Calibri" panose="020F0502020204030204" pitchFamily="34" charset="0"/>
              <a:buChar char="˃"/>
            </a:pPr>
            <a:r>
              <a:rPr lang="en-US" altLang="zh-CN" dirty="0"/>
              <a:t>Evaluate the distribution to get topics</a:t>
            </a:r>
            <a:endParaRPr lang="zh-CN" altLang="en-US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0" y="151765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" name="AutoShape 4" descr="Image result for latent semantic ind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97009"/>
      </p:ext>
    </p:extLst>
  </p:cSld>
  <p:clrMapOvr>
    <a:masterClrMapping/>
  </p:clrMapOvr>
  <p:transition spd="med">
    <p:checker/>
  </p:transition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Dotum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17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17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Pages>0</Pages>
  <Words>293</Words>
  <Characters>0</Characters>
  <Application>Microsoft Office PowerPoint</Application>
  <DocSecurity>0</DocSecurity>
  <PresentationFormat>宽屏</PresentationFormat>
  <Lines>0</Lines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Dotum</vt:lpstr>
      <vt:lpstr>宋体</vt:lpstr>
      <vt:lpstr>微软雅黑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哎呀小小草</dc:subject>
  <dc:creator>Flint Zhao</dc:creator>
  <dc:description>https://800sucai.taobao.com</dc:description>
  <cp:lastModifiedBy>Flint Zhao</cp:lastModifiedBy>
  <cp:revision>90</cp:revision>
  <dcterms:created xsi:type="dcterms:W3CDTF">2012-09-21T09:29:31Z</dcterms:created>
  <dcterms:modified xsi:type="dcterms:W3CDTF">2018-06-19T06:12:21Z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