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87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87568-129E-445C-8C50-572ACCDC451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8FBE-B77E-4832-B1EA-31D26098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8FBE-B77E-4832-B1EA-31D26098A2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6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过程是随着时间变化的随机的过程。更精确地说，随机过程是一族以时间为参数的随机变量。按照时间的集合为自然数集还是实数集，随机过程划分为离散时间过程与连续时间过程两种。按照随机变量取值的状态空间是离散的集合还是连续的集合，可将随机过程划分为离散状态过程与连续状态过程两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要描述一个随机过程的概率性质，需要给出任意有限状态序列的概率；等价地，也可以给出初始概率分布与状态转移概率，并依靠条件概率来求得前者。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Markov</a:t>
            </a:r>
            <a:r>
              <a:rPr lang="zh-CN" altLang="en-US" dirty="0"/>
              <a:t>链是这样一种特殊的随机过程，它满足马尔可夫性。所谓马尔可夫性指的是一个系统的未来行为只与当前状态有关，与过去行为无关。那么用数学语言表述就是</a:t>
            </a:r>
            <a:r>
              <a:rPr lang="en-US" altLang="zh-CN" dirty="0"/>
              <a:t>…</a:t>
            </a:r>
            <a:r>
              <a:rPr lang="zh-CN" altLang="en-US" dirty="0"/>
              <a:t>。并且需要假定转移概率与时间无关，这称为时齐性。一个时齐马尔可夫链是一个满足</a:t>
            </a:r>
            <a:r>
              <a:rPr lang="en-US" altLang="zh-CN" dirty="0"/>
              <a:t>…</a:t>
            </a:r>
            <a:r>
              <a:rPr lang="zh-CN" altLang="en-US" dirty="0"/>
              <a:t>的过程，其中</a:t>
            </a:r>
            <a:r>
              <a:rPr lang="en-US" altLang="zh-CN" dirty="0"/>
              <a:t>p</a:t>
            </a:r>
            <a:r>
              <a:rPr lang="zh-CN" altLang="en-US" dirty="0"/>
              <a:t>是一个</a:t>
            </a:r>
            <a:r>
              <a:rPr lang="en-US" altLang="zh-CN" dirty="0"/>
              <a:t>S×S-&gt;[0,1]</a:t>
            </a:r>
            <a:r>
              <a:rPr lang="zh-CN" altLang="en-US" dirty="0"/>
              <a:t>的函数。不指明的话，马尔可夫链一般是时齐的。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8FBE-B77E-4832-B1EA-31D26098A2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如果状态个数是有限的，可以把转移概率写成一个矩阵的形式，这个矩阵叫做马尔可夫链的转移矩阵。它的每个元素表示从行号对应的状态转移到列号对应的状态的概率。它是一个随机矩阵，也就是满足每个元素</a:t>
            </a:r>
            <a:r>
              <a:rPr lang="en-US" altLang="zh-CN" dirty="0"/>
              <a:t>0&lt;=p&lt;=1</a:t>
            </a:r>
            <a:r>
              <a:rPr lang="zh-CN" altLang="en-US" dirty="0"/>
              <a:t>，每行元素之和为</a:t>
            </a:r>
            <a:r>
              <a:rPr lang="en-US" altLang="zh-CN" dirty="0"/>
              <a:t>1</a:t>
            </a:r>
            <a:r>
              <a:rPr lang="zh-CN" altLang="en-US" dirty="0"/>
              <a:t>的方阵。任意的随机矩阵都可以作为马尔可夫链的转移矩阵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对于某些所谓“比较饱满”的马尔可夫链，当</a:t>
            </a:r>
            <a:r>
              <a:rPr lang="en-US" altLang="zh-CN" dirty="0"/>
              <a:t>n</a:t>
            </a:r>
            <a:r>
              <a:rPr lang="zh-CN" altLang="en-US" dirty="0"/>
              <a:t>很大的时候</a:t>
            </a:r>
            <a:r>
              <a:rPr lang="en-US" altLang="zh-CN" dirty="0" err="1"/>
              <a:t>P^n</a:t>
            </a:r>
            <a:r>
              <a:rPr lang="zh-CN" altLang="en-US" dirty="0"/>
              <a:t>是这样一个情况，它的每一行都趋近于同样的元素。这一行可以看作是一个概率分布，叫做当前马尔可夫链的平稳分布。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而对于另外几种马尔可夫链，</a:t>
            </a:r>
            <a:r>
              <a:rPr lang="en-US" altLang="zh-CN" dirty="0"/>
              <a:t>n</a:t>
            </a:r>
            <a:r>
              <a:rPr lang="zh-CN" altLang="en-US" dirty="0"/>
              <a:t>很大的时候</a:t>
            </a:r>
            <a:r>
              <a:rPr lang="en-US" altLang="zh-CN" dirty="0" err="1"/>
              <a:t>P^n</a:t>
            </a:r>
            <a:r>
              <a:rPr lang="zh-CN" altLang="en-US" dirty="0"/>
              <a:t>可能具有不同的行为，比如说具有周期性、行之间元素不同。</a:t>
            </a:r>
            <a:endParaRPr lang="en-US" altLang="zh-CN" dirty="0"/>
          </a:p>
          <a:p>
            <a:r>
              <a:rPr lang="zh-CN" altLang="en-US"/>
              <a:t>以上这些</a:t>
            </a:r>
            <a:r>
              <a:rPr lang="zh-CN" altLang="en-US" dirty="0"/>
              <a:t>都是</a:t>
            </a:r>
            <a:r>
              <a:rPr lang="en-US" altLang="zh-CN" dirty="0"/>
              <a:t>Markov</a:t>
            </a:r>
            <a:r>
              <a:rPr lang="zh-CN" altLang="en-US" dirty="0"/>
              <a:t>链的极限行为。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马尔可夫链收敛定理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8FBE-B77E-4832-B1EA-31D26098A2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2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非周期不可约马尔可夫链从任意分布出发，最后都能得到平稳分布，可以依据这一点，构造出一个特殊的马尔可夫链，使得它的平稳分布是我们想要的分布，这样的话就可以将当前马尔可夫链的状态序列作为分布样本，这是</a:t>
            </a:r>
            <a:r>
              <a:rPr lang="en-US" altLang="zh-CN" dirty="0"/>
              <a:t>MCMC</a:t>
            </a:r>
            <a:r>
              <a:rPr lang="zh-CN" altLang="en-US" dirty="0"/>
              <a:t>采样算法的基本思想。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如果一个概率分布满足</a:t>
            </a:r>
            <a:r>
              <a:rPr lang="en-US" altLang="zh-CN" dirty="0"/>
              <a:t>…</a:t>
            </a:r>
            <a:r>
              <a:rPr lang="zh-CN" altLang="en-US" dirty="0"/>
              <a:t>，那么这个概率分布一定是当前马尔可夫链的平稳分布，反之不成立，这个条件称作细致平稳条件。细致平稳条件比平稳分布要更加严格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已知想得到的分布，任取一个非周期不可约的概率转移矩阵，细致平稳条件一般是不满足的，我们要想办法使其满足细致平稳条件，一个明显的做法是在双方转移概率上乘一个介于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数来满足条件，将修改后的概率看作是新的马尔可夫链的状态转移概率。由于每个状态向自身状态转移是一定满足细致平稳条件的，经过刚才的修改之后，每行不足的概率可在不发生转移或者说是向自身转移这一项上补足。构成的新马尔可夫链满足细致平稳条件。就可以利用新马尔可夫链进行采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由于接受率的存在，</a:t>
            </a:r>
            <a:r>
              <a:rPr lang="en-US" altLang="zh-CN" dirty="0"/>
              <a:t>MCMC</a:t>
            </a:r>
            <a:r>
              <a:rPr lang="zh-CN" altLang="en-US" dirty="0"/>
              <a:t>算法的效率不是很高，收敛较慢。将接受率同比例扩大，并没有违反细致平稳条件，在这种情形下，将两个接受率中较大的一个提高到</a:t>
            </a:r>
            <a:r>
              <a:rPr lang="en-US" altLang="zh-CN" dirty="0"/>
              <a:t>1</a:t>
            </a:r>
            <a:r>
              <a:rPr lang="zh-CN" altLang="en-US" dirty="0"/>
              <a:t>，另一个同比例扩大，可以提高算法效率，这就是</a:t>
            </a:r>
            <a:r>
              <a:rPr lang="en-US" altLang="zh-CN" dirty="0" err="1"/>
              <a:t>Metropilis</a:t>
            </a:r>
            <a:r>
              <a:rPr lang="en-US" altLang="zh-CN" dirty="0"/>
              <a:t>-Hastings</a:t>
            </a:r>
            <a:r>
              <a:rPr lang="zh-CN" altLang="en-US" dirty="0"/>
              <a:t>算法做的改进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8FBE-B77E-4832-B1EA-31D26098A2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4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MCMC</a:t>
            </a:r>
            <a:r>
              <a:rPr lang="zh-CN" altLang="en-US" dirty="0"/>
              <a:t>算法与</a:t>
            </a:r>
            <a:r>
              <a:rPr lang="en-US" altLang="zh-CN" dirty="0"/>
              <a:t>MH</a:t>
            </a:r>
            <a:r>
              <a:rPr lang="zh-CN" altLang="en-US" dirty="0"/>
              <a:t>算法对连续状态仍然是有效的，只需要把算法中的概率换成概率密度即可。左边是</a:t>
            </a:r>
            <a:r>
              <a:rPr lang="en-US" altLang="zh-CN" dirty="0" err="1"/>
              <a:t>matlab</a:t>
            </a:r>
            <a:r>
              <a:rPr lang="zh-CN" altLang="en-US" dirty="0"/>
              <a:t>实现的</a:t>
            </a:r>
            <a:r>
              <a:rPr lang="en-US" altLang="zh-CN" dirty="0"/>
              <a:t>MH</a:t>
            </a:r>
            <a:r>
              <a:rPr lang="zh-CN" altLang="en-US" dirty="0"/>
              <a:t>算法代码，右边是使用</a:t>
            </a:r>
            <a:r>
              <a:rPr lang="en-US" altLang="zh-CN" dirty="0"/>
              <a:t>MH</a:t>
            </a:r>
            <a:r>
              <a:rPr lang="zh-CN" altLang="en-US" dirty="0"/>
              <a:t>算法对标准正态分布采样</a:t>
            </a:r>
            <a:r>
              <a:rPr lang="en-US" altLang="zh-CN" dirty="0"/>
              <a:t>100000</a:t>
            </a:r>
            <a:r>
              <a:rPr lang="zh-CN" altLang="en-US" dirty="0"/>
              <a:t>次经标准化后画出的图，虽然效率不如</a:t>
            </a:r>
            <a:r>
              <a:rPr lang="en-US" altLang="zh-CN" dirty="0"/>
              <a:t>Box-Muller</a:t>
            </a:r>
            <a:r>
              <a:rPr lang="zh-CN" altLang="en-US" dirty="0"/>
              <a:t>变换，但是也证明了以上算法是可行的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8FBE-B77E-4832-B1EA-31D26098A2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1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对于维数不大的高维采样，将高维的状态之间的转换看成是状态集合之间的转换，使用</a:t>
            </a:r>
            <a:r>
              <a:rPr lang="en-US" altLang="zh-CN" dirty="0"/>
              <a:t>MH</a:t>
            </a:r>
            <a:r>
              <a:rPr lang="zh-CN" altLang="en-US" dirty="0"/>
              <a:t>算法来计算是顺理成章的想法，然而由于存在接受率的原因，高维的</a:t>
            </a:r>
            <a:r>
              <a:rPr lang="en-US" altLang="zh-CN" dirty="0"/>
              <a:t>MH</a:t>
            </a:r>
            <a:r>
              <a:rPr lang="zh-CN" altLang="en-US" dirty="0"/>
              <a:t>算法效率不高，干脆试着去构造一个转移矩阵，使得接受率为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高维情形是二维情形的推广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坐标轴循环采样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8FBE-B77E-4832-B1EA-31D26098A2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2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8FBE-B77E-4832-B1EA-31D26098A2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4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Gibbs</a:t>
            </a:r>
            <a:r>
              <a:rPr lang="zh-CN" altLang="en-US" dirty="0"/>
              <a:t>采样如何用在</a:t>
            </a:r>
            <a:r>
              <a:rPr lang="en-US" altLang="zh-CN" dirty="0"/>
              <a:t>LDA</a:t>
            </a:r>
            <a:r>
              <a:rPr lang="zh-CN" altLang="en-US" dirty="0"/>
              <a:t>的参数估计上，我还暂时没有搞得明明白白，但是已经有了一点思路了。</a:t>
            </a:r>
            <a:r>
              <a:rPr lang="en-US" altLang="zh-CN" dirty="0" err="1"/>
              <a:t>Ppt</a:t>
            </a:r>
            <a:r>
              <a:rPr lang="zh-CN" altLang="en-US"/>
              <a:t>所讲的马尔可夫链的很多性质我都只做了一点微小的证明工作，谢谢大家。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8FBE-B77E-4832-B1EA-31D26098A2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9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3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3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3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2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9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4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9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3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9A28-9A79-4881-B597-269C2E7D60C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3AC2-66F1-4068-855B-C12F30E5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3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7.xml"/><Relationship Id="rId7" Type="http://schemas.microsoft.com/office/2007/relationships/hdphoto" Target="../media/hdphoto1.wdp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0.png"/><Relationship Id="rId18" Type="http://schemas.openxmlformats.org/officeDocument/2006/relationships/tags" Target="../tags/tag12.xml"/><Relationship Id="rId3" Type="http://schemas.openxmlformats.org/officeDocument/2006/relationships/tags" Target="../tags/tag10.xml"/><Relationship Id="rId21" Type="http://schemas.openxmlformats.org/officeDocument/2006/relationships/image" Target="../media/image11.png"/><Relationship Id="rId7" Type="http://schemas.openxmlformats.org/officeDocument/2006/relationships/tags" Target="../tags/tag14.xml"/><Relationship Id="rId12" Type="http://schemas.openxmlformats.org/officeDocument/2006/relationships/tags" Target="../tags/tag9.xml"/><Relationship Id="rId17" Type="http://schemas.openxmlformats.org/officeDocument/2006/relationships/image" Target="../media/image9.png"/><Relationship Id="rId2" Type="http://schemas.openxmlformats.org/officeDocument/2006/relationships/tags" Target="../tags/tag9.xml"/><Relationship Id="rId16" Type="http://schemas.openxmlformats.org/officeDocument/2006/relationships/tags" Target="../tags/tag11.xml"/><Relationship Id="rId20" Type="http://schemas.openxmlformats.org/officeDocument/2006/relationships/tags" Target="../tags/tag13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microsoft.com/office/2007/relationships/hdphoto" Target="../media/hdphoto2.wdp"/><Relationship Id="rId5" Type="http://schemas.openxmlformats.org/officeDocument/2006/relationships/tags" Target="../tags/tag1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0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3.xml"/><Relationship Id="rId14" Type="http://schemas.openxmlformats.org/officeDocument/2006/relationships/tags" Target="../tags/tag10.xml"/><Relationship Id="rId22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7.xml"/><Relationship Id="rId7" Type="http://schemas.microsoft.com/office/2007/relationships/hdphoto" Target="../media/hdphoto2.wdp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notesSlide" Target="../notesSlides/notesSlide4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tags" Target="../tags/tag2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只为设计_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05000" y="1716257"/>
            <a:ext cx="9144000" cy="1128367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en-US" altLang="zh-CN" dirty="0"/>
              <a:t>Markov</a:t>
            </a:r>
            <a:r>
              <a:rPr lang="zh-CN" altLang="en-US" dirty="0"/>
              <a:t>链与</a:t>
            </a:r>
            <a:r>
              <a:rPr lang="en-US" altLang="zh-CN" dirty="0"/>
              <a:t>Gibbs</a:t>
            </a:r>
            <a:r>
              <a:rPr lang="zh-CN" altLang="en-US" dirty="0"/>
              <a:t>采样</a:t>
            </a:r>
          </a:p>
        </p:txBody>
      </p:sp>
      <p:pic>
        <p:nvPicPr>
          <p:cNvPr id="5" name="PA_只为设计_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572000"/>
            <a:ext cx="2286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A_只为设计_标题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719930" y="4055166"/>
            <a:ext cx="1341782" cy="410816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郭天翼</a:t>
            </a:r>
          </a:p>
        </p:txBody>
      </p:sp>
      <p:pic>
        <p:nvPicPr>
          <p:cNvPr id="3" name="PA_只为设计_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6216"/>
            <a:ext cx="3937819" cy="3521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029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只为设计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0"/>
            <a:ext cx="3684104" cy="662609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Markov</a:t>
            </a:r>
            <a:r>
              <a:rPr lang="zh-CN" altLang="en-US" sz="2800" dirty="0"/>
              <a:t>链与</a:t>
            </a:r>
            <a:r>
              <a:rPr lang="en-US" altLang="zh-CN" sz="2800" dirty="0"/>
              <a:t>Gibbs</a:t>
            </a:r>
            <a:r>
              <a:rPr lang="zh-CN" altLang="en-US" sz="2800" dirty="0"/>
              <a:t>采样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A_蓝剑_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87462" y="943428"/>
                <a:ext cx="8266252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随机过程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状态序列：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=0,1,2,…,)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状态集：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初始概率分布：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状态转移概率：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|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… 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PA_蓝剑_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87462" y="943428"/>
                <a:ext cx="8266252" cy="3231654"/>
              </a:xfrm>
              <a:prstGeom prst="rect">
                <a:avLst/>
              </a:prstGeom>
              <a:blipFill rotWithShape="0">
                <a:blip r:embed="rId9"/>
                <a:stretch>
                  <a:fillRect l="-1106" t="-2264" b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A_蓝剑_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87462" y="4455901"/>
                <a:ext cx="82662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Markov</a:t>
                </a:r>
                <a:r>
                  <a:rPr lang="zh-CN" altLang="en-US" sz="2400" dirty="0"/>
                  <a:t>链</a:t>
                </a:r>
                <a:endParaRPr lang="en-US" altLang="zh-CN" sz="2400" dirty="0"/>
              </a:p>
              <a:p>
                <a:r>
                  <a:rPr lang="en-US" altLang="zh-CN" dirty="0"/>
                  <a:t>  </a:t>
                </a:r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状态转移概率：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|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…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PA_蓝剑_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87462" y="4455901"/>
                <a:ext cx="8266252" cy="1569660"/>
              </a:xfrm>
              <a:prstGeom prst="rect">
                <a:avLst/>
              </a:prstGeom>
              <a:blipFill rotWithShape="0">
                <a:blip r:embed="rId11"/>
                <a:stretch>
                  <a:fillRect l="-1106" t="-4669" b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6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只为设计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0"/>
            <a:ext cx="3684104" cy="662609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Markov</a:t>
            </a:r>
            <a:r>
              <a:rPr lang="zh-CN" altLang="en-US" sz="2800" dirty="0"/>
              <a:t>链与</a:t>
            </a:r>
            <a:r>
              <a:rPr lang="en-US" altLang="zh-CN" sz="2800" dirty="0"/>
              <a:t>Gibbs</a:t>
            </a:r>
            <a:r>
              <a:rPr lang="zh-CN" altLang="en-US" sz="2800" dirty="0"/>
              <a:t>采样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A_蓝剑_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87462" y="943428"/>
                <a:ext cx="5000538" cy="105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转移矩阵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PA_蓝剑_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587462" y="943428"/>
                <a:ext cx="5000538" cy="1057725"/>
              </a:xfrm>
              <a:prstGeom prst="rect">
                <a:avLst/>
              </a:prstGeom>
              <a:blipFill rotWithShape="0">
                <a:blip r:embed="rId13"/>
                <a:stretch>
                  <a:fillRect l="-1827" t="-6936" b="-2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A_蓝剑_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87462" y="5279508"/>
                <a:ext cx="8266252" cy="1295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Markov</a:t>
                </a:r>
                <a:r>
                  <a:rPr lang="zh-CN" altLang="en-US" sz="2400" dirty="0"/>
                  <a:t>链收敛定理</a:t>
                </a:r>
                <a:endParaRPr lang="en-US" altLang="zh-CN" sz="2400" dirty="0"/>
              </a:p>
              <a:p>
                <a:r>
                  <a:rPr lang="en-US" altLang="zh-CN" dirty="0"/>
                  <a:t>  </a:t>
                </a:r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非周期不可约</a:t>
                </a:r>
                <a:r>
                  <a:rPr lang="en-US" altLang="zh-CN" dirty="0"/>
                  <a:t>Markov</a:t>
                </a:r>
                <a:r>
                  <a:rPr lang="zh-CN" altLang="en-US" dirty="0"/>
                  <a:t>链，存在唯一一个不变概率向量满足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 如果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zh-CN" altLang="en-US" dirty="0"/>
                  <a:t>为任意初始概率向量，则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func>
                  </m:oMath>
                </a14:m>
                <a:r>
                  <a:rPr lang="zh-CN" altLang="en-US" dirty="0"/>
                  <a:t>，并且对任意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PA_蓝剑_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587462" y="5279508"/>
                <a:ext cx="8266252" cy="1295547"/>
              </a:xfrm>
              <a:prstGeom prst="rect">
                <a:avLst/>
              </a:prstGeom>
              <a:blipFill rotWithShape="0">
                <a:blip r:embed="rId15"/>
                <a:stretch>
                  <a:fillRect l="-1106" t="-5634" b="-6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A_蓝剑_文本框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87462" y="2314230"/>
                <a:ext cx="8266252" cy="2652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极限矩阵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PA_蓝剑_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587462" y="2314230"/>
                <a:ext cx="8266252" cy="2652201"/>
              </a:xfrm>
              <a:prstGeom prst="rect">
                <a:avLst/>
              </a:prstGeom>
              <a:blipFill rotWithShape="0">
                <a:blip r:embed="rId17"/>
                <a:stretch>
                  <a:fillRect l="-1106" t="-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PA_蓝剑_文本框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598624" y="1137498"/>
                <a:ext cx="1369093" cy="1176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PA_蓝剑_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8598624" y="1137498"/>
                <a:ext cx="1369093" cy="11767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A_蓝剑_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598624" y="2709543"/>
                <a:ext cx="1814086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PA_蓝剑_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8598624" y="2709543"/>
                <a:ext cx="1814086" cy="5542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A_蓝剑_文本框 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8664827" y="3552443"/>
                <a:ext cx="168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PA_蓝剑_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8664827" y="3552443"/>
                <a:ext cx="1681679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6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7" grpId="0"/>
      <p:bldP spid="5" grpId="0"/>
      <p:bldP spid="2" grpId="0"/>
      <p:bldP spid="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只为设计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0"/>
            <a:ext cx="3684104" cy="662609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Markov</a:t>
            </a:r>
            <a:r>
              <a:rPr lang="zh-CN" altLang="en-US" sz="2800" dirty="0"/>
              <a:t>链与</a:t>
            </a:r>
            <a:r>
              <a:rPr lang="en-US" altLang="zh-CN" sz="2800" dirty="0"/>
              <a:t>Gibbs</a:t>
            </a:r>
            <a:r>
              <a:rPr lang="zh-CN" altLang="en-US" sz="2800" dirty="0"/>
              <a:t>采样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A_蓝剑_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87461" y="943428"/>
                <a:ext cx="8817795" cy="1614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MCMC</a:t>
                </a:r>
                <a:r>
                  <a:rPr lang="zh-CN" altLang="en-US" sz="2400" dirty="0"/>
                  <a:t>算法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细致平稳条件：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接受率：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dirty="0"/>
                  <a:t>  ==&gt;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PA_蓝剑_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87461" y="943428"/>
                <a:ext cx="8817795" cy="1614288"/>
              </a:xfrm>
              <a:prstGeom prst="rect">
                <a:avLst/>
              </a:prstGeom>
              <a:blipFill rotWithShape="0">
                <a:blip r:embed="rId9"/>
                <a:stretch>
                  <a:fillRect l="-1037" t="-4528" b="-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A_蓝剑_文本框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87461" y="2838535"/>
                <a:ext cx="8817795" cy="219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Metropolis-Hastings</a:t>
                </a:r>
                <a:r>
                  <a:rPr lang="zh-CN" altLang="en-US" sz="2400" dirty="0"/>
                  <a:t>算法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扩大接受率：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,1}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</a:p>
            </p:txBody>
          </p:sp>
        </mc:Choice>
        <mc:Fallback xmlns="">
          <p:sp>
            <p:nvSpPr>
              <p:cNvPr id="9" name="PA_蓝剑_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87461" y="2838535"/>
                <a:ext cx="8817795" cy="2199256"/>
              </a:xfrm>
              <a:prstGeom prst="rect">
                <a:avLst/>
              </a:prstGeom>
              <a:blipFill rotWithShape="0">
                <a:blip r:embed="rId11"/>
                <a:stretch>
                  <a:fillRect l="-1037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6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蓝剑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3" y="899885"/>
            <a:ext cx="6458857" cy="4844143"/>
          </a:xfrm>
          <a:prstGeom prst="rect">
            <a:avLst/>
          </a:prstGeom>
        </p:spPr>
      </p:pic>
      <p:sp>
        <p:nvSpPr>
          <p:cNvPr id="6" name="PA_蓝剑_文本框 5"/>
          <p:cNvSpPr txBox="1"/>
          <p:nvPr>
            <p:custDataLst>
              <p:tags r:id="rId2"/>
            </p:custDataLst>
          </p:nvPr>
        </p:nvSpPr>
        <p:spPr>
          <a:xfrm>
            <a:off x="1204686" y="899885"/>
            <a:ext cx="41574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 test(s)</a:t>
            </a:r>
          </a:p>
          <a:p>
            <a:r>
              <a:rPr lang="en-US" altLang="zh-CN" dirty="0"/>
              <a:t>f=@(x)</a:t>
            </a:r>
            <a:r>
              <a:rPr lang="en-US" altLang="zh-CN" dirty="0" err="1"/>
              <a:t>exp</a:t>
            </a:r>
            <a:r>
              <a:rPr lang="en-US" altLang="zh-CN" dirty="0"/>
              <a:t>(-x*x/2)/</a:t>
            </a:r>
            <a:r>
              <a:rPr lang="en-US" altLang="zh-CN" dirty="0" err="1"/>
              <a:t>sqrt</a:t>
            </a:r>
            <a:r>
              <a:rPr lang="en-US" altLang="zh-CN" dirty="0"/>
              <a:t>(2*pi);</a:t>
            </a:r>
          </a:p>
          <a:p>
            <a:r>
              <a:rPr lang="en-US" altLang="zh-CN" dirty="0"/>
              <a:t>d=zeros(1,s);</a:t>
            </a:r>
          </a:p>
          <a:p>
            <a:r>
              <a:rPr lang="en-US" altLang="zh-CN" dirty="0"/>
              <a:t>x=pi/2;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= 1:s</a:t>
            </a:r>
          </a:p>
          <a:p>
            <a:r>
              <a:rPr lang="en-US" altLang="zh-CN" dirty="0"/>
              <a:t>    y = </a:t>
            </a:r>
            <a:r>
              <a:rPr lang="en-US" altLang="zh-CN" dirty="0" err="1"/>
              <a:t>unifrnd</a:t>
            </a:r>
            <a:r>
              <a:rPr lang="en-US" altLang="zh-CN" dirty="0"/>
              <a:t>(x-1,x+1);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    h = min(1,f(y)/f(x));</a:t>
            </a:r>
          </a:p>
          <a:p>
            <a:r>
              <a:rPr lang="en-US" altLang="zh-CN" dirty="0"/>
              <a:t>    U = rand;</a:t>
            </a:r>
          </a:p>
          <a:p>
            <a:r>
              <a:rPr lang="en-US" altLang="zh-CN" dirty="0"/>
              <a:t>    if U &lt; h</a:t>
            </a:r>
          </a:p>
          <a:p>
            <a:r>
              <a:rPr lang="en-US" altLang="zh-CN" dirty="0"/>
              <a:t>        x = y;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    d(</a:t>
            </a:r>
            <a:r>
              <a:rPr lang="en-US" altLang="zh-CN" dirty="0" err="1"/>
              <a:t>i</a:t>
            </a:r>
            <a:r>
              <a:rPr lang="en-US" altLang="zh-CN" dirty="0"/>
              <a:t>) = x;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h = histogram(d(1:s),'</a:t>
            </a:r>
            <a:r>
              <a:rPr lang="en-US" altLang="zh-CN" dirty="0" err="1"/>
              <a:t>Normalization','pdf</a:t>
            </a:r>
            <a:r>
              <a:rPr lang="en-US" altLang="zh-CN" dirty="0"/>
              <a:t>');</a:t>
            </a:r>
          </a:p>
          <a:p>
            <a:r>
              <a:rPr lang="en-US" altLang="zh-CN" dirty="0" err="1"/>
              <a:t>h.EdgeColor</a:t>
            </a:r>
            <a:r>
              <a:rPr lang="en-US" altLang="zh-CN" dirty="0"/>
              <a:t> = 'b';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4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只为设计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0"/>
            <a:ext cx="3684104" cy="662609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Markov</a:t>
            </a:r>
            <a:r>
              <a:rPr lang="zh-CN" altLang="en-US" sz="2800" dirty="0"/>
              <a:t>链与</a:t>
            </a:r>
            <a:r>
              <a:rPr lang="en-US" altLang="zh-CN" sz="2800" dirty="0"/>
              <a:t>Gibbs</a:t>
            </a:r>
            <a:r>
              <a:rPr lang="zh-CN" altLang="en-US" sz="2800" dirty="0"/>
              <a:t>采样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A_蓝剑_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87461" y="943428"/>
                <a:ext cx="9587053" cy="3284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Gibbs</a:t>
                </a:r>
                <a:r>
                  <a:rPr lang="zh-CN" altLang="en-US" sz="2400" dirty="0"/>
                  <a:t>采样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高维</a:t>
                </a:r>
                <a:r>
                  <a:rPr lang="en-US" altLang="zh-CN" dirty="0"/>
                  <a:t>MH</a:t>
                </a:r>
                <a:r>
                  <a:rPr lang="zh-CN" altLang="en-US" dirty="0"/>
                  <a:t>算法：一维的扩展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直接构造满足平稳分布的转移矩阵，使接受率为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else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PA_蓝剑_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587461" y="943428"/>
                <a:ext cx="9587053" cy="3284938"/>
              </a:xfrm>
              <a:prstGeom prst="rect">
                <a:avLst/>
              </a:prstGeom>
              <a:blipFill rotWithShape="0">
                <a:blip r:embed="rId8"/>
                <a:stretch>
                  <a:fillRect l="-954" t="-2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1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蓝剑_文本框 4"/>
          <p:cNvSpPr txBox="1"/>
          <p:nvPr>
            <p:custDataLst>
              <p:tags r:id="rId1"/>
            </p:custDataLst>
          </p:nvPr>
        </p:nvSpPr>
        <p:spPr>
          <a:xfrm>
            <a:off x="798286" y="0"/>
            <a:ext cx="420794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 test2( </a:t>
            </a:r>
            <a:r>
              <a:rPr lang="en-US" altLang="zh-CN" dirty="0" err="1"/>
              <a:t>len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f=@(x)</a:t>
            </a:r>
            <a:r>
              <a:rPr lang="en-US" altLang="zh-CN" dirty="0" err="1"/>
              <a:t>exp</a:t>
            </a:r>
            <a:r>
              <a:rPr lang="en-US" altLang="zh-CN" dirty="0"/>
              <a:t>(-x(1)*x(1)/2-x(2)*x(2)/2)/(2*pi);</a:t>
            </a:r>
          </a:p>
          <a:p>
            <a:r>
              <a:rPr lang="en-US" altLang="zh-CN" dirty="0" err="1"/>
              <a:t>fx</a:t>
            </a:r>
            <a:r>
              <a:rPr lang="en-US" altLang="zh-CN" dirty="0"/>
              <a:t>=@(x)</a:t>
            </a:r>
            <a:r>
              <a:rPr lang="en-US" altLang="zh-CN" dirty="0" err="1"/>
              <a:t>exp</a:t>
            </a:r>
            <a:r>
              <a:rPr lang="en-US" altLang="zh-CN" dirty="0"/>
              <a:t>(-x*x/2)/</a:t>
            </a:r>
            <a:r>
              <a:rPr lang="en-US" altLang="zh-CN" dirty="0" err="1"/>
              <a:t>sqrt</a:t>
            </a:r>
            <a:r>
              <a:rPr lang="en-US" altLang="zh-CN" dirty="0"/>
              <a:t>(2*pi);</a:t>
            </a:r>
          </a:p>
          <a:p>
            <a:r>
              <a:rPr lang="en-US" altLang="zh-CN" dirty="0"/>
              <a:t>d = zeros(2,len);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x = [0;0];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=1:len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idx</a:t>
            </a:r>
            <a:r>
              <a:rPr lang="en-US" altLang="zh-CN" dirty="0"/>
              <a:t> = mod(i,2)+1;</a:t>
            </a:r>
          </a:p>
          <a:p>
            <a:r>
              <a:rPr lang="en-US" altLang="zh-CN" dirty="0"/>
              <a:t>    xi = x(</a:t>
            </a:r>
            <a:r>
              <a:rPr lang="en-US" altLang="zh-CN" dirty="0" err="1"/>
              <a:t>idx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y = </a:t>
            </a:r>
            <a:r>
              <a:rPr lang="en-US" altLang="zh-CN" dirty="0" err="1"/>
              <a:t>unifrnd</a:t>
            </a:r>
            <a:r>
              <a:rPr lang="en-US" altLang="zh-CN" dirty="0"/>
              <a:t>(xi-1,xi+1);</a:t>
            </a:r>
            <a:endParaRPr lang="zh-CN" altLang="en-US" dirty="0"/>
          </a:p>
          <a:p>
            <a:r>
              <a:rPr lang="en-US" altLang="zh-CN" dirty="0"/>
              <a:t>    h = min(1,fx(y)/</a:t>
            </a:r>
            <a:r>
              <a:rPr lang="en-US" altLang="zh-CN" dirty="0" err="1"/>
              <a:t>fx</a:t>
            </a:r>
            <a:r>
              <a:rPr lang="en-US" altLang="zh-CN" dirty="0"/>
              <a:t>(xi));</a:t>
            </a:r>
          </a:p>
          <a:p>
            <a:r>
              <a:rPr lang="zh-CN" altLang="en-US" dirty="0"/>
              <a:t>   </a:t>
            </a:r>
          </a:p>
          <a:p>
            <a:r>
              <a:rPr lang="en-US" altLang="zh-CN" dirty="0"/>
              <a:t>    U = rand;</a:t>
            </a:r>
          </a:p>
          <a:p>
            <a:r>
              <a:rPr lang="en-US" altLang="zh-CN" dirty="0"/>
              <a:t>    if U &lt; h</a:t>
            </a:r>
          </a:p>
          <a:p>
            <a:r>
              <a:rPr lang="en-US" altLang="zh-CN" dirty="0"/>
              <a:t>        x(</a:t>
            </a:r>
            <a:r>
              <a:rPr lang="en-US" altLang="zh-CN" dirty="0" err="1"/>
              <a:t>idx</a:t>
            </a:r>
            <a:r>
              <a:rPr lang="en-US" altLang="zh-CN" dirty="0"/>
              <a:t>) = y;</a:t>
            </a:r>
            <a:endParaRPr lang="zh-CN" altLang="en-US" dirty="0"/>
          </a:p>
          <a:p>
            <a:r>
              <a:rPr lang="en-US" altLang="zh-CN" dirty="0"/>
              <a:t>    end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    d(:,</a:t>
            </a:r>
            <a:r>
              <a:rPr lang="en-US" altLang="zh-CN" dirty="0" err="1"/>
              <a:t>i</a:t>
            </a:r>
            <a:r>
              <a:rPr lang="en-US" altLang="zh-CN" dirty="0"/>
              <a:t>) = x;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hist3(d',[50 50],'</a:t>
            </a:r>
            <a:r>
              <a:rPr lang="en-US" altLang="zh-CN" dirty="0" err="1"/>
              <a:t>EdgeColor</a:t>
            </a:r>
            <a:r>
              <a:rPr lang="en-US" altLang="zh-CN" dirty="0"/>
              <a:t>','b');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end</a:t>
            </a:r>
          </a:p>
        </p:txBody>
      </p:sp>
      <p:pic>
        <p:nvPicPr>
          <p:cNvPr id="6" name="PA_蓝剑_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33" y="728553"/>
            <a:ext cx="7044266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166" y="441193"/>
            <a:ext cx="8950228" cy="24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03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1490</Words>
  <Application>Microsoft Office PowerPoint</Application>
  <PresentationFormat>宽屏</PresentationFormat>
  <Paragraphs>132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Office 主题</vt:lpstr>
      <vt:lpstr>Markov链与Gibbs采样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Markov链与Gibbs采样</dc:title>
  <dc:creator>Guotianyi</dc:creator>
  <cp:lastModifiedBy>Flint Zhao</cp:lastModifiedBy>
  <cp:revision>379</cp:revision>
  <dcterms:created xsi:type="dcterms:W3CDTF">2017-04-03T02:42:26Z</dcterms:created>
  <dcterms:modified xsi:type="dcterms:W3CDTF">2018-06-19T06:13:04Z</dcterms:modified>
</cp:coreProperties>
</file>