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64" r:id="rId5"/>
    <p:sldId id="284" r:id="rId6"/>
    <p:sldId id="277" r:id="rId7"/>
    <p:sldId id="258" r:id="rId8"/>
    <p:sldId id="267" r:id="rId9"/>
    <p:sldId id="261" r:id="rId10"/>
    <p:sldId id="280" r:id="rId11"/>
    <p:sldId id="285" r:id="rId12"/>
    <p:sldId id="286" r:id="rId13"/>
    <p:sldId id="287" r:id="rId14"/>
    <p:sldId id="288" r:id="rId15"/>
    <p:sldId id="289" r:id="rId16"/>
    <p:sldId id="290" r:id="rId17"/>
    <p:sldId id="268" r:id="rId18"/>
    <p:sldId id="291" r:id="rId19"/>
    <p:sldId id="292" r:id="rId20"/>
    <p:sldId id="281" r:id="rId21"/>
    <p:sldId id="263" r:id="rId22"/>
    <p:sldId id="28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sa" initials="R" lastIdx="1" clrIdx="0">
    <p:extLst>
      <p:ext uri="{19B8F6BF-5375-455C-9EA6-DF929625EA0E}">
        <p15:presenceInfo xmlns:p15="http://schemas.microsoft.com/office/powerpoint/2012/main" userId="Ros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E5BD"/>
    <a:srgbClr val="BF1347"/>
    <a:srgbClr val="750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80" autoAdjust="0"/>
    <p:restoredTop sz="56287" autoAdjust="0"/>
  </p:normalViewPr>
  <p:slideViewPr>
    <p:cSldViewPr snapToGrid="0">
      <p:cViewPr varScale="1">
        <p:scale>
          <a:sx n="67" d="100"/>
          <a:sy n="67" d="100"/>
        </p:scale>
        <p:origin x="1884" y="78"/>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71987-D194-4348-80D6-CDC4F939A8AF}" type="datetimeFigureOut">
              <a:rPr lang="zh-CN" altLang="en-US" smtClean="0"/>
              <a:t>2018/6/19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D1D9B-AC22-497B-863F-D82E509D82FC}" type="slidenum">
              <a:rPr lang="zh-CN" altLang="en-US" smtClean="0"/>
              <a:t>‹#›</a:t>
            </a:fld>
            <a:endParaRPr lang="zh-CN" altLang="en-US"/>
          </a:p>
        </p:txBody>
      </p:sp>
    </p:spTree>
    <p:extLst>
      <p:ext uri="{BB962C8B-B14F-4D97-AF65-F5344CB8AC3E}">
        <p14:creationId xmlns:p14="http://schemas.microsoft.com/office/powerpoint/2010/main" val="2409394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我今天讲的是基于领域知识的主题模型</a:t>
            </a:r>
          </a:p>
        </p:txBody>
      </p:sp>
      <p:sp>
        <p:nvSpPr>
          <p:cNvPr id="4" name="灯片编号占位符 3"/>
          <p:cNvSpPr>
            <a:spLocks noGrp="1"/>
          </p:cNvSpPr>
          <p:nvPr>
            <p:ph type="sldNum" sz="quarter" idx="10"/>
          </p:nvPr>
        </p:nvSpPr>
        <p:spPr/>
        <p:txBody>
          <a:bodyPr/>
          <a:lstStyle/>
          <a:p>
            <a:fld id="{411D1D9B-AC22-497B-863F-D82E509D82FC}" type="slidenum">
              <a:rPr lang="zh-CN" altLang="en-US" smtClean="0"/>
              <a:t>1</a:t>
            </a:fld>
            <a:endParaRPr lang="zh-CN" altLang="en-US"/>
          </a:p>
        </p:txBody>
      </p:sp>
    </p:spTree>
    <p:extLst>
      <p:ext uri="{BB962C8B-B14F-4D97-AF65-F5344CB8AC3E}">
        <p14:creationId xmlns:p14="http://schemas.microsoft.com/office/powerpoint/2010/main" val="801473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071EB-4DA8-49B8-8B4E-7B0F1E5DFAB7}" type="slidenum">
              <a:rPr lang="zh-CN" altLang="en-US" smtClean="0"/>
              <a:t>10</a:t>
            </a:fld>
            <a:endParaRPr lang="zh-CN" altLang="en-US"/>
          </a:p>
        </p:txBody>
      </p:sp>
    </p:spTree>
    <p:extLst>
      <p:ext uri="{BB962C8B-B14F-4D97-AF65-F5344CB8AC3E}">
        <p14:creationId xmlns:p14="http://schemas.microsoft.com/office/powerpoint/2010/main" val="1696215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D</a:t>
            </a:r>
            <a:r>
              <a:rPr lang="zh-CN" altLang="en-US" dirty="0"/>
              <a:t>就代表的是文档，</a:t>
            </a:r>
            <a:r>
              <a:rPr lang="en-US" altLang="zh-CN" dirty="0"/>
              <a:t>S</a:t>
            </a:r>
            <a:r>
              <a:rPr lang="zh-CN" altLang="en-US" dirty="0"/>
              <a:t>代表的是之前说的先验主题，</a:t>
            </a:r>
            <a:r>
              <a:rPr lang="en-US" altLang="zh-CN" dirty="0"/>
              <a:t>p-topics</a:t>
            </a:r>
            <a:r>
              <a:rPr lang="zh-CN" altLang="en-US" dirty="0"/>
              <a:t>。</a:t>
            </a:r>
            <a:endParaRPr lang="en-US" altLang="zh-CN" dirty="0"/>
          </a:p>
          <a:p>
            <a:r>
              <a:rPr lang="zh-CN" altLang="en-US" dirty="0"/>
              <a:t>首先先通过无知识指导的</a:t>
            </a:r>
            <a:r>
              <a:rPr lang="en-US" altLang="zh-CN" dirty="0"/>
              <a:t>N</a:t>
            </a:r>
            <a:r>
              <a:rPr lang="zh-CN" altLang="en-US" dirty="0"/>
              <a:t>轮吉布斯采样迭代得到稳定的主题分布，即当前主题，这个主题，给它一个名字叫做</a:t>
            </a:r>
            <a:r>
              <a:rPr lang="en-US" altLang="zh-CN" dirty="0"/>
              <a:t>c-topics</a:t>
            </a:r>
            <a:r>
              <a:rPr lang="zh-CN" altLang="en-US" dirty="0"/>
              <a:t>，这个过程是等价于</a:t>
            </a:r>
            <a:r>
              <a:rPr lang="en-US" altLang="zh-CN" dirty="0"/>
              <a:t>LDA</a:t>
            </a:r>
            <a:r>
              <a:rPr lang="zh-CN" altLang="en-US" dirty="0"/>
              <a:t>的，没有加入任何知识作为指导的。</a:t>
            </a:r>
            <a:endParaRPr lang="en-US" altLang="zh-CN" dirty="0"/>
          </a:p>
          <a:p>
            <a:r>
              <a:rPr lang="zh-CN" altLang="en-US" dirty="0"/>
              <a:t>然后使用这个当前主题和之前的先验主题</a:t>
            </a:r>
            <a:r>
              <a:rPr lang="en-US" altLang="zh-CN" dirty="0"/>
              <a:t>S</a:t>
            </a:r>
            <a:r>
              <a:rPr lang="zh-CN" altLang="en-US" dirty="0"/>
              <a:t>放到这个函数里面挖掘得到</a:t>
            </a:r>
            <a:r>
              <a:rPr lang="en-US" altLang="zh-CN" dirty="0" err="1"/>
              <a:t>pk</a:t>
            </a:r>
            <a:r>
              <a:rPr lang="en-US" altLang="zh-CN" dirty="0"/>
              <a:t>-set——</a:t>
            </a:r>
            <a:r>
              <a:rPr lang="en-US" altLang="zh-CN" dirty="0" err="1"/>
              <a:t>Kt</a:t>
            </a:r>
            <a:r>
              <a:rPr lang="zh-CN" altLang="en-US" dirty="0"/>
              <a:t>，这个就是我们需要的先验知识集，最后用这个知识去指导测试集</a:t>
            </a:r>
            <a:r>
              <a:rPr lang="en-US" altLang="zh-CN" dirty="0"/>
              <a:t>D</a:t>
            </a:r>
            <a:r>
              <a:rPr lang="zh-CN" altLang="en-US" dirty="0"/>
              <a:t>的主题建模过程，最后得到生成的主题。</a:t>
            </a:r>
          </a:p>
        </p:txBody>
      </p:sp>
      <p:sp>
        <p:nvSpPr>
          <p:cNvPr id="4" name="灯片编号占位符 3"/>
          <p:cNvSpPr>
            <a:spLocks noGrp="1"/>
          </p:cNvSpPr>
          <p:nvPr>
            <p:ph type="sldNum" sz="quarter" idx="10"/>
          </p:nvPr>
        </p:nvSpPr>
        <p:spPr/>
        <p:txBody>
          <a:bodyPr/>
          <a:lstStyle/>
          <a:p>
            <a:fld id="{E36071EB-4DA8-49B8-8B4E-7B0F1E5DFAB7}" type="slidenum">
              <a:rPr lang="zh-CN" altLang="en-US" smtClean="0"/>
              <a:t>11</a:t>
            </a:fld>
            <a:endParaRPr lang="zh-CN" altLang="en-US"/>
          </a:p>
        </p:txBody>
      </p:sp>
    </p:spTree>
    <p:extLst>
      <p:ext uri="{BB962C8B-B14F-4D97-AF65-F5344CB8AC3E}">
        <p14:creationId xmlns:p14="http://schemas.microsoft.com/office/powerpoint/2010/main" val="245357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接下来具体的看这个挖掘知识的过程。</a:t>
            </a:r>
            <a:endParaRPr lang="en-US" altLang="zh-CN" dirty="0"/>
          </a:p>
          <a:p>
            <a:r>
              <a:rPr lang="zh-CN" altLang="en-US" dirty="0"/>
              <a:t>就是对每一个</a:t>
            </a:r>
            <a:r>
              <a:rPr lang="en-US" altLang="zh-CN" dirty="0"/>
              <a:t>p-topic</a:t>
            </a:r>
            <a:r>
              <a:rPr lang="zh-CN" altLang="en-US" dirty="0"/>
              <a:t>里面的</a:t>
            </a:r>
            <a:r>
              <a:rPr lang="en-US" altLang="zh-CN" dirty="0" err="1"/>
              <a:t>sk</a:t>
            </a:r>
            <a:r>
              <a:rPr lang="zh-CN" altLang="en-US" dirty="0"/>
              <a:t>，和当前主题</a:t>
            </a:r>
            <a:r>
              <a:rPr lang="en-US" altLang="zh-CN" dirty="0"/>
              <a:t>A</a:t>
            </a:r>
            <a:r>
              <a:rPr lang="zh-CN" altLang="en-US" dirty="0"/>
              <a:t>里面的每一个主题计算</a:t>
            </a:r>
            <a:r>
              <a:rPr lang="en-US" altLang="zh-CN" dirty="0"/>
              <a:t>KL</a:t>
            </a:r>
            <a:r>
              <a:rPr lang="zh-CN" altLang="en-US" dirty="0"/>
              <a:t>散度</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KL divergence </a:t>
            </a:r>
            <a:r>
              <a:rPr lang="zh-CN" altLang="en-US" b="0" dirty="0"/>
              <a:t>就是</a:t>
            </a:r>
            <a:r>
              <a:rPr lang="en-US" altLang="zh-CN" b="0" dirty="0"/>
              <a:t>KL</a:t>
            </a:r>
            <a:r>
              <a:rPr lang="zh-CN" altLang="en-US" b="0" dirty="0"/>
              <a:t>散度，</a:t>
            </a:r>
            <a:r>
              <a:rPr lang="zh-CN" altLang="en-US" dirty="0"/>
              <a:t>这个值是用来衡量两个分布之间相异度的，值越大，说明他们的相异度越大，如果等于</a:t>
            </a:r>
            <a:r>
              <a:rPr lang="en-US" altLang="zh-CN" dirty="0"/>
              <a:t>0</a:t>
            </a:r>
            <a:r>
              <a:rPr lang="zh-CN" altLang="en-US" dirty="0"/>
              <a:t>，说明他们是相等的。</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a:t>找到最小的</a:t>
            </a:r>
            <a:r>
              <a:rPr lang="en-US" altLang="zh-CN" b="0" dirty="0"/>
              <a:t>KL</a:t>
            </a:r>
            <a:r>
              <a:rPr lang="zh-CN" altLang="en-US" b="0" dirty="0"/>
              <a:t>值对应的</a:t>
            </a:r>
            <a:r>
              <a:rPr lang="en-US" altLang="zh-CN" b="0" dirty="0" err="1"/>
              <a:t>aj</a:t>
            </a:r>
            <a:r>
              <a:rPr lang="zh-CN" altLang="en-US" b="0" dirty="0"/>
              <a:t>，如果这个值小于</a:t>
            </a:r>
            <a:r>
              <a:rPr lang="en-US" altLang="zh-CN" b="0" dirty="0"/>
              <a:t>π</a:t>
            </a:r>
            <a:r>
              <a:rPr lang="zh-CN" altLang="en-US" b="0" dirty="0"/>
              <a:t>，就放到集合中去，这样循环结束之后，每一个</a:t>
            </a:r>
            <a:r>
              <a:rPr lang="en-US" altLang="zh-CN" b="0" dirty="0" err="1"/>
              <a:t>aj</a:t>
            </a:r>
            <a:r>
              <a:rPr lang="zh-CN" altLang="en-US" b="0" dirty="0"/>
              <a:t>都会有一个对应的</a:t>
            </a:r>
            <a:r>
              <a:rPr lang="en-US" altLang="zh-CN" b="0" dirty="0" err="1"/>
              <a:t>Mj</a:t>
            </a:r>
            <a:r>
              <a:rPr lang="zh-CN" altLang="en-US" b="0" dirty="0"/>
              <a:t>矩阵，这个矩阵中包含的是那些</a:t>
            </a:r>
            <a:r>
              <a:rPr lang="en-US" altLang="zh-CN" b="0" dirty="0"/>
              <a:t>KL</a:t>
            </a:r>
            <a:r>
              <a:rPr lang="zh-CN" altLang="en-US" b="0" dirty="0"/>
              <a:t>散度值小于</a:t>
            </a:r>
            <a:r>
              <a:rPr lang="en-US" altLang="zh-CN" b="0" dirty="0"/>
              <a:t>π</a:t>
            </a:r>
            <a:r>
              <a:rPr lang="zh-CN" altLang="en-US" b="0" dirty="0"/>
              <a:t>的主题</a:t>
            </a:r>
            <a:r>
              <a:rPr lang="en-US" altLang="zh-CN" b="0" dirty="0" err="1"/>
              <a:t>sk</a:t>
            </a:r>
            <a:r>
              <a:rPr lang="zh-CN" altLang="en-US" b="0" dirty="0"/>
              <a:t>。然后在对这些</a:t>
            </a:r>
            <a:r>
              <a:rPr lang="en-US" altLang="zh-CN" b="0" dirty="0" err="1"/>
              <a:t>sk</a:t>
            </a:r>
            <a:r>
              <a:rPr lang="zh-CN" altLang="en-US" b="0" dirty="0"/>
              <a:t>进行频繁项集挖掘，就会得到</a:t>
            </a:r>
            <a:r>
              <a:rPr lang="en-US" altLang="zh-CN" b="0" dirty="0" err="1"/>
              <a:t>aj</a:t>
            </a:r>
            <a:r>
              <a:rPr lang="zh-CN" altLang="en-US" b="0" dirty="0"/>
              <a:t>这个领域下的先验知识</a:t>
            </a:r>
            <a:endParaRPr lang="en-US" altLang="zh-CN" b="0" dirty="0"/>
          </a:p>
        </p:txBody>
      </p:sp>
      <p:sp>
        <p:nvSpPr>
          <p:cNvPr id="4" name="灯片编号占位符 3"/>
          <p:cNvSpPr>
            <a:spLocks noGrp="1"/>
          </p:cNvSpPr>
          <p:nvPr>
            <p:ph type="sldNum" sz="quarter" idx="10"/>
          </p:nvPr>
        </p:nvSpPr>
        <p:spPr/>
        <p:txBody>
          <a:bodyPr/>
          <a:lstStyle/>
          <a:p>
            <a:fld id="{E36071EB-4DA8-49B8-8B4E-7B0F1E5DFAB7}" type="slidenum">
              <a:rPr lang="zh-CN" altLang="en-US" smtClean="0"/>
              <a:t>12</a:t>
            </a:fld>
            <a:endParaRPr lang="zh-CN" altLang="en-US"/>
          </a:p>
        </p:txBody>
      </p:sp>
    </p:spTree>
    <p:extLst>
      <p:ext uri="{BB962C8B-B14F-4D97-AF65-F5344CB8AC3E}">
        <p14:creationId xmlns:p14="http://schemas.microsoft.com/office/powerpoint/2010/main" val="1354222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这样说比较乱，我们来举个栗子</a:t>
            </a:r>
            <a:endParaRPr lang="en-US" altLang="zh-CN" dirty="0"/>
          </a:p>
          <a:p>
            <a:r>
              <a:rPr lang="zh-CN" altLang="en-US" dirty="0"/>
              <a:t>假设有一个主题</a:t>
            </a:r>
            <a:r>
              <a:rPr lang="en-US" altLang="zh-CN" dirty="0"/>
              <a:t>a</a:t>
            </a:r>
            <a:r>
              <a:rPr lang="zh-CN" altLang="en-US" dirty="0"/>
              <a:t>是这样的，</a:t>
            </a:r>
            <a:endParaRPr lang="en-US" altLang="zh-CN" dirty="0"/>
          </a:p>
          <a:p>
            <a:r>
              <a:rPr lang="zh-CN" altLang="en-US" dirty="0"/>
              <a:t>然后</a:t>
            </a:r>
            <a:r>
              <a:rPr lang="en-US" altLang="zh-CN" dirty="0"/>
              <a:t>S</a:t>
            </a:r>
            <a:r>
              <a:rPr lang="zh-CN" altLang="en-US" dirty="0"/>
              <a:t>里面包含</a:t>
            </a:r>
            <a:r>
              <a:rPr lang="en-US" altLang="zh-CN" dirty="0"/>
              <a:t>5</a:t>
            </a:r>
            <a:r>
              <a:rPr lang="zh-CN" altLang="en-US" dirty="0"/>
              <a:t>个主题，</a:t>
            </a:r>
            <a:r>
              <a:rPr lang="en-US" altLang="zh-CN" dirty="0"/>
              <a:t>s1-s5</a:t>
            </a:r>
            <a:r>
              <a:rPr lang="zh-CN" altLang="en-US" dirty="0"/>
              <a:t>，然后我们逐一计算出</a:t>
            </a:r>
            <a:r>
              <a:rPr lang="en-US" altLang="zh-CN" dirty="0"/>
              <a:t>a</a:t>
            </a:r>
            <a:r>
              <a:rPr lang="zh-CN" altLang="en-US" dirty="0"/>
              <a:t>和</a:t>
            </a:r>
            <a:r>
              <a:rPr lang="en-US" altLang="zh-CN" dirty="0" err="1"/>
              <a:t>si</a:t>
            </a:r>
            <a:r>
              <a:rPr lang="zh-CN" altLang="en-US" dirty="0"/>
              <a:t>之间的</a:t>
            </a:r>
            <a:r>
              <a:rPr lang="en-US" altLang="zh-CN" dirty="0"/>
              <a:t>KL</a:t>
            </a:r>
            <a:r>
              <a:rPr lang="zh-CN" altLang="en-US" dirty="0"/>
              <a:t>散度。这里很明显看到</a:t>
            </a:r>
            <a:r>
              <a:rPr lang="en-US" altLang="zh-CN" dirty="0"/>
              <a:t>s2</a:t>
            </a:r>
            <a:r>
              <a:rPr lang="zh-CN" altLang="en-US" dirty="0"/>
              <a:t>和</a:t>
            </a:r>
            <a:r>
              <a:rPr lang="en-US" altLang="zh-CN" dirty="0"/>
              <a:t>s3</a:t>
            </a:r>
            <a:r>
              <a:rPr lang="zh-CN" altLang="en-US" dirty="0"/>
              <a:t>是和</a:t>
            </a:r>
            <a:r>
              <a:rPr lang="en-US" altLang="zh-CN" dirty="0"/>
              <a:t>a</a:t>
            </a:r>
            <a:r>
              <a:rPr lang="zh-CN" altLang="en-US" dirty="0"/>
              <a:t>无关的，是关于一些艺术和文学的主题，所以最终满足这个等式的就是</a:t>
            </a:r>
            <a:r>
              <a:rPr lang="en-US" altLang="zh-CN" dirty="0"/>
              <a:t>s1</a:t>
            </a:r>
            <a:r>
              <a:rPr lang="zh-CN" altLang="en-US" dirty="0"/>
              <a:t>，</a:t>
            </a:r>
            <a:r>
              <a:rPr lang="en-US" altLang="zh-CN" dirty="0"/>
              <a:t>s4</a:t>
            </a:r>
            <a:r>
              <a:rPr lang="zh-CN" altLang="en-US" dirty="0"/>
              <a:t>，</a:t>
            </a:r>
            <a:r>
              <a:rPr lang="en-US" altLang="zh-CN" dirty="0"/>
              <a:t>s5</a:t>
            </a:r>
            <a:r>
              <a:rPr lang="zh-CN" altLang="en-US" dirty="0"/>
              <a:t>，这些主题就组成了和</a:t>
            </a:r>
            <a:r>
              <a:rPr lang="en-US" altLang="zh-CN" dirty="0" err="1"/>
              <a:t>aj</a:t>
            </a:r>
            <a:r>
              <a:rPr lang="zh-CN" altLang="en-US" dirty="0"/>
              <a:t>对应的</a:t>
            </a:r>
            <a:r>
              <a:rPr lang="en-US" altLang="zh-CN" dirty="0" err="1"/>
              <a:t>Mj</a:t>
            </a:r>
            <a:r>
              <a:rPr lang="zh-CN" altLang="en-US" dirty="0"/>
              <a:t>矩阵</a:t>
            </a:r>
            <a:endParaRPr lang="en-US" altLang="zh-CN" dirty="0"/>
          </a:p>
        </p:txBody>
      </p:sp>
      <p:sp>
        <p:nvSpPr>
          <p:cNvPr id="4" name="灯片编号占位符 3"/>
          <p:cNvSpPr>
            <a:spLocks noGrp="1"/>
          </p:cNvSpPr>
          <p:nvPr>
            <p:ph type="sldNum" sz="quarter" idx="10"/>
          </p:nvPr>
        </p:nvSpPr>
        <p:spPr/>
        <p:txBody>
          <a:bodyPr/>
          <a:lstStyle/>
          <a:p>
            <a:fld id="{411D1D9B-AC22-497B-863F-D82E509D82FC}" type="slidenum">
              <a:rPr lang="zh-CN" altLang="en-US" smtClean="0"/>
              <a:t>13</a:t>
            </a:fld>
            <a:endParaRPr lang="zh-CN" altLang="en-US"/>
          </a:p>
        </p:txBody>
      </p:sp>
    </p:spTree>
    <p:extLst>
      <p:ext uri="{BB962C8B-B14F-4D97-AF65-F5344CB8AC3E}">
        <p14:creationId xmlns:p14="http://schemas.microsoft.com/office/powerpoint/2010/main" val="3918089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然后对这个</a:t>
            </a:r>
            <a:r>
              <a:rPr lang="en-US" altLang="zh-CN" dirty="0" err="1"/>
              <a:t>Mj</a:t>
            </a:r>
            <a:r>
              <a:rPr lang="zh-CN" altLang="en-US" dirty="0"/>
              <a:t>矩阵进行频繁项集挖掘</a:t>
            </a:r>
            <a:endParaRPr lang="en-US" altLang="zh-CN" dirty="0"/>
          </a:p>
          <a:p>
            <a:endParaRPr lang="en-US" altLang="zh-CN" dirty="0"/>
          </a:p>
          <a:p>
            <a:r>
              <a:rPr lang="zh-CN" altLang="en-US" dirty="0"/>
              <a:t>这个最小支持度不宜设置为过大，集合长度越长可能会包含更多的错误知识，这些错误知识会影响我们的模型 ，这里假设为</a:t>
            </a:r>
            <a:r>
              <a:rPr lang="en-US" altLang="zh-CN" dirty="0"/>
              <a:t>2.</a:t>
            </a:r>
          </a:p>
          <a:p>
            <a:r>
              <a:rPr lang="zh-CN" altLang="en-US" dirty="0"/>
              <a:t>最终挖掘到的这两个集合就是我们的先验知识，然后</a:t>
            </a:r>
            <a:r>
              <a:rPr lang="en-US" altLang="zh-CN" dirty="0"/>
              <a:t>j</a:t>
            </a:r>
            <a:r>
              <a:rPr lang="zh-CN" altLang="en-US" dirty="0"/>
              <a:t>从</a:t>
            </a:r>
            <a:r>
              <a:rPr lang="en-US" altLang="zh-CN" dirty="0"/>
              <a:t>1-n</a:t>
            </a:r>
            <a:r>
              <a:rPr lang="zh-CN" altLang="en-US" dirty="0"/>
              <a:t>对每个</a:t>
            </a:r>
            <a:r>
              <a:rPr lang="en-US" altLang="zh-CN" dirty="0" err="1"/>
              <a:t>aj</a:t>
            </a:r>
            <a:r>
              <a:rPr lang="zh-CN" altLang="en-US" dirty="0"/>
              <a:t>进行一遍这个过程，就得到了最后的先验知识集</a:t>
            </a:r>
            <a:r>
              <a:rPr lang="en-US" altLang="zh-CN" dirty="0"/>
              <a:t>K</a:t>
            </a:r>
            <a:r>
              <a:rPr lang="zh-CN" altLang="en-US" dirty="0"/>
              <a:t>，称为</a:t>
            </a:r>
            <a:r>
              <a:rPr lang="en-US" altLang="zh-CN" dirty="0" err="1"/>
              <a:t>pk</a:t>
            </a:r>
            <a:r>
              <a:rPr lang="en-US" altLang="zh-CN" dirty="0"/>
              <a:t>-set</a:t>
            </a:r>
            <a:endParaRPr lang="zh-CN" altLang="en-US" dirty="0"/>
          </a:p>
        </p:txBody>
      </p:sp>
      <p:sp>
        <p:nvSpPr>
          <p:cNvPr id="4" name="灯片编号占位符 3"/>
          <p:cNvSpPr>
            <a:spLocks noGrp="1"/>
          </p:cNvSpPr>
          <p:nvPr>
            <p:ph type="sldNum" sz="quarter" idx="10"/>
          </p:nvPr>
        </p:nvSpPr>
        <p:spPr/>
        <p:txBody>
          <a:bodyPr/>
          <a:lstStyle/>
          <a:p>
            <a:fld id="{411D1D9B-AC22-497B-863F-D82E509D82FC}" type="slidenum">
              <a:rPr lang="zh-CN" altLang="en-US" smtClean="0"/>
              <a:t>14</a:t>
            </a:fld>
            <a:endParaRPr lang="zh-CN" altLang="en-US"/>
          </a:p>
        </p:txBody>
      </p:sp>
    </p:spTree>
    <p:extLst>
      <p:ext uri="{BB962C8B-B14F-4D97-AF65-F5344CB8AC3E}">
        <p14:creationId xmlns:p14="http://schemas.microsoft.com/office/powerpoint/2010/main" val="332241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接下里讲一下如何用这些挖掘到的先验知识来指导主题建模</a:t>
            </a:r>
            <a:endParaRPr lang="en-US" altLang="zh-CN" dirty="0"/>
          </a:p>
          <a:p>
            <a:r>
              <a:rPr lang="zh-CN" altLang="en-US" dirty="0"/>
              <a:t>主要是在吉布斯采样这一步，这里用到的是波利亚罐子的模型。</a:t>
            </a:r>
            <a:endParaRPr lang="en-US" altLang="zh-CN" dirty="0"/>
          </a:p>
          <a:p>
            <a:r>
              <a:rPr lang="zh-CN" altLang="en-US" dirty="0"/>
              <a:t>波利亚罐子它是这样的，假设罐子中有红，橙，黄，绿等多种颜色小球，每种颜色小球分别为若干个，数量不一定相等。开始随机从罐中抽出一个小球，确认颜色后放回并放入一个同样颜色的小球，以此来增加这个颜色的小球在罐子中的比例，将这个思想用到采样过程中，当一个词</a:t>
            </a:r>
            <a:r>
              <a:rPr lang="en-US" altLang="zh-CN" dirty="0"/>
              <a:t>w</a:t>
            </a:r>
            <a:r>
              <a:rPr lang="zh-CN" altLang="en-US" dirty="0"/>
              <a:t>被分配到主题</a:t>
            </a:r>
            <a:r>
              <a:rPr lang="en-US" altLang="zh-CN" dirty="0"/>
              <a:t>t</a:t>
            </a:r>
            <a:r>
              <a:rPr lang="zh-CN" altLang="en-US" dirty="0"/>
              <a:t>时，这个主题</a:t>
            </a:r>
            <a:r>
              <a:rPr lang="en-US" altLang="zh-CN" dirty="0"/>
              <a:t>t</a:t>
            </a:r>
            <a:r>
              <a:rPr lang="zh-CN" altLang="en-US" dirty="0"/>
              <a:t>下面的</a:t>
            </a:r>
            <a:r>
              <a:rPr lang="en-US" altLang="zh-CN" dirty="0" err="1"/>
              <a:t>pk</a:t>
            </a:r>
            <a:r>
              <a:rPr lang="en-US" altLang="zh-CN" dirty="0"/>
              <a:t>-set</a:t>
            </a:r>
            <a:r>
              <a:rPr lang="zh-CN" altLang="en-US" dirty="0"/>
              <a:t>中的词</a:t>
            </a:r>
            <a:r>
              <a:rPr lang="en-US" altLang="zh-CN" dirty="0"/>
              <a:t>w</a:t>
            </a:r>
            <a:r>
              <a:rPr lang="zh-CN" altLang="en-US" dirty="0"/>
              <a:t>‘也要被相应的增强，意思就是说如果这个</a:t>
            </a:r>
            <a:r>
              <a:rPr lang="en-US" altLang="zh-CN" dirty="0" err="1"/>
              <a:t>pk</a:t>
            </a:r>
            <a:r>
              <a:rPr lang="en-US" altLang="zh-CN" dirty="0"/>
              <a:t>-set</a:t>
            </a:r>
            <a:r>
              <a:rPr lang="zh-CN" altLang="en-US" dirty="0"/>
              <a:t>是从和</a:t>
            </a:r>
            <a:r>
              <a:rPr lang="en-US" altLang="zh-CN" dirty="0"/>
              <a:t>t</a:t>
            </a:r>
            <a:r>
              <a:rPr lang="zh-CN" altLang="en-US" dirty="0"/>
              <a:t>匹配的先验主题中挖掘得到的话，这个</a:t>
            </a:r>
            <a:r>
              <a:rPr lang="en-US" altLang="zh-CN" dirty="0" err="1"/>
              <a:t>pk</a:t>
            </a:r>
            <a:r>
              <a:rPr lang="en-US" altLang="zh-CN" dirty="0"/>
              <a:t>-set</a:t>
            </a:r>
            <a:r>
              <a:rPr lang="zh-CN" altLang="en-US" dirty="0"/>
              <a:t>中的值在主题</a:t>
            </a:r>
            <a:r>
              <a:rPr lang="en-US" altLang="zh-CN" dirty="0"/>
              <a:t>t</a:t>
            </a:r>
            <a:r>
              <a:rPr lang="zh-CN" altLang="en-US" dirty="0"/>
              <a:t>下的概率也要相应的被增强。</a:t>
            </a:r>
            <a:endParaRPr lang="en-US" altLang="zh-CN" dirty="0"/>
          </a:p>
          <a:p>
            <a:r>
              <a:rPr lang="zh-CN" altLang="en-US" dirty="0"/>
              <a:t>增强是由矩阵</a:t>
            </a:r>
            <a:r>
              <a:rPr lang="en-US" altLang="zh-CN" dirty="0"/>
              <a:t>A</a:t>
            </a:r>
            <a:r>
              <a:rPr lang="zh-CN" altLang="en-US" dirty="0"/>
              <a:t>来决定的，它被定义如下，</a:t>
            </a:r>
            <a:endParaRPr lang="en-US" altLang="zh-CN" dirty="0"/>
          </a:p>
          <a:p>
            <a:r>
              <a:rPr lang="en-US" altLang="zh-CN" dirty="0"/>
              <a:t>PMI</a:t>
            </a:r>
            <a:r>
              <a:rPr lang="zh-CN" altLang="en-US" dirty="0"/>
              <a:t>的作用是为了解决错误知识的问题，如果这个值是正的，说明两个词之间是有真的语义关联性，如果是非正，这说明它们没有或者很少有关联。这样就能把知识集中的错误知识给剔除出去。</a:t>
            </a:r>
            <a:endParaRPr lang="en-US" altLang="zh-CN" dirty="0"/>
          </a:p>
          <a:p>
            <a:r>
              <a:rPr lang="zh-CN" altLang="en-US" dirty="0"/>
              <a:t>’如果两个词之间是独立的，他们之间没有相互联系的话，那么</a:t>
            </a:r>
            <a:r>
              <a:rPr lang="en-US" altLang="zh-CN" dirty="0"/>
              <a:t>P(w1,w2)</a:t>
            </a:r>
            <a:r>
              <a:rPr lang="zh-CN" altLang="en-US" dirty="0"/>
              <a:t>就会等于</a:t>
            </a:r>
            <a:r>
              <a:rPr lang="en-US" altLang="zh-CN" dirty="0"/>
              <a:t>P(w1)×P(w2)</a:t>
            </a:r>
            <a:r>
              <a:rPr lang="zh-CN" altLang="en-US" dirty="0"/>
              <a:t>，然后</a:t>
            </a:r>
            <a:r>
              <a:rPr lang="en-US" altLang="zh-CN" dirty="0"/>
              <a:t>PMI</a:t>
            </a:r>
            <a:r>
              <a:rPr lang="zh-CN" altLang="en-US" dirty="0"/>
              <a:t>的值就会等于</a:t>
            </a:r>
            <a:r>
              <a:rPr lang="en-US" altLang="zh-CN" dirty="0"/>
              <a:t>0</a:t>
            </a:r>
            <a:r>
              <a:rPr lang="zh-CN" altLang="en-US" dirty="0"/>
              <a:t>，</a:t>
            </a:r>
          </a:p>
        </p:txBody>
      </p:sp>
      <p:sp>
        <p:nvSpPr>
          <p:cNvPr id="4" name="灯片编号占位符 3"/>
          <p:cNvSpPr>
            <a:spLocks noGrp="1"/>
          </p:cNvSpPr>
          <p:nvPr>
            <p:ph type="sldNum" sz="quarter" idx="10"/>
          </p:nvPr>
        </p:nvSpPr>
        <p:spPr/>
        <p:txBody>
          <a:bodyPr/>
          <a:lstStyle/>
          <a:p>
            <a:fld id="{411D1D9B-AC22-497B-863F-D82E509D82FC}" type="slidenum">
              <a:rPr lang="zh-CN" altLang="en-US" smtClean="0"/>
              <a:t>15</a:t>
            </a:fld>
            <a:endParaRPr lang="zh-CN" altLang="en-US"/>
          </a:p>
        </p:txBody>
      </p:sp>
    </p:spTree>
    <p:extLst>
      <p:ext uri="{BB962C8B-B14F-4D97-AF65-F5344CB8AC3E}">
        <p14:creationId xmlns:p14="http://schemas.microsoft.com/office/powerpoint/2010/main" val="2400377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最后推导得到吉布斯采样的条件概率的公式是这个样子的。</a:t>
            </a:r>
          </a:p>
        </p:txBody>
      </p:sp>
      <p:sp>
        <p:nvSpPr>
          <p:cNvPr id="4" name="灯片编号占位符 3"/>
          <p:cNvSpPr>
            <a:spLocks noGrp="1"/>
          </p:cNvSpPr>
          <p:nvPr>
            <p:ph type="sldNum" sz="quarter" idx="10"/>
          </p:nvPr>
        </p:nvSpPr>
        <p:spPr/>
        <p:txBody>
          <a:bodyPr/>
          <a:lstStyle/>
          <a:p>
            <a:fld id="{411D1D9B-AC22-497B-863F-D82E509D82FC}" type="slidenum">
              <a:rPr lang="zh-CN" altLang="en-US" smtClean="0"/>
              <a:t>16</a:t>
            </a:fld>
            <a:endParaRPr lang="zh-CN" altLang="en-US"/>
          </a:p>
        </p:txBody>
      </p:sp>
    </p:spTree>
    <p:extLst>
      <p:ext uri="{BB962C8B-B14F-4D97-AF65-F5344CB8AC3E}">
        <p14:creationId xmlns:p14="http://schemas.microsoft.com/office/powerpoint/2010/main" val="332838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数据集是从亚马逊网站上面爬取的</a:t>
            </a:r>
            <a:r>
              <a:rPr lang="en-US" altLang="zh-CN" dirty="0"/>
              <a:t>50</a:t>
            </a:r>
            <a:r>
              <a:rPr lang="zh-CN" altLang="en-US" dirty="0"/>
              <a:t>个产品的评论</a:t>
            </a:r>
            <a:endParaRPr lang="en-US" altLang="zh-CN" dirty="0"/>
          </a:p>
          <a:p>
            <a:r>
              <a:rPr lang="zh-CN" altLang="en-US" dirty="0"/>
              <a:t>它的</a:t>
            </a:r>
            <a:r>
              <a:rPr lang="en-US" altLang="zh-CN" dirty="0"/>
              <a:t>baseline</a:t>
            </a:r>
            <a:r>
              <a:rPr lang="zh-CN" altLang="en-US" dirty="0"/>
              <a:t>就是下面这些</a:t>
            </a:r>
          </a:p>
        </p:txBody>
      </p:sp>
      <p:sp>
        <p:nvSpPr>
          <p:cNvPr id="4" name="灯片编号占位符 3"/>
          <p:cNvSpPr>
            <a:spLocks noGrp="1"/>
          </p:cNvSpPr>
          <p:nvPr>
            <p:ph type="sldNum" sz="quarter" idx="10"/>
          </p:nvPr>
        </p:nvSpPr>
        <p:spPr/>
        <p:txBody>
          <a:bodyPr/>
          <a:lstStyle/>
          <a:p>
            <a:fld id="{FCF6DDFC-C401-4A6E-BD9A-16D9674533CF}" type="slidenum">
              <a:rPr lang="zh-CN" altLang="en-US" smtClean="0"/>
              <a:t>17</a:t>
            </a:fld>
            <a:endParaRPr lang="zh-CN" altLang="en-US"/>
          </a:p>
        </p:txBody>
      </p:sp>
    </p:spTree>
    <p:extLst>
      <p:ext uri="{BB962C8B-B14F-4D97-AF65-F5344CB8AC3E}">
        <p14:creationId xmlns:p14="http://schemas.microsoft.com/office/powerpoint/2010/main" val="3533163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本文的评判指标有三个：</a:t>
            </a:r>
            <a:endParaRPr lang="en-US" altLang="zh-CN" dirty="0"/>
          </a:p>
          <a:p>
            <a:r>
              <a:rPr lang="zh-CN" altLang="en-US" dirty="0"/>
              <a:t>他这里说了传统的评判指标用的都是复杂度</a:t>
            </a:r>
            <a:r>
              <a:rPr lang="en-US" altLang="zh-CN" dirty="0"/>
              <a:t>perplexity</a:t>
            </a:r>
            <a:r>
              <a:rPr lang="zh-CN" altLang="en-US" dirty="0"/>
              <a:t>，但是这个复杂度的指标不能很好地反映出语义关联性，所以这里采用的是</a:t>
            </a:r>
            <a:r>
              <a:rPr lang="en-US" altLang="zh-CN" dirty="0"/>
              <a:t>topic coherence</a:t>
            </a:r>
            <a:r>
              <a:rPr lang="zh-CN" altLang="en-US" dirty="0"/>
              <a:t>，能更好的反映出生成的主题的质量</a:t>
            </a:r>
            <a:endParaRPr lang="en-US" altLang="zh-CN" dirty="0"/>
          </a:p>
          <a:p>
            <a:endParaRPr lang="en-US" altLang="zh-CN" dirty="0"/>
          </a:p>
          <a:p>
            <a:r>
              <a:rPr lang="zh-CN" altLang="en-US" dirty="0"/>
              <a:t>然后是设置了一些参数的值</a:t>
            </a:r>
            <a:endParaRPr lang="en-US" altLang="zh-CN" dirty="0"/>
          </a:p>
          <a:p>
            <a:r>
              <a:rPr lang="en-US" altLang="zh-CN" dirty="0"/>
              <a:t>α </a:t>
            </a:r>
            <a:r>
              <a:rPr lang="zh-CN" altLang="en-US" dirty="0"/>
              <a:t>和 </a:t>
            </a:r>
            <a:r>
              <a:rPr lang="en-US" altLang="zh-CN" dirty="0"/>
              <a:t>β </a:t>
            </a:r>
            <a:r>
              <a:rPr lang="zh-CN" altLang="en-US" dirty="0"/>
              <a:t>是</a:t>
            </a:r>
            <a:r>
              <a:rPr lang="en-US" altLang="zh-CN" dirty="0"/>
              <a:t>LDA</a:t>
            </a:r>
            <a:r>
              <a:rPr lang="zh-CN" altLang="en-US" dirty="0"/>
              <a:t>模型里的两个参数，分别设置成</a:t>
            </a:r>
            <a:r>
              <a:rPr lang="en-US" altLang="zh-CN" dirty="0"/>
              <a:t>1</a:t>
            </a:r>
            <a:r>
              <a:rPr lang="zh-CN" altLang="en-US" dirty="0"/>
              <a:t>和</a:t>
            </a:r>
            <a:r>
              <a:rPr lang="en-US" altLang="zh-CN" dirty="0"/>
              <a:t>0.1</a:t>
            </a:r>
            <a:r>
              <a:rPr lang="zh-CN" altLang="en-US" dirty="0"/>
              <a:t>，主题个数</a:t>
            </a:r>
            <a:r>
              <a:rPr lang="en-US" altLang="zh-CN" dirty="0"/>
              <a:t>T</a:t>
            </a:r>
            <a:r>
              <a:rPr lang="zh-CN" altLang="en-US" dirty="0"/>
              <a:t>为</a:t>
            </a:r>
            <a:r>
              <a:rPr lang="en-US" altLang="zh-CN" dirty="0"/>
              <a:t>15</a:t>
            </a:r>
            <a:r>
              <a:rPr lang="zh-CN" altLang="en-US" dirty="0"/>
              <a:t>个</a:t>
            </a:r>
            <a:endParaRPr lang="en-US" altLang="zh-CN" dirty="0"/>
          </a:p>
          <a:p>
            <a:r>
              <a:rPr lang="zh-CN" altLang="en-US" dirty="0"/>
              <a:t>频繁项集挖掘中的最小支持度设置为</a:t>
            </a:r>
            <a:endParaRPr lang="en-US" altLang="zh-CN" dirty="0"/>
          </a:p>
          <a:p>
            <a:endParaRPr lang="en-US" altLang="zh-CN" dirty="0"/>
          </a:p>
          <a:p>
            <a:r>
              <a:rPr lang="en-US" altLang="zh-CN" dirty="0"/>
              <a:t>π</a:t>
            </a:r>
            <a:r>
              <a:rPr lang="zh-CN" altLang="en-US" dirty="0"/>
              <a:t>是</a:t>
            </a:r>
            <a:r>
              <a:rPr lang="en-US" altLang="zh-CN" dirty="0"/>
              <a:t>KL</a:t>
            </a:r>
            <a:r>
              <a:rPr lang="zh-CN" altLang="en-US" dirty="0"/>
              <a:t>的阈值</a:t>
            </a:r>
            <a:endParaRPr lang="en-US" altLang="zh-CN" dirty="0"/>
          </a:p>
          <a:p>
            <a:pPr algn="l"/>
            <a:r>
              <a:rPr lang="en-US" altLang="zh-CN" dirty="0"/>
              <a:t>μ </a:t>
            </a:r>
            <a:r>
              <a:rPr lang="zh-CN" altLang="en-US" dirty="0"/>
              <a:t>太小了，先验知识就起不到作用，太大了，就会将错误知识给放大，最后会对结果造成影响</a:t>
            </a:r>
          </a:p>
        </p:txBody>
      </p:sp>
      <p:sp>
        <p:nvSpPr>
          <p:cNvPr id="4" name="灯片编号占位符 3"/>
          <p:cNvSpPr>
            <a:spLocks noGrp="1"/>
          </p:cNvSpPr>
          <p:nvPr>
            <p:ph type="sldNum" sz="quarter" idx="10"/>
          </p:nvPr>
        </p:nvSpPr>
        <p:spPr/>
        <p:txBody>
          <a:bodyPr/>
          <a:lstStyle/>
          <a:p>
            <a:fld id="{FCF6DDFC-C401-4A6E-BD9A-16D9674533CF}" type="slidenum">
              <a:rPr lang="zh-CN" altLang="en-US" smtClean="0"/>
              <a:t>18</a:t>
            </a:fld>
            <a:endParaRPr lang="zh-CN" altLang="en-US"/>
          </a:p>
        </p:txBody>
      </p:sp>
    </p:spTree>
    <p:extLst>
      <p:ext uri="{BB962C8B-B14F-4D97-AF65-F5344CB8AC3E}">
        <p14:creationId xmlns:p14="http://schemas.microsoft.com/office/powerpoint/2010/main" val="2582641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实验结果就是跟别的方法对比了一波</a:t>
            </a:r>
            <a:endParaRPr lang="en-US" altLang="zh-CN" dirty="0"/>
          </a:p>
          <a:p>
            <a:endParaRPr lang="en-US" altLang="zh-CN" dirty="0"/>
          </a:p>
          <a:p>
            <a:r>
              <a:rPr lang="zh-CN" altLang="en-US" dirty="0"/>
              <a:t>从左到右分别是</a:t>
            </a:r>
            <a:r>
              <a:rPr lang="en-US" altLang="zh-CN" dirty="0"/>
              <a:t>LTM</a:t>
            </a:r>
            <a:r>
              <a:rPr lang="zh-CN" altLang="en-US" dirty="0"/>
              <a:t>，</a:t>
            </a:r>
            <a:r>
              <a:rPr lang="en-US" altLang="zh-CN" sz="1200" b="0" i="0" u="none" strike="noStrike" kern="1200" baseline="0" dirty="0">
                <a:solidFill>
                  <a:schemeClr val="tx1"/>
                </a:solidFill>
                <a:latin typeface="+mn-lt"/>
                <a:ea typeface="+mn-ea"/>
                <a:cs typeface="+mn-cs"/>
              </a:rPr>
              <a:t>LDA, and DF-LDA</a:t>
            </a:r>
            <a:r>
              <a:rPr lang="zh-CN" altLang="en-US" sz="1200" b="0" i="0" u="none" strike="noStrike" kern="1200" baseline="0" dirty="0">
                <a:solidFill>
                  <a:schemeClr val="tx1"/>
                </a:solidFill>
                <a:latin typeface="+mn-lt"/>
                <a:ea typeface="+mn-ea"/>
                <a:cs typeface="+mn-cs"/>
              </a:rPr>
              <a:t>三个模型，从上到下评判指标依次</a:t>
            </a:r>
            <a:r>
              <a:rPr lang="en-US" altLang="zh-CN" sz="1200" b="0" i="0" u="none" strike="noStrike" kern="1200" baseline="0" dirty="0">
                <a:solidFill>
                  <a:schemeClr val="tx1"/>
                </a:solidFill>
                <a:latin typeface="+mn-lt"/>
                <a:ea typeface="+mn-ea"/>
                <a:cs typeface="+mn-cs"/>
              </a:rPr>
              <a:t>Precision@5</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Precision@10</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Coherent Topics</a:t>
            </a:r>
            <a:r>
              <a:rPr lang="zh-CN" altLang="en-US" sz="1200" b="0" i="0" u="none" strike="noStrike" kern="1200" baseline="0" dirty="0">
                <a:solidFill>
                  <a:schemeClr val="tx1"/>
                </a:solidFill>
                <a:latin typeface="+mn-lt"/>
                <a:ea typeface="+mn-ea"/>
                <a:cs typeface="+mn-cs"/>
              </a:rPr>
              <a:t>，在这三个评判指标下都是本文的模型最好</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反正不管怎么比，最后都是他的最好</a:t>
            </a:r>
            <a:endParaRPr lang="zh-CN" altLang="en-US" dirty="0"/>
          </a:p>
        </p:txBody>
      </p:sp>
      <p:sp>
        <p:nvSpPr>
          <p:cNvPr id="4" name="灯片编号占位符 3"/>
          <p:cNvSpPr>
            <a:spLocks noGrp="1"/>
          </p:cNvSpPr>
          <p:nvPr>
            <p:ph type="sldNum" sz="quarter" idx="10"/>
          </p:nvPr>
        </p:nvSpPr>
        <p:spPr/>
        <p:txBody>
          <a:bodyPr/>
          <a:lstStyle/>
          <a:p>
            <a:fld id="{FCF6DDFC-C401-4A6E-BD9A-16D9674533CF}" type="slidenum">
              <a:rPr lang="zh-CN" altLang="en-US" smtClean="0"/>
              <a:t>19</a:t>
            </a:fld>
            <a:endParaRPr lang="zh-CN" altLang="en-US"/>
          </a:p>
        </p:txBody>
      </p:sp>
    </p:spTree>
    <p:extLst>
      <p:ext uri="{BB962C8B-B14F-4D97-AF65-F5344CB8AC3E}">
        <p14:creationId xmlns:p14="http://schemas.microsoft.com/office/powerpoint/2010/main" val="3423334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我要讲的内容分为三个部分，首先讲一下主题模型用在短文本中面临的问题和一些解决方法</a:t>
            </a:r>
            <a:endParaRPr lang="en-US" altLang="zh-CN" dirty="0"/>
          </a:p>
          <a:p>
            <a:r>
              <a:rPr lang="zh-CN" altLang="en-US" dirty="0"/>
              <a:t>然后讲一篇最近看的论文，因为最近比较忙，所以只准备了一篇</a:t>
            </a:r>
            <a:endParaRPr lang="en-US" altLang="zh-CN" dirty="0"/>
          </a:p>
          <a:p>
            <a:r>
              <a:rPr lang="zh-CN" altLang="en-US" dirty="0"/>
              <a:t>最后是做一个总结</a:t>
            </a:r>
          </a:p>
        </p:txBody>
      </p:sp>
      <p:sp>
        <p:nvSpPr>
          <p:cNvPr id="4" name="灯片编号占位符 3"/>
          <p:cNvSpPr>
            <a:spLocks noGrp="1"/>
          </p:cNvSpPr>
          <p:nvPr>
            <p:ph type="sldNum" sz="quarter" idx="10"/>
          </p:nvPr>
        </p:nvSpPr>
        <p:spPr/>
        <p:txBody>
          <a:bodyPr/>
          <a:lstStyle/>
          <a:p>
            <a:fld id="{411D1D9B-AC22-497B-863F-D82E509D82FC}" type="slidenum">
              <a:rPr lang="zh-CN" altLang="en-US" smtClean="0"/>
              <a:t>2</a:t>
            </a:fld>
            <a:endParaRPr lang="zh-CN" altLang="en-US"/>
          </a:p>
        </p:txBody>
      </p:sp>
    </p:spTree>
    <p:extLst>
      <p:ext uri="{BB962C8B-B14F-4D97-AF65-F5344CB8AC3E}">
        <p14:creationId xmlns:p14="http://schemas.microsoft.com/office/powerpoint/2010/main" val="417959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最后总结一下</a:t>
            </a:r>
          </a:p>
        </p:txBody>
      </p:sp>
      <p:sp>
        <p:nvSpPr>
          <p:cNvPr id="4" name="灯片编号占位符 3"/>
          <p:cNvSpPr>
            <a:spLocks noGrp="1"/>
          </p:cNvSpPr>
          <p:nvPr>
            <p:ph type="sldNum" sz="quarter" idx="10"/>
          </p:nvPr>
        </p:nvSpPr>
        <p:spPr/>
        <p:txBody>
          <a:bodyPr/>
          <a:lstStyle/>
          <a:p>
            <a:fld id="{411D1D9B-AC22-497B-863F-D82E509D82FC}" type="slidenum">
              <a:rPr lang="zh-CN" altLang="en-US" smtClean="0"/>
              <a:t>20</a:t>
            </a:fld>
            <a:endParaRPr lang="zh-CN" altLang="en-US"/>
          </a:p>
        </p:txBody>
      </p:sp>
    </p:spTree>
    <p:extLst>
      <p:ext uri="{BB962C8B-B14F-4D97-AF65-F5344CB8AC3E}">
        <p14:creationId xmlns:p14="http://schemas.microsoft.com/office/powerpoint/2010/main" val="1207908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最后总结一下</a:t>
            </a:r>
          </a:p>
          <a:p>
            <a:r>
              <a:rPr lang="zh-CN" altLang="en-US" dirty="0"/>
              <a:t>本文提出了一个从多个领域中挖掘出有用的知识去指导主题建模的方法，能生成更连贯的主题。</a:t>
            </a:r>
            <a:endParaRPr lang="en-US" altLang="zh-CN" dirty="0"/>
          </a:p>
          <a:p>
            <a:r>
              <a:rPr lang="zh-CN" altLang="en-US" dirty="0"/>
              <a:t>本文提出的方法不仅仅能自动的生成先验知识，也能用这些先验知识去产生更好的主题结果。提出了一个对于主题发现的终身学习</a:t>
            </a:r>
            <a:r>
              <a:rPr lang="zh-CN" altLang="en-US"/>
              <a:t>算法，具有更好的扩展性</a:t>
            </a:r>
            <a:endParaRPr lang="zh-CN" altLang="en-US" dirty="0"/>
          </a:p>
        </p:txBody>
      </p:sp>
      <p:sp>
        <p:nvSpPr>
          <p:cNvPr id="4" name="灯片编号占位符 3"/>
          <p:cNvSpPr>
            <a:spLocks noGrp="1"/>
          </p:cNvSpPr>
          <p:nvPr>
            <p:ph type="sldNum" sz="quarter" idx="10"/>
          </p:nvPr>
        </p:nvSpPr>
        <p:spPr/>
        <p:txBody>
          <a:bodyPr/>
          <a:lstStyle/>
          <a:p>
            <a:fld id="{411D1D9B-AC22-497B-863F-D82E509D82FC}" type="slidenum">
              <a:rPr lang="zh-CN" altLang="en-US" smtClean="0"/>
              <a:t>21</a:t>
            </a:fld>
            <a:endParaRPr lang="zh-CN" altLang="en-US"/>
          </a:p>
        </p:txBody>
      </p:sp>
    </p:spTree>
    <p:extLst>
      <p:ext uri="{BB962C8B-B14F-4D97-AF65-F5344CB8AC3E}">
        <p14:creationId xmlns:p14="http://schemas.microsoft.com/office/powerpoint/2010/main" val="2631930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1D1D9B-AC22-497B-863F-D82E509D82FC}" type="slidenum">
              <a:rPr lang="zh-CN" altLang="en-US" smtClean="0"/>
              <a:t>22</a:t>
            </a:fld>
            <a:endParaRPr lang="zh-CN" altLang="en-US"/>
          </a:p>
        </p:txBody>
      </p:sp>
    </p:spTree>
    <p:extLst>
      <p:ext uri="{BB962C8B-B14F-4D97-AF65-F5344CB8AC3E}">
        <p14:creationId xmlns:p14="http://schemas.microsoft.com/office/powerpoint/2010/main" val="38167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首先是第一个部分</a:t>
            </a:r>
          </a:p>
        </p:txBody>
      </p:sp>
      <p:sp>
        <p:nvSpPr>
          <p:cNvPr id="4" name="灯片编号占位符 3"/>
          <p:cNvSpPr>
            <a:spLocks noGrp="1"/>
          </p:cNvSpPr>
          <p:nvPr>
            <p:ph type="sldNum" sz="quarter" idx="10"/>
          </p:nvPr>
        </p:nvSpPr>
        <p:spPr/>
        <p:txBody>
          <a:bodyPr/>
          <a:lstStyle/>
          <a:p>
            <a:fld id="{411D1D9B-AC22-497B-863F-D82E509D82FC}" type="slidenum">
              <a:rPr lang="zh-CN" altLang="en-US" smtClean="0"/>
              <a:t>3</a:t>
            </a:fld>
            <a:endParaRPr lang="zh-CN" altLang="en-US"/>
          </a:p>
        </p:txBody>
      </p:sp>
    </p:spTree>
    <p:extLst>
      <p:ext uri="{BB962C8B-B14F-4D97-AF65-F5344CB8AC3E}">
        <p14:creationId xmlns:p14="http://schemas.microsoft.com/office/powerpoint/2010/main" val="3448920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关于传统主题模型的不足之处，之前师兄师姐已经讲过好几次了，所以这次我就简单的提一下</a:t>
            </a:r>
            <a:endParaRPr lang="en-US" altLang="zh-CN" dirty="0"/>
          </a:p>
          <a:p>
            <a:r>
              <a:rPr lang="en-US" altLang="zh-CN" dirty="0"/>
              <a:t>1</a:t>
            </a:r>
            <a:r>
              <a:rPr lang="zh-CN" altLang="en-US" dirty="0"/>
              <a:t>、第一个就是严重的数据稀缺性问题，传统的主题模型极大地依赖于词共现信息，由于短文本长度的限制，短文本的词共现信息非常的匮乏，数据稀缺成为了传统主题模型运用到短文本上的一个瓶颈，会影响最终得到的主题的质量。</a:t>
            </a:r>
            <a:endParaRPr lang="en-US" altLang="zh-CN" dirty="0"/>
          </a:p>
          <a:p>
            <a:r>
              <a:rPr lang="en-US" altLang="zh-CN" dirty="0"/>
              <a:t>2</a:t>
            </a:r>
            <a:r>
              <a:rPr lang="zh-CN" altLang="en-US" dirty="0"/>
              <a:t>、第二个就是会产生很多</a:t>
            </a:r>
            <a:r>
              <a:rPr lang="en-US" altLang="zh-CN" dirty="0"/>
              <a:t>Incoherent</a:t>
            </a:r>
            <a:r>
              <a:rPr lang="zh-CN" altLang="en-US" dirty="0"/>
              <a:t>（条理不清的）主题。我理解的这句话的意思是：主题模型中的目标函数没有很好的人类的判断相关联，所以得到的主题会比较紊乱，不连贯。</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96F7472A-5D2D-4F9D-B9A3-E753C2C7FAA5}" type="slidenum">
              <a:rPr lang="zh-CN" altLang="en-US" smtClean="0"/>
              <a:t>4</a:t>
            </a:fld>
            <a:endParaRPr lang="zh-CN" altLang="en-US"/>
          </a:p>
        </p:txBody>
      </p:sp>
    </p:spTree>
    <p:extLst>
      <p:ext uri="{BB962C8B-B14F-4D97-AF65-F5344CB8AC3E}">
        <p14:creationId xmlns:p14="http://schemas.microsoft.com/office/powerpoint/2010/main" val="2107127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a:p>
            <a:r>
              <a:rPr lang="zh-CN" altLang="en-US" dirty="0"/>
              <a:t>针对上面这些问题，就有很多人提出了各种各样的解决方法：</a:t>
            </a:r>
            <a:endParaRPr lang="en-US" altLang="zh-CN" dirty="0"/>
          </a:p>
          <a:p>
            <a:r>
              <a:rPr lang="zh-CN" altLang="en-US" dirty="0"/>
              <a:t>（为了解决稀缺性）</a:t>
            </a:r>
            <a:r>
              <a:rPr lang="en-US" altLang="zh-CN" dirty="0"/>
              <a:t>1.</a:t>
            </a:r>
            <a:r>
              <a:rPr lang="zh-CN" altLang="en-US" dirty="0"/>
              <a:t>第一个就是将多个短文本聚合成一个伪长文本</a:t>
            </a:r>
            <a:endParaRPr lang="en-US" altLang="zh-CN" dirty="0"/>
          </a:p>
          <a:p>
            <a:r>
              <a:rPr lang="en-US" altLang="zh-CN" dirty="0"/>
              <a:t>2.</a:t>
            </a:r>
            <a:r>
              <a:rPr lang="zh-CN" altLang="en-US" dirty="0"/>
              <a:t>假设每个短文本只有一个主题，这个假设对于很多短文本来说，是合理的</a:t>
            </a:r>
            <a:endParaRPr lang="en-US" altLang="zh-CN" dirty="0"/>
          </a:p>
          <a:p>
            <a:r>
              <a:rPr lang="en-US" altLang="zh-CN" dirty="0"/>
              <a:t>3.</a:t>
            </a:r>
            <a:r>
              <a:rPr lang="zh-CN" altLang="en-US" dirty="0"/>
              <a:t>添加额外的词共现信息</a:t>
            </a:r>
            <a:endParaRPr lang="en-US" altLang="zh-CN" dirty="0"/>
          </a:p>
          <a:p>
            <a:r>
              <a:rPr lang="en-US" altLang="zh-CN" dirty="0"/>
              <a:t>4.</a:t>
            </a:r>
            <a:r>
              <a:rPr lang="zh-CN" altLang="en-US" dirty="0"/>
              <a:t>用外部知识去指导主题推断，今天要讲的这篇论文用的就是这个方法</a:t>
            </a:r>
            <a:endParaRPr lang="en-US" altLang="zh-CN" dirty="0"/>
          </a:p>
        </p:txBody>
      </p:sp>
      <p:sp>
        <p:nvSpPr>
          <p:cNvPr id="4" name="灯片编号占位符 3"/>
          <p:cNvSpPr>
            <a:spLocks noGrp="1"/>
          </p:cNvSpPr>
          <p:nvPr>
            <p:ph type="sldNum" sz="quarter" idx="10"/>
          </p:nvPr>
        </p:nvSpPr>
        <p:spPr/>
        <p:txBody>
          <a:bodyPr/>
          <a:lstStyle/>
          <a:p>
            <a:fld id="{96F7472A-5D2D-4F9D-B9A3-E753C2C7FAA5}" type="slidenum">
              <a:rPr lang="zh-CN" altLang="en-US" smtClean="0"/>
              <a:t>5</a:t>
            </a:fld>
            <a:endParaRPr lang="zh-CN" altLang="en-US"/>
          </a:p>
        </p:txBody>
      </p:sp>
    </p:spTree>
    <p:extLst>
      <p:ext uri="{BB962C8B-B14F-4D97-AF65-F5344CB8AC3E}">
        <p14:creationId xmlns:p14="http://schemas.microsoft.com/office/powerpoint/2010/main" val="62954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然后接下来要讲的就是这篇论文</a:t>
            </a:r>
          </a:p>
        </p:txBody>
      </p:sp>
      <p:sp>
        <p:nvSpPr>
          <p:cNvPr id="4" name="灯片编号占位符 3"/>
          <p:cNvSpPr>
            <a:spLocks noGrp="1"/>
          </p:cNvSpPr>
          <p:nvPr>
            <p:ph type="sldNum" sz="quarter" idx="10"/>
          </p:nvPr>
        </p:nvSpPr>
        <p:spPr/>
        <p:txBody>
          <a:bodyPr/>
          <a:lstStyle/>
          <a:p>
            <a:fld id="{411D1D9B-AC22-497B-863F-D82E509D82FC}" type="slidenum">
              <a:rPr lang="zh-CN" altLang="en-US" smtClean="0"/>
              <a:t>6</a:t>
            </a:fld>
            <a:endParaRPr lang="zh-CN" altLang="en-US"/>
          </a:p>
        </p:txBody>
      </p:sp>
    </p:spTree>
    <p:extLst>
      <p:ext uri="{BB962C8B-B14F-4D97-AF65-F5344CB8AC3E}">
        <p14:creationId xmlns:p14="http://schemas.microsoft.com/office/powerpoint/2010/main" val="2622977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这篇论文是</a:t>
            </a:r>
            <a:r>
              <a:rPr lang="en-US" altLang="zh-CN" dirty="0"/>
              <a:t>2014</a:t>
            </a:r>
            <a:r>
              <a:rPr lang="zh-CN" altLang="en-US" dirty="0"/>
              <a:t>年的一篇文章，感觉大佬们应该已经看过了。</a:t>
            </a:r>
          </a:p>
        </p:txBody>
      </p:sp>
      <p:sp>
        <p:nvSpPr>
          <p:cNvPr id="4" name="灯片编号占位符 3"/>
          <p:cNvSpPr>
            <a:spLocks noGrp="1"/>
          </p:cNvSpPr>
          <p:nvPr>
            <p:ph type="sldNum" sz="quarter" idx="10"/>
          </p:nvPr>
        </p:nvSpPr>
        <p:spPr/>
        <p:txBody>
          <a:bodyPr/>
          <a:lstStyle/>
          <a:p>
            <a:fld id="{411D1D9B-AC22-497B-863F-D82E509D82FC}" type="slidenum">
              <a:rPr lang="zh-CN" altLang="en-US" smtClean="0"/>
              <a:t>7</a:t>
            </a:fld>
            <a:endParaRPr lang="zh-CN" altLang="en-US"/>
          </a:p>
        </p:txBody>
      </p:sp>
    </p:spTree>
    <p:extLst>
      <p:ext uri="{BB962C8B-B14F-4D97-AF65-F5344CB8AC3E}">
        <p14:creationId xmlns:p14="http://schemas.microsoft.com/office/powerpoint/2010/main" val="1603940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首先它在</a:t>
            </a:r>
            <a:r>
              <a:rPr lang="en-US" altLang="zh-CN" dirty="0"/>
              <a:t>introduction</a:t>
            </a:r>
            <a:r>
              <a:rPr lang="zh-CN" altLang="en-US" dirty="0"/>
              <a:t>部分提到了它的主要贡献</a:t>
            </a:r>
            <a:endParaRPr lang="en-US" altLang="zh-CN" dirty="0"/>
          </a:p>
          <a:p>
            <a:r>
              <a:rPr lang="zh-CN" altLang="en-US" dirty="0"/>
              <a:t>本文的主要贡献为以下几点：</a:t>
            </a:r>
            <a:endParaRPr lang="en-US" altLang="zh-CN" dirty="0"/>
          </a:p>
          <a:p>
            <a:r>
              <a:rPr lang="en-US" altLang="zh-CN" dirty="0"/>
              <a:t>1.</a:t>
            </a:r>
            <a:r>
              <a:rPr lang="zh-CN" altLang="en-US" dirty="0"/>
              <a:t>提出了一个新颖的方法在建模过程中去动态的获取先验知识，而且这篇文章的方法还能去处理这些先验知识中的错误知识</a:t>
            </a:r>
            <a:endParaRPr lang="en-US" altLang="zh-CN" dirty="0"/>
          </a:p>
          <a:p>
            <a:r>
              <a:rPr lang="en-US" altLang="zh-CN" dirty="0"/>
              <a:t>2.</a:t>
            </a:r>
            <a:r>
              <a:rPr lang="zh-CN" altLang="en-US" dirty="0"/>
              <a:t>提出了一个新的主题模型，这个模型能使用知识来指导模型推断</a:t>
            </a:r>
            <a:endParaRPr lang="en-US" altLang="zh-CN" dirty="0"/>
          </a:p>
          <a:p>
            <a:r>
              <a:rPr lang="en-US" altLang="zh-CN" dirty="0"/>
              <a:t>3.</a:t>
            </a:r>
            <a:r>
              <a:rPr lang="zh-CN" altLang="en-US" dirty="0"/>
              <a:t>提供了一个用于主题发现的终身学习算法，由于本文的算法能使用那些从之前的领域生成的主题，来挖掘出先验知识，用来指导现在的领域的主题建模，所以有终生学习的功能。</a:t>
            </a:r>
          </a:p>
        </p:txBody>
      </p:sp>
      <p:sp>
        <p:nvSpPr>
          <p:cNvPr id="4" name="灯片编号占位符 3"/>
          <p:cNvSpPr>
            <a:spLocks noGrp="1"/>
          </p:cNvSpPr>
          <p:nvPr>
            <p:ph type="sldNum" sz="quarter" idx="10"/>
          </p:nvPr>
        </p:nvSpPr>
        <p:spPr/>
        <p:txBody>
          <a:bodyPr/>
          <a:lstStyle/>
          <a:p>
            <a:fld id="{FCF6DDFC-C401-4A6E-BD9A-16D9674533CF}" type="slidenum">
              <a:rPr lang="zh-CN" altLang="en-US" smtClean="0"/>
              <a:t>8</a:t>
            </a:fld>
            <a:endParaRPr lang="zh-CN" altLang="en-US"/>
          </a:p>
        </p:txBody>
      </p:sp>
    </p:spTree>
    <p:extLst>
      <p:ext uri="{BB962C8B-B14F-4D97-AF65-F5344CB8AC3E}">
        <p14:creationId xmlns:p14="http://schemas.microsoft.com/office/powerpoint/2010/main" val="1558389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这篇文章的做法是分成了</a:t>
            </a:r>
            <a:r>
              <a:rPr lang="en-US" altLang="zh-CN" dirty="0"/>
              <a:t>3</a:t>
            </a:r>
            <a:r>
              <a:rPr lang="zh-CN" altLang="en-US" dirty="0"/>
              <a:t>步</a:t>
            </a:r>
            <a:endParaRPr lang="en-US" altLang="zh-CN" dirty="0"/>
          </a:p>
          <a:p>
            <a:r>
              <a:rPr lang="zh-CN" altLang="en-US" dirty="0"/>
              <a:t>他的数据集是来自</a:t>
            </a:r>
            <a:r>
              <a:rPr lang="en-US" altLang="zh-CN" dirty="0"/>
              <a:t>n</a:t>
            </a:r>
            <a:r>
              <a:rPr lang="zh-CN" altLang="en-US" dirty="0"/>
              <a:t>个领域下的</a:t>
            </a:r>
            <a:r>
              <a:rPr lang="en-US" altLang="zh-CN" dirty="0"/>
              <a:t>n</a:t>
            </a:r>
            <a:r>
              <a:rPr lang="zh-CN" altLang="en-US" dirty="0"/>
              <a:t>篇文章</a:t>
            </a:r>
            <a:endParaRPr lang="en-US" altLang="zh-CN" dirty="0"/>
          </a:p>
          <a:p>
            <a:r>
              <a:rPr lang="en-US" altLang="zh-CN" dirty="0"/>
              <a:t>1.</a:t>
            </a:r>
            <a:r>
              <a:rPr lang="zh-CN" altLang="en-US" dirty="0"/>
              <a:t>首先对每个</a:t>
            </a:r>
            <a:r>
              <a:rPr lang="en-US" altLang="zh-CN" dirty="0"/>
              <a:t>D</a:t>
            </a:r>
            <a:r>
              <a:rPr lang="zh-CN" altLang="en-US" dirty="0"/>
              <a:t>运行一遍主题模型，比如</a:t>
            </a:r>
            <a:r>
              <a:rPr lang="en-US" altLang="zh-CN" dirty="0"/>
              <a:t>LDA</a:t>
            </a:r>
            <a:r>
              <a:rPr lang="zh-CN" altLang="en-US" dirty="0"/>
              <a:t>之类的，得到一系列的主题</a:t>
            </a:r>
            <a:r>
              <a:rPr lang="en-US" altLang="zh-CN" dirty="0"/>
              <a:t>Si</a:t>
            </a:r>
            <a:r>
              <a:rPr lang="zh-CN" altLang="en-US" dirty="0"/>
              <a:t>，得到的这些主题叫做先验主题</a:t>
            </a:r>
            <a:endParaRPr lang="en-US" altLang="zh-CN" dirty="0"/>
          </a:p>
          <a:p>
            <a:r>
              <a:rPr lang="en-US" altLang="zh-CN" dirty="0"/>
              <a:t>2.</a:t>
            </a:r>
            <a:r>
              <a:rPr lang="zh-CN" altLang="en-US" dirty="0"/>
              <a:t>从这些先验主题中挖掘出我们所需要的先验知识集，称为</a:t>
            </a:r>
            <a:r>
              <a:rPr lang="en-US" altLang="zh-CN" dirty="0" err="1"/>
              <a:t>pk</a:t>
            </a:r>
            <a:r>
              <a:rPr lang="en-US" altLang="zh-CN" dirty="0"/>
              <a:t>-set</a:t>
            </a:r>
            <a:r>
              <a:rPr lang="zh-CN" altLang="en-US" dirty="0"/>
              <a:t>，这个过程是不断的迭代生成的，用到了频繁项集挖掘，一会我们会具体讲</a:t>
            </a:r>
            <a:endParaRPr lang="en-US" altLang="zh-CN" dirty="0"/>
          </a:p>
          <a:p>
            <a:r>
              <a:rPr lang="en-US" altLang="zh-CN" dirty="0"/>
              <a:t>3.</a:t>
            </a:r>
            <a:r>
              <a:rPr lang="zh-CN" altLang="en-US" dirty="0"/>
              <a:t>将这个</a:t>
            </a:r>
            <a:r>
              <a:rPr lang="en-US" altLang="zh-CN" dirty="0" err="1"/>
              <a:t>pk</a:t>
            </a:r>
            <a:r>
              <a:rPr lang="en-US" altLang="zh-CN" dirty="0"/>
              <a:t>-set</a:t>
            </a:r>
            <a:r>
              <a:rPr lang="zh-CN" altLang="en-US" dirty="0"/>
              <a:t>运用到</a:t>
            </a:r>
            <a:r>
              <a:rPr lang="en-US" altLang="zh-CN" dirty="0"/>
              <a:t>KBTM</a:t>
            </a:r>
            <a:r>
              <a:rPr lang="zh-CN" altLang="en-US" dirty="0"/>
              <a:t>中，生成测试文档集的主题。</a:t>
            </a:r>
            <a:r>
              <a:rPr lang="en-US" altLang="zh-CN" dirty="0"/>
              <a:t>KBTM</a:t>
            </a:r>
            <a:r>
              <a:rPr lang="zh-CN" altLang="en-US" dirty="0"/>
              <a:t>这里指的是已有的一些基于领域知识的主题模型。</a:t>
            </a:r>
            <a:endParaRPr lang="en-US" altLang="zh-CN" dirty="0"/>
          </a:p>
          <a:p>
            <a:r>
              <a:rPr lang="zh-CN" altLang="en-US" dirty="0"/>
              <a:t>本文的这个模型他取名叫做</a:t>
            </a:r>
            <a:r>
              <a:rPr lang="en-US" altLang="zh-CN" dirty="0"/>
              <a:t>LTM</a:t>
            </a:r>
            <a:endParaRPr lang="zh-CN" altLang="en-US" dirty="0"/>
          </a:p>
        </p:txBody>
      </p:sp>
      <p:sp>
        <p:nvSpPr>
          <p:cNvPr id="4" name="灯片编号占位符 3"/>
          <p:cNvSpPr>
            <a:spLocks noGrp="1"/>
          </p:cNvSpPr>
          <p:nvPr>
            <p:ph type="sldNum" sz="quarter" idx="10"/>
          </p:nvPr>
        </p:nvSpPr>
        <p:spPr/>
        <p:txBody>
          <a:bodyPr/>
          <a:lstStyle/>
          <a:p>
            <a:fld id="{411D1D9B-AC22-497B-863F-D82E509D82FC}" type="slidenum">
              <a:rPr lang="zh-CN" altLang="en-US" smtClean="0"/>
              <a:t>9</a:t>
            </a:fld>
            <a:endParaRPr lang="zh-CN" altLang="en-US"/>
          </a:p>
        </p:txBody>
      </p:sp>
    </p:spTree>
    <p:extLst>
      <p:ext uri="{BB962C8B-B14F-4D97-AF65-F5344CB8AC3E}">
        <p14:creationId xmlns:p14="http://schemas.microsoft.com/office/powerpoint/2010/main" val="111525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A42C79D-848B-4B12-AF69-0FC9293F2FE5}"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2518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A42C79D-848B-4B12-AF69-0FC9293F2FE5}"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105754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A42C79D-848B-4B12-AF69-0FC9293F2FE5}"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292698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A42C79D-848B-4B12-AF69-0FC9293F2FE5}"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2566422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A42C79D-848B-4B12-AF69-0FC9293F2FE5}"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55106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A42C79D-848B-4B12-AF69-0FC9293F2FE5}"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291964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A42C79D-848B-4B12-AF69-0FC9293F2FE5}" type="datetimeFigureOut">
              <a:rPr lang="zh-CN" altLang="en-US" smtClean="0"/>
              <a:t>2018/6/19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9200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A42C79D-848B-4B12-AF69-0FC9293F2FE5}" type="datetimeFigureOut">
              <a:rPr lang="zh-CN" altLang="en-US" smtClean="0"/>
              <a:t>2018/6/19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242214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42C79D-848B-4B12-AF69-0FC9293F2FE5}" type="datetimeFigureOut">
              <a:rPr lang="zh-CN" altLang="en-US" smtClean="0"/>
              <a:t>2018/6/19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3071514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42C79D-848B-4B12-AF69-0FC9293F2FE5}"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101704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42C79D-848B-4B12-AF69-0FC9293F2FE5}"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1825501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2C79D-848B-4B12-AF69-0FC9293F2FE5}" type="datetimeFigureOut">
              <a:rPr lang="zh-CN" altLang="en-US" smtClean="0"/>
              <a:t>2018/6/19</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3850918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0.xml"/><Relationship Id="rId5" Type="http://schemas.openxmlformats.org/officeDocument/2006/relationships/slideLayout" Target="../slideLayouts/slideLayout6.xml"/><Relationship Id="rId4" Type="http://schemas.openxmlformats.org/officeDocument/2006/relationships/tags" Target="../tags/tag4.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11.xml"/><Relationship Id="rId5" Type="http://schemas.openxmlformats.org/officeDocument/2006/relationships/slideLayout" Target="../slideLayouts/slideLayout6.xml"/><Relationship Id="rId4" Type="http://schemas.openxmlformats.org/officeDocument/2006/relationships/tags" Target="../tags/tag8.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1.xml"/><Relationship Id="rId7" Type="http://schemas.openxmlformats.org/officeDocument/2006/relationships/image" Target="../media/image2.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12.xml"/><Relationship Id="rId5" Type="http://schemas.openxmlformats.org/officeDocument/2006/relationships/slideLayout" Target="../slideLayouts/slideLayout6.xml"/><Relationship Id="rId4"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379650" y="1517503"/>
            <a:ext cx="2995287" cy="4358528"/>
          </a:xfrm>
          <a:prstGeom prst="rect">
            <a:avLst/>
          </a:prstGeom>
        </p:spPr>
      </p:pic>
      <p:sp>
        <p:nvSpPr>
          <p:cNvPr id="6" name="文本框 5"/>
          <p:cNvSpPr txBox="1"/>
          <p:nvPr/>
        </p:nvSpPr>
        <p:spPr>
          <a:xfrm>
            <a:off x="2461209" y="2265296"/>
            <a:ext cx="6708888" cy="1754326"/>
          </a:xfrm>
          <a:prstGeom prst="rect">
            <a:avLst/>
          </a:prstGeom>
          <a:noFill/>
        </p:spPr>
        <p:txBody>
          <a:bodyPr wrap="none" rtlCol="0">
            <a:spAutoFit/>
          </a:bodyPr>
          <a:lstStyle/>
          <a:p>
            <a:pPr algn="ctr"/>
            <a:r>
              <a:rPr lang="en-US" altLang="zh-CN" sz="5400" dirty="0">
                <a:solidFill>
                  <a:srgbClr val="92D050"/>
                </a:solidFill>
                <a:latin typeface="微软雅黑" panose="020B0503020204020204" pitchFamily="34" charset="-122"/>
                <a:ea typeface="微软雅黑" panose="020B0503020204020204" pitchFamily="34" charset="-122"/>
              </a:rPr>
              <a:t>Topic Models with </a:t>
            </a:r>
          </a:p>
          <a:p>
            <a:pPr algn="ctr"/>
            <a:r>
              <a:rPr lang="en-US" altLang="zh-CN" sz="5400" dirty="0">
                <a:solidFill>
                  <a:srgbClr val="92D050"/>
                </a:solidFill>
                <a:latin typeface="微软雅黑" panose="020B0503020204020204" pitchFamily="34" charset="-122"/>
                <a:ea typeface="微软雅黑" panose="020B0503020204020204" pitchFamily="34" charset="-122"/>
              </a:rPr>
              <a:t>Domain Knowledge</a:t>
            </a:r>
            <a:endParaRPr lang="zh-CN" altLang="en-US" sz="5400" dirty="0">
              <a:solidFill>
                <a:srgbClr val="92D05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379650" y="-990522"/>
            <a:ext cx="877163" cy="369332"/>
          </a:xfrm>
          <a:prstGeom prst="rect">
            <a:avLst/>
          </a:prstGeom>
          <a:noFill/>
        </p:spPr>
        <p:txBody>
          <a:bodyPr wrap="none" rtlCol="0">
            <a:spAutoFit/>
          </a:bodyPr>
          <a:lstStyle/>
          <a:p>
            <a:r>
              <a:rPr lang="zh-CN" altLang="en-US" dirty="0"/>
              <a:t>延迟符</a:t>
            </a:r>
          </a:p>
        </p:txBody>
      </p:sp>
      <p:grpSp>
        <p:nvGrpSpPr>
          <p:cNvPr id="7" name="组合 6"/>
          <p:cNvGrpSpPr/>
          <p:nvPr/>
        </p:nvGrpSpPr>
        <p:grpSpPr>
          <a:xfrm rot="299525">
            <a:off x="3669760" y="-3798020"/>
            <a:ext cx="4292333" cy="7805598"/>
            <a:chOff x="833786" y="-923827"/>
            <a:chExt cx="4493369" cy="8171182"/>
          </a:xfrm>
        </p:grpSpPr>
        <p:pic>
          <p:nvPicPr>
            <p:cNvPr id="11" name="图片 1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8842415">
              <a:off x="-1100465" y="1010424"/>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pic>
          <p:nvPicPr>
            <p:cNvPr id="12" name="图片 1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8042415">
              <a:off x="392127" y="2312327"/>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grpSp>
      <p:sp>
        <p:nvSpPr>
          <p:cNvPr id="9" name="文本框 8"/>
          <p:cNvSpPr txBox="1"/>
          <p:nvPr/>
        </p:nvSpPr>
        <p:spPr>
          <a:xfrm>
            <a:off x="6290266" y="4551634"/>
            <a:ext cx="5376042" cy="830997"/>
          </a:xfrm>
          <a:prstGeom prst="rect">
            <a:avLst/>
          </a:prstGeom>
          <a:noFill/>
        </p:spPr>
        <p:txBody>
          <a:bodyPr wrap="square" rtlCol="0">
            <a:spAutoFit/>
          </a:bodyPr>
          <a:lstStyle/>
          <a:p>
            <a:r>
              <a:rPr lang="en-US" altLang="zh-CN" sz="2400" dirty="0">
                <a:solidFill>
                  <a:srgbClr val="92D050"/>
                </a:solidFill>
                <a:latin typeface="微软雅黑" panose="020B0503020204020204" pitchFamily="34" charset="-122"/>
                <a:ea typeface="微软雅黑" panose="020B0503020204020204" pitchFamily="34" charset="-122"/>
              </a:rPr>
              <a:t>Speaker</a:t>
            </a:r>
            <a:r>
              <a:rPr lang="zh-CN" altLang="en-US" sz="2400" dirty="0">
                <a:solidFill>
                  <a:srgbClr val="92D050"/>
                </a:solidFill>
                <a:latin typeface="微软雅黑" panose="020B0503020204020204" pitchFamily="34" charset="-122"/>
                <a:ea typeface="微软雅黑" panose="020B0503020204020204" pitchFamily="34" charset="-122"/>
              </a:rPr>
              <a:t>：</a:t>
            </a:r>
            <a:r>
              <a:rPr lang="en-US" altLang="zh-CN" sz="2400" dirty="0" err="1">
                <a:solidFill>
                  <a:srgbClr val="92D050"/>
                </a:solidFill>
                <a:latin typeface="微软雅黑" panose="020B0503020204020204" pitchFamily="34" charset="-122"/>
                <a:ea typeface="微软雅黑" panose="020B0503020204020204" pitchFamily="34" charset="-122"/>
              </a:rPr>
              <a:t>Qingwen</a:t>
            </a:r>
            <a:r>
              <a:rPr lang="en-US" altLang="zh-CN" sz="2400" dirty="0">
                <a:solidFill>
                  <a:srgbClr val="92D050"/>
                </a:solidFill>
                <a:latin typeface="微软雅黑" panose="020B0503020204020204" pitchFamily="34" charset="-122"/>
                <a:ea typeface="微软雅黑" panose="020B0503020204020204" pitchFamily="34" charset="-122"/>
              </a:rPr>
              <a:t> Liao</a:t>
            </a:r>
          </a:p>
          <a:p>
            <a:r>
              <a:rPr lang="en-US" altLang="zh-CN" sz="2400" dirty="0">
                <a:solidFill>
                  <a:srgbClr val="92D050"/>
                </a:solidFill>
                <a:latin typeface="微软雅黑" panose="020B0503020204020204" pitchFamily="34" charset="-122"/>
                <a:ea typeface="微软雅黑" panose="020B0503020204020204" pitchFamily="34" charset="-122"/>
              </a:rPr>
              <a:t>Date</a:t>
            </a:r>
            <a:r>
              <a:rPr lang="zh-CN" altLang="en-US" sz="2400" dirty="0">
                <a:solidFill>
                  <a:srgbClr val="92D050"/>
                </a:solidFill>
                <a:latin typeface="微软雅黑" panose="020B0503020204020204" pitchFamily="34" charset="-122"/>
                <a:ea typeface="微软雅黑" panose="020B0503020204020204" pitchFamily="34" charset="-122"/>
              </a:rPr>
              <a:t>：     </a:t>
            </a:r>
            <a:r>
              <a:rPr lang="en-US" altLang="zh-CN" sz="2400" dirty="0">
                <a:solidFill>
                  <a:srgbClr val="92D050"/>
                </a:solidFill>
                <a:latin typeface="微软雅黑" panose="020B0503020204020204" pitchFamily="34" charset="-122"/>
                <a:ea typeface="微软雅黑" panose="020B0503020204020204" pitchFamily="34" charset="-122"/>
              </a:rPr>
              <a:t>2017/04/12</a:t>
            </a:r>
            <a:endParaRPr lang="zh-CN" altLang="en-US" sz="2400" dirty="0">
              <a:solidFill>
                <a:srgbClr val="92D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72044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5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
                                        </p:tgtEl>
                                        <p:attrNameLst>
                                          <p:attrName>ppt_y</p:attrName>
                                        </p:attrNameLst>
                                      </p:cBhvr>
                                      <p:tavLst>
                                        <p:tav tm="0">
                                          <p:val>
                                            <p:strVal val="#ppt_y"/>
                                          </p:val>
                                        </p:tav>
                                        <p:tav tm="100000">
                                          <p:val>
                                            <p:strVal val="#ppt_y"/>
                                          </p:val>
                                        </p:tav>
                                      </p:tavLst>
                                    </p:anim>
                                    <p:anim calcmode="lin" valueType="num">
                                      <p:cBhvr>
                                        <p:cTn id="17"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9"/>
                                        </p:tgtEl>
                                        <p:attrNameLst>
                                          <p:attrName>ppt_y</p:attrName>
                                        </p:attrNameLst>
                                      </p:cBhvr>
                                      <p:tavLst>
                                        <p:tav tm="0">
                                          <p:val>
                                            <p:strVal val="#ppt_y"/>
                                          </p:val>
                                        </p:tav>
                                        <p:tav tm="100000">
                                          <p:val>
                                            <p:strVal val="#ppt_y"/>
                                          </p:val>
                                        </p:tav>
                                      </p:tavLst>
                                    </p:anim>
                                    <p:anim calcmode="lin" valueType="num">
                                      <p:cBhvr>
                                        <p:cTn id="24"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_1"/>
          <p:cNvSpPr/>
          <p:nvPr>
            <p:custDataLst>
              <p:tags r:id="rId1"/>
            </p:custDataLst>
          </p:nvPr>
        </p:nvSpPr>
        <p:spPr>
          <a:xfrm rot="21439215">
            <a:off x="3093049" y="2011871"/>
            <a:ext cx="990128" cy="1002970"/>
          </a:xfrm>
          <a:prstGeom prst="roundRect">
            <a:avLst>
              <a:gd name="adj" fmla="val 18567"/>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a:solidFill>
                  <a:srgbClr val="FFFFFF"/>
                </a:solidFill>
              </a:rPr>
              <a:t>3</a:t>
            </a:r>
            <a:endParaRPr lang="zh-CN" altLang="en-US" sz="6000" dirty="0">
              <a:solidFill>
                <a:srgbClr val="FFFFFF"/>
              </a:solidFill>
            </a:endParaRPr>
          </a:p>
        </p:txBody>
      </p:sp>
      <p:sp>
        <p:nvSpPr>
          <p:cNvPr id="32" name="MH_Other_1"/>
          <p:cNvSpPr/>
          <p:nvPr>
            <p:custDataLst>
              <p:tags r:id="rId2"/>
            </p:custDataLst>
          </p:nvPr>
        </p:nvSpPr>
        <p:spPr>
          <a:xfrm>
            <a:off x="2719496" y="3430315"/>
            <a:ext cx="990128" cy="1002970"/>
          </a:xfrm>
          <a:prstGeom prst="roundRect">
            <a:avLst>
              <a:gd name="adj" fmla="val 1856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a:solidFill>
                  <a:srgbClr val="FFFFFF"/>
                </a:solidFill>
              </a:rPr>
              <a:t>2</a:t>
            </a:r>
            <a:endParaRPr lang="zh-CN" altLang="en-US" sz="6000" dirty="0">
              <a:solidFill>
                <a:srgbClr val="FFFFFF"/>
              </a:solidFill>
            </a:endParaRPr>
          </a:p>
        </p:txBody>
      </p:sp>
      <p:sp>
        <p:nvSpPr>
          <p:cNvPr id="33" name="MH_Other_1"/>
          <p:cNvSpPr/>
          <p:nvPr>
            <p:custDataLst>
              <p:tags r:id="rId3"/>
            </p:custDataLst>
          </p:nvPr>
        </p:nvSpPr>
        <p:spPr>
          <a:xfrm rot="21261977">
            <a:off x="3059136" y="4814300"/>
            <a:ext cx="990128" cy="1002970"/>
          </a:xfrm>
          <a:prstGeom prst="roundRect">
            <a:avLst>
              <a:gd name="adj" fmla="val 185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a:solidFill>
                  <a:srgbClr val="FFFFFF"/>
                </a:solidFill>
              </a:rPr>
              <a:t>1</a:t>
            </a:r>
            <a:endParaRPr lang="zh-CN" altLang="en-US" sz="6000" dirty="0">
              <a:solidFill>
                <a:srgbClr val="FFFFFF"/>
              </a:solidFill>
            </a:endParaRPr>
          </a:p>
        </p:txBody>
      </p:sp>
      <p:cxnSp>
        <p:nvCxnSpPr>
          <p:cNvPr id="39" name="MH_Other_4"/>
          <p:cNvCxnSpPr>
            <a:endCxn id="2" idx="1"/>
          </p:cNvCxnSpPr>
          <p:nvPr>
            <p:custDataLst>
              <p:tags r:id="rId4"/>
            </p:custDataLst>
          </p:nvPr>
        </p:nvCxnSpPr>
        <p:spPr>
          <a:xfrm flipV="1">
            <a:off x="4185904" y="3517745"/>
            <a:ext cx="1838049" cy="159725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1487151" y="-647700"/>
            <a:ext cx="877163" cy="369332"/>
          </a:xfrm>
          <a:prstGeom prst="rect">
            <a:avLst/>
          </a:prstGeom>
          <a:noFill/>
        </p:spPr>
        <p:txBody>
          <a:bodyPr wrap="none" rtlCol="0">
            <a:spAutoFit/>
          </a:bodyPr>
          <a:lstStyle/>
          <a:p>
            <a:r>
              <a:rPr lang="zh-CN" altLang="en-US" dirty="0"/>
              <a:t>延迟符</a:t>
            </a:r>
          </a:p>
        </p:txBody>
      </p:sp>
      <p:sp>
        <p:nvSpPr>
          <p:cNvPr id="31" name="矩形 3"/>
          <p:cNvSpPr>
            <a:spLocks noChangeArrowheads="1"/>
          </p:cNvSpPr>
          <p:nvPr/>
        </p:nvSpPr>
        <p:spPr bwMode="auto">
          <a:xfrm>
            <a:off x="2353171" y="588161"/>
            <a:ext cx="138568" cy="28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pPr marL="0" lvl="1" algn="ctr"/>
            <a:endParaRPr lang="zh-CN" altLang="en-US" sz="1400" dirty="0">
              <a:solidFill>
                <a:schemeClr val="tx1">
                  <a:lumMod val="50000"/>
                  <a:lumOff val="50000"/>
                </a:schemeClr>
              </a:solidFill>
              <a:latin typeface="微软雅黑" pitchFamily="34" charset="-122"/>
              <a:ea typeface="微软雅黑" pitchFamily="34" charset="-122"/>
            </a:endParaRPr>
          </a:p>
        </p:txBody>
      </p:sp>
      <p:grpSp>
        <p:nvGrpSpPr>
          <p:cNvPr id="34" name="组合 33"/>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35" name="六边形 34"/>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36" name="六边形 35"/>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40" name="6"/>
          <p:cNvGrpSpPr/>
          <p:nvPr/>
        </p:nvGrpSpPr>
        <p:grpSpPr>
          <a:xfrm>
            <a:off x="691261" y="386163"/>
            <a:ext cx="661240" cy="1201620"/>
            <a:chOff x="7314523" y="1440019"/>
            <a:chExt cx="2081664" cy="5693486"/>
          </a:xfrm>
        </p:grpSpPr>
        <p:grpSp>
          <p:nvGrpSpPr>
            <p:cNvPr id="41" name="组合 40"/>
            <p:cNvGrpSpPr/>
            <p:nvPr/>
          </p:nvGrpSpPr>
          <p:grpSpPr>
            <a:xfrm flipH="1">
              <a:off x="7314523" y="1440019"/>
              <a:ext cx="2081664" cy="2081664"/>
              <a:chOff x="2848130" y="1860030"/>
              <a:chExt cx="3807502" cy="3807503"/>
            </a:xfrm>
          </p:grpSpPr>
          <p:sp>
            <p:nvSpPr>
              <p:cNvPr id="43" name="六边形 42"/>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44" name="六边形 43"/>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42"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sp>
        <p:nvSpPr>
          <p:cNvPr id="45" name="标题 1"/>
          <p:cNvSpPr txBox="1">
            <a:spLocks/>
          </p:cNvSpPr>
          <p:nvPr/>
        </p:nvSpPr>
        <p:spPr>
          <a:xfrm>
            <a:off x="1429480" y="343507"/>
            <a:ext cx="3188313" cy="500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en-US" altLang="zh-CN" sz="2800" dirty="0"/>
              <a:t>Overall Algorithm</a:t>
            </a:r>
            <a:endParaRPr lang="zh-CN" altLang="en-US" sz="2800" b="1" kern="0" dirty="0">
              <a:solidFill>
                <a:schemeClr val="tx1">
                  <a:lumMod val="50000"/>
                  <a:lumOff val="50000"/>
                </a:schemeClr>
              </a:solidFill>
            </a:endParaRPr>
          </a:p>
        </p:txBody>
      </p:sp>
      <p:cxnSp>
        <p:nvCxnSpPr>
          <p:cNvPr id="46" name="直接连接符 45"/>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7">
            <a:extLst>
              <a:ext uri="{28A0092B-C50C-407E-A947-70E740481C1C}">
                <a14:useLocalDpi xmlns:a14="http://schemas.microsoft.com/office/drawing/2010/main"/>
              </a:ext>
            </a:extLst>
          </a:blip>
          <a:stretch>
            <a:fillRect/>
          </a:stretch>
        </p:blipFill>
        <p:spPr>
          <a:xfrm flipH="1">
            <a:off x="-110938" y="1769422"/>
            <a:ext cx="2646955" cy="4082327"/>
          </a:xfrm>
          <a:prstGeom prst="rect">
            <a:avLst/>
          </a:prstGeom>
        </p:spPr>
      </p:pic>
      <p:pic>
        <p:nvPicPr>
          <p:cNvPr id="2" name="图片 1"/>
          <p:cNvPicPr>
            <a:picLocks noChangeAspect="1"/>
          </p:cNvPicPr>
          <p:nvPr/>
        </p:nvPicPr>
        <p:blipFill>
          <a:blip r:embed="rId8"/>
          <a:stretch>
            <a:fillRect/>
          </a:stretch>
        </p:blipFill>
        <p:spPr>
          <a:xfrm>
            <a:off x="6023953" y="1612746"/>
            <a:ext cx="5685034" cy="3809998"/>
          </a:xfrm>
          <a:prstGeom prst="rect">
            <a:avLst/>
          </a:prstGeom>
        </p:spPr>
      </p:pic>
    </p:spTree>
    <p:extLst>
      <p:ext uri="{BB962C8B-B14F-4D97-AF65-F5344CB8AC3E}">
        <p14:creationId xmlns:p14="http://schemas.microsoft.com/office/powerpoint/2010/main" val="90982357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300"/>
                                            <p:tgtEl>
                                              <p:spTgt spid="46"/>
                                            </p:tgtEl>
                                          </p:cBhvr>
                                        </p:animEffect>
                                      </p:childTnLst>
                                    </p:cTn>
                                  </p:par>
                                </p:childTnLst>
                              </p:cTn>
                            </p:par>
                            <p:par>
                              <p:cTn id="8" fill="hold">
                                <p:stCondLst>
                                  <p:cond delay="300"/>
                                </p:stCondLst>
                                <p:childTnLst>
                                  <p:par>
                                    <p:cTn id="9" presetID="2" presetClass="entr" presetSubtype="9" fill="hold" nodeType="afterEffect" p14:presetBounceEnd="5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50000">
                                          <p:cBhvr additive="base">
                                            <p:cTn id="11" dur="1000" fill="hold"/>
                                            <p:tgtEl>
                                              <p:spTgt spid="34"/>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14:bounceEnd="50000">
                                          <p:cBhvr additive="base">
                                            <p:cTn id="15" dur="1000" fill="hold"/>
                                            <p:tgtEl>
                                              <p:spTgt spid="40"/>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40"/>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nodePh="1">
                                      <p:stCondLst>
                                        <p:cond delay="500"/>
                                      </p:stCondLst>
                                      <p:endCondLst>
                                        <p:cond evt="begin" delay="0">
                                          <p:tn val="17"/>
                                        </p:cond>
                                      </p:end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22" presetClass="entr" presetSubtype="8" fill="hold" nodeType="withEffect">
                                      <p:stCondLst>
                                        <p:cond delay="50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22" presetClass="entr" presetSubtype="1" fill="hold" nodeType="withEffect">
                                      <p:stCondLst>
                                        <p:cond delay="200"/>
                                      </p:stCondLst>
                                      <p:childTnLst>
                                        <p:set>
                                          <p:cBhvr>
                                            <p:cTn id="33" dur="1" fill="hold">
                                              <p:stCondLst>
                                                <p:cond delay="0"/>
                                              </p:stCondLst>
                                            </p:cTn>
                                            <p:tgtEl>
                                              <p:spTgt spid="48"/>
                                            </p:tgtEl>
                                            <p:attrNameLst>
                                              <p:attrName>style.visibility</p:attrName>
                                            </p:attrNameLst>
                                          </p:cBhvr>
                                          <p:to>
                                            <p:strVal val="visible"/>
                                          </p:to>
                                        </p:set>
                                        <p:animEffect transition="in" filter="wipe(up)">
                                          <p:cBhvr>
                                            <p:cTn id="34" dur="500"/>
                                            <p:tgtEl>
                                              <p:spTgt spid="48"/>
                                            </p:tgtEl>
                                          </p:cBhvr>
                                        </p:animEffect>
                                      </p:childTnLst>
                                    </p:cTn>
                                  </p:par>
                                  <p:par>
                                    <p:cTn id="35" presetID="10" presetClass="entr" presetSubtype="0" fill="hold" grpId="0" nodeType="withEffect">
                                      <p:stCondLst>
                                        <p:cond delay="40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down)">
                                          <p:cBhvr>
                                            <p:cTn id="42" dur="580">
                                              <p:stCondLst>
                                                <p:cond delay="0"/>
                                              </p:stCondLst>
                                            </p:cTn>
                                            <p:tgtEl>
                                              <p:spTgt spid="2"/>
                                            </p:tgtEl>
                                          </p:cBhvr>
                                        </p:animEffect>
                                        <p:anim calcmode="lin" valueType="num">
                                          <p:cBhvr>
                                            <p:cTn id="4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8" dur="26">
                                              <p:stCondLst>
                                                <p:cond delay="650"/>
                                              </p:stCondLst>
                                            </p:cTn>
                                            <p:tgtEl>
                                              <p:spTgt spid="2"/>
                                            </p:tgtEl>
                                          </p:cBhvr>
                                          <p:to x="100000" y="60000"/>
                                        </p:animScale>
                                        <p:animScale>
                                          <p:cBhvr>
                                            <p:cTn id="49" dur="166" decel="50000">
                                              <p:stCondLst>
                                                <p:cond delay="676"/>
                                              </p:stCondLst>
                                            </p:cTn>
                                            <p:tgtEl>
                                              <p:spTgt spid="2"/>
                                            </p:tgtEl>
                                          </p:cBhvr>
                                          <p:to x="100000" y="100000"/>
                                        </p:animScale>
                                        <p:animScale>
                                          <p:cBhvr>
                                            <p:cTn id="50" dur="26">
                                              <p:stCondLst>
                                                <p:cond delay="1312"/>
                                              </p:stCondLst>
                                            </p:cTn>
                                            <p:tgtEl>
                                              <p:spTgt spid="2"/>
                                            </p:tgtEl>
                                          </p:cBhvr>
                                          <p:to x="100000" y="80000"/>
                                        </p:animScale>
                                        <p:animScale>
                                          <p:cBhvr>
                                            <p:cTn id="51" dur="166" decel="50000">
                                              <p:stCondLst>
                                                <p:cond delay="1338"/>
                                              </p:stCondLst>
                                            </p:cTn>
                                            <p:tgtEl>
                                              <p:spTgt spid="2"/>
                                            </p:tgtEl>
                                          </p:cBhvr>
                                          <p:to x="100000" y="100000"/>
                                        </p:animScale>
                                        <p:animScale>
                                          <p:cBhvr>
                                            <p:cTn id="52" dur="26">
                                              <p:stCondLst>
                                                <p:cond delay="1642"/>
                                              </p:stCondLst>
                                            </p:cTn>
                                            <p:tgtEl>
                                              <p:spTgt spid="2"/>
                                            </p:tgtEl>
                                          </p:cBhvr>
                                          <p:to x="100000" y="90000"/>
                                        </p:animScale>
                                        <p:animScale>
                                          <p:cBhvr>
                                            <p:cTn id="53" dur="166" decel="50000">
                                              <p:stCondLst>
                                                <p:cond delay="1668"/>
                                              </p:stCondLst>
                                            </p:cTn>
                                            <p:tgtEl>
                                              <p:spTgt spid="2"/>
                                            </p:tgtEl>
                                          </p:cBhvr>
                                          <p:to x="100000" y="100000"/>
                                        </p:animScale>
                                        <p:animScale>
                                          <p:cBhvr>
                                            <p:cTn id="54" dur="26">
                                              <p:stCondLst>
                                                <p:cond delay="1808"/>
                                              </p:stCondLst>
                                            </p:cTn>
                                            <p:tgtEl>
                                              <p:spTgt spid="2"/>
                                            </p:tgtEl>
                                          </p:cBhvr>
                                          <p:to x="100000" y="95000"/>
                                        </p:animScale>
                                        <p:animScale>
                                          <p:cBhvr>
                                            <p:cTn id="55"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animBg="1"/>
          <p:bldP spid="33" grpId="0" animBg="1"/>
          <p:bldP spid="31" grpId="0"/>
          <p:bldP spid="4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300"/>
                                            <p:tgtEl>
                                              <p:spTgt spid="46"/>
                                            </p:tgtEl>
                                          </p:cBhvr>
                                        </p:animEffect>
                                      </p:childTnLst>
                                    </p:cTn>
                                  </p:par>
                                </p:childTnLst>
                              </p:cTn>
                            </p:par>
                            <p:par>
                              <p:cTn id="8" fill="hold">
                                <p:stCondLst>
                                  <p:cond delay="300"/>
                                </p:stCondLst>
                                <p:childTnLst>
                                  <p:par>
                                    <p:cTn id="9" presetID="2" presetClass="entr" presetSubtype="9"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1000" fill="hold"/>
                                            <p:tgtEl>
                                              <p:spTgt spid="34"/>
                                            </p:tgtEl>
                                            <p:attrNameLst>
                                              <p:attrName>ppt_x</p:attrName>
                                            </p:attrNameLst>
                                          </p:cBhvr>
                                          <p:tavLst>
                                            <p:tav tm="0">
                                              <p:val>
                                                <p:strVal val="0-#ppt_w/2"/>
                                              </p:val>
                                            </p:tav>
                                            <p:tav tm="100000">
                                              <p:val>
                                                <p:strVal val="#ppt_x"/>
                                              </p:val>
                                            </p:tav>
                                          </p:tavLst>
                                        </p:anim>
                                        <p:anim calcmode="lin" valueType="num">
                                          <p:cBhvr additive="base">
                                            <p:cTn id="12" dur="100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1000" fill="hold"/>
                                            <p:tgtEl>
                                              <p:spTgt spid="40"/>
                                            </p:tgtEl>
                                            <p:attrNameLst>
                                              <p:attrName>ppt_x</p:attrName>
                                            </p:attrNameLst>
                                          </p:cBhvr>
                                          <p:tavLst>
                                            <p:tav tm="0">
                                              <p:val>
                                                <p:strVal val="#ppt_x"/>
                                              </p:val>
                                            </p:tav>
                                            <p:tav tm="100000">
                                              <p:val>
                                                <p:strVal val="#ppt_x"/>
                                              </p:val>
                                            </p:tav>
                                          </p:tavLst>
                                        </p:anim>
                                        <p:anim calcmode="lin" valueType="num">
                                          <p:cBhvr additive="base">
                                            <p:cTn id="16" dur="1000" fill="hold"/>
                                            <p:tgtEl>
                                              <p:spTgt spid="40"/>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nodePh="1">
                                      <p:stCondLst>
                                        <p:cond delay="500"/>
                                      </p:stCondLst>
                                      <p:endCondLst>
                                        <p:cond evt="begin" delay="0">
                                          <p:tn val="17"/>
                                        </p:cond>
                                      </p:end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22" presetClass="entr" presetSubtype="8" fill="hold" nodeType="withEffect">
                                      <p:stCondLst>
                                        <p:cond delay="50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22" presetClass="entr" presetSubtype="1" fill="hold" nodeType="withEffect">
                                      <p:stCondLst>
                                        <p:cond delay="200"/>
                                      </p:stCondLst>
                                      <p:childTnLst>
                                        <p:set>
                                          <p:cBhvr>
                                            <p:cTn id="33" dur="1" fill="hold">
                                              <p:stCondLst>
                                                <p:cond delay="0"/>
                                              </p:stCondLst>
                                            </p:cTn>
                                            <p:tgtEl>
                                              <p:spTgt spid="48"/>
                                            </p:tgtEl>
                                            <p:attrNameLst>
                                              <p:attrName>style.visibility</p:attrName>
                                            </p:attrNameLst>
                                          </p:cBhvr>
                                          <p:to>
                                            <p:strVal val="visible"/>
                                          </p:to>
                                        </p:set>
                                        <p:animEffect transition="in" filter="wipe(up)">
                                          <p:cBhvr>
                                            <p:cTn id="34" dur="500"/>
                                            <p:tgtEl>
                                              <p:spTgt spid="48"/>
                                            </p:tgtEl>
                                          </p:cBhvr>
                                        </p:animEffect>
                                      </p:childTnLst>
                                    </p:cTn>
                                  </p:par>
                                  <p:par>
                                    <p:cTn id="35" presetID="10" presetClass="entr" presetSubtype="0" fill="hold" grpId="0" nodeType="withEffect">
                                      <p:stCondLst>
                                        <p:cond delay="40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down)">
                                          <p:cBhvr>
                                            <p:cTn id="42" dur="580">
                                              <p:stCondLst>
                                                <p:cond delay="0"/>
                                              </p:stCondLst>
                                            </p:cTn>
                                            <p:tgtEl>
                                              <p:spTgt spid="2"/>
                                            </p:tgtEl>
                                          </p:cBhvr>
                                        </p:animEffect>
                                        <p:anim calcmode="lin" valueType="num">
                                          <p:cBhvr>
                                            <p:cTn id="4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8" dur="26">
                                              <p:stCondLst>
                                                <p:cond delay="650"/>
                                              </p:stCondLst>
                                            </p:cTn>
                                            <p:tgtEl>
                                              <p:spTgt spid="2"/>
                                            </p:tgtEl>
                                          </p:cBhvr>
                                          <p:to x="100000" y="60000"/>
                                        </p:animScale>
                                        <p:animScale>
                                          <p:cBhvr>
                                            <p:cTn id="49" dur="166" decel="50000">
                                              <p:stCondLst>
                                                <p:cond delay="676"/>
                                              </p:stCondLst>
                                            </p:cTn>
                                            <p:tgtEl>
                                              <p:spTgt spid="2"/>
                                            </p:tgtEl>
                                          </p:cBhvr>
                                          <p:to x="100000" y="100000"/>
                                        </p:animScale>
                                        <p:animScale>
                                          <p:cBhvr>
                                            <p:cTn id="50" dur="26">
                                              <p:stCondLst>
                                                <p:cond delay="1312"/>
                                              </p:stCondLst>
                                            </p:cTn>
                                            <p:tgtEl>
                                              <p:spTgt spid="2"/>
                                            </p:tgtEl>
                                          </p:cBhvr>
                                          <p:to x="100000" y="80000"/>
                                        </p:animScale>
                                        <p:animScale>
                                          <p:cBhvr>
                                            <p:cTn id="51" dur="166" decel="50000">
                                              <p:stCondLst>
                                                <p:cond delay="1338"/>
                                              </p:stCondLst>
                                            </p:cTn>
                                            <p:tgtEl>
                                              <p:spTgt spid="2"/>
                                            </p:tgtEl>
                                          </p:cBhvr>
                                          <p:to x="100000" y="100000"/>
                                        </p:animScale>
                                        <p:animScale>
                                          <p:cBhvr>
                                            <p:cTn id="52" dur="26">
                                              <p:stCondLst>
                                                <p:cond delay="1642"/>
                                              </p:stCondLst>
                                            </p:cTn>
                                            <p:tgtEl>
                                              <p:spTgt spid="2"/>
                                            </p:tgtEl>
                                          </p:cBhvr>
                                          <p:to x="100000" y="90000"/>
                                        </p:animScale>
                                        <p:animScale>
                                          <p:cBhvr>
                                            <p:cTn id="53" dur="166" decel="50000">
                                              <p:stCondLst>
                                                <p:cond delay="1668"/>
                                              </p:stCondLst>
                                            </p:cTn>
                                            <p:tgtEl>
                                              <p:spTgt spid="2"/>
                                            </p:tgtEl>
                                          </p:cBhvr>
                                          <p:to x="100000" y="100000"/>
                                        </p:animScale>
                                        <p:animScale>
                                          <p:cBhvr>
                                            <p:cTn id="54" dur="26">
                                              <p:stCondLst>
                                                <p:cond delay="1808"/>
                                              </p:stCondLst>
                                            </p:cTn>
                                            <p:tgtEl>
                                              <p:spTgt spid="2"/>
                                            </p:tgtEl>
                                          </p:cBhvr>
                                          <p:to x="100000" y="95000"/>
                                        </p:animScale>
                                        <p:animScale>
                                          <p:cBhvr>
                                            <p:cTn id="55"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animBg="1"/>
          <p:bldP spid="33" grpId="0" animBg="1"/>
          <p:bldP spid="31" grpId="0"/>
          <p:bldP spid="4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_1"/>
          <p:cNvSpPr/>
          <p:nvPr>
            <p:custDataLst>
              <p:tags r:id="rId1"/>
            </p:custDataLst>
          </p:nvPr>
        </p:nvSpPr>
        <p:spPr>
          <a:xfrm rot="21439215">
            <a:off x="3093049" y="2011871"/>
            <a:ext cx="990128" cy="1002970"/>
          </a:xfrm>
          <a:prstGeom prst="roundRect">
            <a:avLst>
              <a:gd name="adj" fmla="val 18567"/>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a:solidFill>
                  <a:srgbClr val="FFFFFF"/>
                </a:solidFill>
              </a:rPr>
              <a:t>3</a:t>
            </a:r>
            <a:endParaRPr lang="zh-CN" altLang="en-US" sz="6000" dirty="0">
              <a:solidFill>
                <a:srgbClr val="FFFFFF"/>
              </a:solidFill>
            </a:endParaRPr>
          </a:p>
        </p:txBody>
      </p:sp>
      <p:sp>
        <p:nvSpPr>
          <p:cNvPr id="32" name="MH_Other_1"/>
          <p:cNvSpPr/>
          <p:nvPr>
            <p:custDataLst>
              <p:tags r:id="rId2"/>
            </p:custDataLst>
          </p:nvPr>
        </p:nvSpPr>
        <p:spPr>
          <a:xfrm>
            <a:off x="2719496" y="3430315"/>
            <a:ext cx="990128" cy="1002970"/>
          </a:xfrm>
          <a:prstGeom prst="roundRect">
            <a:avLst>
              <a:gd name="adj" fmla="val 1856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a:solidFill>
                  <a:srgbClr val="FFFFFF"/>
                </a:solidFill>
              </a:rPr>
              <a:t>2</a:t>
            </a:r>
            <a:endParaRPr lang="zh-CN" altLang="en-US" sz="6000" dirty="0">
              <a:solidFill>
                <a:srgbClr val="FFFFFF"/>
              </a:solidFill>
            </a:endParaRPr>
          </a:p>
        </p:txBody>
      </p:sp>
      <p:sp>
        <p:nvSpPr>
          <p:cNvPr id="33" name="MH_Other_1"/>
          <p:cNvSpPr/>
          <p:nvPr>
            <p:custDataLst>
              <p:tags r:id="rId3"/>
            </p:custDataLst>
          </p:nvPr>
        </p:nvSpPr>
        <p:spPr>
          <a:xfrm rot="21261977">
            <a:off x="3059136" y="4814300"/>
            <a:ext cx="990128" cy="1002970"/>
          </a:xfrm>
          <a:prstGeom prst="roundRect">
            <a:avLst>
              <a:gd name="adj" fmla="val 185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a:solidFill>
                  <a:srgbClr val="FFFFFF"/>
                </a:solidFill>
              </a:rPr>
              <a:t>1</a:t>
            </a:r>
            <a:endParaRPr lang="zh-CN" altLang="en-US" sz="6000" dirty="0">
              <a:solidFill>
                <a:srgbClr val="FFFFFF"/>
              </a:solidFill>
            </a:endParaRPr>
          </a:p>
        </p:txBody>
      </p:sp>
      <p:cxnSp>
        <p:nvCxnSpPr>
          <p:cNvPr id="39" name="MH_Other_4"/>
          <p:cNvCxnSpPr>
            <a:stCxn id="32" idx="3"/>
            <a:endCxn id="3" idx="1"/>
          </p:cNvCxnSpPr>
          <p:nvPr>
            <p:custDataLst>
              <p:tags r:id="rId4"/>
            </p:custDataLst>
          </p:nvPr>
        </p:nvCxnSpPr>
        <p:spPr>
          <a:xfrm flipV="1">
            <a:off x="3709624" y="3854669"/>
            <a:ext cx="1461466" cy="7713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1487151" y="-647700"/>
            <a:ext cx="877163" cy="369332"/>
          </a:xfrm>
          <a:prstGeom prst="rect">
            <a:avLst/>
          </a:prstGeom>
          <a:noFill/>
        </p:spPr>
        <p:txBody>
          <a:bodyPr wrap="none" rtlCol="0">
            <a:spAutoFit/>
          </a:bodyPr>
          <a:lstStyle/>
          <a:p>
            <a:r>
              <a:rPr lang="zh-CN" altLang="en-US" dirty="0"/>
              <a:t>延迟符</a:t>
            </a:r>
          </a:p>
        </p:txBody>
      </p:sp>
      <p:sp>
        <p:nvSpPr>
          <p:cNvPr id="31" name="矩形 3"/>
          <p:cNvSpPr>
            <a:spLocks noChangeArrowheads="1"/>
          </p:cNvSpPr>
          <p:nvPr/>
        </p:nvSpPr>
        <p:spPr bwMode="auto">
          <a:xfrm>
            <a:off x="2353171" y="588161"/>
            <a:ext cx="138568" cy="28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pPr marL="0" lvl="1" algn="ctr"/>
            <a:endParaRPr lang="zh-CN" altLang="en-US" sz="1400" dirty="0">
              <a:solidFill>
                <a:schemeClr val="tx1">
                  <a:lumMod val="50000"/>
                  <a:lumOff val="50000"/>
                </a:schemeClr>
              </a:solidFill>
              <a:latin typeface="微软雅黑" pitchFamily="34" charset="-122"/>
              <a:ea typeface="微软雅黑" pitchFamily="34" charset="-122"/>
            </a:endParaRPr>
          </a:p>
        </p:txBody>
      </p:sp>
      <p:grpSp>
        <p:nvGrpSpPr>
          <p:cNvPr id="34" name="组合 33"/>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35" name="六边形 34"/>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36" name="六边形 35"/>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40" name="6"/>
          <p:cNvGrpSpPr/>
          <p:nvPr/>
        </p:nvGrpSpPr>
        <p:grpSpPr>
          <a:xfrm>
            <a:off x="691261" y="386163"/>
            <a:ext cx="661240" cy="1201620"/>
            <a:chOff x="7314523" y="1440019"/>
            <a:chExt cx="2081664" cy="5693486"/>
          </a:xfrm>
        </p:grpSpPr>
        <p:grpSp>
          <p:nvGrpSpPr>
            <p:cNvPr id="41" name="组合 40"/>
            <p:cNvGrpSpPr/>
            <p:nvPr/>
          </p:nvGrpSpPr>
          <p:grpSpPr>
            <a:xfrm flipH="1">
              <a:off x="7314523" y="1440019"/>
              <a:ext cx="2081664" cy="2081664"/>
              <a:chOff x="2848130" y="1860030"/>
              <a:chExt cx="3807502" cy="3807503"/>
            </a:xfrm>
          </p:grpSpPr>
          <p:sp>
            <p:nvSpPr>
              <p:cNvPr id="43" name="六边形 42"/>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44" name="六边形 43"/>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42"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sp>
        <p:nvSpPr>
          <p:cNvPr id="45" name="标题 1"/>
          <p:cNvSpPr txBox="1">
            <a:spLocks/>
          </p:cNvSpPr>
          <p:nvPr/>
        </p:nvSpPr>
        <p:spPr>
          <a:xfrm>
            <a:off x="1429480" y="343507"/>
            <a:ext cx="3188313" cy="500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en-US" altLang="zh-CN" sz="2800" dirty="0"/>
              <a:t>Overall Algorithm</a:t>
            </a:r>
            <a:endParaRPr lang="zh-CN" altLang="en-US" sz="2800" b="1" kern="0" dirty="0">
              <a:solidFill>
                <a:schemeClr val="tx1">
                  <a:lumMod val="50000"/>
                  <a:lumOff val="50000"/>
                </a:schemeClr>
              </a:solidFill>
            </a:endParaRPr>
          </a:p>
        </p:txBody>
      </p:sp>
      <p:cxnSp>
        <p:nvCxnSpPr>
          <p:cNvPr id="46" name="直接连接符 45"/>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7">
            <a:extLst>
              <a:ext uri="{28A0092B-C50C-407E-A947-70E740481C1C}">
                <a14:useLocalDpi xmlns:a14="http://schemas.microsoft.com/office/drawing/2010/main"/>
              </a:ext>
            </a:extLst>
          </a:blip>
          <a:stretch>
            <a:fillRect/>
          </a:stretch>
        </p:blipFill>
        <p:spPr>
          <a:xfrm flipH="1">
            <a:off x="-110938" y="1769422"/>
            <a:ext cx="2646955" cy="4082327"/>
          </a:xfrm>
          <a:prstGeom prst="rect">
            <a:avLst/>
          </a:prstGeom>
        </p:spPr>
      </p:pic>
      <p:pic>
        <p:nvPicPr>
          <p:cNvPr id="3" name="图片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71090" y="2286000"/>
            <a:ext cx="6022427" cy="3137338"/>
          </a:xfrm>
          <a:prstGeom prst="rect">
            <a:avLst/>
          </a:prstGeom>
        </p:spPr>
      </p:pic>
      <p:sp>
        <p:nvSpPr>
          <p:cNvPr id="2" name="下箭头 1"/>
          <p:cNvSpPr/>
          <p:nvPr/>
        </p:nvSpPr>
        <p:spPr>
          <a:xfrm>
            <a:off x="5567548" y="1867514"/>
            <a:ext cx="315309" cy="1018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云形 3"/>
          <p:cNvSpPr/>
          <p:nvPr/>
        </p:nvSpPr>
        <p:spPr>
          <a:xfrm>
            <a:off x="4560433" y="1228470"/>
            <a:ext cx="2014230" cy="617673"/>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t>c-topics</a:t>
            </a:r>
          </a:p>
        </p:txBody>
      </p:sp>
      <p:sp>
        <p:nvSpPr>
          <p:cNvPr id="22" name="下箭头 21"/>
          <p:cNvSpPr/>
          <p:nvPr/>
        </p:nvSpPr>
        <p:spPr>
          <a:xfrm>
            <a:off x="7491995" y="1769421"/>
            <a:ext cx="389262" cy="587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云形 23"/>
          <p:cNvSpPr/>
          <p:nvPr/>
        </p:nvSpPr>
        <p:spPr>
          <a:xfrm>
            <a:off x="7175187" y="987618"/>
            <a:ext cx="2077669" cy="617673"/>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t>p-topics</a:t>
            </a:r>
          </a:p>
        </p:txBody>
      </p:sp>
    </p:spTree>
    <p:extLst>
      <p:ext uri="{BB962C8B-B14F-4D97-AF65-F5344CB8AC3E}">
        <p14:creationId xmlns:p14="http://schemas.microsoft.com/office/powerpoint/2010/main" val="11107547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300"/>
                                            <p:tgtEl>
                                              <p:spTgt spid="46"/>
                                            </p:tgtEl>
                                          </p:cBhvr>
                                        </p:animEffect>
                                      </p:childTnLst>
                                    </p:cTn>
                                  </p:par>
                                </p:childTnLst>
                              </p:cTn>
                            </p:par>
                            <p:par>
                              <p:cTn id="8" fill="hold">
                                <p:stCondLst>
                                  <p:cond delay="300"/>
                                </p:stCondLst>
                                <p:childTnLst>
                                  <p:par>
                                    <p:cTn id="9" presetID="2" presetClass="entr" presetSubtype="9" fill="hold" nodeType="afterEffect" p14:presetBounceEnd="5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50000">
                                          <p:cBhvr additive="base">
                                            <p:cTn id="11" dur="1000" fill="hold"/>
                                            <p:tgtEl>
                                              <p:spTgt spid="34"/>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14:bounceEnd="50000">
                                          <p:cBhvr additive="base">
                                            <p:cTn id="15" dur="1000" fill="hold"/>
                                            <p:tgtEl>
                                              <p:spTgt spid="40"/>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40"/>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nodePh="1">
                                      <p:stCondLst>
                                        <p:cond delay="500"/>
                                      </p:stCondLst>
                                      <p:endCondLst>
                                        <p:cond evt="begin" delay="0">
                                          <p:tn val="17"/>
                                        </p:cond>
                                      </p:end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22" presetClass="entr" presetSubtype="8" fill="hold" nodeType="withEffect">
                                      <p:stCondLst>
                                        <p:cond delay="50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40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22" presetClass="entr" presetSubtype="1" fill="hold" nodeType="withEffect">
                                      <p:stCondLst>
                                        <p:cond delay="400"/>
                                      </p:stCondLst>
                                      <p:childTnLst>
                                        <p:set>
                                          <p:cBhvr>
                                            <p:cTn id="36" dur="1" fill="hold">
                                              <p:stCondLst>
                                                <p:cond delay="0"/>
                                              </p:stCondLst>
                                            </p:cTn>
                                            <p:tgtEl>
                                              <p:spTgt spid="48"/>
                                            </p:tgtEl>
                                            <p:attrNameLst>
                                              <p:attrName>style.visibility</p:attrName>
                                            </p:attrNameLst>
                                          </p:cBhvr>
                                          <p:to>
                                            <p:strVal val="visible"/>
                                          </p:to>
                                        </p:set>
                                        <p:animEffect transition="in" filter="wipe(up)">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80">
                                              <p:stCondLst>
                                                <p:cond delay="0"/>
                                              </p:stCondLst>
                                            </p:cTn>
                                            <p:tgtEl>
                                              <p:spTgt spid="3"/>
                                            </p:tgtEl>
                                          </p:cBhvr>
                                        </p:animEffect>
                                        <p:anim calcmode="lin" valueType="num">
                                          <p:cBhvr>
                                            <p:cTn id="4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gtEl>
                                          </p:cBhvr>
                                          <p:to x="100000" y="60000"/>
                                        </p:animScale>
                                        <p:animScale>
                                          <p:cBhvr>
                                            <p:cTn id="49" dur="166" decel="50000">
                                              <p:stCondLst>
                                                <p:cond delay="676"/>
                                              </p:stCondLst>
                                            </p:cTn>
                                            <p:tgtEl>
                                              <p:spTgt spid="3"/>
                                            </p:tgtEl>
                                          </p:cBhvr>
                                          <p:to x="100000" y="100000"/>
                                        </p:animScale>
                                        <p:animScale>
                                          <p:cBhvr>
                                            <p:cTn id="50" dur="26">
                                              <p:stCondLst>
                                                <p:cond delay="1312"/>
                                              </p:stCondLst>
                                            </p:cTn>
                                            <p:tgtEl>
                                              <p:spTgt spid="3"/>
                                            </p:tgtEl>
                                          </p:cBhvr>
                                          <p:to x="100000" y="80000"/>
                                        </p:animScale>
                                        <p:animScale>
                                          <p:cBhvr>
                                            <p:cTn id="51" dur="166" decel="50000">
                                              <p:stCondLst>
                                                <p:cond delay="1338"/>
                                              </p:stCondLst>
                                            </p:cTn>
                                            <p:tgtEl>
                                              <p:spTgt spid="3"/>
                                            </p:tgtEl>
                                          </p:cBhvr>
                                          <p:to x="100000" y="100000"/>
                                        </p:animScale>
                                        <p:animScale>
                                          <p:cBhvr>
                                            <p:cTn id="52" dur="26">
                                              <p:stCondLst>
                                                <p:cond delay="1642"/>
                                              </p:stCondLst>
                                            </p:cTn>
                                            <p:tgtEl>
                                              <p:spTgt spid="3"/>
                                            </p:tgtEl>
                                          </p:cBhvr>
                                          <p:to x="100000" y="90000"/>
                                        </p:animScale>
                                        <p:animScale>
                                          <p:cBhvr>
                                            <p:cTn id="53" dur="166" decel="50000">
                                              <p:stCondLst>
                                                <p:cond delay="1668"/>
                                              </p:stCondLst>
                                            </p:cTn>
                                            <p:tgtEl>
                                              <p:spTgt spid="3"/>
                                            </p:tgtEl>
                                          </p:cBhvr>
                                          <p:to x="100000" y="100000"/>
                                        </p:animScale>
                                        <p:animScale>
                                          <p:cBhvr>
                                            <p:cTn id="54" dur="26">
                                              <p:stCondLst>
                                                <p:cond delay="1808"/>
                                              </p:stCondLst>
                                            </p:cTn>
                                            <p:tgtEl>
                                              <p:spTgt spid="3"/>
                                            </p:tgtEl>
                                          </p:cBhvr>
                                          <p:to x="100000" y="95000"/>
                                        </p:animScale>
                                        <p:animScale>
                                          <p:cBhvr>
                                            <p:cTn id="55" dur="166" decel="50000">
                                              <p:stCondLst>
                                                <p:cond delay="1834"/>
                                              </p:stCondLst>
                                            </p:cTn>
                                            <p:tgtEl>
                                              <p:spTgt spid="3"/>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heel(1)">
                                          <p:cBhvr>
                                            <p:cTn id="60" dur="2000"/>
                                            <p:tgtEl>
                                              <p:spTgt spid="24"/>
                                            </p:tgtEl>
                                          </p:cBhvr>
                                        </p:animEffect>
                                      </p:childTnLst>
                                    </p:cTn>
                                  </p:par>
                                  <p:par>
                                    <p:cTn id="61" presetID="21" presetClass="entr" presetSubtype="1"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heel(1)">
                                          <p:cBhvr>
                                            <p:cTn id="63" dur="20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grpId="0" nodeType="click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wheel(1)">
                                          <p:cBhvr>
                                            <p:cTn id="68" dur="2000"/>
                                            <p:tgtEl>
                                              <p:spTgt spid="4"/>
                                            </p:tgtEl>
                                          </p:cBhvr>
                                        </p:animEffect>
                                      </p:childTnLst>
                                    </p:cTn>
                                  </p:par>
                                  <p:par>
                                    <p:cTn id="69" presetID="21" presetClass="entr" presetSubtype="1" fill="hold" grpId="0" nodeType="with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heel(1)">
                                          <p:cBhvr>
                                            <p:cTn id="7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animBg="1"/>
          <p:bldP spid="33" grpId="0" animBg="1"/>
          <p:bldP spid="31" grpId="0"/>
          <p:bldP spid="45" grpId="0"/>
          <p:bldP spid="2" grpId="0" animBg="1"/>
          <p:bldP spid="4" grpId="0" animBg="1"/>
          <p:bldP spid="22" grpId="0" animBg="1"/>
          <p:bldP spid="2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300"/>
                                            <p:tgtEl>
                                              <p:spTgt spid="46"/>
                                            </p:tgtEl>
                                          </p:cBhvr>
                                        </p:animEffect>
                                      </p:childTnLst>
                                    </p:cTn>
                                  </p:par>
                                </p:childTnLst>
                              </p:cTn>
                            </p:par>
                            <p:par>
                              <p:cTn id="8" fill="hold">
                                <p:stCondLst>
                                  <p:cond delay="300"/>
                                </p:stCondLst>
                                <p:childTnLst>
                                  <p:par>
                                    <p:cTn id="9" presetID="2" presetClass="entr" presetSubtype="9"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1000" fill="hold"/>
                                            <p:tgtEl>
                                              <p:spTgt spid="34"/>
                                            </p:tgtEl>
                                            <p:attrNameLst>
                                              <p:attrName>ppt_x</p:attrName>
                                            </p:attrNameLst>
                                          </p:cBhvr>
                                          <p:tavLst>
                                            <p:tav tm="0">
                                              <p:val>
                                                <p:strVal val="0-#ppt_w/2"/>
                                              </p:val>
                                            </p:tav>
                                            <p:tav tm="100000">
                                              <p:val>
                                                <p:strVal val="#ppt_x"/>
                                              </p:val>
                                            </p:tav>
                                          </p:tavLst>
                                        </p:anim>
                                        <p:anim calcmode="lin" valueType="num">
                                          <p:cBhvr additive="base">
                                            <p:cTn id="12" dur="100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1000" fill="hold"/>
                                            <p:tgtEl>
                                              <p:spTgt spid="40"/>
                                            </p:tgtEl>
                                            <p:attrNameLst>
                                              <p:attrName>ppt_x</p:attrName>
                                            </p:attrNameLst>
                                          </p:cBhvr>
                                          <p:tavLst>
                                            <p:tav tm="0">
                                              <p:val>
                                                <p:strVal val="#ppt_x"/>
                                              </p:val>
                                            </p:tav>
                                            <p:tav tm="100000">
                                              <p:val>
                                                <p:strVal val="#ppt_x"/>
                                              </p:val>
                                            </p:tav>
                                          </p:tavLst>
                                        </p:anim>
                                        <p:anim calcmode="lin" valueType="num">
                                          <p:cBhvr additive="base">
                                            <p:cTn id="16" dur="1000" fill="hold"/>
                                            <p:tgtEl>
                                              <p:spTgt spid="40"/>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nodePh="1">
                                      <p:stCondLst>
                                        <p:cond delay="500"/>
                                      </p:stCondLst>
                                      <p:endCondLst>
                                        <p:cond evt="begin" delay="0">
                                          <p:tn val="17"/>
                                        </p:cond>
                                      </p:end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22" presetClass="entr" presetSubtype="8" fill="hold" nodeType="withEffect">
                                      <p:stCondLst>
                                        <p:cond delay="50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40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22" presetClass="entr" presetSubtype="1" fill="hold" nodeType="withEffect">
                                      <p:stCondLst>
                                        <p:cond delay="400"/>
                                      </p:stCondLst>
                                      <p:childTnLst>
                                        <p:set>
                                          <p:cBhvr>
                                            <p:cTn id="36" dur="1" fill="hold">
                                              <p:stCondLst>
                                                <p:cond delay="0"/>
                                              </p:stCondLst>
                                            </p:cTn>
                                            <p:tgtEl>
                                              <p:spTgt spid="48"/>
                                            </p:tgtEl>
                                            <p:attrNameLst>
                                              <p:attrName>style.visibility</p:attrName>
                                            </p:attrNameLst>
                                          </p:cBhvr>
                                          <p:to>
                                            <p:strVal val="visible"/>
                                          </p:to>
                                        </p:set>
                                        <p:animEffect transition="in" filter="wipe(up)">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80">
                                              <p:stCondLst>
                                                <p:cond delay="0"/>
                                              </p:stCondLst>
                                            </p:cTn>
                                            <p:tgtEl>
                                              <p:spTgt spid="3"/>
                                            </p:tgtEl>
                                          </p:cBhvr>
                                        </p:animEffect>
                                        <p:anim calcmode="lin" valueType="num">
                                          <p:cBhvr>
                                            <p:cTn id="4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gtEl>
                                          </p:cBhvr>
                                          <p:to x="100000" y="60000"/>
                                        </p:animScale>
                                        <p:animScale>
                                          <p:cBhvr>
                                            <p:cTn id="49" dur="166" decel="50000">
                                              <p:stCondLst>
                                                <p:cond delay="676"/>
                                              </p:stCondLst>
                                            </p:cTn>
                                            <p:tgtEl>
                                              <p:spTgt spid="3"/>
                                            </p:tgtEl>
                                          </p:cBhvr>
                                          <p:to x="100000" y="100000"/>
                                        </p:animScale>
                                        <p:animScale>
                                          <p:cBhvr>
                                            <p:cTn id="50" dur="26">
                                              <p:stCondLst>
                                                <p:cond delay="1312"/>
                                              </p:stCondLst>
                                            </p:cTn>
                                            <p:tgtEl>
                                              <p:spTgt spid="3"/>
                                            </p:tgtEl>
                                          </p:cBhvr>
                                          <p:to x="100000" y="80000"/>
                                        </p:animScale>
                                        <p:animScale>
                                          <p:cBhvr>
                                            <p:cTn id="51" dur="166" decel="50000">
                                              <p:stCondLst>
                                                <p:cond delay="1338"/>
                                              </p:stCondLst>
                                            </p:cTn>
                                            <p:tgtEl>
                                              <p:spTgt spid="3"/>
                                            </p:tgtEl>
                                          </p:cBhvr>
                                          <p:to x="100000" y="100000"/>
                                        </p:animScale>
                                        <p:animScale>
                                          <p:cBhvr>
                                            <p:cTn id="52" dur="26">
                                              <p:stCondLst>
                                                <p:cond delay="1642"/>
                                              </p:stCondLst>
                                            </p:cTn>
                                            <p:tgtEl>
                                              <p:spTgt spid="3"/>
                                            </p:tgtEl>
                                          </p:cBhvr>
                                          <p:to x="100000" y="90000"/>
                                        </p:animScale>
                                        <p:animScale>
                                          <p:cBhvr>
                                            <p:cTn id="53" dur="166" decel="50000">
                                              <p:stCondLst>
                                                <p:cond delay="1668"/>
                                              </p:stCondLst>
                                            </p:cTn>
                                            <p:tgtEl>
                                              <p:spTgt spid="3"/>
                                            </p:tgtEl>
                                          </p:cBhvr>
                                          <p:to x="100000" y="100000"/>
                                        </p:animScale>
                                        <p:animScale>
                                          <p:cBhvr>
                                            <p:cTn id="54" dur="26">
                                              <p:stCondLst>
                                                <p:cond delay="1808"/>
                                              </p:stCondLst>
                                            </p:cTn>
                                            <p:tgtEl>
                                              <p:spTgt spid="3"/>
                                            </p:tgtEl>
                                          </p:cBhvr>
                                          <p:to x="100000" y="95000"/>
                                        </p:animScale>
                                        <p:animScale>
                                          <p:cBhvr>
                                            <p:cTn id="55" dur="166" decel="50000">
                                              <p:stCondLst>
                                                <p:cond delay="1834"/>
                                              </p:stCondLst>
                                            </p:cTn>
                                            <p:tgtEl>
                                              <p:spTgt spid="3"/>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heel(1)">
                                          <p:cBhvr>
                                            <p:cTn id="60" dur="2000"/>
                                            <p:tgtEl>
                                              <p:spTgt spid="24"/>
                                            </p:tgtEl>
                                          </p:cBhvr>
                                        </p:animEffect>
                                      </p:childTnLst>
                                    </p:cTn>
                                  </p:par>
                                  <p:par>
                                    <p:cTn id="61" presetID="21" presetClass="entr" presetSubtype="1"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heel(1)">
                                          <p:cBhvr>
                                            <p:cTn id="63" dur="20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grpId="0" nodeType="click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wheel(1)">
                                          <p:cBhvr>
                                            <p:cTn id="68" dur="2000"/>
                                            <p:tgtEl>
                                              <p:spTgt spid="4"/>
                                            </p:tgtEl>
                                          </p:cBhvr>
                                        </p:animEffect>
                                      </p:childTnLst>
                                    </p:cTn>
                                  </p:par>
                                  <p:par>
                                    <p:cTn id="69" presetID="21" presetClass="entr" presetSubtype="1" fill="hold" grpId="0" nodeType="with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heel(1)">
                                          <p:cBhvr>
                                            <p:cTn id="7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animBg="1"/>
          <p:bldP spid="33" grpId="0" animBg="1"/>
          <p:bldP spid="31" grpId="0"/>
          <p:bldP spid="45" grpId="0"/>
          <p:bldP spid="2" grpId="0" animBg="1"/>
          <p:bldP spid="4" grpId="0" animBg="1"/>
          <p:bldP spid="22" grpId="0" animBg="1"/>
          <p:bldP spid="24"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_1"/>
          <p:cNvSpPr/>
          <p:nvPr>
            <p:custDataLst>
              <p:tags r:id="rId1"/>
            </p:custDataLst>
          </p:nvPr>
        </p:nvSpPr>
        <p:spPr>
          <a:xfrm rot="21439215">
            <a:off x="3093049" y="2011871"/>
            <a:ext cx="990128" cy="1002970"/>
          </a:xfrm>
          <a:prstGeom prst="roundRect">
            <a:avLst>
              <a:gd name="adj" fmla="val 18567"/>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a:solidFill>
                  <a:srgbClr val="FFFFFF"/>
                </a:solidFill>
              </a:rPr>
              <a:t>3</a:t>
            </a:r>
            <a:endParaRPr lang="zh-CN" altLang="en-US" sz="6000" dirty="0">
              <a:solidFill>
                <a:srgbClr val="FFFFFF"/>
              </a:solidFill>
            </a:endParaRPr>
          </a:p>
        </p:txBody>
      </p:sp>
      <p:sp>
        <p:nvSpPr>
          <p:cNvPr id="32" name="MH_Other_1"/>
          <p:cNvSpPr/>
          <p:nvPr>
            <p:custDataLst>
              <p:tags r:id="rId2"/>
            </p:custDataLst>
          </p:nvPr>
        </p:nvSpPr>
        <p:spPr>
          <a:xfrm>
            <a:off x="2719496" y="3430315"/>
            <a:ext cx="990128" cy="1002970"/>
          </a:xfrm>
          <a:prstGeom prst="roundRect">
            <a:avLst>
              <a:gd name="adj" fmla="val 1856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a:solidFill>
                  <a:srgbClr val="FFFFFF"/>
                </a:solidFill>
              </a:rPr>
              <a:t>2</a:t>
            </a:r>
            <a:endParaRPr lang="zh-CN" altLang="en-US" sz="6000" dirty="0">
              <a:solidFill>
                <a:srgbClr val="FFFFFF"/>
              </a:solidFill>
            </a:endParaRPr>
          </a:p>
        </p:txBody>
      </p:sp>
      <p:sp>
        <p:nvSpPr>
          <p:cNvPr id="33" name="MH_Other_1"/>
          <p:cNvSpPr/>
          <p:nvPr>
            <p:custDataLst>
              <p:tags r:id="rId3"/>
            </p:custDataLst>
          </p:nvPr>
        </p:nvSpPr>
        <p:spPr>
          <a:xfrm rot="21261977">
            <a:off x="3059136" y="4814300"/>
            <a:ext cx="990128" cy="1002970"/>
          </a:xfrm>
          <a:prstGeom prst="roundRect">
            <a:avLst>
              <a:gd name="adj" fmla="val 185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a:solidFill>
                  <a:srgbClr val="FFFFFF"/>
                </a:solidFill>
              </a:rPr>
              <a:t>1</a:t>
            </a:r>
            <a:endParaRPr lang="zh-CN" altLang="en-US" sz="6000" dirty="0">
              <a:solidFill>
                <a:srgbClr val="FFFFFF"/>
              </a:solidFill>
            </a:endParaRPr>
          </a:p>
        </p:txBody>
      </p:sp>
      <p:cxnSp>
        <p:nvCxnSpPr>
          <p:cNvPr id="39" name="MH_Other_4"/>
          <p:cNvCxnSpPr/>
          <p:nvPr>
            <p:custDataLst>
              <p:tags r:id="rId4"/>
            </p:custDataLst>
          </p:nvPr>
        </p:nvCxnSpPr>
        <p:spPr>
          <a:xfrm>
            <a:off x="4096103" y="2574331"/>
            <a:ext cx="1570066" cy="139516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1487151" y="-647700"/>
            <a:ext cx="877163" cy="369332"/>
          </a:xfrm>
          <a:prstGeom prst="rect">
            <a:avLst/>
          </a:prstGeom>
          <a:noFill/>
        </p:spPr>
        <p:txBody>
          <a:bodyPr wrap="none" rtlCol="0">
            <a:spAutoFit/>
          </a:bodyPr>
          <a:lstStyle/>
          <a:p>
            <a:r>
              <a:rPr lang="zh-CN" altLang="en-US" dirty="0"/>
              <a:t>延迟符</a:t>
            </a:r>
          </a:p>
        </p:txBody>
      </p:sp>
      <p:sp>
        <p:nvSpPr>
          <p:cNvPr id="31" name="矩形 3"/>
          <p:cNvSpPr>
            <a:spLocks noChangeArrowheads="1"/>
          </p:cNvSpPr>
          <p:nvPr/>
        </p:nvSpPr>
        <p:spPr bwMode="auto">
          <a:xfrm>
            <a:off x="2353171" y="588161"/>
            <a:ext cx="138568" cy="28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pPr marL="0" lvl="1" algn="ctr"/>
            <a:endParaRPr lang="zh-CN" altLang="en-US" sz="1400" dirty="0">
              <a:solidFill>
                <a:schemeClr val="tx1">
                  <a:lumMod val="50000"/>
                  <a:lumOff val="50000"/>
                </a:schemeClr>
              </a:solidFill>
              <a:latin typeface="微软雅黑" pitchFamily="34" charset="-122"/>
              <a:ea typeface="微软雅黑" pitchFamily="34" charset="-122"/>
            </a:endParaRPr>
          </a:p>
        </p:txBody>
      </p:sp>
      <p:grpSp>
        <p:nvGrpSpPr>
          <p:cNvPr id="34" name="组合 33"/>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35" name="六边形 34"/>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36" name="六边形 35"/>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40" name="6"/>
          <p:cNvGrpSpPr/>
          <p:nvPr/>
        </p:nvGrpSpPr>
        <p:grpSpPr>
          <a:xfrm>
            <a:off x="691261" y="386163"/>
            <a:ext cx="661240" cy="1201620"/>
            <a:chOff x="7314523" y="1440019"/>
            <a:chExt cx="2081664" cy="5693486"/>
          </a:xfrm>
        </p:grpSpPr>
        <p:grpSp>
          <p:nvGrpSpPr>
            <p:cNvPr id="41" name="组合 40"/>
            <p:cNvGrpSpPr/>
            <p:nvPr/>
          </p:nvGrpSpPr>
          <p:grpSpPr>
            <a:xfrm flipH="1">
              <a:off x="7314523" y="1440019"/>
              <a:ext cx="2081664" cy="2081664"/>
              <a:chOff x="2848130" y="1860030"/>
              <a:chExt cx="3807502" cy="3807503"/>
            </a:xfrm>
          </p:grpSpPr>
          <p:sp>
            <p:nvSpPr>
              <p:cNvPr id="43" name="六边形 42"/>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44" name="六边形 43"/>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42"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sp>
        <p:nvSpPr>
          <p:cNvPr id="45" name="标题 1"/>
          <p:cNvSpPr txBox="1">
            <a:spLocks/>
          </p:cNvSpPr>
          <p:nvPr/>
        </p:nvSpPr>
        <p:spPr>
          <a:xfrm>
            <a:off x="1429480" y="343507"/>
            <a:ext cx="3188313" cy="500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en-US" altLang="zh-CN" sz="2800" dirty="0"/>
              <a:t>Overall Algorithm</a:t>
            </a:r>
            <a:endParaRPr lang="zh-CN" altLang="en-US" sz="2800" b="1" kern="0" dirty="0">
              <a:solidFill>
                <a:schemeClr val="tx1">
                  <a:lumMod val="50000"/>
                  <a:lumOff val="50000"/>
                </a:schemeClr>
              </a:solidFill>
            </a:endParaRPr>
          </a:p>
        </p:txBody>
      </p:sp>
      <p:cxnSp>
        <p:nvCxnSpPr>
          <p:cNvPr id="46" name="直接连接符 45"/>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7">
            <a:extLst>
              <a:ext uri="{28A0092B-C50C-407E-A947-70E740481C1C}">
                <a14:useLocalDpi xmlns:a14="http://schemas.microsoft.com/office/drawing/2010/main"/>
              </a:ext>
            </a:extLst>
          </a:blip>
          <a:stretch>
            <a:fillRect/>
          </a:stretch>
        </p:blipFill>
        <p:spPr>
          <a:xfrm flipH="1">
            <a:off x="-110938" y="1769422"/>
            <a:ext cx="2646955" cy="4082327"/>
          </a:xfrm>
          <a:prstGeom prst="rect">
            <a:avLst/>
          </a:prstGeom>
        </p:spPr>
      </p:pic>
      <p:pic>
        <p:nvPicPr>
          <p:cNvPr id="3" name="图片 2"/>
          <p:cNvPicPr>
            <a:picLocks noChangeAspect="1"/>
          </p:cNvPicPr>
          <p:nvPr/>
        </p:nvPicPr>
        <p:blipFill>
          <a:blip r:embed="rId8"/>
          <a:stretch>
            <a:fillRect/>
          </a:stretch>
        </p:blipFill>
        <p:spPr>
          <a:xfrm>
            <a:off x="5666169" y="2286000"/>
            <a:ext cx="6000314" cy="3263462"/>
          </a:xfrm>
          <a:prstGeom prst="rect">
            <a:avLst/>
          </a:prstGeom>
        </p:spPr>
      </p:pic>
    </p:spTree>
    <p:extLst>
      <p:ext uri="{BB962C8B-B14F-4D97-AF65-F5344CB8AC3E}">
        <p14:creationId xmlns:p14="http://schemas.microsoft.com/office/powerpoint/2010/main" val="385516115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300"/>
                                            <p:tgtEl>
                                              <p:spTgt spid="46"/>
                                            </p:tgtEl>
                                          </p:cBhvr>
                                        </p:animEffect>
                                      </p:childTnLst>
                                    </p:cTn>
                                  </p:par>
                                </p:childTnLst>
                              </p:cTn>
                            </p:par>
                            <p:par>
                              <p:cTn id="8" fill="hold">
                                <p:stCondLst>
                                  <p:cond delay="300"/>
                                </p:stCondLst>
                                <p:childTnLst>
                                  <p:par>
                                    <p:cTn id="9" presetID="2" presetClass="entr" presetSubtype="9" fill="hold" nodeType="afterEffect" p14:presetBounceEnd="5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50000">
                                          <p:cBhvr additive="base">
                                            <p:cTn id="11" dur="1000" fill="hold"/>
                                            <p:tgtEl>
                                              <p:spTgt spid="34"/>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14:bounceEnd="50000">
                                          <p:cBhvr additive="base">
                                            <p:cTn id="15" dur="1000" fill="hold"/>
                                            <p:tgtEl>
                                              <p:spTgt spid="40"/>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40"/>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nodePh="1">
                                      <p:stCondLst>
                                        <p:cond delay="500"/>
                                      </p:stCondLst>
                                      <p:endCondLst>
                                        <p:cond evt="begin" delay="0">
                                          <p:tn val="17"/>
                                        </p:cond>
                                      </p:end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22" presetClass="entr" presetSubtype="8" fill="hold" nodeType="withEffect">
                                      <p:stCondLst>
                                        <p:cond delay="50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40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22" presetClass="entr" presetSubtype="1" fill="hold" nodeType="withEffect">
                                      <p:stCondLst>
                                        <p:cond delay="400"/>
                                      </p:stCondLst>
                                      <p:childTnLst>
                                        <p:set>
                                          <p:cBhvr>
                                            <p:cTn id="36" dur="1" fill="hold">
                                              <p:stCondLst>
                                                <p:cond delay="0"/>
                                              </p:stCondLst>
                                            </p:cTn>
                                            <p:tgtEl>
                                              <p:spTgt spid="48"/>
                                            </p:tgtEl>
                                            <p:attrNameLst>
                                              <p:attrName>style.visibility</p:attrName>
                                            </p:attrNameLst>
                                          </p:cBhvr>
                                          <p:to>
                                            <p:strVal val="visible"/>
                                          </p:to>
                                        </p:set>
                                        <p:animEffect transition="in" filter="wipe(up)">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80">
                                              <p:stCondLst>
                                                <p:cond delay="0"/>
                                              </p:stCondLst>
                                            </p:cTn>
                                            <p:tgtEl>
                                              <p:spTgt spid="3"/>
                                            </p:tgtEl>
                                          </p:cBhvr>
                                        </p:animEffect>
                                        <p:anim calcmode="lin" valueType="num">
                                          <p:cBhvr>
                                            <p:cTn id="4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gtEl>
                                          </p:cBhvr>
                                          <p:to x="100000" y="60000"/>
                                        </p:animScale>
                                        <p:animScale>
                                          <p:cBhvr>
                                            <p:cTn id="49" dur="166" decel="50000">
                                              <p:stCondLst>
                                                <p:cond delay="676"/>
                                              </p:stCondLst>
                                            </p:cTn>
                                            <p:tgtEl>
                                              <p:spTgt spid="3"/>
                                            </p:tgtEl>
                                          </p:cBhvr>
                                          <p:to x="100000" y="100000"/>
                                        </p:animScale>
                                        <p:animScale>
                                          <p:cBhvr>
                                            <p:cTn id="50" dur="26">
                                              <p:stCondLst>
                                                <p:cond delay="1312"/>
                                              </p:stCondLst>
                                            </p:cTn>
                                            <p:tgtEl>
                                              <p:spTgt spid="3"/>
                                            </p:tgtEl>
                                          </p:cBhvr>
                                          <p:to x="100000" y="80000"/>
                                        </p:animScale>
                                        <p:animScale>
                                          <p:cBhvr>
                                            <p:cTn id="51" dur="166" decel="50000">
                                              <p:stCondLst>
                                                <p:cond delay="1338"/>
                                              </p:stCondLst>
                                            </p:cTn>
                                            <p:tgtEl>
                                              <p:spTgt spid="3"/>
                                            </p:tgtEl>
                                          </p:cBhvr>
                                          <p:to x="100000" y="100000"/>
                                        </p:animScale>
                                        <p:animScale>
                                          <p:cBhvr>
                                            <p:cTn id="52" dur="26">
                                              <p:stCondLst>
                                                <p:cond delay="1642"/>
                                              </p:stCondLst>
                                            </p:cTn>
                                            <p:tgtEl>
                                              <p:spTgt spid="3"/>
                                            </p:tgtEl>
                                          </p:cBhvr>
                                          <p:to x="100000" y="90000"/>
                                        </p:animScale>
                                        <p:animScale>
                                          <p:cBhvr>
                                            <p:cTn id="53" dur="166" decel="50000">
                                              <p:stCondLst>
                                                <p:cond delay="1668"/>
                                              </p:stCondLst>
                                            </p:cTn>
                                            <p:tgtEl>
                                              <p:spTgt spid="3"/>
                                            </p:tgtEl>
                                          </p:cBhvr>
                                          <p:to x="100000" y="100000"/>
                                        </p:animScale>
                                        <p:animScale>
                                          <p:cBhvr>
                                            <p:cTn id="54" dur="26">
                                              <p:stCondLst>
                                                <p:cond delay="1808"/>
                                              </p:stCondLst>
                                            </p:cTn>
                                            <p:tgtEl>
                                              <p:spTgt spid="3"/>
                                            </p:tgtEl>
                                          </p:cBhvr>
                                          <p:to x="100000" y="95000"/>
                                        </p:animScale>
                                        <p:animScale>
                                          <p:cBhvr>
                                            <p:cTn id="5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animBg="1"/>
          <p:bldP spid="33" grpId="0" animBg="1"/>
          <p:bldP spid="31" grpId="0"/>
          <p:bldP spid="4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300"/>
                                            <p:tgtEl>
                                              <p:spTgt spid="46"/>
                                            </p:tgtEl>
                                          </p:cBhvr>
                                        </p:animEffect>
                                      </p:childTnLst>
                                    </p:cTn>
                                  </p:par>
                                </p:childTnLst>
                              </p:cTn>
                            </p:par>
                            <p:par>
                              <p:cTn id="8" fill="hold">
                                <p:stCondLst>
                                  <p:cond delay="300"/>
                                </p:stCondLst>
                                <p:childTnLst>
                                  <p:par>
                                    <p:cTn id="9" presetID="2" presetClass="entr" presetSubtype="9"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1000" fill="hold"/>
                                            <p:tgtEl>
                                              <p:spTgt spid="34"/>
                                            </p:tgtEl>
                                            <p:attrNameLst>
                                              <p:attrName>ppt_x</p:attrName>
                                            </p:attrNameLst>
                                          </p:cBhvr>
                                          <p:tavLst>
                                            <p:tav tm="0">
                                              <p:val>
                                                <p:strVal val="0-#ppt_w/2"/>
                                              </p:val>
                                            </p:tav>
                                            <p:tav tm="100000">
                                              <p:val>
                                                <p:strVal val="#ppt_x"/>
                                              </p:val>
                                            </p:tav>
                                          </p:tavLst>
                                        </p:anim>
                                        <p:anim calcmode="lin" valueType="num">
                                          <p:cBhvr additive="base">
                                            <p:cTn id="12" dur="100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1000" fill="hold"/>
                                            <p:tgtEl>
                                              <p:spTgt spid="40"/>
                                            </p:tgtEl>
                                            <p:attrNameLst>
                                              <p:attrName>ppt_x</p:attrName>
                                            </p:attrNameLst>
                                          </p:cBhvr>
                                          <p:tavLst>
                                            <p:tav tm="0">
                                              <p:val>
                                                <p:strVal val="#ppt_x"/>
                                              </p:val>
                                            </p:tav>
                                            <p:tav tm="100000">
                                              <p:val>
                                                <p:strVal val="#ppt_x"/>
                                              </p:val>
                                            </p:tav>
                                          </p:tavLst>
                                        </p:anim>
                                        <p:anim calcmode="lin" valueType="num">
                                          <p:cBhvr additive="base">
                                            <p:cTn id="16" dur="1000" fill="hold"/>
                                            <p:tgtEl>
                                              <p:spTgt spid="40"/>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nodePh="1">
                                      <p:stCondLst>
                                        <p:cond delay="500"/>
                                      </p:stCondLst>
                                      <p:endCondLst>
                                        <p:cond evt="begin" delay="0">
                                          <p:tn val="17"/>
                                        </p:cond>
                                      </p:end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22" presetClass="entr" presetSubtype="8" fill="hold" nodeType="withEffect">
                                      <p:stCondLst>
                                        <p:cond delay="50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40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22" presetClass="entr" presetSubtype="1" fill="hold" nodeType="withEffect">
                                      <p:stCondLst>
                                        <p:cond delay="400"/>
                                      </p:stCondLst>
                                      <p:childTnLst>
                                        <p:set>
                                          <p:cBhvr>
                                            <p:cTn id="36" dur="1" fill="hold">
                                              <p:stCondLst>
                                                <p:cond delay="0"/>
                                              </p:stCondLst>
                                            </p:cTn>
                                            <p:tgtEl>
                                              <p:spTgt spid="48"/>
                                            </p:tgtEl>
                                            <p:attrNameLst>
                                              <p:attrName>style.visibility</p:attrName>
                                            </p:attrNameLst>
                                          </p:cBhvr>
                                          <p:to>
                                            <p:strVal val="visible"/>
                                          </p:to>
                                        </p:set>
                                        <p:animEffect transition="in" filter="wipe(up)">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80">
                                              <p:stCondLst>
                                                <p:cond delay="0"/>
                                              </p:stCondLst>
                                            </p:cTn>
                                            <p:tgtEl>
                                              <p:spTgt spid="3"/>
                                            </p:tgtEl>
                                          </p:cBhvr>
                                        </p:animEffect>
                                        <p:anim calcmode="lin" valueType="num">
                                          <p:cBhvr>
                                            <p:cTn id="4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gtEl>
                                          </p:cBhvr>
                                          <p:to x="100000" y="60000"/>
                                        </p:animScale>
                                        <p:animScale>
                                          <p:cBhvr>
                                            <p:cTn id="49" dur="166" decel="50000">
                                              <p:stCondLst>
                                                <p:cond delay="676"/>
                                              </p:stCondLst>
                                            </p:cTn>
                                            <p:tgtEl>
                                              <p:spTgt spid="3"/>
                                            </p:tgtEl>
                                          </p:cBhvr>
                                          <p:to x="100000" y="100000"/>
                                        </p:animScale>
                                        <p:animScale>
                                          <p:cBhvr>
                                            <p:cTn id="50" dur="26">
                                              <p:stCondLst>
                                                <p:cond delay="1312"/>
                                              </p:stCondLst>
                                            </p:cTn>
                                            <p:tgtEl>
                                              <p:spTgt spid="3"/>
                                            </p:tgtEl>
                                          </p:cBhvr>
                                          <p:to x="100000" y="80000"/>
                                        </p:animScale>
                                        <p:animScale>
                                          <p:cBhvr>
                                            <p:cTn id="51" dur="166" decel="50000">
                                              <p:stCondLst>
                                                <p:cond delay="1338"/>
                                              </p:stCondLst>
                                            </p:cTn>
                                            <p:tgtEl>
                                              <p:spTgt spid="3"/>
                                            </p:tgtEl>
                                          </p:cBhvr>
                                          <p:to x="100000" y="100000"/>
                                        </p:animScale>
                                        <p:animScale>
                                          <p:cBhvr>
                                            <p:cTn id="52" dur="26">
                                              <p:stCondLst>
                                                <p:cond delay="1642"/>
                                              </p:stCondLst>
                                            </p:cTn>
                                            <p:tgtEl>
                                              <p:spTgt spid="3"/>
                                            </p:tgtEl>
                                          </p:cBhvr>
                                          <p:to x="100000" y="90000"/>
                                        </p:animScale>
                                        <p:animScale>
                                          <p:cBhvr>
                                            <p:cTn id="53" dur="166" decel="50000">
                                              <p:stCondLst>
                                                <p:cond delay="1668"/>
                                              </p:stCondLst>
                                            </p:cTn>
                                            <p:tgtEl>
                                              <p:spTgt spid="3"/>
                                            </p:tgtEl>
                                          </p:cBhvr>
                                          <p:to x="100000" y="100000"/>
                                        </p:animScale>
                                        <p:animScale>
                                          <p:cBhvr>
                                            <p:cTn id="54" dur="26">
                                              <p:stCondLst>
                                                <p:cond delay="1808"/>
                                              </p:stCondLst>
                                            </p:cTn>
                                            <p:tgtEl>
                                              <p:spTgt spid="3"/>
                                            </p:tgtEl>
                                          </p:cBhvr>
                                          <p:to x="100000" y="95000"/>
                                        </p:animScale>
                                        <p:animScale>
                                          <p:cBhvr>
                                            <p:cTn id="5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animBg="1"/>
          <p:bldP spid="33" grpId="0" animBg="1"/>
          <p:bldP spid="31" grpId="0"/>
          <p:bldP spid="45"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5"/>
          <p:cNvSpPr txBox="1"/>
          <p:nvPr/>
        </p:nvSpPr>
        <p:spPr>
          <a:xfrm>
            <a:off x="900876" y="2813711"/>
            <a:ext cx="803425" cy="461665"/>
          </a:xfrm>
          <a:prstGeom prst="rect">
            <a:avLst/>
          </a:prstGeom>
          <a:noFill/>
        </p:spPr>
        <p:txBody>
          <a:bodyPr wrap="none" rtlCol="0">
            <a:spAutoFit/>
          </a:bodyPr>
          <a:lstStyle/>
          <a:p>
            <a:r>
              <a:rPr lang="zh-CN" altLang="en-US" sz="2400" b="1" dirty="0">
                <a:solidFill>
                  <a:schemeClr val="bg1"/>
                </a:solidFill>
              </a:rPr>
              <a:t>专业</a:t>
            </a:r>
          </a:p>
        </p:txBody>
      </p:sp>
      <p:sp>
        <p:nvSpPr>
          <p:cNvPr id="17" name="文本框 16"/>
          <p:cNvSpPr txBox="1"/>
          <p:nvPr/>
        </p:nvSpPr>
        <p:spPr>
          <a:xfrm>
            <a:off x="1704301" y="635052"/>
            <a:ext cx="5545108" cy="646331"/>
          </a:xfrm>
          <a:prstGeom prst="rect">
            <a:avLst/>
          </a:prstGeom>
          <a:noFill/>
        </p:spPr>
        <p:txBody>
          <a:bodyPr wrap="none" rtlCol="0">
            <a:spAutoFit/>
          </a:bodyPr>
          <a:lstStyle/>
          <a:p>
            <a:r>
              <a:rPr lang="en-US" altLang="zh-CN" sz="3600" dirty="0">
                <a:latin typeface="Times New Roman" panose="02020603050405020304" pitchFamily="18" charset="0"/>
                <a:cs typeface="Times New Roman" panose="02020603050405020304" pitchFamily="18" charset="0"/>
              </a:rPr>
              <a:t>Knowledge Mining Example</a:t>
            </a:r>
            <a:endParaRPr lang="zh-CN" altLang="en-US" sz="3600" b="1" dirty="0">
              <a:solidFill>
                <a:srgbClr val="BF1347"/>
              </a:solidFill>
              <a:latin typeface="微软雅黑" panose="020B0503020204020204" pitchFamily="34" charset="-122"/>
              <a:ea typeface="微软雅黑" panose="020B0503020204020204" pitchFamily="34" charset="-122"/>
            </a:endParaRPr>
          </a:p>
        </p:txBody>
      </p:sp>
      <p:sp>
        <p:nvSpPr>
          <p:cNvPr id="18" name="Rectangle 5"/>
          <p:cNvSpPr>
            <a:spLocks/>
          </p:cNvSpPr>
          <p:nvPr/>
        </p:nvSpPr>
        <p:spPr bwMode="auto">
          <a:xfrm>
            <a:off x="671245" y="1696640"/>
            <a:ext cx="9071845" cy="3524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en-US" altLang="zh-CN" sz="2000" dirty="0">
                <a:solidFill>
                  <a:schemeClr val="tx1">
                    <a:lumMod val="75000"/>
                    <a:lumOff val="25000"/>
                  </a:schemeClr>
                </a:solidFill>
                <a:latin typeface="微软雅黑"/>
                <a:ea typeface="微软雅黑"/>
                <a:sym typeface="Gill Sans" charset="0"/>
              </a:rPr>
              <a:t>For </a:t>
            </a:r>
            <a:r>
              <a:rPr lang="en-US" altLang="zh-CN" sz="2000" dirty="0" err="1">
                <a:solidFill>
                  <a:schemeClr val="tx1">
                    <a:lumMod val="75000"/>
                    <a:lumOff val="25000"/>
                  </a:schemeClr>
                </a:solidFill>
                <a:latin typeface="微软雅黑"/>
                <a:ea typeface="微软雅黑"/>
                <a:sym typeface="Gill Sans" charset="0"/>
              </a:rPr>
              <a:t>aj</a:t>
            </a:r>
            <a:r>
              <a:rPr lang="en-US" altLang="zh-CN" sz="2000" dirty="0">
                <a:solidFill>
                  <a:schemeClr val="tx1">
                    <a:lumMod val="75000"/>
                    <a:lumOff val="25000"/>
                  </a:schemeClr>
                </a:solidFill>
                <a:latin typeface="微软雅黑"/>
                <a:ea typeface="微软雅黑"/>
                <a:sym typeface="Gill Sans" charset="0"/>
              </a:rPr>
              <a:t> </a:t>
            </a:r>
            <a:r>
              <a:rPr lang="zh-CN" altLang="en-US" sz="2000" dirty="0">
                <a:solidFill>
                  <a:schemeClr val="tx1">
                    <a:lumMod val="75000"/>
                    <a:lumOff val="25000"/>
                  </a:schemeClr>
                </a:solidFill>
                <a:latin typeface="微软雅黑"/>
                <a:ea typeface="微软雅黑"/>
                <a:sym typeface="Gill Sans" charset="0"/>
              </a:rPr>
              <a:t>：</a:t>
            </a:r>
            <a:r>
              <a:rPr lang="en-US" altLang="zh-CN" sz="2000" dirty="0">
                <a:solidFill>
                  <a:schemeClr val="tx1">
                    <a:lumMod val="75000"/>
                    <a:lumOff val="25000"/>
                  </a:schemeClr>
                </a:solidFill>
                <a:latin typeface="微软雅黑"/>
                <a:ea typeface="微软雅黑"/>
                <a:sym typeface="Gill Sans" charset="0"/>
              </a:rPr>
              <a:t>money</a:t>
            </a:r>
            <a:r>
              <a:rPr lang="zh-CN" altLang="en-US" sz="2000" dirty="0">
                <a:solidFill>
                  <a:schemeClr val="tx1">
                    <a:lumMod val="75000"/>
                    <a:lumOff val="25000"/>
                  </a:schemeClr>
                </a:solidFill>
                <a:latin typeface="微软雅黑"/>
                <a:ea typeface="微软雅黑"/>
                <a:sym typeface="Gill Sans" charset="0"/>
              </a:rPr>
              <a:t>，</a:t>
            </a:r>
            <a:r>
              <a:rPr lang="en-US" altLang="zh-CN" sz="2000" dirty="0">
                <a:solidFill>
                  <a:schemeClr val="tx1">
                    <a:lumMod val="75000"/>
                    <a:lumOff val="25000"/>
                  </a:schemeClr>
                </a:solidFill>
                <a:latin typeface="微软雅黑"/>
                <a:ea typeface="微软雅黑"/>
                <a:sym typeface="Gill Sans" charset="0"/>
              </a:rPr>
              <a:t>cost</a:t>
            </a:r>
            <a:r>
              <a:rPr lang="zh-CN" altLang="en-US" sz="2000" dirty="0">
                <a:solidFill>
                  <a:schemeClr val="tx1">
                    <a:lumMod val="75000"/>
                    <a:lumOff val="25000"/>
                  </a:schemeClr>
                </a:solidFill>
                <a:latin typeface="微软雅黑"/>
                <a:ea typeface="微软雅黑"/>
                <a:sym typeface="Gill Sans" charset="0"/>
              </a:rPr>
              <a:t>，</a:t>
            </a:r>
            <a:r>
              <a:rPr lang="en-US" altLang="zh-CN" sz="2000" dirty="0">
                <a:solidFill>
                  <a:schemeClr val="tx1">
                    <a:lumMod val="75000"/>
                    <a:lumOff val="25000"/>
                  </a:schemeClr>
                </a:solidFill>
                <a:latin typeface="微软雅黑"/>
                <a:ea typeface="微软雅黑"/>
                <a:sym typeface="Gill Sans" charset="0"/>
              </a:rPr>
              <a:t>price</a:t>
            </a:r>
            <a:r>
              <a:rPr lang="zh-CN" altLang="en-US" sz="2000" dirty="0">
                <a:solidFill>
                  <a:schemeClr val="tx1">
                    <a:lumMod val="75000"/>
                    <a:lumOff val="25000"/>
                  </a:schemeClr>
                </a:solidFill>
                <a:latin typeface="微软雅黑"/>
                <a:ea typeface="微软雅黑"/>
                <a:sym typeface="Gill Sans" charset="0"/>
              </a:rPr>
              <a:t>，</a:t>
            </a:r>
            <a:r>
              <a:rPr lang="en-US" altLang="zh-CN" sz="2000" dirty="0">
                <a:solidFill>
                  <a:schemeClr val="tx1">
                    <a:lumMod val="75000"/>
                    <a:lumOff val="25000"/>
                  </a:schemeClr>
                </a:solidFill>
                <a:latin typeface="微软雅黑"/>
                <a:ea typeface="微软雅黑"/>
                <a:sym typeface="Gill Sans" charset="0"/>
              </a:rPr>
              <a:t>computer</a:t>
            </a:r>
          </a:p>
          <a:p>
            <a:pPr fontAlgn="base">
              <a:lnSpc>
                <a:spcPct val="150000"/>
              </a:lnSpc>
              <a:spcBef>
                <a:spcPct val="0"/>
              </a:spcBef>
              <a:spcAft>
                <a:spcPct val="0"/>
              </a:spcAft>
            </a:pPr>
            <a:endParaRPr lang="en-US" altLang="zh-CN" sz="2000" dirty="0">
              <a:solidFill>
                <a:schemeClr val="tx1">
                  <a:lumMod val="75000"/>
                  <a:lumOff val="25000"/>
                </a:schemeClr>
              </a:solidFill>
              <a:latin typeface="微软雅黑"/>
              <a:ea typeface="微软雅黑"/>
              <a:sym typeface="Gill Sans" charset="0"/>
            </a:endParaRPr>
          </a:p>
          <a:p>
            <a:pPr fontAlgn="base">
              <a:lnSpc>
                <a:spcPct val="150000"/>
              </a:lnSpc>
              <a:spcBef>
                <a:spcPct val="0"/>
              </a:spcBef>
              <a:spcAft>
                <a:spcPct val="0"/>
              </a:spcAft>
            </a:pPr>
            <a:r>
              <a:rPr lang="en-US" altLang="zh-CN" sz="2000" dirty="0">
                <a:solidFill>
                  <a:schemeClr val="tx1">
                    <a:lumMod val="75000"/>
                    <a:lumOff val="25000"/>
                  </a:schemeClr>
                </a:solidFill>
                <a:latin typeface="微软雅黑"/>
                <a:ea typeface="微软雅黑"/>
                <a:cs typeface="Lato Light" charset="0"/>
                <a:sym typeface="Gill Sans" charset="0"/>
              </a:rPr>
              <a:t>      S1</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price</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color</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cost</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life</a:t>
            </a:r>
          </a:p>
          <a:p>
            <a:pPr fontAlgn="base">
              <a:lnSpc>
                <a:spcPct val="150000"/>
              </a:lnSpc>
              <a:spcBef>
                <a:spcPct val="0"/>
              </a:spcBef>
              <a:spcAft>
                <a:spcPct val="0"/>
              </a:spcAft>
            </a:pPr>
            <a:r>
              <a:rPr lang="en-US" sz="2000" dirty="0">
                <a:solidFill>
                  <a:schemeClr val="tx1">
                    <a:lumMod val="75000"/>
                    <a:lumOff val="25000"/>
                  </a:schemeClr>
                </a:solidFill>
                <a:latin typeface="微软雅黑"/>
                <a:ea typeface="微软雅黑"/>
                <a:cs typeface="Lato Light" charset="0"/>
                <a:sym typeface="Gill Sans" charset="0"/>
              </a:rPr>
              <a:t>      </a:t>
            </a:r>
            <a:r>
              <a:rPr lang="en-US" altLang="zh-CN" sz="2000" dirty="0">
                <a:solidFill>
                  <a:schemeClr val="tx1">
                    <a:lumMod val="75000"/>
                    <a:lumOff val="25000"/>
                  </a:schemeClr>
                </a:solidFill>
                <a:latin typeface="微软雅黑"/>
                <a:ea typeface="微软雅黑"/>
                <a:cs typeface="Lato Light" charset="0"/>
                <a:sym typeface="Gill Sans" charset="0"/>
              </a:rPr>
              <a:t>S2</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artworks</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artist</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movie</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fiction</a:t>
            </a:r>
          </a:p>
          <a:p>
            <a:pPr fontAlgn="base">
              <a:lnSpc>
                <a:spcPct val="150000"/>
              </a:lnSpc>
              <a:spcBef>
                <a:spcPct val="0"/>
              </a:spcBef>
              <a:spcAft>
                <a:spcPct val="0"/>
              </a:spcAft>
            </a:pPr>
            <a:r>
              <a:rPr lang="en-US" sz="2000" dirty="0">
                <a:solidFill>
                  <a:schemeClr val="tx1">
                    <a:lumMod val="75000"/>
                    <a:lumOff val="25000"/>
                  </a:schemeClr>
                </a:solidFill>
                <a:latin typeface="微软雅黑"/>
                <a:ea typeface="微软雅黑"/>
                <a:cs typeface="Lato Light" charset="0"/>
                <a:sym typeface="Gill Sans" charset="0"/>
              </a:rPr>
              <a:t>      </a:t>
            </a:r>
            <a:r>
              <a:rPr lang="en-US" altLang="zh-CN" sz="2000" dirty="0">
                <a:solidFill>
                  <a:schemeClr val="tx1">
                    <a:lumMod val="75000"/>
                    <a:lumOff val="25000"/>
                  </a:schemeClr>
                </a:solidFill>
                <a:latin typeface="微软雅黑"/>
                <a:ea typeface="微软雅黑"/>
                <a:cs typeface="Lato Light" charset="0"/>
                <a:sym typeface="Gill Sans" charset="0"/>
              </a:rPr>
              <a:t>S3</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book</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literature</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fiction</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masterpiece</a:t>
            </a:r>
          </a:p>
          <a:p>
            <a:pPr fontAlgn="base">
              <a:lnSpc>
                <a:spcPct val="150000"/>
              </a:lnSpc>
              <a:spcBef>
                <a:spcPct val="0"/>
              </a:spcBef>
              <a:spcAft>
                <a:spcPct val="0"/>
              </a:spcAft>
            </a:pPr>
            <a:r>
              <a:rPr lang="en-US" sz="2000" dirty="0">
                <a:solidFill>
                  <a:schemeClr val="tx1">
                    <a:lumMod val="75000"/>
                    <a:lumOff val="25000"/>
                  </a:schemeClr>
                </a:solidFill>
                <a:latin typeface="微软雅黑"/>
                <a:ea typeface="微软雅黑"/>
                <a:cs typeface="Lato Light" charset="0"/>
                <a:sym typeface="Gill Sans" charset="0"/>
              </a:rPr>
              <a:t>      </a:t>
            </a:r>
            <a:r>
              <a:rPr lang="en-US" altLang="zh-CN" sz="2000" dirty="0">
                <a:solidFill>
                  <a:schemeClr val="tx1">
                    <a:lumMod val="75000"/>
                    <a:lumOff val="25000"/>
                  </a:schemeClr>
                </a:solidFill>
                <a:latin typeface="微软雅黑"/>
                <a:ea typeface="微软雅黑"/>
                <a:cs typeface="Lato Light" charset="0"/>
                <a:sym typeface="Gill Sans" charset="0"/>
              </a:rPr>
              <a:t>S4</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cost</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picture</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price</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expensive</a:t>
            </a:r>
          </a:p>
          <a:p>
            <a:pPr fontAlgn="base">
              <a:lnSpc>
                <a:spcPct val="150000"/>
              </a:lnSpc>
              <a:spcBef>
                <a:spcPct val="0"/>
              </a:spcBef>
              <a:spcAft>
                <a:spcPct val="0"/>
              </a:spcAft>
            </a:pPr>
            <a:r>
              <a:rPr lang="en-US" sz="2000" dirty="0">
                <a:solidFill>
                  <a:schemeClr val="tx1">
                    <a:lumMod val="75000"/>
                    <a:lumOff val="25000"/>
                  </a:schemeClr>
                </a:solidFill>
                <a:latin typeface="微软雅黑"/>
                <a:ea typeface="微软雅黑"/>
                <a:cs typeface="Lato Light" charset="0"/>
                <a:sym typeface="Gill Sans" charset="0"/>
              </a:rPr>
              <a:t>      </a:t>
            </a:r>
            <a:r>
              <a:rPr lang="en-US" altLang="zh-CN" sz="2000" dirty="0">
                <a:solidFill>
                  <a:schemeClr val="tx1">
                    <a:lumMod val="75000"/>
                    <a:lumOff val="25000"/>
                  </a:schemeClr>
                </a:solidFill>
                <a:latin typeface="微软雅黑"/>
                <a:ea typeface="微软雅黑"/>
                <a:cs typeface="Lato Light" charset="0"/>
                <a:sym typeface="Gill Sans" charset="0"/>
              </a:rPr>
              <a:t>S5</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price</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money</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customer</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expensive</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9" name="文本框 18"/>
          <p:cNvSpPr txBox="1"/>
          <p:nvPr/>
        </p:nvSpPr>
        <p:spPr>
          <a:xfrm>
            <a:off x="9379650" y="-990522"/>
            <a:ext cx="877163" cy="369332"/>
          </a:xfrm>
          <a:prstGeom prst="rect">
            <a:avLst/>
          </a:prstGeom>
          <a:noFill/>
        </p:spPr>
        <p:txBody>
          <a:bodyPr wrap="none" rtlCol="0">
            <a:spAutoFit/>
          </a:bodyPr>
          <a:lstStyle/>
          <a:p>
            <a:r>
              <a:rPr lang="zh-CN" altLang="en-US" dirty="0"/>
              <a:t>延迟符</a:t>
            </a:r>
          </a:p>
        </p:txBody>
      </p:sp>
      <p:grpSp>
        <p:nvGrpSpPr>
          <p:cNvPr id="20" name="组合 19"/>
          <p:cNvGrpSpPr/>
          <p:nvPr/>
        </p:nvGrpSpPr>
        <p:grpSpPr>
          <a:xfrm>
            <a:off x="454352" y="674949"/>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21" name="六边形 20"/>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22" name="六边形 21"/>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23" name="6"/>
          <p:cNvGrpSpPr/>
          <p:nvPr/>
        </p:nvGrpSpPr>
        <p:grpSpPr>
          <a:xfrm>
            <a:off x="811032" y="806316"/>
            <a:ext cx="661240" cy="1201620"/>
            <a:chOff x="7314523" y="1440019"/>
            <a:chExt cx="2081664" cy="5693486"/>
          </a:xfrm>
        </p:grpSpPr>
        <p:grpSp>
          <p:nvGrpSpPr>
            <p:cNvPr id="24" name="组合 23"/>
            <p:cNvGrpSpPr/>
            <p:nvPr/>
          </p:nvGrpSpPr>
          <p:grpSpPr>
            <a:xfrm flipH="1">
              <a:off x="7314523" y="1440019"/>
              <a:ext cx="2081664" cy="2081664"/>
              <a:chOff x="2848130" y="1860030"/>
              <a:chExt cx="3807502" cy="3807503"/>
            </a:xfrm>
          </p:grpSpPr>
          <p:sp>
            <p:nvSpPr>
              <p:cNvPr id="26" name="六边形 25"/>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27" name="六边形 26"/>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25"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cxnSp>
        <p:nvCxnSpPr>
          <p:cNvPr id="28" name="直接连接符 27"/>
          <p:cNvCxnSpPr/>
          <p:nvPr/>
        </p:nvCxnSpPr>
        <p:spPr>
          <a:xfrm>
            <a:off x="671245" y="1418944"/>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sp>
        <p:nvSpPr>
          <p:cNvPr id="16" name="矩形 18"/>
          <p:cNvSpPr>
            <a:spLocks noChangeArrowheads="1"/>
          </p:cNvSpPr>
          <p:nvPr/>
        </p:nvSpPr>
        <p:spPr bwMode="auto">
          <a:xfrm>
            <a:off x="4981903" y="6148387"/>
            <a:ext cx="7210097" cy="709613"/>
          </a:xfrm>
          <a:prstGeom prst="rect">
            <a:avLst/>
          </a:prstGeom>
          <a:solidFill>
            <a:schemeClr val="tx2">
              <a:lumMod val="40000"/>
              <a:lumOff val="6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200">
              <a:solidFill>
                <a:srgbClr val="FFFFFF"/>
              </a:solidFill>
            </a:endParaRPr>
          </a:p>
        </p:txBody>
      </p:sp>
      <p:sp>
        <p:nvSpPr>
          <p:cNvPr id="29" name="文本框 28"/>
          <p:cNvSpPr txBox="1"/>
          <p:nvPr/>
        </p:nvSpPr>
        <p:spPr>
          <a:xfrm>
            <a:off x="6088663" y="6148387"/>
            <a:ext cx="6103337" cy="646331"/>
          </a:xfrm>
          <a:prstGeom prst="rect">
            <a:avLst/>
          </a:prstGeom>
          <a:noFill/>
        </p:spPr>
        <p:txBody>
          <a:bodyPr wrap="none" rtlCol="0">
            <a:spAutoFit/>
          </a:bodyPr>
          <a:lstStyle/>
          <a:p>
            <a:r>
              <a:rPr lang="en-US" altLang="zh-CN" sz="3600" dirty="0">
                <a:latin typeface="Times New Roman" panose="02020603050405020304" pitchFamily="18" charset="0"/>
                <a:cs typeface="Times New Roman" panose="02020603050405020304" pitchFamily="18" charset="0"/>
              </a:rPr>
              <a:t>Lifelong Topic Model</a:t>
            </a:r>
            <a:r>
              <a:rPr lang="zh-CN" altLang="en-US"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LTM</a:t>
            </a:r>
            <a:r>
              <a:rPr lang="zh-CN" altLang="en-US" sz="3600" dirty="0">
                <a:latin typeface="Times New Roman" panose="02020603050405020304" pitchFamily="18" charset="0"/>
                <a:cs typeface="Times New Roman" panose="02020603050405020304" pitchFamily="18" charset="0"/>
              </a:rPr>
              <a:t>）</a:t>
            </a:r>
            <a:endParaRPr lang="zh-CN" altLang="en-US" sz="3600" b="1" dirty="0">
              <a:solidFill>
                <a:srgbClr val="BF1347"/>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3"/>
          <a:srcRect t="19948" b="16165"/>
          <a:stretch/>
        </p:blipFill>
        <p:spPr>
          <a:xfrm>
            <a:off x="7390240" y="2341336"/>
            <a:ext cx="3718080" cy="435003"/>
          </a:xfrm>
          <a:prstGeom prst="rect">
            <a:avLst/>
          </a:prstGeom>
        </p:spPr>
      </p:pic>
      <p:sp>
        <p:nvSpPr>
          <p:cNvPr id="4" name="文本框 3"/>
          <p:cNvSpPr txBox="1"/>
          <p:nvPr/>
        </p:nvSpPr>
        <p:spPr>
          <a:xfrm>
            <a:off x="6769014" y="1556506"/>
            <a:ext cx="1986455" cy="1569660"/>
          </a:xfrm>
          <a:prstGeom prst="rect">
            <a:avLst/>
          </a:prstGeom>
          <a:noFill/>
        </p:spPr>
        <p:txBody>
          <a:bodyPr wrap="square" rtlCol="0">
            <a:spAutoFit/>
          </a:bodyPr>
          <a:lstStyle/>
          <a:p>
            <a:r>
              <a:rPr lang="zh-CN" altLang="en-US" sz="9600" dirty="0">
                <a:solidFill>
                  <a:srgbClr val="C00000"/>
                </a:solidFill>
              </a:rPr>
              <a:t>？</a:t>
            </a:r>
          </a:p>
        </p:txBody>
      </p:sp>
      <p:grpSp>
        <p:nvGrpSpPr>
          <p:cNvPr id="30" name="组合 29"/>
          <p:cNvGrpSpPr/>
          <p:nvPr/>
        </p:nvGrpSpPr>
        <p:grpSpPr>
          <a:xfrm rot="20623587">
            <a:off x="6819472" y="3932648"/>
            <a:ext cx="3339700" cy="1491253"/>
            <a:chOff x="4304043" y="1286668"/>
            <a:chExt cx="3837944" cy="2757793"/>
          </a:xfrm>
          <a:effectLst>
            <a:outerShdw blurRad="381000" dist="254000" dir="8100000" algn="tr" rotWithShape="0">
              <a:prstClr val="black">
                <a:alpha val="40000"/>
              </a:prstClr>
            </a:outerShdw>
          </a:effectLst>
        </p:grpSpPr>
        <p:sp>
          <p:nvSpPr>
            <p:cNvPr id="31" name="圆角矩形 3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2"/>
            </a:p>
          </p:txBody>
        </p:sp>
        <p:sp>
          <p:nvSpPr>
            <p:cNvPr id="32" name="圆角矩形 31"/>
            <p:cNvSpPr/>
            <p:nvPr/>
          </p:nvSpPr>
          <p:spPr>
            <a:xfrm>
              <a:off x="4351931" y="1367706"/>
              <a:ext cx="3759445" cy="259572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C00000"/>
                  </a:solidFill>
                </a:rPr>
                <a:t>     </a:t>
              </a:r>
              <a:r>
                <a:rPr lang="en-US" altLang="zh-CN" sz="4400" dirty="0" err="1">
                  <a:solidFill>
                    <a:srgbClr val="C00000"/>
                  </a:solidFill>
                </a:rPr>
                <a:t>Mj</a:t>
              </a:r>
              <a:r>
                <a:rPr lang="zh-CN" altLang="en-US" sz="4400" dirty="0">
                  <a:solidFill>
                    <a:srgbClr val="C00000"/>
                  </a:solidFill>
                </a:rPr>
                <a:t>：</a:t>
              </a:r>
              <a:endParaRPr lang="en-US" altLang="zh-CN" sz="4400" dirty="0">
                <a:solidFill>
                  <a:srgbClr val="C00000"/>
                </a:solidFill>
              </a:endParaRPr>
            </a:p>
            <a:p>
              <a:pPr algn="ctr"/>
              <a:r>
                <a:rPr lang="en-US" altLang="zh-CN" sz="4400" dirty="0">
                  <a:solidFill>
                    <a:srgbClr val="C00000"/>
                  </a:solidFill>
                </a:rPr>
                <a:t>{S1</a:t>
              </a:r>
              <a:r>
                <a:rPr lang="zh-CN" altLang="en-US" sz="4400" dirty="0">
                  <a:solidFill>
                    <a:srgbClr val="C00000"/>
                  </a:solidFill>
                </a:rPr>
                <a:t>，</a:t>
              </a:r>
              <a:r>
                <a:rPr lang="en-US" altLang="zh-CN" sz="4400" dirty="0">
                  <a:solidFill>
                    <a:srgbClr val="C00000"/>
                  </a:solidFill>
                </a:rPr>
                <a:t>S4</a:t>
              </a:r>
              <a:r>
                <a:rPr lang="zh-CN" altLang="en-US" sz="4400" dirty="0">
                  <a:solidFill>
                    <a:srgbClr val="C00000"/>
                  </a:solidFill>
                </a:rPr>
                <a:t>，</a:t>
              </a:r>
              <a:r>
                <a:rPr lang="en-US" altLang="zh-CN" sz="4400" dirty="0">
                  <a:solidFill>
                    <a:srgbClr val="C00000"/>
                  </a:solidFill>
                </a:rPr>
                <a:t>S5}</a:t>
              </a:r>
              <a:endParaRPr lang="zh-CN" altLang="en-US" sz="4400" dirty="0">
                <a:solidFill>
                  <a:srgbClr val="C00000"/>
                </a:solidFill>
              </a:endParaRPr>
            </a:p>
          </p:txBody>
        </p:sp>
      </p:grpSp>
    </p:spTree>
    <p:extLst>
      <p:ext uri="{BB962C8B-B14F-4D97-AF65-F5344CB8AC3E}">
        <p14:creationId xmlns:p14="http://schemas.microsoft.com/office/powerpoint/2010/main" val="68420969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par>
                                    <p:cTn id="12" presetID="2" presetClass="entr" presetSubtype="1" fill="hold" nodeType="withEffect" p14:presetBounceEnd="50000">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14:bounceEnd="50000">
                                          <p:cBhvr additive="base">
                                            <p:cTn id="14" dur="10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2" presetClass="entr" presetSubtype="9" fill="hold" nodeType="withEffect" p14:presetBounceEnd="50000">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14:bounceEnd="50000">
                                          <p:cBhvr additive="base">
                                            <p:cTn id="18" dur="1000" fill="hold"/>
                                            <p:tgtEl>
                                              <p:spTgt spid="20"/>
                                            </p:tgtEl>
                                            <p:attrNameLst>
                                              <p:attrName>ppt_x</p:attrName>
                                            </p:attrNameLst>
                                          </p:cBhvr>
                                          <p:tavLst>
                                            <p:tav tm="0">
                                              <p:val>
                                                <p:strVal val="0-#ppt_w/2"/>
                                              </p:val>
                                            </p:tav>
                                            <p:tav tm="100000">
                                              <p:val>
                                                <p:strVal val="#ppt_x"/>
                                              </p:val>
                                            </p:tav>
                                          </p:tavLst>
                                        </p:anim>
                                        <p:anim calcmode="lin" valueType="num" p14:bounceEnd="50000">
                                          <p:cBhvr additive="base">
                                            <p:cTn id="19" dur="1000" fill="hold"/>
                                            <p:tgtEl>
                                              <p:spTgt spid="20"/>
                                            </p:tgtEl>
                                            <p:attrNameLst>
                                              <p:attrName>ppt_y</p:attrName>
                                            </p:attrNameLst>
                                          </p:cBhvr>
                                          <p:tavLst>
                                            <p:tav tm="0">
                                              <p:val>
                                                <p:strVal val="0-#ppt_h/2"/>
                                              </p:val>
                                            </p:tav>
                                            <p:tav tm="100000">
                                              <p:val>
                                                <p:strVal val="#ppt_y"/>
                                              </p:val>
                                            </p:tav>
                                          </p:tavLst>
                                        </p:anim>
                                      </p:childTnLst>
                                    </p:cTn>
                                  </p:par>
                                  <p:par>
                                    <p:cTn id="20" presetID="22" presetClass="entr" presetSubtype="8"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300"/>
                                            <p:tgtEl>
                                              <p:spTgt spid="28"/>
                                            </p:tgtEl>
                                          </p:cBhvr>
                                        </p:animEffect>
                                      </p:childTnLst>
                                    </p:cTn>
                                  </p:par>
                                  <p:par>
                                    <p:cTn id="23" presetID="41" presetClass="entr" presetSubtype="0" fill="hold" grpId="0" nodeType="withEffect">
                                      <p:stCondLst>
                                        <p:cond delay="0"/>
                                      </p:stCondLst>
                                      <p:iterate type="lt">
                                        <p:tmPct val="10000"/>
                                      </p:iterate>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9"/>
                                            </p:tgtEl>
                                            <p:attrNameLst>
                                              <p:attrName>ppt_y</p:attrName>
                                            </p:attrNameLst>
                                          </p:cBhvr>
                                          <p:tavLst>
                                            <p:tav tm="0">
                                              <p:val>
                                                <p:strVal val="#ppt_y"/>
                                              </p:val>
                                            </p:tav>
                                            <p:tav tm="100000">
                                              <p:val>
                                                <p:strVal val="#ppt_y"/>
                                              </p:val>
                                            </p:tav>
                                          </p:tavLst>
                                        </p:anim>
                                        <p:anim calcmode="lin" valueType="num">
                                          <p:cBhvr>
                                            <p:cTn id="27"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up)">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45"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2000"/>
                                            <p:tgtEl>
                                              <p:spTgt spid="4"/>
                                            </p:tgtEl>
                                          </p:cBhvr>
                                        </p:animEffect>
                                        <p:anim calcmode="lin" valueType="num">
                                          <p:cBhvr>
                                            <p:cTn id="42" dur="2000" fill="hold"/>
                                            <p:tgtEl>
                                              <p:spTgt spid="4"/>
                                            </p:tgtEl>
                                            <p:attrNameLst>
                                              <p:attrName>ppt_w</p:attrName>
                                            </p:attrNameLst>
                                          </p:cBhvr>
                                          <p:tavLst>
                                            <p:tav tm="0" fmla="#ppt_w*sin(2.5*pi*$)">
                                              <p:val>
                                                <p:fltVal val="0"/>
                                              </p:val>
                                            </p:tav>
                                            <p:tav tm="100000">
                                              <p:val>
                                                <p:fltVal val="1"/>
                                              </p:val>
                                            </p:tav>
                                          </p:tavLst>
                                        </p:anim>
                                        <p:anim calcmode="lin" valueType="num">
                                          <p:cBhvr>
                                            <p:cTn id="43"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wipe(right)">
                                          <p:cBhvr>
                                            <p:cTn id="4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9" grpId="0"/>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par>
                                    <p:cTn id="12" presetID="2" presetClass="entr" presetSubtype="1"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1000" fill="hold"/>
                                            <p:tgtEl>
                                              <p:spTgt spid="23"/>
                                            </p:tgtEl>
                                            <p:attrNameLst>
                                              <p:attrName>ppt_x</p:attrName>
                                            </p:attrNameLst>
                                          </p:cBhvr>
                                          <p:tavLst>
                                            <p:tav tm="0">
                                              <p:val>
                                                <p:strVal val="#ppt_x"/>
                                              </p:val>
                                            </p:tav>
                                            <p:tav tm="100000">
                                              <p:val>
                                                <p:strVal val="#ppt_x"/>
                                              </p:val>
                                            </p:tav>
                                          </p:tavLst>
                                        </p:anim>
                                        <p:anim calcmode="lin" valueType="num">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2" presetClass="entr" presetSubtype="9"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1000" fill="hold"/>
                                            <p:tgtEl>
                                              <p:spTgt spid="20"/>
                                            </p:tgtEl>
                                            <p:attrNameLst>
                                              <p:attrName>ppt_x</p:attrName>
                                            </p:attrNameLst>
                                          </p:cBhvr>
                                          <p:tavLst>
                                            <p:tav tm="0">
                                              <p:val>
                                                <p:strVal val="0-#ppt_w/2"/>
                                              </p:val>
                                            </p:tav>
                                            <p:tav tm="100000">
                                              <p:val>
                                                <p:strVal val="#ppt_x"/>
                                              </p:val>
                                            </p:tav>
                                          </p:tavLst>
                                        </p:anim>
                                        <p:anim calcmode="lin" valueType="num">
                                          <p:cBhvr additive="base">
                                            <p:cTn id="19" dur="1000" fill="hold"/>
                                            <p:tgtEl>
                                              <p:spTgt spid="20"/>
                                            </p:tgtEl>
                                            <p:attrNameLst>
                                              <p:attrName>ppt_y</p:attrName>
                                            </p:attrNameLst>
                                          </p:cBhvr>
                                          <p:tavLst>
                                            <p:tav tm="0">
                                              <p:val>
                                                <p:strVal val="0-#ppt_h/2"/>
                                              </p:val>
                                            </p:tav>
                                            <p:tav tm="100000">
                                              <p:val>
                                                <p:strVal val="#ppt_y"/>
                                              </p:val>
                                            </p:tav>
                                          </p:tavLst>
                                        </p:anim>
                                      </p:childTnLst>
                                    </p:cTn>
                                  </p:par>
                                  <p:par>
                                    <p:cTn id="20" presetID="22" presetClass="entr" presetSubtype="8"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300"/>
                                            <p:tgtEl>
                                              <p:spTgt spid="28"/>
                                            </p:tgtEl>
                                          </p:cBhvr>
                                        </p:animEffect>
                                      </p:childTnLst>
                                    </p:cTn>
                                  </p:par>
                                  <p:par>
                                    <p:cTn id="23" presetID="41" presetClass="entr" presetSubtype="0" fill="hold" grpId="0" nodeType="withEffect">
                                      <p:stCondLst>
                                        <p:cond delay="0"/>
                                      </p:stCondLst>
                                      <p:iterate type="lt">
                                        <p:tmPct val="10000"/>
                                      </p:iterate>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9"/>
                                            </p:tgtEl>
                                            <p:attrNameLst>
                                              <p:attrName>ppt_y</p:attrName>
                                            </p:attrNameLst>
                                          </p:cBhvr>
                                          <p:tavLst>
                                            <p:tav tm="0">
                                              <p:val>
                                                <p:strVal val="#ppt_y"/>
                                              </p:val>
                                            </p:tav>
                                            <p:tav tm="100000">
                                              <p:val>
                                                <p:strVal val="#ppt_y"/>
                                              </p:val>
                                            </p:tav>
                                          </p:tavLst>
                                        </p:anim>
                                        <p:anim calcmode="lin" valueType="num">
                                          <p:cBhvr>
                                            <p:cTn id="27"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up)">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45"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2000"/>
                                            <p:tgtEl>
                                              <p:spTgt spid="4"/>
                                            </p:tgtEl>
                                          </p:cBhvr>
                                        </p:animEffect>
                                        <p:anim calcmode="lin" valueType="num">
                                          <p:cBhvr>
                                            <p:cTn id="42" dur="2000" fill="hold"/>
                                            <p:tgtEl>
                                              <p:spTgt spid="4"/>
                                            </p:tgtEl>
                                            <p:attrNameLst>
                                              <p:attrName>ppt_w</p:attrName>
                                            </p:attrNameLst>
                                          </p:cBhvr>
                                          <p:tavLst>
                                            <p:tav tm="0" fmla="#ppt_w*sin(2.5*pi*$)">
                                              <p:val>
                                                <p:fltVal val="0"/>
                                              </p:val>
                                            </p:tav>
                                            <p:tav tm="100000">
                                              <p:val>
                                                <p:fltVal val="1"/>
                                              </p:val>
                                            </p:tav>
                                          </p:tavLst>
                                        </p:anim>
                                        <p:anim calcmode="lin" valueType="num">
                                          <p:cBhvr>
                                            <p:cTn id="43"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wipe(right)">
                                          <p:cBhvr>
                                            <p:cTn id="4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9" grpId="0"/>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5"/>
          <p:cNvSpPr txBox="1"/>
          <p:nvPr/>
        </p:nvSpPr>
        <p:spPr>
          <a:xfrm>
            <a:off x="900876" y="2813711"/>
            <a:ext cx="803425" cy="461665"/>
          </a:xfrm>
          <a:prstGeom prst="rect">
            <a:avLst/>
          </a:prstGeom>
          <a:noFill/>
        </p:spPr>
        <p:txBody>
          <a:bodyPr wrap="none" rtlCol="0">
            <a:spAutoFit/>
          </a:bodyPr>
          <a:lstStyle/>
          <a:p>
            <a:r>
              <a:rPr lang="zh-CN" altLang="en-US" sz="2400" b="1" dirty="0">
                <a:solidFill>
                  <a:schemeClr val="bg1"/>
                </a:solidFill>
              </a:rPr>
              <a:t>专业</a:t>
            </a:r>
          </a:p>
        </p:txBody>
      </p:sp>
      <p:sp>
        <p:nvSpPr>
          <p:cNvPr id="17" name="文本框 16"/>
          <p:cNvSpPr txBox="1"/>
          <p:nvPr/>
        </p:nvSpPr>
        <p:spPr>
          <a:xfrm>
            <a:off x="1704301" y="635052"/>
            <a:ext cx="5545108" cy="646331"/>
          </a:xfrm>
          <a:prstGeom prst="rect">
            <a:avLst/>
          </a:prstGeom>
          <a:noFill/>
        </p:spPr>
        <p:txBody>
          <a:bodyPr wrap="none" rtlCol="0">
            <a:spAutoFit/>
          </a:bodyPr>
          <a:lstStyle/>
          <a:p>
            <a:r>
              <a:rPr lang="en-US" altLang="zh-CN" sz="3600" dirty="0">
                <a:latin typeface="Times New Roman" panose="02020603050405020304" pitchFamily="18" charset="0"/>
                <a:cs typeface="Times New Roman" panose="02020603050405020304" pitchFamily="18" charset="0"/>
              </a:rPr>
              <a:t>Knowledge Mining Example</a:t>
            </a:r>
            <a:endParaRPr lang="zh-CN" altLang="en-US" sz="3600" b="1" dirty="0">
              <a:solidFill>
                <a:srgbClr val="BF1347"/>
              </a:solidFill>
              <a:latin typeface="微软雅黑" panose="020B0503020204020204" pitchFamily="34" charset="-122"/>
              <a:ea typeface="微软雅黑" panose="020B0503020204020204" pitchFamily="34" charset="-122"/>
            </a:endParaRPr>
          </a:p>
        </p:txBody>
      </p:sp>
      <p:sp>
        <p:nvSpPr>
          <p:cNvPr id="18" name="Rectangle 5"/>
          <p:cNvSpPr>
            <a:spLocks/>
          </p:cNvSpPr>
          <p:nvPr/>
        </p:nvSpPr>
        <p:spPr bwMode="auto">
          <a:xfrm>
            <a:off x="671245" y="1696640"/>
            <a:ext cx="9071845" cy="3524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2000" dirty="0">
                <a:solidFill>
                  <a:schemeClr val="tx1">
                    <a:lumMod val="75000"/>
                    <a:lumOff val="25000"/>
                  </a:schemeClr>
                </a:solidFill>
                <a:latin typeface="微软雅黑"/>
                <a:ea typeface="微软雅黑"/>
                <a:cs typeface="Lato Light" charset="0"/>
                <a:sym typeface="Gill Sans" charset="0"/>
              </a:rPr>
              <a:t>   </a:t>
            </a:r>
            <a:r>
              <a:rPr lang="en-US" altLang="zh-CN" sz="2000" dirty="0">
                <a:solidFill>
                  <a:schemeClr val="tx1">
                    <a:lumMod val="75000"/>
                    <a:lumOff val="25000"/>
                  </a:schemeClr>
                </a:solidFill>
                <a:latin typeface="微软雅黑"/>
                <a:ea typeface="微软雅黑"/>
                <a:cs typeface="Lato Light" charset="0"/>
                <a:sym typeface="Gill Sans" charset="0"/>
              </a:rPr>
              <a:t>   S1</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price</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color</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cost</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life</a:t>
            </a:r>
          </a:p>
          <a:p>
            <a:pPr fontAlgn="base">
              <a:lnSpc>
                <a:spcPct val="150000"/>
              </a:lnSpc>
              <a:spcBef>
                <a:spcPct val="0"/>
              </a:spcBef>
              <a:spcAft>
                <a:spcPct val="0"/>
              </a:spcAft>
            </a:pPr>
            <a:r>
              <a:rPr lang="en-US" altLang="zh-CN" sz="2000" dirty="0">
                <a:solidFill>
                  <a:schemeClr val="tx1">
                    <a:lumMod val="75000"/>
                    <a:lumOff val="25000"/>
                  </a:schemeClr>
                </a:solidFill>
                <a:latin typeface="微软雅黑"/>
                <a:ea typeface="微软雅黑"/>
                <a:cs typeface="Lato Light" charset="0"/>
                <a:sym typeface="Gill Sans" charset="0"/>
              </a:rPr>
              <a:t>      S4</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cost</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picture</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price</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expensive</a:t>
            </a:r>
          </a:p>
          <a:p>
            <a:pPr fontAlgn="base">
              <a:lnSpc>
                <a:spcPct val="150000"/>
              </a:lnSpc>
              <a:spcBef>
                <a:spcPct val="0"/>
              </a:spcBef>
              <a:spcAft>
                <a:spcPct val="0"/>
              </a:spcAft>
            </a:pPr>
            <a:r>
              <a:rPr lang="en-US" sz="2000" dirty="0">
                <a:solidFill>
                  <a:schemeClr val="tx1">
                    <a:lumMod val="75000"/>
                    <a:lumOff val="25000"/>
                  </a:schemeClr>
                </a:solidFill>
                <a:latin typeface="微软雅黑"/>
                <a:ea typeface="微软雅黑"/>
                <a:cs typeface="Lato Light" charset="0"/>
                <a:sym typeface="Gill Sans" charset="0"/>
              </a:rPr>
              <a:t>      </a:t>
            </a:r>
            <a:r>
              <a:rPr lang="en-US" altLang="zh-CN" sz="2000" dirty="0">
                <a:solidFill>
                  <a:schemeClr val="tx1">
                    <a:lumMod val="75000"/>
                    <a:lumOff val="25000"/>
                  </a:schemeClr>
                </a:solidFill>
                <a:latin typeface="微软雅黑"/>
                <a:ea typeface="微软雅黑"/>
                <a:cs typeface="Lato Light" charset="0"/>
                <a:sym typeface="Gill Sans" charset="0"/>
              </a:rPr>
              <a:t>S5</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price</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money</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customer</a:t>
            </a:r>
            <a:r>
              <a:rPr lang="zh-CN" altLang="en-US" sz="2000" dirty="0">
                <a:solidFill>
                  <a:schemeClr val="tx1">
                    <a:lumMod val="75000"/>
                    <a:lumOff val="25000"/>
                  </a:schemeClr>
                </a:solidFill>
                <a:latin typeface="微软雅黑"/>
                <a:ea typeface="微软雅黑"/>
                <a:cs typeface="Lato Light" charset="0"/>
                <a:sym typeface="Gill Sans" charset="0"/>
              </a:rPr>
              <a:t>，</a:t>
            </a:r>
            <a:r>
              <a:rPr lang="en-US" altLang="zh-CN" sz="2000" dirty="0">
                <a:solidFill>
                  <a:schemeClr val="tx1">
                    <a:lumMod val="75000"/>
                    <a:lumOff val="25000"/>
                  </a:schemeClr>
                </a:solidFill>
                <a:latin typeface="微软雅黑"/>
                <a:ea typeface="微软雅黑"/>
                <a:cs typeface="Lato Light" charset="0"/>
                <a:sym typeface="Gill Sans" charset="0"/>
              </a:rPr>
              <a:t>expensive</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9" name="文本框 18"/>
          <p:cNvSpPr txBox="1"/>
          <p:nvPr/>
        </p:nvSpPr>
        <p:spPr>
          <a:xfrm>
            <a:off x="9379650" y="-990522"/>
            <a:ext cx="877163" cy="369332"/>
          </a:xfrm>
          <a:prstGeom prst="rect">
            <a:avLst/>
          </a:prstGeom>
          <a:noFill/>
        </p:spPr>
        <p:txBody>
          <a:bodyPr wrap="none" rtlCol="0">
            <a:spAutoFit/>
          </a:bodyPr>
          <a:lstStyle/>
          <a:p>
            <a:r>
              <a:rPr lang="zh-CN" altLang="en-US" dirty="0"/>
              <a:t>延迟符</a:t>
            </a:r>
          </a:p>
        </p:txBody>
      </p:sp>
      <p:grpSp>
        <p:nvGrpSpPr>
          <p:cNvPr id="20" name="组合 19"/>
          <p:cNvGrpSpPr/>
          <p:nvPr/>
        </p:nvGrpSpPr>
        <p:grpSpPr>
          <a:xfrm>
            <a:off x="454352" y="674949"/>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21" name="六边形 20"/>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22" name="六边形 21"/>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23" name="6"/>
          <p:cNvGrpSpPr/>
          <p:nvPr/>
        </p:nvGrpSpPr>
        <p:grpSpPr>
          <a:xfrm>
            <a:off x="811032" y="806316"/>
            <a:ext cx="661240" cy="1201620"/>
            <a:chOff x="7314523" y="1440019"/>
            <a:chExt cx="2081664" cy="5693486"/>
          </a:xfrm>
        </p:grpSpPr>
        <p:grpSp>
          <p:nvGrpSpPr>
            <p:cNvPr id="24" name="组合 23"/>
            <p:cNvGrpSpPr/>
            <p:nvPr/>
          </p:nvGrpSpPr>
          <p:grpSpPr>
            <a:xfrm flipH="1">
              <a:off x="7314523" y="1440019"/>
              <a:ext cx="2081664" cy="2081664"/>
              <a:chOff x="2848130" y="1860030"/>
              <a:chExt cx="3807502" cy="3807503"/>
            </a:xfrm>
          </p:grpSpPr>
          <p:sp>
            <p:nvSpPr>
              <p:cNvPr id="26" name="六边形 25"/>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27" name="六边形 26"/>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25"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cxnSp>
        <p:nvCxnSpPr>
          <p:cNvPr id="28" name="直接连接符 27"/>
          <p:cNvCxnSpPr/>
          <p:nvPr/>
        </p:nvCxnSpPr>
        <p:spPr>
          <a:xfrm>
            <a:off x="671245" y="1418944"/>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sp>
        <p:nvSpPr>
          <p:cNvPr id="16" name="矩形 18"/>
          <p:cNvSpPr>
            <a:spLocks noChangeArrowheads="1"/>
          </p:cNvSpPr>
          <p:nvPr/>
        </p:nvSpPr>
        <p:spPr bwMode="auto">
          <a:xfrm>
            <a:off x="4981903" y="6148387"/>
            <a:ext cx="7210097" cy="709613"/>
          </a:xfrm>
          <a:prstGeom prst="rect">
            <a:avLst/>
          </a:prstGeom>
          <a:solidFill>
            <a:schemeClr val="tx2">
              <a:lumMod val="40000"/>
              <a:lumOff val="6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200">
              <a:solidFill>
                <a:srgbClr val="FFFFFF"/>
              </a:solidFill>
            </a:endParaRPr>
          </a:p>
        </p:txBody>
      </p:sp>
      <p:sp>
        <p:nvSpPr>
          <p:cNvPr id="29" name="文本框 28"/>
          <p:cNvSpPr txBox="1"/>
          <p:nvPr/>
        </p:nvSpPr>
        <p:spPr>
          <a:xfrm>
            <a:off x="6088663" y="6148387"/>
            <a:ext cx="6103337" cy="646331"/>
          </a:xfrm>
          <a:prstGeom prst="rect">
            <a:avLst/>
          </a:prstGeom>
          <a:noFill/>
        </p:spPr>
        <p:txBody>
          <a:bodyPr wrap="none" rtlCol="0">
            <a:spAutoFit/>
          </a:bodyPr>
          <a:lstStyle/>
          <a:p>
            <a:r>
              <a:rPr lang="en-US" altLang="zh-CN" sz="3600" dirty="0">
                <a:latin typeface="Times New Roman" panose="02020603050405020304" pitchFamily="18" charset="0"/>
                <a:cs typeface="Times New Roman" panose="02020603050405020304" pitchFamily="18" charset="0"/>
              </a:rPr>
              <a:t>Lifelong Topic Model</a:t>
            </a:r>
            <a:r>
              <a:rPr lang="zh-CN" altLang="en-US"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LTM</a:t>
            </a:r>
            <a:r>
              <a:rPr lang="zh-CN" altLang="en-US" sz="3600" dirty="0">
                <a:latin typeface="Times New Roman" panose="02020603050405020304" pitchFamily="18" charset="0"/>
                <a:cs typeface="Times New Roman" panose="02020603050405020304" pitchFamily="18" charset="0"/>
              </a:rPr>
              <a:t>）</a:t>
            </a:r>
            <a:endParaRPr lang="zh-CN" altLang="en-US" sz="3600" b="1" dirty="0">
              <a:solidFill>
                <a:srgbClr val="BF1347"/>
              </a:solidFill>
              <a:latin typeface="微软雅黑" panose="020B0503020204020204" pitchFamily="34" charset="-122"/>
              <a:ea typeface="微软雅黑" panose="020B0503020204020204" pitchFamily="34" charset="-122"/>
            </a:endParaRPr>
          </a:p>
        </p:txBody>
      </p:sp>
      <p:sp>
        <p:nvSpPr>
          <p:cNvPr id="3" name="下箭头 2"/>
          <p:cNvSpPr/>
          <p:nvPr/>
        </p:nvSpPr>
        <p:spPr>
          <a:xfrm>
            <a:off x="2144110" y="3275376"/>
            <a:ext cx="1072056" cy="650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172607" y="3275376"/>
            <a:ext cx="3815255" cy="523220"/>
          </a:xfrm>
          <a:prstGeom prst="rect">
            <a:avLst/>
          </a:prstGeom>
          <a:noFill/>
        </p:spPr>
        <p:txBody>
          <a:bodyPr wrap="square" rtlCol="0">
            <a:spAutoFit/>
          </a:bodyPr>
          <a:lstStyle/>
          <a:p>
            <a:r>
              <a:rPr lang="en-US" altLang="zh-CN" sz="2800" dirty="0">
                <a:solidFill>
                  <a:srgbClr val="C00000"/>
                </a:solidFill>
              </a:rPr>
              <a:t>Frequent </a:t>
            </a:r>
            <a:r>
              <a:rPr lang="en-US" altLang="zh-CN" sz="2800" dirty="0" err="1">
                <a:solidFill>
                  <a:srgbClr val="C00000"/>
                </a:solidFill>
              </a:rPr>
              <a:t>Itemset</a:t>
            </a:r>
            <a:r>
              <a:rPr lang="en-US" altLang="zh-CN" sz="2800" dirty="0">
                <a:solidFill>
                  <a:srgbClr val="C00000"/>
                </a:solidFill>
              </a:rPr>
              <a:t> Mining</a:t>
            </a:r>
            <a:endParaRPr lang="zh-CN" altLang="en-US" sz="2800" dirty="0">
              <a:solidFill>
                <a:srgbClr val="C00000"/>
              </a:solidFill>
            </a:endParaRPr>
          </a:p>
        </p:txBody>
      </p:sp>
      <p:sp>
        <p:nvSpPr>
          <p:cNvPr id="33" name="文本框 32"/>
          <p:cNvSpPr txBox="1"/>
          <p:nvPr/>
        </p:nvSpPr>
        <p:spPr>
          <a:xfrm>
            <a:off x="503111" y="4202245"/>
            <a:ext cx="5024084" cy="523220"/>
          </a:xfrm>
          <a:prstGeom prst="rect">
            <a:avLst/>
          </a:prstGeom>
          <a:noFill/>
        </p:spPr>
        <p:txBody>
          <a:bodyPr wrap="square" rtlCol="0">
            <a:spAutoFit/>
          </a:bodyPr>
          <a:lstStyle/>
          <a:p>
            <a:r>
              <a:rPr lang="en-US" altLang="zh-CN" sz="2800" dirty="0">
                <a:solidFill>
                  <a:schemeClr val="tx1">
                    <a:lumMod val="85000"/>
                    <a:lumOff val="15000"/>
                  </a:schemeClr>
                </a:solidFill>
              </a:rPr>
              <a:t>{</a:t>
            </a:r>
            <a:r>
              <a:rPr lang="en-US" altLang="zh-CN" sz="2800" dirty="0" err="1">
                <a:solidFill>
                  <a:schemeClr val="tx1">
                    <a:lumMod val="85000"/>
                    <a:lumOff val="15000"/>
                  </a:schemeClr>
                </a:solidFill>
              </a:rPr>
              <a:t>price,cost</a:t>
            </a:r>
            <a:r>
              <a:rPr lang="en-US" altLang="zh-CN" sz="2800" dirty="0">
                <a:solidFill>
                  <a:schemeClr val="tx1">
                    <a:lumMod val="85000"/>
                    <a:lumOff val="15000"/>
                  </a:schemeClr>
                </a:solidFill>
              </a:rPr>
              <a:t>} and {</a:t>
            </a:r>
            <a:r>
              <a:rPr lang="en-US" altLang="zh-CN" sz="2800" dirty="0" err="1">
                <a:solidFill>
                  <a:schemeClr val="tx1">
                    <a:lumMod val="85000"/>
                    <a:lumOff val="15000"/>
                  </a:schemeClr>
                </a:solidFill>
              </a:rPr>
              <a:t>price,expensive</a:t>
            </a:r>
            <a:r>
              <a:rPr lang="en-US" altLang="zh-CN" sz="2800" dirty="0">
                <a:solidFill>
                  <a:schemeClr val="tx1">
                    <a:lumMod val="85000"/>
                    <a:lumOff val="15000"/>
                  </a:schemeClr>
                </a:solidFill>
              </a:rPr>
              <a:t>}</a:t>
            </a:r>
            <a:endParaRPr lang="zh-CN" altLang="en-US" sz="2800" dirty="0">
              <a:solidFill>
                <a:schemeClr val="tx1">
                  <a:lumMod val="85000"/>
                  <a:lumOff val="15000"/>
                </a:schemeClr>
              </a:solidFill>
            </a:endParaRPr>
          </a:p>
        </p:txBody>
      </p:sp>
      <p:sp>
        <p:nvSpPr>
          <p:cNvPr id="8" name="右箭头 7"/>
          <p:cNvSpPr/>
          <p:nvPr/>
        </p:nvSpPr>
        <p:spPr>
          <a:xfrm>
            <a:off x="4066469" y="5053245"/>
            <a:ext cx="915434" cy="599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535892" y="5053245"/>
            <a:ext cx="4903940" cy="646331"/>
          </a:xfrm>
          <a:prstGeom prst="rect">
            <a:avLst/>
          </a:prstGeom>
          <a:noFill/>
        </p:spPr>
        <p:txBody>
          <a:bodyPr wrap="square" rtlCol="0">
            <a:spAutoFit/>
          </a:bodyPr>
          <a:lstStyle/>
          <a:p>
            <a:r>
              <a:rPr lang="en-US" altLang="zh-CN" sz="3600" dirty="0" err="1"/>
              <a:t>Kj</a:t>
            </a:r>
            <a:r>
              <a:rPr lang="en-US" altLang="zh-CN" sz="3600" dirty="0"/>
              <a:t> (j : 1 - n)   -&gt;  </a:t>
            </a:r>
            <a:r>
              <a:rPr lang="en-US" altLang="zh-CN" sz="3600" b="1" dirty="0"/>
              <a:t>K</a:t>
            </a:r>
            <a:endParaRPr lang="zh-CN" altLang="en-US" sz="3600" b="1" dirty="0"/>
          </a:p>
        </p:txBody>
      </p:sp>
    </p:spTree>
    <p:extLst>
      <p:ext uri="{BB962C8B-B14F-4D97-AF65-F5344CB8AC3E}">
        <p14:creationId xmlns:p14="http://schemas.microsoft.com/office/powerpoint/2010/main" val="207092638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par>
                                    <p:cTn id="12" presetID="2" presetClass="entr" presetSubtype="1" fill="hold" nodeType="withEffect" p14:presetBounceEnd="50000">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14:bounceEnd="50000">
                                          <p:cBhvr additive="base">
                                            <p:cTn id="14" dur="10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2" presetClass="entr" presetSubtype="9" fill="hold" nodeType="withEffect" p14:presetBounceEnd="50000">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14:bounceEnd="50000">
                                          <p:cBhvr additive="base">
                                            <p:cTn id="18" dur="1000" fill="hold"/>
                                            <p:tgtEl>
                                              <p:spTgt spid="20"/>
                                            </p:tgtEl>
                                            <p:attrNameLst>
                                              <p:attrName>ppt_x</p:attrName>
                                            </p:attrNameLst>
                                          </p:cBhvr>
                                          <p:tavLst>
                                            <p:tav tm="0">
                                              <p:val>
                                                <p:strVal val="0-#ppt_w/2"/>
                                              </p:val>
                                            </p:tav>
                                            <p:tav tm="100000">
                                              <p:val>
                                                <p:strVal val="#ppt_x"/>
                                              </p:val>
                                            </p:tav>
                                          </p:tavLst>
                                        </p:anim>
                                        <p:anim calcmode="lin" valueType="num" p14:bounceEnd="50000">
                                          <p:cBhvr additive="base">
                                            <p:cTn id="19" dur="1000" fill="hold"/>
                                            <p:tgtEl>
                                              <p:spTgt spid="20"/>
                                            </p:tgtEl>
                                            <p:attrNameLst>
                                              <p:attrName>ppt_y</p:attrName>
                                            </p:attrNameLst>
                                          </p:cBhvr>
                                          <p:tavLst>
                                            <p:tav tm="0">
                                              <p:val>
                                                <p:strVal val="0-#ppt_h/2"/>
                                              </p:val>
                                            </p:tav>
                                            <p:tav tm="100000">
                                              <p:val>
                                                <p:strVal val="#ppt_y"/>
                                              </p:val>
                                            </p:tav>
                                          </p:tavLst>
                                        </p:anim>
                                      </p:childTnLst>
                                    </p:cTn>
                                  </p:par>
                                  <p:par>
                                    <p:cTn id="20" presetID="22" presetClass="entr" presetSubtype="8"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300"/>
                                            <p:tgtEl>
                                              <p:spTgt spid="28"/>
                                            </p:tgtEl>
                                          </p:cBhvr>
                                        </p:animEffect>
                                      </p:childTnLst>
                                    </p:cTn>
                                  </p:par>
                                  <p:par>
                                    <p:cTn id="23" presetID="41" presetClass="entr" presetSubtype="0" fill="hold" grpId="0" nodeType="withEffect">
                                      <p:stCondLst>
                                        <p:cond delay="0"/>
                                      </p:stCondLst>
                                      <p:iterate type="lt">
                                        <p:tmPct val="10000"/>
                                      </p:iterate>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9"/>
                                            </p:tgtEl>
                                            <p:attrNameLst>
                                              <p:attrName>ppt_y</p:attrName>
                                            </p:attrNameLst>
                                          </p:cBhvr>
                                          <p:tavLst>
                                            <p:tav tm="0">
                                              <p:val>
                                                <p:strVal val="#ppt_y"/>
                                              </p:val>
                                            </p:tav>
                                            <p:tav tm="100000">
                                              <p:val>
                                                <p:strVal val="#ppt_y"/>
                                              </p:val>
                                            </p:tav>
                                          </p:tavLst>
                                        </p:anim>
                                        <p:anim calcmode="lin" valueType="num">
                                          <p:cBhvr>
                                            <p:cTn id="27"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up)">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arn(inVertical)">
                                          <p:cBhvr>
                                            <p:cTn id="39" dur="500"/>
                                            <p:tgtEl>
                                              <p:spTgt spid="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inVertic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fill="hold"/>
                                            <p:tgtEl>
                                              <p:spTgt spid="33"/>
                                            </p:tgtEl>
                                            <p:attrNameLst>
                                              <p:attrName>ppt_x</p:attrName>
                                            </p:attrNameLst>
                                          </p:cBhvr>
                                          <p:tavLst>
                                            <p:tav tm="0">
                                              <p:val>
                                                <p:strVal val="#ppt_x"/>
                                              </p:val>
                                            </p:tav>
                                            <p:tav tm="100000">
                                              <p:val>
                                                <p:strVal val="#ppt_x"/>
                                              </p:val>
                                            </p:tav>
                                          </p:tavLst>
                                        </p:anim>
                                        <p:anim calcmode="lin" valueType="num">
                                          <p:cBhvr additive="base">
                                            <p:cTn id="4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randombar(horizontal)">
                                          <p:cBhvr>
                                            <p:cTn id="53" dur="500"/>
                                            <p:tgtEl>
                                              <p:spTgt spid="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randombar(horizontal)">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9" grpId="0"/>
          <p:bldP spid="3" grpId="0" animBg="1"/>
          <p:bldP spid="5" grpId="0"/>
          <p:bldP spid="33" grpId="0"/>
          <p:bldP spid="8"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par>
                                    <p:cTn id="12" presetID="2" presetClass="entr" presetSubtype="1"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1000" fill="hold"/>
                                            <p:tgtEl>
                                              <p:spTgt spid="23"/>
                                            </p:tgtEl>
                                            <p:attrNameLst>
                                              <p:attrName>ppt_x</p:attrName>
                                            </p:attrNameLst>
                                          </p:cBhvr>
                                          <p:tavLst>
                                            <p:tav tm="0">
                                              <p:val>
                                                <p:strVal val="#ppt_x"/>
                                              </p:val>
                                            </p:tav>
                                            <p:tav tm="100000">
                                              <p:val>
                                                <p:strVal val="#ppt_x"/>
                                              </p:val>
                                            </p:tav>
                                          </p:tavLst>
                                        </p:anim>
                                        <p:anim calcmode="lin" valueType="num">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2" presetClass="entr" presetSubtype="9"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1000" fill="hold"/>
                                            <p:tgtEl>
                                              <p:spTgt spid="20"/>
                                            </p:tgtEl>
                                            <p:attrNameLst>
                                              <p:attrName>ppt_x</p:attrName>
                                            </p:attrNameLst>
                                          </p:cBhvr>
                                          <p:tavLst>
                                            <p:tav tm="0">
                                              <p:val>
                                                <p:strVal val="0-#ppt_w/2"/>
                                              </p:val>
                                            </p:tav>
                                            <p:tav tm="100000">
                                              <p:val>
                                                <p:strVal val="#ppt_x"/>
                                              </p:val>
                                            </p:tav>
                                          </p:tavLst>
                                        </p:anim>
                                        <p:anim calcmode="lin" valueType="num">
                                          <p:cBhvr additive="base">
                                            <p:cTn id="19" dur="1000" fill="hold"/>
                                            <p:tgtEl>
                                              <p:spTgt spid="20"/>
                                            </p:tgtEl>
                                            <p:attrNameLst>
                                              <p:attrName>ppt_y</p:attrName>
                                            </p:attrNameLst>
                                          </p:cBhvr>
                                          <p:tavLst>
                                            <p:tav tm="0">
                                              <p:val>
                                                <p:strVal val="0-#ppt_h/2"/>
                                              </p:val>
                                            </p:tav>
                                            <p:tav tm="100000">
                                              <p:val>
                                                <p:strVal val="#ppt_y"/>
                                              </p:val>
                                            </p:tav>
                                          </p:tavLst>
                                        </p:anim>
                                      </p:childTnLst>
                                    </p:cTn>
                                  </p:par>
                                  <p:par>
                                    <p:cTn id="20" presetID="22" presetClass="entr" presetSubtype="8"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300"/>
                                            <p:tgtEl>
                                              <p:spTgt spid="28"/>
                                            </p:tgtEl>
                                          </p:cBhvr>
                                        </p:animEffect>
                                      </p:childTnLst>
                                    </p:cTn>
                                  </p:par>
                                  <p:par>
                                    <p:cTn id="23" presetID="41" presetClass="entr" presetSubtype="0" fill="hold" grpId="0" nodeType="withEffect">
                                      <p:stCondLst>
                                        <p:cond delay="0"/>
                                      </p:stCondLst>
                                      <p:iterate type="lt">
                                        <p:tmPct val="10000"/>
                                      </p:iterate>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9"/>
                                            </p:tgtEl>
                                            <p:attrNameLst>
                                              <p:attrName>ppt_y</p:attrName>
                                            </p:attrNameLst>
                                          </p:cBhvr>
                                          <p:tavLst>
                                            <p:tav tm="0">
                                              <p:val>
                                                <p:strVal val="#ppt_y"/>
                                              </p:val>
                                            </p:tav>
                                            <p:tav tm="100000">
                                              <p:val>
                                                <p:strVal val="#ppt_y"/>
                                              </p:val>
                                            </p:tav>
                                          </p:tavLst>
                                        </p:anim>
                                        <p:anim calcmode="lin" valueType="num">
                                          <p:cBhvr>
                                            <p:cTn id="27"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up)">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arn(inVertical)">
                                          <p:cBhvr>
                                            <p:cTn id="39" dur="500"/>
                                            <p:tgtEl>
                                              <p:spTgt spid="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inVertic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fill="hold"/>
                                            <p:tgtEl>
                                              <p:spTgt spid="33"/>
                                            </p:tgtEl>
                                            <p:attrNameLst>
                                              <p:attrName>ppt_x</p:attrName>
                                            </p:attrNameLst>
                                          </p:cBhvr>
                                          <p:tavLst>
                                            <p:tav tm="0">
                                              <p:val>
                                                <p:strVal val="#ppt_x"/>
                                              </p:val>
                                            </p:tav>
                                            <p:tav tm="100000">
                                              <p:val>
                                                <p:strVal val="#ppt_x"/>
                                              </p:val>
                                            </p:tav>
                                          </p:tavLst>
                                        </p:anim>
                                        <p:anim calcmode="lin" valueType="num">
                                          <p:cBhvr additive="base">
                                            <p:cTn id="4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randombar(horizontal)">
                                          <p:cBhvr>
                                            <p:cTn id="53" dur="500"/>
                                            <p:tgtEl>
                                              <p:spTgt spid="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randombar(horizontal)">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9" grpId="0"/>
          <p:bldP spid="3" grpId="0" animBg="1"/>
          <p:bldP spid="5" grpId="0"/>
          <p:bldP spid="33" grpId="0"/>
          <p:bldP spid="8" grpId="0" animBg="1"/>
          <p:bldP spid="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5"/>
          <p:cNvSpPr txBox="1"/>
          <p:nvPr/>
        </p:nvSpPr>
        <p:spPr>
          <a:xfrm>
            <a:off x="900876" y="2813711"/>
            <a:ext cx="803425" cy="461665"/>
          </a:xfrm>
          <a:prstGeom prst="rect">
            <a:avLst/>
          </a:prstGeom>
          <a:noFill/>
        </p:spPr>
        <p:txBody>
          <a:bodyPr wrap="none" rtlCol="0">
            <a:spAutoFit/>
          </a:bodyPr>
          <a:lstStyle/>
          <a:p>
            <a:r>
              <a:rPr lang="zh-CN" altLang="en-US" sz="2400" b="1" dirty="0">
                <a:solidFill>
                  <a:schemeClr val="bg1"/>
                </a:solidFill>
              </a:rPr>
              <a:t>专业</a:t>
            </a:r>
          </a:p>
        </p:txBody>
      </p:sp>
      <p:sp>
        <p:nvSpPr>
          <p:cNvPr id="17" name="文本框 16"/>
          <p:cNvSpPr txBox="1"/>
          <p:nvPr/>
        </p:nvSpPr>
        <p:spPr>
          <a:xfrm>
            <a:off x="1704301" y="635052"/>
            <a:ext cx="2888291" cy="646331"/>
          </a:xfrm>
          <a:prstGeom prst="rect">
            <a:avLst/>
          </a:prstGeom>
          <a:noFill/>
        </p:spPr>
        <p:txBody>
          <a:bodyPr wrap="none" rtlCol="0">
            <a:spAutoFit/>
          </a:bodyPr>
          <a:lstStyle/>
          <a:p>
            <a:r>
              <a:rPr lang="en-US" altLang="zh-CN" sz="3600" dirty="0"/>
              <a:t>Gibbs Sampler</a:t>
            </a:r>
            <a:endParaRPr lang="zh-CN" altLang="en-US" sz="3600" b="1" dirty="0">
              <a:solidFill>
                <a:srgbClr val="BF1347"/>
              </a:solidFill>
              <a:latin typeface="微软雅黑" panose="020B0503020204020204" pitchFamily="34" charset="-122"/>
              <a:ea typeface="微软雅黑" panose="020B0503020204020204" pitchFamily="34" charset="-122"/>
            </a:endParaRPr>
          </a:p>
        </p:txBody>
      </p:sp>
      <p:sp>
        <p:nvSpPr>
          <p:cNvPr id="18" name="Rectangle 5"/>
          <p:cNvSpPr>
            <a:spLocks/>
          </p:cNvSpPr>
          <p:nvPr/>
        </p:nvSpPr>
        <p:spPr bwMode="auto">
          <a:xfrm>
            <a:off x="900876" y="1696640"/>
            <a:ext cx="9936721" cy="3524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en-US" altLang="zh-CN" sz="2000" dirty="0">
                <a:solidFill>
                  <a:schemeClr val="tx1">
                    <a:lumMod val="75000"/>
                    <a:lumOff val="25000"/>
                  </a:schemeClr>
                </a:solidFill>
                <a:latin typeface="微软雅黑"/>
                <a:ea typeface="微软雅黑"/>
                <a:cs typeface="Lato Light" charset="0"/>
                <a:sym typeface="Gill Sans" charset="0"/>
              </a:rPr>
              <a:t>use the generalized </a:t>
            </a:r>
            <a:r>
              <a:rPr lang="en-US" altLang="zh-CN" sz="2000" dirty="0" err="1">
                <a:solidFill>
                  <a:schemeClr val="tx1">
                    <a:lumMod val="75000"/>
                    <a:lumOff val="25000"/>
                  </a:schemeClr>
                </a:solidFill>
                <a:latin typeface="微软雅黑"/>
                <a:ea typeface="微软雅黑"/>
                <a:cs typeface="Lato Light" charset="0"/>
                <a:sym typeface="Gill Sans" charset="0"/>
              </a:rPr>
              <a:t>P´olya</a:t>
            </a:r>
            <a:r>
              <a:rPr lang="en-US" altLang="zh-CN" sz="2000" dirty="0">
                <a:solidFill>
                  <a:schemeClr val="tx1">
                    <a:lumMod val="75000"/>
                    <a:lumOff val="25000"/>
                  </a:schemeClr>
                </a:solidFill>
                <a:latin typeface="微软雅黑"/>
                <a:ea typeface="微软雅黑"/>
                <a:cs typeface="Lato Light" charset="0"/>
                <a:sym typeface="Gill Sans" charset="0"/>
              </a:rPr>
              <a:t> urn (GPU) model to leverage this knowledge in Gibbs sampling to encourage the pair of words to appear in the same topic.</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9" name="文本框 18"/>
          <p:cNvSpPr txBox="1"/>
          <p:nvPr/>
        </p:nvSpPr>
        <p:spPr>
          <a:xfrm>
            <a:off x="9379650" y="-990522"/>
            <a:ext cx="877163" cy="369332"/>
          </a:xfrm>
          <a:prstGeom prst="rect">
            <a:avLst/>
          </a:prstGeom>
          <a:noFill/>
        </p:spPr>
        <p:txBody>
          <a:bodyPr wrap="none" rtlCol="0">
            <a:spAutoFit/>
          </a:bodyPr>
          <a:lstStyle/>
          <a:p>
            <a:r>
              <a:rPr lang="zh-CN" altLang="en-US" dirty="0"/>
              <a:t>延迟符</a:t>
            </a:r>
          </a:p>
        </p:txBody>
      </p:sp>
      <p:grpSp>
        <p:nvGrpSpPr>
          <p:cNvPr id="20" name="组合 19"/>
          <p:cNvGrpSpPr/>
          <p:nvPr/>
        </p:nvGrpSpPr>
        <p:grpSpPr>
          <a:xfrm>
            <a:off x="454352" y="674949"/>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21" name="六边形 20"/>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22" name="六边形 21"/>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23" name="6"/>
          <p:cNvGrpSpPr/>
          <p:nvPr/>
        </p:nvGrpSpPr>
        <p:grpSpPr>
          <a:xfrm>
            <a:off x="811032" y="806316"/>
            <a:ext cx="661240" cy="1201620"/>
            <a:chOff x="7314523" y="1440019"/>
            <a:chExt cx="2081664" cy="5693486"/>
          </a:xfrm>
        </p:grpSpPr>
        <p:grpSp>
          <p:nvGrpSpPr>
            <p:cNvPr id="24" name="组合 23"/>
            <p:cNvGrpSpPr/>
            <p:nvPr/>
          </p:nvGrpSpPr>
          <p:grpSpPr>
            <a:xfrm flipH="1">
              <a:off x="7314523" y="1440019"/>
              <a:ext cx="2081664" cy="2081664"/>
              <a:chOff x="2848130" y="1860030"/>
              <a:chExt cx="3807502" cy="3807503"/>
            </a:xfrm>
          </p:grpSpPr>
          <p:sp>
            <p:nvSpPr>
              <p:cNvPr id="26" name="六边形 25"/>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27" name="六边形 26"/>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25"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cxnSp>
        <p:nvCxnSpPr>
          <p:cNvPr id="28" name="直接连接符 27"/>
          <p:cNvCxnSpPr/>
          <p:nvPr/>
        </p:nvCxnSpPr>
        <p:spPr>
          <a:xfrm>
            <a:off x="671245" y="1418944"/>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1241330" y="2947817"/>
            <a:ext cx="9371428" cy="2266667"/>
          </a:xfrm>
          <a:prstGeom prst="rect">
            <a:avLst/>
          </a:prstGeom>
        </p:spPr>
      </p:pic>
      <p:pic>
        <p:nvPicPr>
          <p:cNvPr id="10" name="图片 9"/>
          <p:cNvPicPr>
            <a:picLocks noChangeAspect="1"/>
          </p:cNvPicPr>
          <p:nvPr/>
        </p:nvPicPr>
        <p:blipFill>
          <a:blip r:embed="rId4"/>
          <a:stretch>
            <a:fillRect/>
          </a:stretch>
        </p:blipFill>
        <p:spPr>
          <a:xfrm>
            <a:off x="3061187" y="5477048"/>
            <a:ext cx="6038095" cy="1380952"/>
          </a:xfrm>
          <a:prstGeom prst="rect">
            <a:avLst/>
          </a:prstGeom>
        </p:spPr>
      </p:pic>
    </p:spTree>
    <p:extLst>
      <p:ext uri="{BB962C8B-B14F-4D97-AF65-F5344CB8AC3E}">
        <p14:creationId xmlns:p14="http://schemas.microsoft.com/office/powerpoint/2010/main" val="5987947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par>
                                    <p:cTn id="12" presetID="2" presetClass="entr" presetSubtype="1" fill="hold" nodeType="withEffect" p14:presetBounceEnd="50000">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14:bounceEnd="50000">
                                          <p:cBhvr additive="base">
                                            <p:cTn id="14" dur="10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2" presetClass="entr" presetSubtype="9" fill="hold" nodeType="withEffect" p14:presetBounceEnd="50000">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14:bounceEnd="50000">
                                          <p:cBhvr additive="base">
                                            <p:cTn id="18" dur="1000" fill="hold"/>
                                            <p:tgtEl>
                                              <p:spTgt spid="20"/>
                                            </p:tgtEl>
                                            <p:attrNameLst>
                                              <p:attrName>ppt_x</p:attrName>
                                            </p:attrNameLst>
                                          </p:cBhvr>
                                          <p:tavLst>
                                            <p:tav tm="0">
                                              <p:val>
                                                <p:strVal val="0-#ppt_w/2"/>
                                              </p:val>
                                            </p:tav>
                                            <p:tav tm="100000">
                                              <p:val>
                                                <p:strVal val="#ppt_x"/>
                                              </p:val>
                                            </p:tav>
                                          </p:tavLst>
                                        </p:anim>
                                        <p:anim calcmode="lin" valueType="num" p14:bounceEnd="50000">
                                          <p:cBhvr additive="base">
                                            <p:cTn id="19" dur="1000" fill="hold"/>
                                            <p:tgtEl>
                                              <p:spTgt spid="20"/>
                                            </p:tgtEl>
                                            <p:attrNameLst>
                                              <p:attrName>ppt_y</p:attrName>
                                            </p:attrNameLst>
                                          </p:cBhvr>
                                          <p:tavLst>
                                            <p:tav tm="0">
                                              <p:val>
                                                <p:strVal val="0-#ppt_h/2"/>
                                              </p:val>
                                            </p:tav>
                                            <p:tav tm="100000">
                                              <p:val>
                                                <p:strVal val="#ppt_y"/>
                                              </p:val>
                                            </p:tav>
                                          </p:tavLst>
                                        </p:anim>
                                      </p:childTnLst>
                                    </p:cTn>
                                  </p:par>
                                  <p:par>
                                    <p:cTn id="20" presetID="22" presetClass="entr" presetSubtype="8"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3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80">
                                              <p:stCondLst>
                                                <p:cond delay="0"/>
                                              </p:stCondLst>
                                            </p:cTn>
                                            <p:tgtEl>
                                              <p:spTgt spid="4"/>
                                            </p:tgtEl>
                                          </p:cBhvr>
                                        </p:animEffect>
                                        <p:anim calcmode="lin" valueType="num">
                                          <p:cBhvr>
                                            <p:cTn id="3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8" dur="26">
                                              <p:stCondLst>
                                                <p:cond delay="650"/>
                                              </p:stCondLst>
                                            </p:cTn>
                                            <p:tgtEl>
                                              <p:spTgt spid="4"/>
                                            </p:tgtEl>
                                          </p:cBhvr>
                                          <p:to x="100000" y="60000"/>
                                        </p:animScale>
                                        <p:animScale>
                                          <p:cBhvr>
                                            <p:cTn id="39" dur="166" decel="50000">
                                              <p:stCondLst>
                                                <p:cond delay="676"/>
                                              </p:stCondLst>
                                            </p:cTn>
                                            <p:tgtEl>
                                              <p:spTgt spid="4"/>
                                            </p:tgtEl>
                                          </p:cBhvr>
                                          <p:to x="100000" y="100000"/>
                                        </p:animScale>
                                        <p:animScale>
                                          <p:cBhvr>
                                            <p:cTn id="40" dur="26">
                                              <p:stCondLst>
                                                <p:cond delay="1312"/>
                                              </p:stCondLst>
                                            </p:cTn>
                                            <p:tgtEl>
                                              <p:spTgt spid="4"/>
                                            </p:tgtEl>
                                          </p:cBhvr>
                                          <p:to x="100000" y="80000"/>
                                        </p:animScale>
                                        <p:animScale>
                                          <p:cBhvr>
                                            <p:cTn id="41" dur="166" decel="50000">
                                              <p:stCondLst>
                                                <p:cond delay="1338"/>
                                              </p:stCondLst>
                                            </p:cTn>
                                            <p:tgtEl>
                                              <p:spTgt spid="4"/>
                                            </p:tgtEl>
                                          </p:cBhvr>
                                          <p:to x="100000" y="100000"/>
                                        </p:animScale>
                                        <p:animScale>
                                          <p:cBhvr>
                                            <p:cTn id="42" dur="26">
                                              <p:stCondLst>
                                                <p:cond delay="1642"/>
                                              </p:stCondLst>
                                            </p:cTn>
                                            <p:tgtEl>
                                              <p:spTgt spid="4"/>
                                            </p:tgtEl>
                                          </p:cBhvr>
                                          <p:to x="100000" y="90000"/>
                                        </p:animScale>
                                        <p:animScale>
                                          <p:cBhvr>
                                            <p:cTn id="43" dur="166" decel="50000">
                                              <p:stCondLst>
                                                <p:cond delay="1668"/>
                                              </p:stCondLst>
                                            </p:cTn>
                                            <p:tgtEl>
                                              <p:spTgt spid="4"/>
                                            </p:tgtEl>
                                          </p:cBhvr>
                                          <p:to x="100000" y="100000"/>
                                        </p:animScale>
                                        <p:animScale>
                                          <p:cBhvr>
                                            <p:cTn id="44" dur="26">
                                              <p:stCondLst>
                                                <p:cond delay="1808"/>
                                              </p:stCondLst>
                                            </p:cTn>
                                            <p:tgtEl>
                                              <p:spTgt spid="4"/>
                                            </p:tgtEl>
                                          </p:cBhvr>
                                          <p:to x="100000" y="95000"/>
                                        </p:animScale>
                                        <p:animScale>
                                          <p:cBhvr>
                                            <p:cTn id="45" dur="166" decel="50000">
                                              <p:stCondLst>
                                                <p:cond delay="1834"/>
                                              </p:stCondLst>
                                            </p:cTn>
                                            <p:tgtEl>
                                              <p:spTgt spid="4"/>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fltVal val="0"/>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animEffect transition="in" filter="fad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par>
                                    <p:cTn id="12" presetID="2" presetClass="entr" presetSubtype="1"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1000" fill="hold"/>
                                            <p:tgtEl>
                                              <p:spTgt spid="23"/>
                                            </p:tgtEl>
                                            <p:attrNameLst>
                                              <p:attrName>ppt_x</p:attrName>
                                            </p:attrNameLst>
                                          </p:cBhvr>
                                          <p:tavLst>
                                            <p:tav tm="0">
                                              <p:val>
                                                <p:strVal val="#ppt_x"/>
                                              </p:val>
                                            </p:tav>
                                            <p:tav tm="100000">
                                              <p:val>
                                                <p:strVal val="#ppt_x"/>
                                              </p:val>
                                            </p:tav>
                                          </p:tavLst>
                                        </p:anim>
                                        <p:anim calcmode="lin" valueType="num">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2" presetClass="entr" presetSubtype="9"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1000" fill="hold"/>
                                            <p:tgtEl>
                                              <p:spTgt spid="20"/>
                                            </p:tgtEl>
                                            <p:attrNameLst>
                                              <p:attrName>ppt_x</p:attrName>
                                            </p:attrNameLst>
                                          </p:cBhvr>
                                          <p:tavLst>
                                            <p:tav tm="0">
                                              <p:val>
                                                <p:strVal val="0-#ppt_w/2"/>
                                              </p:val>
                                            </p:tav>
                                            <p:tav tm="100000">
                                              <p:val>
                                                <p:strVal val="#ppt_x"/>
                                              </p:val>
                                            </p:tav>
                                          </p:tavLst>
                                        </p:anim>
                                        <p:anim calcmode="lin" valueType="num">
                                          <p:cBhvr additive="base">
                                            <p:cTn id="19" dur="1000" fill="hold"/>
                                            <p:tgtEl>
                                              <p:spTgt spid="20"/>
                                            </p:tgtEl>
                                            <p:attrNameLst>
                                              <p:attrName>ppt_y</p:attrName>
                                            </p:attrNameLst>
                                          </p:cBhvr>
                                          <p:tavLst>
                                            <p:tav tm="0">
                                              <p:val>
                                                <p:strVal val="0-#ppt_h/2"/>
                                              </p:val>
                                            </p:tav>
                                            <p:tav tm="100000">
                                              <p:val>
                                                <p:strVal val="#ppt_y"/>
                                              </p:val>
                                            </p:tav>
                                          </p:tavLst>
                                        </p:anim>
                                      </p:childTnLst>
                                    </p:cTn>
                                  </p:par>
                                  <p:par>
                                    <p:cTn id="20" presetID="22" presetClass="entr" presetSubtype="8"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3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80">
                                              <p:stCondLst>
                                                <p:cond delay="0"/>
                                              </p:stCondLst>
                                            </p:cTn>
                                            <p:tgtEl>
                                              <p:spTgt spid="4"/>
                                            </p:tgtEl>
                                          </p:cBhvr>
                                        </p:animEffect>
                                        <p:anim calcmode="lin" valueType="num">
                                          <p:cBhvr>
                                            <p:cTn id="3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8" dur="26">
                                              <p:stCondLst>
                                                <p:cond delay="650"/>
                                              </p:stCondLst>
                                            </p:cTn>
                                            <p:tgtEl>
                                              <p:spTgt spid="4"/>
                                            </p:tgtEl>
                                          </p:cBhvr>
                                          <p:to x="100000" y="60000"/>
                                        </p:animScale>
                                        <p:animScale>
                                          <p:cBhvr>
                                            <p:cTn id="39" dur="166" decel="50000">
                                              <p:stCondLst>
                                                <p:cond delay="676"/>
                                              </p:stCondLst>
                                            </p:cTn>
                                            <p:tgtEl>
                                              <p:spTgt spid="4"/>
                                            </p:tgtEl>
                                          </p:cBhvr>
                                          <p:to x="100000" y="100000"/>
                                        </p:animScale>
                                        <p:animScale>
                                          <p:cBhvr>
                                            <p:cTn id="40" dur="26">
                                              <p:stCondLst>
                                                <p:cond delay="1312"/>
                                              </p:stCondLst>
                                            </p:cTn>
                                            <p:tgtEl>
                                              <p:spTgt spid="4"/>
                                            </p:tgtEl>
                                          </p:cBhvr>
                                          <p:to x="100000" y="80000"/>
                                        </p:animScale>
                                        <p:animScale>
                                          <p:cBhvr>
                                            <p:cTn id="41" dur="166" decel="50000">
                                              <p:stCondLst>
                                                <p:cond delay="1338"/>
                                              </p:stCondLst>
                                            </p:cTn>
                                            <p:tgtEl>
                                              <p:spTgt spid="4"/>
                                            </p:tgtEl>
                                          </p:cBhvr>
                                          <p:to x="100000" y="100000"/>
                                        </p:animScale>
                                        <p:animScale>
                                          <p:cBhvr>
                                            <p:cTn id="42" dur="26">
                                              <p:stCondLst>
                                                <p:cond delay="1642"/>
                                              </p:stCondLst>
                                            </p:cTn>
                                            <p:tgtEl>
                                              <p:spTgt spid="4"/>
                                            </p:tgtEl>
                                          </p:cBhvr>
                                          <p:to x="100000" y="90000"/>
                                        </p:animScale>
                                        <p:animScale>
                                          <p:cBhvr>
                                            <p:cTn id="43" dur="166" decel="50000">
                                              <p:stCondLst>
                                                <p:cond delay="1668"/>
                                              </p:stCondLst>
                                            </p:cTn>
                                            <p:tgtEl>
                                              <p:spTgt spid="4"/>
                                            </p:tgtEl>
                                          </p:cBhvr>
                                          <p:to x="100000" y="100000"/>
                                        </p:animScale>
                                        <p:animScale>
                                          <p:cBhvr>
                                            <p:cTn id="44" dur="26">
                                              <p:stCondLst>
                                                <p:cond delay="1808"/>
                                              </p:stCondLst>
                                            </p:cTn>
                                            <p:tgtEl>
                                              <p:spTgt spid="4"/>
                                            </p:tgtEl>
                                          </p:cBhvr>
                                          <p:to x="100000" y="95000"/>
                                        </p:animScale>
                                        <p:animScale>
                                          <p:cBhvr>
                                            <p:cTn id="45" dur="166" decel="50000">
                                              <p:stCondLst>
                                                <p:cond delay="1834"/>
                                              </p:stCondLst>
                                            </p:cTn>
                                            <p:tgtEl>
                                              <p:spTgt spid="4"/>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fltVal val="0"/>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animEffect transition="in" filter="fad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5"/>
          <p:cNvSpPr txBox="1"/>
          <p:nvPr/>
        </p:nvSpPr>
        <p:spPr>
          <a:xfrm>
            <a:off x="900876" y="2813711"/>
            <a:ext cx="803425" cy="461665"/>
          </a:xfrm>
          <a:prstGeom prst="rect">
            <a:avLst/>
          </a:prstGeom>
          <a:noFill/>
        </p:spPr>
        <p:txBody>
          <a:bodyPr wrap="none" rtlCol="0">
            <a:spAutoFit/>
          </a:bodyPr>
          <a:lstStyle/>
          <a:p>
            <a:r>
              <a:rPr lang="zh-CN" altLang="en-US" sz="2400" b="1" dirty="0">
                <a:solidFill>
                  <a:schemeClr val="bg1"/>
                </a:solidFill>
              </a:rPr>
              <a:t>专业</a:t>
            </a:r>
          </a:p>
        </p:txBody>
      </p:sp>
      <p:sp>
        <p:nvSpPr>
          <p:cNvPr id="17" name="文本框 16"/>
          <p:cNvSpPr txBox="1"/>
          <p:nvPr/>
        </p:nvSpPr>
        <p:spPr>
          <a:xfrm>
            <a:off x="1704301" y="635052"/>
            <a:ext cx="2888291" cy="646331"/>
          </a:xfrm>
          <a:prstGeom prst="rect">
            <a:avLst/>
          </a:prstGeom>
          <a:noFill/>
        </p:spPr>
        <p:txBody>
          <a:bodyPr wrap="none" rtlCol="0">
            <a:spAutoFit/>
          </a:bodyPr>
          <a:lstStyle/>
          <a:p>
            <a:r>
              <a:rPr lang="en-US" altLang="zh-CN" sz="3600" dirty="0"/>
              <a:t>Gibbs Sampler</a:t>
            </a:r>
            <a:endParaRPr lang="zh-CN" altLang="en-US" sz="3600" b="1" dirty="0">
              <a:solidFill>
                <a:srgbClr val="BF1347"/>
              </a:solidFill>
              <a:latin typeface="微软雅黑" panose="020B0503020204020204" pitchFamily="34" charset="-122"/>
              <a:ea typeface="微软雅黑" panose="020B0503020204020204" pitchFamily="34" charset="-122"/>
            </a:endParaRPr>
          </a:p>
        </p:txBody>
      </p:sp>
      <p:sp>
        <p:nvSpPr>
          <p:cNvPr id="18" name="Rectangle 5"/>
          <p:cNvSpPr>
            <a:spLocks/>
          </p:cNvSpPr>
          <p:nvPr/>
        </p:nvSpPr>
        <p:spPr bwMode="auto">
          <a:xfrm>
            <a:off x="925350" y="1937968"/>
            <a:ext cx="9936721" cy="3524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en-US" altLang="zh-CN" sz="2000" dirty="0">
                <a:solidFill>
                  <a:schemeClr val="tx1">
                    <a:lumMod val="75000"/>
                    <a:lumOff val="25000"/>
                  </a:schemeClr>
                </a:solidFill>
                <a:latin typeface="微软雅黑"/>
                <a:ea typeface="微软雅黑"/>
                <a:cs typeface="Lato Light" charset="0"/>
                <a:sym typeface="Gill Sans" charset="0"/>
              </a:rPr>
              <a:t>The approximate Gibbs sampler has the following conditional distribution</a:t>
            </a:r>
            <a:r>
              <a:rPr lang="zh-CN" altLang="en-US" sz="2000" dirty="0">
                <a:solidFill>
                  <a:schemeClr val="tx1">
                    <a:lumMod val="75000"/>
                    <a:lumOff val="25000"/>
                  </a:schemeClr>
                </a:solidFill>
                <a:latin typeface="微软雅黑"/>
                <a:ea typeface="微软雅黑"/>
                <a:cs typeface="Lato Light" charset="0"/>
                <a:sym typeface="Gill Sans" charset="0"/>
              </a:rPr>
              <a:t>：</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9" name="文本框 18"/>
          <p:cNvSpPr txBox="1"/>
          <p:nvPr/>
        </p:nvSpPr>
        <p:spPr>
          <a:xfrm>
            <a:off x="9379650" y="-990522"/>
            <a:ext cx="877163" cy="369332"/>
          </a:xfrm>
          <a:prstGeom prst="rect">
            <a:avLst/>
          </a:prstGeom>
          <a:noFill/>
        </p:spPr>
        <p:txBody>
          <a:bodyPr wrap="none" rtlCol="0">
            <a:spAutoFit/>
          </a:bodyPr>
          <a:lstStyle/>
          <a:p>
            <a:r>
              <a:rPr lang="zh-CN" altLang="en-US" dirty="0"/>
              <a:t>延迟符</a:t>
            </a:r>
          </a:p>
        </p:txBody>
      </p:sp>
      <p:grpSp>
        <p:nvGrpSpPr>
          <p:cNvPr id="20" name="组合 19"/>
          <p:cNvGrpSpPr/>
          <p:nvPr/>
        </p:nvGrpSpPr>
        <p:grpSpPr>
          <a:xfrm>
            <a:off x="454352" y="674949"/>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21" name="六边形 20"/>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22" name="六边形 21"/>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23" name="6"/>
          <p:cNvGrpSpPr/>
          <p:nvPr/>
        </p:nvGrpSpPr>
        <p:grpSpPr>
          <a:xfrm>
            <a:off x="811032" y="806316"/>
            <a:ext cx="661240" cy="1201620"/>
            <a:chOff x="7314523" y="1440019"/>
            <a:chExt cx="2081664" cy="5693486"/>
          </a:xfrm>
        </p:grpSpPr>
        <p:grpSp>
          <p:nvGrpSpPr>
            <p:cNvPr id="24" name="组合 23"/>
            <p:cNvGrpSpPr/>
            <p:nvPr/>
          </p:nvGrpSpPr>
          <p:grpSpPr>
            <a:xfrm flipH="1">
              <a:off x="7314523" y="1440019"/>
              <a:ext cx="2081664" cy="2081664"/>
              <a:chOff x="2848130" y="1860030"/>
              <a:chExt cx="3807502" cy="3807503"/>
            </a:xfrm>
          </p:grpSpPr>
          <p:sp>
            <p:nvSpPr>
              <p:cNvPr id="26" name="六边形 25"/>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27" name="六边形 26"/>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25"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cxnSp>
        <p:nvCxnSpPr>
          <p:cNvPr id="28" name="直接连接符 27"/>
          <p:cNvCxnSpPr/>
          <p:nvPr/>
        </p:nvCxnSpPr>
        <p:spPr>
          <a:xfrm>
            <a:off x="671245" y="1418944"/>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1241330" y="2904453"/>
            <a:ext cx="9304762" cy="1819048"/>
          </a:xfrm>
          <a:prstGeom prst="rect">
            <a:avLst/>
          </a:prstGeom>
        </p:spPr>
      </p:pic>
    </p:spTree>
    <p:extLst>
      <p:ext uri="{BB962C8B-B14F-4D97-AF65-F5344CB8AC3E}">
        <p14:creationId xmlns:p14="http://schemas.microsoft.com/office/powerpoint/2010/main" val="134817588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par>
                                    <p:cTn id="12" presetID="2" presetClass="entr" presetSubtype="1" fill="hold" nodeType="withEffect" p14:presetBounceEnd="50000">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14:bounceEnd="50000">
                                          <p:cBhvr additive="base">
                                            <p:cTn id="14" dur="10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2" presetClass="entr" presetSubtype="9" fill="hold" nodeType="withEffect" p14:presetBounceEnd="50000">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14:bounceEnd="50000">
                                          <p:cBhvr additive="base">
                                            <p:cTn id="18" dur="1000" fill="hold"/>
                                            <p:tgtEl>
                                              <p:spTgt spid="20"/>
                                            </p:tgtEl>
                                            <p:attrNameLst>
                                              <p:attrName>ppt_x</p:attrName>
                                            </p:attrNameLst>
                                          </p:cBhvr>
                                          <p:tavLst>
                                            <p:tav tm="0">
                                              <p:val>
                                                <p:strVal val="0-#ppt_w/2"/>
                                              </p:val>
                                            </p:tav>
                                            <p:tav tm="100000">
                                              <p:val>
                                                <p:strVal val="#ppt_x"/>
                                              </p:val>
                                            </p:tav>
                                          </p:tavLst>
                                        </p:anim>
                                        <p:anim calcmode="lin" valueType="num" p14:bounceEnd="50000">
                                          <p:cBhvr additive="base">
                                            <p:cTn id="19" dur="1000" fill="hold"/>
                                            <p:tgtEl>
                                              <p:spTgt spid="20"/>
                                            </p:tgtEl>
                                            <p:attrNameLst>
                                              <p:attrName>ppt_y</p:attrName>
                                            </p:attrNameLst>
                                          </p:cBhvr>
                                          <p:tavLst>
                                            <p:tav tm="0">
                                              <p:val>
                                                <p:strVal val="0-#ppt_h/2"/>
                                              </p:val>
                                            </p:tav>
                                            <p:tav tm="100000">
                                              <p:val>
                                                <p:strVal val="#ppt_y"/>
                                              </p:val>
                                            </p:tav>
                                          </p:tavLst>
                                        </p:anim>
                                      </p:childTnLst>
                                    </p:cTn>
                                  </p:par>
                                  <p:par>
                                    <p:cTn id="20" presetID="22" presetClass="entr" presetSubtype="8"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3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par>
                                    <p:cTn id="12" presetID="2" presetClass="entr" presetSubtype="1"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1000" fill="hold"/>
                                            <p:tgtEl>
                                              <p:spTgt spid="23"/>
                                            </p:tgtEl>
                                            <p:attrNameLst>
                                              <p:attrName>ppt_x</p:attrName>
                                            </p:attrNameLst>
                                          </p:cBhvr>
                                          <p:tavLst>
                                            <p:tav tm="0">
                                              <p:val>
                                                <p:strVal val="#ppt_x"/>
                                              </p:val>
                                            </p:tav>
                                            <p:tav tm="100000">
                                              <p:val>
                                                <p:strVal val="#ppt_x"/>
                                              </p:val>
                                            </p:tav>
                                          </p:tavLst>
                                        </p:anim>
                                        <p:anim calcmode="lin" valueType="num">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2" presetClass="entr" presetSubtype="9"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1000" fill="hold"/>
                                            <p:tgtEl>
                                              <p:spTgt spid="20"/>
                                            </p:tgtEl>
                                            <p:attrNameLst>
                                              <p:attrName>ppt_x</p:attrName>
                                            </p:attrNameLst>
                                          </p:cBhvr>
                                          <p:tavLst>
                                            <p:tav tm="0">
                                              <p:val>
                                                <p:strVal val="0-#ppt_w/2"/>
                                              </p:val>
                                            </p:tav>
                                            <p:tav tm="100000">
                                              <p:val>
                                                <p:strVal val="#ppt_x"/>
                                              </p:val>
                                            </p:tav>
                                          </p:tavLst>
                                        </p:anim>
                                        <p:anim calcmode="lin" valueType="num">
                                          <p:cBhvr additive="base">
                                            <p:cTn id="19" dur="1000" fill="hold"/>
                                            <p:tgtEl>
                                              <p:spTgt spid="20"/>
                                            </p:tgtEl>
                                            <p:attrNameLst>
                                              <p:attrName>ppt_y</p:attrName>
                                            </p:attrNameLst>
                                          </p:cBhvr>
                                          <p:tavLst>
                                            <p:tav tm="0">
                                              <p:val>
                                                <p:strVal val="0-#ppt_h/2"/>
                                              </p:val>
                                            </p:tav>
                                            <p:tav tm="100000">
                                              <p:val>
                                                <p:strVal val="#ppt_y"/>
                                              </p:val>
                                            </p:tav>
                                          </p:tavLst>
                                        </p:anim>
                                      </p:childTnLst>
                                    </p:cTn>
                                  </p:par>
                                  <p:par>
                                    <p:cTn id="20" presetID="22" presetClass="entr" presetSubtype="8"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3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11" name="六边形 10"/>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12" name="六边形 11"/>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13" name="6"/>
          <p:cNvGrpSpPr/>
          <p:nvPr/>
        </p:nvGrpSpPr>
        <p:grpSpPr>
          <a:xfrm>
            <a:off x="691261" y="386163"/>
            <a:ext cx="661240" cy="1201620"/>
            <a:chOff x="7314523" y="1440019"/>
            <a:chExt cx="2081664" cy="5693486"/>
          </a:xfrm>
        </p:grpSpPr>
        <p:grpSp>
          <p:nvGrpSpPr>
            <p:cNvPr id="14" name="组合 13"/>
            <p:cNvGrpSpPr/>
            <p:nvPr/>
          </p:nvGrpSpPr>
          <p:grpSpPr>
            <a:xfrm flipH="1">
              <a:off x="7314523" y="1440019"/>
              <a:ext cx="2081664" cy="2081664"/>
              <a:chOff x="2848130" y="1860030"/>
              <a:chExt cx="3807502" cy="3807503"/>
            </a:xfrm>
          </p:grpSpPr>
          <p:sp>
            <p:nvSpPr>
              <p:cNvPr id="16" name="六边形 15"/>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17" name="六边形 16"/>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15"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sp>
        <p:nvSpPr>
          <p:cNvPr id="18" name="标题 1"/>
          <p:cNvSpPr txBox="1">
            <a:spLocks/>
          </p:cNvSpPr>
          <p:nvPr/>
        </p:nvSpPr>
        <p:spPr>
          <a:xfrm>
            <a:off x="1433393" y="293070"/>
            <a:ext cx="2965186" cy="56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en-US" altLang="zh-CN" sz="3200" b="1" kern="0" dirty="0"/>
              <a:t>Experiment</a:t>
            </a:r>
            <a:endParaRPr lang="zh-CN" altLang="en-US" sz="3200" b="1" kern="0" dirty="0"/>
          </a:p>
        </p:txBody>
      </p:sp>
      <p:cxnSp>
        <p:nvCxnSpPr>
          <p:cNvPr id="19" name="直接连接符 18"/>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379650" y="-990522"/>
            <a:ext cx="877163" cy="369332"/>
          </a:xfrm>
          <a:prstGeom prst="rect">
            <a:avLst/>
          </a:prstGeom>
          <a:noFill/>
        </p:spPr>
        <p:txBody>
          <a:bodyPr wrap="none" rtlCol="0">
            <a:spAutoFit/>
          </a:bodyPr>
          <a:lstStyle/>
          <a:p>
            <a:r>
              <a:rPr lang="zh-CN" altLang="en-US" dirty="0"/>
              <a:t>延迟符</a:t>
            </a:r>
          </a:p>
        </p:txBody>
      </p:sp>
      <p:sp>
        <p:nvSpPr>
          <p:cNvPr id="3" name="矩形 2"/>
          <p:cNvSpPr/>
          <p:nvPr/>
        </p:nvSpPr>
        <p:spPr>
          <a:xfrm>
            <a:off x="880696" y="986133"/>
            <a:ext cx="10297056" cy="5847755"/>
          </a:xfrm>
          <a:prstGeom prst="rect">
            <a:avLst/>
          </a:prstGeom>
        </p:spPr>
        <p:txBody>
          <a:bodyPr wrap="square">
            <a:spAutoFit/>
          </a:bodyPr>
          <a:lstStyle/>
          <a:p>
            <a:pPr marL="457200" indent="-457200">
              <a:buFont typeface="Wingdings" panose="05000000000000000000" pitchFamily="2" charset="2"/>
              <a:buChar char="l"/>
            </a:pPr>
            <a:r>
              <a:rPr lang="en-US" altLang="zh-CN" sz="2800" dirty="0"/>
              <a:t>Datasets</a:t>
            </a:r>
            <a:r>
              <a:rPr lang="zh-CN" altLang="en-US" sz="2800" dirty="0"/>
              <a:t>：</a:t>
            </a:r>
            <a:endParaRPr lang="en-US" altLang="zh-CN" sz="2800" dirty="0"/>
          </a:p>
          <a:p>
            <a:endParaRPr lang="en-US" altLang="zh-CN" sz="2800" dirty="0"/>
          </a:p>
          <a:p>
            <a:pPr marL="800100" lvl="1" indent="-342900">
              <a:buFont typeface="Wingdings" panose="05000000000000000000" pitchFamily="2" charset="2"/>
              <a:buChar char="Ø"/>
            </a:pP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 a large dataset containing 50 review collections from 50 product domains crawled fromAmazon.com.</a:t>
            </a:r>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en-US" altLang="zh-CN" sz="2800" dirty="0"/>
              <a:t>Baselines:</a:t>
            </a:r>
          </a:p>
          <a:p>
            <a:pPr marL="457200" indent="-457200">
              <a:buFont typeface="Wingdings" panose="05000000000000000000" pitchFamily="2" charset="2"/>
              <a:buChar char="l"/>
            </a:pPr>
            <a:endParaRPr lang="en-US" altLang="zh-CN" sz="2800" dirty="0"/>
          </a:p>
          <a:p>
            <a:pPr marL="800100" lvl="1" indent="-342900">
              <a:buFont typeface="Wingdings" panose="05000000000000000000" pitchFamily="2" charset="2"/>
              <a:buChar char="Ø"/>
            </a:pPr>
            <a:r>
              <a:rPr lang="en-US" altLang="zh-CN" sz="2400" b="1" dirty="0">
                <a:solidFill>
                  <a:schemeClr val="tx1">
                    <a:lumMod val="85000"/>
                    <a:lumOff val="15000"/>
                  </a:schemeClr>
                </a:solidFill>
                <a:latin typeface="Times New Roman" panose="02020603050405020304" pitchFamily="18" charset="0"/>
                <a:cs typeface="Times New Roman" panose="02020603050405020304" pitchFamily="18" charset="0"/>
              </a:rPr>
              <a:t>LDA</a:t>
            </a: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 :An unsupervised topic model.</a:t>
            </a:r>
          </a:p>
          <a:p>
            <a:pPr marL="800100" lvl="1" indent="-342900">
              <a:buFont typeface="Wingdings" panose="05000000000000000000" pitchFamily="2" charset="2"/>
              <a:buChar char="Ø"/>
            </a:pPr>
            <a:r>
              <a:rPr lang="en-US" altLang="zh-CN" sz="2400" b="1" dirty="0">
                <a:solidFill>
                  <a:schemeClr val="tx1">
                    <a:lumMod val="85000"/>
                    <a:lumOff val="15000"/>
                  </a:schemeClr>
                </a:solidFill>
                <a:latin typeface="Times New Roman" panose="02020603050405020304" pitchFamily="18" charset="0"/>
                <a:cs typeface="Times New Roman" panose="02020603050405020304" pitchFamily="18" charset="0"/>
              </a:rPr>
              <a:t>DF-LDA</a:t>
            </a: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 :A knowledge-based topic model that can use the user-provided knowledge.</a:t>
            </a:r>
          </a:p>
          <a:p>
            <a:pPr marL="800100" lvl="1" indent="-342900">
              <a:buFont typeface="Wingdings" panose="05000000000000000000" pitchFamily="2" charset="2"/>
              <a:buChar char="Ø"/>
            </a:pPr>
            <a:r>
              <a:rPr lang="en-US" altLang="zh-CN" sz="2400" b="1" dirty="0">
                <a:solidFill>
                  <a:schemeClr val="tx1">
                    <a:lumMod val="95000"/>
                    <a:lumOff val="5000"/>
                  </a:schemeClr>
                </a:solidFill>
                <a:latin typeface="Times New Roman" panose="02020603050405020304" pitchFamily="18" charset="0"/>
                <a:cs typeface="Times New Roman" panose="02020603050405020304" pitchFamily="18" charset="0"/>
              </a:rPr>
              <a:t>GK-LDA</a:t>
            </a:r>
            <a:r>
              <a:rPr lang="en-US" altLang="zh-CN"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:A knowledge-based topic model that uses the ratio of word probabilities under each topic to reduce the effect of wrong knowledge.</a:t>
            </a:r>
          </a:p>
          <a:p>
            <a:pPr marL="800100" lvl="1" indent="-342900">
              <a:buFont typeface="Wingdings" panose="05000000000000000000" pitchFamily="2" charset="2"/>
              <a:buChar char="Ø"/>
            </a:pPr>
            <a:r>
              <a:rPr lang="en-US" altLang="zh-CN" sz="2400" b="1" dirty="0">
                <a:solidFill>
                  <a:schemeClr val="tx1">
                    <a:lumMod val="85000"/>
                    <a:lumOff val="15000"/>
                  </a:schemeClr>
                </a:solidFill>
                <a:latin typeface="Times New Roman" panose="02020603050405020304" pitchFamily="18" charset="0"/>
                <a:cs typeface="Times New Roman" panose="02020603050405020304" pitchFamily="18" charset="0"/>
              </a:rPr>
              <a:t>AKL</a:t>
            </a: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 :A knowledge-based topic model that applies clustering to learn the knowledge and utilizes the knowledge in the form of knowledge clusters.</a:t>
            </a:r>
          </a:p>
          <a:p>
            <a:pPr marL="457200" indent="-457200">
              <a:buFont typeface="Wingdings" panose="05000000000000000000" pitchFamily="2" charset="2"/>
              <a:buChar char="l"/>
            </a:pPr>
            <a:endParaRPr lang="en-US" altLang="zh-CN" dirty="0"/>
          </a:p>
        </p:txBody>
      </p:sp>
    </p:spTree>
    <p:extLst>
      <p:ext uri="{BB962C8B-B14F-4D97-AF65-F5344CB8AC3E}">
        <p14:creationId xmlns:p14="http://schemas.microsoft.com/office/powerpoint/2010/main" val="91330685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50000">
                                          <p:cBhvr additive="base">
                                            <p:cTn id="7" dur="1000" fill="hold"/>
                                            <p:tgtEl>
                                              <p:spTgt spid="10"/>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14:bounceEnd="50000">
                                          <p:cBhvr additive="base">
                                            <p:cTn id="11" dur="10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13"/>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50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22" presetClass="entr" presetSubtype="8" fill="hold" nodeType="withEffect">
                                      <p:stCondLst>
                                        <p:cond delay="50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3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inVertic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ppt_x"/>
                                              </p:val>
                                            </p:tav>
                                            <p:tav tm="100000">
                                              <p:val>
                                                <p:strVal val="#ppt_x"/>
                                              </p:val>
                                            </p:tav>
                                          </p:tavLst>
                                        </p:anim>
                                        <p:anim calcmode="lin" valueType="num">
                                          <p:cBhvr additive="base">
                                            <p:cTn id="12" dur="1000" fill="hold"/>
                                            <p:tgtEl>
                                              <p:spTgt spid="13"/>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50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22" presetClass="entr" presetSubtype="8" fill="hold" nodeType="withEffect">
                                      <p:stCondLst>
                                        <p:cond delay="50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3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inVertic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11" name="六边形 10"/>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12" name="六边形 11"/>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13" name="6"/>
          <p:cNvGrpSpPr/>
          <p:nvPr/>
        </p:nvGrpSpPr>
        <p:grpSpPr>
          <a:xfrm>
            <a:off x="691261" y="386163"/>
            <a:ext cx="661240" cy="1201620"/>
            <a:chOff x="7314523" y="1440019"/>
            <a:chExt cx="2081664" cy="5693486"/>
          </a:xfrm>
        </p:grpSpPr>
        <p:grpSp>
          <p:nvGrpSpPr>
            <p:cNvPr id="14" name="组合 13"/>
            <p:cNvGrpSpPr/>
            <p:nvPr/>
          </p:nvGrpSpPr>
          <p:grpSpPr>
            <a:xfrm flipH="1">
              <a:off x="7314523" y="1440019"/>
              <a:ext cx="2081664" cy="2081664"/>
              <a:chOff x="2848130" y="1860030"/>
              <a:chExt cx="3807502" cy="3807503"/>
            </a:xfrm>
          </p:grpSpPr>
          <p:sp>
            <p:nvSpPr>
              <p:cNvPr id="16" name="六边形 15"/>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17" name="六边形 16"/>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15"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sp>
        <p:nvSpPr>
          <p:cNvPr id="18" name="标题 1"/>
          <p:cNvSpPr txBox="1">
            <a:spLocks/>
          </p:cNvSpPr>
          <p:nvPr/>
        </p:nvSpPr>
        <p:spPr>
          <a:xfrm>
            <a:off x="1433393" y="293070"/>
            <a:ext cx="2965186" cy="56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en-US" altLang="zh-CN" sz="3200" b="1" kern="0" dirty="0"/>
              <a:t>Experiment</a:t>
            </a:r>
            <a:endParaRPr lang="zh-CN" altLang="en-US" sz="3200" b="1" kern="0" dirty="0"/>
          </a:p>
        </p:txBody>
      </p:sp>
      <p:cxnSp>
        <p:nvCxnSpPr>
          <p:cNvPr id="19" name="直接连接符 18"/>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379650" y="-990522"/>
            <a:ext cx="877163" cy="369332"/>
          </a:xfrm>
          <a:prstGeom prst="rect">
            <a:avLst/>
          </a:prstGeom>
          <a:noFill/>
        </p:spPr>
        <p:txBody>
          <a:bodyPr wrap="none" rtlCol="0">
            <a:spAutoFit/>
          </a:bodyPr>
          <a:lstStyle/>
          <a:p>
            <a:r>
              <a:rPr lang="zh-CN" altLang="en-US" dirty="0"/>
              <a:t>延迟符</a:t>
            </a:r>
          </a:p>
        </p:txBody>
      </p:sp>
      <mc:AlternateContent xmlns:mc="http://schemas.openxmlformats.org/markup-compatibility/2006" xmlns:a14="http://schemas.microsoft.com/office/drawing/2010/main">
        <mc:Choice Requires="a14">
          <p:sp>
            <p:nvSpPr>
              <p:cNvPr id="3" name="矩形 2"/>
              <p:cNvSpPr/>
              <p:nvPr/>
            </p:nvSpPr>
            <p:spPr>
              <a:xfrm>
                <a:off x="752448" y="1493236"/>
                <a:ext cx="10297056" cy="4803494"/>
              </a:xfrm>
              <a:prstGeom prst="rect">
                <a:avLst/>
              </a:prstGeom>
            </p:spPr>
            <p:txBody>
              <a:bodyPr wrap="square">
                <a:spAutoFit/>
              </a:bodyPr>
              <a:lstStyle/>
              <a:p>
                <a:pPr marL="457200" indent="-457200">
                  <a:buFont typeface="Wingdings" panose="05000000000000000000" pitchFamily="2" charset="2"/>
                  <a:buChar char="l"/>
                </a:pPr>
                <a:r>
                  <a:rPr lang="en-US" altLang="zh-CN" sz="2800" dirty="0">
                    <a:latin typeface="Times New Roman" panose="02020603050405020304" pitchFamily="18" charset="0"/>
                    <a:cs typeface="Times New Roman" panose="02020603050405020304" pitchFamily="18" charset="0"/>
                  </a:rPr>
                  <a:t>Evaluation </a:t>
                </a:r>
                <a:r>
                  <a:rPr lang="zh-CN" altLang="en-US" sz="2800" dirty="0"/>
                  <a:t>：</a:t>
                </a:r>
                <a:endParaRPr lang="en-US" altLang="zh-CN" sz="2800" dirty="0"/>
              </a:p>
              <a:p>
                <a:endParaRPr lang="en-US" altLang="zh-CN" sz="2800" dirty="0"/>
              </a:p>
              <a:p>
                <a:pPr marL="800100" lvl="1" indent="-342900">
                  <a:buFont typeface="Wingdings" panose="05000000000000000000" pitchFamily="2" charset="2"/>
                  <a:buChar char="Ø"/>
                </a:pP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 Topic Coherence.</a:t>
                </a:r>
              </a:p>
              <a:p>
                <a:pPr marL="800100" lvl="1" indent="-342900">
                  <a:buFont typeface="Wingdings" panose="05000000000000000000" pitchFamily="2" charset="2"/>
                  <a:buChar char="Ø"/>
                </a:pPr>
                <a:r>
                  <a:rPr lang="en-US" altLang="zh-CN" sz="2400" dirty="0"/>
                  <a:t>Precision@5</a:t>
                </a:r>
              </a:p>
              <a:p>
                <a:pPr marL="800100" lvl="1" indent="-342900">
                  <a:buFont typeface="Wingdings" panose="05000000000000000000" pitchFamily="2" charset="2"/>
                  <a:buChar char="Ø"/>
                </a:pPr>
                <a:r>
                  <a:rPr lang="en-US" altLang="zh-CN" sz="2400" dirty="0"/>
                  <a:t>Precision@10</a:t>
                </a:r>
                <a:endPar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en-US" altLang="zh-CN" sz="2800" dirty="0"/>
                  <a:t>Parameter Setting :</a:t>
                </a:r>
              </a:p>
              <a:p>
                <a:pPr marL="457200" indent="-457200">
                  <a:buFont typeface="Wingdings" panose="05000000000000000000" pitchFamily="2" charset="2"/>
                  <a:buChar char="l"/>
                </a:pPr>
                <a:endParaRPr lang="en-US" altLang="zh-CN" sz="2800" dirty="0"/>
              </a:p>
              <a:p>
                <a:pPr marL="800100" lvl="1" indent="-342900">
                  <a:buFont typeface="Wingdings" panose="05000000000000000000" pitchFamily="2" charset="2"/>
                  <a:buChar char="Ø"/>
                </a:pPr>
                <a:r>
                  <a:rPr lang="en-US" altLang="zh-CN" sz="2400" dirty="0"/>
                  <a:t> </a:t>
                </a:r>
                <a:r>
                  <a:rPr lang="el-GR" altLang="zh-CN" sz="2400" dirty="0"/>
                  <a:t>α</a:t>
                </a:r>
                <a:r>
                  <a:rPr lang="en-US" altLang="zh-CN" sz="2400" dirty="0"/>
                  <a:t>= 1,  </a:t>
                </a:r>
                <a:r>
                  <a:rPr lang="el-GR" altLang="zh-CN" sz="2400" dirty="0"/>
                  <a:t>β</a:t>
                </a:r>
                <a:r>
                  <a:rPr lang="en-US" altLang="zh-CN" sz="2400" dirty="0"/>
                  <a:t>= 0.1, T = 15 </a:t>
                </a:r>
              </a:p>
              <a:p>
                <a:pPr marL="800100" lvl="1" indent="-342900">
                  <a:buFont typeface="Wingdings" panose="05000000000000000000" pitchFamily="2" charset="2"/>
                  <a:buChar char="Ø"/>
                </a:pP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minimum support </a:t>
                </a:r>
                <a:r>
                  <a:rPr lang="zh-CN" altLang="en-US" sz="2400" dirty="0">
                    <a:solidFill>
                      <a:schemeClr val="tx1">
                        <a:lumMod val="85000"/>
                        <a:lumOff val="1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min(5, 0.4×#Trans) #Trans is the size of each </a:t>
                </a:r>
                <a14:m>
                  <m:oMath xmlns:m="http://schemas.openxmlformats.org/officeDocument/2006/math">
                    <m:sSubSup>
                      <m:sSubSupPr>
                        <m:ctrlPr>
                          <a:rPr lang="en-US" altLang="zh-CN" sz="2400" i="1" smtClean="0">
                            <a:solidFill>
                              <a:schemeClr val="tx1">
                                <a:lumMod val="85000"/>
                                <a:lumOff val="15000"/>
                              </a:schemeClr>
                            </a:solidFill>
                            <a:latin typeface="Cambria Math" panose="02040503050406030204" pitchFamily="18" charset="0"/>
                            <a:cs typeface="Times New Roman" panose="02020603050405020304" pitchFamily="18" charset="0"/>
                          </a:rPr>
                        </m:ctrlPr>
                      </m:sSubSupPr>
                      <m:e>
                        <m:r>
                          <a:rPr lang="en-US" altLang="zh-CN" sz="2400" b="0" i="1" smtClean="0">
                            <a:solidFill>
                              <a:schemeClr val="tx1">
                                <a:lumMod val="85000"/>
                                <a:lumOff val="15000"/>
                              </a:schemeClr>
                            </a:solidFill>
                            <a:latin typeface="Cambria Math" panose="02040503050406030204" pitchFamily="18" charset="0"/>
                            <a:cs typeface="Times New Roman" panose="02020603050405020304" pitchFamily="18" charset="0"/>
                          </a:rPr>
                          <m:t>𝑀</m:t>
                        </m:r>
                      </m:e>
                      <m:sub>
                        <m:r>
                          <m:rPr>
                            <m:sty m:val="p"/>
                          </m:rPr>
                          <a:rPr lang="en-US" altLang="zh-CN" sz="2400" i="1">
                            <a:solidFill>
                              <a:schemeClr val="tx1">
                                <a:lumMod val="85000"/>
                                <a:lumOff val="15000"/>
                              </a:schemeClr>
                            </a:solidFill>
                            <a:latin typeface="Cambria Math" panose="02040503050406030204" pitchFamily="18" charset="0"/>
                            <a:cs typeface="Times New Roman" panose="02020603050405020304" pitchFamily="18" charset="0"/>
                          </a:rPr>
                          <m:t>j</m:t>
                        </m:r>
                      </m:sub>
                      <m:sup>
                        <m:r>
                          <a:rPr lang="en-US" altLang="zh-CN" sz="2400" b="0" i="1" smtClean="0">
                            <a:solidFill>
                              <a:schemeClr val="tx1">
                                <a:lumMod val="85000"/>
                                <a:lumOff val="15000"/>
                              </a:schemeClr>
                            </a:solidFill>
                            <a:latin typeface="Cambria Math" panose="02040503050406030204" pitchFamily="18" charset="0"/>
                            <a:cs typeface="Times New Roman" panose="02020603050405020304" pitchFamily="18" charset="0"/>
                          </a:rPr>
                          <m:t>𝑡</m:t>
                        </m:r>
                      </m:sup>
                    </m:sSubSup>
                  </m:oMath>
                </a14:m>
                <a:endPar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π=7.0</a:t>
                </a:r>
                <a:r>
                  <a:rPr lang="zh-CN" altLang="en-US" sz="2400" dirty="0">
                    <a:solidFill>
                      <a:schemeClr val="tx1">
                        <a:lumMod val="85000"/>
                        <a:lumOff val="1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μ=0.3</a:t>
                </a:r>
              </a:p>
              <a:p>
                <a:endParaRPr lang="en-US" altLang="zh-CN" dirty="0"/>
              </a:p>
            </p:txBody>
          </p:sp>
        </mc:Choice>
        <mc:Fallback xmlns="">
          <p:sp>
            <p:nvSpPr>
              <p:cNvPr id="3" name="矩形 2"/>
              <p:cNvSpPr>
                <a:spLocks noRot="1" noChangeAspect="1" noMove="1" noResize="1" noEditPoints="1" noAdjustHandles="1" noChangeArrowheads="1" noChangeShapeType="1" noTextEdit="1"/>
              </p:cNvSpPr>
              <p:nvPr/>
            </p:nvSpPr>
            <p:spPr>
              <a:xfrm>
                <a:off x="752448" y="1493236"/>
                <a:ext cx="10297056" cy="4803494"/>
              </a:xfrm>
              <a:prstGeom prst="rect">
                <a:avLst/>
              </a:prstGeom>
              <a:blipFill rotWithShape="0">
                <a:blip r:embed="rId3"/>
                <a:stretch>
                  <a:fillRect l="-1006" t="-19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238550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300"/>
                                            <p:tgtEl>
                                              <p:spTgt spid="19"/>
                                            </p:tgtEl>
                                          </p:cBhvr>
                                        </p:animEffect>
                                      </p:childTnLst>
                                    </p:cTn>
                                  </p:par>
                                </p:childTnLst>
                              </p:cTn>
                            </p:par>
                            <p:par>
                              <p:cTn id="8" fill="hold">
                                <p:stCondLst>
                                  <p:cond delay="300"/>
                                </p:stCondLst>
                                <p:childTnLst>
                                  <p:par>
                                    <p:cTn id="9" presetID="2" presetClass="entr" presetSubtype="9" fill="hold" nodeType="afterEffect" p14:presetBounceEnd="50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50000">
                                          <p:cBhvr additive="base">
                                            <p:cTn id="11" dur="1000" fill="hold"/>
                                            <p:tgtEl>
                                              <p:spTgt spid="10"/>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14:bounceEnd="50000">
                                          <p:cBhvr additive="base">
                                            <p:cTn id="15" dur="10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13"/>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80">
                                              <p:stCondLst>
                                                <p:cond delay="0"/>
                                              </p:stCondLst>
                                            </p:cTn>
                                            <p:tgtEl>
                                              <p:spTgt spid="3"/>
                                            </p:tgtEl>
                                          </p:cBhvr>
                                        </p:animEffect>
                                        <p:anim calcmode="lin" valueType="num">
                                          <p:cBhvr>
                                            <p:cTn id="2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0" dur="26">
                                              <p:stCondLst>
                                                <p:cond delay="650"/>
                                              </p:stCondLst>
                                            </p:cTn>
                                            <p:tgtEl>
                                              <p:spTgt spid="3"/>
                                            </p:tgtEl>
                                          </p:cBhvr>
                                          <p:to x="100000" y="60000"/>
                                        </p:animScale>
                                        <p:animScale>
                                          <p:cBhvr>
                                            <p:cTn id="31" dur="166" decel="50000">
                                              <p:stCondLst>
                                                <p:cond delay="676"/>
                                              </p:stCondLst>
                                            </p:cTn>
                                            <p:tgtEl>
                                              <p:spTgt spid="3"/>
                                            </p:tgtEl>
                                          </p:cBhvr>
                                          <p:to x="100000" y="100000"/>
                                        </p:animScale>
                                        <p:animScale>
                                          <p:cBhvr>
                                            <p:cTn id="32" dur="26">
                                              <p:stCondLst>
                                                <p:cond delay="1312"/>
                                              </p:stCondLst>
                                            </p:cTn>
                                            <p:tgtEl>
                                              <p:spTgt spid="3"/>
                                            </p:tgtEl>
                                          </p:cBhvr>
                                          <p:to x="100000" y="80000"/>
                                        </p:animScale>
                                        <p:animScale>
                                          <p:cBhvr>
                                            <p:cTn id="33" dur="166" decel="50000">
                                              <p:stCondLst>
                                                <p:cond delay="1338"/>
                                              </p:stCondLst>
                                            </p:cTn>
                                            <p:tgtEl>
                                              <p:spTgt spid="3"/>
                                            </p:tgtEl>
                                          </p:cBhvr>
                                          <p:to x="100000" y="100000"/>
                                        </p:animScale>
                                        <p:animScale>
                                          <p:cBhvr>
                                            <p:cTn id="34" dur="26">
                                              <p:stCondLst>
                                                <p:cond delay="1642"/>
                                              </p:stCondLst>
                                            </p:cTn>
                                            <p:tgtEl>
                                              <p:spTgt spid="3"/>
                                            </p:tgtEl>
                                          </p:cBhvr>
                                          <p:to x="100000" y="90000"/>
                                        </p:animScale>
                                        <p:animScale>
                                          <p:cBhvr>
                                            <p:cTn id="35" dur="166" decel="50000">
                                              <p:stCondLst>
                                                <p:cond delay="1668"/>
                                              </p:stCondLst>
                                            </p:cTn>
                                            <p:tgtEl>
                                              <p:spTgt spid="3"/>
                                            </p:tgtEl>
                                          </p:cBhvr>
                                          <p:to x="100000" y="100000"/>
                                        </p:animScale>
                                        <p:animScale>
                                          <p:cBhvr>
                                            <p:cTn id="36" dur="26">
                                              <p:stCondLst>
                                                <p:cond delay="1808"/>
                                              </p:stCondLst>
                                            </p:cTn>
                                            <p:tgtEl>
                                              <p:spTgt spid="3"/>
                                            </p:tgtEl>
                                          </p:cBhvr>
                                          <p:to x="100000" y="95000"/>
                                        </p:animScale>
                                        <p:animScale>
                                          <p:cBhvr>
                                            <p:cTn id="3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300"/>
                                            <p:tgtEl>
                                              <p:spTgt spid="19"/>
                                            </p:tgtEl>
                                          </p:cBhvr>
                                        </p:animEffect>
                                      </p:childTnLst>
                                    </p:cTn>
                                  </p:par>
                                </p:childTnLst>
                              </p:cTn>
                            </p:par>
                            <p:par>
                              <p:cTn id="8" fill="hold">
                                <p:stCondLst>
                                  <p:cond delay="300"/>
                                </p:stCondLst>
                                <p:childTnLst>
                                  <p:par>
                                    <p:cTn id="9" presetID="2" presetClass="entr" presetSubtype="9"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80">
                                              <p:stCondLst>
                                                <p:cond delay="0"/>
                                              </p:stCondLst>
                                            </p:cTn>
                                            <p:tgtEl>
                                              <p:spTgt spid="3"/>
                                            </p:tgtEl>
                                          </p:cBhvr>
                                        </p:animEffect>
                                        <p:anim calcmode="lin" valueType="num">
                                          <p:cBhvr>
                                            <p:cTn id="2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0" dur="26">
                                              <p:stCondLst>
                                                <p:cond delay="650"/>
                                              </p:stCondLst>
                                            </p:cTn>
                                            <p:tgtEl>
                                              <p:spTgt spid="3"/>
                                            </p:tgtEl>
                                          </p:cBhvr>
                                          <p:to x="100000" y="60000"/>
                                        </p:animScale>
                                        <p:animScale>
                                          <p:cBhvr>
                                            <p:cTn id="31" dur="166" decel="50000">
                                              <p:stCondLst>
                                                <p:cond delay="676"/>
                                              </p:stCondLst>
                                            </p:cTn>
                                            <p:tgtEl>
                                              <p:spTgt spid="3"/>
                                            </p:tgtEl>
                                          </p:cBhvr>
                                          <p:to x="100000" y="100000"/>
                                        </p:animScale>
                                        <p:animScale>
                                          <p:cBhvr>
                                            <p:cTn id="32" dur="26">
                                              <p:stCondLst>
                                                <p:cond delay="1312"/>
                                              </p:stCondLst>
                                            </p:cTn>
                                            <p:tgtEl>
                                              <p:spTgt spid="3"/>
                                            </p:tgtEl>
                                          </p:cBhvr>
                                          <p:to x="100000" y="80000"/>
                                        </p:animScale>
                                        <p:animScale>
                                          <p:cBhvr>
                                            <p:cTn id="33" dur="166" decel="50000">
                                              <p:stCondLst>
                                                <p:cond delay="1338"/>
                                              </p:stCondLst>
                                            </p:cTn>
                                            <p:tgtEl>
                                              <p:spTgt spid="3"/>
                                            </p:tgtEl>
                                          </p:cBhvr>
                                          <p:to x="100000" y="100000"/>
                                        </p:animScale>
                                        <p:animScale>
                                          <p:cBhvr>
                                            <p:cTn id="34" dur="26">
                                              <p:stCondLst>
                                                <p:cond delay="1642"/>
                                              </p:stCondLst>
                                            </p:cTn>
                                            <p:tgtEl>
                                              <p:spTgt spid="3"/>
                                            </p:tgtEl>
                                          </p:cBhvr>
                                          <p:to x="100000" y="90000"/>
                                        </p:animScale>
                                        <p:animScale>
                                          <p:cBhvr>
                                            <p:cTn id="35" dur="166" decel="50000">
                                              <p:stCondLst>
                                                <p:cond delay="1668"/>
                                              </p:stCondLst>
                                            </p:cTn>
                                            <p:tgtEl>
                                              <p:spTgt spid="3"/>
                                            </p:tgtEl>
                                          </p:cBhvr>
                                          <p:to x="100000" y="100000"/>
                                        </p:animScale>
                                        <p:animScale>
                                          <p:cBhvr>
                                            <p:cTn id="36" dur="26">
                                              <p:stCondLst>
                                                <p:cond delay="1808"/>
                                              </p:stCondLst>
                                            </p:cTn>
                                            <p:tgtEl>
                                              <p:spTgt spid="3"/>
                                            </p:tgtEl>
                                          </p:cBhvr>
                                          <p:to x="100000" y="95000"/>
                                        </p:animScale>
                                        <p:animScale>
                                          <p:cBhvr>
                                            <p:cTn id="3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11" name="六边形 10"/>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12" name="六边形 11"/>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13" name="6"/>
          <p:cNvGrpSpPr/>
          <p:nvPr/>
        </p:nvGrpSpPr>
        <p:grpSpPr>
          <a:xfrm>
            <a:off x="691261" y="386163"/>
            <a:ext cx="661240" cy="1201620"/>
            <a:chOff x="7314523" y="1440019"/>
            <a:chExt cx="2081664" cy="5693486"/>
          </a:xfrm>
        </p:grpSpPr>
        <p:grpSp>
          <p:nvGrpSpPr>
            <p:cNvPr id="14" name="组合 13"/>
            <p:cNvGrpSpPr/>
            <p:nvPr/>
          </p:nvGrpSpPr>
          <p:grpSpPr>
            <a:xfrm flipH="1">
              <a:off x="7314523" y="1440019"/>
              <a:ext cx="2081664" cy="2081664"/>
              <a:chOff x="2848130" y="1860030"/>
              <a:chExt cx="3807502" cy="3807503"/>
            </a:xfrm>
          </p:grpSpPr>
          <p:sp>
            <p:nvSpPr>
              <p:cNvPr id="16" name="六边形 15"/>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17" name="六边形 16"/>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15"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sp>
        <p:nvSpPr>
          <p:cNvPr id="18" name="标题 1"/>
          <p:cNvSpPr txBox="1">
            <a:spLocks/>
          </p:cNvSpPr>
          <p:nvPr/>
        </p:nvSpPr>
        <p:spPr>
          <a:xfrm>
            <a:off x="1433393" y="293070"/>
            <a:ext cx="2965186" cy="56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en-US" altLang="zh-CN" sz="3200" b="1" kern="0" dirty="0"/>
              <a:t>Experiment</a:t>
            </a:r>
            <a:endParaRPr lang="zh-CN" altLang="en-US" sz="3200" b="1" kern="0" dirty="0"/>
          </a:p>
        </p:txBody>
      </p:sp>
      <p:cxnSp>
        <p:nvCxnSpPr>
          <p:cNvPr id="19" name="直接连接符 18"/>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379650" y="-990522"/>
            <a:ext cx="877163" cy="369332"/>
          </a:xfrm>
          <a:prstGeom prst="rect">
            <a:avLst/>
          </a:prstGeom>
          <a:noFill/>
        </p:spPr>
        <p:txBody>
          <a:bodyPr wrap="none" rtlCol="0">
            <a:spAutoFit/>
          </a:bodyPr>
          <a:lstStyle/>
          <a:p>
            <a:r>
              <a:rPr lang="zh-CN" altLang="en-US" dirty="0"/>
              <a:t>延迟符</a:t>
            </a:r>
          </a:p>
        </p:txBody>
      </p:sp>
      <p:sp>
        <p:nvSpPr>
          <p:cNvPr id="3" name="矩形 2"/>
          <p:cNvSpPr/>
          <p:nvPr/>
        </p:nvSpPr>
        <p:spPr>
          <a:xfrm>
            <a:off x="752448" y="1493236"/>
            <a:ext cx="10297056" cy="1231106"/>
          </a:xfrm>
          <a:prstGeom prst="rect">
            <a:avLst/>
          </a:prstGeom>
        </p:spPr>
        <p:txBody>
          <a:bodyPr wrap="square">
            <a:spAutoFit/>
          </a:bodyPr>
          <a:lstStyle/>
          <a:p>
            <a:pPr marL="457200" indent="-457200">
              <a:buFont typeface="Wingdings" panose="05000000000000000000" pitchFamily="2" charset="2"/>
              <a:buChar char="l"/>
            </a:pPr>
            <a:r>
              <a:rPr lang="en-US" altLang="zh-CN" sz="2800" dirty="0">
                <a:latin typeface="Times New Roman" panose="02020603050405020304" pitchFamily="18" charset="0"/>
                <a:cs typeface="Times New Roman" panose="02020603050405020304" pitchFamily="18" charset="0"/>
              </a:rPr>
              <a:t>Result </a:t>
            </a:r>
            <a:r>
              <a:rPr lang="zh-CN" altLang="en-US" sz="2800" dirty="0"/>
              <a:t>：</a:t>
            </a:r>
            <a:endParaRPr lang="en-US" altLang="zh-CN" sz="2800" dirty="0"/>
          </a:p>
          <a:p>
            <a:endParaRPr lang="en-US" altLang="zh-CN" sz="2800" dirty="0"/>
          </a:p>
          <a:p>
            <a:endParaRPr lang="en-US" altLang="zh-CN" dirty="0"/>
          </a:p>
        </p:txBody>
      </p:sp>
      <p:pic>
        <p:nvPicPr>
          <p:cNvPr id="2" name="图片 1"/>
          <p:cNvPicPr>
            <a:picLocks noChangeAspect="1"/>
          </p:cNvPicPr>
          <p:nvPr/>
        </p:nvPicPr>
        <p:blipFill>
          <a:blip r:embed="rId3"/>
          <a:stretch>
            <a:fillRect/>
          </a:stretch>
        </p:blipFill>
        <p:spPr>
          <a:xfrm>
            <a:off x="687011" y="2182337"/>
            <a:ext cx="5530264" cy="2488619"/>
          </a:xfrm>
          <a:prstGeom prst="rect">
            <a:avLst/>
          </a:prstGeom>
        </p:spPr>
      </p:pic>
      <p:pic>
        <p:nvPicPr>
          <p:cNvPr id="4" name="图片 3"/>
          <p:cNvPicPr>
            <a:picLocks noChangeAspect="1"/>
          </p:cNvPicPr>
          <p:nvPr/>
        </p:nvPicPr>
        <p:blipFill>
          <a:blip r:embed="rId4"/>
          <a:stretch>
            <a:fillRect/>
          </a:stretch>
        </p:blipFill>
        <p:spPr>
          <a:xfrm>
            <a:off x="5374434" y="4503104"/>
            <a:ext cx="6130558" cy="2118413"/>
          </a:xfrm>
          <a:prstGeom prst="rect">
            <a:avLst/>
          </a:prstGeom>
        </p:spPr>
      </p:pic>
      <p:pic>
        <p:nvPicPr>
          <p:cNvPr id="5" name="图片 4"/>
          <p:cNvPicPr>
            <a:picLocks noChangeAspect="1"/>
          </p:cNvPicPr>
          <p:nvPr/>
        </p:nvPicPr>
        <p:blipFill>
          <a:blip r:embed="rId5"/>
          <a:stretch>
            <a:fillRect/>
          </a:stretch>
        </p:blipFill>
        <p:spPr>
          <a:xfrm>
            <a:off x="1278814" y="2077085"/>
            <a:ext cx="9244324" cy="4180851"/>
          </a:xfrm>
          <a:prstGeom prst="rect">
            <a:avLst/>
          </a:prstGeom>
        </p:spPr>
      </p:pic>
    </p:spTree>
    <p:extLst>
      <p:ext uri="{BB962C8B-B14F-4D97-AF65-F5344CB8AC3E}">
        <p14:creationId xmlns:p14="http://schemas.microsoft.com/office/powerpoint/2010/main" val="369902180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300"/>
                                            <p:tgtEl>
                                              <p:spTgt spid="19"/>
                                            </p:tgtEl>
                                          </p:cBhvr>
                                        </p:animEffect>
                                      </p:childTnLst>
                                    </p:cTn>
                                  </p:par>
                                </p:childTnLst>
                              </p:cTn>
                            </p:par>
                            <p:par>
                              <p:cTn id="8" fill="hold">
                                <p:stCondLst>
                                  <p:cond delay="300"/>
                                </p:stCondLst>
                                <p:childTnLst>
                                  <p:par>
                                    <p:cTn id="9" presetID="1"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300"/>
                                </p:stCondLst>
                                <p:childTnLst>
                                  <p:par>
                                    <p:cTn id="12" presetID="2" presetClass="entr" presetSubtype="9" fill="hold" nodeType="afterEffect" p14:presetBounceEnd="50000">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14:bounceEnd="50000">
                                          <p:cBhvr additive="base">
                                            <p:cTn id="14" dur="1000" fill="hold"/>
                                            <p:tgtEl>
                                              <p:spTgt spid="10"/>
                                            </p:tgtEl>
                                            <p:attrNameLst>
                                              <p:attrName>ppt_x</p:attrName>
                                            </p:attrNameLst>
                                          </p:cBhvr>
                                          <p:tavLst>
                                            <p:tav tm="0">
                                              <p:val>
                                                <p:strVal val="0-#ppt_w/2"/>
                                              </p:val>
                                            </p:tav>
                                            <p:tav tm="100000">
                                              <p:val>
                                                <p:strVal val="#ppt_x"/>
                                              </p:val>
                                            </p:tav>
                                          </p:tavLst>
                                        </p:anim>
                                        <p:anim calcmode="lin" valueType="num" p14:bounceEnd="50000">
                                          <p:cBhvr additive="base">
                                            <p:cTn id="15" dur="1000" fill="hold"/>
                                            <p:tgtEl>
                                              <p:spTgt spid="10"/>
                                            </p:tgtEl>
                                            <p:attrNameLst>
                                              <p:attrName>ppt_y</p:attrName>
                                            </p:attrNameLst>
                                          </p:cBhvr>
                                          <p:tavLst>
                                            <p:tav tm="0">
                                              <p:val>
                                                <p:strVal val="0-#ppt_h/2"/>
                                              </p:val>
                                            </p:tav>
                                            <p:tav tm="100000">
                                              <p:val>
                                                <p:strVal val="#ppt_y"/>
                                              </p:val>
                                            </p:tav>
                                          </p:tavLst>
                                        </p:anim>
                                      </p:childTnLst>
                                    </p:cTn>
                                  </p:par>
                                  <p:par>
                                    <p:cTn id="16" presetID="2" presetClass="entr" presetSubtype="1" fill="hold" nodeType="withEffect" p14:presetBounceEnd="50000">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14:bounceEnd="50000">
                                          <p:cBhvr additive="base">
                                            <p:cTn id="18" dur="10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10" presetClass="entr" presetSubtype="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2000"/>
                                            <p:tgtEl>
                                              <p:spTgt spid="4"/>
                                            </p:tgtEl>
                                          </p:cBhvr>
                                        </p:animEffect>
                                        <p:anim calcmode="lin" valueType="num">
                                          <p:cBhvr>
                                            <p:cTn id="28" dur="2000" fill="hold"/>
                                            <p:tgtEl>
                                              <p:spTgt spid="4"/>
                                            </p:tgtEl>
                                            <p:attrNameLst>
                                              <p:attrName>ppt_w</p:attrName>
                                            </p:attrNameLst>
                                          </p:cBhvr>
                                          <p:tavLst>
                                            <p:tav tm="0" fmla="#ppt_w*sin(2.5*pi*$)">
                                              <p:val>
                                                <p:fltVal val="0"/>
                                              </p:val>
                                            </p:tav>
                                            <p:tav tm="100000">
                                              <p:val>
                                                <p:fltVal val="1"/>
                                              </p:val>
                                            </p:tav>
                                          </p:tavLst>
                                        </p:anim>
                                        <p:anim calcmode="lin" valueType="num">
                                          <p:cBhvr>
                                            <p:cTn id="29" dur="2000" fill="hold"/>
                                            <p:tgtEl>
                                              <p:spTgt spid="4"/>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2000"/>
                                            <p:tgtEl>
                                              <p:spTgt spid="2"/>
                                            </p:tgtEl>
                                          </p:cBhvr>
                                        </p:animEffect>
                                        <p:anim calcmode="lin" valueType="num">
                                          <p:cBhvr>
                                            <p:cTn id="33" dur="2000" fill="hold"/>
                                            <p:tgtEl>
                                              <p:spTgt spid="2"/>
                                            </p:tgtEl>
                                            <p:attrNameLst>
                                              <p:attrName>ppt_w</p:attrName>
                                            </p:attrNameLst>
                                          </p:cBhvr>
                                          <p:tavLst>
                                            <p:tav tm="0" fmla="#ppt_w*sin(2.5*pi*$)">
                                              <p:val>
                                                <p:fltVal val="0"/>
                                              </p:val>
                                            </p:tav>
                                            <p:tav tm="100000">
                                              <p:val>
                                                <p:fltVal val="1"/>
                                              </p:val>
                                            </p:tav>
                                          </p:tavLst>
                                        </p:anim>
                                        <p:anim calcmode="lin" valueType="num">
                                          <p:cBhvr>
                                            <p:cTn id="34"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4"/>
                                            </p:tgtEl>
                                            <p:attrNameLst>
                                              <p:attrName>ppt_x</p:attrName>
                                            </p:attrNameLst>
                                          </p:cBhvr>
                                          <p:tavLst>
                                            <p:tav tm="0">
                                              <p:val>
                                                <p:strVal val="ppt_x"/>
                                              </p:val>
                                            </p:tav>
                                            <p:tav tm="100000">
                                              <p:val>
                                                <p:strVal val="ppt_x"/>
                                              </p:val>
                                            </p:tav>
                                          </p:tavLst>
                                        </p:anim>
                                        <p:anim calcmode="lin" valueType="num">
                                          <p:cBhvr additive="base">
                                            <p:cTn id="39" dur="500"/>
                                            <p:tgtEl>
                                              <p:spTgt spid="4"/>
                                            </p:tgtEl>
                                            <p:attrNameLst>
                                              <p:attrName>ppt_y</p:attrName>
                                            </p:attrNameLst>
                                          </p:cBhvr>
                                          <p:tavLst>
                                            <p:tav tm="0">
                                              <p:val>
                                                <p:strVal val="ppt_y"/>
                                              </p:val>
                                            </p:tav>
                                            <p:tav tm="100000">
                                              <p:val>
                                                <p:strVal val="1+ppt_h/2"/>
                                              </p:val>
                                            </p:tav>
                                          </p:tavLst>
                                        </p:anim>
                                        <p:set>
                                          <p:cBhvr>
                                            <p:cTn id="40" dur="1" fill="hold">
                                              <p:stCondLst>
                                                <p:cond delay="499"/>
                                              </p:stCondLst>
                                            </p:cTn>
                                            <p:tgtEl>
                                              <p:spTgt spid="4"/>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2"/>
                                            </p:tgtEl>
                                            <p:attrNameLst>
                                              <p:attrName>ppt_x</p:attrName>
                                            </p:attrNameLst>
                                          </p:cBhvr>
                                          <p:tavLst>
                                            <p:tav tm="0">
                                              <p:val>
                                                <p:strVal val="ppt_x"/>
                                              </p:val>
                                            </p:tav>
                                            <p:tav tm="100000">
                                              <p:val>
                                                <p:strVal val="ppt_x"/>
                                              </p:val>
                                            </p:tav>
                                          </p:tavLst>
                                        </p:anim>
                                        <p:anim calcmode="lin" valueType="num">
                                          <p:cBhvr additive="base">
                                            <p:cTn id="43" dur="500"/>
                                            <p:tgtEl>
                                              <p:spTgt spid="2"/>
                                            </p:tgtEl>
                                            <p:attrNameLst>
                                              <p:attrName>ppt_y</p:attrName>
                                            </p:attrNameLst>
                                          </p:cBhvr>
                                          <p:tavLst>
                                            <p:tav tm="0">
                                              <p:val>
                                                <p:strVal val="ppt_y"/>
                                              </p:val>
                                            </p:tav>
                                            <p:tav tm="100000">
                                              <p:val>
                                                <p:strVal val="1+ppt_h/2"/>
                                              </p:val>
                                            </p:tav>
                                          </p:tavLst>
                                        </p:anim>
                                        <p:set>
                                          <p:cBhvr>
                                            <p:cTn id="44" dur="1" fill="hold">
                                              <p:stCondLst>
                                                <p:cond delay="499"/>
                                              </p:stCondLst>
                                            </p:cTn>
                                            <p:tgtEl>
                                              <p:spTgt spid="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300"/>
                                            <p:tgtEl>
                                              <p:spTgt spid="19"/>
                                            </p:tgtEl>
                                          </p:cBhvr>
                                        </p:animEffect>
                                      </p:childTnLst>
                                    </p:cTn>
                                  </p:par>
                                </p:childTnLst>
                              </p:cTn>
                            </p:par>
                            <p:par>
                              <p:cTn id="8" fill="hold">
                                <p:stCondLst>
                                  <p:cond delay="300"/>
                                </p:stCondLst>
                                <p:childTnLst>
                                  <p:par>
                                    <p:cTn id="9" presetID="1"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300"/>
                                </p:stCondLst>
                                <p:childTnLst>
                                  <p:par>
                                    <p:cTn id="12" presetID="2" presetClass="entr" presetSubtype="9"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0-#ppt_w/2"/>
                                              </p:val>
                                            </p:tav>
                                            <p:tav tm="100000">
                                              <p:val>
                                                <p:strVal val="#ppt_x"/>
                                              </p:val>
                                            </p:tav>
                                          </p:tavLst>
                                        </p:anim>
                                        <p:anim calcmode="lin" valueType="num">
                                          <p:cBhvr additive="base">
                                            <p:cTn id="15" dur="1000" fill="hold"/>
                                            <p:tgtEl>
                                              <p:spTgt spid="10"/>
                                            </p:tgtEl>
                                            <p:attrNameLst>
                                              <p:attrName>ppt_y</p:attrName>
                                            </p:attrNameLst>
                                          </p:cBhvr>
                                          <p:tavLst>
                                            <p:tav tm="0">
                                              <p:val>
                                                <p:strVal val="0-#ppt_h/2"/>
                                              </p:val>
                                            </p:tav>
                                            <p:tav tm="100000">
                                              <p:val>
                                                <p:strVal val="#ppt_y"/>
                                              </p:val>
                                            </p:tav>
                                          </p:tavLst>
                                        </p:anim>
                                      </p:childTnLst>
                                    </p:cTn>
                                  </p:par>
                                  <p:par>
                                    <p:cTn id="16" presetID="2" presetClass="entr" presetSubtype="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10" presetClass="entr" presetSubtype="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2000"/>
                                            <p:tgtEl>
                                              <p:spTgt spid="4"/>
                                            </p:tgtEl>
                                          </p:cBhvr>
                                        </p:animEffect>
                                        <p:anim calcmode="lin" valueType="num">
                                          <p:cBhvr>
                                            <p:cTn id="28" dur="2000" fill="hold"/>
                                            <p:tgtEl>
                                              <p:spTgt spid="4"/>
                                            </p:tgtEl>
                                            <p:attrNameLst>
                                              <p:attrName>ppt_w</p:attrName>
                                            </p:attrNameLst>
                                          </p:cBhvr>
                                          <p:tavLst>
                                            <p:tav tm="0" fmla="#ppt_w*sin(2.5*pi*$)">
                                              <p:val>
                                                <p:fltVal val="0"/>
                                              </p:val>
                                            </p:tav>
                                            <p:tav tm="100000">
                                              <p:val>
                                                <p:fltVal val="1"/>
                                              </p:val>
                                            </p:tav>
                                          </p:tavLst>
                                        </p:anim>
                                        <p:anim calcmode="lin" valueType="num">
                                          <p:cBhvr>
                                            <p:cTn id="29" dur="2000" fill="hold"/>
                                            <p:tgtEl>
                                              <p:spTgt spid="4"/>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2000"/>
                                            <p:tgtEl>
                                              <p:spTgt spid="2"/>
                                            </p:tgtEl>
                                          </p:cBhvr>
                                        </p:animEffect>
                                        <p:anim calcmode="lin" valueType="num">
                                          <p:cBhvr>
                                            <p:cTn id="33" dur="2000" fill="hold"/>
                                            <p:tgtEl>
                                              <p:spTgt spid="2"/>
                                            </p:tgtEl>
                                            <p:attrNameLst>
                                              <p:attrName>ppt_w</p:attrName>
                                            </p:attrNameLst>
                                          </p:cBhvr>
                                          <p:tavLst>
                                            <p:tav tm="0" fmla="#ppt_w*sin(2.5*pi*$)">
                                              <p:val>
                                                <p:fltVal val="0"/>
                                              </p:val>
                                            </p:tav>
                                            <p:tav tm="100000">
                                              <p:val>
                                                <p:fltVal val="1"/>
                                              </p:val>
                                            </p:tav>
                                          </p:tavLst>
                                        </p:anim>
                                        <p:anim calcmode="lin" valueType="num">
                                          <p:cBhvr>
                                            <p:cTn id="34"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4"/>
                                            </p:tgtEl>
                                            <p:attrNameLst>
                                              <p:attrName>ppt_x</p:attrName>
                                            </p:attrNameLst>
                                          </p:cBhvr>
                                          <p:tavLst>
                                            <p:tav tm="0">
                                              <p:val>
                                                <p:strVal val="ppt_x"/>
                                              </p:val>
                                            </p:tav>
                                            <p:tav tm="100000">
                                              <p:val>
                                                <p:strVal val="ppt_x"/>
                                              </p:val>
                                            </p:tav>
                                          </p:tavLst>
                                        </p:anim>
                                        <p:anim calcmode="lin" valueType="num">
                                          <p:cBhvr additive="base">
                                            <p:cTn id="39" dur="500"/>
                                            <p:tgtEl>
                                              <p:spTgt spid="4"/>
                                            </p:tgtEl>
                                            <p:attrNameLst>
                                              <p:attrName>ppt_y</p:attrName>
                                            </p:attrNameLst>
                                          </p:cBhvr>
                                          <p:tavLst>
                                            <p:tav tm="0">
                                              <p:val>
                                                <p:strVal val="ppt_y"/>
                                              </p:val>
                                            </p:tav>
                                            <p:tav tm="100000">
                                              <p:val>
                                                <p:strVal val="1+ppt_h/2"/>
                                              </p:val>
                                            </p:tav>
                                          </p:tavLst>
                                        </p:anim>
                                        <p:set>
                                          <p:cBhvr>
                                            <p:cTn id="40" dur="1" fill="hold">
                                              <p:stCondLst>
                                                <p:cond delay="499"/>
                                              </p:stCondLst>
                                            </p:cTn>
                                            <p:tgtEl>
                                              <p:spTgt spid="4"/>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2"/>
                                            </p:tgtEl>
                                            <p:attrNameLst>
                                              <p:attrName>ppt_x</p:attrName>
                                            </p:attrNameLst>
                                          </p:cBhvr>
                                          <p:tavLst>
                                            <p:tav tm="0">
                                              <p:val>
                                                <p:strVal val="ppt_x"/>
                                              </p:val>
                                            </p:tav>
                                            <p:tav tm="100000">
                                              <p:val>
                                                <p:strVal val="ppt_x"/>
                                              </p:val>
                                            </p:tav>
                                          </p:tavLst>
                                        </p:anim>
                                        <p:anim calcmode="lin" valueType="num">
                                          <p:cBhvr additive="base">
                                            <p:cTn id="43" dur="500"/>
                                            <p:tgtEl>
                                              <p:spTgt spid="2"/>
                                            </p:tgtEl>
                                            <p:attrNameLst>
                                              <p:attrName>ppt_y</p:attrName>
                                            </p:attrNameLst>
                                          </p:cBhvr>
                                          <p:tavLst>
                                            <p:tav tm="0">
                                              <p:val>
                                                <p:strVal val="ppt_y"/>
                                              </p:val>
                                            </p:tav>
                                            <p:tav tm="100000">
                                              <p:val>
                                                <p:strVal val="1+ppt_h/2"/>
                                              </p:val>
                                            </p:tav>
                                          </p:tavLst>
                                        </p:anim>
                                        <p:set>
                                          <p:cBhvr>
                                            <p:cTn id="44" dur="1" fill="hold">
                                              <p:stCondLst>
                                                <p:cond delay="499"/>
                                              </p:stCondLst>
                                            </p:cTn>
                                            <p:tgtEl>
                                              <p:spTgt spid="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41345" y="839231"/>
            <a:ext cx="8200571" cy="5117893"/>
          </a:xfrm>
          <a:custGeom>
            <a:avLst/>
            <a:gdLst>
              <a:gd name="connsiteX0" fmla="*/ 0 w 9212785"/>
              <a:gd name="connsiteY0" fmla="*/ 0 h 5117893"/>
              <a:gd name="connsiteX1" fmla="*/ 9212785 w 9212785"/>
              <a:gd name="connsiteY1" fmla="*/ 0 h 5117893"/>
              <a:gd name="connsiteX2" fmla="*/ 6582010 w 9212785"/>
              <a:gd name="connsiteY2" fmla="*/ 5117893 h 5117893"/>
              <a:gd name="connsiteX3" fmla="*/ 0 w 9212785"/>
              <a:gd name="connsiteY3" fmla="*/ 5117893 h 5117893"/>
            </a:gdLst>
            <a:ahLst/>
            <a:cxnLst>
              <a:cxn ang="0">
                <a:pos x="connsiteX0" y="connsiteY0"/>
              </a:cxn>
              <a:cxn ang="0">
                <a:pos x="connsiteX1" y="connsiteY1"/>
              </a:cxn>
              <a:cxn ang="0">
                <a:pos x="connsiteX2" y="connsiteY2"/>
              </a:cxn>
              <a:cxn ang="0">
                <a:pos x="connsiteX3" y="connsiteY3"/>
              </a:cxn>
            </a:cxnLst>
            <a:rect l="l" t="t" r="r" b="b"/>
            <a:pathLst>
              <a:path w="9212785" h="5117893">
                <a:moveTo>
                  <a:pt x="0" y="0"/>
                </a:moveTo>
                <a:lnTo>
                  <a:pt x="9212785" y="0"/>
                </a:lnTo>
                <a:lnTo>
                  <a:pt x="6582010" y="5117893"/>
                </a:lnTo>
                <a:lnTo>
                  <a:pt x="0" y="5117893"/>
                </a:lnTo>
                <a:close/>
              </a:path>
            </a:pathLst>
          </a:custGeom>
          <a:solidFill>
            <a:srgbClr val="CDE5BD">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373025" y="1283142"/>
            <a:ext cx="2871649" cy="4428868"/>
          </a:xfrm>
          <a:prstGeom prst="rect">
            <a:avLst/>
          </a:prstGeom>
        </p:spPr>
      </p:pic>
      <p:grpSp>
        <p:nvGrpSpPr>
          <p:cNvPr id="14" name="组合 13"/>
          <p:cNvGrpSpPr/>
          <p:nvPr/>
        </p:nvGrpSpPr>
        <p:grpSpPr>
          <a:xfrm rot="299525">
            <a:off x="8352389" y="628807"/>
            <a:ext cx="3155097" cy="5737537"/>
            <a:chOff x="833786" y="-923827"/>
            <a:chExt cx="4493369" cy="8171182"/>
          </a:xfrm>
        </p:grpSpPr>
        <p:pic>
          <p:nvPicPr>
            <p:cNvPr id="11" name="图片 1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8842415">
              <a:off x="-1100465" y="1010424"/>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pic>
          <p:nvPicPr>
            <p:cNvPr id="12" name="图片 1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8042415">
              <a:off x="392127" y="2312327"/>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grpSp>
      <p:sp>
        <p:nvSpPr>
          <p:cNvPr id="15" name="文本框 14"/>
          <p:cNvSpPr txBox="1"/>
          <p:nvPr/>
        </p:nvSpPr>
        <p:spPr>
          <a:xfrm>
            <a:off x="8729029" y="2890522"/>
            <a:ext cx="2428870" cy="1107996"/>
          </a:xfrm>
          <a:prstGeom prst="rect">
            <a:avLst/>
          </a:prstGeom>
          <a:noFill/>
        </p:spPr>
        <p:txBody>
          <a:bodyPr wrap="none" rtlCol="0">
            <a:spAutoFit/>
          </a:bodyPr>
          <a:lstStyle/>
          <a:p>
            <a:r>
              <a:rPr lang="en-US" altLang="zh-CN" sz="6600" b="1" dirty="0">
                <a:solidFill>
                  <a:srgbClr val="BF1347"/>
                </a:solidFill>
              </a:rPr>
              <a:t>O</a:t>
            </a:r>
            <a:r>
              <a:rPr lang="en-US" altLang="zh-CN" sz="5400" b="1" dirty="0">
                <a:solidFill>
                  <a:schemeClr val="tx2">
                    <a:lumMod val="50000"/>
                  </a:schemeClr>
                </a:solidFill>
              </a:rPr>
              <a:t>utline</a:t>
            </a:r>
            <a:endParaRPr lang="zh-CN" altLang="en-US" sz="2000" b="1" dirty="0">
              <a:solidFill>
                <a:schemeClr val="tx2">
                  <a:lumMod val="50000"/>
                </a:schemeClr>
              </a:solidFill>
            </a:endParaRPr>
          </a:p>
        </p:txBody>
      </p:sp>
      <p:sp>
        <p:nvSpPr>
          <p:cNvPr id="33" name="矩形 32"/>
          <p:cNvSpPr/>
          <p:nvPr/>
        </p:nvSpPr>
        <p:spPr>
          <a:xfrm>
            <a:off x="3130337" y="1431332"/>
            <a:ext cx="5525949" cy="537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130336" y="2796890"/>
            <a:ext cx="4770119" cy="537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130336" y="4134763"/>
            <a:ext cx="4770119" cy="537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247454" y="1392788"/>
            <a:ext cx="5958988" cy="584775"/>
          </a:xfrm>
          <a:prstGeom prst="rect">
            <a:avLst/>
          </a:prstGeom>
          <a:noFill/>
        </p:spPr>
        <p:txBody>
          <a:bodyPr wrap="square" rtlCol="0">
            <a:spAutoFit/>
          </a:bodyPr>
          <a:lstStyle/>
          <a:p>
            <a:r>
              <a:rPr lang="en-US" altLang="zh-CN" sz="3200" dirty="0">
                <a:solidFill>
                  <a:schemeClr val="accent6">
                    <a:lumMod val="75000"/>
                  </a:schemeClr>
                </a:solidFill>
                <a:latin typeface="华文彩云" panose="02010800040101010101" pitchFamily="2" charset="-122"/>
                <a:ea typeface="华文彩云" panose="02010800040101010101" pitchFamily="2" charset="-122"/>
              </a:rPr>
              <a:t>01</a:t>
            </a:r>
            <a:r>
              <a:rPr lang="en-US" altLang="zh-CN" sz="2800" dirty="0">
                <a:solidFill>
                  <a:schemeClr val="accent6">
                    <a:lumMod val="75000"/>
                  </a:schemeClr>
                </a:solidFill>
                <a:latin typeface="华文彩云" panose="02010800040101010101" pitchFamily="2" charset="-122"/>
                <a:ea typeface="华文彩云" panose="02010800040101010101" pitchFamily="2" charset="-122"/>
              </a:rPr>
              <a:t>   </a:t>
            </a:r>
            <a:r>
              <a:rPr lang="en-US" altLang="zh-CN" sz="2800" dirty="0">
                <a:solidFill>
                  <a:schemeClr val="accent6">
                    <a:lumMod val="75000"/>
                  </a:schemeClr>
                </a:solidFill>
                <a:latin typeface="Segoe UI Emoji" panose="020B0502040204020203" pitchFamily="34" charset="0"/>
                <a:ea typeface="Segoe UI Emoji" panose="020B0502040204020203" pitchFamily="34" charset="0"/>
              </a:rPr>
              <a:t>Topic Modeling for Short Texts</a:t>
            </a:r>
            <a:endParaRPr lang="zh-CN" altLang="en-US" sz="2800" dirty="0">
              <a:solidFill>
                <a:schemeClr val="accent6">
                  <a:lumMod val="75000"/>
                </a:schemeClr>
              </a:solidFill>
              <a:latin typeface="Segoe UI Emoji" panose="020B0502040204020203" pitchFamily="34" charset="0"/>
              <a:ea typeface="华文彩云" panose="02010800040101010101" pitchFamily="2" charset="-122"/>
            </a:endParaRPr>
          </a:p>
        </p:txBody>
      </p:sp>
      <p:sp>
        <p:nvSpPr>
          <p:cNvPr id="38" name="文本框 37"/>
          <p:cNvSpPr txBox="1"/>
          <p:nvPr/>
        </p:nvSpPr>
        <p:spPr>
          <a:xfrm>
            <a:off x="3253395" y="2793508"/>
            <a:ext cx="1964512" cy="584775"/>
          </a:xfrm>
          <a:prstGeom prst="rect">
            <a:avLst/>
          </a:prstGeom>
          <a:noFill/>
        </p:spPr>
        <p:txBody>
          <a:bodyPr wrap="none" rtlCol="0">
            <a:spAutoFit/>
          </a:bodyPr>
          <a:lstStyle/>
          <a:p>
            <a:r>
              <a:rPr lang="en-US" altLang="zh-CN" sz="3200" dirty="0">
                <a:solidFill>
                  <a:schemeClr val="accent6">
                    <a:lumMod val="75000"/>
                  </a:schemeClr>
                </a:solidFill>
                <a:latin typeface="华文彩云" panose="02010800040101010101" pitchFamily="2" charset="-122"/>
                <a:ea typeface="华文彩云" panose="02010800040101010101" pitchFamily="2" charset="-122"/>
              </a:rPr>
              <a:t>02</a:t>
            </a:r>
            <a:r>
              <a:rPr lang="en-US" altLang="zh-CN" sz="2800" dirty="0">
                <a:solidFill>
                  <a:schemeClr val="accent6">
                    <a:lumMod val="75000"/>
                  </a:schemeClr>
                </a:solidFill>
                <a:latin typeface="华文彩云" panose="02010800040101010101" pitchFamily="2" charset="-122"/>
                <a:ea typeface="华文彩云" panose="02010800040101010101" pitchFamily="2" charset="-122"/>
              </a:rPr>
              <a:t>   </a:t>
            </a:r>
            <a:r>
              <a:rPr lang="en-US" altLang="zh-CN" sz="2800" dirty="0">
                <a:solidFill>
                  <a:schemeClr val="accent6">
                    <a:lumMod val="75000"/>
                  </a:schemeClr>
                </a:solidFill>
                <a:latin typeface="Segoe UI Emoji" panose="020B0502040204020203" pitchFamily="34" charset="0"/>
                <a:ea typeface="Segoe UI Emoji" panose="020B0502040204020203" pitchFamily="34" charset="0"/>
              </a:rPr>
              <a:t>Papers</a:t>
            </a:r>
            <a:endParaRPr lang="zh-CN" altLang="en-US" sz="2800" dirty="0">
              <a:solidFill>
                <a:schemeClr val="accent6">
                  <a:lumMod val="75000"/>
                </a:schemeClr>
              </a:solidFill>
              <a:latin typeface="Segoe UI Emoji" panose="020B0502040204020203" pitchFamily="34" charset="0"/>
              <a:ea typeface="华文彩云" panose="02010800040101010101" pitchFamily="2" charset="-122"/>
            </a:endParaRPr>
          </a:p>
        </p:txBody>
      </p:sp>
      <p:sp>
        <p:nvSpPr>
          <p:cNvPr id="39" name="文本框 38"/>
          <p:cNvSpPr txBox="1"/>
          <p:nvPr/>
        </p:nvSpPr>
        <p:spPr>
          <a:xfrm>
            <a:off x="3247455" y="4146493"/>
            <a:ext cx="2844048" cy="584775"/>
          </a:xfrm>
          <a:prstGeom prst="rect">
            <a:avLst/>
          </a:prstGeom>
          <a:noFill/>
        </p:spPr>
        <p:txBody>
          <a:bodyPr wrap="none" rtlCol="0">
            <a:spAutoFit/>
          </a:bodyPr>
          <a:lstStyle/>
          <a:p>
            <a:r>
              <a:rPr lang="en-US" altLang="zh-CN" sz="3200" dirty="0">
                <a:solidFill>
                  <a:schemeClr val="accent6">
                    <a:lumMod val="75000"/>
                  </a:schemeClr>
                </a:solidFill>
                <a:latin typeface="华文彩云" panose="02010800040101010101" pitchFamily="2" charset="-122"/>
                <a:ea typeface="华文彩云" panose="02010800040101010101" pitchFamily="2" charset="-122"/>
              </a:rPr>
              <a:t>03   </a:t>
            </a:r>
            <a:r>
              <a:rPr lang="en-US" altLang="zh-CN" sz="2800" dirty="0">
                <a:solidFill>
                  <a:schemeClr val="accent6">
                    <a:lumMod val="75000"/>
                  </a:schemeClr>
                </a:solidFill>
                <a:latin typeface="Segoe UI Emoji" panose="020B0502040204020203" pitchFamily="34" charset="0"/>
                <a:ea typeface="Segoe UI Emoji" panose="020B0502040204020203" pitchFamily="34" charset="0"/>
              </a:rPr>
              <a:t>Conclusions</a:t>
            </a:r>
            <a:endParaRPr lang="zh-CN" altLang="en-US" sz="2400" dirty="0">
              <a:solidFill>
                <a:schemeClr val="accent6">
                  <a:lumMod val="75000"/>
                </a:schemeClr>
              </a:solidFill>
              <a:latin typeface="Segoe UI Emoji" panose="020B0502040204020203" pitchFamily="34" charset="0"/>
              <a:ea typeface="华文彩云" panose="02010800040101010101" pitchFamily="2" charset="-122"/>
            </a:endParaRPr>
          </a:p>
        </p:txBody>
      </p:sp>
      <p:sp>
        <p:nvSpPr>
          <p:cNvPr id="16" name="文本框 15"/>
          <p:cNvSpPr txBox="1"/>
          <p:nvPr/>
        </p:nvSpPr>
        <p:spPr>
          <a:xfrm>
            <a:off x="9379650" y="-990522"/>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773423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 calcmode="lin" valueType="num">
                                      <p:cBhvr additive="base">
                                        <p:cTn id="10" dur="500" fill="hold"/>
                                        <p:tgtEl>
                                          <p:spTgt spid="31"/>
                                        </p:tgtEl>
                                        <p:attrNameLst>
                                          <p:attrName>ppt_x</p:attrName>
                                        </p:attrNameLst>
                                      </p:cBhvr>
                                      <p:tavLst>
                                        <p:tav tm="0">
                                          <p:val>
                                            <p:strVal val="0-#ppt_w/2"/>
                                          </p:val>
                                        </p:tav>
                                        <p:tav tm="100000">
                                          <p:val>
                                            <p:strVal val="#ppt_x"/>
                                          </p:val>
                                        </p:tav>
                                      </p:tavLst>
                                    </p:anim>
                                    <p:anim calcmode="lin" valueType="num">
                                      <p:cBhvr additive="base">
                                        <p:cTn id="11" dur="500" fill="hold"/>
                                        <p:tgtEl>
                                          <p:spTgt spid="31"/>
                                        </p:tgtEl>
                                        <p:attrNameLst>
                                          <p:attrName>ppt_y</p:attrName>
                                        </p:attrNameLst>
                                      </p:cBhvr>
                                      <p:tavLst>
                                        <p:tav tm="0">
                                          <p:val>
                                            <p:strVal val="#ppt_y"/>
                                          </p:val>
                                        </p:tav>
                                        <p:tav tm="100000">
                                          <p:val>
                                            <p:strVal val="#ppt_y"/>
                                          </p:val>
                                        </p:tav>
                                      </p:tavLst>
                                    </p:anim>
                                  </p:childTnLst>
                                </p:cTn>
                              </p:par>
                              <p:par>
                                <p:cTn id="12" presetID="21" presetClass="entr" presetSubtype="1"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heel(1)">
                                      <p:cBhvr>
                                        <p:cTn id="14" dur="750"/>
                                        <p:tgtEl>
                                          <p:spTgt spid="14"/>
                                        </p:tgtEl>
                                      </p:cBhvr>
                                    </p:animEffect>
                                  </p:childTnLst>
                                </p:cTn>
                              </p:par>
                              <p:par>
                                <p:cTn id="15" presetID="41" presetClass="entr" presetSubtype="0" fill="hold" grpId="0" nodeType="withEffect">
                                  <p:stCondLst>
                                    <p:cond delay="0"/>
                                  </p:stCondLst>
                                  <p:iterate type="lt">
                                    <p:tmPct val="10000"/>
                                  </p:iterate>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5"/>
                                        </p:tgtEl>
                                        <p:attrNameLst>
                                          <p:attrName>ppt_y</p:attrName>
                                        </p:attrNameLst>
                                      </p:cBhvr>
                                      <p:tavLst>
                                        <p:tav tm="0">
                                          <p:val>
                                            <p:strVal val="#ppt_y"/>
                                          </p:val>
                                        </p:tav>
                                        <p:tav tm="100000">
                                          <p:val>
                                            <p:strVal val="#ppt_y"/>
                                          </p:val>
                                        </p:tav>
                                      </p:tavLst>
                                    </p:anim>
                                    <p:anim calcmode="lin" valueType="num">
                                      <p:cBhvr>
                                        <p:cTn id="1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1+#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500" fill="hold"/>
                                        <p:tgtEl>
                                          <p:spTgt spid="34"/>
                                        </p:tgtEl>
                                        <p:attrNameLst>
                                          <p:attrName>ppt_x</p:attrName>
                                        </p:attrNameLst>
                                      </p:cBhvr>
                                      <p:tavLst>
                                        <p:tav tm="0">
                                          <p:val>
                                            <p:strVal val="1+#ppt_w/2"/>
                                          </p:val>
                                        </p:tav>
                                        <p:tav tm="100000">
                                          <p:val>
                                            <p:strVal val="#ppt_x"/>
                                          </p:val>
                                        </p:tav>
                                      </p:tavLst>
                                    </p:anim>
                                    <p:anim calcmode="lin" valueType="num">
                                      <p:cBhvr additive="base">
                                        <p:cTn id="31" dur="500" fill="hold"/>
                                        <p:tgtEl>
                                          <p:spTgt spid="34"/>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1+#ppt_w/2"/>
                                          </p:val>
                                        </p:tav>
                                        <p:tav tm="100000">
                                          <p:val>
                                            <p:strVal val="#ppt_x"/>
                                          </p:val>
                                        </p:tav>
                                      </p:tavLst>
                                    </p:anim>
                                    <p:anim calcmode="lin" valueType="num">
                                      <p:cBhvr additive="base">
                                        <p:cTn id="35"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p:tgtEl>
                                          <p:spTgt spid="37"/>
                                        </p:tgtEl>
                                        <p:attrNameLst>
                                          <p:attrName>ppt_x</p:attrName>
                                        </p:attrNameLst>
                                      </p:cBhvr>
                                      <p:tavLst>
                                        <p:tav tm="0">
                                          <p:val>
                                            <p:strVal val="#ppt_x-#ppt_w*1.125000"/>
                                          </p:val>
                                        </p:tav>
                                        <p:tav tm="100000">
                                          <p:val>
                                            <p:strVal val="#ppt_x"/>
                                          </p:val>
                                        </p:tav>
                                      </p:tavLst>
                                    </p:anim>
                                    <p:animEffect transition="in" filter="wipe(right)">
                                      <p:cBhvr>
                                        <p:cTn id="41" dur="500"/>
                                        <p:tgtEl>
                                          <p:spTgt spid="37"/>
                                        </p:tgtEl>
                                      </p:cBhvr>
                                    </p:animEffect>
                                  </p:childTnLst>
                                </p:cTn>
                              </p:par>
                              <p:par>
                                <p:cTn id="42" presetID="12" presetClass="entr" presetSubtype="8"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additive="base">
                                        <p:cTn id="44" dur="500"/>
                                        <p:tgtEl>
                                          <p:spTgt spid="38"/>
                                        </p:tgtEl>
                                        <p:attrNameLst>
                                          <p:attrName>ppt_x</p:attrName>
                                        </p:attrNameLst>
                                      </p:cBhvr>
                                      <p:tavLst>
                                        <p:tav tm="0">
                                          <p:val>
                                            <p:strVal val="#ppt_x-#ppt_w*1.125000"/>
                                          </p:val>
                                        </p:tav>
                                        <p:tav tm="100000">
                                          <p:val>
                                            <p:strVal val="#ppt_x"/>
                                          </p:val>
                                        </p:tav>
                                      </p:tavLst>
                                    </p:anim>
                                    <p:animEffect transition="in" filter="wipe(right)">
                                      <p:cBhvr>
                                        <p:cTn id="45" dur="500"/>
                                        <p:tgtEl>
                                          <p:spTgt spid="38"/>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additive="base">
                                        <p:cTn id="48" dur="500"/>
                                        <p:tgtEl>
                                          <p:spTgt spid="39"/>
                                        </p:tgtEl>
                                        <p:attrNameLst>
                                          <p:attrName>ppt_x</p:attrName>
                                        </p:attrNameLst>
                                      </p:cBhvr>
                                      <p:tavLst>
                                        <p:tav tm="0">
                                          <p:val>
                                            <p:strVal val="#ppt_x-#ppt_w*1.125000"/>
                                          </p:val>
                                        </p:tav>
                                        <p:tav tm="100000">
                                          <p:val>
                                            <p:strVal val="#ppt_x"/>
                                          </p:val>
                                        </p:tav>
                                      </p:tavLst>
                                    </p:anim>
                                    <p:animEffect transition="in" filter="wipe(right)">
                                      <p:cBhvr>
                                        <p:cTn id="4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5" grpId="0"/>
      <p:bldP spid="33" grpId="0" animBg="1"/>
      <p:bldP spid="34" grpId="0" animBg="1"/>
      <p:bldP spid="35" grpId="0" animBg="1"/>
      <p:bldP spid="37" grpId="0"/>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
            <a:ext cx="8450187" cy="5312228"/>
          </a:xfrm>
          <a:prstGeom prst="rect">
            <a:avLst/>
          </a:prstGeom>
        </p:spPr>
      </p:pic>
      <p:sp>
        <p:nvSpPr>
          <p:cNvPr id="4" name="矩形 3"/>
          <p:cNvSpPr/>
          <p:nvPr/>
        </p:nvSpPr>
        <p:spPr>
          <a:xfrm>
            <a:off x="6545945" y="2685143"/>
            <a:ext cx="5646057" cy="3976914"/>
          </a:xfrm>
          <a:prstGeom prst="rect">
            <a:avLst/>
          </a:prstGeom>
          <a:solidFill>
            <a:srgbClr val="00206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5"/>
          <p:cNvSpPr>
            <a:spLocks/>
          </p:cNvSpPr>
          <p:nvPr/>
        </p:nvSpPr>
        <p:spPr bwMode="auto">
          <a:xfrm>
            <a:off x="6712373" y="3674241"/>
            <a:ext cx="5313195" cy="99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endParaRPr lang="en-US" sz="1400" dirty="0">
              <a:solidFill>
                <a:schemeClr val="bg1"/>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6" name="文本框 5"/>
          <p:cNvSpPr txBox="1"/>
          <p:nvPr/>
        </p:nvSpPr>
        <p:spPr>
          <a:xfrm>
            <a:off x="9379650" y="-990522"/>
            <a:ext cx="877163" cy="369332"/>
          </a:xfrm>
          <a:prstGeom prst="rect">
            <a:avLst/>
          </a:prstGeom>
          <a:noFill/>
        </p:spPr>
        <p:txBody>
          <a:bodyPr wrap="none" rtlCol="0">
            <a:spAutoFit/>
          </a:bodyPr>
          <a:lstStyle/>
          <a:p>
            <a:r>
              <a:rPr lang="zh-CN" altLang="en-US" dirty="0"/>
              <a:t>延迟符</a:t>
            </a:r>
          </a:p>
        </p:txBody>
      </p:sp>
      <mc:AlternateContent xmlns:mc="http://schemas.openxmlformats.org/markup-compatibility/2006" xmlns:a14="http://schemas.microsoft.com/office/drawing/2010/main">
        <mc:Choice Requires="a14">
          <p:sp>
            <p:nvSpPr>
              <p:cNvPr id="7" name="文本框 6"/>
              <p:cNvSpPr txBox="1"/>
              <p:nvPr/>
            </p:nvSpPr>
            <p:spPr>
              <a:xfrm>
                <a:off x="7815375" y="3632653"/>
                <a:ext cx="3965766" cy="15696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9600" i="1" dirty="0" smtClean="0">
                          <a:solidFill>
                            <a:srgbClr val="BF1347"/>
                          </a:solidFill>
                          <a:latin typeface="Cambria Math" panose="02040503050406030204" pitchFamily="18" charset="0"/>
                        </a:rPr>
                        <m:t>𝑃𝑎𝑟𝑡</m:t>
                      </m:r>
                      <m:r>
                        <a:rPr lang="en-US" altLang="zh-CN" sz="9600" i="1" dirty="0" smtClean="0">
                          <a:solidFill>
                            <a:srgbClr val="BF1347"/>
                          </a:solidFill>
                          <a:latin typeface="Cambria Math" panose="02040503050406030204" pitchFamily="18" charset="0"/>
                        </a:rPr>
                        <m:t> 3</m:t>
                      </m:r>
                    </m:oMath>
                  </m:oMathPara>
                </a14:m>
                <a:endParaRPr lang="zh-CN" altLang="en-US" sz="9600" dirty="0">
                  <a:solidFill>
                    <a:srgbClr val="BF1347"/>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7815375" y="3632653"/>
                <a:ext cx="3965766" cy="1569660"/>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00022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vertical)">
                                      <p:cBhvr>
                                        <p:cTn id="7" dur="500"/>
                                        <p:tgtEl>
                                          <p:spTgt spid="3"/>
                                        </p:tgtEl>
                                      </p:cBhvr>
                                    </p:animEffect>
                                  </p:childTnLst>
                                </p:cTn>
                              </p:par>
                              <p:par>
                                <p:cTn id="8" presetID="47" presetClass="entr" presetSubtype="0" fill="hold" grpId="0" nodeType="withEffect" nodePh="1">
                                  <p:stCondLst>
                                    <p:cond delay="0"/>
                                  </p:stCondLst>
                                  <p:endCondLst>
                                    <p:cond evt="begin" delay="0">
                                      <p:tn val="8"/>
                                    </p:cond>
                                  </p:end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7"/>
                                        </p:tgtEl>
                                        <p:attrNameLst>
                                          <p:attrName>ppt_y</p:attrName>
                                        </p:attrNameLst>
                                      </p:cBhvr>
                                      <p:tavLst>
                                        <p:tav tm="0">
                                          <p:val>
                                            <p:strVal val="#ppt_y"/>
                                          </p:val>
                                        </p:tav>
                                        <p:tav tm="100000">
                                          <p:val>
                                            <p:strVal val="#ppt_y"/>
                                          </p:val>
                                        </p:tav>
                                      </p:tavLst>
                                    </p:anim>
                                    <p:anim calcmode="lin" valueType="num">
                                      <p:cBhvr>
                                        <p:cTn id="1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82570" y="3284147"/>
            <a:ext cx="11045825" cy="777082"/>
            <a:chOff x="726847" y="3817000"/>
            <a:chExt cx="11045825" cy="777082"/>
          </a:xfrm>
          <a:solidFill>
            <a:schemeClr val="tx2">
              <a:lumMod val="75000"/>
            </a:schemeClr>
          </a:solidFill>
        </p:grpSpPr>
        <p:sp>
          <p:nvSpPr>
            <p:cNvPr id="12" name="矩形 19"/>
            <p:cNvSpPr>
              <a:spLocks noChangeArrowheads="1"/>
            </p:cNvSpPr>
            <p:nvPr/>
          </p:nvSpPr>
          <p:spPr bwMode="auto">
            <a:xfrm>
              <a:off x="726847" y="3884470"/>
              <a:ext cx="11045825" cy="709612"/>
            </a:xfrm>
            <a:prstGeom prst="rect">
              <a:avLst/>
            </a:prstGeom>
            <a:grp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200">
                <a:solidFill>
                  <a:srgbClr val="FFFFFF"/>
                </a:solidFill>
              </a:endParaRPr>
            </a:p>
          </p:txBody>
        </p:sp>
        <p:sp>
          <p:nvSpPr>
            <p:cNvPr id="15" name="等腰三角形 27"/>
            <p:cNvSpPr>
              <a:spLocks noChangeArrowheads="1"/>
            </p:cNvSpPr>
            <p:nvPr/>
          </p:nvSpPr>
          <p:spPr bwMode="auto">
            <a:xfrm rot="5400000" flipH="1" flipV="1">
              <a:off x="5236565" y="3829254"/>
              <a:ext cx="174108" cy="149600"/>
            </a:xfrm>
            <a:prstGeom prst="triangle">
              <a:avLst>
                <a:gd name="adj" fmla="val 5000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200"/>
            </a:p>
          </p:txBody>
        </p:sp>
      </p:grpSp>
      <p:grpSp>
        <p:nvGrpSpPr>
          <p:cNvPr id="6" name="组合 5"/>
          <p:cNvGrpSpPr/>
          <p:nvPr/>
        </p:nvGrpSpPr>
        <p:grpSpPr>
          <a:xfrm>
            <a:off x="473170" y="2732542"/>
            <a:ext cx="11045825" cy="1079656"/>
            <a:chOff x="538163" y="2851150"/>
            <a:chExt cx="11045825" cy="1079656"/>
          </a:xfrm>
          <a:solidFill>
            <a:schemeClr val="tx2">
              <a:lumMod val="40000"/>
              <a:lumOff val="60000"/>
            </a:schemeClr>
          </a:solidFill>
        </p:grpSpPr>
        <p:sp>
          <p:nvSpPr>
            <p:cNvPr id="7" name="矩形 18"/>
            <p:cNvSpPr>
              <a:spLocks noChangeArrowheads="1"/>
            </p:cNvSpPr>
            <p:nvPr/>
          </p:nvSpPr>
          <p:spPr bwMode="auto">
            <a:xfrm>
              <a:off x="538163" y="2851150"/>
              <a:ext cx="11045825" cy="709613"/>
            </a:xfrm>
            <a:prstGeom prst="rect">
              <a:avLst/>
            </a:prstGeom>
            <a:grp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200">
                <a:solidFill>
                  <a:srgbClr val="FFFFFF"/>
                </a:solidFill>
              </a:endParaRPr>
            </a:p>
          </p:txBody>
        </p:sp>
        <p:grpSp>
          <p:nvGrpSpPr>
            <p:cNvPr id="8" name="组合 22"/>
            <p:cNvGrpSpPr>
              <a:grpSpLocks/>
            </p:cNvGrpSpPr>
            <p:nvPr/>
          </p:nvGrpSpPr>
          <p:grpSpPr bwMode="auto">
            <a:xfrm>
              <a:off x="4699225" y="3108686"/>
              <a:ext cx="2892138" cy="822120"/>
              <a:chOff x="-536430" y="51150"/>
              <a:chExt cx="2201783" cy="627301"/>
            </a:xfrm>
            <a:grpFill/>
          </p:grpSpPr>
          <p:sp>
            <p:nvSpPr>
              <p:cNvPr id="10" name="等腰三角形 24"/>
              <p:cNvSpPr>
                <a:spLocks noChangeArrowheads="1"/>
              </p:cNvSpPr>
              <p:nvPr/>
            </p:nvSpPr>
            <p:spPr bwMode="auto">
              <a:xfrm rot="16200000" flipV="1">
                <a:off x="991581" y="60260"/>
                <a:ext cx="132091" cy="113872"/>
              </a:xfrm>
              <a:prstGeom prst="triangle">
                <a:avLst>
                  <a:gd name="adj" fmla="val 5000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200">
                  <a:solidFill>
                    <a:srgbClr val="FFFFFF"/>
                  </a:solidFill>
                </a:endParaRPr>
              </a:p>
            </p:txBody>
          </p:sp>
          <p:sp>
            <p:nvSpPr>
              <p:cNvPr id="9" name="文本框 23"/>
              <p:cNvSpPr txBox="1">
                <a:spLocks noChangeArrowheads="1"/>
              </p:cNvSpPr>
              <p:nvPr/>
            </p:nvSpPr>
            <p:spPr bwMode="auto">
              <a:xfrm>
                <a:off x="-536430" y="138314"/>
                <a:ext cx="2201783" cy="54013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r>
                  <a:rPr lang="en-US" altLang="zh-CN" sz="4000" dirty="0">
                    <a:solidFill>
                      <a:srgbClr val="FFF6EB"/>
                    </a:solidFill>
                    <a:latin typeface="微软雅黑" panose="020B0503020204020204" pitchFamily="34" charset="-122"/>
                    <a:ea typeface="微软雅黑" panose="020B0503020204020204" pitchFamily="34" charset="-122"/>
                  </a:rPr>
                  <a:t>Conclusion</a:t>
                </a:r>
                <a:endParaRPr lang="zh-CN" altLang="en-US" sz="4000" dirty="0">
                  <a:solidFill>
                    <a:srgbClr val="FFF6EB"/>
                  </a:solidFill>
                  <a:latin typeface="微软雅黑" panose="020B0503020204020204" pitchFamily="34" charset="-122"/>
                  <a:ea typeface="微软雅黑" panose="020B0503020204020204" pitchFamily="34" charset="-122"/>
                </a:endParaRPr>
              </a:p>
            </p:txBody>
          </p:sp>
        </p:grpSp>
      </p:grpSp>
      <p:pic>
        <p:nvPicPr>
          <p:cNvPr id="4" name="图片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249856" y="2"/>
            <a:ext cx="3942144" cy="4357689"/>
          </a:xfrm>
          <a:prstGeom prst="rect">
            <a:avLst/>
          </a:prstGeom>
        </p:spPr>
      </p:pic>
      <p:pic>
        <p:nvPicPr>
          <p:cNvPr id="5" name="图片 4"/>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8965" y="2500313"/>
            <a:ext cx="3942144" cy="4357689"/>
          </a:xfrm>
          <a:prstGeom prst="rect">
            <a:avLst/>
          </a:prstGeom>
        </p:spPr>
      </p:pic>
      <p:sp>
        <p:nvSpPr>
          <p:cNvPr id="16" name="Rectangle 5"/>
          <p:cNvSpPr>
            <a:spLocks/>
          </p:cNvSpPr>
          <p:nvPr/>
        </p:nvSpPr>
        <p:spPr bwMode="auto">
          <a:xfrm>
            <a:off x="4290125" y="4650398"/>
            <a:ext cx="6818965" cy="99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just" fontAlgn="base">
              <a:lnSpc>
                <a:spcPct val="150000"/>
              </a:lnSpc>
              <a:spcBef>
                <a:spcPct val="0"/>
              </a:spcBef>
              <a:spcAft>
                <a:spcPct val="0"/>
              </a:spcAft>
            </a:pPr>
            <a:r>
              <a:rPr lang="en-US" altLang="zh-CN" dirty="0">
                <a:solidFill>
                  <a:schemeClr val="tx1">
                    <a:lumMod val="75000"/>
                    <a:lumOff val="25000"/>
                  </a:schemeClr>
                </a:solidFill>
                <a:latin typeface="微软雅黑"/>
                <a:ea typeface="微软雅黑"/>
                <a:sym typeface="Gill Sans" charset="0"/>
              </a:rPr>
              <a:t>Not only mines prior knowledge automatically, but also exploits the mined prior knowledge to generate better topic results</a:t>
            </a:r>
            <a:r>
              <a:rPr lang="en-US" altLang="zh-CN" sz="1400" dirty="0">
                <a:solidFill>
                  <a:schemeClr val="tx1">
                    <a:lumMod val="75000"/>
                    <a:lumOff val="25000"/>
                  </a:schemeClr>
                </a:solidFill>
                <a:latin typeface="微软雅黑"/>
                <a:ea typeface="微软雅黑"/>
                <a:sym typeface="Gill Sans" charset="0"/>
              </a:rPr>
              <a:t>.</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7" name="Rectangle 5"/>
          <p:cNvSpPr>
            <a:spLocks/>
          </p:cNvSpPr>
          <p:nvPr/>
        </p:nvSpPr>
        <p:spPr bwMode="auto">
          <a:xfrm>
            <a:off x="636169" y="586184"/>
            <a:ext cx="6757859" cy="198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just" fontAlgn="base">
              <a:lnSpc>
                <a:spcPct val="150000"/>
              </a:lnSpc>
              <a:spcBef>
                <a:spcPct val="0"/>
              </a:spcBef>
              <a:spcAft>
                <a:spcPct val="0"/>
              </a:spcAft>
            </a:pPr>
            <a:r>
              <a:rPr lang="en-US" altLang="zh-CN" dirty="0">
                <a:solidFill>
                  <a:schemeClr val="tx1">
                    <a:lumMod val="75000"/>
                    <a:lumOff val="25000"/>
                  </a:schemeClr>
                </a:solidFill>
                <a:latin typeface="微软雅黑"/>
                <a:ea typeface="微软雅黑"/>
                <a:sym typeface="Gill Sans" charset="0"/>
              </a:rPr>
              <a:t>This paper studied the problem of using data from a large number of domains to mine useful prior knowledge to guide topic modeling in order to generate more coherent topics.</a:t>
            </a:r>
            <a:endParaRPr lang="en-US"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8" name="文本框 17"/>
          <p:cNvSpPr txBox="1"/>
          <p:nvPr/>
        </p:nvSpPr>
        <p:spPr>
          <a:xfrm>
            <a:off x="9379650" y="-990522"/>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4983133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750"/>
                                        <p:tgtEl>
                                          <p:spTgt spid="16"/>
                                        </p:tgtEl>
                                      </p:cBhvr>
                                    </p:animEffect>
                                    <p:anim calcmode="lin" valueType="num">
                                      <p:cBhvr>
                                        <p:cTn id="26" dur="750" fill="hold"/>
                                        <p:tgtEl>
                                          <p:spTgt spid="16"/>
                                        </p:tgtEl>
                                        <p:attrNameLst>
                                          <p:attrName>ppt_x</p:attrName>
                                        </p:attrNameLst>
                                      </p:cBhvr>
                                      <p:tavLst>
                                        <p:tav tm="0">
                                          <p:val>
                                            <p:strVal val="#ppt_x"/>
                                          </p:val>
                                        </p:tav>
                                        <p:tav tm="100000">
                                          <p:val>
                                            <p:strVal val="#ppt_x"/>
                                          </p:val>
                                        </p:tav>
                                      </p:tavLst>
                                    </p:anim>
                                    <p:anim calcmode="lin" valueType="num">
                                      <p:cBhvr>
                                        <p:cTn id="27" dur="750" fill="hold"/>
                                        <p:tgtEl>
                                          <p:spTgt spid="16"/>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887914" y="1729288"/>
            <a:ext cx="2995287" cy="4358528"/>
          </a:xfrm>
          <a:prstGeom prst="rect">
            <a:avLst/>
          </a:prstGeom>
        </p:spPr>
      </p:pic>
      <p:sp>
        <p:nvSpPr>
          <p:cNvPr id="6" name="文本框 5"/>
          <p:cNvSpPr txBox="1"/>
          <p:nvPr/>
        </p:nvSpPr>
        <p:spPr>
          <a:xfrm>
            <a:off x="3666056" y="3354554"/>
            <a:ext cx="4381328" cy="1107996"/>
          </a:xfrm>
          <a:prstGeom prst="rect">
            <a:avLst/>
          </a:prstGeom>
          <a:noFill/>
        </p:spPr>
        <p:txBody>
          <a:bodyPr wrap="none" rtlCol="0">
            <a:spAutoFit/>
          </a:bodyPr>
          <a:lstStyle/>
          <a:p>
            <a:r>
              <a:rPr lang="en-US" altLang="zh-CN" sz="6600" dirty="0">
                <a:solidFill>
                  <a:srgbClr val="92D050"/>
                </a:solidFill>
                <a:latin typeface="微软雅黑" panose="020B0503020204020204" pitchFamily="34" charset="-122"/>
                <a:ea typeface="微软雅黑" panose="020B0503020204020204" pitchFamily="34" charset="-122"/>
              </a:rPr>
              <a:t>Thank You</a:t>
            </a:r>
            <a:endParaRPr lang="zh-CN" altLang="en-US" sz="6600" dirty="0">
              <a:solidFill>
                <a:srgbClr val="92D05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379650" y="-990522"/>
            <a:ext cx="877163" cy="369332"/>
          </a:xfrm>
          <a:prstGeom prst="rect">
            <a:avLst/>
          </a:prstGeom>
          <a:noFill/>
        </p:spPr>
        <p:txBody>
          <a:bodyPr wrap="none" rtlCol="0">
            <a:spAutoFit/>
          </a:bodyPr>
          <a:lstStyle/>
          <a:p>
            <a:r>
              <a:rPr lang="zh-CN" altLang="en-US" dirty="0"/>
              <a:t>延迟符</a:t>
            </a:r>
          </a:p>
        </p:txBody>
      </p:sp>
      <p:grpSp>
        <p:nvGrpSpPr>
          <p:cNvPr id="9" name="组合 8"/>
          <p:cNvGrpSpPr/>
          <p:nvPr/>
        </p:nvGrpSpPr>
        <p:grpSpPr>
          <a:xfrm rot="299525">
            <a:off x="3669760" y="-3798020"/>
            <a:ext cx="4292333" cy="7805598"/>
            <a:chOff x="833786" y="-923827"/>
            <a:chExt cx="4493369" cy="8171182"/>
          </a:xfrm>
        </p:grpSpPr>
        <p:pic>
          <p:nvPicPr>
            <p:cNvPr id="10" name="图片 9"/>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8842415">
              <a:off x="-1100465" y="1010424"/>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pic>
          <p:nvPicPr>
            <p:cNvPr id="11" name="图片 1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8042415">
              <a:off x="392127" y="2312327"/>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grpSp>
      <p:sp>
        <p:nvSpPr>
          <p:cNvPr id="13" name="矩形 12"/>
          <p:cNvSpPr/>
          <p:nvPr/>
        </p:nvSpPr>
        <p:spPr>
          <a:xfrm>
            <a:off x="1355178" y="641994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extLst>
      <p:ext uri="{BB962C8B-B14F-4D97-AF65-F5344CB8AC3E}">
        <p14:creationId xmlns:p14="http://schemas.microsoft.com/office/powerpoint/2010/main" val="8042338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75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par>
                          <p:cTn id="11" fill="hold">
                            <p:stCondLst>
                              <p:cond delay="75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6"/>
                                        </p:tgtEl>
                                        <p:attrNameLst>
                                          <p:attrName>ppt_y</p:attrName>
                                        </p:attrNameLst>
                                      </p:cBhvr>
                                      <p:tavLst>
                                        <p:tav tm="0">
                                          <p:val>
                                            <p:strVal val="#ppt_y"/>
                                          </p:val>
                                        </p:tav>
                                        <p:tav tm="100000">
                                          <p:val>
                                            <p:strVal val="#ppt_y"/>
                                          </p:val>
                                        </p:tav>
                                      </p:tavLst>
                                    </p:anim>
                                    <p:anim calcmode="lin" valueType="num">
                                      <p:cBhvr>
                                        <p:cTn id="16"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905000" y="595088"/>
            <a:ext cx="10287000" cy="6371771"/>
          </a:xfrm>
          <a:prstGeom prst="rect">
            <a:avLst/>
          </a:prstGeom>
        </p:spPr>
      </p:pic>
      <p:sp>
        <p:nvSpPr>
          <p:cNvPr id="5" name="矩形 4"/>
          <p:cNvSpPr/>
          <p:nvPr/>
        </p:nvSpPr>
        <p:spPr>
          <a:xfrm>
            <a:off x="0" y="1509486"/>
            <a:ext cx="6908800" cy="4876800"/>
          </a:xfrm>
          <a:prstGeom prst="rect">
            <a:avLst/>
          </a:prstGeom>
          <a:solidFill>
            <a:srgbClr val="CDE5BD">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90125" y="2996143"/>
            <a:ext cx="3128549" cy="1569660"/>
          </a:xfrm>
          <a:prstGeom prst="rect">
            <a:avLst/>
          </a:prstGeom>
          <a:noFill/>
        </p:spPr>
        <p:txBody>
          <a:bodyPr wrap="none" rtlCol="0">
            <a:spAutoFit/>
          </a:bodyPr>
          <a:lstStyle/>
          <a:p>
            <a:r>
              <a:rPr lang="en-US" altLang="zh-CN" sz="9600" dirty="0">
                <a:solidFill>
                  <a:srgbClr val="BF1347"/>
                </a:solidFill>
              </a:rPr>
              <a:t>Part 1</a:t>
            </a:r>
            <a:endParaRPr lang="zh-CN" altLang="en-US" sz="9600" dirty="0">
              <a:solidFill>
                <a:srgbClr val="BF1347"/>
              </a:solidFill>
            </a:endParaRPr>
          </a:p>
        </p:txBody>
      </p:sp>
      <p:sp>
        <p:nvSpPr>
          <p:cNvPr id="7" name="文本框 6"/>
          <p:cNvSpPr txBox="1"/>
          <p:nvPr/>
        </p:nvSpPr>
        <p:spPr>
          <a:xfrm>
            <a:off x="9379650" y="-990522"/>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105753762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41" presetClass="entr" presetSubtype="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6"/>
                                        </p:tgtEl>
                                        <p:attrNameLst>
                                          <p:attrName>ppt_y</p:attrName>
                                        </p:attrNameLst>
                                      </p:cBhvr>
                                      <p:tavLst>
                                        <p:tav tm="0">
                                          <p:val>
                                            <p:strVal val="#ppt_y"/>
                                          </p:val>
                                        </p:tav>
                                        <p:tav tm="100000">
                                          <p:val>
                                            <p:strVal val="#ppt_y"/>
                                          </p:val>
                                        </p:tav>
                                      </p:tavLst>
                                    </p:anim>
                                    <p:anim calcmode="lin" valueType="num">
                                      <p:cBhvr>
                                        <p:cTn id="18"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11753419" y="7635755"/>
            <a:ext cx="877163" cy="369332"/>
          </a:xfrm>
          <a:prstGeom prst="rect">
            <a:avLst/>
          </a:prstGeom>
          <a:noFill/>
        </p:spPr>
        <p:txBody>
          <a:bodyPr wrap="none" rtlCol="0">
            <a:spAutoFit/>
          </a:bodyPr>
          <a:lstStyle/>
          <a:p>
            <a:r>
              <a:rPr lang="zh-CN" altLang="en-US" dirty="0">
                <a:solidFill>
                  <a:schemeClr val="bg1"/>
                </a:solidFill>
              </a:rPr>
              <a:t>延迟符</a:t>
            </a:r>
          </a:p>
        </p:txBody>
      </p:sp>
      <p:sp>
        <p:nvSpPr>
          <p:cNvPr id="37" name="平行四边形 10"/>
          <p:cNvSpPr>
            <a:spLocks noChangeArrowheads="1"/>
          </p:cNvSpPr>
          <p:nvPr/>
        </p:nvSpPr>
        <p:spPr bwMode="auto">
          <a:xfrm>
            <a:off x="10045522" y="0"/>
            <a:ext cx="2146479" cy="4752304"/>
          </a:xfrm>
          <a:prstGeom prst="parallelogram">
            <a:avLst>
              <a:gd name="adj" fmla="val 46774"/>
            </a:avLst>
          </a:prstGeom>
          <a:solidFill>
            <a:srgbClr val="CDE5BD">
              <a:alpha val="54902"/>
            </a:srgb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39" name="平行四边形 10"/>
          <p:cNvSpPr>
            <a:spLocks noChangeArrowheads="1"/>
          </p:cNvSpPr>
          <p:nvPr/>
        </p:nvSpPr>
        <p:spPr bwMode="auto">
          <a:xfrm>
            <a:off x="9348835" y="0"/>
            <a:ext cx="2146479" cy="4752304"/>
          </a:xfrm>
          <a:prstGeom prst="parallelogram">
            <a:avLst>
              <a:gd name="adj" fmla="val 46774"/>
            </a:avLst>
          </a:prstGeom>
          <a:solidFill>
            <a:srgbClr val="CDE5BD">
              <a:alpha val="54902"/>
            </a:srgb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43" name="Rectangle 5"/>
          <p:cNvSpPr>
            <a:spLocks/>
          </p:cNvSpPr>
          <p:nvPr/>
        </p:nvSpPr>
        <p:spPr bwMode="auto">
          <a:xfrm>
            <a:off x="481975" y="1235653"/>
            <a:ext cx="5571984" cy="99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en-US" altLang="zh-CN" sz="2800" dirty="0">
                <a:solidFill>
                  <a:schemeClr val="tx2">
                    <a:lumMod val="50000"/>
                  </a:schemeClr>
                </a:solidFill>
                <a:latin typeface="微软雅黑"/>
                <a:ea typeface="微软雅黑"/>
                <a:sym typeface="Gill Sans" charset="0"/>
              </a:rPr>
              <a:t>Conventional topic model</a:t>
            </a:r>
          </a:p>
        </p:txBody>
      </p:sp>
      <p:sp>
        <p:nvSpPr>
          <p:cNvPr id="3" name="文本框 2"/>
          <p:cNvSpPr txBox="1"/>
          <p:nvPr/>
        </p:nvSpPr>
        <p:spPr>
          <a:xfrm>
            <a:off x="1923394" y="2905645"/>
            <a:ext cx="7733612" cy="2585323"/>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dirty="0"/>
              <a:t>Severe data </a:t>
            </a:r>
            <a:r>
              <a:rPr lang="en-US" altLang="zh-CN" sz="2400" dirty="0" err="1"/>
              <a:t>sparsity</a:t>
            </a:r>
            <a:r>
              <a:rPr lang="en-US" altLang="zh-CN" sz="2400" dirty="0"/>
              <a:t> problem</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Produce many incoherent topics because the objective functions of topic models may not correlate well with human judgments</a:t>
            </a:r>
          </a:p>
          <a:p>
            <a:pPr marL="285750" indent="-285750">
              <a:buFont typeface="Wingdings" panose="05000000000000000000" pitchFamily="2" charset="2"/>
              <a:buChar char="Ø"/>
            </a:pPr>
            <a:endParaRPr lang="en-US" altLang="zh-CN" sz="2400" dirty="0"/>
          </a:p>
          <a:p>
            <a:endParaRPr lang="zh-CN" altLang="en-US" dirty="0"/>
          </a:p>
        </p:txBody>
      </p:sp>
      <p:sp>
        <p:nvSpPr>
          <p:cNvPr id="13" name="Rectangle 5"/>
          <p:cNvSpPr>
            <a:spLocks/>
          </p:cNvSpPr>
          <p:nvPr/>
        </p:nvSpPr>
        <p:spPr bwMode="auto">
          <a:xfrm>
            <a:off x="9928019" y="2492973"/>
            <a:ext cx="1529376" cy="74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en-US" altLang="zh-CN" sz="2800" dirty="0">
                <a:solidFill>
                  <a:schemeClr val="bg1">
                    <a:lumMod val="50000"/>
                  </a:schemeClr>
                </a:solidFill>
                <a:latin typeface="微软雅黑"/>
                <a:ea typeface="微软雅黑"/>
                <a:sym typeface="Gill Sans" charset="0"/>
              </a:rPr>
              <a:t>Solution</a:t>
            </a:r>
          </a:p>
        </p:txBody>
      </p:sp>
      <p:sp>
        <p:nvSpPr>
          <p:cNvPr id="14" name="Rectangle 5"/>
          <p:cNvSpPr>
            <a:spLocks/>
          </p:cNvSpPr>
          <p:nvPr/>
        </p:nvSpPr>
        <p:spPr bwMode="auto">
          <a:xfrm>
            <a:off x="10497350" y="1521290"/>
            <a:ext cx="911512" cy="74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en-US" altLang="zh-CN" sz="2800" dirty="0">
                <a:solidFill>
                  <a:schemeClr val="bg1">
                    <a:lumMod val="50000"/>
                  </a:schemeClr>
                </a:solidFill>
                <a:latin typeface="微软雅黑"/>
                <a:ea typeface="微软雅黑"/>
                <a:sym typeface="Gill Sans" charset="0"/>
              </a:rPr>
              <a:t>And</a:t>
            </a:r>
          </a:p>
        </p:txBody>
      </p:sp>
      <p:sp>
        <p:nvSpPr>
          <p:cNvPr id="15" name="Rectangle 5"/>
          <p:cNvSpPr>
            <a:spLocks/>
          </p:cNvSpPr>
          <p:nvPr/>
        </p:nvSpPr>
        <p:spPr bwMode="auto">
          <a:xfrm>
            <a:off x="10329306" y="549607"/>
            <a:ext cx="1437021" cy="74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en-US" altLang="zh-CN" sz="2800" dirty="0">
                <a:solidFill>
                  <a:schemeClr val="bg1">
                    <a:lumMod val="50000"/>
                  </a:schemeClr>
                </a:solidFill>
                <a:latin typeface="微软雅黑"/>
                <a:ea typeface="微软雅黑"/>
                <a:sym typeface="Gill Sans" charset="0"/>
              </a:rPr>
              <a:t>Problem</a:t>
            </a:r>
          </a:p>
        </p:txBody>
      </p:sp>
    </p:spTree>
    <p:extLst>
      <p:ext uri="{BB962C8B-B14F-4D97-AF65-F5344CB8AC3E}">
        <p14:creationId xmlns:p14="http://schemas.microsoft.com/office/powerpoint/2010/main" val="330376217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750"/>
                                        <p:tgtEl>
                                          <p:spTgt spid="43"/>
                                        </p:tgtEl>
                                      </p:cBhvr>
                                    </p:animEffect>
                                    <p:anim calcmode="lin" valueType="num">
                                      <p:cBhvr>
                                        <p:cTn id="8" dur="750" fill="hold"/>
                                        <p:tgtEl>
                                          <p:spTgt spid="43"/>
                                        </p:tgtEl>
                                        <p:attrNameLst>
                                          <p:attrName>ppt_x</p:attrName>
                                        </p:attrNameLst>
                                      </p:cBhvr>
                                      <p:tavLst>
                                        <p:tav tm="0">
                                          <p:val>
                                            <p:strVal val="#ppt_x"/>
                                          </p:val>
                                        </p:tav>
                                        <p:tav tm="100000">
                                          <p:val>
                                            <p:strVal val="#ppt_x"/>
                                          </p:val>
                                        </p:tav>
                                      </p:tavLst>
                                    </p:anim>
                                    <p:anim calcmode="lin" valueType="num">
                                      <p:cBhvr>
                                        <p:cTn id="9" dur="750" fill="hold"/>
                                        <p:tgtEl>
                                          <p:spTgt spid="43"/>
                                        </p:tgtEl>
                                        <p:attrNameLst>
                                          <p:attrName>ppt_y</p:attrName>
                                        </p:attrNameLst>
                                      </p:cBhvr>
                                      <p:tavLst>
                                        <p:tav tm="0">
                                          <p:val>
                                            <p:strVal val="#ppt_y+.1"/>
                                          </p:val>
                                        </p:tav>
                                        <p:tav tm="100000">
                                          <p:val>
                                            <p:strVal val="#ppt_y"/>
                                          </p:val>
                                        </p:tav>
                                      </p:tavLst>
                                    </p:anim>
                                  </p:childTnLst>
                                </p:cTn>
                              </p:par>
                              <p:par>
                                <p:cTn id="10" presetID="2" presetClass="entr" presetSubtype="2"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1+#ppt_w/2"/>
                                          </p:val>
                                        </p:tav>
                                        <p:tav tm="100000">
                                          <p:val>
                                            <p:strVal val="#ppt_x"/>
                                          </p:val>
                                        </p:tav>
                                      </p:tavLst>
                                    </p:anim>
                                    <p:anim calcmode="lin" valueType="num">
                                      <p:cBhvr additive="base">
                                        <p:cTn id="13" dur="500" fill="hold"/>
                                        <p:tgtEl>
                                          <p:spTgt spid="37"/>
                                        </p:tgtEl>
                                        <p:attrNameLst>
                                          <p:attrName>ppt_y</p:attrName>
                                        </p:attrNameLst>
                                      </p:cBhvr>
                                      <p:tavLst>
                                        <p:tav tm="0">
                                          <p:val>
                                            <p:strVal val="#ppt_y"/>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ppt_x"/>
                                          </p:val>
                                        </p:tav>
                                        <p:tav tm="100000">
                                          <p:val>
                                            <p:strVal val="#ppt_x"/>
                                          </p:val>
                                        </p:tav>
                                      </p:tavLst>
                                    </p:anim>
                                    <p:anim calcmode="lin" valueType="num">
                                      <p:cBhvr additive="base">
                                        <p:cTn id="17" dur="500" fill="hold"/>
                                        <p:tgtEl>
                                          <p:spTgt spid="39"/>
                                        </p:tgtEl>
                                        <p:attrNameLst>
                                          <p:attrName>ppt_y</p:attrName>
                                        </p:attrNameLst>
                                      </p:cBhvr>
                                      <p:tavLst>
                                        <p:tav tm="0">
                                          <p:val>
                                            <p:strVal val="0-#ppt_h/2"/>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750"/>
                                        <p:tgtEl>
                                          <p:spTgt spid="15"/>
                                        </p:tgtEl>
                                      </p:cBhvr>
                                    </p:animEffect>
                                    <p:anim calcmode="lin" valueType="num">
                                      <p:cBhvr>
                                        <p:cTn id="21" dur="750" fill="hold"/>
                                        <p:tgtEl>
                                          <p:spTgt spid="15"/>
                                        </p:tgtEl>
                                        <p:attrNameLst>
                                          <p:attrName>ppt_x</p:attrName>
                                        </p:attrNameLst>
                                      </p:cBhvr>
                                      <p:tavLst>
                                        <p:tav tm="0">
                                          <p:val>
                                            <p:strVal val="#ppt_x"/>
                                          </p:val>
                                        </p:tav>
                                        <p:tav tm="100000">
                                          <p:val>
                                            <p:strVal val="#ppt_x"/>
                                          </p:val>
                                        </p:tav>
                                      </p:tavLst>
                                    </p:anim>
                                    <p:anim calcmode="lin" valueType="num">
                                      <p:cBhvr>
                                        <p:cTn id="22" dur="750" fill="hold"/>
                                        <p:tgtEl>
                                          <p:spTgt spid="1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750"/>
                                        <p:tgtEl>
                                          <p:spTgt spid="14"/>
                                        </p:tgtEl>
                                      </p:cBhvr>
                                    </p:animEffect>
                                    <p:anim calcmode="lin" valueType="num">
                                      <p:cBhvr>
                                        <p:cTn id="26" dur="750" fill="hold"/>
                                        <p:tgtEl>
                                          <p:spTgt spid="14"/>
                                        </p:tgtEl>
                                        <p:attrNameLst>
                                          <p:attrName>ppt_x</p:attrName>
                                        </p:attrNameLst>
                                      </p:cBhvr>
                                      <p:tavLst>
                                        <p:tav tm="0">
                                          <p:val>
                                            <p:strVal val="#ppt_x"/>
                                          </p:val>
                                        </p:tav>
                                        <p:tav tm="100000">
                                          <p:val>
                                            <p:strVal val="#ppt_x"/>
                                          </p:val>
                                        </p:tav>
                                      </p:tavLst>
                                    </p:anim>
                                    <p:anim calcmode="lin" valueType="num">
                                      <p:cBhvr>
                                        <p:cTn id="27" dur="750" fill="hold"/>
                                        <p:tgtEl>
                                          <p:spTgt spid="1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750"/>
                                        <p:tgtEl>
                                          <p:spTgt spid="13"/>
                                        </p:tgtEl>
                                      </p:cBhvr>
                                    </p:animEffect>
                                    <p:anim calcmode="lin" valueType="num">
                                      <p:cBhvr>
                                        <p:cTn id="31" dur="750" fill="hold"/>
                                        <p:tgtEl>
                                          <p:spTgt spid="13"/>
                                        </p:tgtEl>
                                        <p:attrNameLst>
                                          <p:attrName>ppt_x</p:attrName>
                                        </p:attrNameLst>
                                      </p:cBhvr>
                                      <p:tavLst>
                                        <p:tav tm="0">
                                          <p:val>
                                            <p:strVal val="#ppt_x"/>
                                          </p:val>
                                        </p:tav>
                                        <p:tav tm="100000">
                                          <p:val>
                                            <p:strVal val="#ppt_x"/>
                                          </p:val>
                                        </p:tav>
                                      </p:tavLst>
                                    </p:anim>
                                    <p:anim calcmode="lin" valueType="num">
                                      <p:cBhvr>
                                        <p:cTn id="32" dur="75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3" grpId="0"/>
      <p:bldP spid="3"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11753419" y="7635755"/>
            <a:ext cx="877163" cy="369332"/>
          </a:xfrm>
          <a:prstGeom prst="rect">
            <a:avLst/>
          </a:prstGeom>
          <a:noFill/>
        </p:spPr>
        <p:txBody>
          <a:bodyPr wrap="none" rtlCol="0">
            <a:spAutoFit/>
          </a:bodyPr>
          <a:lstStyle/>
          <a:p>
            <a:r>
              <a:rPr lang="zh-CN" altLang="en-US" dirty="0">
                <a:solidFill>
                  <a:schemeClr val="bg1"/>
                </a:solidFill>
              </a:rPr>
              <a:t>延迟符</a:t>
            </a:r>
          </a:p>
        </p:txBody>
      </p:sp>
      <p:sp>
        <p:nvSpPr>
          <p:cNvPr id="37" name="平行四边形 10"/>
          <p:cNvSpPr>
            <a:spLocks noChangeArrowheads="1"/>
          </p:cNvSpPr>
          <p:nvPr/>
        </p:nvSpPr>
        <p:spPr bwMode="auto">
          <a:xfrm>
            <a:off x="10045522" y="0"/>
            <a:ext cx="2146479" cy="4752304"/>
          </a:xfrm>
          <a:prstGeom prst="parallelogram">
            <a:avLst>
              <a:gd name="adj" fmla="val 46774"/>
            </a:avLst>
          </a:prstGeom>
          <a:solidFill>
            <a:srgbClr val="CDE5BD">
              <a:alpha val="54902"/>
            </a:srgb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39" name="平行四边形 10"/>
          <p:cNvSpPr>
            <a:spLocks noChangeArrowheads="1"/>
          </p:cNvSpPr>
          <p:nvPr/>
        </p:nvSpPr>
        <p:spPr bwMode="auto">
          <a:xfrm>
            <a:off x="9424110" y="0"/>
            <a:ext cx="2146479" cy="4752304"/>
          </a:xfrm>
          <a:prstGeom prst="parallelogram">
            <a:avLst>
              <a:gd name="adj" fmla="val 46774"/>
            </a:avLst>
          </a:prstGeom>
          <a:solidFill>
            <a:srgbClr val="CDE5BD">
              <a:alpha val="54902"/>
            </a:srgb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2" name="Rectangle 5"/>
          <p:cNvSpPr>
            <a:spLocks/>
          </p:cNvSpPr>
          <p:nvPr/>
        </p:nvSpPr>
        <p:spPr bwMode="auto">
          <a:xfrm>
            <a:off x="947445" y="989438"/>
            <a:ext cx="5225143" cy="74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en-US" altLang="zh-CN" sz="2800" dirty="0">
                <a:solidFill>
                  <a:schemeClr val="tx2">
                    <a:lumMod val="50000"/>
                  </a:schemeClr>
                </a:solidFill>
                <a:latin typeface="微软雅黑"/>
                <a:ea typeface="微软雅黑"/>
                <a:sym typeface="Gill Sans" charset="0"/>
              </a:rPr>
              <a:t>Solution</a:t>
            </a:r>
          </a:p>
        </p:txBody>
      </p:sp>
      <p:sp>
        <p:nvSpPr>
          <p:cNvPr id="13" name="Rectangle 5"/>
          <p:cNvSpPr>
            <a:spLocks/>
          </p:cNvSpPr>
          <p:nvPr/>
        </p:nvSpPr>
        <p:spPr bwMode="auto">
          <a:xfrm>
            <a:off x="9928019" y="2492973"/>
            <a:ext cx="1529376" cy="74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en-US" altLang="zh-CN" sz="2800" dirty="0">
                <a:solidFill>
                  <a:schemeClr val="bg1">
                    <a:lumMod val="50000"/>
                  </a:schemeClr>
                </a:solidFill>
                <a:latin typeface="微软雅黑"/>
                <a:ea typeface="微软雅黑"/>
                <a:sym typeface="Gill Sans" charset="0"/>
              </a:rPr>
              <a:t>Solution</a:t>
            </a:r>
          </a:p>
        </p:txBody>
      </p:sp>
      <p:sp>
        <p:nvSpPr>
          <p:cNvPr id="14" name="Rectangle 5"/>
          <p:cNvSpPr>
            <a:spLocks/>
          </p:cNvSpPr>
          <p:nvPr/>
        </p:nvSpPr>
        <p:spPr bwMode="auto">
          <a:xfrm>
            <a:off x="10497350" y="1521290"/>
            <a:ext cx="911512" cy="74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en-US" altLang="zh-CN" sz="2800" dirty="0">
                <a:solidFill>
                  <a:schemeClr val="bg1">
                    <a:lumMod val="50000"/>
                  </a:schemeClr>
                </a:solidFill>
                <a:latin typeface="微软雅黑"/>
                <a:ea typeface="微软雅黑"/>
                <a:sym typeface="Gill Sans" charset="0"/>
              </a:rPr>
              <a:t>And</a:t>
            </a:r>
          </a:p>
        </p:txBody>
      </p:sp>
      <p:sp>
        <p:nvSpPr>
          <p:cNvPr id="15" name="Rectangle 5"/>
          <p:cNvSpPr>
            <a:spLocks/>
          </p:cNvSpPr>
          <p:nvPr/>
        </p:nvSpPr>
        <p:spPr bwMode="auto">
          <a:xfrm>
            <a:off x="10329306" y="549607"/>
            <a:ext cx="1437021" cy="74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en-US" altLang="zh-CN" sz="2800" dirty="0">
                <a:solidFill>
                  <a:schemeClr val="bg1">
                    <a:lumMod val="50000"/>
                  </a:schemeClr>
                </a:solidFill>
                <a:latin typeface="微软雅黑"/>
                <a:ea typeface="微软雅黑"/>
                <a:sym typeface="Gill Sans" charset="0"/>
              </a:rPr>
              <a:t>Problem</a:t>
            </a:r>
          </a:p>
        </p:txBody>
      </p:sp>
      <p:sp>
        <p:nvSpPr>
          <p:cNvPr id="16" name="文本框 15"/>
          <p:cNvSpPr txBox="1"/>
          <p:nvPr/>
        </p:nvSpPr>
        <p:spPr>
          <a:xfrm>
            <a:off x="885869" y="2347256"/>
            <a:ext cx="10880458" cy="295465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dirty="0"/>
              <a:t>Aggregate a subset of short texts to form a longer </a:t>
            </a:r>
            <a:r>
              <a:rPr lang="en-US" altLang="zh-CN" sz="2400" dirty="0" err="1"/>
              <a:t>pesudo</a:t>
            </a:r>
            <a:r>
              <a:rPr lang="en-US" altLang="zh-CN" sz="2400" dirty="0"/>
              <a:t>-document</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Each short text is sampled from a single topic</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Incorporating additional word co-occurrence information</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Exploit external knowledge to guide the topic inference.</a:t>
            </a:r>
          </a:p>
          <a:p>
            <a:endParaRPr lang="zh-CN" altLang="en-US" dirty="0"/>
          </a:p>
        </p:txBody>
      </p:sp>
    </p:spTree>
    <p:extLst>
      <p:ext uri="{BB962C8B-B14F-4D97-AF65-F5344CB8AC3E}">
        <p14:creationId xmlns:p14="http://schemas.microsoft.com/office/powerpoint/2010/main" val="14544731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0-#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anim calcmode="lin" valueType="num">
                                      <p:cBhvr>
                                        <p:cTn id="16" dur="750" fill="hold"/>
                                        <p:tgtEl>
                                          <p:spTgt spid="12"/>
                                        </p:tgtEl>
                                        <p:attrNameLst>
                                          <p:attrName>ppt_x</p:attrName>
                                        </p:attrNameLst>
                                      </p:cBhvr>
                                      <p:tavLst>
                                        <p:tav tm="0">
                                          <p:val>
                                            <p:strVal val="#ppt_x"/>
                                          </p:val>
                                        </p:tav>
                                        <p:tav tm="100000">
                                          <p:val>
                                            <p:strVal val="#ppt_x"/>
                                          </p:val>
                                        </p:tav>
                                      </p:tavLst>
                                    </p:anim>
                                    <p:anim calcmode="lin" valueType="num">
                                      <p:cBhvr>
                                        <p:cTn id="17" dur="75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750"/>
                                        <p:tgtEl>
                                          <p:spTgt spid="13"/>
                                        </p:tgtEl>
                                      </p:cBhvr>
                                    </p:animEffect>
                                    <p:anim calcmode="lin" valueType="num">
                                      <p:cBhvr>
                                        <p:cTn id="21" dur="750" fill="hold"/>
                                        <p:tgtEl>
                                          <p:spTgt spid="13"/>
                                        </p:tgtEl>
                                        <p:attrNameLst>
                                          <p:attrName>ppt_x</p:attrName>
                                        </p:attrNameLst>
                                      </p:cBhvr>
                                      <p:tavLst>
                                        <p:tav tm="0">
                                          <p:val>
                                            <p:strVal val="#ppt_x"/>
                                          </p:val>
                                        </p:tav>
                                        <p:tav tm="100000">
                                          <p:val>
                                            <p:strVal val="#ppt_x"/>
                                          </p:val>
                                        </p:tav>
                                      </p:tavLst>
                                    </p:anim>
                                    <p:anim calcmode="lin" valueType="num">
                                      <p:cBhvr>
                                        <p:cTn id="22" dur="75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750"/>
                                        <p:tgtEl>
                                          <p:spTgt spid="14"/>
                                        </p:tgtEl>
                                      </p:cBhvr>
                                    </p:animEffect>
                                    <p:anim calcmode="lin" valueType="num">
                                      <p:cBhvr>
                                        <p:cTn id="26" dur="750" fill="hold"/>
                                        <p:tgtEl>
                                          <p:spTgt spid="14"/>
                                        </p:tgtEl>
                                        <p:attrNameLst>
                                          <p:attrName>ppt_x</p:attrName>
                                        </p:attrNameLst>
                                      </p:cBhvr>
                                      <p:tavLst>
                                        <p:tav tm="0">
                                          <p:val>
                                            <p:strVal val="#ppt_x"/>
                                          </p:val>
                                        </p:tav>
                                        <p:tav tm="100000">
                                          <p:val>
                                            <p:strVal val="#ppt_x"/>
                                          </p:val>
                                        </p:tav>
                                      </p:tavLst>
                                    </p:anim>
                                    <p:anim calcmode="lin" valueType="num">
                                      <p:cBhvr>
                                        <p:cTn id="27" dur="750" fill="hold"/>
                                        <p:tgtEl>
                                          <p:spTgt spid="1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750"/>
                                        <p:tgtEl>
                                          <p:spTgt spid="15"/>
                                        </p:tgtEl>
                                      </p:cBhvr>
                                    </p:animEffect>
                                    <p:anim calcmode="lin" valueType="num">
                                      <p:cBhvr>
                                        <p:cTn id="31" dur="750" fill="hold"/>
                                        <p:tgtEl>
                                          <p:spTgt spid="15"/>
                                        </p:tgtEl>
                                        <p:attrNameLst>
                                          <p:attrName>ppt_x</p:attrName>
                                        </p:attrNameLst>
                                      </p:cBhvr>
                                      <p:tavLst>
                                        <p:tav tm="0">
                                          <p:val>
                                            <p:strVal val="#ppt_x"/>
                                          </p:val>
                                        </p:tav>
                                        <p:tav tm="100000">
                                          <p:val>
                                            <p:strVal val="#ppt_x"/>
                                          </p:val>
                                        </p:tav>
                                      </p:tavLst>
                                    </p:anim>
                                    <p:anim calcmode="lin" valueType="num">
                                      <p:cBhvr>
                                        <p:cTn id="32" dur="75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1200" fill="hold"/>
                                        <p:tgtEl>
                                          <p:spTgt spid="16"/>
                                        </p:tgtEl>
                                        <p:attrNameLst>
                                          <p:attrName>ppt_x</p:attrName>
                                        </p:attrNameLst>
                                      </p:cBhvr>
                                      <p:tavLst>
                                        <p:tav tm="0">
                                          <p:val>
                                            <p:strVal val="#ppt_x"/>
                                          </p:val>
                                        </p:tav>
                                        <p:tav tm="100000">
                                          <p:val>
                                            <p:strVal val="#ppt_x"/>
                                          </p:val>
                                        </p:tav>
                                      </p:tavLst>
                                    </p:anim>
                                    <p:anim calcmode="lin" valueType="num">
                                      <p:cBhvr additive="base">
                                        <p:cTn id="38" dur="12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12" grpId="0"/>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8663" y="2"/>
            <a:ext cx="10868463" cy="5728447"/>
          </a:xfrm>
          <a:prstGeom prst="rect">
            <a:avLst/>
          </a:prstGeom>
        </p:spPr>
      </p:pic>
      <p:sp>
        <p:nvSpPr>
          <p:cNvPr id="3" name="矩形 2"/>
          <p:cNvSpPr/>
          <p:nvPr/>
        </p:nvSpPr>
        <p:spPr>
          <a:xfrm>
            <a:off x="688663" y="0"/>
            <a:ext cx="6516811" cy="3310128"/>
          </a:xfrm>
          <a:prstGeom prst="rect">
            <a:avLst/>
          </a:prstGeom>
          <a:solidFill>
            <a:srgbClr val="CDE5BD">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379650" y="-990522"/>
            <a:ext cx="877163" cy="369332"/>
          </a:xfrm>
          <a:prstGeom prst="rect">
            <a:avLst/>
          </a:prstGeom>
          <a:noFill/>
        </p:spPr>
        <p:txBody>
          <a:bodyPr wrap="none" rtlCol="0">
            <a:spAutoFit/>
          </a:bodyPr>
          <a:lstStyle/>
          <a:p>
            <a:r>
              <a:rPr lang="zh-CN" altLang="en-US" dirty="0"/>
              <a:t>延迟符</a:t>
            </a:r>
          </a:p>
        </p:txBody>
      </p:sp>
      <p:sp>
        <p:nvSpPr>
          <p:cNvPr id="6" name="文本框 5"/>
          <p:cNvSpPr txBox="1"/>
          <p:nvPr/>
        </p:nvSpPr>
        <p:spPr>
          <a:xfrm>
            <a:off x="2382793" y="741674"/>
            <a:ext cx="3128549" cy="1569660"/>
          </a:xfrm>
          <a:prstGeom prst="rect">
            <a:avLst/>
          </a:prstGeom>
          <a:noFill/>
        </p:spPr>
        <p:txBody>
          <a:bodyPr wrap="none" rtlCol="0">
            <a:spAutoFit/>
          </a:bodyPr>
          <a:lstStyle/>
          <a:p>
            <a:r>
              <a:rPr lang="en-US" altLang="zh-CN" sz="9600" dirty="0">
                <a:solidFill>
                  <a:srgbClr val="BF1347"/>
                </a:solidFill>
              </a:rPr>
              <a:t>Part 2</a:t>
            </a:r>
            <a:endParaRPr lang="zh-CN" altLang="en-US" sz="9600" dirty="0">
              <a:solidFill>
                <a:srgbClr val="BF1347"/>
              </a:solidFill>
            </a:endParaRPr>
          </a:p>
        </p:txBody>
      </p:sp>
    </p:spTree>
    <p:extLst>
      <p:ext uri="{BB962C8B-B14F-4D97-AF65-F5344CB8AC3E}">
        <p14:creationId xmlns:p14="http://schemas.microsoft.com/office/powerpoint/2010/main" val="35684838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2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750"/>
                                        <p:tgtEl>
                                          <p:spTgt spid="5"/>
                                        </p:tgtEl>
                                      </p:cBhvr>
                                    </p:animEffect>
                                  </p:childTnLst>
                                </p:cTn>
                              </p:par>
                              <p:par>
                                <p:cTn id="18" presetID="41" presetClass="entr" presetSubtype="0" fill="hold" grpId="0" nodeType="with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6"/>
                                        </p:tgtEl>
                                        <p:attrNameLst>
                                          <p:attrName>ppt_y</p:attrName>
                                        </p:attrNameLst>
                                      </p:cBhvr>
                                      <p:tavLst>
                                        <p:tav tm="0">
                                          <p:val>
                                            <p:strVal val="#ppt_y"/>
                                          </p:val>
                                        </p:tav>
                                        <p:tav tm="100000">
                                          <p:val>
                                            <p:strVal val="#ppt_y"/>
                                          </p:val>
                                        </p:tav>
                                      </p:tavLst>
                                    </p:anim>
                                    <p:anim calcmode="lin" valueType="num">
                                      <p:cBhvr>
                                        <p:cTn id="22"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0" y="911803"/>
            <a:ext cx="8200571" cy="5117893"/>
          </a:xfrm>
          <a:custGeom>
            <a:avLst/>
            <a:gdLst>
              <a:gd name="connsiteX0" fmla="*/ 0 w 9212785"/>
              <a:gd name="connsiteY0" fmla="*/ 0 h 5117893"/>
              <a:gd name="connsiteX1" fmla="*/ 9212785 w 9212785"/>
              <a:gd name="connsiteY1" fmla="*/ 0 h 5117893"/>
              <a:gd name="connsiteX2" fmla="*/ 6582010 w 9212785"/>
              <a:gd name="connsiteY2" fmla="*/ 5117893 h 5117893"/>
              <a:gd name="connsiteX3" fmla="*/ 0 w 9212785"/>
              <a:gd name="connsiteY3" fmla="*/ 5117893 h 5117893"/>
            </a:gdLst>
            <a:ahLst/>
            <a:cxnLst>
              <a:cxn ang="0">
                <a:pos x="connsiteX0" y="connsiteY0"/>
              </a:cxn>
              <a:cxn ang="0">
                <a:pos x="connsiteX1" y="connsiteY1"/>
              </a:cxn>
              <a:cxn ang="0">
                <a:pos x="connsiteX2" y="connsiteY2"/>
              </a:cxn>
              <a:cxn ang="0">
                <a:pos x="connsiteX3" y="connsiteY3"/>
              </a:cxn>
            </a:cxnLst>
            <a:rect l="l" t="t" r="r" b="b"/>
            <a:pathLst>
              <a:path w="9212785" h="5117893">
                <a:moveTo>
                  <a:pt x="0" y="0"/>
                </a:moveTo>
                <a:lnTo>
                  <a:pt x="9212785" y="0"/>
                </a:lnTo>
                <a:lnTo>
                  <a:pt x="6582010" y="5117893"/>
                </a:lnTo>
                <a:lnTo>
                  <a:pt x="0" y="5117893"/>
                </a:lnTo>
                <a:close/>
              </a:path>
            </a:pathLst>
          </a:custGeom>
          <a:solidFill>
            <a:srgbClr val="CDE5BD">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299525">
            <a:off x="508112" y="553078"/>
            <a:ext cx="3155097" cy="5737537"/>
            <a:chOff x="833786" y="-923827"/>
            <a:chExt cx="4493369" cy="8171182"/>
          </a:xfrm>
        </p:grpSpPr>
        <p:pic>
          <p:nvPicPr>
            <p:cNvPr id="5" name="图片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8842415">
              <a:off x="-1100465" y="1010424"/>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pic>
          <p:nvPicPr>
            <p:cNvPr id="6" name="图片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8042415">
              <a:off x="392127" y="2312327"/>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grpSp>
      <p:sp>
        <p:nvSpPr>
          <p:cNvPr id="7" name="文本框 6"/>
          <p:cNvSpPr txBox="1"/>
          <p:nvPr/>
        </p:nvSpPr>
        <p:spPr>
          <a:xfrm>
            <a:off x="1031493" y="2814793"/>
            <a:ext cx="2111475" cy="1107996"/>
          </a:xfrm>
          <a:prstGeom prst="rect">
            <a:avLst/>
          </a:prstGeom>
          <a:noFill/>
        </p:spPr>
        <p:txBody>
          <a:bodyPr wrap="none" rtlCol="0">
            <a:spAutoFit/>
          </a:bodyPr>
          <a:lstStyle/>
          <a:p>
            <a:r>
              <a:rPr lang="en-US" altLang="zh-CN" sz="6600" b="1" dirty="0">
                <a:solidFill>
                  <a:srgbClr val="BF1347"/>
                </a:solidFill>
              </a:rPr>
              <a:t>P</a:t>
            </a:r>
            <a:r>
              <a:rPr lang="en-US" altLang="zh-CN" sz="4800" b="1" dirty="0">
                <a:solidFill>
                  <a:schemeClr val="tx2">
                    <a:lumMod val="50000"/>
                  </a:schemeClr>
                </a:solidFill>
              </a:rPr>
              <a:t>aper1</a:t>
            </a:r>
            <a:endParaRPr lang="zh-CN" altLang="en-US" b="1" dirty="0">
              <a:solidFill>
                <a:schemeClr val="tx2">
                  <a:lumMod val="50000"/>
                </a:schemeClr>
              </a:solidFill>
            </a:endParaRPr>
          </a:p>
        </p:txBody>
      </p:sp>
      <p:sp>
        <p:nvSpPr>
          <p:cNvPr id="9" name="文本框 8"/>
          <p:cNvSpPr txBox="1"/>
          <p:nvPr/>
        </p:nvSpPr>
        <p:spPr>
          <a:xfrm>
            <a:off x="4171323" y="2113797"/>
            <a:ext cx="6085490" cy="2616101"/>
          </a:xfrm>
          <a:prstGeom prst="rect">
            <a:avLst/>
          </a:prstGeom>
          <a:noFill/>
        </p:spPr>
        <p:txBody>
          <a:bodyPr wrap="square" rtlCol="0">
            <a:spAutoFit/>
          </a:bodyPr>
          <a:lstStyle/>
          <a:p>
            <a:r>
              <a:rPr lang="en-US" altLang="zh-CN" sz="4000" dirty="0">
                <a:solidFill>
                  <a:schemeClr val="accent6">
                    <a:lumMod val="75000"/>
                  </a:schemeClr>
                </a:solidFill>
                <a:latin typeface="Segoe UI Emoji" panose="020B0502040204020203" pitchFamily="34" charset="0"/>
                <a:ea typeface="Segoe UI Emoji" panose="020B0502040204020203" pitchFamily="34" charset="0"/>
              </a:rPr>
              <a:t>Topic Modeling using Topics from Many Domains Lifelong Learning and Big Data</a:t>
            </a:r>
            <a:endParaRPr lang="zh-CN" altLang="en-US" sz="4000" dirty="0">
              <a:solidFill>
                <a:schemeClr val="accent6">
                  <a:lumMod val="75000"/>
                </a:schemeClr>
              </a:solidFill>
              <a:latin typeface="Segoe UI Emoji" panose="020B0502040204020203" pitchFamily="34" charset="0"/>
              <a:ea typeface="华文彩云" panose="02010800040101010101" pitchFamily="2" charset="-122"/>
            </a:endParaRPr>
          </a:p>
        </p:txBody>
      </p:sp>
      <p:pic>
        <p:nvPicPr>
          <p:cNvPr id="10" name="图片 9"/>
          <p:cNvPicPr>
            <a:picLocks noChangeAspect="1"/>
          </p:cNvPicPr>
          <p:nvPr/>
        </p:nvPicPr>
        <p:blipFill>
          <a:blip r:embed="rId4">
            <a:extLst>
              <a:ext uri="{28A0092B-C50C-407E-A947-70E740481C1C}">
                <a14:useLocalDpi xmlns:a14="http://schemas.microsoft.com/office/drawing/2010/main"/>
              </a:ext>
            </a:extLst>
          </a:blip>
          <a:stretch>
            <a:fillRect/>
          </a:stretch>
        </p:blipFill>
        <p:spPr>
          <a:xfrm flipH="1">
            <a:off x="9379650" y="544224"/>
            <a:ext cx="2646955" cy="4082327"/>
          </a:xfrm>
          <a:prstGeom prst="rect">
            <a:avLst/>
          </a:prstGeom>
        </p:spPr>
      </p:pic>
      <p:sp>
        <p:nvSpPr>
          <p:cNvPr id="11" name="文本框 10"/>
          <p:cNvSpPr txBox="1"/>
          <p:nvPr/>
        </p:nvSpPr>
        <p:spPr>
          <a:xfrm>
            <a:off x="9379650" y="-990522"/>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358500794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750"/>
                                        <p:tgtEl>
                                          <p:spTgt spid="4"/>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7"/>
                                        </p:tgtEl>
                                        <p:attrNameLst>
                                          <p:attrName>ppt_y</p:attrName>
                                        </p:attrNameLst>
                                      </p:cBhvr>
                                      <p:tavLst>
                                        <p:tav tm="0">
                                          <p:val>
                                            <p:strVal val="#ppt_y"/>
                                          </p:val>
                                        </p:tav>
                                        <p:tav tm="100000">
                                          <p:val>
                                            <p:strVal val="#ppt_y"/>
                                          </p:val>
                                        </p:tav>
                                      </p:tavLst>
                                    </p:anim>
                                    <p:anim calcmode="lin" valueType="num">
                                      <p:cBhvr>
                                        <p:cTn id="1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7"/>
                                        </p:tgtEl>
                                      </p:cBhvr>
                                    </p:animEffect>
                                  </p:childTnLst>
                                </p:cTn>
                              </p:par>
                              <p:par>
                                <p:cTn id="15" presetID="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2" presetClass="entr" presetSubtype="1"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p:tgtEl>
                                          <p:spTgt spid="9"/>
                                        </p:tgtEl>
                                        <p:attrNameLst>
                                          <p:attrName>ppt_x</p:attrName>
                                        </p:attrNameLst>
                                      </p:cBhvr>
                                      <p:tavLst>
                                        <p:tav tm="0">
                                          <p:val>
                                            <p:strVal val="#ppt_x-#ppt_w*1.125000"/>
                                          </p:val>
                                        </p:tav>
                                        <p:tav tm="100000">
                                          <p:val>
                                            <p:strVal val="#ppt_x"/>
                                          </p:val>
                                        </p:tav>
                                      </p:tavLst>
                                    </p:anim>
                                    <p:animEffect transition="in" filter="wipe(righ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4" name="六边形 3"/>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5" name="六边形 4"/>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6" name="6"/>
          <p:cNvGrpSpPr/>
          <p:nvPr/>
        </p:nvGrpSpPr>
        <p:grpSpPr>
          <a:xfrm>
            <a:off x="691261" y="386163"/>
            <a:ext cx="661240" cy="1201620"/>
            <a:chOff x="7314523" y="1440019"/>
            <a:chExt cx="2081664" cy="5693486"/>
          </a:xfrm>
        </p:grpSpPr>
        <p:grpSp>
          <p:nvGrpSpPr>
            <p:cNvPr id="7" name="组合 6"/>
            <p:cNvGrpSpPr/>
            <p:nvPr/>
          </p:nvGrpSpPr>
          <p:grpSpPr>
            <a:xfrm flipH="1">
              <a:off x="7314523" y="1440019"/>
              <a:ext cx="2081664" cy="2081664"/>
              <a:chOff x="2848130" y="1860030"/>
              <a:chExt cx="3807502" cy="3807503"/>
            </a:xfrm>
          </p:grpSpPr>
          <p:sp>
            <p:nvSpPr>
              <p:cNvPr id="9" name="六边形 8"/>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10" name="六边形 9"/>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8"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cxnSp>
        <p:nvCxnSpPr>
          <p:cNvPr id="12" name="直接连接符 11"/>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334580" y="3885428"/>
            <a:ext cx="3596669" cy="2569252"/>
            <a:chOff x="1905000" y="3562350"/>
            <a:chExt cx="2476500" cy="1905000"/>
          </a:xfrm>
        </p:grpSpPr>
        <p:sp>
          <p:nvSpPr>
            <p:cNvPr id="36" name="圆角矩形 35"/>
            <p:cNvSpPr/>
            <p:nvPr/>
          </p:nvSpPr>
          <p:spPr>
            <a:xfrm>
              <a:off x="1905000" y="3562350"/>
              <a:ext cx="2476500" cy="1905000"/>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7" name="任意多边形 36"/>
            <p:cNvSpPr/>
            <p:nvPr/>
          </p:nvSpPr>
          <p:spPr>
            <a:xfrm>
              <a:off x="1924050" y="3590925"/>
              <a:ext cx="2448000" cy="514350"/>
            </a:xfrm>
            <a:custGeom>
              <a:avLst/>
              <a:gdLst>
                <a:gd name="connsiteX0" fmla="*/ 317506 w 2476500"/>
                <a:gd name="connsiteY0" fmla="*/ 0 h 514350"/>
                <a:gd name="connsiteX1" fmla="*/ 2158994 w 2476500"/>
                <a:gd name="connsiteY1" fmla="*/ 0 h 514350"/>
                <a:gd name="connsiteX2" fmla="*/ 2476500 w 2476500"/>
                <a:gd name="connsiteY2" fmla="*/ 317506 h 514350"/>
                <a:gd name="connsiteX3" fmla="*/ 2476500 w 2476500"/>
                <a:gd name="connsiteY3" fmla="*/ 514350 h 514350"/>
                <a:gd name="connsiteX4" fmla="*/ 0 w 2476500"/>
                <a:gd name="connsiteY4" fmla="*/ 514350 h 514350"/>
                <a:gd name="connsiteX5" fmla="*/ 0 w 2476500"/>
                <a:gd name="connsiteY5" fmla="*/ 317506 h 514350"/>
                <a:gd name="connsiteX6" fmla="*/ 317506 w 2476500"/>
                <a:gd name="connsiteY6"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0" h="514350">
                  <a:moveTo>
                    <a:pt x="317506" y="0"/>
                  </a:moveTo>
                  <a:lnTo>
                    <a:pt x="2158994" y="0"/>
                  </a:lnTo>
                  <a:cubicBezTo>
                    <a:pt x="2334348" y="0"/>
                    <a:pt x="2476500" y="142152"/>
                    <a:pt x="2476500" y="317506"/>
                  </a:cubicBezTo>
                  <a:lnTo>
                    <a:pt x="2476500" y="514350"/>
                  </a:lnTo>
                  <a:lnTo>
                    <a:pt x="0" y="514350"/>
                  </a:lnTo>
                  <a:lnTo>
                    <a:pt x="0" y="317506"/>
                  </a:lnTo>
                  <a:cubicBezTo>
                    <a:pt x="0" y="142152"/>
                    <a:pt x="142152" y="0"/>
                    <a:pt x="317506" y="0"/>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7" name="组合 16"/>
          <p:cNvGrpSpPr/>
          <p:nvPr/>
        </p:nvGrpSpPr>
        <p:grpSpPr>
          <a:xfrm>
            <a:off x="4098988" y="447542"/>
            <a:ext cx="3804857" cy="2351202"/>
            <a:chOff x="1905000" y="3562350"/>
            <a:chExt cx="2476500" cy="1905000"/>
          </a:xfrm>
        </p:grpSpPr>
        <p:sp>
          <p:nvSpPr>
            <p:cNvPr id="32" name="圆角矩形 31"/>
            <p:cNvSpPr/>
            <p:nvPr/>
          </p:nvSpPr>
          <p:spPr>
            <a:xfrm>
              <a:off x="1905000" y="3562350"/>
              <a:ext cx="2476500" cy="1905000"/>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任意多边形 32"/>
            <p:cNvSpPr/>
            <p:nvPr/>
          </p:nvSpPr>
          <p:spPr>
            <a:xfrm>
              <a:off x="1924050" y="3590925"/>
              <a:ext cx="2448000" cy="514350"/>
            </a:xfrm>
            <a:custGeom>
              <a:avLst/>
              <a:gdLst>
                <a:gd name="connsiteX0" fmla="*/ 317506 w 2476500"/>
                <a:gd name="connsiteY0" fmla="*/ 0 h 514350"/>
                <a:gd name="connsiteX1" fmla="*/ 2158994 w 2476500"/>
                <a:gd name="connsiteY1" fmla="*/ 0 h 514350"/>
                <a:gd name="connsiteX2" fmla="*/ 2476500 w 2476500"/>
                <a:gd name="connsiteY2" fmla="*/ 317506 h 514350"/>
                <a:gd name="connsiteX3" fmla="*/ 2476500 w 2476500"/>
                <a:gd name="connsiteY3" fmla="*/ 514350 h 514350"/>
                <a:gd name="connsiteX4" fmla="*/ 0 w 2476500"/>
                <a:gd name="connsiteY4" fmla="*/ 514350 h 514350"/>
                <a:gd name="connsiteX5" fmla="*/ 0 w 2476500"/>
                <a:gd name="connsiteY5" fmla="*/ 317506 h 514350"/>
                <a:gd name="connsiteX6" fmla="*/ 317506 w 2476500"/>
                <a:gd name="connsiteY6"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0" h="514350">
                  <a:moveTo>
                    <a:pt x="317506" y="0"/>
                  </a:moveTo>
                  <a:lnTo>
                    <a:pt x="2158994" y="0"/>
                  </a:lnTo>
                  <a:cubicBezTo>
                    <a:pt x="2334348" y="0"/>
                    <a:pt x="2476500" y="142152"/>
                    <a:pt x="2476500" y="317506"/>
                  </a:cubicBezTo>
                  <a:lnTo>
                    <a:pt x="2476500" y="514350"/>
                  </a:lnTo>
                  <a:lnTo>
                    <a:pt x="0" y="514350"/>
                  </a:lnTo>
                  <a:lnTo>
                    <a:pt x="0" y="317506"/>
                  </a:lnTo>
                  <a:cubicBezTo>
                    <a:pt x="0" y="142152"/>
                    <a:pt x="142152" y="0"/>
                    <a:pt x="317506" y="0"/>
                  </a:cubicBezTo>
                  <a:close/>
                </a:path>
              </a:pathLst>
            </a:custGeom>
            <a:solidFill>
              <a:srgbClr val="CDE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8" name="组合 17"/>
          <p:cNvGrpSpPr/>
          <p:nvPr/>
        </p:nvGrpSpPr>
        <p:grpSpPr>
          <a:xfrm>
            <a:off x="8130927" y="3929465"/>
            <a:ext cx="3630149" cy="2525215"/>
            <a:chOff x="1905000" y="3562350"/>
            <a:chExt cx="2476500" cy="1905000"/>
          </a:xfrm>
        </p:grpSpPr>
        <p:sp>
          <p:nvSpPr>
            <p:cNvPr id="30" name="圆角矩形 29"/>
            <p:cNvSpPr/>
            <p:nvPr/>
          </p:nvSpPr>
          <p:spPr>
            <a:xfrm>
              <a:off x="1905000" y="3562350"/>
              <a:ext cx="2476500" cy="1905000"/>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1" name="任意多边形 30"/>
            <p:cNvSpPr/>
            <p:nvPr/>
          </p:nvSpPr>
          <p:spPr>
            <a:xfrm>
              <a:off x="1924050" y="3590925"/>
              <a:ext cx="2448000" cy="514350"/>
            </a:xfrm>
            <a:custGeom>
              <a:avLst/>
              <a:gdLst>
                <a:gd name="connsiteX0" fmla="*/ 317506 w 2476500"/>
                <a:gd name="connsiteY0" fmla="*/ 0 h 514350"/>
                <a:gd name="connsiteX1" fmla="*/ 2158994 w 2476500"/>
                <a:gd name="connsiteY1" fmla="*/ 0 h 514350"/>
                <a:gd name="connsiteX2" fmla="*/ 2476500 w 2476500"/>
                <a:gd name="connsiteY2" fmla="*/ 317506 h 514350"/>
                <a:gd name="connsiteX3" fmla="*/ 2476500 w 2476500"/>
                <a:gd name="connsiteY3" fmla="*/ 514350 h 514350"/>
                <a:gd name="connsiteX4" fmla="*/ 0 w 2476500"/>
                <a:gd name="connsiteY4" fmla="*/ 514350 h 514350"/>
                <a:gd name="connsiteX5" fmla="*/ 0 w 2476500"/>
                <a:gd name="connsiteY5" fmla="*/ 317506 h 514350"/>
                <a:gd name="connsiteX6" fmla="*/ 317506 w 2476500"/>
                <a:gd name="connsiteY6"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0" h="514350">
                  <a:moveTo>
                    <a:pt x="317506" y="0"/>
                  </a:moveTo>
                  <a:lnTo>
                    <a:pt x="2158994" y="0"/>
                  </a:lnTo>
                  <a:cubicBezTo>
                    <a:pt x="2334348" y="0"/>
                    <a:pt x="2476500" y="142152"/>
                    <a:pt x="2476500" y="317506"/>
                  </a:cubicBezTo>
                  <a:lnTo>
                    <a:pt x="2476500" y="514350"/>
                  </a:lnTo>
                  <a:lnTo>
                    <a:pt x="0" y="514350"/>
                  </a:lnTo>
                  <a:lnTo>
                    <a:pt x="0" y="317506"/>
                  </a:lnTo>
                  <a:cubicBezTo>
                    <a:pt x="0" y="142152"/>
                    <a:pt x="142152" y="0"/>
                    <a:pt x="317506"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9" name="TextBox 6"/>
          <p:cNvSpPr txBox="1"/>
          <p:nvPr/>
        </p:nvSpPr>
        <p:spPr>
          <a:xfrm>
            <a:off x="4408350" y="536868"/>
            <a:ext cx="3165244" cy="430887"/>
          </a:xfrm>
          <a:prstGeom prst="rect">
            <a:avLst/>
          </a:prstGeom>
          <a:noFill/>
        </p:spPr>
        <p:txBody>
          <a:bodyPr vert="horz" wrap="square" lIns="0" tIns="0" rIns="0" bIns="0" rtlCol="0" anchor="ctr">
            <a:spAutoFit/>
          </a:bodyPr>
          <a:lstStyle/>
          <a:p>
            <a:pPr algn="ctr"/>
            <a:r>
              <a:rPr lang="en-US" altLang="zh-CN" sz="2800" b="1" dirty="0">
                <a:solidFill>
                  <a:schemeClr val="bg1"/>
                </a:solidFill>
                <a:latin typeface="微软雅黑" pitchFamily="34" charset="-122"/>
                <a:ea typeface="微软雅黑" pitchFamily="34" charset="-122"/>
              </a:rPr>
              <a:t>1</a:t>
            </a:r>
            <a:endParaRPr lang="zh-CN" altLang="en-US" sz="2800" b="1" dirty="0">
              <a:solidFill>
                <a:schemeClr val="bg1"/>
              </a:solidFill>
              <a:latin typeface="微软雅黑" pitchFamily="34" charset="-122"/>
              <a:ea typeface="微软雅黑" pitchFamily="34" charset="-122"/>
            </a:endParaRPr>
          </a:p>
        </p:txBody>
      </p:sp>
      <p:sp>
        <p:nvSpPr>
          <p:cNvPr id="20" name="TextBox 6"/>
          <p:cNvSpPr txBox="1"/>
          <p:nvPr/>
        </p:nvSpPr>
        <p:spPr>
          <a:xfrm>
            <a:off x="567570" y="4034498"/>
            <a:ext cx="3165244" cy="430887"/>
          </a:xfrm>
          <a:prstGeom prst="rect">
            <a:avLst/>
          </a:prstGeom>
          <a:noFill/>
        </p:spPr>
        <p:txBody>
          <a:bodyPr vert="horz" wrap="square" lIns="0" tIns="0" rIns="0" bIns="0" rtlCol="0" anchor="ctr">
            <a:spAutoFit/>
          </a:bodyPr>
          <a:lstStyle/>
          <a:p>
            <a:pPr algn="ctr"/>
            <a:r>
              <a:rPr lang="en-US" altLang="zh-CN" sz="2800" b="1" dirty="0">
                <a:solidFill>
                  <a:schemeClr val="bg1"/>
                </a:solidFill>
                <a:latin typeface="微软雅黑" pitchFamily="34" charset="-122"/>
                <a:ea typeface="微软雅黑" pitchFamily="34" charset="-122"/>
              </a:rPr>
              <a:t>2</a:t>
            </a:r>
            <a:endParaRPr lang="zh-CN" altLang="en-US" sz="2800" b="1" dirty="0">
              <a:solidFill>
                <a:schemeClr val="bg1"/>
              </a:solidFill>
              <a:latin typeface="微软雅黑" pitchFamily="34" charset="-122"/>
              <a:ea typeface="微软雅黑" pitchFamily="34" charset="-122"/>
            </a:endParaRPr>
          </a:p>
        </p:txBody>
      </p:sp>
      <p:sp>
        <p:nvSpPr>
          <p:cNvPr id="22" name="TextBox 6"/>
          <p:cNvSpPr txBox="1"/>
          <p:nvPr/>
        </p:nvSpPr>
        <p:spPr>
          <a:xfrm>
            <a:off x="8370415" y="4092803"/>
            <a:ext cx="3165244" cy="430887"/>
          </a:xfrm>
          <a:prstGeom prst="rect">
            <a:avLst/>
          </a:prstGeom>
          <a:noFill/>
        </p:spPr>
        <p:txBody>
          <a:bodyPr vert="horz" wrap="square" lIns="0" tIns="0" rIns="0" bIns="0" rtlCol="0" anchor="ctr">
            <a:spAutoFit/>
          </a:bodyPr>
          <a:lstStyle/>
          <a:p>
            <a:pPr algn="ctr"/>
            <a:r>
              <a:rPr lang="en-US" altLang="zh-CN" sz="2800" dirty="0">
                <a:solidFill>
                  <a:schemeClr val="bg1"/>
                </a:solidFill>
                <a:latin typeface="微软雅黑" pitchFamily="34" charset="-122"/>
                <a:ea typeface="微软雅黑" pitchFamily="34" charset="-122"/>
              </a:rPr>
              <a:t>3</a:t>
            </a:r>
            <a:endParaRPr lang="zh-CN" altLang="en-US" sz="2800" dirty="0">
              <a:solidFill>
                <a:schemeClr val="bg1"/>
              </a:solidFill>
              <a:latin typeface="微软雅黑" pitchFamily="34" charset="-122"/>
              <a:ea typeface="微软雅黑" pitchFamily="34" charset="-122"/>
            </a:endParaRPr>
          </a:p>
        </p:txBody>
      </p:sp>
      <p:cxnSp>
        <p:nvCxnSpPr>
          <p:cNvPr id="23" name="直接连接符 22"/>
          <p:cNvCxnSpPr>
            <a:stCxn id="32" idx="2"/>
            <a:endCxn id="27" idx="0"/>
          </p:cNvCxnSpPr>
          <p:nvPr/>
        </p:nvCxnSpPr>
        <p:spPr>
          <a:xfrm>
            <a:off x="6001417" y="2798744"/>
            <a:ext cx="0" cy="610328"/>
          </a:xfrm>
          <a:prstGeom prst="line">
            <a:avLst/>
          </a:prstGeom>
          <a:ln>
            <a:solidFill>
              <a:srgbClr val="04447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903008" y="5015220"/>
            <a:ext cx="1159571" cy="436868"/>
          </a:xfrm>
          <a:prstGeom prst="line">
            <a:avLst/>
          </a:prstGeom>
          <a:ln>
            <a:solidFill>
              <a:srgbClr val="04447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983214" y="5015220"/>
            <a:ext cx="1088370" cy="493091"/>
          </a:xfrm>
          <a:prstGeom prst="line">
            <a:avLst/>
          </a:prstGeom>
          <a:ln>
            <a:solidFill>
              <a:srgbClr val="04447F"/>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4820799" y="3409072"/>
            <a:ext cx="2361236" cy="2361236"/>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9" name="TextBox 6"/>
          <p:cNvSpPr txBox="1"/>
          <p:nvPr/>
        </p:nvSpPr>
        <p:spPr>
          <a:xfrm>
            <a:off x="4927439" y="4271469"/>
            <a:ext cx="2181318" cy="738664"/>
          </a:xfrm>
          <a:prstGeom prst="rect">
            <a:avLst/>
          </a:prstGeom>
          <a:noFill/>
        </p:spPr>
        <p:txBody>
          <a:bodyPr vert="horz" wrap="square" lIns="0" tIns="0" rIns="0" bIns="0" rtlCol="0" anchor="ctr">
            <a:spAutoFit/>
          </a:bodyPr>
          <a:lstStyle/>
          <a:p>
            <a:pPr algn="ctr"/>
            <a:r>
              <a:rPr lang="en-US" altLang="zh-CN" sz="2400" b="1" dirty="0">
                <a:solidFill>
                  <a:srgbClr val="BF1347"/>
                </a:solidFill>
                <a:latin typeface="微软雅黑" pitchFamily="34" charset="-122"/>
                <a:ea typeface="微软雅黑" pitchFamily="34" charset="-122"/>
              </a:rPr>
              <a:t>Main contributions</a:t>
            </a:r>
            <a:endParaRPr lang="zh-CN" altLang="en-US" sz="2400" b="1" dirty="0">
              <a:solidFill>
                <a:srgbClr val="BF1347"/>
              </a:solidFill>
              <a:latin typeface="微软雅黑" pitchFamily="34" charset="-122"/>
              <a:ea typeface="微软雅黑" pitchFamily="34" charset="-122"/>
            </a:endParaRPr>
          </a:p>
        </p:txBody>
      </p:sp>
      <p:sp>
        <p:nvSpPr>
          <p:cNvPr id="38" name="文本框 37"/>
          <p:cNvSpPr txBox="1"/>
          <p:nvPr/>
        </p:nvSpPr>
        <p:spPr>
          <a:xfrm>
            <a:off x="4241497" y="1239933"/>
            <a:ext cx="3534587" cy="1569660"/>
          </a:xfrm>
          <a:prstGeom prst="rect">
            <a:avLst/>
          </a:prstGeom>
          <a:noFill/>
        </p:spPr>
        <p:txBody>
          <a:bodyPr wrap="square" rtlCol="0">
            <a:spAutoFit/>
          </a:bodyPr>
          <a:lstStyle/>
          <a:p>
            <a:pPr algn="just">
              <a:lnSpc>
                <a:spcPct val="12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Proposing a novel method to mine prior knowledge dynamically in modeling process.</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39" name="文本框 38"/>
          <p:cNvSpPr txBox="1"/>
          <p:nvPr/>
        </p:nvSpPr>
        <p:spPr>
          <a:xfrm>
            <a:off x="8464742" y="4760288"/>
            <a:ext cx="3148964" cy="1200329"/>
          </a:xfrm>
          <a:prstGeom prst="rect">
            <a:avLst/>
          </a:prstGeom>
          <a:noFill/>
        </p:spPr>
        <p:txBody>
          <a:bodyPr wrap="square" rtlCol="0">
            <a:spAutoFit/>
          </a:bodyPr>
          <a:lstStyle/>
          <a:p>
            <a:pPr algn="just">
              <a:lnSpc>
                <a:spcPct val="12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offering a novel lifelong</a:t>
            </a:r>
          </a:p>
          <a:p>
            <a:pPr algn="just">
              <a:lnSpc>
                <a:spcPct val="12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learning algorithm for topic discovery</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40" name="文本框 39"/>
          <p:cNvSpPr txBox="1"/>
          <p:nvPr/>
        </p:nvSpPr>
        <p:spPr>
          <a:xfrm>
            <a:off x="476683" y="4723481"/>
            <a:ext cx="3165244" cy="1569660"/>
          </a:xfrm>
          <a:prstGeom prst="rect">
            <a:avLst/>
          </a:prstGeom>
          <a:noFill/>
        </p:spPr>
        <p:txBody>
          <a:bodyPr wrap="square" rtlCol="0">
            <a:spAutoFit/>
          </a:bodyPr>
          <a:lstStyle/>
          <a:p>
            <a:pPr algn="just">
              <a:lnSpc>
                <a:spcPct val="12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Proposing a new topic model to use the knowledge to guide the model inference</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42" name="文本框 41"/>
          <p:cNvSpPr txBox="1"/>
          <p:nvPr/>
        </p:nvSpPr>
        <p:spPr>
          <a:xfrm>
            <a:off x="9379650" y="-990522"/>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103594178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par>
                              <p:cTn id="8" fill="hold">
                                <p:stCondLst>
                                  <p:cond delay="300"/>
                                </p:stCondLst>
                                <p:childTnLst>
                                  <p:par>
                                    <p:cTn id="9" presetID="2" presetClass="entr" presetSubtype="9" fill="hold" nodeType="afterEffect" p14:presetBounceEnd="5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50000">
                                          <p:cBhvr additive="base">
                                            <p:cTn id="15"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2" presetClass="entr" presetSubtype="1"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up)">
                                          <p:cBhvr>
                                            <p:cTn id="19" dur="500"/>
                                            <p:tgtEl>
                                              <p:spTgt spid="2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anim calcmode="lin" valueType="num">
                                          <p:cBhvr>
                                            <p:cTn id="23" dur="500" fill="hold"/>
                                            <p:tgtEl>
                                              <p:spTgt spid="29"/>
                                            </p:tgtEl>
                                            <p:attrNameLst>
                                              <p:attrName>ppt_x</p:attrName>
                                            </p:attrNameLst>
                                          </p:cBhvr>
                                          <p:tavLst>
                                            <p:tav tm="0">
                                              <p:val>
                                                <p:strVal val="#ppt_x"/>
                                              </p:val>
                                            </p:tav>
                                            <p:tav tm="100000">
                                              <p:val>
                                                <p:strVal val="#ppt_x"/>
                                              </p:val>
                                            </p:tav>
                                          </p:tavLst>
                                        </p:anim>
                                        <p:anim calcmode="lin" valueType="num">
                                          <p:cBhvr>
                                            <p:cTn id="24"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par>
                                    <p:cTn id="30" presetID="12" presetClass="entr" presetSubtype="1"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p:tgtEl>
                                              <p:spTgt spid="17"/>
                                            </p:tgtEl>
                                            <p:attrNameLst>
                                              <p:attrName>ppt_y</p:attrName>
                                            </p:attrNameLst>
                                          </p:cBhvr>
                                          <p:tavLst>
                                            <p:tav tm="0">
                                              <p:val>
                                                <p:strVal val="#ppt_y-#ppt_h*1.125000"/>
                                              </p:val>
                                            </p:tav>
                                            <p:tav tm="100000">
                                              <p:val>
                                                <p:strVal val="#ppt_y"/>
                                              </p:val>
                                            </p:tav>
                                          </p:tavLst>
                                        </p:anim>
                                        <p:animEffect transition="in" filter="wipe(down)">
                                          <p:cBhvr>
                                            <p:cTn id="33" dur="500"/>
                                            <p:tgtEl>
                                              <p:spTgt spid="17"/>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750"/>
                                            <p:tgtEl>
                                              <p:spTgt spid="38"/>
                                            </p:tgtEl>
                                          </p:cBhvr>
                                        </p:animEffect>
                                        <p:anim calcmode="lin" valueType="num">
                                          <p:cBhvr>
                                            <p:cTn id="40" dur="750" fill="hold"/>
                                            <p:tgtEl>
                                              <p:spTgt spid="38"/>
                                            </p:tgtEl>
                                            <p:attrNameLst>
                                              <p:attrName>ppt_x</p:attrName>
                                            </p:attrNameLst>
                                          </p:cBhvr>
                                          <p:tavLst>
                                            <p:tav tm="0">
                                              <p:val>
                                                <p:strVal val="#ppt_x"/>
                                              </p:val>
                                            </p:tav>
                                            <p:tav tm="100000">
                                              <p:val>
                                                <p:strVal val="#ppt_x"/>
                                              </p:val>
                                            </p:tav>
                                          </p:tavLst>
                                        </p:anim>
                                        <p:anim calcmode="lin" valueType="num">
                                          <p:cBhvr>
                                            <p:cTn id="41" dur="7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down)">
                                          <p:cBhvr>
                                            <p:cTn id="46" dur="500"/>
                                            <p:tgtEl>
                                              <p:spTgt spid="24"/>
                                            </p:tgtEl>
                                          </p:cBhvr>
                                        </p:animEffect>
                                      </p:childTnLst>
                                    </p:cTn>
                                  </p:par>
                                  <p:par>
                                    <p:cTn id="47" presetID="12" presetClass="entr" presetSubtype="2"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p:tgtEl>
                                              <p:spTgt spid="15"/>
                                            </p:tgtEl>
                                            <p:attrNameLst>
                                              <p:attrName>ppt_x</p:attrName>
                                            </p:attrNameLst>
                                          </p:cBhvr>
                                          <p:tavLst>
                                            <p:tav tm="0">
                                              <p:val>
                                                <p:strVal val="#ppt_x+#ppt_w*1.125000"/>
                                              </p:val>
                                            </p:tav>
                                            <p:tav tm="100000">
                                              <p:val>
                                                <p:strVal val="#ppt_x"/>
                                              </p:val>
                                            </p:tav>
                                          </p:tavLst>
                                        </p:anim>
                                        <p:animEffect transition="in" filter="wipe(left)">
                                          <p:cBhvr>
                                            <p:cTn id="50" dur="500"/>
                                            <p:tgtEl>
                                              <p:spTgt spid="15"/>
                                            </p:tgtEl>
                                          </p:cBhvr>
                                        </p:animEffect>
                                      </p:childTnLst>
                                    </p:cTn>
                                  </p:par>
                                  <p:par>
                                    <p:cTn id="51" presetID="42"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750"/>
                                            <p:tgtEl>
                                              <p:spTgt spid="40"/>
                                            </p:tgtEl>
                                          </p:cBhvr>
                                        </p:animEffect>
                                        <p:anim calcmode="lin" valueType="num">
                                          <p:cBhvr>
                                            <p:cTn id="54" dur="750" fill="hold"/>
                                            <p:tgtEl>
                                              <p:spTgt spid="40"/>
                                            </p:tgtEl>
                                            <p:attrNameLst>
                                              <p:attrName>ppt_x</p:attrName>
                                            </p:attrNameLst>
                                          </p:cBhvr>
                                          <p:tavLst>
                                            <p:tav tm="0">
                                              <p:val>
                                                <p:strVal val="#ppt_x"/>
                                              </p:val>
                                            </p:tav>
                                            <p:tav tm="100000">
                                              <p:val>
                                                <p:strVal val="#ppt_x"/>
                                              </p:val>
                                            </p:tav>
                                          </p:tavLst>
                                        </p:anim>
                                        <p:anim calcmode="lin" valueType="num">
                                          <p:cBhvr>
                                            <p:cTn id="55" dur="750" fill="hold"/>
                                            <p:tgtEl>
                                              <p:spTgt spid="40"/>
                                            </p:tgtEl>
                                            <p:attrNameLst>
                                              <p:attrName>ppt_y</p:attrName>
                                            </p:attrNameLst>
                                          </p:cBhvr>
                                          <p:tavLst>
                                            <p:tav tm="0">
                                              <p:val>
                                                <p:strVal val="#ppt_y+.1"/>
                                              </p:val>
                                            </p:tav>
                                            <p:tav tm="100000">
                                              <p:val>
                                                <p:strVal val="#ppt_y"/>
                                              </p:val>
                                            </p:tav>
                                          </p:tavLst>
                                        </p:anim>
                                      </p:childTnLst>
                                    </p:cTn>
                                  </p:par>
                                  <p:par>
                                    <p:cTn id="56" presetID="22" presetClass="entr" presetSubtype="8"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left)">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down)">
                                          <p:cBhvr>
                                            <p:cTn id="63" dur="500"/>
                                            <p:tgtEl>
                                              <p:spTgt spid="25"/>
                                            </p:tgtEl>
                                          </p:cBhvr>
                                        </p:animEffect>
                                      </p:childTnLst>
                                    </p:cTn>
                                  </p:par>
                                  <p:par>
                                    <p:cTn id="64" presetID="12" presetClass="entr" presetSubtype="8" fill="hold" nodeType="with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additive="base">
                                            <p:cTn id="66" dur="500"/>
                                            <p:tgtEl>
                                              <p:spTgt spid="18"/>
                                            </p:tgtEl>
                                            <p:attrNameLst>
                                              <p:attrName>ppt_x</p:attrName>
                                            </p:attrNameLst>
                                          </p:cBhvr>
                                          <p:tavLst>
                                            <p:tav tm="0">
                                              <p:val>
                                                <p:strVal val="#ppt_x-#ppt_w*1.125000"/>
                                              </p:val>
                                            </p:tav>
                                            <p:tav tm="100000">
                                              <p:val>
                                                <p:strVal val="#ppt_x"/>
                                              </p:val>
                                            </p:tav>
                                          </p:tavLst>
                                        </p:anim>
                                        <p:animEffect transition="in" filter="wipe(right)">
                                          <p:cBhvr>
                                            <p:cTn id="67" dur="500"/>
                                            <p:tgtEl>
                                              <p:spTgt spid="1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500"/>
                                            <p:tgtEl>
                                              <p:spTgt spid="22"/>
                                            </p:tgtEl>
                                          </p:cBhvr>
                                        </p:animEffect>
                                      </p:childTnLst>
                                    </p:cTn>
                                  </p:par>
                                  <p:par>
                                    <p:cTn id="71" presetID="42"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750"/>
                                            <p:tgtEl>
                                              <p:spTgt spid="39"/>
                                            </p:tgtEl>
                                          </p:cBhvr>
                                        </p:animEffect>
                                        <p:anim calcmode="lin" valueType="num">
                                          <p:cBhvr>
                                            <p:cTn id="74" dur="750" fill="hold"/>
                                            <p:tgtEl>
                                              <p:spTgt spid="39"/>
                                            </p:tgtEl>
                                            <p:attrNameLst>
                                              <p:attrName>ppt_x</p:attrName>
                                            </p:attrNameLst>
                                          </p:cBhvr>
                                          <p:tavLst>
                                            <p:tav tm="0">
                                              <p:val>
                                                <p:strVal val="#ppt_x"/>
                                              </p:val>
                                            </p:tav>
                                            <p:tav tm="100000">
                                              <p:val>
                                                <p:strVal val="#ppt_x"/>
                                              </p:val>
                                            </p:tav>
                                          </p:tavLst>
                                        </p:anim>
                                        <p:anim calcmode="lin" valueType="num">
                                          <p:cBhvr>
                                            <p:cTn id="75" dur="75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7" grpId="0" animBg="1"/>
          <p:bldP spid="29" grpId="0"/>
          <p:bldP spid="38" grpId="0"/>
          <p:bldP spid="39" grpId="0"/>
          <p:bldP spid="4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par>
                              <p:cTn id="8" fill="hold">
                                <p:stCondLst>
                                  <p:cond delay="300"/>
                                </p:stCondLst>
                                <p:childTnLst>
                                  <p:par>
                                    <p:cTn id="9" presetID="2" presetClass="entr" presetSubtype="9"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2" presetClass="entr" presetSubtype="1"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up)">
                                          <p:cBhvr>
                                            <p:cTn id="19" dur="500"/>
                                            <p:tgtEl>
                                              <p:spTgt spid="2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anim calcmode="lin" valueType="num">
                                          <p:cBhvr>
                                            <p:cTn id="23" dur="500" fill="hold"/>
                                            <p:tgtEl>
                                              <p:spTgt spid="29"/>
                                            </p:tgtEl>
                                            <p:attrNameLst>
                                              <p:attrName>ppt_x</p:attrName>
                                            </p:attrNameLst>
                                          </p:cBhvr>
                                          <p:tavLst>
                                            <p:tav tm="0">
                                              <p:val>
                                                <p:strVal val="#ppt_x"/>
                                              </p:val>
                                            </p:tav>
                                            <p:tav tm="100000">
                                              <p:val>
                                                <p:strVal val="#ppt_x"/>
                                              </p:val>
                                            </p:tav>
                                          </p:tavLst>
                                        </p:anim>
                                        <p:anim calcmode="lin" valueType="num">
                                          <p:cBhvr>
                                            <p:cTn id="24"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par>
                                    <p:cTn id="30" presetID="12" presetClass="entr" presetSubtype="1"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p:tgtEl>
                                              <p:spTgt spid="17"/>
                                            </p:tgtEl>
                                            <p:attrNameLst>
                                              <p:attrName>ppt_y</p:attrName>
                                            </p:attrNameLst>
                                          </p:cBhvr>
                                          <p:tavLst>
                                            <p:tav tm="0">
                                              <p:val>
                                                <p:strVal val="#ppt_y-#ppt_h*1.125000"/>
                                              </p:val>
                                            </p:tav>
                                            <p:tav tm="100000">
                                              <p:val>
                                                <p:strVal val="#ppt_y"/>
                                              </p:val>
                                            </p:tav>
                                          </p:tavLst>
                                        </p:anim>
                                        <p:animEffect transition="in" filter="wipe(down)">
                                          <p:cBhvr>
                                            <p:cTn id="33" dur="500"/>
                                            <p:tgtEl>
                                              <p:spTgt spid="17"/>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750"/>
                                            <p:tgtEl>
                                              <p:spTgt spid="38"/>
                                            </p:tgtEl>
                                          </p:cBhvr>
                                        </p:animEffect>
                                        <p:anim calcmode="lin" valueType="num">
                                          <p:cBhvr>
                                            <p:cTn id="40" dur="750" fill="hold"/>
                                            <p:tgtEl>
                                              <p:spTgt spid="38"/>
                                            </p:tgtEl>
                                            <p:attrNameLst>
                                              <p:attrName>ppt_x</p:attrName>
                                            </p:attrNameLst>
                                          </p:cBhvr>
                                          <p:tavLst>
                                            <p:tav tm="0">
                                              <p:val>
                                                <p:strVal val="#ppt_x"/>
                                              </p:val>
                                            </p:tav>
                                            <p:tav tm="100000">
                                              <p:val>
                                                <p:strVal val="#ppt_x"/>
                                              </p:val>
                                            </p:tav>
                                          </p:tavLst>
                                        </p:anim>
                                        <p:anim calcmode="lin" valueType="num">
                                          <p:cBhvr>
                                            <p:cTn id="41" dur="7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down)">
                                          <p:cBhvr>
                                            <p:cTn id="46" dur="500"/>
                                            <p:tgtEl>
                                              <p:spTgt spid="24"/>
                                            </p:tgtEl>
                                          </p:cBhvr>
                                        </p:animEffect>
                                      </p:childTnLst>
                                    </p:cTn>
                                  </p:par>
                                  <p:par>
                                    <p:cTn id="47" presetID="12" presetClass="entr" presetSubtype="2"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p:tgtEl>
                                              <p:spTgt spid="15"/>
                                            </p:tgtEl>
                                            <p:attrNameLst>
                                              <p:attrName>ppt_x</p:attrName>
                                            </p:attrNameLst>
                                          </p:cBhvr>
                                          <p:tavLst>
                                            <p:tav tm="0">
                                              <p:val>
                                                <p:strVal val="#ppt_x+#ppt_w*1.125000"/>
                                              </p:val>
                                            </p:tav>
                                            <p:tav tm="100000">
                                              <p:val>
                                                <p:strVal val="#ppt_x"/>
                                              </p:val>
                                            </p:tav>
                                          </p:tavLst>
                                        </p:anim>
                                        <p:animEffect transition="in" filter="wipe(left)">
                                          <p:cBhvr>
                                            <p:cTn id="50" dur="500"/>
                                            <p:tgtEl>
                                              <p:spTgt spid="15"/>
                                            </p:tgtEl>
                                          </p:cBhvr>
                                        </p:animEffect>
                                      </p:childTnLst>
                                    </p:cTn>
                                  </p:par>
                                  <p:par>
                                    <p:cTn id="51" presetID="42"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750"/>
                                            <p:tgtEl>
                                              <p:spTgt spid="40"/>
                                            </p:tgtEl>
                                          </p:cBhvr>
                                        </p:animEffect>
                                        <p:anim calcmode="lin" valueType="num">
                                          <p:cBhvr>
                                            <p:cTn id="54" dur="750" fill="hold"/>
                                            <p:tgtEl>
                                              <p:spTgt spid="40"/>
                                            </p:tgtEl>
                                            <p:attrNameLst>
                                              <p:attrName>ppt_x</p:attrName>
                                            </p:attrNameLst>
                                          </p:cBhvr>
                                          <p:tavLst>
                                            <p:tav tm="0">
                                              <p:val>
                                                <p:strVal val="#ppt_x"/>
                                              </p:val>
                                            </p:tav>
                                            <p:tav tm="100000">
                                              <p:val>
                                                <p:strVal val="#ppt_x"/>
                                              </p:val>
                                            </p:tav>
                                          </p:tavLst>
                                        </p:anim>
                                        <p:anim calcmode="lin" valueType="num">
                                          <p:cBhvr>
                                            <p:cTn id="55" dur="750" fill="hold"/>
                                            <p:tgtEl>
                                              <p:spTgt spid="40"/>
                                            </p:tgtEl>
                                            <p:attrNameLst>
                                              <p:attrName>ppt_y</p:attrName>
                                            </p:attrNameLst>
                                          </p:cBhvr>
                                          <p:tavLst>
                                            <p:tav tm="0">
                                              <p:val>
                                                <p:strVal val="#ppt_y+.1"/>
                                              </p:val>
                                            </p:tav>
                                            <p:tav tm="100000">
                                              <p:val>
                                                <p:strVal val="#ppt_y"/>
                                              </p:val>
                                            </p:tav>
                                          </p:tavLst>
                                        </p:anim>
                                      </p:childTnLst>
                                    </p:cTn>
                                  </p:par>
                                  <p:par>
                                    <p:cTn id="56" presetID="22" presetClass="entr" presetSubtype="8"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left)">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down)">
                                          <p:cBhvr>
                                            <p:cTn id="63" dur="500"/>
                                            <p:tgtEl>
                                              <p:spTgt spid="25"/>
                                            </p:tgtEl>
                                          </p:cBhvr>
                                        </p:animEffect>
                                      </p:childTnLst>
                                    </p:cTn>
                                  </p:par>
                                  <p:par>
                                    <p:cTn id="64" presetID="12" presetClass="entr" presetSubtype="8" fill="hold" nodeType="with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additive="base">
                                            <p:cTn id="66" dur="500"/>
                                            <p:tgtEl>
                                              <p:spTgt spid="18"/>
                                            </p:tgtEl>
                                            <p:attrNameLst>
                                              <p:attrName>ppt_x</p:attrName>
                                            </p:attrNameLst>
                                          </p:cBhvr>
                                          <p:tavLst>
                                            <p:tav tm="0">
                                              <p:val>
                                                <p:strVal val="#ppt_x-#ppt_w*1.125000"/>
                                              </p:val>
                                            </p:tav>
                                            <p:tav tm="100000">
                                              <p:val>
                                                <p:strVal val="#ppt_x"/>
                                              </p:val>
                                            </p:tav>
                                          </p:tavLst>
                                        </p:anim>
                                        <p:animEffect transition="in" filter="wipe(right)">
                                          <p:cBhvr>
                                            <p:cTn id="67" dur="500"/>
                                            <p:tgtEl>
                                              <p:spTgt spid="1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500"/>
                                            <p:tgtEl>
                                              <p:spTgt spid="22"/>
                                            </p:tgtEl>
                                          </p:cBhvr>
                                        </p:animEffect>
                                      </p:childTnLst>
                                    </p:cTn>
                                  </p:par>
                                  <p:par>
                                    <p:cTn id="71" presetID="42"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750"/>
                                            <p:tgtEl>
                                              <p:spTgt spid="39"/>
                                            </p:tgtEl>
                                          </p:cBhvr>
                                        </p:animEffect>
                                        <p:anim calcmode="lin" valueType="num">
                                          <p:cBhvr>
                                            <p:cTn id="74" dur="750" fill="hold"/>
                                            <p:tgtEl>
                                              <p:spTgt spid="39"/>
                                            </p:tgtEl>
                                            <p:attrNameLst>
                                              <p:attrName>ppt_x</p:attrName>
                                            </p:attrNameLst>
                                          </p:cBhvr>
                                          <p:tavLst>
                                            <p:tav tm="0">
                                              <p:val>
                                                <p:strVal val="#ppt_x"/>
                                              </p:val>
                                            </p:tav>
                                            <p:tav tm="100000">
                                              <p:val>
                                                <p:strVal val="#ppt_x"/>
                                              </p:val>
                                            </p:tav>
                                          </p:tavLst>
                                        </p:anim>
                                        <p:anim calcmode="lin" valueType="num">
                                          <p:cBhvr>
                                            <p:cTn id="75" dur="75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7" grpId="0" animBg="1"/>
          <p:bldP spid="29" grpId="0"/>
          <p:bldP spid="38" grpId="0"/>
          <p:bldP spid="39" grpId="0"/>
          <p:bldP spid="40"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5"/>
          <p:cNvSpPr txBox="1"/>
          <p:nvPr/>
        </p:nvSpPr>
        <p:spPr>
          <a:xfrm>
            <a:off x="900876" y="2813711"/>
            <a:ext cx="803425" cy="461665"/>
          </a:xfrm>
          <a:prstGeom prst="rect">
            <a:avLst/>
          </a:prstGeom>
          <a:noFill/>
        </p:spPr>
        <p:txBody>
          <a:bodyPr wrap="none" rtlCol="0">
            <a:spAutoFit/>
          </a:bodyPr>
          <a:lstStyle/>
          <a:p>
            <a:r>
              <a:rPr lang="zh-CN" altLang="en-US" sz="2400" b="1" dirty="0">
                <a:solidFill>
                  <a:schemeClr val="bg1"/>
                </a:solidFill>
              </a:rPr>
              <a:t>专业</a:t>
            </a:r>
          </a:p>
        </p:txBody>
      </p:sp>
      <p:sp>
        <p:nvSpPr>
          <p:cNvPr id="17" name="文本框 16"/>
          <p:cNvSpPr txBox="1"/>
          <p:nvPr/>
        </p:nvSpPr>
        <p:spPr>
          <a:xfrm>
            <a:off x="1704301" y="635052"/>
            <a:ext cx="2685351" cy="646331"/>
          </a:xfrm>
          <a:prstGeom prst="rect">
            <a:avLst/>
          </a:prstGeom>
          <a:noFill/>
        </p:spPr>
        <p:txBody>
          <a:bodyPr wrap="none" rtlCol="0">
            <a:spAutoFit/>
          </a:bodyPr>
          <a:lstStyle/>
          <a:p>
            <a:r>
              <a:rPr lang="en-US" altLang="zh-CN" sz="3600" dirty="0">
                <a:latin typeface="Times New Roman" panose="02020603050405020304" pitchFamily="18" charset="0"/>
                <a:cs typeface="Times New Roman" panose="02020603050405020304" pitchFamily="18" charset="0"/>
              </a:rPr>
              <a:t>Their method</a:t>
            </a:r>
            <a:endParaRPr lang="zh-CN" altLang="en-US" sz="3600" b="1" dirty="0">
              <a:solidFill>
                <a:srgbClr val="BF1347"/>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8" name="Rectangle 5"/>
              <p:cNvSpPr>
                <a:spLocks/>
              </p:cNvSpPr>
              <p:nvPr/>
            </p:nvSpPr>
            <p:spPr bwMode="auto">
              <a:xfrm>
                <a:off x="671245" y="1696640"/>
                <a:ext cx="9071845" cy="3524878"/>
              </a:xfrm>
              <a:prstGeom prst="rect">
                <a:avLst/>
              </a:prstGeom>
              <a:noFill/>
              <a:ln>
                <a:noFill/>
              </a:ln>
              <a:extLst>
                <a:ext uri="{909E8E84-426E-40DD-AFC4-6F175D3DCCD1}">
                  <a14:hiddenFill>
                    <a:solidFill>
                      <a:srgbClr val="FFFFFF"/>
                    </a:solidFill>
                  </a14:hiddenFill>
                </a:ext>
                <a:ext uri="{91240B29-F687-4F45-9708-019B960494DF}">
                  <a14:hiddenLine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en-US" altLang="zh-CN" sz="2000" dirty="0">
                    <a:solidFill>
                      <a:schemeClr val="tx1">
                        <a:lumMod val="75000"/>
                        <a:lumOff val="25000"/>
                      </a:schemeClr>
                    </a:solidFill>
                    <a:latin typeface="微软雅黑"/>
                    <a:ea typeface="微软雅黑"/>
                    <a:sym typeface="Gill Sans" charset="0"/>
                  </a:rPr>
                  <a:t>Given a set of document corpora D = {D1</a:t>
                </a:r>
                <a:r>
                  <a:rPr lang="zh-CN" altLang="en-US" sz="2000" dirty="0">
                    <a:solidFill>
                      <a:schemeClr val="tx1">
                        <a:lumMod val="75000"/>
                        <a:lumOff val="25000"/>
                      </a:schemeClr>
                    </a:solidFill>
                    <a:latin typeface="微软雅黑"/>
                    <a:ea typeface="微软雅黑"/>
                    <a:sym typeface="Gill Sans" charset="0"/>
                  </a:rPr>
                  <a:t>，</a:t>
                </a:r>
                <a:r>
                  <a:rPr lang="en-US" altLang="zh-CN" sz="2000" dirty="0">
                    <a:solidFill>
                      <a:schemeClr val="tx1">
                        <a:lumMod val="75000"/>
                        <a:lumOff val="25000"/>
                      </a:schemeClr>
                    </a:solidFill>
                    <a:latin typeface="微软雅黑"/>
                    <a:ea typeface="微软雅黑"/>
                    <a:sym typeface="Gill Sans" charset="0"/>
                  </a:rPr>
                  <a:t>D2</a:t>
                </a:r>
                <a:r>
                  <a:rPr lang="zh-CN" altLang="en-US" sz="2000" dirty="0">
                    <a:solidFill>
                      <a:schemeClr val="tx1">
                        <a:lumMod val="75000"/>
                        <a:lumOff val="25000"/>
                      </a:schemeClr>
                    </a:solidFill>
                    <a:latin typeface="微软雅黑"/>
                    <a:ea typeface="微软雅黑"/>
                    <a:sym typeface="Gill Sans" charset="0"/>
                  </a:rPr>
                  <a:t>，</a:t>
                </a:r>
                <a:r>
                  <a:rPr lang="en-US" altLang="zh-CN" sz="2000" dirty="0">
                    <a:solidFill>
                      <a:schemeClr val="tx1">
                        <a:lumMod val="75000"/>
                        <a:lumOff val="25000"/>
                      </a:schemeClr>
                    </a:solidFill>
                    <a:latin typeface="微软雅黑"/>
                    <a:ea typeface="微软雅黑"/>
                    <a:sym typeface="Gill Sans" charset="0"/>
                  </a:rPr>
                  <a:t>……</a:t>
                </a:r>
                <a:r>
                  <a:rPr lang="en-US" altLang="zh-CN" sz="2000" dirty="0" err="1">
                    <a:solidFill>
                      <a:schemeClr val="tx1">
                        <a:lumMod val="75000"/>
                        <a:lumOff val="25000"/>
                      </a:schemeClr>
                    </a:solidFill>
                    <a:latin typeface="微软雅黑"/>
                    <a:ea typeface="微软雅黑"/>
                    <a:sym typeface="Gill Sans" charset="0"/>
                  </a:rPr>
                  <a:t>Dn</a:t>
                </a:r>
                <a:r>
                  <a:rPr lang="en-US" altLang="zh-CN" sz="2000" dirty="0">
                    <a:solidFill>
                      <a:schemeClr val="tx1">
                        <a:lumMod val="75000"/>
                        <a:lumOff val="25000"/>
                      </a:schemeClr>
                    </a:solidFill>
                    <a:latin typeface="微软雅黑"/>
                    <a:ea typeface="微软雅黑"/>
                    <a:sym typeface="Gill Sans" charset="0"/>
                  </a:rPr>
                  <a:t>}from n domains</a:t>
                </a:r>
              </a:p>
              <a:p>
                <a:pPr fontAlgn="base">
                  <a:lnSpc>
                    <a:spcPct val="150000"/>
                  </a:lnSpc>
                  <a:spcBef>
                    <a:spcPct val="0"/>
                  </a:spcBef>
                  <a:spcAft>
                    <a:spcPct val="0"/>
                  </a:spcAft>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Step1</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runs a topic model (e.g., LDA) on each domain Di </a:t>
                </a:r>
                <a:r>
                  <a:rPr lang="el-GR"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ϵ</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 D to produce a set of topics Si.</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p-topics</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50000"/>
                  </a:lnSpc>
                  <a:spcBef>
                    <a:spcPct val="0"/>
                  </a:spcBef>
                  <a:spcAft>
                    <a:spcPct val="0"/>
                  </a:spcAft>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Step2</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mines a set of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pk</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-sets (prior knowledge sets)K from all the p-topics S = </a:t>
                </a:r>
                <a14:m>
                  <m:oMath xmlns:m="http://schemas.openxmlformats.org/officeDocument/2006/math">
                    <m:sSub>
                      <m:sSubPr>
                        <m:ctrlPr>
                          <a:rPr lang="en-US" altLang="zh-CN" sz="2400" i="1" smtClean="0">
                            <a:solidFill>
                              <a:schemeClr val="tx1">
                                <a:lumMod val="75000"/>
                                <a:lumOff val="25000"/>
                              </a:schemeClr>
                            </a:solidFill>
                            <a:latin typeface="Cambria Math" panose="02040503050406030204" pitchFamily="18" charset="0"/>
                            <a:ea typeface="微软雅黑" panose="020B0503020204020204" pitchFamily="34" charset="-122"/>
                            <a:sym typeface="Lato Light" charset="0"/>
                          </a:rPr>
                        </m:ctrlPr>
                      </m:sSubPr>
                      <m:e>
                        <m:r>
                          <m:rPr>
                            <m:sty m:val="p"/>
                          </m:rPr>
                          <a:rPr lang="en-US" altLang="zh-CN" sz="2400" i="1">
                            <a:solidFill>
                              <a:schemeClr val="tx1">
                                <a:lumMod val="75000"/>
                                <a:lumOff val="25000"/>
                              </a:schemeClr>
                            </a:solidFill>
                            <a:latin typeface="Cambria Math" panose="02040503050406030204" pitchFamily="18" charset="0"/>
                            <a:ea typeface="微软雅黑" panose="020B0503020204020204" pitchFamily="34" charset="-122"/>
                            <a:sym typeface="Lato Light" charset="0"/>
                          </a:rPr>
                          <m:t>U</m:t>
                        </m:r>
                      </m:e>
                      <m:sub>
                        <m:r>
                          <m:rPr>
                            <m:sty m:val="p"/>
                          </m:rPr>
                          <a:rPr lang="en-US" altLang="zh-CN" sz="2400" i="1">
                            <a:solidFill>
                              <a:schemeClr val="tx1">
                                <a:lumMod val="75000"/>
                                <a:lumOff val="25000"/>
                              </a:schemeClr>
                            </a:solidFill>
                            <a:latin typeface="Cambria Math" panose="02040503050406030204" pitchFamily="18" charset="0"/>
                            <a:ea typeface="微软雅黑" panose="020B0503020204020204" pitchFamily="34" charset="-122"/>
                            <a:sym typeface="Lato Light" charset="0"/>
                          </a:rPr>
                          <m:t>i</m:t>
                        </m:r>
                      </m:sub>
                    </m:sSub>
                  </m:oMath>
                </a14:m>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Si</a:t>
                </a:r>
              </a:p>
              <a:p>
                <a:pPr fontAlgn="base">
                  <a:lnSpc>
                    <a:spcPct val="150000"/>
                  </a:lnSpc>
                  <a:spcBef>
                    <a:spcPct val="0"/>
                  </a:spcBef>
                  <a:spcAft>
                    <a:spcPct val="0"/>
                  </a:spcAft>
                </a:pP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Step3</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uses the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pk</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-sets K in a KBTM</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a:t>
                </a:r>
                <a:r>
                  <a:rPr lang="en-US" altLang="zh-CN" sz="2000" dirty="0"/>
                  <a:t>knowledge-based topic models</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to generate topics for a test document collection Dt</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mc:Choice>
        <mc:Fallback xmlns="">
          <p:sp>
            <p:nvSpPr>
              <p:cNvPr id="18" name="Rectangle 5"/>
              <p:cNvSpPr>
                <a:spLocks noRot="1" noChangeAspect="1" noMove="1" noResize="1" noEditPoints="1" noAdjustHandles="1" noChangeArrowheads="1" noChangeShapeType="1" noTextEdit="1"/>
              </p:cNvSpPr>
              <p:nvPr/>
            </p:nvSpPr>
            <p:spPr bwMode="auto">
              <a:xfrm>
                <a:off x="671245" y="1696640"/>
                <a:ext cx="9071845" cy="3524878"/>
              </a:xfrm>
              <a:prstGeom prst="rect">
                <a:avLst/>
              </a:prstGeom>
              <a:blipFill rotWithShape="0">
                <a:blip r:embed="rId3"/>
                <a:stretch>
                  <a:fillRect l="-1680" r="-18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a:lstStyle/>
              <a:p>
                <a:r>
                  <a:rPr lang="zh-CN" altLang="en-US">
                    <a:noFill/>
                  </a:rPr>
                  <a:t> </a:t>
                </a:r>
              </a:p>
            </p:txBody>
          </p:sp>
        </mc:Fallback>
      </mc:AlternateContent>
      <p:sp>
        <p:nvSpPr>
          <p:cNvPr id="19" name="文本框 18"/>
          <p:cNvSpPr txBox="1"/>
          <p:nvPr/>
        </p:nvSpPr>
        <p:spPr>
          <a:xfrm>
            <a:off x="9379650" y="-990522"/>
            <a:ext cx="877163" cy="369332"/>
          </a:xfrm>
          <a:prstGeom prst="rect">
            <a:avLst/>
          </a:prstGeom>
          <a:noFill/>
        </p:spPr>
        <p:txBody>
          <a:bodyPr wrap="none" rtlCol="0">
            <a:spAutoFit/>
          </a:bodyPr>
          <a:lstStyle/>
          <a:p>
            <a:r>
              <a:rPr lang="zh-CN" altLang="en-US" dirty="0"/>
              <a:t>延迟符</a:t>
            </a:r>
          </a:p>
        </p:txBody>
      </p:sp>
      <p:grpSp>
        <p:nvGrpSpPr>
          <p:cNvPr id="20" name="组合 19"/>
          <p:cNvGrpSpPr/>
          <p:nvPr/>
        </p:nvGrpSpPr>
        <p:grpSpPr>
          <a:xfrm>
            <a:off x="454352" y="674949"/>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21" name="六边形 20"/>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22" name="六边形 21"/>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23" name="6"/>
          <p:cNvGrpSpPr/>
          <p:nvPr/>
        </p:nvGrpSpPr>
        <p:grpSpPr>
          <a:xfrm>
            <a:off x="811032" y="806316"/>
            <a:ext cx="661240" cy="1201620"/>
            <a:chOff x="7314523" y="1440019"/>
            <a:chExt cx="2081664" cy="5693486"/>
          </a:xfrm>
        </p:grpSpPr>
        <p:grpSp>
          <p:nvGrpSpPr>
            <p:cNvPr id="24" name="组合 23"/>
            <p:cNvGrpSpPr/>
            <p:nvPr/>
          </p:nvGrpSpPr>
          <p:grpSpPr>
            <a:xfrm flipH="1">
              <a:off x="7314523" y="1440019"/>
              <a:ext cx="2081664" cy="2081664"/>
              <a:chOff x="2848130" y="1860030"/>
              <a:chExt cx="3807502" cy="3807503"/>
            </a:xfrm>
          </p:grpSpPr>
          <p:sp>
            <p:nvSpPr>
              <p:cNvPr id="26" name="六边形 25"/>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27" name="六边形 26"/>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25"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cxnSp>
        <p:nvCxnSpPr>
          <p:cNvPr id="28" name="直接连接符 27"/>
          <p:cNvCxnSpPr/>
          <p:nvPr/>
        </p:nvCxnSpPr>
        <p:spPr>
          <a:xfrm>
            <a:off x="671245" y="1418944"/>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sp>
        <p:nvSpPr>
          <p:cNvPr id="30" name="矩形 18"/>
          <p:cNvSpPr>
            <a:spLocks noChangeArrowheads="1"/>
          </p:cNvSpPr>
          <p:nvPr/>
        </p:nvSpPr>
        <p:spPr bwMode="auto">
          <a:xfrm>
            <a:off x="4981903" y="6148387"/>
            <a:ext cx="7210097" cy="709613"/>
          </a:xfrm>
          <a:prstGeom prst="rect">
            <a:avLst/>
          </a:prstGeom>
          <a:solidFill>
            <a:schemeClr val="tx2">
              <a:lumMod val="40000"/>
              <a:lumOff val="6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200">
              <a:solidFill>
                <a:srgbClr val="FFFFFF"/>
              </a:solidFill>
            </a:endParaRPr>
          </a:p>
        </p:txBody>
      </p:sp>
      <p:sp>
        <p:nvSpPr>
          <p:cNvPr id="29" name="文本框 28"/>
          <p:cNvSpPr txBox="1"/>
          <p:nvPr/>
        </p:nvSpPr>
        <p:spPr>
          <a:xfrm>
            <a:off x="6199022" y="6211669"/>
            <a:ext cx="6103337" cy="646331"/>
          </a:xfrm>
          <a:prstGeom prst="rect">
            <a:avLst/>
          </a:prstGeom>
          <a:noFill/>
        </p:spPr>
        <p:txBody>
          <a:bodyPr wrap="none" rtlCol="0">
            <a:spAutoFit/>
          </a:bodyPr>
          <a:lstStyle/>
          <a:p>
            <a:r>
              <a:rPr lang="en-US" altLang="zh-CN" sz="3600" dirty="0">
                <a:latin typeface="Times New Roman" panose="02020603050405020304" pitchFamily="18" charset="0"/>
                <a:cs typeface="Times New Roman" panose="02020603050405020304" pitchFamily="18" charset="0"/>
              </a:rPr>
              <a:t>Lifelong Topic Model</a:t>
            </a:r>
            <a:r>
              <a:rPr lang="zh-CN" altLang="en-US"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LTM</a:t>
            </a:r>
            <a:r>
              <a:rPr lang="zh-CN" altLang="en-US" sz="3600" dirty="0">
                <a:latin typeface="Times New Roman" panose="02020603050405020304" pitchFamily="18" charset="0"/>
                <a:cs typeface="Times New Roman" panose="02020603050405020304" pitchFamily="18" charset="0"/>
              </a:rPr>
              <a:t>）</a:t>
            </a:r>
            <a:endParaRPr lang="zh-CN" altLang="en-US" sz="3600" b="1" dirty="0">
              <a:solidFill>
                <a:srgbClr val="BF134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693679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par>
                                    <p:cTn id="12" presetID="2" presetClass="entr" presetSubtype="1" fill="hold" nodeType="withEffect" p14:presetBounceEnd="50000">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14:bounceEnd="50000">
                                          <p:cBhvr additive="base">
                                            <p:cTn id="14" dur="10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2" presetClass="entr" presetSubtype="9" fill="hold" nodeType="withEffect" p14:presetBounceEnd="50000">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14:bounceEnd="50000">
                                          <p:cBhvr additive="base">
                                            <p:cTn id="18" dur="1000" fill="hold"/>
                                            <p:tgtEl>
                                              <p:spTgt spid="20"/>
                                            </p:tgtEl>
                                            <p:attrNameLst>
                                              <p:attrName>ppt_x</p:attrName>
                                            </p:attrNameLst>
                                          </p:cBhvr>
                                          <p:tavLst>
                                            <p:tav tm="0">
                                              <p:val>
                                                <p:strVal val="0-#ppt_w/2"/>
                                              </p:val>
                                            </p:tav>
                                            <p:tav tm="100000">
                                              <p:val>
                                                <p:strVal val="#ppt_x"/>
                                              </p:val>
                                            </p:tav>
                                          </p:tavLst>
                                        </p:anim>
                                        <p:anim calcmode="lin" valueType="num" p14:bounceEnd="50000">
                                          <p:cBhvr additive="base">
                                            <p:cTn id="19" dur="1000" fill="hold"/>
                                            <p:tgtEl>
                                              <p:spTgt spid="20"/>
                                            </p:tgtEl>
                                            <p:attrNameLst>
                                              <p:attrName>ppt_y</p:attrName>
                                            </p:attrNameLst>
                                          </p:cBhvr>
                                          <p:tavLst>
                                            <p:tav tm="0">
                                              <p:val>
                                                <p:strVal val="0-#ppt_h/2"/>
                                              </p:val>
                                            </p:tav>
                                            <p:tav tm="100000">
                                              <p:val>
                                                <p:strVal val="#ppt_y"/>
                                              </p:val>
                                            </p:tav>
                                          </p:tavLst>
                                        </p:anim>
                                      </p:childTnLst>
                                    </p:cTn>
                                  </p:par>
                                  <p:par>
                                    <p:cTn id="20" presetID="22" presetClass="entr" presetSubtype="8"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3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1" presetClass="entr" presetSubtype="0" fill="hold" grpId="0" nodeType="clickEffect">
                                      <p:stCondLst>
                                        <p:cond delay="0"/>
                                      </p:stCondLst>
                                      <p:iterate type="lt">
                                        <p:tmPct val="10000"/>
                                      </p:iterate>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9"/>
                                            </p:tgtEl>
                                            <p:attrNameLst>
                                              <p:attrName>ppt_y</p:attrName>
                                            </p:attrNameLst>
                                          </p:cBhvr>
                                          <p:tavLst>
                                            <p:tav tm="0">
                                              <p:val>
                                                <p:strVal val="#ppt_y"/>
                                              </p:val>
                                            </p:tav>
                                            <p:tav tm="100000">
                                              <p:val>
                                                <p:strVal val="#ppt_y"/>
                                              </p:val>
                                            </p:tav>
                                          </p:tavLst>
                                        </p:anim>
                                        <p:anim calcmode="lin" valueType="num">
                                          <p:cBhvr>
                                            <p:cTn id="34"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par>
                                    <p:cTn id="12" presetID="2" presetClass="entr" presetSubtype="1"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1000" fill="hold"/>
                                            <p:tgtEl>
                                              <p:spTgt spid="23"/>
                                            </p:tgtEl>
                                            <p:attrNameLst>
                                              <p:attrName>ppt_x</p:attrName>
                                            </p:attrNameLst>
                                          </p:cBhvr>
                                          <p:tavLst>
                                            <p:tav tm="0">
                                              <p:val>
                                                <p:strVal val="#ppt_x"/>
                                              </p:val>
                                            </p:tav>
                                            <p:tav tm="100000">
                                              <p:val>
                                                <p:strVal val="#ppt_x"/>
                                              </p:val>
                                            </p:tav>
                                          </p:tavLst>
                                        </p:anim>
                                        <p:anim calcmode="lin" valueType="num">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2" presetClass="entr" presetSubtype="9"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1000" fill="hold"/>
                                            <p:tgtEl>
                                              <p:spTgt spid="20"/>
                                            </p:tgtEl>
                                            <p:attrNameLst>
                                              <p:attrName>ppt_x</p:attrName>
                                            </p:attrNameLst>
                                          </p:cBhvr>
                                          <p:tavLst>
                                            <p:tav tm="0">
                                              <p:val>
                                                <p:strVal val="0-#ppt_w/2"/>
                                              </p:val>
                                            </p:tav>
                                            <p:tav tm="100000">
                                              <p:val>
                                                <p:strVal val="#ppt_x"/>
                                              </p:val>
                                            </p:tav>
                                          </p:tavLst>
                                        </p:anim>
                                        <p:anim calcmode="lin" valueType="num">
                                          <p:cBhvr additive="base">
                                            <p:cTn id="19" dur="1000" fill="hold"/>
                                            <p:tgtEl>
                                              <p:spTgt spid="20"/>
                                            </p:tgtEl>
                                            <p:attrNameLst>
                                              <p:attrName>ppt_y</p:attrName>
                                            </p:attrNameLst>
                                          </p:cBhvr>
                                          <p:tavLst>
                                            <p:tav tm="0">
                                              <p:val>
                                                <p:strVal val="0-#ppt_h/2"/>
                                              </p:val>
                                            </p:tav>
                                            <p:tav tm="100000">
                                              <p:val>
                                                <p:strVal val="#ppt_y"/>
                                              </p:val>
                                            </p:tav>
                                          </p:tavLst>
                                        </p:anim>
                                      </p:childTnLst>
                                    </p:cTn>
                                  </p:par>
                                  <p:par>
                                    <p:cTn id="20" presetID="22" presetClass="entr" presetSubtype="8"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3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1" presetClass="entr" presetSubtype="0" fill="hold" grpId="0" nodeType="clickEffect">
                                      <p:stCondLst>
                                        <p:cond delay="0"/>
                                      </p:stCondLst>
                                      <p:iterate type="lt">
                                        <p:tmPct val="10000"/>
                                      </p:iterate>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9"/>
                                            </p:tgtEl>
                                            <p:attrNameLst>
                                              <p:attrName>ppt_y</p:attrName>
                                            </p:attrNameLst>
                                          </p:cBhvr>
                                          <p:tavLst>
                                            <p:tav tm="0">
                                              <p:val>
                                                <p:strVal val="#ppt_y"/>
                                              </p:val>
                                            </p:tav>
                                            <p:tav tm="100000">
                                              <p:val>
                                                <p:strVal val="#ppt_y"/>
                                              </p:val>
                                            </p:tav>
                                          </p:tavLst>
                                        </p:anim>
                                        <p:anim calcmode="lin" valueType="num">
                                          <p:cBhvr>
                                            <p:cTn id="34"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9"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2574</Words>
  <Application>Microsoft Office PowerPoint</Application>
  <PresentationFormat>宽屏</PresentationFormat>
  <Paragraphs>238</Paragraphs>
  <Slides>22</Slides>
  <Notes>22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Gill Sans</vt:lpstr>
      <vt:lpstr>Lato Light</vt:lpstr>
      <vt:lpstr>Leelawadee</vt:lpstr>
      <vt:lpstr>华文彩云</vt:lpstr>
      <vt:lpstr>宋体</vt:lpstr>
      <vt:lpstr>微软雅黑</vt:lpstr>
      <vt:lpstr>Agency FB</vt:lpstr>
      <vt:lpstr>Arial</vt:lpstr>
      <vt:lpstr>Calibri</vt:lpstr>
      <vt:lpstr>Calibri Light</vt:lpstr>
      <vt:lpstr>Cambria Math</vt:lpstr>
      <vt:lpstr>Segoe UI Emoji</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17创意商务通用</dc:title>
  <dc:creator>www.1ppt.com</dc:creator>
  <cp:lastModifiedBy>Flint Zhao</cp:lastModifiedBy>
  <cp:revision>166</cp:revision>
  <dcterms:created xsi:type="dcterms:W3CDTF">2016-07-04T03:49:40Z</dcterms:created>
  <dcterms:modified xsi:type="dcterms:W3CDTF">2018-06-19T05:38:08Z</dcterms:modified>
</cp:coreProperties>
</file>