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63" r:id="rId2"/>
  </p:sldMasterIdLst>
  <p:notesMasterIdLst>
    <p:notesMasterId r:id="rId21"/>
  </p:notesMasterIdLst>
  <p:handoutMasterIdLst>
    <p:handoutMasterId r:id="rId22"/>
  </p:handoutMasterIdLst>
  <p:sldIdLst>
    <p:sldId id="315" r:id="rId3"/>
    <p:sldId id="316" r:id="rId4"/>
    <p:sldId id="291" r:id="rId5"/>
    <p:sldId id="324" r:id="rId6"/>
    <p:sldId id="340" r:id="rId7"/>
    <p:sldId id="327" r:id="rId8"/>
    <p:sldId id="341" r:id="rId9"/>
    <p:sldId id="342" r:id="rId10"/>
    <p:sldId id="328" r:id="rId11"/>
    <p:sldId id="343" r:id="rId12"/>
    <p:sldId id="344" r:id="rId13"/>
    <p:sldId id="345" r:id="rId14"/>
    <p:sldId id="346" r:id="rId15"/>
    <p:sldId id="347" r:id="rId16"/>
    <p:sldId id="348" r:id="rId17"/>
    <p:sldId id="349" r:id="rId18"/>
    <p:sldId id="333" r:id="rId19"/>
    <p:sldId id="314" r:id="rId20"/>
  </p:sldIdLst>
  <p:sldSz cx="9144000" cy="5143500" type="screen16x9"/>
  <p:notesSz cx="6858000" cy="9144000"/>
  <p:embeddedFontLst>
    <p:embeddedFont>
      <p:font typeface="方正兰亭黑_GBK" panose="02010600030101010101" charset="-122"/>
      <p:regular r:id="rId23"/>
    </p:embeddedFont>
    <p:embeddedFont>
      <p:font typeface="微软雅黑" panose="020B0503020204020204" pitchFamily="34" charset="-122"/>
      <p:regular r:id="rId24"/>
      <p:bold r:id="rId25"/>
    </p:embeddedFont>
    <p:embeddedFont>
      <p:font typeface="微软雅黑 Light" panose="020B0502040204020203" pitchFamily="34" charset="-122"/>
      <p:regular r:id="rId26"/>
    </p:embeddedFont>
    <p:embeddedFont>
      <p:font typeface="Calibri" panose="020F0502020204030204" pitchFamily="34" charset="0"/>
      <p:regular r:id="rId27"/>
      <p:bold r:id="rId28"/>
      <p:italic r:id="rId29"/>
      <p:boldItalic r:id="rId30"/>
    </p:embeddedFont>
    <p:embeddedFont>
      <p:font typeface="Calibri Light" panose="020F0302020204030204" pitchFamily="34" charset="0"/>
      <p:regular r:id="rId31"/>
      <p:italic r:id="rId32"/>
    </p:embeddedFont>
  </p:embeddedFont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91" userDrawn="1">
          <p15:clr>
            <a:srgbClr val="A4A3A4"/>
          </p15:clr>
        </p15:guide>
        <p15:guide id="5" pos="5397" userDrawn="1">
          <p15:clr>
            <a:srgbClr val="A4A3A4"/>
          </p15:clr>
        </p15:guide>
        <p15:guide id="6" orient="horz" pos="3072" userDrawn="1">
          <p15:clr>
            <a:srgbClr val="A4A3A4"/>
          </p15:clr>
        </p15:guide>
        <p15:guide id="7" pos="340" userDrawn="1">
          <p15:clr>
            <a:srgbClr val="A4A3A4"/>
          </p15:clr>
        </p15:guide>
        <p15:guide id="8" pos="2880" userDrawn="1">
          <p15:clr>
            <a:srgbClr val="A4A3A4"/>
          </p15:clr>
        </p15:guide>
        <p15:guide id="9" orient="horz" pos="16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FEF"/>
    <a:srgbClr val="000000"/>
    <a:srgbClr val="FAFAFA"/>
    <a:srgbClr val="E0E0E0"/>
    <a:srgbClr val="FDFDFD"/>
    <a:srgbClr val="838E63"/>
    <a:srgbClr val="2E4864"/>
    <a:srgbClr val="27506E"/>
    <a:srgbClr val="F3F3F3"/>
    <a:srgbClr val="1E3E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88" autoAdjust="0"/>
    <p:restoredTop sz="60936" autoAdjust="0"/>
  </p:normalViewPr>
  <p:slideViewPr>
    <p:cSldViewPr snapToGrid="0" showGuides="1">
      <p:cViewPr varScale="1">
        <p:scale>
          <a:sx n="96" d="100"/>
          <a:sy n="96" d="100"/>
        </p:scale>
        <p:origin x="2346" y="72"/>
      </p:cViewPr>
      <p:guideLst>
        <p:guide orient="horz" pos="191"/>
        <p:guide pos="5397"/>
        <p:guide orient="horz" pos="3072"/>
        <p:guide pos="340"/>
        <p:guide pos="2880"/>
        <p:guide orient="horz" pos="1620"/>
      </p:guideLst>
    </p:cSldViewPr>
  </p:slideViewPr>
  <p:notesTextViewPr>
    <p:cViewPr>
      <p:scale>
        <a:sx n="1" d="1"/>
        <a:sy n="1" d="1"/>
      </p:scale>
      <p:origin x="0" y="0"/>
    </p:cViewPr>
  </p:notesTextViewPr>
  <p:notesViewPr>
    <p:cSldViewPr snapToGrid="0" showGuides="1">
      <p:cViewPr varScale="1">
        <p:scale>
          <a:sx n="65" d="100"/>
          <a:sy n="65" d="100"/>
        </p:scale>
        <p:origin x="222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 Type="http://schemas.openxmlformats.org/officeDocument/2006/relationships/slide" Target="slides/slide1.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DC7E0A-FE25-4298-B2A5-F81E4409DC3D}" type="datetimeFigureOut">
              <a:rPr lang="zh-CN" altLang="en-US" smtClean="0"/>
              <a:t>2018/6/19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404E8C-F5F4-4E78-B894-8ABE74AB9ABE}" type="slidenum">
              <a:rPr lang="zh-CN" altLang="en-US" smtClean="0"/>
              <a:t>‹#›</a:t>
            </a:fld>
            <a:endParaRPr lang="zh-CN" altLang="en-US"/>
          </a:p>
        </p:txBody>
      </p:sp>
    </p:spTree>
    <p:extLst>
      <p:ext uri="{BB962C8B-B14F-4D97-AF65-F5344CB8AC3E}">
        <p14:creationId xmlns:p14="http://schemas.microsoft.com/office/powerpoint/2010/main" val="3737195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B2BC2-E36F-4014-826D-67C3AA5D550C}" type="datetimeFigureOut">
              <a:rPr lang="zh-CN" altLang="en-US" smtClean="0"/>
              <a:t>2018/6/19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64EC1F-4C1A-4575-A29E-535B091AA911}" type="slidenum">
              <a:rPr lang="zh-CN" altLang="en-US" smtClean="0"/>
              <a:t>‹#›</a:t>
            </a:fld>
            <a:endParaRPr lang="zh-CN" altLang="en-US"/>
          </a:p>
        </p:txBody>
      </p:sp>
    </p:spTree>
    <p:extLst>
      <p:ext uri="{BB962C8B-B14F-4D97-AF65-F5344CB8AC3E}">
        <p14:creationId xmlns:p14="http://schemas.microsoft.com/office/powerpoint/2010/main" val="3121730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为了解决稀疏问题，很多模型采取结合文本的方法，但存在以下问题：</a:t>
            </a:r>
          </a:p>
          <a:p>
            <a:r>
              <a:rPr lang="zh-CN" altLang="en-US" dirty="0"/>
              <a:t>（</a:t>
            </a:r>
            <a:r>
              <a:rPr lang="en-US" altLang="zh-CN" dirty="0"/>
              <a:t>1</a:t>
            </a:r>
            <a:r>
              <a:rPr lang="zh-CN" altLang="en-US" dirty="0"/>
              <a:t>）结构和文本表示的最佳组合在这些方法中没有得到很好的研究，其中两种表示在词级或单独的损失函数上对齐。一个实体的良好表现应该联合编码结构和文本信息。 </a:t>
            </a:r>
            <a:endParaRPr lang="en-US" altLang="zh-CN" dirty="0"/>
          </a:p>
          <a:p>
            <a:r>
              <a:rPr lang="zh-CN" altLang="en-US" dirty="0"/>
              <a:t>（</a:t>
            </a:r>
            <a:r>
              <a:rPr lang="en-US" altLang="zh-CN" dirty="0"/>
              <a:t>2</a:t>
            </a:r>
            <a:r>
              <a:rPr lang="zh-CN" altLang="en-US" dirty="0"/>
              <a:t>）文本描述可以从各个方面代表一个实体，多种关系只关注描述的部分方面。良好的编码器应根据不同的关系语境从文本中选择信息，因为文本描述中的每个单词对于表示具有某种关系的实体是有用的。</a:t>
            </a:r>
            <a:endParaRPr lang="en-US" altLang="zh-CN" dirty="0"/>
          </a:p>
          <a:p>
            <a:r>
              <a:rPr lang="zh-CN" altLang="en-US" dirty="0"/>
              <a:t>（</a:t>
            </a:r>
            <a:r>
              <a:rPr lang="en-US" altLang="zh-CN" dirty="0"/>
              <a:t>3</a:t>
            </a:r>
            <a:r>
              <a:rPr lang="zh-CN" altLang="en-US" dirty="0"/>
              <a:t>）直觉上，具有许多事实的实体更多地依赖于训练有素的结构化表示，而具有很少或没有事实的实体可能在很大程度上取决于文本描述。良好的代表应该通过加权双方来学习最有价值的信息</a:t>
            </a:r>
            <a:br>
              <a:rPr lang="en-US" altLang="zh-CN" dirty="0"/>
            </a:br>
            <a:endParaRPr lang="en-US" altLang="zh-CN" dirty="0"/>
          </a:p>
          <a:p>
            <a:r>
              <a:rPr lang="zh-CN" altLang="en-US" dirty="0"/>
              <a:t>图</a:t>
            </a:r>
            <a:r>
              <a:rPr lang="en-US" altLang="zh-CN" dirty="0"/>
              <a:t>1</a:t>
            </a:r>
            <a:r>
              <a:rPr lang="zh-CN" altLang="en-US" dirty="0"/>
              <a:t>给出了</a:t>
            </a:r>
            <a:r>
              <a:rPr lang="en-US" altLang="zh-CN" dirty="0"/>
              <a:t>Freebase</a:t>
            </a:r>
            <a:r>
              <a:rPr lang="zh-CN" altLang="en-US" dirty="0"/>
              <a:t>中实体描述的一个例子。给定一个实体的具体关系，并不是在其描述中提供的所有信息对于预测链接的实体是有用的。 </a:t>
            </a:r>
          </a:p>
        </p:txBody>
      </p:sp>
      <p:sp>
        <p:nvSpPr>
          <p:cNvPr id="4" name="灯片编号占位符 3"/>
          <p:cNvSpPr>
            <a:spLocks noGrp="1"/>
          </p:cNvSpPr>
          <p:nvPr>
            <p:ph type="sldNum" sz="quarter" idx="10"/>
          </p:nvPr>
        </p:nvSpPr>
        <p:spPr/>
        <p:txBody>
          <a:bodyPr/>
          <a:lstStyle/>
          <a:p>
            <a:fld id="{0D64EC1F-4C1A-4575-A29E-535B091AA911}" type="slidenum">
              <a:rPr lang="zh-CN" altLang="en-US" smtClean="0"/>
              <a:t>4</a:t>
            </a:fld>
            <a:endParaRPr lang="zh-CN" altLang="en-US"/>
          </a:p>
        </p:txBody>
      </p:sp>
    </p:spTree>
    <p:extLst>
      <p:ext uri="{BB962C8B-B14F-4D97-AF65-F5344CB8AC3E}">
        <p14:creationId xmlns:p14="http://schemas.microsoft.com/office/powerpoint/2010/main" val="197091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三重分类是一个二进制分类任务，其目的是判断给定的三元组（</a:t>
            </a:r>
            <a:r>
              <a:rPr lang="en-US" altLang="zh-CN" b="1" dirty="0"/>
              <a:t>h</a:t>
            </a:r>
            <a:r>
              <a:rPr lang="zh-CN" altLang="en-US" b="1" dirty="0"/>
              <a:t>，</a:t>
            </a:r>
            <a:r>
              <a:rPr lang="en-US" altLang="zh-CN" b="1" dirty="0"/>
              <a:t>r</a:t>
            </a:r>
            <a:r>
              <a:rPr lang="zh-CN" altLang="en-US" b="1" dirty="0"/>
              <a:t>，</a:t>
            </a:r>
            <a:r>
              <a:rPr lang="en-US" altLang="zh-CN" b="1" dirty="0"/>
              <a:t>t</a:t>
            </a:r>
            <a:r>
              <a:rPr lang="zh-CN" altLang="en-US" b="1" dirty="0"/>
              <a:t>）是否是正确的事实。 由于我们使用的测试集（</a:t>
            </a:r>
            <a:r>
              <a:rPr lang="en-US" altLang="zh-CN" b="1" dirty="0"/>
              <a:t>WN18</a:t>
            </a:r>
            <a:r>
              <a:rPr lang="zh-CN" altLang="en-US" b="1" dirty="0"/>
              <a:t>和</a:t>
            </a:r>
            <a:r>
              <a:rPr lang="en-US" altLang="zh-CN" b="1" dirty="0"/>
              <a:t>FB15K</a:t>
            </a:r>
            <a:r>
              <a:rPr lang="zh-CN" altLang="en-US" b="1" dirty="0"/>
              <a:t>）只包含正确的三元组，所以我们按照</a:t>
            </a:r>
            <a:r>
              <a:rPr lang="en-US" altLang="zh-CN" b="1" dirty="0"/>
              <a:t>[</a:t>
            </a:r>
            <a:r>
              <a:rPr lang="en-US" altLang="zh-CN" b="1" dirty="0" err="1"/>
              <a:t>Socher</a:t>
            </a:r>
            <a:r>
              <a:rPr lang="zh-CN" altLang="en-US" b="1" dirty="0"/>
              <a:t>等人，</a:t>
            </a:r>
            <a:r>
              <a:rPr lang="en-US" altLang="zh-CN" b="1" dirty="0"/>
              <a:t>2013]</a:t>
            </a:r>
            <a:r>
              <a:rPr lang="zh-CN" altLang="en-US" b="1" dirty="0"/>
              <a:t>中使用的相同设置构建负三元组。</a:t>
            </a:r>
            <a:endParaRPr lang="en-US" altLang="zh-CN" b="1" dirty="0"/>
          </a:p>
          <a:p>
            <a:endParaRPr lang="en-US" altLang="zh-CN" b="1" dirty="0"/>
          </a:p>
          <a:p>
            <a:r>
              <a:rPr lang="zh-CN" altLang="en-US" b="1" dirty="0"/>
              <a:t>表</a:t>
            </a:r>
            <a:r>
              <a:rPr lang="en-US" altLang="zh-CN" b="1" dirty="0"/>
              <a:t>4</a:t>
            </a:r>
            <a:r>
              <a:rPr lang="zh-CN" altLang="en-US" b="1" dirty="0"/>
              <a:t>显示了三联体分类的评估结果。 结果表明，我们的联合编码模型是有效的，也胜过最先进的方法。</a:t>
            </a:r>
          </a:p>
          <a:p>
            <a:r>
              <a:rPr lang="zh-CN" altLang="en-US" b="1" dirty="0"/>
              <a:t>在</a:t>
            </a:r>
            <a:r>
              <a:rPr lang="en-US" altLang="zh-CN" b="1" dirty="0"/>
              <a:t>WN18</a:t>
            </a:r>
            <a:r>
              <a:rPr lang="zh-CN" altLang="en-US" b="1" dirty="0"/>
              <a:t>上，“联合（</a:t>
            </a:r>
            <a:r>
              <a:rPr lang="en-US" altLang="zh-CN" b="1" dirty="0"/>
              <a:t>A-LSTM</a:t>
            </a:r>
            <a:r>
              <a:rPr lang="zh-CN" altLang="en-US" b="1" dirty="0"/>
              <a:t>）”达到最佳表现，“联合（</a:t>
            </a:r>
            <a:r>
              <a:rPr lang="en-US" altLang="zh-CN" b="1" dirty="0"/>
              <a:t>LSTM</a:t>
            </a:r>
            <a:r>
              <a:rPr lang="zh-CN" altLang="en-US" b="1" dirty="0"/>
              <a:t>）”略逊于“联合（</a:t>
            </a:r>
            <a:r>
              <a:rPr lang="en-US" altLang="zh-CN" b="1" dirty="0"/>
              <a:t>A-LSTM</a:t>
            </a:r>
            <a:r>
              <a:rPr lang="zh-CN" altLang="en-US" b="1" dirty="0"/>
              <a:t>）”。 原因是关系的数量相对较少。 因此，注意机制并没有明显的优势。 在</a:t>
            </a:r>
            <a:r>
              <a:rPr lang="en-US" altLang="zh-CN" b="1" dirty="0"/>
              <a:t>FB15K</a:t>
            </a:r>
            <a:r>
              <a:rPr lang="zh-CN" altLang="en-US" b="1" dirty="0"/>
              <a:t>上，“联合（</a:t>
            </a:r>
            <a:r>
              <a:rPr lang="en-US" altLang="zh-CN" b="1" dirty="0"/>
              <a:t>A-LSTM</a:t>
            </a:r>
            <a:r>
              <a:rPr lang="zh-CN" altLang="en-US" b="1" dirty="0"/>
              <a:t>）”的分类精度达到</a:t>
            </a:r>
            <a:r>
              <a:rPr lang="en-US" altLang="zh-CN" b="1" dirty="0"/>
              <a:t>91.5</a:t>
            </a:r>
            <a:r>
              <a:rPr lang="zh-CN" altLang="en-US" b="1" dirty="0"/>
              <a:t>％，是最好的，显着高于最先进的方法。</a:t>
            </a:r>
            <a:endParaRPr lang="en-US" altLang="zh-CN" b="1" dirty="0"/>
          </a:p>
        </p:txBody>
      </p:sp>
      <p:sp>
        <p:nvSpPr>
          <p:cNvPr id="4" name="灯片编号占位符 3"/>
          <p:cNvSpPr>
            <a:spLocks noGrp="1"/>
          </p:cNvSpPr>
          <p:nvPr>
            <p:ph type="sldNum" sz="quarter" idx="10"/>
          </p:nvPr>
        </p:nvSpPr>
        <p:spPr/>
        <p:txBody>
          <a:bodyPr/>
          <a:lstStyle/>
          <a:p>
            <a:fld id="{0D64EC1F-4C1A-4575-A29E-535B091AA911}" type="slidenum">
              <a:rPr lang="zh-CN" altLang="en-US" smtClean="0"/>
              <a:t>15</a:t>
            </a:fld>
            <a:endParaRPr lang="zh-CN" altLang="en-US"/>
          </a:p>
        </p:txBody>
      </p:sp>
    </p:spTree>
    <p:extLst>
      <p:ext uri="{BB962C8B-B14F-4D97-AF65-F5344CB8AC3E}">
        <p14:creationId xmlns:p14="http://schemas.microsoft.com/office/powerpoint/2010/main" val="2090540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D64EC1F-4C1A-4575-A29E-535B091AA911}" type="slidenum">
              <a:rPr lang="zh-CN" altLang="en-US" smtClean="0"/>
              <a:t>16</a:t>
            </a:fld>
            <a:endParaRPr lang="zh-CN" altLang="en-US"/>
          </a:p>
        </p:txBody>
      </p:sp>
    </p:spTree>
    <p:extLst>
      <p:ext uri="{BB962C8B-B14F-4D97-AF65-F5344CB8AC3E}">
        <p14:creationId xmlns:p14="http://schemas.microsoft.com/office/powerpoint/2010/main" val="3821008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我们提出一个统一的知识图表，利用实体的结构和文本描述信息。 实验表明，我们提出的联合表征学习与门控机制是有效的，有利于建模实体的意义。</a:t>
            </a:r>
            <a:endParaRPr lang="en-US" altLang="zh-CN" dirty="0"/>
          </a:p>
          <a:p>
            <a:r>
              <a:rPr lang="en-US" altLang="zh-CN" dirty="0"/>
              <a:t>2</a:t>
            </a:r>
            <a:r>
              <a:rPr lang="zh-CN" altLang="en-US" baseline="0" dirty="0"/>
              <a:t>目前，我们的分数功能是基于</a:t>
            </a:r>
            <a:r>
              <a:rPr lang="en-US" altLang="zh-CN" baseline="0" dirty="0" err="1"/>
              <a:t>TransE</a:t>
            </a:r>
            <a:r>
              <a:rPr lang="zh-CN" altLang="en-US" baseline="0" dirty="0"/>
              <a:t>，因为这项工作的主要重点是如何整合结构和文本信息。 我们认为，随着最近提出的知识图嵌入模型，如</a:t>
            </a:r>
            <a:r>
              <a:rPr lang="en-US" altLang="zh-CN" baseline="0" dirty="0" err="1"/>
              <a:t>TransH</a:t>
            </a:r>
            <a:r>
              <a:rPr lang="en-US" altLang="zh-CN" baseline="0" dirty="0"/>
              <a:t> [Wang et al</a:t>
            </a:r>
            <a:r>
              <a:rPr lang="zh-CN" altLang="en-US" baseline="0" dirty="0"/>
              <a:t>。，</a:t>
            </a:r>
            <a:r>
              <a:rPr lang="en-US" altLang="zh-CN" baseline="0" dirty="0"/>
              <a:t>2014b]</a:t>
            </a:r>
            <a:r>
              <a:rPr lang="zh-CN" altLang="en-US" baseline="0" dirty="0"/>
              <a:t>，</a:t>
            </a:r>
            <a:r>
              <a:rPr lang="en-US" altLang="zh-CN" baseline="0" dirty="0" err="1"/>
              <a:t>TransR</a:t>
            </a:r>
            <a:r>
              <a:rPr lang="en-US" altLang="zh-CN" baseline="0" dirty="0"/>
              <a:t> [Lin et al</a:t>
            </a:r>
            <a:r>
              <a:rPr lang="zh-CN" altLang="en-US" baseline="0" dirty="0"/>
              <a:t>。，</a:t>
            </a:r>
            <a:r>
              <a:rPr lang="en-US" altLang="zh-CN" baseline="0" dirty="0"/>
              <a:t>2015]</a:t>
            </a:r>
            <a:r>
              <a:rPr lang="zh-CN" altLang="en-US" baseline="0" dirty="0"/>
              <a:t>，</a:t>
            </a:r>
            <a:r>
              <a:rPr lang="en-US" altLang="zh-CN" baseline="0" dirty="0" err="1"/>
              <a:t>TransD</a:t>
            </a:r>
            <a:r>
              <a:rPr lang="en-US" altLang="zh-CN" baseline="0" dirty="0"/>
              <a:t>[</a:t>
            </a:r>
            <a:r>
              <a:rPr lang="en-US" altLang="zh-CN" baseline="0" dirty="0" err="1"/>
              <a:t>Ji</a:t>
            </a:r>
            <a:r>
              <a:rPr lang="en-US" altLang="zh-CN" baseline="0" dirty="0"/>
              <a:t> et al</a:t>
            </a:r>
            <a:r>
              <a:rPr lang="zh-CN" altLang="en-US" baseline="0" dirty="0"/>
              <a:t>。，</a:t>
            </a:r>
            <a:r>
              <a:rPr lang="en-US" altLang="zh-CN" baseline="0" dirty="0"/>
              <a:t>2015]</a:t>
            </a:r>
            <a:r>
              <a:rPr lang="zh-CN" altLang="en-US" baseline="0" dirty="0"/>
              <a:t>等等。</a:t>
            </a:r>
          </a:p>
          <a:p>
            <a:r>
              <a:rPr lang="en-US" altLang="zh-CN" baseline="0" dirty="0"/>
              <a:t>3.</a:t>
            </a:r>
            <a:r>
              <a:rPr lang="zh-CN" altLang="en-US" baseline="0" dirty="0"/>
              <a:t>我们将尝试使用动态门控策略将结构和文本的表示结合到统一的架构中。 门可以根据上下文信息进行估计，这可以大大降低参数。</a:t>
            </a:r>
          </a:p>
          <a:p>
            <a:r>
              <a:rPr lang="en-US" altLang="zh-CN" baseline="0" dirty="0"/>
              <a:t>4</a:t>
            </a:r>
            <a:r>
              <a:rPr lang="zh-CN" altLang="en-US" baseline="0" dirty="0"/>
              <a:t>直观地，关系的文本描述也有助于学习更好的语义表示。 因此，我们将扩展我们的模型，并结合实体和关系的文本描述</a:t>
            </a:r>
            <a:endParaRPr lang="zh-CN" altLang="en-US" dirty="0"/>
          </a:p>
        </p:txBody>
      </p:sp>
      <p:sp>
        <p:nvSpPr>
          <p:cNvPr id="4" name="灯片编号占位符 3"/>
          <p:cNvSpPr>
            <a:spLocks noGrp="1"/>
          </p:cNvSpPr>
          <p:nvPr>
            <p:ph type="sldNum" sz="quarter" idx="10"/>
          </p:nvPr>
        </p:nvSpPr>
        <p:spPr/>
        <p:txBody>
          <a:bodyPr/>
          <a:lstStyle/>
          <a:p>
            <a:fld id="{0D64EC1F-4C1A-4575-A29E-535B091AA911}" type="slidenum">
              <a:rPr lang="zh-CN" altLang="en-US" smtClean="0"/>
              <a:t>17</a:t>
            </a:fld>
            <a:endParaRPr lang="zh-CN" altLang="en-US"/>
          </a:p>
        </p:txBody>
      </p:sp>
    </p:spTree>
    <p:extLst>
      <p:ext uri="{BB962C8B-B14F-4D97-AF65-F5344CB8AC3E}">
        <p14:creationId xmlns:p14="http://schemas.microsoft.com/office/powerpoint/2010/main" val="354304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D64EC1F-4C1A-4575-A29E-535B091AA911}" type="slidenum">
              <a:rPr lang="zh-CN" altLang="en-US" smtClean="0"/>
              <a:t>18</a:t>
            </a:fld>
            <a:endParaRPr lang="zh-CN" altLang="en-US"/>
          </a:p>
        </p:txBody>
      </p:sp>
    </p:spTree>
    <p:extLst>
      <p:ext uri="{BB962C8B-B14F-4D97-AF65-F5344CB8AC3E}">
        <p14:creationId xmlns:p14="http://schemas.microsoft.com/office/powerpoint/2010/main" val="715333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本文方法：</a:t>
            </a:r>
          </a:p>
          <a:p>
            <a:r>
              <a:rPr lang="zh-CN" altLang="en-US" dirty="0"/>
              <a:t>本文利用实体的文本描述来学习知识表示。 具体来说，我们从两个信息源学习每个实体的联合表示：一个是结构信息，另一个是其文本描述。 联合表示是结构和文本表示与选通机制的组合。 门决定来自结构或文本表示的信息将多少转移到最终的联合表示。 此外，我们还引入了一个注意机制，从不同上下文的文本描述中选择最相关的信息。 链接预测和三联分类的实验结果表明，我们的联合模型可以很好地处理稀疏问题，并且在所有度量上具有较大的边际优势。</a:t>
            </a:r>
            <a:endParaRPr lang="en-US" altLang="zh-CN" dirty="0"/>
          </a:p>
          <a:p>
            <a:endParaRPr lang="en-US" altLang="zh-CN" dirty="0"/>
          </a:p>
          <a:p>
            <a:pPr>
              <a:lnSpc>
                <a:spcPct val="150000"/>
              </a:lnSpc>
            </a:pPr>
            <a:r>
              <a:rPr lang="zh-CN" altLang="en-US" b="1" dirty="0">
                <a:solidFill>
                  <a:schemeClr val="tx1">
                    <a:lumMod val="85000"/>
                    <a:lumOff val="15000"/>
                  </a:schemeClr>
                </a:solidFill>
              </a:rPr>
              <a:t>本文贡献：</a:t>
            </a:r>
            <a:endParaRPr lang="en-US" altLang="zh-CN" b="1" dirty="0">
              <a:solidFill>
                <a:schemeClr val="tx1">
                  <a:lumMod val="85000"/>
                  <a:lumOff val="15000"/>
                </a:schemeClr>
              </a:solidFill>
            </a:endParaRPr>
          </a:p>
          <a:p>
            <a:pPr>
              <a:lnSpc>
                <a:spcPct val="150000"/>
              </a:lnSpc>
            </a:pPr>
            <a:r>
              <a:rPr lang="en-US" altLang="zh-CN" dirty="0">
                <a:solidFill>
                  <a:schemeClr val="tx1">
                    <a:lumMod val="85000"/>
                    <a:lumOff val="15000"/>
                  </a:schemeClr>
                </a:solidFill>
              </a:rPr>
              <a:t>1</a:t>
            </a:r>
            <a:r>
              <a:rPr lang="zh-CN" altLang="en-US" dirty="0">
                <a:solidFill>
                  <a:schemeClr val="tx1">
                    <a:lumMod val="85000"/>
                    <a:lumOff val="15000"/>
                  </a:schemeClr>
                </a:solidFill>
              </a:rPr>
              <a:t>、与以前的方法不同，本文将实体的结构和文本信息整合到联合表示中。</a:t>
            </a:r>
          </a:p>
          <a:p>
            <a:pPr>
              <a:lnSpc>
                <a:spcPct val="150000"/>
              </a:lnSpc>
            </a:pPr>
            <a:r>
              <a:rPr lang="en-US" altLang="zh-CN" dirty="0">
                <a:solidFill>
                  <a:schemeClr val="tx1">
                    <a:lumMod val="85000"/>
                    <a:lumOff val="15000"/>
                  </a:schemeClr>
                </a:solidFill>
              </a:rPr>
              <a:t>2</a:t>
            </a:r>
            <a:r>
              <a:rPr lang="zh-CN" altLang="en-US" dirty="0">
                <a:solidFill>
                  <a:schemeClr val="tx1">
                    <a:lumMod val="85000"/>
                    <a:lumOff val="15000"/>
                  </a:schemeClr>
                </a:solidFill>
              </a:rPr>
              <a:t>、门机制可以自动找到结构和文本信息之间的平衡。 对于低频实体，描述将提供嵌入的补充信息，这样解决了知识库中的稀疏问题。</a:t>
            </a:r>
          </a:p>
          <a:p>
            <a:pPr>
              <a:lnSpc>
                <a:spcPct val="150000"/>
              </a:lnSpc>
            </a:pPr>
            <a:r>
              <a:rPr lang="en-US" altLang="zh-CN" dirty="0">
                <a:solidFill>
                  <a:schemeClr val="tx1">
                    <a:lumMod val="85000"/>
                    <a:lumOff val="15000"/>
                  </a:schemeClr>
                </a:solidFill>
              </a:rPr>
              <a:t>3</a:t>
            </a:r>
            <a:r>
              <a:rPr lang="zh-CN" altLang="en-US" dirty="0">
                <a:solidFill>
                  <a:schemeClr val="tx1">
                    <a:lumMod val="85000"/>
                    <a:lumOff val="15000"/>
                  </a:schemeClr>
                </a:solidFill>
              </a:rPr>
              <a:t>、给定实体，</a:t>
            </a:r>
            <a:r>
              <a:rPr lang="en-US" altLang="zh-CN" dirty="0">
                <a:solidFill>
                  <a:schemeClr val="tx1">
                    <a:lumMod val="85000"/>
                    <a:lumOff val="15000"/>
                  </a:schemeClr>
                </a:solidFill>
              </a:rPr>
              <a:t>LSTM</a:t>
            </a:r>
            <a:r>
              <a:rPr lang="zh-CN" altLang="en-US" dirty="0">
                <a:solidFill>
                  <a:schemeClr val="tx1">
                    <a:lumMod val="85000"/>
                    <a:lumOff val="15000"/>
                  </a:schemeClr>
                </a:solidFill>
              </a:rPr>
              <a:t>编码器可以根据不同的关系动态地从文本描述中选择最相关的信息。</a:t>
            </a:r>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0D64EC1F-4C1A-4575-A29E-535B091AA911}" type="slidenum">
              <a:rPr lang="zh-CN" altLang="en-US" smtClean="0"/>
              <a:t>5</a:t>
            </a:fld>
            <a:endParaRPr lang="zh-CN" altLang="en-US"/>
          </a:p>
        </p:txBody>
      </p:sp>
    </p:spTree>
    <p:extLst>
      <p:ext uri="{BB962C8B-B14F-4D97-AF65-F5344CB8AC3E}">
        <p14:creationId xmlns:p14="http://schemas.microsoft.com/office/powerpoint/2010/main" val="197091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使用文本信息来帮助</a:t>
            </a:r>
            <a:r>
              <a:rPr lang="en-US" altLang="zh-CN" dirty="0"/>
              <a:t>KG</a:t>
            </a:r>
            <a:r>
              <a:rPr lang="zh-CN" altLang="en-US" dirty="0"/>
              <a:t>表示学习：</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a:t>
            </a:r>
            <a:r>
              <a:rPr lang="en-US" altLang="zh-CN" dirty="0" err="1"/>
              <a:t>Socher</a:t>
            </a:r>
            <a:r>
              <a:rPr lang="zh-CN" altLang="en-US" dirty="0"/>
              <a:t>等人，</a:t>
            </a:r>
            <a:r>
              <a:rPr lang="en-US" altLang="zh-CN" dirty="0"/>
              <a:t>2013]</a:t>
            </a:r>
            <a:r>
              <a:rPr lang="zh-CN" altLang="en-US" dirty="0">
                <a:solidFill>
                  <a:schemeClr val="tx1">
                    <a:lumMod val="85000"/>
                    <a:lumOff val="15000"/>
                  </a:schemeClr>
                </a:solidFill>
              </a:rPr>
              <a:t>实体作为其在实体名称中嵌入词的平均值。</a:t>
            </a:r>
            <a:r>
              <a:rPr lang="zh-CN" altLang="en-US" dirty="0"/>
              <a:t>允许共享位于相似实体名称中的文本信息。</a:t>
            </a:r>
          </a:p>
          <a:p>
            <a:r>
              <a:rPr lang="en-US" altLang="zh-CN" dirty="0"/>
              <a:t>[Wang et al</a:t>
            </a:r>
            <a:r>
              <a:rPr lang="zh-CN" altLang="en-US" dirty="0"/>
              <a:t>。，</a:t>
            </a:r>
            <a:r>
              <a:rPr lang="en-US" altLang="zh-CN" dirty="0"/>
              <a:t>2014a]</a:t>
            </a:r>
            <a:r>
              <a:rPr lang="zh-CN" altLang="en-US" dirty="0"/>
              <a:t>对齐实体名称，用维基锚点将知识和文本共同映射到同一空间，对预测事实的准确性进行了有希望的改进。</a:t>
            </a:r>
          </a:p>
          <a:p>
            <a:r>
              <a:rPr lang="en-US" altLang="zh-CN" dirty="0"/>
              <a:t>[</a:t>
            </a:r>
            <a:r>
              <a:rPr lang="en-US" altLang="zh-CN" dirty="0" err="1"/>
              <a:t>Zhong</a:t>
            </a:r>
            <a:r>
              <a:rPr lang="en-US" altLang="zh-CN" dirty="0"/>
              <a:t> et al</a:t>
            </a:r>
            <a:r>
              <a:rPr lang="zh-CN" altLang="en-US" dirty="0"/>
              <a:t>。，</a:t>
            </a:r>
            <a:r>
              <a:rPr lang="en-US" altLang="zh-CN" dirty="0"/>
              <a:t>2015]</a:t>
            </a:r>
            <a:r>
              <a:rPr lang="zh-CN" altLang="en-US" dirty="0"/>
              <a:t>扩展了</a:t>
            </a:r>
            <a:r>
              <a:rPr lang="en-US" altLang="zh-CN" dirty="0"/>
              <a:t>14</a:t>
            </a:r>
            <a:r>
              <a:rPr lang="zh-CN" altLang="en-US" dirty="0"/>
              <a:t>年联合模型，使实体描述中的知识和词语相一致。。然而，这两个方法将两种嵌入语言对齐在一起，这可能会丢失一些短语或句子级别的语义信息。</a:t>
            </a:r>
          </a:p>
          <a:p>
            <a:r>
              <a:rPr lang="en-US" altLang="zh-CN" dirty="0"/>
              <a:t>[Zhang et al</a:t>
            </a:r>
            <a:r>
              <a:rPr lang="zh-CN" altLang="en-US" dirty="0"/>
              <a:t>。，</a:t>
            </a:r>
            <a:r>
              <a:rPr lang="en-US" altLang="zh-CN" dirty="0"/>
              <a:t>2015]</a:t>
            </a:r>
            <a:r>
              <a:rPr lang="zh-CN" altLang="en-US" dirty="0"/>
              <a:t>也表示具有实体名称的实体或描述中的单词嵌入的平均值。然而，他们使用描述忽略了单词命令，并且使用实体名称与歧义斗争。</a:t>
            </a:r>
          </a:p>
          <a:p>
            <a:r>
              <a:rPr lang="en-US" altLang="zh-CN" dirty="0"/>
              <a:t>[</a:t>
            </a:r>
            <a:r>
              <a:rPr lang="en-US" altLang="zh-CN" dirty="0" err="1"/>
              <a:t>Xie</a:t>
            </a:r>
            <a:r>
              <a:rPr lang="en-US" altLang="zh-CN" dirty="0"/>
              <a:t> et al</a:t>
            </a:r>
            <a:r>
              <a:rPr lang="zh-CN" altLang="en-US" dirty="0"/>
              <a:t>。，</a:t>
            </a:r>
            <a:r>
              <a:rPr lang="en-US" altLang="zh-CN" dirty="0"/>
              <a:t>2016]</a:t>
            </a:r>
            <a:r>
              <a:rPr lang="zh-CN" altLang="en-US" dirty="0"/>
              <a:t>共同学习具有实体描述的知识图嵌入。他们使用连续的单词和卷积神经网络来编码实体描述的语义。然而，它们将目标函数分为基于结构和描述的表示的两个能量函数。为了利用这两种表征，他们需要进一步估计最优权重系数，以便在具体任务中将它们组合在一起。</a:t>
            </a:r>
          </a:p>
          <a:p>
            <a:r>
              <a:rPr lang="zh-CN" altLang="en-US" dirty="0"/>
              <a:t>除了实体代表，还有很多作品</a:t>
            </a:r>
          </a:p>
          <a:p>
            <a:r>
              <a:rPr lang="en-US" altLang="zh-CN" dirty="0"/>
              <a:t>[Lao et al</a:t>
            </a:r>
            <a:r>
              <a:rPr lang="zh-CN" altLang="en-US" dirty="0"/>
              <a:t>。，</a:t>
            </a:r>
            <a:r>
              <a:rPr lang="en-US" altLang="zh-CN" dirty="0"/>
              <a:t>2012; </a:t>
            </a:r>
            <a:r>
              <a:rPr lang="en-US" altLang="zh-CN" dirty="0" err="1"/>
              <a:t>Toutanova</a:t>
            </a:r>
            <a:r>
              <a:rPr lang="en-US" altLang="zh-CN" dirty="0"/>
              <a:t> et al</a:t>
            </a:r>
            <a:r>
              <a:rPr lang="zh-CN" altLang="en-US" dirty="0"/>
              <a:t>。，</a:t>
            </a:r>
            <a:r>
              <a:rPr lang="en-US" altLang="zh-CN" dirty="0"/>
              <a:t>2015; </a:t>
            </a:r>
            <a:r>
              <a:rPr lang="en-US" altLang="zh-CN" dirty="0" err="1"/>
              <a:t>Neelakantan</a:t>
            </a:r>
            <a:r>
              <a:rPr lang="zh-CN" altLang="en-US" dirty="0"/>
              <a:t>等人，</a:t>
            </a:r>
            <a:r>
              <a:rPr lang="en-US" altLang="zh-CN" dirty="0"/>
              <a:t>2015]</a:t>
            </a:r>
            <a:r>
              <a:rPr lang="zh-CN" altLang="en-US" dirty="0"/>
              <a:t>将文本关系和知识库关系映射到相同的向量空间，并获得了实质性的改进</a:t>
            </a:r>
          </a:p>
        </p:txBody>
      </p:sp>
      <p:sp>
        <p:nvSpPr>
          <p:cNvPr id="4" name="灯片编号占位符 3"/>
          <p:cNvSpPr>
            <a:spLocks noGrp="1"/>
          </p:cNvSpPr>
          <p:nvPr>
            <p:ph type="sldNum" sz="quarter" idx="10"/>
          </p:nvPr>
        </p:nvSpPr>
        <p:spPr/>
        <p:txBody>
          <a:bodyPr/>
          <a:lstStyle/>
          <a:p>
            <a:fld id="{0D64EC1F-4C1A-4575-A29E-535B091AA911}" type="slidenum">
              <a:rPr lang="zh-CN" altLang="en-US" smtClean="0"/>
              <a:t>7</a:t>
            </a:fld>
            <a:endParaRPr lang="zh-CN" altLang="en-US"/>
          </a:p>
        </p:txBody>
      </p:sp>
    </p:spTree>
    <p:extLst>
      <p:ext uri="{BB962C8B-B14F-4D97-AF65-F5344CB8AC3E}">
        <p14:creationId xmlns:p14="http://schemas.microsoft.com/office/powerpoint/2010/main" val="197091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、给定一个三元组，得分函数</a:t>
            </a:r>
            <a:r>
              <a:rPr lang="en-US" altLang="zh-CN" dirty="0"/>
              <a:t>f</a:t>
            </a:r>
            <a:r>
              <a:rPr lang="zh-CN" altLang="en-US" dirty="0"/>
              <a:t>（</a:t>
            </a:r>
            <a:r>
              <a:rPr lang="en-US" altLang="zh-CN" dirty="0"/>
              <a:t>h</a:t>
            </a:r>
            <a:r>
              <a:rPr lang="zh-CN" altLang="en-US" dirty="0"/>
              <a:t>，</a:t>
            </a:r>
            <a:r>
              <a:rPr lang="en-US" altLang="zh-CN" dirty="0"/>
              <a:t>r</a:t>
            </a:r>
            <a:r>
              <a:rPr lang="zh-CN" altLang="en-US" dirty="0"/>
              <a:t>，</a:t>
            </a:r>
            <a:r>
              <a:rPr lang="en-US" altLang="zh-CN" dirty="0"/>
              <a:t>t</a:t>
            </a:r>
            <a:r>
              <a:rPr lang="zh-CN" altLang="en-US" dirty="0"/>
              <a:t>）以建模三元组（</a:t>
            </a:r>
            <a:r>
              <a:rPr lang="en-US" altLang="zh-CN" dirty="0"/>
              <a:t>h</a:t>
            </a:r>
            <a:r>
              <a:rPr lang="zh-CN" altLang="en-US" dirty="0"/>
              <a:t>，</a:t>
            </a:r>
            <a:r>
              <a:rPr lang="en-US" altLang="zh-CN" dirty="0"/>
              <a:t>r</a:t>
            </a:r>
            <a:r>
              <a:rPr lang="zh-CN" altLang="en-US" dirty="0"/>
              <a:t>，</a:t>
            </a:r>
            <a:r>
              <a:rPr lang="en-US" altLang="zh-CN" dirty="0"/>
              <a:t>t</a:t>
            </a:r>
            <a:r>
              <a:rPr lang="zh-CN" altLang="en-US" dirty="0"/>
              <a:t>）的正确性，从而区分两个实体</a:t>
            </a:r>
            <a:r>
              <a:rPr lang="en-US" altLang="zh-CN" dirty="0"/>
              <a:t>h</a:t>
            </a:r>
            <a:r>
              <a:rPr lang="zh-CN" altLang="en-US" dirty="0"/>
              <a:t>和</a:t>
            </a:r>
            <a:r>
              <a:rPr lang="en-US" altLang="zh-CN" dirty="0"/>
              <a:t>t</a:t>
            </a:r>
            <a:r>
              <a:rPr lang="zh-CN" altLang="en-US" dirty="0"/>
              <a:t>是否处于一定的关系</a:t>
            </a:r>
            <a:r>
              <a:rPr lang="en-US" altLang="zh-CN" dirty="0"/>
              <a:t>r</a:t>
            </a:r>
            <a:r>
              <a:rPr lang="zh-CN" altLang="en-US" dirty="0"/>
              <a:t>。 </a:t>
            </a:r>
            <a:endParaRPr lang="en-US" altLang="zh-CN" dirty="0"/>
          </a:p>
          <a:p>
            <a:r>
              <a:rPr lang="zh-CN" altLang="en-US" dirty="0"/>
              <a:t>对于真实世界中有真实事实的正三角形（</a:t>
            </a:r>
            <a:r>
              <a:rPr lang="en-US" altLang="zh-CN" dirty="0"/>
              <a:t>h</a:t>
            </a:r>
            <a:r>
              <a:rPr lang="zh-CN" altLang="en-US" dirty="0"/>
              <a:t>，</a:t>
            </a:r>
            <a:r>
              <a:rPr lang="en-US" altLang="zh-CN" dirty="0"/>
              <a:t>r</a:t>
            </a:r>
            <a:r>
              <a:rPr lang="zh-CN" altLang="en-US" dirty="0"/>
              <a:t>，</a:t>
            </a:r>
            <a:r>
              <a:rPr lang="en-US" altLang="zh-CN" dirty="0"/>
              <a:t>t</a:t>
            </a:r>
            <a:r>
              <a:rPr lang="zh-CN" altLang="en-US" dirty="0"/>
              <a:t>），</a:t>
            </a:r>
            <a:r>
              <a:rPr lang="en-US" altLang="zh-CN" dirty="0"/>
              <a:t>f</a:t>
            </a:r>
            <a:r>
              <a:rPr lang="zh-CN" altLang="en-US" dirty="0"/>
              <a:t>（</a:t>
            </a:r>
            <a:r>
              <a:rPr lang="en-US" altLang="zh-CN" dirty="0"/>
              <a:t>h</a:t>
            </a:r>
            <a:r>
              <a:rPr lang="zh-CN" altLang="en-US" dirty="0"/>
              <a:t>，</a:t>
            </a:r>
            <a:r>
              <a:rPr lang="en-US" altLang="zh-CN" dirty="0"/>
              <a:t>r</a:t>
            </a:r>
            <a:r>
              <a:rPr lang="zh-CN" altLang="en-US" dirty="0"/>
              <a:t>，</a:t>
            </a:r>
            <a:r>
              <a:rPr lang="en-US" altLang="zh-CN" dirty="0"/>
              <a:t>t</a:t>
            </a:r>
            <a:r>
              <a:rPr lang="zh-CN" altLang="en-US" dirty="0"/>
              <a:t>）应该更大，否则对于错误三重态，</a:t>
            </a:r>
            <a:r>
              <a:rPr lang="en-US" altLang="zh-CN" dirty="0"/>
              <a:t>f</a:t>
            </a:r>
            <a:r>
              <a:rPr lang="zh-CN" altLang="en-US" dirty="0"/>
              <a:t>（</a:t>
            </a:r>
            <a:r>
              <a:rPr lang="en-US" altLang="zh-CN" dirty="0"/>
              <a:t>h</a:t>
            </a:r>
            <a:r>
              <a:rPr lang="zh-CN" altLang="en-US" dirty="0"/>
              <a:t>，</a:t>
            </a:r>
            <a:r>
              <a:rPr lang="en-US" altLang="zh-CN" dirty="0"/>
              <a:t>r</a:t>
            </a:r>
            <a:r>
              <a:rPr lang="zh-CN" altLang="en-US" dirty="0"/>
              <a:t>，</a:t>
            </a:r>
            <a:r>
              <a:rPr lang="en-US" altLang="zh-CN" dirty="0"/>
              <a:t>t</a:t>
            </a:r>
            <a:r>
              <a:rPr lang="zh-CN" altLang="en-US" dirty="0"/>
              <a:t>）应该较低。</a:t>
            </a:r>
            <a:endParaRPr lang="en-US" altLang="zh-CN" dirty="0"/>
          </a:p>
          <a:p>
            <a:r>
              <a:rPr lang="en-US" altLang="zh-CN" dirty="0"/>
              <a:t>2</a:t>
            </a:r>
            <a:r>
              <a:rPr lang="zh-CN" altLang="en-US" dirty="0"/>
              <a:t>、</a:t>
            </a:r>
            <a:r>
              <a:rPr lang="en-US" altLang="zh-CN" dirty="0" err="1"/>
              <a:t>transe</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0D64EC1F-4C1A-4575-A29E-535B091AA911}" type="slidenum">
              <a:rPr lang="zh-CN" altLang="en-US" smtClean="0"/>
              <a:t>9</a:t>
            </a:fld>
            <a:endParaRPr lang="zh-CN" altLang="en-US"/>
          </a:p>
        </p:txBody>
      </p:sp>
    </p:spTree>
    <p:extLst>
      <p:ext uri="{BB962C8B-B14F-4D97-AF65-F5344CB8AC3E}">
        <p14:creationId xmlns:p14="http://schemas.microsoft.com/office/powerpoint/2010/main" val="2090540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a:t>
            </a:r>
            <a:r>
              <a:rPr lang="en-US" altLang="zh-CN" dirty="0"/>
              <a:t>Bag-of-Words Encoder</a:t>
            </a:r>
          </a:p>
          <a:p>
            <a:endParaRPr lang="en-US" altLang="zh-CN" dirty="0"/>
          </a:p>
          <a:p>
            <a:r>
              <a:rPr lang="zh-CN" altLang="en-US" dirty="0"/>
              <a:t>神经词袋（</a:t>
            </a:r>
            <a:r>
              <a:rPr lang="en-US" altLang="zh-CN" dirty="0"/>
              <a:t>NBOW</a:t>
            </a:r>
            <a:r>
              <a:rPr lang="zh-CN" altLang="en-US" dirty="0"/>
              <a:t>）模型，通过对其组成词表示进行总结来生成文本的表示。</a:t>
            </a:r>
          </a:p>
          <a:p>
            <a:r>
              <a:rPr lang="zh-CN" altLang="en-US" dirty="0"/>
              <a:t>我们将文本描述表示为字序列</a:t>
            </a:r>
            <a:r>
              <a:rPr lang="en-US" altLang="zh-CN" dirty="0"/>
              <a:t>x1</a:t>
            </a:r>
            <a:r>
              <a:rPr lang="zh-CN" altLang="en-US" dirty="0"/>
              <a:t>：</a:t>
            </a:r>
            <a:r>
              <a:rPr lang="en-US" altLang="zh-CN" dirty="0"/>
              <a:t>n = x1</a:t>
            </a:r>
            <a:r>
              <a:rPr lang="zh-CN" altLang="en-US" dirty="0"/>
              <a:t>，</a:t>
            </a:r>
            <a:r>
              <a:rPr lang="en-US" altLang="zh-CN" dirty="0"/>
              <a:t>...</a:t>
            </a:r>
            <a:r>
              <a:rPr lang="zh-CN" altLang="en-US" dirty="0"/>
              <a:t>，</a:t>
            </a:r>
            <a:r>
              <a:rPr lang="en-US" altLang="zh-CN" dirty="0" err="1"/>
              <a:t>xn</a:t>
            </a:r>
            <a:r>
              <a:rPr lang="zh-CN" altLang="en-US" dirty="0"/>
              <a:t>，其中</a:t>
            </a:r>
            <a:r>
              <a:rPr lang="en-US" altLang="zh-CN" dirty="0"/>
              <a:t>xi</a:t>
            </a:r>
            <a:r>
              <a:rPr lang="zh-CN" altLang="en-US" dirty="0"/>
              <a:t>是位置</a:t>
            </a:r>
            <a:r>
              <a:rPr lang="en-US" altLang="zh-CN" dirty="0" err="1"/>
              <a:t>i</a:t>
            </a:r>
            <a:r>
              <a:rPr lang="zh-CN" altLang="en-US" dirty="0"/>
              <a:t>处的单词。 </a:t>
            </a:r>
            <a:r>
              <a:rPr lang="en-US" altLang="zh-CN" dirty="0"/>
              <a:t>NBOW</a:t>
            </a:r>
            <a:r>
              <a:rPr lang="zh-CN" altLang="en-US" dirty="0"/>
              <a:t>编码器是对于所有词向量进行求和</a:t>
            </a:r>
          </a:p>
          <a:p>
            <a:r>
              <a:rPr lang="zh-CN" altLang="en-US" dirty="0"/>
              <a:t>其中</a:t>
            </a:r>
            <a:r>
              <a:rPr lang="en-US" altLang="zh-CN" dirty="0" err="1"/>
              <a:t>xi∈Rd</a:t>
            </a:r>
            <a:r>
              <a:rPr lang="zh-CN" altLang="en-US" dirty="0"/>
              <a:t>是</a:t>
            </a:r>
            <a:r>
              <a:rPr lang="en-US" altLang="zh-CN" dirty="0"/>
              <a:t>xi</a:t>
            </a:r>
            <a:r>
              <a:rPr lang="zh-CN" altLang="en-US" dirty="0"/>
              <a:t>的单词嵌入。</a:t>
            </a:r>
          </a:p>
          <a:p>
            <a:r>
              <a:rPr lang="en-US" altLang="zh-CN" dirty="0"/>
              <a:t>NBOW</a:t>
            </a:r>
            <a:r>
              <a:rPr lang="zh-CN" altLang="en-US" dirty="0"/>
              <a:t>可以捕捉词的相对重要性，以区分内容词与停止词或装饰。 然而，</a:t>
            </a:r>
            <a:r>
              <a:rPr lang="en-US" altLang="zh-CN" b="1" dirty="0"/>
              <a:t>NBOW</a:t>
            </a:r>
            <a:r>
              <a:rPr lang="zh-CN" altLang="en-US" b="1" dirty="0"/>
              <a:t>的主要缺点是单词顺序丢失。</a:t>
            </a:r>
            <a:endParaRPr lang="en-US" altLang="zh-CN" b="1" dirty="0"/>
          </a:p>
          <a:p>
            <a:r>
              <a:rPr lang="en-US" altLang="zh-CN" dirty="0"/>
              <a:t>2</a:t>
            </a:r>
            <a:r>
              <a:rPr lang="zh-CN" altLang="en-US" dirty="0"/>
              <a:t>、</a:t>
            </a:r>
            <a:r>
              <a:rPr lang="en-US" altLang="zh-CN" dirty="0"/>
              <a:t>LSTM Encoder</a:t>
            </a:r>
          </a:p>
          <a:p>
            <a:r>
              <a:rPr lang="zh-CN" altLang="en-US" dirty="0"/>
              <a:t>为解决</a:t>
            </a:r>
            <a:r>
              <a:rPr lang="en-US" altLang="zh-CN" dirty="0"/>
              <a:t>NBOW</a:t>
            </a:r>
            <a:r>
              <a:rPr lang="zh-CN" altLang="en-US" dirty="0"/>
              <a:t>中的一些建模问题，使用双向长期短期内存网络（</a:t>
            </a:r>
            <a:r>
              <a:rPr lang="en-US" altLang="zh-CN" dirty="0"/>
              <a:t>LSTM</a:t>
            </a:r>
            <a:r>
              <a:rPr lang="zh-CN" altLang="en-US" dirty="0"/>
              <a:t>）对文本描述进行建模。</a:t>
            </a:r>
          </a:p>
          <a:p>
            <a:r>
              <a:rPr lang="en-US" altLang="zh-CN" dirty="0"/>
              <a:t>LSTM</a:t>
            </a:r>
            <a:r>
              <a:rPr lang="zh-CN" altLang="en-US" dirty="0"/>
              <a:t>为了解决</a:t>
            </a:r>
            <a:r>
              <a:rPr lang="en-US" altLang="zh-CN" dirty="0"/>
              <a:t>RNN</a:t>
            </a:r>
            <a:r>
              <a:rPr lang="zh-CN" altLang="en-US" dirty="0"/>
              <a:t>学习过程中长期依赖的问题。 </a:t>
            </a:r>
            <a:r>
              <a:rPr lang="en-US" altLang="zh-CN" dirty="0"/>
              <a:t>LSTM</a:t>
            </a:r>
            <a:r>
              <a:rPr lang="zh-CN" altLang="en-US" dirty="0"/>
              <a:t>内部维护一个单独的内存单元，仅在需要时更新和公开其内容。本文使用</a:t>
            </a:r>
            <a:r>
              <a:rPr lang="en-US" altLang="zh-CN" dirty="0"/>
              <a:t>[Graves</a:t>
            </a:r>
            <a:r>
              <a:rPr lang="zh-CN" altLang="en-US" dirty="0"/>
              <a:t>，</a:t>
            </a:r>
            <a:r>
              <a:rPr lang="en-US" altLang="zh-CN" dirty="0"/>
              <a:t>2013]</a:t>
            </a:r>
            <a:r>
              <a:rPr lang="zh-CN" altLang="en-US" dirty="0"/>
              <a:t> 的</a:t>
            </a:r>
            <a:r>
              <a:rPr lang="en-US" altLang="zh-CN" dirty="0"/>
              <a:t>LSTM</a:t>
            </a:r>
            <a:r>
              <a:rPr lang="zh-CN" altLang="en-US" dirty="0"/>
              <a:t>模型。</a:t>
            </a:r>
          </a:p>
          <a:p>
            <a:r>
              <a:rPr lang="zh-CN" altLang="en-US" dirty="0"/>
              <a:t>双向</a:t>
            </a:r>
            <a:r>
              <a:rPr lang="en-US" altLang="zh-CN" dirty="0"/>
              <a:t>LSTM</a:t>
            </a:r>
            <a:r>
              <a:rPr lang="zh-CN" altLang="en-US" dirty="0"/>
              <a:t>（</a:t>
            </a:r>
            <a:r>
              <a:rPr lang="en-US" altLang="zh-CN" dirty="0"/>
              <a:t>BLSTM</a:t>
            </a:r>
            <a:r>
              <a:rPr lang="zh-CN" altLang="en-US" dirty="0"/>
              <a:t>）可以被认为是具有不同方向的两个独立的</a:t>
            </a:r>
            <a:r>
              <a:rPr lang="en-US" altLang="zh-CN" dirty="0"/>
              <a:t>LSTM</a:t>
            </a:r>
            <a:r>
              <a:rPr lang="zh-CN" altLang="en-US" dirty="0"/>
              <a:t>。</a:t>
            </a:r>
            <a:endParaRPr lang="en-US" altLang="zh-CN" dirty="0"/>
          </a:p>
          <a:p>
            <a:r>
              <a:rPr lang="zh-CN" altLang="en-US" dirty="0"/>
              <a:t>一个</a:t>
            </a:r>
            <a:r>
              <a:rPr lang="en-US" altLang="zh-CN" dirty="0"/>
              <a:t>LSTM</a:t>
            </a:r>
            <a:r>
              <a:rPr lang="zh-CN" altLang="en-US" dirty="0"/>
              <a:t>从左到右模拟文本描述，另一个</a:t>
            </a:r>
            <a:r>
              <a:rPr lang="en-US" altLang="zh-CN" dirty="0"/>
              <a:t>LSTM</a:t>
            </a:r>
            <a:r>
              <a:rPr lang="zh-CN" altLang="en-US" dirty="0"/>
              <a:t>分别从右到左模拟文本描述。</a:t>
            </a:r>
            <a:endParaRPr lang="en-US" altLang="zh-CN" dirty="0"/>
          </a:p>
          <a:p>
            <a:r>
              <a:rPr lang="zh-CN" altLang="en-US" dirty="0"/>
              <a:t>我们在时间步长</a:t>
            </a:r>
            <a:r>
              <a:rPr lang="en-US" altLang="zh-CN" dirty="0" err="1"/>
              <a:t>i</a:t>
            </a:r>
            <a:r>
              <a:rPr lang="zh-CN" altLang="en-US" dirty="0"/>
              <a:t>分别定义两个</a:t>
            </a:r>
            <a:r>
              <a:rPr lang="en-US" altLang="zh-CN" dirty="0"/>
              <a:t>LSTM</a:t>
            </a:r>
            <a:r>
              <a:rPr lang="zh-CN" altLang="en-US" dirty="0"/>
              <a:t>的输出，分别为→</a:t>
            </a:r>
            <a:r>
              <a:rPr lang="en-US" altLang="zh-CN" dirty="0"/>
              <a:t>z </a:t>
            </a:r>
            <a:r>
              <a:rPr lang="en-US" altLang="zh-CN" dirty="0" err="1"/>
              <a:t>i</a:t>
            </a:r>
            <a:r>
              <a:rPr lang="zh-CN" altLang="en-US" dirty="0"/>
              <a:t>和←</a:t>
            </a:r>
            <a:r>
              <a:rPr lang="en-US" altLang="zh-CN" dirty="0"/>
              <a:t>-z </a:t>
            </a:r>
            <a:r>
              <a:rPr lang="en-US" altLang="zh-CN" dirty="0" err="1"/>
              <a:t>i</a:t>
            </a:r>
            <a:r>
              <a:rPr lang="zh-CN" altLang="en-US" dirty="0"/>
              <a:t>。</a:t>
            </a:r>
          </a:p>
          <a:p>
            <a:r>
              <a:rPr lang="zh-CN" altLang="en-US" dirty="0"/>
              <a:t>位置</a:t>
            </a:r>
            <a:r>
              <a:rPr lang="en-US" altLang="zh-CN" dirty="0" err="1"/>
              <a:t>i</a:t>
            </a:r>
            <a:r>
              <a:rPr lang="zh-CN" altLang="en-US" dirty="0"/>
              <a:t>的</a:t>
            </a:r>
            <a:r>
              <a:rPr lang="en-US" altLang="zh-CN" dirty="0"/>
              <a:t>BLSTM</a:t>
            </a:r>
            <a:r>
              <a:rPr lang="zh-CN" altLang="en-US" dirty="0"/>
              <a:t>的组合输出为</a:t>
            </a:r>
            <a:r>
              <a:rPr lang="en-US" altLang="zh-CN" dirty="0" err="1"/>
              <a:t>zi</a:t>
            </a:r>
            <a:r>
              <a:rPr lang="en-US" altLang="zh-CN" dirty="0"/>
              <a:t> = - →</a:t>
            </a:r>
            <a:r>
              <a:rPr lang="en-US" altLang="zh-CN" dirty="0" err="1"/>
              <a:t>zi</a:t>
            </a:r>
            <a:r>
              <a:rPr lang="en-US" altLang="zh-CN" dirty="0"/>
              <a:t>⊕← - </a:t>
            </a:r>
            <a:r>
              <a:rPr lang="zh-CN" altLang="en-US" dirty="0"/>
              <a:t>，其中⊕表示连接操作。</a:t>
            </a:r>
          </a:p>
          <a:p>
            <a:r>
              <a:rPr lang="en-US" altLang="zh-CN" dirty="0"/>
              <a:t>LSTM</a:t>
            </a:r>
            <a:r>
              <a:rPr lang="zh-CN" altLang="en-US" dirty="0"/>
              <a:t>编码器将</a:t>
            </a:r>
            <a:r>
              <a:rPr lang="en-US" altLang="zh-CN" dirty="0"/>
              <a:t>BLSTM</a:t>
            </a:r>
            <a:r>
              <a:rPr lang="zh-CN" altLang="en-US" dirty="0"/>
              <a:t>的所有输出</a:t>
            </a:r>
            <a:r>
              <a:rPr lang="en-US" altLang="zh-CN" dirty="0" err="1"/>
              <a:t>zi∈Rd</a:t>
            </a:r>
            <a:r>
              <a:rPr lang="zh-CN" altLang="en-US" dirty="0"/>
              <a:t>组合在不同的位置。</a:t>
            </a:r>
            <a:endParaRPr lang="en-US" altLang="zh-CN" dirty="0"/>
          </a:p>
          <a:p>
            <a:r>
              <a:rPr lang="en-US" altLang="zh-CN" dirty="0"/>
              <a:t>3</a:t>
            </a:r>
            <a:r>
              <a:rPr lang="zh-CN" altLang="en-US" dirty="0"/>
              <a:t>、</a:t>
            </a:r>
            <a:r>
              <a:rPr lang="en-US" altLang="zh-CN" dirty="0"/>
              <a:t>Attentive LSTM Encoder</a:t>
            </a:r>
          </a:p>
          <a:p>
            <a:r>
              <a:rPr lang="zh-CN" altLang="en-US" dirty="0"/>
              <a:t>虽然</a:t>
            </a:r>
            <a:r>
              <a:rPr lang="en-US" altLang="zh-CN" dirty="0"/>
              <a:t>LSTM</a:t>
            </a:r>
            <a:r>
              <a:rPr lang="zh-CN" altLang="en-US" dirty="0"/>
              <a:t>编码器具有比</a:t>
            </a:r>
            <a:r>
              <a:rPr lang="en-US" altLang="zh-CN" dirty="0"/>
              <a:t>NBOW</a:t>
            </a:r>
            <a:r>
              <a:rPr lang="zh-CN" altLang="en-US" dirty="0"/>
              <a:t>更丰富的容量，但它对整个文本描述产生相同的表示，而不管其上下文。然而，文本描述可以从各个方面呈现实体，并且各种关系仅关注描述的部分方面。这种现象也发生在一个实体的结构嵌入中。</a:t>
            </a:r>
          </a:p>
          <a:p>
            <a:r>
              <a:rPr lang="zh-CN" altLang="en-US" dirty="0"/>
              <a:t>给定一个实体的关系，并非文本描述中的所有单词</a:t>
            </a:r>
            <a:r>
              <a:rPr lang="en-US" altLang="zh-CN" dirty="0"/>
              <a:t>/</a:t>
            </a:r>
            <a:r>
              <a:rPr lang="zh-CN" altLang="en-US" dirty="0"/>
              <a:t>短语都可以用于建模一个具体的事实。其中一些对于给定的关系可能是重要的，但对于其他关系可能是无用的。因此，引入注意力机制，利用一个基于注意力的编码器，根据不同的关系构建上下文文本编码。</a:t>
            </a:r>
          </a:p>
          <a:p>
            <a:r>
              <a:rPr lang="zh-CN" altLang="en-US" b="1" dirty="0"/>
              <a:t>对于文本描述的每个位置</a:t>
            </a:r>
            <a:r>
              <a:rPr lang="en-US" altLang="zh-CN" b="1" dirty="0" err="1"/>
              <a:t>i</a:t>
            </a:r>
            <a:r>
              <a:rPr lang="zh-CN" altLang="en-US" b="1" dirty="0"/>
              <a:t>，给定关系</a:t>
            </a:r>
            <a:r>
              <a:rPr lang="en-US" altLang="zh-CN" b="1" dirty="0"/>
              <a:t>r</a:t>
            </a:r>
            <a:r>
              <a:rPr lang="zh-CN" altLang="en-US" b="1" dirty="0"/>
              <a:t>的注意定义为</a:t>
            </a:r>
            <a:r>
              <a:rPr lang="en-US" altLang="zh-CN" b="1" dirty="0"/>
              <a:t>α</a:t>
            </a:r>
            <a:r>
              <a:rPr lang="en-US" altLang="zh-CN" b="1" dirty="0" err="1"/>
              <a:t>i</a:t>
            </a:r>
            <a:r>
              <a:rPr lang="zh-CN" altLang="en-US" b="1" dirty="0"/>
              <a:t>（</a:t>
            </a:r>
            <a:r>
              <a:rPr lang="en-US" altLang="zh-CN" b="1" dirty="0"/>
              <a:t>r</a:t>
            </a:r>
            <a:r>
              <a:rPr lang="zh-CN" altLang="en-US" b="1" dirty="0"/>
              <a:t>），即</a:t>
            </a:r>
            <a:r>
              <a:rPr lang="en-US" altLang="zh-CN" b="1" dirty="0"/>
              <a:t>4</a:t>
            </a:r>
            <a:r>
              <a:rPr lang="zh-CN" altLang="en-US" b="1" dirty="0"/>
              <a:t>和</a:t>
            </a:r>
            <a:r>
              <a:rPr lang="en-US" altLang="zh-CN" b="1" dirty="0"/>
              <a:t>5</a:t>
            </a:r>
            <a:r>
              <a:rPr lang="zh-CN" altLang="en-US" dirty="0"/>
              <a:t>。</a:t>
            </a:r>
          </a:p>
          <a:p>
            <a:endParaRPr lang="zh-CN" altLang="en-US" dirty="0"/>
          </a:p>
          <a:p>
            <a:r>
              <a:rPr lang="zh-CN" altLang="en-US" dirty="0"/>
              <a:t>其中</a:t>
            </a:r>
            <a:r>
              <a:rPr lang="en-US" altLang="zh-CN" dirty="0"/>
              <a:t>r</a:t>
            </a:r>
            <a:r>
              <a:rPr lang="zh-CN" altLang="en-US" dirty="0"/>
              <a:t>是关系嵌入</a:t>
            </a:r>
            <a:r>
              <a:rPr lang="en-US" altLang="zh-CN" dirty="0"/>
              <a:t>; </a:t>
            </a:r>
            <a:r>
              <a:rPr lang="en-US" altLang="zh-CN" dirty="0" err="1"/>
              <a:t>zi</a:t>
            </a:r>
            <a:r>
              <a:rPr lang="zh-CN" altLang="en-US" dirty="0"/>
              <a:t>是位置</a:t>
            </a:r>
            <a:r>
              <a:rPr lang="en-US" altLang="zh-CN" dirty="0" err="1"/>
              <a:t>i</a:t>
            </a:r>
            <a:r>
              <a:rPr lang="zh-CN" altLang="en-US" dirty="0"/>
              <a:t>的</a:t>
            </a:r>
            <a:r>
              <a:rPr lang="en-US" altLang="zh-CN" dirty="0"/>
              <a:t>BLSTM</a:t>
            </a:r>
            <a:r>
              <a:rPr lang="zh-CN" altLang="en-US" dirty="0"/>
              <a:t>的输出</a:t>
            </a:r>
            <a:r>
              <a:rPr lang="en-US" altLang="zh-CN" dirty="0"/>
              <a:t>; </a:t>
            </a:r>
            <a:r>
              <a:rPr lang="en-US" altLang="zh-CN" dirty="0" err="1"/>
              <a:t>Wa</a:t>
            </a:r>
            <a:r>
              <a:rPr lang="zh-CN" altLang="en-US" dirty="0"/>
              <a:t>，</a:t>
            </a:r>
            <a:r>
              <a:rPr lang="en-US" altLang="zh-CN" dirty="0" err="1"/>
              <a:t>Ua</a:t>
            </a:r>
            <a:r>
              <a:rPr lang="zh-CN" altLang="en-US" dirty="0"/>
              <a:t>是参数矩阵</a:t>
            </a:r>
            <a:r>
              <a:rPr lang="en-US" altLang="zh-CN" dirty="0"/>
              <a:t>; v</a:t>
            </a:r>
            <a:r>
              <a:rPr lang="zh-CN" altLang="en-US" dirty="0"/>
              <a:t>是参数向量。</a:t>
            </a:r>
          </a:p>
          <a:p>
            <a:r>
              <a:rPr lang="zh-CN" altLang="en-US" dirty="0"/>
              <a:t>注意</a:t>
            </a:r>
            <a:r>
              <a:rPr lang="en-US" altLang="zh-CN" dirty="0"/>
              <a:t>α</a:t>
            </a:r>
            <a:r>
              <a:rPr lang="en-US" altLang="zh-CN" dirty="0" err="1"/>
              <a:t>i</a:t>
            </a:r>
            <a:r>
              <a:rPr lang="zh-CN" altLang="en-US" dirty="0"/>
              <a:t>（</a:t>
            </a:r>
            <a:r>
              <a:rPr lang="en-US" altLang="zh-CN" dirty="0"/>
              <a:t>r</a:t>
            </a:r>
            <a:r>
              <a:rPr lang="zh-CN" altLang="en-US" dirty="0"/>
              <a:t>）被解释为网络参与给定关系</a:t>
            </a:r>
            <a:r>
              <a:rPr lang="en-US" altLang="zh-CN" dirty="0"/>
              <a:t>r</a:t>
            </a:r>
            <a:r>
              <a:rPr lang="zh-CN" altLang="en-US" dirty="0"/>
              <a:t>的部分表示</a:t>
            </a:r>
            <a:r>
              <a:rPr lang="en-US" altLang="zh-CN" dirty="0" err="1"/>
              <a:t>zi</a:t>
            </a:r>
            <a:r>
              <a:rPr lang="zh-CN" altLang="en-US" dirty="0"/>
              <a:t>的程度。</a:t>
            </a:r>
          </a:p>
          <a:p>
            <a:r>
              <a:rPr lang="zh-CN" altLang="en-US" b="1" dirty="0"/>
              <a:t>文本描述的上下文编码可以利用注意力，编码</a:t>
            </a:r>
            <a:r>
              <a:rPr lang="en-US" altLang="zh-CN" b="1" dirty="0" err="1"/>
              <a:t>zi</a:t>
            </a:r>
            <a:r>
              <a:rPr lang="zh-CN" altLang="en-US" b="1" dirty="0"/>
              <a:t>的加权和形成</a:t>
            </a:r>
            <a:r>
              <a:rPr lang="en-US" altLang="zh-CN" b="1" dirty="0"/>
              <a:t>,</a:t>
            </a:r>
            <a:r>
              <a:rPr lang="zh-CN" altLang="en-US" b="1" dirty="0"/>
              <a:t>如式子</a:t>
            </a:r>
            <a:r>
              <a:rPr lang="en-US" altLang="zh-CN" b="1" dirty="0"/>
              <a:t>6</a:t>
            </a:r>
          </a:p>
        </p:txBody>
      </p:sp>
      <p:sp>
        <p:nvSpPr>
          <p:cNvPr id="4" name="灯片编号占位符 3"/>
          <p:cNvSpPr>
            <a:spLocks noGrp="1"/>
          </p:cNvSpPr>
          <p:nvPr>
            <p:ph type="sldNum" sz="quarter" idx="10"/>
          </p:nvPr>
        </p:nvSpPr>
        <p:spPr/>
        <p:txBody>
          <a:bodyPr/>
          <a:lstStyle/>
          <a:p>
            <a:fld id="{0D64EC1F-4C1A-4575-A29E-535B091AA911}" type="slidenum">
              <a:rPr lang="zh-CN" altLang="en-US" smtClean="0"/>
              <a:t>10</a:t>
            </a:fld>
            <a:endParaRPr lang="zh-CN" altLang="en-US"/>
          </a:p>
        </p:txBody>
      </p:sp>
    </p:spTree>
    <p:extLst>
      <p:ext uri="{BB962C8B-B14F-4D97-AF65-F5344CB8AC3E}">
        <p14:creationId xmlns:p14="http://schemas.microsoft.com/office/powerpoint/2010/main" val="2090540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4 </a:t>
            </a:r>
            <a:r>
              <a:rPr lang="en-US" altLang="zh-CN" b="1" dirty="0">
                <a:solidFill>
                  <a:schemeClr val="tx1">
                    <a:lumMod val="85000"/>
                    <a:lumOff val="15000"/>
                  </a:schemeClr>
                </a:solidFill>
              </a:rPr>
              <a:t>Joint Structure and Text Encoder</a:t>
            </a:r>
          </a:p>
          <a:p>
            <a:endParaRPr lang="en-US" altLang="zh-CN" dirty="0"/>
          </a:p>
          <a:p>
            <a:r>
              <a:rPr lang="zh-CN" altLang="en-US" dirty="0"/>
              <a:t>由于结构和文本描述都为实体提供有价值的信息，因此我们希望将所有这些信息整合到联合表达中。</a:t>
            </a:r>
          </a:p>
          <a:p>
            <a:r>
              <a:rPr lang="zh-CN" altLang="en-US" dirty="0"/>
              <a:t>我们提出一个联合模型来学习结构和文本信息的联合表示。整个模型可以进行端到端的训练。</a:t>
            </a:r>
          </a:p>
          <a:p>
            <a:r>
              <a:rPr lang="zh-CN" altLang="en-US" dirty="0"/>
              <a:t>对于实体</a:t>
            </a:r>
            <a:r>
              <a:rPr lang="en-US" altLang="zh-CN" dirty="0"/>
              <a:t>e</a:t>
            </a:r>
            <a:r>
              <a:rPr lang="zh-CN" altLang="en-US" dirty="0"/>
              <a:t>，我们表示</a:t>
            </a:r>
            <a:r>
              <a:rPr lang="en-US" altLang="zh-CN" dirty="0" err="1"/>
              <a:t>es</a:t>
            </a:r>
            <a:r>
              <a:rPr lang="zh-CN" altLang="en-US" dirty="0"/>
              <a:t>是其嵌入的结构信息，被编码为其文本描述的编码。</a:t>
            </a:r>
          </a:p>
          <a:p>
            <a:r>
              <a:rPr lang="zh-CN" altLang="en-US" dirty="0"/>
              <a:t>主要关注的是如何组合和编辑。</a:t>
            </a:r>
          </a:p>
          <a:p>
            <a:r>
              <a:rPr lang="zh-CN" altLang="en-US" dirty="0"/>
              <a:t>要整合实体的两种表示形式，我们使用</a:t>
            </a:r>
            <a:r>
              <a:rPr lang="en-US" altLang="zh-CN" dirty="0"/>
              <a:t>gating mechanism</a:t>
            </a:r>
            <a:r>
              <a:rPr lang="zh-CN" altLang="en-US" dirty="0"/>
              <a:t>来决定联合表示取决于结构或文本的程度。</a:t>
            </a:r>
          </a:p>
          <a:p>
            <a:r>
              <a:rPr lang="zh-CN" altLang="en-US" dirty="0"/>
              <a:t>联合表示</a:t>
            </a:r>
            <a:r>
              <a:rPr lang="en-US" altLang="zh-CN" dirty="0"/>
              <a:t>e</a:t>
            </a:r>
            <a:r>
              <a:rPr lang="zh-CN" altLang="en-US" dirty="0"/>
              <a:t>是</a:t>
            </a:r>
            <a:r>
              <a:rPr lang="en-US" altLang="zh-CN" dirty="0"/>
              <a:t>e</a:t>
            </a:r>
            <a:r>
              <a:rPr lang="zh-CN" altLang="en-US" dirty="0"/>
              <a:t>和</a:t>
            </a:r>
            <a:r>
              <a:rPr lang="en-US" altLang="zh-CN" dirty="0" err="1"/>
              <a:t>ed</a:t>
            </a:r>
            <a:r>
              <a:rPr lang="zh-CN" altLang="en-US" dirty="0"/>
              <a:t>之间的线性插值</a:t>
            </a:r>
            <a:r>
              <a:rPr lang="en-US" altLang="zh-CN" dirty="0"/>
              <a:t>,</a:t>
            </a:r>
            <a:r>
              <a:rPr lang="zh-CN" altLang="en-US" dirty="0"/>
              <a:t>如式子</a:t>
            </a:r>
            <a:r>
              <a:rPr lang="en-US" altLang="zh-CN" dirty="0"/>
              <a:t>(7</a:t>
            </a:r>
            <a:r>
              <a:rPr lang="zh-CN" altLang="en-US" dirty="0"/>
              <a:t>）</a:t>
            </a:r>
          </a:p>
          <a:p>
            <a:r>
              <a:rPr lang="zh-CN" altLang="en-US" dirty="0"/>
              <a:t>其中</a:t>
            </a:r>
            <a:r>
              <a:rPr lang="en-US" altLang="zh-CN" dirty="0" err="1"/>
              <a:t>ge</a:t>
            </a:r>
            <a:r>
              <a:rPr lang="zh-CN" altLang="en-US" dirty="0"/>
              <a:t>是平衡两个源信息的门，其元素在</a:t>
            </a:r>
            <a:r>
              <a:rPr lang="en-US" altLang="zh-CN" dirty="0"/>
              <a:t>[0,1]</a:t>
            </a:r>
            <a:r>
              <a:rPr lang="zh-CN" altLang="en-US" dirty="0"/>
              <a:t>中，并且是元素乘法。直观地说，当门接近</a:t>
            </a:r>
            <a:r>
              <a:rPr lang="en-US" altLang="zh-CN" dirty="0"/>
              <a:t>0</a:t>
            </a:r>
            <a:r>
              <a:rPr lang="zh-CN" altLang="en-US" dirty="0"/>
              <a:t>时，联合表示被强制忽略结构信息，只是文本表示。</a:t>
            </a:r>
          </a:p>
          <a:p>
            <a:r>
              <a:rPr lang="en-US" altLang="zh-CN" b="1" dirty="0"/>
              <a:t>4.1 </a:t>
            </a:r>
            <a:r>
              <a:rPr lang="zh-CN" altLang="en-US" b="1" dirty="0"/>
              <a:t>门策略</a:t>
            </a:r>
            <a:endParaRPr lang="en-US" altLang="zh-CN" b="1" dirty="0"/>
          </a:p>
          <a:p>
            <a:r>
              <a:rPr lang="zh-CN" altLang="en-US" dirty="0"/>
              <a:t>我们将</a:t>
            </a:r>
            <a:r>
              <a:rPr lang="en-US" altLang="zh-CN" dirty="0" err="1"/>
              <a:t>ge</a:t>
            </a:r>
            <a:r>
              <a:rPr lang="zh-CN" altLang="en-US" dirty="0"/>
              <a:t>设为静态向量，这意味着</a:t>
            </a:r>
            <a:r>
              <a:rPr lang="en-US" altLang="zh-CN" dirty="0"/>
              <a:t>e</a:t>
            </a:r>
            <a:r>
              <a:rPr lang="zh-CN" altLang="en-US" dirty="0"/>
              <a:t>的所有维度</a:t>
            </a:r>
            <a:r>
              <a:rPr lang="en-US" altLang="zh-CN" dirty="0" err="1"/>
              <a:t>es</a:t>
            </a:r>
            <a:r>
              <a:rPr lang="zh-CN" altLang="en-US" dirty="0"/>
              <a:t>和</a:t>
            </a:r>
            <a:r>
              <a:rPr lang="en-US" altLang="zh-CN" dirty="0" err="1"/>
              <a:t>ed</a:t>
            </a:r>
            <a:r>
              <a:rPr lang="zh-CN" altLang="en-US" dirty="0"/>
              <a:t>由不同的权重相加。我们为每个实体分配一个静态门。为了约束每个元素的值在</a:t>
            </a:r>
            <a:r>
              <a:rPr lang="en-US" altLang="zh-CN" dirty="0"/>
              <a:t>[0</a:t>
            </a:r>
            <a:r>
              <a:rPr lang="zh-CN" altLang="en-US" dirty="0"/>
              <a:t>，</a:t>
            </a:r>
            <a:r>
              <a:rPr lang="en-US" altLang="zh-CN" dirty="0"/>
              <a:t>1]</a:t>
            </a:r>
            <a:r>
              <a:rPr lang="zh-CN" altLang="en-US" dirty="0"/>
              <a:t>中，我们使用逻辑</a:t>
            </a:r>
            <a:r>
              <a:rPr lang="en-US" altLang="zh-CN" dirty="0"/>
              <a:t>S</a:t>
            </a:r>
            <a:r>
              <a:rPr lang="zh-CN" altLang="en-US" dirty="0"/>
              <a:t>形函数来计算门。</a:t>
            </a:r>
          </a:p>
          <a:p>
            <a:r>
              <a:rPr lang="en-US" altLang="zh-CN" dirty="0" err="1"/>
              <a:t>ge</a:t>
            </a:r>
            <a:r>
              <a:rPr lang="en-US" altLang="zh-CN" dirty="0"/>
              <a:t> =σ</a:t>
            </a:r>
            <a:r>
              <a:rPr lang="zh-CN" altLang="en-US" dirty="0"/>
              <a:t>（</a:t>
            </a:r>
            <a:r>
              <a:rPr lang="en-US" altLang="zh-CN" dirty="0"/>
              <a:t>〜</a:t>
            </a:r>
            <a:r>
              <a:rPr lang="en-US" altLang="zh-CN" dirty="0" err="1"/>
              <a:t>ge</a:t>
            </a:r>
            <a:r>
              <a:rPr lang="zh-CN" altLang="en-US" dirty="0"/>
              <a:t>），（</a:t>
            </a:r>
            <a:r>
              <a:rPr lang="en-US" altLang="zh-CN" dirty="0"/>
              <a:t>8</a:t>
            </a:r>
            <a:r>
              <a:rPr lang="zh-CN" altLang="en-US" dirty="0"/>
              <a:t>）</a:t>
            </a:r>
          </a:p>
          <a:p>
            <a:r>
              <a:rPr lang="zh-CN" altLang="en-US" dirty="0"/>
              <a:t>其中</a:t>
            </a:r>
            <a:r>
              <a:rPr lang="en-US" altLang="zh-CN" dirty="0"/>
              <a:t>〜</a:t>
            </a:r>
            <a:r>
              <a:rPr lang="en-US" altLang="zh-CN" dirty="0" err="1"/>
              <a:t>ge∈Rd</a:t>
            </a:r>
            <a:r>
              <a:rPr lang="zh-CN" altLang="en-US" dirty="0"/>
              <a:t>是实值向量并存储在查找表中。一旦了解到训练数据，在测试过程中保持不变。</a:t>
            </a:r>
          </a:p>
          <a:p>
            <a:r>
              <a:rPr lang="en-US" altLang="zh-CN" b="1" dirty="0"/>
              <a:t>4.2 </a:t>
            </a:r>
            <a:r>
              <a:rPr lang="zh-CN" altLang="en-US" b="1" dirty="0"/>
              <a:t>得分函数</a:t>
            </a:r>
            <a:endParaRPr lang="en-US" altLang="zh-CN" b="1" dirty="0"/>
          </a:p>
          <a:p>
            <a:r>
              <a:rPr lang="zh-CN" altLang="en-US" dirty="0"/>
              <a:t>在</a:t>
            </a:r>
            <a:r>
              <a:rPr lang="en-US" altLang="zh-CN" dirty="0" err="1"/>
              <a:t>TransE</a:t>
            </a:r>
            <a:r>
              <a:rPr lang="zh-CN" altLang="en-US" dirty="0"/>
              <a:t>之后，我们的最终得分函数定义为（</a:t>
            </a:r>
            <a:r>
              <a:rPr lang="en-US" altLang="zh-CN" dirty="0"/>
              <a:t>9</a:t>
            </a:r>
            <a:r>
              <a:rPr lang="zh-CN" altLang="en-US" dirty="0"/>
              <a:t>）</a:t>
            </a:r>
          </a:p>
          <a:p>
            <a:r>
              <a:rPr lang="zh-CN" altLang="en-US" dirty="0"/>
              <a:t>其中</a:t>
            </a:r>
            <a:r>
              <a:rPr lang="en-US" altLang="zh-CN" dirty="0" err="1"/>
              <a:t>gh</a:t>
            </a:r>
            <a:r>
              <a:rPr lang="zh-CN" altLang="en-US" dirty="0"/>
              <a:t>和</a:t>
            </a:r>
            <a:r>
              <a:rPr lang="en-US" altLang="zh-CN" dirty="0" err="1"/>
              <a:t>gt</a:t>
            </a:r>
            <a:r>
              <a:rPr lang="zh-CN" altLang="en-US" dirty="0"/>
              <a:t>分别是头和尾的门。</a:t>
            </a:r>
          </a:p>
          <a:p>
            <a:r>
              <a:rPr lang="zh-CN" altLang="en-US" dirty="0"/>
              <a:t>图</a:t>
            </a:r>
            <a:r>
              <a:rPr lang="en-US" altLang="zh-CN" dirty="0"/>
              <a:t>2</a:t>
            </a:r>
            <a:r>
              <a:rPr lang="zh-CN" altLang="en-US" dirty="0"/>
              <a:t>给出了我们的模型的说明。为了更好地建模结构信息，</a:t>
            </a:r>
            <a:r>
              <a:rPr lang="en-US" altLang="zh-CN" dirty="0" err="1"/>
              <a:t>hs</a:t>
            </a:r>
            <a:r>
              <a:rPr lang="zh-CN" altLang="en-US" dirty="0"/>
              <a:t>，</a:t>
            </a:r>
            <a:r>
              <a:rPr lang="en-US" altLang="zh-CN" dirty="0"/>
              <a:t>r</a:t>
            </a:r>
            <a:r>
              <a:rPr lang="zh-CN" altLang="en-US" dirty="0"/>
              <a:t>，</a:t>
            </a:r>
            <a:r>
              <a:rPr lang="en-US" altLang="zh-CN" dirty="0" err="1"/>
              <a:t>ts</a:t>
            </a:r>
            <a:r>
              <a:rPr lang="zh-CN" altLang="en-US" dirty="0"/>
              <a:t>可以用现有的知识图嵌入方法之一进行预训练，如</a:t>
            </a:r>
            <a:r>
              <a:rPr lang="en-US" altLang="zh-CN" dirty="0" err="1"/>
              <a:t>TransE</a:t>
            </a:r>
            <a:r>
              <a:rPr lang="zh-CN" altLang="en-US" dirty="0"/>
              <a:t>。</a:t>
            </a:r>
          </a:p>
          <a:p>
            <a:r>
              <a:rPr lang="zh-CN" altLang="en-US" dirty="0"/>
              <a:t>其中</a:t>
            </a:r>
            <a:r>
              <a:rPr lang="en-US" altLang="zh-CN" dirty="0" err="1"/>
              <a:t>gh</a:t>
            </a:r>
            <a:r>
              <a:rPr lang="zh-CN" altLang="en-US" dirty="0"/>
              <a:t>和</a:t>
            </a:r>
            <a:r>
              <a:rPr lang="en-US" altLang="zh-CN" dirty="0" err="1"/>
              <a:t>gt</a:t>
            </a:r>
            <a:r>
              <a:rPr lang="zh-CN" altLang="en-US" dirty="0"/>
              <a:t>分别是头和尾的门。</a:t>
            </a:r>
          </a:p>
        </p:txBody>
      </p:sp>
      <p:sp>
        <p:nvSpPr>
          <p:cNvPr id="4" name="灯片编号占位符 3"/>
          <p:cNvSpPr>
            <a:spLocks noGrp="1"/>
          </p:cNvSpPr>
          <p:nvPr>
            <p:ph type="sldNum" sz="quarter" idx="10"/>
          </p:nvPr>
        </p:nvSpPr>
        <p:spPr/>
        <p:txBody>
          <a:bodyPr/>
          <a:lstStyle/>
          <a:p>
            <a:fld id="{0D64EC1F-4C1A-4575-A29E-535B091AA911}" type="slidenum">
              <a:rPr lang="zh-CN" altLang="en-US" smtClean="0"/>
              <a:t>11</a:t>
            </a:fld>
            <a:endParaRPr lang="zh-CN" altLang="en-US"/>
          </a:p>
        </p:txBody>
      </p:sp>
    </p:spTree>
    <p:extLst>
      <p:ext uri="{BB962C8B-B14F-4D97-AF65-F5344CB8AC3E}">
        <p14:creationId xmlns:p14="http://schemas.microsoft.com/office/powerpoint/2010/main" val="2090540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D64EC1F-4C1A-4575-A29E-535B091AA911}" type="slidenum">
              <a:rPr lang="zh-CN" altLang="en-US" smtClean="0"/>
              <a:t>12</a:t>
            </a:fld>
            <a:endParaRPr lang="zh-CN" altLang="en-US"/>
          </a:p>
        </p:txBody>
      </p:sp>
    </p:spTree>
    <p:extLst>
      <p:ext uri="{BB962C8B-B14F-4D97-AF65-F5344CB8AC3E}">
        <p14:creationId xmlns:p14="http://schemas.microsoft.com/office/powerpoint/2010/main" val="3821008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该实验：链路预测是知识图完成的子任务，以完成具有</a:t>
            </a:r>
            <a:r>
              <a:rPr lang="en-US" altLang="zh-CN" b="1" dirty="0"/>
              <a:t>h</a:t>
            </a:r>
            <a:r>
              <a:rPr lang="zh-CN" altLang="en-US" b="1" dirty="0"/>
              <a:t>或</a:t>
            </a:r>
            <a:r>
              <a:rPr lang="en-US" altLang="zh-CN" b="1" dirty="0"/>
              <a:t>t</a:t>
            </a:r>
            <a:r>
              <a:rPr lang="zh-CN" altLang="en-US" b="1" dirty="0"/>
              <a:t>缺失的三元组（</a:t>
            </a:r>
            <a:r>
              <a:rPr lang="en-US" altLang="zh-CN" b="1" dirty="0"/>
              <a:t>h</a:t>
            </a:r>
            <a:r>
              <a:rPr lang="zh-CN" altLang="en-US" b="1" dirty="0"/>
              <a:t>，</a:t>
            </a:r>
            <a:r>
              <a:rPr lang="en-US" altLang="zh-CN" b="1" dirty="0"/>
              <a:t>r</a:t>
            </a:r>
            <a:r>
              <a:rPr lang="zh-CN" altLang="en-US" b="1" dirty="0"/>
              <a:t>，</a:t>
            </a:r>
            <a:r>
              <a:rPr lang="en-US" altLang="zh-CN" b="1" dirty="0"/>
              <a:t>t</a:t>
            </a:r>
            <a:r>
              <a:rPr lang="zh-CN" altLang="en-US" b="1" dirty="0"/>
              <a:t>），即预测</a:t>
            </a:r>
            <a:r>
              <a:rPr lang="en-US" altLang="zh-CN" b="1" dirty="0"/>
              <a:t>t</a:t>
            </a:r>
            <a:r>
              <a:rPr lang="zh-CN" altLang="en-US" b="1" dirty="0"/>
              <a:t>给定（</a:t>
            </a:r>
            <a:r>
              <a:rPr lang="en-US" altLang="zh-CN" b="1" dirty="0"/>
              <a:t>h</a:t>
            </a:r>
            <a:r>
              <a:rPr lang="zh-CN" altLang="en-US" b="1" dirty="0"/>
              <a:t>，</a:t>
            </a:r>
            <a:r>
              <a:rPr lang="en-US" altLang="zh-CN" b="1" dirty="0"/>
              <a:t>r</a:t>
            </a:r>
            <a:r>
              <a:rPr lang="zh-CN" altLang="en-US" b="1" dirty="0"/>
              <a:t>）或预测给定（</a:t>
            </a:r>
            <a:r>
              <a:rPr lang="en-US" altLang="zh-CN" b="1" dirty="0"/>
              <a:t>r</a:t>
            </a:r>
            <a:r>
              <a:rPr lang="zh-CN" altLang="en-US" b="1" dirty="0"/>
              <a:t>，</a:t>
            </a:r>
            <a:r>
              <a:rPr lang="en-US" altLang="zh-CN" b="1" dirty="0"/>
              <a:t>t</a:t>
            </a:r>
            <a:r>
              <a:rPr lang="zh-CN" altLang="en-US" b="1" dirty="0"/>
              <a:t>）。 而不是要求一个最好的答案，这个任务更多地强调从知识图表中排列一组候选实体。</a:t>
            </a:r>
            <a:endParaRPr lang="en-US" altLang="zh-CN" b="1" dirty="0"/>
          </a:p>
          <a:p>
            <a:r>
              <a:rPr lang="zh-CN" altLang="en-US" b="1" dirty="0"/>
              <a:t>我们使用两个措施作为我们的评估指标。 （</a:t>
            </a:r>
            <a:r>
              <a:rPr lang="en-US" altLang="zh-CN" b="1" dirty="0"/>
              <a:t>1</a:t>
            </a:r>
            <a:r>
              <a:rPr lang="zh-CN" altLang="en-US" b="1" dirty="0"/>
              <a:t>）平均等级：正确实体或关系的平均排名</a:t>
            </a:r>
            <a:r>
              <a:rPr lang="en-US" altLang="zh-CN" b="1" dirty="0"/>
              <a:t>; </a:t>
            </a:r>
            <a:r>
              <a:rPr lang="zh-CN" altLang="en-US" b="1" dirty="0"/>
              <a:t>（</a:t>
            </a:r>
            <a:r>
              <a:rPr lang="en-US" altLang="zh-CN" b="1" dirty="0"/>
              <a:t>2</a:t>
            </a:r>
            <a:r>
              <a:rPr lang="zh-CN" altLang="en-US" b="1" dirty="0"/>
              <a:t>）</a:t>
            </a:r>
            <a:r>
              <a:rPr lang="en-US" altLang="zh-CN" b="1" dirty="0"/>
              <a:t>Hits @ p</a:t>
            </a:r>
            <a:r>
              <a:rPr lang="zh-CN" altLang="en-US" b="1" dirty="0"/>
              <a:t>：有效实体或关系的比例排在顶级预测中。 在这里，我们设置</a:t>
            </a:r>
            <a:r>
              <a:rPr lang="en-US" altLang="zh-CN" b="1" dirty="0"/>
              <a:t>p = 10</a:t>
            </a:r>
            <a:r>
              <a:rPr lang="zh-CN" altLang="en-US" b="1" dirty="0"/>
              <a:t>为实体，</a:t>
            </a:r>
            <a:r>
              <a:rPr lang="en-US" altLang="zh-CN" b="1" dirty="0"/>
              <a:t>p = 1</a:t>
            </a:r>
            <a:r>
              <a:rPr lang="zh-CN" altLang="en-US" b="1" dirty="0"/>
              <a:t>为关系。 较低的平均等级和较高的</a:t>
            </a:r>
            <a:r>
              <a:rPr lang="en-US" altLang="zh-CN" b="1" dirty="0"/>
              <a:t>Hits @ p</a:t>
            </a:r>
            <a:r>
              <a:rPr lang="zh-CN" altLang="en-US" b="1" dirty="0"/>
              <a:t>应通过良好的嵌入模型实现。 我链路预测是知识图完成的子任务，以完成具有</a:t>
            </a:r>
            <a:r>
              <a:rPr lang="en-US" altLang="zh-CN" b="1" dirty="0"/>
              <a:t>h</a:t>
            </a:r>
            <a:r>
              <a:rPr lang="zh-CN" altLang="en-US" b="1" dirty="0"/>
              <a:t>或</a:t>
            </a:r>
            <a:r>
              <a:rPr lang="en-US" altLang="zh-CN" b="1" dirty="0"/>
              <a:t>t</a:t>
            </a:r>
            <a:r>
              <a:rPr lang="zh-CN" altLang="en-US" b="1" dirty="0"/>
              <a:t>缺失的三元组（</a:t>
            </a:r>
            <a:r>
              <a:rPr lang="en-US" altLang="zh-CN" b="1" dirty="0"/>
              <a:t>h</a:t>
            </a:r>
            <a:r>
              <a:rPr lang="zh-CN" altLang="en-US" b="1" dirty="0"/>
              <a:t>，</a:t>
            </a:r>
            <a:r>
              <a:rPr lang="en-US" altLang="zh-CN" b="1" dirty="0"/>
              <a:t>r</a:t>
            </a:r>
            <a:r>
              <a:rPr lang="zh-CN" altLang="en-US" b="1" dirty="0"/>
              <a:t>，</a:t>
            </a:r>
            <a:r>
              <a:rPr lang="en-US" altLang="zh-CN" b="1" dirty="0"/>
              <a:t>t</a:t>
            </a:r>
            <a:r>
              <a:rPr lang="zh-CN" altLang="en-US" b="1" dirty="0"/>
              <a:t>），即预测</a:t>
            </a:r>
            <a:r>
              <a:rPr lang="en-US" altLang="zh-CN" b="1" dirty="0"/>
              <a:t>t</a:t>
            </a:r>
            <a:r>
              <a:rPr lang="zh-CN" altLang="en-US" b="1" dirty="0"/>
              <a:t>给定（</a:t>
            </a:r>
            <a:r>
              <a:rPr lang="en-US" altLang="zh-CN" b="1" dirty="0"/>
              <a:t>h</a:t>
            </a:r>
            <a:r>
              <a:rPr lang="zh-CN" altLang="en-US" b="1" dirty="0"/>
              <a:t>，</a:t>
            </a:r>
            <a:r>
              <a:rPr lang="en-US" altLang="zh-CN" b="1" dirty="0"/>
              <a:t>r</a:t>
            </a:r>
            <a:r>
              <a:rPr lang="zh-CN" altLang="en-US" b="1" dirty="0"/>
              <a:t>）或预测给定（</a:t>
            </a:r>
            <a:r>
              <a:rPr lang="en-US" altLang="zh-CN" b="1" dirty="0"/>
              <a:t>r</a:t>
            </a:r>
            <a:r>
              <a:rPr lang="zh-CN" altLang="en-US" b="1" dirty="0"/>
              <a:t>，</a:t>
            </a:r>
            <a:r>
              <a:rPr lang="en-US" altLang="zh-CN" b="1" dirty="0"/>
              <a:t>t</a:t>
            </a:r>
            <a:r>
              <a:rPr lang="zh-CN" altLang="en-US" b="1" dirty="0"/>
              <a:t>）。 而不是要求一个最好的答案，这个任务更多地强调从知识图表中排列一组候选实体。们称这个评估设置为“</a:t>
            </a:r>
            <a:r>
              <a:rPr lang="en-US" altLang="zh-CN" b="1" dirty="0"/>
              <a:t>Raw”</a:t>
            </a:r>
            <a:r>
              <a:rPr lang="zh-CN" altLang="en-US" b="1" dirty="0"/>
              <a:t>。 由于虚拟预测三元组也可能存在于知识图中，因此应将其视为有效的三元组。</a:t>
            </a:r>
          </a:p>
          <a:p>
            <a:r>
              <a:rPr lang="zh-CN" altLang="en-US" b="1" dirty="0"/>
              <a:t>因此，我们应该排除在排名之前训练，验证和测试集中包含的假预测三元组（除了感兴趣的测试三重奏）。 我们将此评估设置称为“过滤器”。</a:t>
            </a:r>
            <a:endParaRPr lang="en-US" altLang="zh-CN" b="1" dirty="0"/>
          </a:p>
          <a:p>
            <a:endParaRPr lang="en-US" altLang="zh-CN" b="1" dirty="0"/>
          </a:p>
          <a:p>
            <a:r>
              <a:rPr lang="zh-CN" altLang="en-US" b="1" dirty="0"/>
              <a:t>实验结果：</a:t>
            </a:r>
            <a:endParaRPr lang="en-US" altLang="zh-CN" b="1" dirty="0"/>
          </a:p>
          <a:p>
            <a:r>
              <a:rPr lang="zh-CN" altLang="en-US" b="1" dirty="0"/>
              <a:t>在</a:t>
            </a:r>
            <a:r>
              <a:rPr lang="en-US" altLang="zh-CN" b="1" dirty="0"/>
              <a:t>WN18</a:t>
            </a:r>
            <a:r>
              <a:rPr lang="zh-CN" altLang="en-US" b="1" dirty="0"/>
              <a:t>上，“联合（</a:t>
            </a:r>
            <a:r>
              <a:rPr lang="en-US" altLang="zh-CN" b="1" dirty="0"/>
              <a:t>LSTM</a:t>
            </a:r>
            <a:r>
              <a:rPr lang="zh-CN" altLang="en-US" b="1" dirty="0"/>
              <a:t>）”达到最佳表现，“联合（</a:t>
            </a:r>
            <a:r>
              <a:rPr lang="en-US" altLang="zh-CN" b="1" dirty="0"/>
              <a:t>A-LSTM</a:t>
            </a:r>
            <a:r>
              <a:rPr lang="zh-CN" altLang="en-US" b="1" dirty="0"/>
              <a:t>）”略差于“联合（</a:t>
            </a:r>
            <a:r>
              <a:rPr lang="en-US" altLang="zh-CN" b="1" dirty="0"/>
              <a:t>LSTM</a:t>
            </a:r>
            <a:r>
              <a:rPr lang="zh-CN" altLang="en-US" b="1" dirty="0"/>
              <a:t>）”。原因是关系的数量相对较少。因此，注意机制没有明显的优势。</a:t>
            </a:r>
            <a:endParaRPr lang="en-US" altLang="zh-CN" b="1" dirty="0"/>
          </a:p>
          <a:p>
            <a:r>
              <a:rPr lang="zh-CN" altLang="en-US" b="1" dirty="0"/>
              <a:t>在</a:t>
            </a:r>
            <a:r>
              <a:rPr lang="en-US" altLang="zh-CN" b="1" dirty="0"/>
              <a:t>FB15K</a:t>
            </a:r>
            <a:r>
              <a:rPr lang="zh-CN" altLang="en-US" b="1" dirty="0"/>
              <a:t>上，“联合（</a:t>
            </a:r>
            <a:r>
              <a:rPr lang="en-US" altLang="zh-CN" b="1" dirty="0"/>
              <a:t>A-LSTM</a:t>
            </a:r>
            <a:r>
              <a:rPr lang="zh-CN" altLang="en-US" b="1" dirty="0"/>
              <a:t>）”实现了最佳性能，并且显着高于平均等级的最先进的方法。</a:t>
            </a:r>
          </a:p>
          <a:p>
            <a:r>
              <a:rPr lang="zh-CN" altLang="en-US" b="1" dirty="0"/>
              <a:t>虽然我们的模型中的</a:t>
            </a:r>
            <a:r>
              <a:rPr lang="en-US" altLang="zh-CN" b="1" dirty="0"/>
              <a:t>Hits @ 10</a:t>
            </a:r>
            <a:r>
              <a:rPr lang="zh-CN" altLang="en-US" b="1" dirty="0"/>
              <a:t>比最好的最先进的方法更糟，但</a:t>
            </a:r>
            <a:r>
              <a:rPr lang="en-US" altLang="zh-CN" b="1" dirty="0" err="1"/>
              <a:t>TransD</a:t>
            </a:r>
            <a:r>
              <a:rPr lang="en-US" altLang="zh-CN" b="1" dirty="0"/>
              <a:t> [</a:t>
            </a:r>
            <a:r>
              <a:rPr lang="en-US" altLang="zh-CN" b="1" dirty="0" err="1"/>
              <a:t>Ji</a:t>
            </a:r>
            <a:r>
              <a:rPr lang="en-US" altLang="zh-CN" b="1" dirty="0"/>
              <a:t> et al</a:t>
            </a:r>
            <a:r>
              <a:rPr lang="zh-CN" altLang="en-US" b="1" dirty="0"/>
              <a:t>。，</a:t>
            </a:r>
            <a:r>
              <a:rPr lang="en-US" altLang="zh-CN" b="1" dirty="0"/>
              <a:t>2015]</a:t>
            </a:r>
            <a:r>
              <a:rPr lang="zh-CN" altLang="en-US" b="1" dirty="0"/>
              <a:t>，值得注意的是，我们的模型的得分函数是基于</a:t>
            </a:r>
            <a:r>
              <a:rPr lang="en-US" altLang="zh-CN" b="1" dirty="0" err="1"/>
              <a:t>TransE</a:t>
            </a:r>
            <a:r>
              <a:rPr lang="zh-CN" altLang="en-US" b="1" dirty="0"/>
              <a:t>，而不是</a:t>
            </a:r>
            <a:r>
              <a:rPr lang="en-US" altLang="zh-CN" b="1" dirty="0" err="1"/>
              <a:t>TransD</a:t>
            </a:r>
            <a:r>
              <a:rPr lang="en-US" altLang="zh-CN" b="1" dirty="0"/>
              <a:t> </a:t>
            </a:r>
            <a:r>
              <a:rPr lang="zh-CN" altLang="en-US" b="1" dirty="0"/>
              <a:t>。我们的模型与其他最先进的知识嵌入模型兼容。我们认为，通过采用其他最先进的方法（如</a:t>
            </a:r>
            <a:r>
              <a:rPr lang="en-US" altLang="zh-CN" b="1" dirty="0" err="1"/>
              <a:t>TransD</a:t>
            </a:r>
            <a:r>
              <a:rPr lang="zh-CN" altLang="en-US" b="1" dirty="0"/>
              <a:t>）的分数函数，可以进一步提高我们的模型。</a:t>
            </a:r>
          </a:p>
          <a:p>
            <a:r>
              <a:rPr lang="zh-CN" altLang="en-US" b="1" dirty="0"/>
              <a:t>此外，文本信息大大缓解了稀疏性问题，与</a:t>
            </a:r>
            <a:r>
              <a:rPr lang="en-US" altLang="zh-CN" b="1" dirty="0" err="1"/>
              <a:t>TransD</a:t>
            </a:r>
            <a:r>
              <a:rPr lang="zh-CN" altLang="en-US" b="1" dirty="0"/>
              <a:t>相比，我们的模型实现了平均排名的实质性改善。然而，文本信息可能会稍微降低经过良好训练的频繁实体的表示。这可能是为什么我们的</a:t>
            </a:r>
            <a:r>
              <a:rPr lang="en-US" altLang="zh-CN" b="1" dirty="0"/>
              <a:t>Hits @ 10</a:t>
            </a:r>
            <a:r>
              <a:rPr lang="zh-CN" altLang="en-US" b="1" dirty="0"/>
              <a:t>比仅使用结构信息的</a:t>
            </a:r>
            <a:r>
              <a:rPr lang="en-US" altLang="zh-CN" b="1" dirty="0" err="1"/>
              <a:t>TransD</a:t>
            </a:r>
            <a:r>
              <a:rPr lang="zh-CN" altLang="en-US" b="1" dirty="0"/>
              <a:t>更糟糕的另一个原因。</a:t>
            </a:r>
            <a:endParaRPr lang="en-US" altLang="zh-CN" b="1" dirty="0"/>
          </a:p>
        </p:txBody>
      </p:sp>
      <p:sp>
        <p:nvSpPr>
          <p:cNvPr id="4" name="灯片编号占位符 3"/>
          <p:cNvSpPr>
            <a:spLocks noGrp="1"/>
          </p:cNvSpPr>
          <p:nvPr>
            <p:ph type="sldNum" sz="quarter" idx="10"/>
          </p:nvPr>
        </p:nvSpPr>
        <p:spPr/>
        <p:txBody>
          <a:bodyPr/>
          <a:lstStyle/>
          <a:p>
            <a:fld id="{0D64EC1F-4C1A-4575-A29E-535B091AA911}" type="slidenum">
              <a:rPr lang="zh-CN" altLang="en-US" smtClean="0"/>
              <a:t>13</a:t>
            </a:fld>
            <a:endParaRPr lang="zh-CN" altLang="en-US"/>
          </a:p>
        </p:txBody>
      </p:sp>
    </p:spTree>
    <p:extLst>
      <p:ext uri="{BB962C8B-B14F-4D97-AF65-F5344CB8AC3E}">
        <p14:creationId xmlns:p14="http://schemas.microsoft.com/office/powerpoint/2010/main" val="2090540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为了进一步分析这些结果，我们根据实体的不同频率来分析我们的联合编码模型的性能。 </a:t>
            </a:r>
            <a:endParaRPr lang="en-US" altLang="zh-CN" b="1" dirty="0"/>
          </a:p>
          <a:p>
            <a:r>
              <a:rPr lang="zh-CN" altLang="en-US" b="1" dirty="0"/>
              <a:t>我们按照它们的频率对实体进行分类，并将它们分成十个相等大小的组。</a:t>
            </a:r>
          </a:p>
          <a:p>
            <a:r>
              <a:rPr lang="zh-CN" altLang="en-US" b="1" dirty="0"/>
              <a:t>表</a:t>
            </a:r>
            <a:r>
              <a:rPr lang="en-US" altLang="zh-CN" b="1" dirty="0"/>
              <a:t>3</a:t>
            </a:r>
            <a:r>
              <a:rPr lang="zh-CN" altLang="en-US" b="1" dirty="0"/>
              <a:t>显示了这些组的不同模型的</a:t>
            </a:r>
            <a:r>
              <a:rPr lang="en-US" altLang="zh-CN" b="1" dirty="0"/>
              <a:t>Hit @ 10</a:t>
            </a:r>
            <a:r>
              <a:rPr lang="zh-CN" altLang="en-US" b="1" dirty="0"/>
              <a:t>（</a:t>
            </a:r>
            <a:r>
              <a:rPr lang="en-US" altLang="zh-CN" b="1" dirty="0"/>
              <a:t>Filter</a:t>
            </a:r>
            <a:r>
              <a:rPr lang="zh-CN" altLang="en-US" b="1" dirty="0"/>
              <a:t>）。 我们可以发现，我们的模型始终优于所有组的基线</a:t>
            </a:r>
            <a:r>
              <a:rPr lang="en-US" altLang="zh-CN" b="1" dirty="0" err="1"/>
              <a:t>TransE</a:t>
            </a:r>
            <a:r>
              <a:rPr lang="zh-CN" altLang="en-US" b="1" dirty="0"/>
              <a:t>，这表明文本描述不仅有益于低频实体，而且有利于高频实体。</a:t>
            </a:r>
            <a:endParaRPr lang="en-US" altLang="zh-CN" b="1" dirty="0"/>
          </a:p>
        </p:txBody>
      </p:sp>
      <p:sp>
        <p:nvSpPr>
          <p:cNvPr id="4" name="灯片编号占位符 3"/>
          <p:cNvSpPr>
            <a:spLocks noGrp="1"/>
          </p:cNvSpPr>
          <p:nvPr>
            <p:ph type="sldNum" sz="quarter" idx="10"/>
          </p:nvPr>
        </p:nvSpPr>
        <p:spPr/>
        <p:txBody>
          <a:bodyPr/>
          <a:lstStyle/>
          <a:p>
            <a:fld id="{0D64EC1F-4C1A-4575-A29E-535B091AA911}" type="slidenum">
              <a:rPr lang="zh-CN" altLang="en-US" smtClean="0"/>
              <a:t>14</a:t>
            </a:fld>
            <a:endParaRPr lang="zh-CN" altLang="en-US"/>
          </a:p>
        </p:txBody>
      </p:sp>
    </p:spTree>
    <p:extLst>
      <p:ext uri="{BB962C8B-B14F-4D97-AF65-F5344CB8AC3E}">
        <p14:creationId xmlns:p14="http://schemas.microsoft.com/office/powerpoint/2010/main" val="2090540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898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10F7005-9383-42C0-A374-E507AD6B23EE}" type="datetimeFigureOut">
              <a:rPr lang="zh-CN" altLang="en-US" smtClean="0"/>
              <a:t>2018/6/19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t>‹#›</a:t>
            </a:fld>
            <a:endParaRPr lang="zh-CN" altLang="en-US"/>
          </a:p>
        </p:txBody>
      </p:sp>
    </p:spTree>
    <p:extLst>
      <p:ext uri="{BB962C8B-B14F-4D97-AF65-F5344CB8AC3E}">
        <p14:creationId xmlns:p14="http://schemas.microsoft.com/office/powerpoint/2010/main" val="1587668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10F7005-9383-42C0-A374-E507AD6B23EE}" type="datetimeFigureOut">
              <a:rPr lang="zh-CN" altLang="en-US" smtClean="0"/>
              <a:t>2018/6/19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t>‹#›</a:t>
            </a:fld>
            <a:endParaRPr lang="zh-CN" altLang="en-US"/>
          </a:p>
        </p:txBody>
      </p:sp>
    </p:spTree>
    <p:extLst>
      <p:ext uri="{BB962C8B-B14F-4D97-AF65-F5344CB8AC3E}">
        <p14:creationId xmlns:p14="http://schemas.microsoft.com/office/powerpoint/2010/main" val="1353681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10F7005-9383-42C0-A374-E507AD6B23EE}" type="datetimeFigureOut">
              <a:rPr lang="zh-CN" altLang="en-US" smtClean="0"/>
              <a:t>2018/6/19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extLst>
      <p:ext uri="{BB962C8B-B14F-4D97-AF65-F5344CB8AC3E}">
        <p14:creationId xmlns:p14="http://schemas.microsoft.com/office/powerpoint/2010/main" val="3983397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10F7005-9383-42C0-A374-E507AD6B23EE}" type="datetimeFigureOut">
              <a:rPr lang="zh-CN" altLang="en-US" smtClean="0"/>
              <a:t>2018/6/19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extLst>
      <p:ext uri="{BB962C8B-B14F-4D97-AF65-F5344CB8AC3E}">
        <p14:creationId xmlns:p14="http://schemas.microsoft.com/office/powerpoint/2010/main" val="348085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474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10F7005-9383-42C0-A374-E507AD6B23EE}" type="datetimeFigureOut">
              <a:rPr lang="zh-CN" altLang="en-US" smtClean="0"/>
              <a:t>2018/6/19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extLst>
      <p:ext uri="{BB962C8B-B14F-4D97-AF65-F5344CB8AC3E}">
        <p14:creationId xmlns:p14="http://schemas.microsoft.com/office/powerpoint/2010/main" val="1970246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10F7005-9383-42C0-A374-E507AD6B23EE}" type="datetimeFigureOut">
              <a:rPr lang="zh-CN" altLang="en-US" smtClean="0"/>
              <a:t>2018/6/19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extLst>
      <p:ext uri="{BB962C8B-B14F-4D97-AF65-F5344CB8AC3E}">
        <p14:creationId xmlns:p14="http://schemas.microsoft.com/office/powerpoint/2010/main" val="1108808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10F7005-9383-42C0-A374-E507AD6B23EE}" type="datetimeFigureOut">
              <a:rPr lang="zh-CN" altLang="en-US" smtClean="0"/>
              <a:t>2018/6/19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extLst>
      <p:ext uri="{BB962C8B-B14F-4D97-AF65-F5344CB8AC3E}">
        <p14:creationId xmlns:p14="http://schemas.microsoft.com/office/powerpoint/2010/main" val="1035339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10F7005-9383-42C0-A374-E507AD6B23EE}" type="datetimeFigureOut">
              <a:rPr lang="zh-CN" altLang="en-US" smtClean="0"/>
              <a:t>2018/6/19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t>‹#›</a:t>
            </a:fld>
            <a:endParaRPr lang="zh-CN" altLang="en-US"/>
          </a:p>
        </p:txBody>
      </p:sp>
    </p:spTree>
    <p:extLst>
      <p:ext uri="{BB962C8B-B14F-4D97-AF65-F5344CB8AC3E}">
        <p14:creationId xmlns:p14="http://schemas.microsoft.com/office/powerpoint/2010/main" val="4289384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a:t>单击此处编辑母版标题样式</a:t>
            </a:r>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1879600"/>
            <a:ext cx="3868737"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9600"/>
            <a:ext cx="3887788"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10F7005-9383-42C0-A374-E507AD6B23EE}" type="datetimeFigureOut">
              <a:rPr lang="zh-CN" altLang="en-US" smtClean="0"/>
              <a:t>2018/6/19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495EA4E-3D33-45DE-B4D9-3F7D650B8951}" type="slidenum">
              <a:rPr lang="zh-CN" altLang="en-US" smtClean="0"/>
              <a:t>‹#›</a:t>
            </a:fld>
            <a:endParaRPr lang="zh-CN" altLang="en-US"/>
          </a:p>
        </p:txBody>
      </p:sp>
    </p:spTree>
    <p:extLst>
      <p:ext uri="{BB962C8B-B14F-4D97-AF65-F5344CB8AC3E}">
        <p14:creationId xmlns:p14="http://schemas.microsoft.com/office/powerpoint/2010/main" val="952906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10F7005-9383-42C0-A374-E507AD6B23EE}" type="datetimeFigureOut">
              <a:rPr lang="zh-CN" altLang="en-US" smtClean="0"/>
              <a:t>2018/6/19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495EA4E-3D33-45DE-B4D9-3F7D650B8951}" type="slidenum">
              <a:rPr lang="zh-CN" altLang="en-US" smtClean="0"/>
              <a:t>‹#›</a:t>
            </a:fld>
            <a:endParaRPr lang="zh-CN" altLang="en-US"/>
          </a:p>
        </p:txBody>
      </p:sp>
    </p:spTree>
    <p:extLst>
      <p:ext uri="{BB962C8B-B14F-4D97-AF65-F5344CB8AC3E}">
        <p14:creationId xmlns:p14="http://schemas.microsoft.com/office/powerpoint/2010/main" val="1347221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0F7005-9383-42C0-A374-E507AD6B23EE}" type="datetimeFigureOut">
              <a:rPr lang="zh-CN" altLang="en-US" smtClean="0"/>
              <a:t>2018/6/19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495EA4E-3D33-45DE-B4D9-3F7D650B8951}" type="slidenum">
              <a:rPr lang="zh-CN" altLang="en-US" smtClean="0"/>
              <a:t>‹#›</a:t>
            </a:fld>
            <a:endParaRPr lang="zh-CN" altLang="en-US"/>
          </a:p>
        </p:txBody>
      </p:sp>
    </p:spTree>
    <p:extLst>
      <p:ext uri="{BB962C8B-B14F-4D97-AF65-F5344CB8AC3E}">
        <p14:creationId xmlns:p14="http://schemas.microsoft.com/office/powerpoint/2010/main" val="26199816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35000">
              <a:schemeClr val="bg1">
                <a:lumMod val="95000"/>
              </a:schemeClr>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1688235"/>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F10F7005-9383-42C0-A374-E507AD6B23EE}" type="datetimeFigureOut">
              <a:rPr lang="zh-CN" altLang="en-US" smtClean="0"/>
              <a:t>2018/6/19</a:t>
            </a:fld>
            <a:endParaRPr lang="zh-CN" altLang="en-US"/>
          </a:p>
        </p:txBody>
      </p:sp>
      <p:sp>
        <p:nvSpPr>
          <p:cNvPr id="5" name="页脚占位符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9495EA4E-3D33-45DE-B4D9-3F7D650B8951}" type="slidenum">
              <a:rPr lang="zh-CN" altLang="en-US" smtClean="0"/>
              <a:t>‹#›</a:t>
            </a:fld>
            <a:endParaRPr lang="zh-CN" altLang="en-US"/>
          </a:p>
        </p:txBody>
      </p:sp>
    </p:spTree>
    <p:extLst>
      <p:ext uri="{BB962C8B-B14F-4D97-AF65-F5344CB8AC3E}">
        <p14:creationId xmlns:p14="http://schemas.microsoft.com/office/powerpoint/2010/main" val="15806656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p:cNvSpPr txBox="1">
            <a:spLocks noChangeArrowheads="1"/>
          </p:cNvSpPr>
          <p:nvPr/>
        </p:nvSpPr>
        <p:spPr bwMode="auto">
          <a:xfrm>
            <a:off x="1132106" y="2903076"/>
            <a:ext cx="697979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800" b="1" dirty="0">
                <a:solidFill>
                  <a:srgbClr val="2E4864"/>
                </a:solidFill>
                <a:latin typeface="方正兰亭黑_GBK"/>
                <a:ea typeface="方正兰亭黑_GBK"/>
              </a:rPr>
              <a:t>Knowledge Graph Representation with</a:t>
            </a:r>
          </a:p>
          <a:p>
            <a:pPr algn="ctr" fontAlgn="base">
              <a:spcBef>
                <a:spcPct val="0"/>
              </a:spcBef>
              <a:spcAft>
                <a:spcPct val="0"/>
              </a:spcAft>
              <a:defRPr/>
            </a:pPr>
            <a:r>
              <a:rPr lang="en-US" altLang="zh-CN" sz="2800" b="1" dirty="0">
                <a:solidFill>
                  <a:srgbClr val="2E4864"/>
                </a:solidFill>
                <a:latin typeface="方正兰亭黑_GBK"/>
                <a:ea typeface="方正兰亭黑_GBK"/>
              </a:rPr>
              <a:t>Jointly Structural and Textual Encoding</a:t>
            </a:r>
            <a:endParaRPr lang="zh-CN" altLang="en-US" sz="2800" b="1" dirty="0">
              <a:solidFill>
                <a:srgbClr val="2E4864"/>
              </a:solidFill>
              <a:latin typeface="方正兰亭黑_GBK"/>
              <a:ea typeface="方正兰亭黑_GBK"/>
            </a:endParaRPr>
          </a:p>
        </p:txBody>
      </p:sp>
      <p:sp>
        <p:nvSpPr>
          <p:cNvPr id="6" name="文本框 6"/>
          <p:cNvSpPr txBox="1">
            <a:spLocks noChangeArrowheads="1"/>
          </p:cNvSpPr>
          <p:nvPr/>
        </p:nvSpPr>
        <p:spPr bwMode="auto">
          <a:xfrm>
            <a:off x="4118500" y="4014789"/>
            <a:ext cx="100700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dirty="0">
                <a:solidFill>
                  <a:srgbClr val="2E4864"/>
                </a:solidFill>
                <a:latin typeface="方正兰亭黑_GBK"/>
                <a:ea typeface="方正兰亭黑_GBK"/>
              </a:rPr>
              <a:t>2017 IJCAI</a:t>
            </a:r>
          </a:p>
        </p:txBody>
      </p:sp>
      <p:cxnSp>
        <p:nvCxnSpPr>
          <p:cNvPr id="24" name="直接连接符 23"/>
          <p:cNvCxnSpPr/>
          <p:nvPr/>
        </p:nvCxnSpPr>
        <p:spPr>
          <a:xfrm>
            <a:off x="4222245" y="3746990"/>
            <a:ext cx="799519"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Freeform 5"/>
          <p:cNvSpPr>
            <a:spLocks/>
          </p:cNvSpPr>
          <p:nvPr/>
        </p:nvSpPr>
        <p:spPr bwMode="auto">
          <a:xfrm rot="1828729">
            <a:off x="3690490" y="1276850"/>
            <a:ext cx="1689994" cy="1487215"/>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gradFill>
            <a:gsLst>
              <a:gs pos="100000">
                <a:schemeClr val="accent1">
                  <a:lumMod val="75000"/>
                </a:schemeClr>
              </a:gs>
              <a:gs pos="0">
                <a:srgbClr val="27506E"/>
              </a:gs>
            </a:gsLst>
            <a:path path="circle">
              <a:fillToRect l="50000" t="50000" r="50000" b="50000"/>
            </a:path>
          </a:gradFill>
          <a:ln>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0" name="Freeform 5"/>
          <p:cNvSpPr>
            <a:spLocks/>
          </p:cNvSpPr>
          <p:nvPr/>
        </p:nvSpPr>
        <p:spPr bwMode="auto">
          <a:xfrm rot="1828729">
            <a:off x="3509352" y="2108794"/>
            <a:ext cx="744598" cy="655255"/>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gradFill>
            <a:gsLst>
              <a:gs pos="100000">
                <a:schemeClr val="accent1">
                  <a:lumMod val="75000"/>
                </a:schemeClr>
              </a:gs>
              <a:gs pos="0">
                <a:srgbClr val="27506E"/>
              </a:gs>
            </a:gsLst>
            <a:path path="circle">
              <a:fillToRect l="50000" t="50000" r="50000" b="50000"/>
            </a:path>
          </a:gradFill>
          <a:ln>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AutoShape 59"/>
          <p:cNvSpPr/>
          <p:nvPr/>
        </p:nvSpPr>
        <p:spPr bwMode="auto">
          <a:xfrm>
            <a:off x="4167210" y="1701673"/>
            <a:ext cx="640390" cy="637570"/>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2" name="文本框 6"/>
          <p:cNvSpPr txBox="1">
            <a:spLocks noChangeArrowheads="1"/>
          </p:cNvSpPr>
          <p:nvPr/>
        </p:nvSpPr>
        <p:spPr bwMode="auto">
          <a:xfrm>
            <a:off x="2223750" y="4412354"/>
            <a:ext cx="47965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dirty="0">
                <a:solidFill>
                  <a:srgbClr val="2E4864"/>
                </a:solidFill>
                <a:latin typeface="方正兰亭黑_GBK"/>
                <a:ea typeface="方正兰亭黑_GBK"/>
              </a:rPr>
              <a:t>Shanghai Key Laboratory of Intelligent Information Processing</a:t>
            </a:r>
          </a:p>
        </p:txBody>
      </p:sp>
    </p:spTree>
    <p:extLst>
      <p:ext uri="{BB962C8B-B14F-4D97-AF65-F5344CB8AC3E}">
        <p14:creationId xmlns:p14="http://schemas.microsoft.com/office/powerpoint/2010/main" val="16283640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1900" y="3641436"/>
            <a:ext cx="457200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文本框 5"/>
          <p:cNvSpPr txBox="1">
            <a:spLocks noChangeArrowheads="1"/>
          </p:cNvSpPr>
          <p:nvPr/>
        </p:nvSpPr>
        <p:spPr bwMode="auto">
          <a:xfrm>
            <a:off x="468313" y="230127"/>
            <a:ext cx="7200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a:solidFill>
                  <a:srgbClr val="27506E"/>
                </a:solidFill>
                <a:latin typeface="方正兰亭黑_GBK"/>
                <a:ea typeface="方正兰亭黑_GBK"/>
              </a:rPr>
              <a:t>Model</a:t>
            </a:r>
          </a:p>
        </p:txBody>
      </p:sp>
      <p:cxnSp>
        <p:nvCxnSpPr>
          <p:cNvPr id="39" name="直接连接符 38"/>
          <p:cNvCxnSpPr/>
          <p:nvPr/>
        </p:nvCxnSpPr>
        <p:spPr>
          <a:xfrm>
            <a:off x="563972" y="563304"/>
            <a:ext cx="5286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563972" y="795093"/>
            <a:ext cx="4200645" cy="1900777"/>
          </a:xfrm>
          <a:prstGeom prst="rect">
            <a:avLst/>
          </a:prstGeom>
        </p:spPr>
        <p:txBody>
          <a:bodyPr wrap="square">
            <a:spAutoFit/>
          </a:bodyPr>
          <a:lstStyle/>
          <a:p>
            <a:pPr>
              <a:lnSpc>
                <a:spcPct val="150000"/>
              </a:lnSpc>
            </a:pPr>
            <a:r>
              <a:rPr lang="en-US" altLang="zh-CN" sz="1600" b="1" dirty="0">
                <a:solidFill>
                  <a:schemeClr val="tx1">
                    <a:lumMod val="85000"/>
                    <a:lumOff val="15000"/>
                  </a:schemeClr>
                </a:solidFill>
              </a:rPr>
              <a:t>2.1</a:t>
            </a:r>
            <a:r>
              <a:rPr lang="zh-CN" altLang="en-US" sz="1600" b="1" dirty="0">
                <a:solidFill>
                  <a:schemeClr val="tx1">
                    <a:lumMod val="85000"/>
                    <a:lumOff val="15000"/>
                  </a:schemeClr>
                </a:solidFill>
              </a:rPr>
              <a:t>、</a:t>
            </a:r>
            <a:r>
              <a:rPr lang="en-US" altLang="zh-CN" sz="1600" b="1" dirty="0">
                <a:solidFill>
                  <a:schemeClr val="tx1">
                    <a:lumMod val="85000"/>
                    <a:lumOff val="15000"/>
                  </a:schemeClr>
                </a:solidFill>
              </a:rPr>
              <a:t>Bag-of-Words Encoder</a:t>
            </a:r>
          </a:p>
          <a:p>
            <a:pPr>
              <a:lnSpc>
                <a:spcPct val="150000"/>
              </a:lnSpc>
            </a:pPr>
            <a:endParaRPr lang="en-US" altLang="zh-CN" sz="1600" dirty="0"/>
          </a:p>
          <a:p>
            <a:pPr>
              <a:lnSpc>
                <a:spcPct val="150000"/>
              </a:lnSpc>
            </a:pPr>
            <a:br>
              <a:rPr lang="en-US" altLang="zh-CN" sz="1600" dirty="0"/>
            </a:br>
            <a:br>
              <a:rPr lang="en-US" altLang="zh-CN" sz="1600" dirty="0"/>
            </a:br>
            <a:endParaRPr lang="zh-CN" altLang="en-US" sz="1600" dirty="0">
              <a:solidFill>
                <a:schemeClr val="tx1">
                  <a:lumMod val="85000"/>
                  <a:lumOff val="15000"/>
                </a:schemeClr>
              </a:solidFill>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325" y="1296469"/>
            <a:ext cx="34861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矩形 10"/>
          <p:cNvSpPr/>
          <p:nvPr/>
        </p:nvSpPr>
        <p:spPr>
          <a:xfrm>
            <a:off x="563971" y="2143602"/>
            <a:ext cx="4200645" cy="1531445"/>
          </a:xfrm>
          <a:prstGeom prst="rect">
            <a:avLst/>
          </a:prstGeom>
        </p:spPr>
        <p:txBody>
          <a:bodyPr wrap="square">
            <a:spAutoFit/>
          </a:bodyPr>
          <a:lstStyle/>
          <a:p>
            <a:pPr>
              <a:lnSpc>
                <a:spcPct val="150000"/>
              </a:lnSpc>
            </a:pPr>
            <a:r>
              <a:rPr lang="en-US" altLang="zh-CN" sz="1600" b="1" dirty="0">
                <a:solidFill>
                  <a:schemeClr val="tx1">
                    <a:lumMod val="85000"/>
                    <a:lumOff val="15000"/>
                  </a:schemeClr>
                </a:solidFill>
              </a:rPr>
              <a:t>2.2</a:t>
            </a:r>
            <a:r>
              <a:rPr lang="zh-CN" altLang="en-US" sz="1600" b="1" dirty="0">
                <a:solidFill>
                  <a:schemeClr val="tx1">
                    <a:lumMod val="85000"/>
                    <a:lumOff val="15000"/>
                  </a:schemeClr>
                </a:solidFill>
              </a:rPr>
              <a:t>、</a:t>
            </a:r>
            <a:r>
              <a:rPr lang="en-US" altLang="zh-CN" sz="1600" b="1" dirty="0">
                <a:solidFill>
                  <a:schemeClr val="tx1">
                    <a:lumMod val="85000"/>
                    <a:lumOff val="15000"/>
                  </a:schemeClr>
                </a:solidFill>
              </a:rPr>
              <a:t>LSTM Encoder</a:t>
            </a:r>
            <a:endParaRPr lang="en-US" altLang="zh-CN" sz="1600" b="1" dirty="0"/>
          </a:p>
          <a:p>
            <a:pPr>
              <a:lnSpc>
                <a:spcPct val="150000"/>
              </a:lnSpc>
            </a:pPr>
            <a:br>
              <a:rPr lang="en-US" altLang="zh-CN" sz="1600" dirty="0"/>
            </a:br>
            <a:br>
              <a:rPr lang="en-US" altLang="zh-CN" sz="1600" dirty="0"/>
            </a:br>
            <a:endParaRPr lang="zh-CN" altLang="en-US" sz="1600" dirty="0">
              <a:solidFill>
                <a:schemeClr val="tx1">
                  <a:lumMod val="85000"/>
                  <a:lumOff val="15000"/>
                </a:schemeClr>
              </a:solidFill>
            </a:endParaRPr>
          </a:p>
        </p:txBody>
      </p:sp>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325" y="2621973"/>
            <a:ext cx="3286125"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矩形 12"/>
          <p:cNvSpPr/>
          <p:nvPr/>
        </p:nvSpPr>
        <p:spPr>
          <a:xfrm>
            <a:off x="563972" y="3343497"/>
            <a:ext cx="4200645" cy="1396536"/>
          </a:xfrm>
          <a:prstGeom prst="rect">
            <a:avLst/>
          </a:prstGeom>
        </p:spPr>
        <p:txBody>
          <a:bodyPr wrap="square">
            <a:spAutoFit/>
          </a:bodyPr>
          <a:lstStyle/>
          <a:p>
            <a:pPr>
              <a:lnSpc>
                <a:spcPct val="150000"/>
              </a:lnSpc>
            </a:pPr>
            <a:r>
              <a:rPr lang="en-US" altLang="zh-CN" sz="1600" b="1" dirty="0">
                <a:solidFill>
                  <a:schemeClr val="tx1">
                    <a:lumMod val="85000"/>
                    <a:lumOff val="15000"/>
                  </a:schemeClr>
                </a:solidFill>
              </a:rPr>
              <a:t>2.3</a:t>
            </a:r>
            <a:r>
              <a:rPr lang="zh-CN" altLang="en-US" sz="1600" b="1" dirty="0">
                <a:solidFill>
                  <a:schemeClr val="tx1">
                    <a:lumMod val="85000"/>
                    <a:lumOff val="15000"/>
                  </a:schemeClr>
                </a:solidFill>
              </a:rPr>
              <a:t>、</a:t>
            </a:r>
            <a:r>
              <a:rPr lang="en-US" altLang="zh-CN" sz="1600" b="1" dirty="0">
                <a:solidFill>
                  <a:schemeClr val="tx1">
                    <a:lumMod val="85000"/>
                    <a:lumOff val="15000"/>
                  </a:schemeClr>
                </a:solidFill>
              </a:rPr>
              <a:t>Attentive LSTM  Encoder</a:t>
            </a:r>
            <a:endParaRPr lang="en-US" altLang="zh-CN" sz="1600" b="1" dirty="0"/>
          </a:p>
          <a:p>
            <a:pPr>
              <a:lnSpc>
                <a:spcPct val="150000"/>
              </a:lnSpc>
            </a:pPr>
            <a:br>
              <a:rPr lang="en-US" altLang="zh-CN" dirty="0"/>
            </a:br>
            <a:br>
              <a:rPr lang="en-US" altLang="zh-CN" dirty="0"/>
            </a:br>
            <a:endParaRPr lang="zh-CN" altLang="en-US" dirty="0">
              <a:solidFill>
                <a:schemeClr val="tx1">
                  <a:lumMod val="85000"/>
                  <a:lumOff val="15000"/>
                </a:schemeClr>
              </a:solidFill>
            </a:endParaRPr>
          </a:p>
        </p:txBody>
      </p:sp>
      <p:pic>
        <p:nvPicPr>
          <p:cNvPr id="307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5325" y="3726584"/>
            <a:ext cx="371475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 name="组合 15"/>
          <p:cNvGrpSpPr/>
          <p:nvPr/>
        </p:nvGrpSpPr>
        <p:grpSpPr>
          <a:xfrm>
            <a:off x="8015288" y="281883"/>
            <a:ext cx="940955" cy="828052"/>
            <a:chOff x="-273520" y="318907"/>
            <a:chExt cx="772680" cy="679968"/>
          </a:xfrm>
        </p:grpSpPr>
        <p:sp>
          <p:nvSpPr>
            <p:cNvPr id="17" name="Freeform 5"/>
            <p:cNvSpPr>
              <a:spLocks/>
            </p:cNvSpPr>
            <p:nvPr/>
          </p:nvSpPr>
          <p:spPr bwMode="auto">
            <a:xfrm rot="1828729">
              <a:off x="-273520" y="318907"/>
              <a:ext cx="772680" cy="679968"/>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lt1"/>
                </a:solidFill>
              </a:endParaRPr>
            </a:p>
          </p:txBody>
        </p:sp>
        <p:sp>
          <p:nvSpPr>
            <p:cNvPr id="18" name="文本框 5"/>
            <p:cNvSpPr txBox="1">
              <a:spLocks noChangeArrowheads="1"/>
            </p:cNvSpPr>
            <p:nvPr/>
          </p:nvSpPr>
          <p:spPr bwMode="auto">
            <a:xfrm>
              <a:off x="-236141" y="528618"/>
              <a:ext cx="697919" cy="2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400" b="1">
                  <a:solidFill>
                    <a:schemeClr val="bg1"/>
                  </a:solidFill>
                  <a:latin typeface="方正兰亭黑_GBK"/>
                  <a:ea typeface="方正兰亭黑_GBK"/>
                </a:rPr>
                <a:t>THREE</a:t>
              </a:r>
              <a:endParaRPr lang="zh-CN" altLang="en-US" sz="1400" b="1">
                <a:solidFill>
                  <a:schemeClr val="bg1"/>
                </a:solidFill>
                <a:latin typeface="方正兰亭黑_GBK"/>
                <a:ea typeface="方正兰亭黑_GBK"/>
              </a:endParaRPr>
            </a:p>
          </p:txBody>
        </p:sp>
      </p:grpSp>
    </p:spTree>
    <p:extLst>
      <p:ext uri="{BB962C8B-B14F-4D97-AF65-F5344CB8AC3E}">
        <p14:creationId xmlns:p14="http://schemas.microsoft.com/office/powerpoint/2010/main" val="242353881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par>
                                <p:cTn id="8" presetID="10" presetClass="entr" presetSubtype="0"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fade">
                                      <p:cBhvr>
                                        <p:cTn id="10" dur="500"/>
                                        <p:tgtEl>
                                          <p:spTgt spid="307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3075"/>
                                        </p:tgtEl>
                                        <p:attrNameLst>
                                          <p:attrName>style.visibility</p:attrName>
                                        </p:attrNameLst>
                                      </p:cBhvr>
                                      <p:to>
                                        <p:strVal val="visible"/>
                                      </p:to>
                                    </p:set>
                                    <p:animEffect transition="in" filter="fade">
                                      <p:cBhvr>
                                        <p:cTn id="18" dur="500"/>
                                        <p:tgtEl>
                                          <p:spTgt spid="307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nodeType="withEffect">
                                  <p:stCondLst>
                                    <p:cond delay="0"/>
                                  </p:stCondLst>
                                  <p:childTnLst>
                                    <p:set>
                                      <p:cBhvr>
                                        <p:cTn id="25" dur="1" fill="hold">
                                          <p:stCondLst>
                                            <p:cond delay="0"/>
                                          </p:stCondLst>
                                        </p:cTn>
                                        <p:tgtEl>
                                          <p:spTgt spid="3076"/>
                                        </p:tgtEl>
                                        <p:attrNameLst>
                                          <p:attrName>style.visibility</p:attrName>
                                        </p:attrNameLst>
                                      </p:cBhvr>
                                      <p:to>
                                        <p:strVal val="visible"/>
                                      </p:to>
                                    </p:set>
                                    <p:animEffect transition="in" filter="fade">
                                      <p:cBhvr>
                                        <p:cTn id="26" dur="500"/>
                                        <p:tgtEl>
                                          <p:spTgt spid="3076"/>
                                        </p:tgtEl>
                                      </p:cBhvr>
                                    </p:animEffect>
                                  </p:childTnLst>
                                </p:cTn>
                              </p:par>
                              <p:par>
                                <p:cTn id="27" presetID="10" presetClass="entr" presetSubtype="0" fill="hold" nodeType="withEffect">
                                  <p:stCondLst>
                                    <p:cond delay="0"/>
                                  </p:stCondLst>
                                  <p:childTnLst>
                                    <p:set>
                                      <p:cBhvr>
                                        <p:cTn id="28" dur="1" fill="hold">
                                          <p:stCondLst>
                                            <p:cond delay="0"/>
                                          </p:stCondLst>
                                        </p:cTn>
                                        <p:tgtEl>
                                          <p:spTgt spid="3077"/>
                                        </p:tgtEl>
                                        <p:attrNameLst>
                                          <p:attrName>style.visibility</p:attrName>
                                        </p:attrNameLst>
                                      </p:cBhvr>
                                      <p:to>
                                        <p:strVal val="visible"/>
                                      </p:to>
                                    </p:set>
                                    <p:animEffect transition="in" filter="fade">
                                      <p:cBhvr>
                                        <p:cTn id="29" dur="5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11"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5"/>
          <p:cNvSpPr txBox="1">
            <a:spLocks noChangeArrowheads="1"/>
          </p:cNvSpPr>
          <p:nvPr/>
        </p:nvSpPr>
        <p:spPr bwMode="auto">
          <a:xfrm>
            <a:off x="468313" y="230127"/>
            <a:ext cx="7200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a:solidFill>
                  <a:srgbClr val="27506E"/>
                </a:solidFill>
                <a:latin typeface="方正兰亭黑_GBK"/>
                <a:ea typeface="方正兰亭黑_GBK"/>
              </a:rPr>
              <a:t>Model</a:t>
            </a:r>
          </a:p>
        </p:txBody>
      </p:sp>
      <p:cxnSp>
        <p:nvCxnSpPr>
          <p:cNvPr id="39" name="直接连接符 38"/>
          <p:cNvCxnSpPr/>
          <p:nvPr/>
        </p:nvCxnSpPr>
        <p:spPr>
          <a:xfrm>
            <a:off x="563972" y="563304"/>
            <a:ext cx="5286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563972" y="795093"/>
            <a:ext cx="4200645" cy="1708160"/>
          </a:xfrm>
          <a:prstGeom prst="rect">
            <a:avLst/>
          </a:prstGeom>
        </p:spPr>
        <p:txBody>
          <a:bodyPr wrap="square">
            <a:spAutoFit/>
          </a:bodyPr>
          <a:lstStyle/>
          <a:p>
            <a:pPr>
              <a:lnSpc>
                <a:spcPct val="150000"/>
              </a:lnSpc>
            </a:pPr>
            <a:r>
              <a:rPr lang="en-US" altLang="zh-CN" sz="1600" b="1" dirty="0">
                <a:solidFill>
                  <a:schemeClr val="tx1">
                    <a:lumMod val="85000"/>
                    <a:lumOff val="15000"/>
                  </a:schemeClr>
                </a:solidFill>
              </a:rPr>
              <a:t>3</a:t>
            </a:r>
            <a:r>
              <a:rPr lang="zh-CN" altLang="en-US" sz="1600" b="1" dirty="0">
                <a:solidFill>
                  <a:schemeClr val="tx1">
                    <a:lumMod val="85000"/>
                    <a:lumOff val="15000"/>
                  </a:schemeClr>
                </a:solidFill>
              </a:rPr>
              <a:t>、</a:t>
            </a:r>
            <a:r>
              <a:rPr lang="en-US" altLang="zh-CN" sz="1600" b="1" dirty="0">
                <a:solidFill>
                  <a:schemeClr val="tx1">
                    <a:lumMod val="85000"/>
                    <a:lumOff val="15000"/>
                  </a:schemeClr>
                </a:solidFill>
              </a:rPr>
              <a:t>Joint Structure and Text Encoder</a:t>
            </a:r>
          </a:p>
          <a:p>
            <a:pPr>
              <a:lnSpc>
                <a:spcPct val="150000"/>
              </a:lnSpc>
            </a:pPr>
            <a:endParaRPr lang="en-US" altLang="zh-CN" dirty="0"/>
          </a:p>
          <a:p>
            <a:pPr>
              <a:lnSpc>
                <a:spcPct val="150000"/>
              </a:lnSpc>
            </a:pPr>
            <a:br>
              <a:rPr lang="en-US" altLang="zh-CN" dirty="0"/>
            </a:br>
            <a:br>
              <a:rPr lang="en-US" altLang="zh-CN" dirty="0"/>
            </a:br>
            <a:endParaRPr lang="zh-CN" altLang="en-US" dirty="0">
              <a:solidFill>
                <a:schemeClr val="tx1">
                  <a:lumMod val="85000"/>
                  <a:lumOff val="15000"/>
                </a:schemeClr>
              </a:solidFill>
            </a:endParaRPr>
          </a:p>
        </p:txBody>
      </p:sp>
      <p:sp>
        <p:nvSpPr>
          <p:cNvPr id="11" name="矩形 10"/>
          <p:cNvSpPr/>
          <p:nvPr/>
        </p:nvSpPr>
        <p:spPr>
          <a:xfrm>
            <a:off x="563971" y="2143602"/>
            <a:ext cx="4200645" cy="1200329"/>
          </a:xfrm>
          <a:prstGeom prst="rect">
            <a:avLst/>
          </a:prstGeom>
        </p:spPr>
        <p:txBody>
          <a:bodyPr wrap="square">
            <a:spAutoFit/>
          </a:bodyPr>
          <a:lstStyle/>
          <a:p>
            <a:pPr>
              <a:lnSpc>
                <a:spcPct val="150000"/>
              </a:lnSpc>
            </a:pPr>
            <a:r>
              <a:rPr lang="en-US" altLang="zh-CN" sz="1600" b="1" dirty="0">
                <a:solidFill>
                  <a:schemeClr val="tx1">
                    <a:lumMod val="85000"/>
                    <a:lumOff val="15000"/>
                  </a:schemeClr>
                </a:solidFill>
              </a:rPr>
              <a:t>3.1</a:t>
            </a:r>
            <a:r>
              <a:rPr lang="zh-CN" altLang="en-US" sz="1600" b="1" dirty="0">
                <a:solidFill>
                  <a:schemeClr val="tx1">
                    <a:lumMod val="85000"/>
                    <a:lumOff val="15000"/>
                  </a:schemeClr>
                </a:solidFill>
              </a:rPr>
              <a:t>、</a:t>
            </a:r>
            <a:r>
              <a:rPr lang="en-US" altLang="zh-CN" sz="1600" b="1" dirty="0">
                <a:solidFill>
                  <a:schemeClr val="tx1">
                    <a:lumMod val="85000"/>
                    <a:lumOff val="15000"/>
                  </a:schemeClr>
                </a:solidFill>
              </a:rPr>
              <a:t>Gate Strategy</a:t>
            </a:r>
            <a:br>
              <a:rPr lang="en-US" altLang="zh-CN" sz="1600" dirty="0"/>
            </a:br>
            <a:br>
              <a:rPr lang="en-US" altLang="zh-CN" sz="1600" dirty="0"/>
            </a:br>
            <a:endParaRPr lang="zh-CN" altLang="en-US" sz="1600" dirty="0">
              <a:solidFill>
                <a:schemeClr val="tx1">
                  <a:lumMod val="85000"/>
                  <a:lumOff val="15000"/>
                </a:schemeClr>
              </a:solidFill>
            </a:endParaRPr>
          </a:p>
        </p:txBody>
      </p:sp>
      <p:sp>
        <p:nvSpPr>
          <p:cNvPr id="13" name="矩形 12"/>
          <p:cNvSpPr/>
          <p:nvPr/>
        </p:nvSpPr>
        <p:spPr>
          <a:xfrm>
            <a:off x="563972" y="3343497"/>
            <a:ext cx="4200645" cy="1200329"/>
          </a:xfrm>
          <a:prstGeom prst="rect">
            <a:avLst/>
          </a:prstGeom>
        </p:spPr>
        <p:txBody>
          <a:bodyPr wrap="square">
            <a:spAutoFit/>
          </a:bodyPr>
          <a:lstStyle/>
          <a:p>
            <a:pPr>
              <a:lnSpc>
                <a:spcPct val="150000"/>
              </a:lnSpc>
            </a:pPr>
            <a:r>
              <a:rPr lang="en-US" altLang="zh-CN" sz="1600" b="1" dirty="0">
                <a:solidFill>
                  <a:schemeClr val="tx1">
                    <a:lumMod val="85000"/>
                    <a:lumOff val="15000"/>
                  </a:schemeClr>
                </a:solidFill>
              </a:rPr>
              <a:t>3.2</a:t>
            </a:r>
            <a:r>
              <a:rPr lang="zh-CN" altLang="en-US" sz="1600" b="1" dirty="0">
                <a:solidFill>
                  <a:schemeClr val="tx1">
                    <a:lumMod val="85000"/>
                    <a:lumOff val="15000"/>
                  </a:schemeClr>
                </a:solidFill>
              </a:rPr>
              <a:t>、</a:t>
            </a:r>
            <a:r>
              <a:rPr lang="en-US" altLang="zh-CN" sz="1600" b="1" dirty="0">
                <a:solidFill>
                  <a:schemeClr val="tx1">
                    <a:lumMod val="85000"/>
                    <a:lumOff val="15000"/>
                  </a:schemeClr>
                </a:solidFill>
              </a:rPr>
              <a:t>Score Function</a:t>
            </a:r>
            <a:br>
              <a:rPr lang="en-US" altLang="zh-CN" sz="1600" dirty="0"/>
            </a:br>
            <a:br>
              <a:rPr lang="en-US" altLang="zh-CN" sz="1600" dirty="0"/>
            </a:br>
            <a:endParaRPr lang="zh-CN" altLang="en-US" sz="1600" dirty="0">
              <a:solidFill>
                <a:schemeClr val="tx1">
                  <a:lumMod val="85000"/>
                  <a:lumOff val="15000"/>
                </a:schemeClr>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691" y="1259437"/>
            <a:ext cx="39719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565" y="2684760"/>
            <a:ext cx="368617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8347" y="3761101"/>
            <a:ext cx="4343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8" name="组合 17"/>
          <p:cNvGrpSpPr/>
          <p:nvPr/>
        </p:nvGrpSpPr>
        <p:grpSpPr>
          <a:xfrm>
            <a:off x="8015288" y="281883"/>
            <a:ext cx="940955" cy="828052"/>
            <a:chOff x="-273520" y="318907"/>
            <a:chExt cx="772680" cy="679968"/>
          </a:xfrm>
        </p:grpSpPr>
        <p:sp>
          <p:nvSpPr>
            <p:cNvPr id="19" name="Freeform 5"/>
            <p:cNvSpPr>
              <a:spLocks/>
            </p:cNvSpPr>
            <p:nvPr/>
          </p:nvSpPr>
          <p:spPr bwMode="auto">
            <a:xfrm rot="1828729">
              <a:off x="-273520" y="318907"/>
              <a:ext cx="772680" cy="679968"/>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lt1"/>
                </a:solidFill>
              </a:endParaRPr>
            </a:p>
          </p:txBody>
        </p:sp>
        <p:sp>
          <p:nvSpPr>
            <p:cNvPr id="20" name="文本框 5"/>
            <p:cNvSpPr txBox="1">
              <a:spLocks noChangeArrowheads="1"/>
            </p:cNvSpPr>
            <p:nvPr/>
          </p:nvSpPr>
          <p:spPr bwMode="auto">
            <a:xfrm>
              <a:off x="-236141" y="528618"/>
              <a:ext cx="697919" cy="2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400" b="1">
                  <a:solidFill>
                    <a:schemeClr val="bg1"/>
                  </a:solidFill>
                  <a:latin typeface="方正兰亭黑_GBK"/>
                  <a:ea typeface="方正兰亭黑_GBK"/>
                </a:rPr>
                <a:t>THREE</a:t>
              </a:r>
              <a:endParaRPr lang="zh-CN" altLang="en-US" sz="1400" b="1">
                <a:solidFill>
                  <a:schemeClr val="bg1"/>
                </a:solidFill>
                <a:latin typeface="方正兰亭黑_GBK"/>
                <a:ea typeface="方正兰亭黑_GBK"/>
              </a:endParaRPr>
            </a:p>
          </p:txBody>
        </p:sp>
      </p:grpSp>
      <p:pic>
        <p:nvPicPr>
          <p:cNvPr id="410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1747" y="1331488"/>
            <a:ext cx="3813992" cy="2742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58248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par>
                                <p:cTn id="8" presetID="10" presetClass="entr" presetSubtype="0" fill="hold" nodeType="with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fade">
                                      <p:cBhvr>
                                        <p:cTn id="10" dur="500"/>
                                        <p:tgtEl>
                                          <p:spTgt spid="409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4100"/>
                                        </p:tgtEl>
                                        <p:attrNameLst>
                                          <p:attrName>style.visibility</p:attrName>
                                        </p:attrNameLst>
                                      </p:cBhvr>
                                      <p:to>
                                        <p:strVal val="visible"/>
                                      </p:to>
                                    </p:set>
                                    <p:animEffect transition="in" filter="fade">
                                      <p:cBhvr>
                                        <p:cTn id="18" dur="500"/>
                                        <p:tgtEl>
                                          <p:spTgt spid="410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nodeType="withEffect">
                                  <p:stCondLst>
                                    <p:cond delay="0"/>
                                  </p:stCondLst>
                                  <p:childTnLst>
                                    <p:set>
                                      <p:cBhvr>
                                        <p:cTn id="25" dur="1" fill="hold">
                                          <p:stCondLst>
                                            <p:cond delay="0"/>
                                          </p:stCondLst>
                                        </p:cTn>
                                        <p:tgtEl>
                                          <p:spTgt spid="4101"/>
                                        </p:tgtEl>
                                        <p:attrNameLst>
                                          <p:attrName>style.visibility</p:attrName>
                                        </p:attrNameLst>
                                      </p:cBhvr>
                                      <p:to>
                                        <p:strVal val="visible"/>
                                      </p:to>
                                    </p:set>
                                    <p:animEffect transition="in" filter="fade">
                                      <p:cBhvr>
                                        <p:cTn id="26" dur="500"/>
                                        <p:tgtEl>
                                          <p:spTgt spid="410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102"/>
                                        </p:tgtEl>
                                        <p:attrNameLst>
                                          <p:attrName>style.visibility</p:attrName>
                                        </p:attrNameLst>
                                      </p:cBhvr>
                                      <p:to>
                                        <p:strVal val="visible"/>
                                      </p:to>
                                    </p:set>
                                    <p:animEffect transition="in" filter="fade">
                                      <p:cBhvr>
                                        <p:cTn id="31" dur="500"/>
                                        <p:tgtEl>
                                          <p:spTgt spid="4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11"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5"/>
          <p:cNvSpPr>
            <a:spLocks/>
          </p:cNvSpPr>
          <p:nvPr/>
        </p:nvSpPr>
        <p:spPr bwMode="auto">
          <a:xfrm rot="1828729">
            <a:off x="1462404" y="3218341"/>
            <a:ext cx="495450" cy="436002"/>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Freeform 5"/>
          <p:cNvSpPr>
            <a:spLocks/>
          </p:cNvSpPr>
          <p:nvPr/>
        </p:nvSpPr>
        <p:spPr bwMode="auto">
          <a:xfrm rot="1828729">
            <a:off x="2324914" y="1950625"/>
            <a:ext cx="856285" cy="75354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Freeform 5"/>
          <p:cNvSpPr>
            <a:spLocks/>
          </p:cNvSpPr>
          <p:nvPr/>
        </p:nvSpPr>
        <p:spPr bwMode="auto">
          <a:xfrm rot="1828729">
            <a:off x="1249849" y="1948977"/>
            <a:ext cx="1743692" cy="1534470"/>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Freeform 5"/>
          <p:cNvSpPr>
            <a:spLocks/>
          </p:cNvSpPr>
          <p:nvPr/>
        </p:nvSpPr>
        <p:spPr bwMode="auto">
          <a:xfrm rot="1828729">
            <a:off x="1041579" y="2904966"/>
            <a:ext cx="722514" cy="63582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文本框 5"/>
          <p:cNvSpPr txBox="1">
            <a:spLocks noChangeArrowheads="1"/>
          </p:cNvSpPr>
          <p:nvPr/>
        </p:nvSpPr>
        <p:spPr bwMode="auto">
          <a:xfrm>
            <a:off x="1710129" y="2442493"/>
            <a:ext cx="75212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3600" b="1" dirty="0">
                <a:solidFill>
                  <a:prstClr val="white"/>
                </a:solidFill>
                <a:latin typeface="方正兰亭黑_GBK"/>
                <a:ea typeface="方正兰亭黑_GBK"/>
              </a:rPr>
              <a:t>04</a:t>
            </a:r>
            <a:endParaRPr lang="zh-CN" altLang="en-US" sz="3600" b="1" dirty="0">
              <a:solidFill>
                <a:prstClr val="white"/>
              </a:solidFill>
              <a:latin typeface="方正兰亭黑_GBK"/>
              <a:ea typeface="方正兰亭黑_GBK"/>
            </a:endParaRPr>
          </a:p>
        </p:txBody>
      </p:sp>
      <p:sp>
        <p:nvSpPr>
          <p:cNvPr id="18" name="文本框 5"/>
          <p:cNvSpPr txBox="1">
            <a:spLocks noChangeArrowheads="1"/>
          </p:cNvSpPr>
          <p:nvPr/>
        </p:nvSpPr>
        <p:spPr bwMode="auto">
          <a:xfrm>
            <a:off x="3459616" y="2278980"/>
            <a:ext cx="16081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2000" b="1" dirty="0">
                <a:solidFill>
                  <a:srgbClr val="27506E"/>
                </a:solidFill>
                <a:latin typeface="方正兰亭黑_GBK"/>
                <a:ea typeface="方正兰亭黑_GBK"/>
              </a:rPr>
              <a:t>Experiment</a:t>
            </a:r>
            <a:endParaRPr lang="zh-CN" altLang="en-US" sz="2000" b="1" dirty="0">
              <a:solidFill>
                <a:srgbClr val="27506E"/>
              </a:solidFill>
              <a:latin typeface="方正兰亭黑_GBK"/>
              <a:ea typeface="方正兰亭黑_GBK"/>
            </a:endParaRPr>
          </a:p>
        </p:txBody>
      </p:sp>
      <p:cxnSp>
        <p:nvCxnSpPr>
          <p:cNvPr id="5" name="直接连接符 4"/>
          <p:cNvCxnSpPr/>
          <p:nvPr/>
        </p:nvCxnSpPr>
        <p:spPr>
          <a:xfrm>
            <a:off x="3545906" y="2685900"/>
            <a:ext cx="52863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圆角矩形 5"/>
          <p:cNvSpPr/>
          <p:nvPr/>
        </p:nvSpPr>
        <p:spPr>
          <a:xfrm>
            <a:off x="3557587" y="3235453"/>
            <a:ext cx="1236086" cy="342900"/>
          </a:xfrm>
          <a:prstGeom prst="roundRect">
            <a:avLst>
              <a:gd name="adj" fmla="val 50000"/>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PART  FOUR</a:t>
            </a:r>
            <a:endParaRPr lang="zh-CN" altLang="en-US" dirty="0">
              <a:solidFill>
                <a:prstClr val="white"/>
              </a:solidFill>
            </a:endParaRPr>
          </a:p>
        </p:txBody>
      </p:sp>
    </p:spTree>
    <p:extLst>
      <p:ext uri="{BB962C8B-B14F-4D97-AF65-F5344CB8AC3E}">
        <p14:creationId xmlns:p14="http://schemas.microsoft.com/office/powerpoint/2010/main" val="7465846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5"/>
          <p:cNvSpPr txBox="1">
            <a:spLocks noChangeArrowheads="1"/>
          </p:cNvSpPr>
          <p:nvPr/>
        </p:nvSpPr>
        <p:spPr bwMode="auto">
          <a:xfrm>
            <a:off x="468313" y="230127"/>
            <a:ext cx="11833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a:solidFill>
                  <a:srgbClr val="27506E"/>
                </a:solidFill>
                <a:latin typeface="方正兰亭黑_GBK"/>
                <a:ea typeface="方正兰亭黑_GBK"/>
              </a:rPr>
              <a:t>Experiment</a:t>
            </a:r>
          </a:p>
        </p:txBody>
      </p:sp>
      <p:cxnSp>
        <p:nvCxnSpPr>
          <p:cNvPr id="39" name="直接连接符 38"/>
          <p:cNvCxnSpPr/>
          <p:nvPr/>
        </p:nvCxnSpPr>
        <p:spPr>
          <a:xfrm>
            <a:off x="563972" y="563304"/>
            <a:ext cx="5286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290703" y="1198551"/>
            <a:ext cx="3156692" cy="3704860"/>
          </a:xfrm>
          <a:prstGeom prst="rect">
            <a:avLst/>
          </a:prstGeom>
        </p:spPr>
        <p:txBody>
          <a:bodyPr wrap="square">
            <a:spAutoFit/>
          </a:bodyPr>
          <a:lstStyle/>
          <a:p>
            <a:pPr>
              <a:lnSpc>
                <a:spcPct val="150000"/>
              </a:lnSpc>
            </a:pPr>
            <a:r>
              <a:rPr lang="en-US" altLang="zh-CN" sz="2000" b="1" dirty="0">
                <a:solidFill>
                  <a:schemeClr val="tx1">
                    <a:lumMod val="85000"/>
                    <a:lumOff val="15000"/>
                  </a:schemeClr>
                </a:solidFill>
              </a:rPr>
              <a:t>1 Link Prediction</a:t>
            </a:r>
          </a:p>
          <a:p>
            <a:pPr>
              <a:lnSpc>
                <a:spcPct val="150000"/>
              </a:lnSpc>
            </a:pPr>
            <a:r>
              <a:rPr lang="en-US" altLang="zh-CN" sz="1600" b="1" dirty="0">
                <a:solidFill>
                  <a:schemeClr val="tx1">
                    <a:lumMod val="85000"/>
                    <a:lumOff val="15000"/>
                  </a:schemeClr>
                </a:solidFill>
              </a:rPr>
              <a:t>1</a:t>
            </a:r>
            <a:r>
              <a:rPr lang="zh-CN" altLang="en-US" sz="1600" b="1" dirty="0">
                <a:solidFill>
                  <a:schemeClr val="tx1">
                    <a:lumMod val="85000"/>
                    <a:lumOff val="15000"/>
                  </a:schemeClr>
                </a:solidFill>
              </a:rPr>
              <a:t>、评价指标</a:t>
            </a:r>
            <a:r>
              <a:rPr lang="en-US" altLang="zh-CN" sz="1600" b="1" dirty="0">
                <a:solidFill>
                  <a:schemeClr val="tx1">
                    <a:lumMod val="85000"/>
                    <a:lumOff val="15000"/>
                  </a:schemeClr>
                </a:solidFill>
              </a:rPr>
              <a:t>:</a:t>
            </a:r>
          </a:p>
          <a:p>
            <a:pPr>
              <a:lnSpc>
                <a:spcPct val="150000"/>
              </a:lnSpc>
            </a:pPr>
            <a:r>
              <a:rPr lang="en-US" altLang="zh-CN" sz="1600" dirty="0">
                <a:solidFill>
                  <a:schemeClr val="tx1">
                    <a:lumMod val="85000"/>
                    <a:lumOff val="15000"/>
                  </a:schemeClr>
                </a:solidFill>
              </a:rPr>
              <a:t>(1)Mean Rank</a:t>
            </a:r>
            <a:r>
              <a:rPr lang="zh-CN" altLang="en-US" sz="1600" dirty="0">
                <a:solidFill>
                  <a:schemeClr val="tx1">
                    <a:lumMod val="85000"/>
                    <a:lumOff val="15000"/>
                  </a:schemeClr>
                </a:solidFill>
              </a:rPr>
              <a:t>：越小越好</a:t>
            </a:r>
            <a:endParaRPr lang="en-US" altLang="zh-CN" sz="1600" dirty="0">
              <a:solidFill>
                <a:schemeClr val="tx1">
                  <a:lumMod val="85000"/>
                  <a:lumOff val="15000"/>
                </a:schemeClr>
              </a:solidFill>
            </a:endParaRPr>
          </a:p>
          <a:p>
            <a:pPr>
              <a:lnSpc>
                <a:spcPct val="150000"/>
              </a:lnSpc>
            </a:pPr>
            <a:r>
              <a:rPr lang="en-US" altLang="zh-CN" sz="1600" dirty="0">
                <a:solidFill>
                  <a:schemeClr val="tx1">
                    <a:lumMod val="85000"/>
                    <a:lumOff val="15000"/>
                  </a:schemeClr>
                </a:solidFill>
              </a:rPr>
              <a:t>(2)Hits @ p</a:t>
            </a:r>
            <a:r>
              <a:rPr lang="zh-CN" altLang="en-US" sz="1600" dirty="0">
                <a:solidFill>
                  <a:schemeClr val="tx1">
                    <a:lumMod val="85000"/>
                    <a:lumOff val="15000"/>
                  </a:schemeClr>
                </a:solidFill>
              </a:rPr>
              <a:t>：越大越好</a:t>
            </a:r>
            <a:endParaRPr lang="en-US" altLang="zh-CN" sz="1600" dirty="0">
              <a:solidFill>
                <a:schemeClr val="tx1">
                  <a:lumMod val="85000"/>
                  <a:lumOff val="15000"/>
                </a:schemeClr>
              </a:solidFill>
            </a:endParaRPr>
          </a:p>
          <a:p>
            <a:pPr>
              <a:lnSpc>
                <a:spcPct val="150000"/>
              </a:lnSpc>
            </a:pPr>
            <a:r>
              <a:rPr lang="en-US" altLang="zh-CN" sz="1600" b="1" dirty="0">
                <a:solidFill>
                  <a:schemeClr val="tx1">
                    <a:lumMod val="85000"/>
                    <a:lumOff val="15000"/>
                  </a:schemeClr>
                </a:solidFill>
              </a:rPr>
              <a:t>2</a:t>
            </a:r>
            <a:r>
              <a:rPr lang="zh-CN" altLang="en-US" sz="1600" b="1" dirty="0">
                <a:solidFill>
                  <a:schemeClr val="tx1">
                    <a:lumMod val="85000"/>
                    <a:lumOff val="15000"/>
                  </a:schemeClr>
                </a:solidFill>
              </a:rPr>
              <a:t>、评估设置</a:t>
            </a:r>
            <a:endParaRPr lang="en-US" altLang="zh-CN" sz="1600" b="1" dirty="0">
              <a:solidFill>
                <a:schemeClr val="tx1">
                  <a:lumMod val="85000"/>
                  <a:lumOff val="15000"/>
                </a:schemeClr>
              </a:solidFill>
            </a:endParaRPr>
          </a:p>
          <a:p>
            <a:pPr>
              <a:lnSpc>
                <a:spcPct val="150000"/>
              </a:lnSpc>
            </a:pPr>
            <a:r>
              <a:rPr lang="en-US" altLang="zh-CN" sz="1600" dirty="0"/>
              <a:t>(1) “Raw”</a:t>
            </a:r>
          </a:p>
          <a:p>
            <a:pPr>
              <a:lnSpc>
                <a:spcPct val="150000"/>
              </a:lnSpc>
            </a:pPr>
            <a:r>
              <a:rPr lang="en-US" altLang="zh-CN" sz="1600" dirty="0"/>
              <a:t>(2) “Filter”</a:t>
            </a:r>
          </a:p>
          <a:p>
            <a:pPr>
              <a:lnSpc>
                <a:spcPct val="150000"/>
              </a:lnSpc>
            </a:pPr>
            <a:br>
              <a:rPr lang="en-US" altLang="zh-CN" dirty="0"/>
            </a:br>
            <a:br>
              <a:rPr lang="en-US" altLang="zh-CN" dirty="0"/>
            </a:br>
            <a:endParaRPr lang="zh-CN" altLang="en-US" dirty="0">
              <a:solidFill>
                <a:schemeClr val="tx1">
                  <a:lumMod val="85000"/>
                  <a:lumOff val="15000"/>
                </a:schemeClr>
              </a:solidFill>
            </a:endParaRPr>
          </a:p>
        </p:txBody>
      </p:sp>
      <p:grpSp>
        <p:nvGrpSpPr>
          <p:cNvPr id="16" name="组合 15"/>
          <p:cNvGrpSpPr/>
          <p:nvPr/>
        </p:nvGrpSpPr>
        <p:grpSpPr>
          <a:xfrm>
            <a:off x="8015288" y="281883"/>
            <a:ext cx="940955" cy="828052"/>
            <a:chOff x="-273520" y="318907"/>
            <a:chExt cx="772680" cy="679968"/>
          </a:xfrm>
        </p:grpSpPr>
        <p:sp>
          <p:nvSpPr>
            <p:cNvPr id="17" name="Freeform 5"/>
            <p:cNvSpPr>
              <a:spLocks/>
            </p:cNvSpPr>
            <p:nvPr/>
          </p:nvSpPr>
          <p:spPr bwMode="auto">
            <a:xfrm rot="1828729">
              <a:off x="-273520" y="318907"/>
              <a:ext cx="772680" cy="679968"/>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lt1"/>
                </a:solidFill>
              </a:endParaRPr>
            </a:p>
          </p:txBody>
        </p:sp>
        <p:sp>
          <p:nvSpPr>
            <p:cNvPr id="18" name="文本框 5"/>
            <p:cNvSpPr txBox="1">
              <a:spLocks noChangeArrowheads="1"/>
            </p:cNvSpPr>
            <p:nvPr/>
          </p:nvSpPr>
          <p:spPr bwMode="auto">
            <a:xfrm>
              <a:off x="-192043" y="528618"/>
              <a:ext cx="609725" cy="2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400" b="1" dirty="0">
                  <a:solidFill>
                    <a:schemeClr val="bg1"/>
                  </a:solidFill>
                  <a:latin typeface="方正兰亭黑_GBK"/>
                  <a:ea typeface="方正兰亭黑_GBK"/>
                </a:rPr>
                <a:t>FOUR</a:t>
              </a:r>
              <a:endParaRPr lang="zh-CN" altLang="en-US" sz="1400" b="1" dirty="0">
                <a:solidFill>
                  <a:schemeClr val="bg1"/>
                </a:solidFill>
                <a:latin typeface="方正兰亭黑_GBK"/>
                <a:ea typeface="方正兰亭黑_GBK"/>
              </a:endParaRPr>
            </a:p>
          </p:txBody>
        </p:sp>
      </p:gr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7988" y="1291360"/>
            <a:ext cx="6603246" cy="3173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28474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fade">
                                      <p:cBhvr>
                                        <p:cTn id="10"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5"/>
          <p:cNvSpPr txBox="1">
            <a:spLocks noChangeArrowheads="1"/>
          </p:cNvSpPr>
          <p:nvPr/>
        </p:nvSpPr>
        <p:spPr bwMode="auto">
          <a:xfrm>
            <a:off x="468313" y="230127"/>
            <a:ext cx="11833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a:solidFill>
                  <a:srgbClr val="27506E"/>
                </a:solidFill>
                <a:latin typeface="方正兰亭黑_GBK"/>
                <a:ea typeface="方正兰亭黑_GBK"/>
              </a:rPr>
              <a:t>Experiment</a:t>
            </a:r>
          </a:p>
        </p:txBody>
      </p:sp>
      <p:cxnSp>
        <p:nvCxnSpPr>
          <p:cNvPr id="39" name="直接连接符 38"/>
          <p:cNvCxnSpPr/>
          <p:nvPr/>
        </p:nvCxnSpPr>
        <p:spPr>
          <a:xfrm>
            <a:off x="563972" y="563304"/>
            <a:ext cx="5286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563971" y="716460"/>
            <a:ext cx="3619146" cy="1084912"/>
          </a:xfrm>
          <a:prstGeom prst="rect">
            <a:avLst/>
          </a:prstGeom>
        </p:spPr>
        <p:txBody>
          <a:bodyPr wrap="square">
            <a:spAutoFit/>
          </a:bodyPr>
          <a:lstStyle/>
          <a:p>
            <a:pPr>
              <a:lnSpc>
                <a:spcPct val="150000"/>
              </a:lnSpc>
            </a:pPr>
            <a:r>
              <a:rPr lang="en-US" altLang="zh-CN" sz="1600" b="1" dirty="0">
                <a:solidFill>
                  <a:schemeClr val="tx1">
                    <a:lumMod val="85000"/>
                    <a:lumOff val="15000"/>
                  </a:schemeClr>
                </a:solidFill>
              </a:rPr>
              <a:t>2 Detailed Results by Frequency of Entity</a:t>
            </a:r>
            <a:br>
              <a:rPr lang="en-US" altLang="zh-CN" dirty="0"/>
            </a:br>
            <a:br>
              <a:rPr lang="en-US" altLang="zh-CN" dirty="0"/>
            </a:br>
            <a:endParaRPr lang="zh-CN" altLang="en-US" dirty="0">
              <a:solidFill>
                <a:schemeClr val="tx1">
                  <a:lumMod val="85000"/>
                  <a:lumOff val="15000"/>
                </a:schemeClr>
              </a:solidFill>
            </a:endParaRPr>
          </a:p>
        </p:txBody>
      </p:sp>
      <p:grpSp>
        <p:nvGrpSpPr>
          <p:cNvPr id="16" name="组合 15"/>
          <p:cNvGrpSpPr/>
          <p:nvPr/>
        </p:nvGrpSpPr>
        <p:grpSpPr>
          <a:xfrm>
            <a:off x="8015288" y="281883"/>
            <a:ext cx="940955" cy="828052"/>
            <a:chOff x="-273520" y="318907"/>
            <a:chExt cx="772680" cy="679968"/>
          </a:xfrm>
        </p:grpSpPr>
        <p:sp>
          <p:nvSpPr>
            <p:cNvPr id="17" name="Freeform 5"/>
            <p:cNvSpPr>
              <a:spLocks/>
            </p:cNvSpPr>
            <p:nvPr/>
          </p:nvSpPr>
          <p:spPr bwMode="auto">
            <a:xfrm rot="1828729">
              <a:off x="-273520" y="318907"/>
              <a:ext cx="772680" cy="679968"/>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lt1"/>
                </a:solidFill>
              </a:endParaRPr>
            </a:p>
          </p:txBody>
        </p:sp>
        <p:sp>
          <p:nvSpPr>
            <p:cNvPr id="18" name="文本框 5"/>
            <p:cNvSpPr txBox="1">
              <a:spLocks noChangeArrowheads="1"/>
            </p:cNvSpPr>
            <p:nvPr/>
          </p:nvSpPr>
          <p:spPr bwMode="auto">
            <a:xfrm>
              <a:off x="-192043" y="528618"/>
              <a:ext cx="609725" cy="2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400" b="1" dirty="0">
                  <a:solidFill>
                    <a:schemeClr val="bg1"/>
                  </a:solidFill>
                  <a:latin typeface="方正兰亭黑_GBK"/>
                  <a:ea typeface="方正兰亭黑_GBK"/>
                </a:rPr>
                <a:t>FOUR</a:t>
              </a:r>
              <a:endParaRPr lang="zh-CN" altLang="en-US" sz="1400" b="1" dirty="0">
                <a:solidFill>
                  <a:schemeClr val="bg1"/>
                </a:solidFill>
                <a:latin typeface="方正兰亭黑_GBK"/>
                <a:ea typeface="方正兰亭黑_GBK"/>
              </a:endParaRPr>
            </a:p>
          </p:txBody>
        </p:sp>
      </p:gr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972" y="1417483"/>
            <a:ext cx="6637337"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35667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par>
                                <p:cTn id="8" presetID="10" presetClass="entr" presetSubtype="0" fill="hold" nodeType="withEffect">
                                  <p:stCondLst>
                                    <p:cond delay="0"/>
                                  </p:stCondLst>
                                  <p:childTnLst>
                                    <p:set>
                                      <p:cBhvr>
                                        <p:cTn id="9" dur="1" fill="hold">
                                          <p:stCondLst>
                                            <p:cond delay="0"/>
                                          </p:stCondLst>
                                        </p:cTn>
                                        <p:tgtEl>
                                          <p:spTgt spid="6146"/>
                                        </p:tgtEl>
                                        <p:attrNameLst>
                                          <p:attrName>style.visibility</p:attrName>
                                        </p:attrNameLst>
                                      </p:cBhvr>
                                      <p:to>
                                        <p:strVal val="visible"/>
                                      </p:to>
                                    </p:set>
                                    <p:animEffect transition="in" filter="fade">
                                      <p:cBhvr>
                                        <p:cTn id="10"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5"/>
          <p:cNvSpPr txBox="1">
            <a:spLocks noChangeArrowheads="1"/>
          </p:cNvSpPr>
          <p:nvPr/>
        </p:nvSpPr>
        <p:spPr bwMode="auto">
          <a:xfrm>
            <a:off x="468313" y="230127"/>
            <a:ext cx="11833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a:solidFill>
                  <a:srgbClr val="27506E"/>
                </a:solidFill>
                <a:latin typeface="方正兰亭黑_GBK"/>
                <a:ea typeface="方正兰亭黑_GBK"/>
              </a:rPr>
              <a:t>Experiment</a:t>
            </a:r>
          </a:p>
        </p:txBody>
      </p:sp>
      <p:cxnSp>
        <p:nvCxnSpPr>
          <p:cNvPr id="39" name="直接连接符 38"/>
          <p:cNvCxnSpPr/>
          <p:nvPr/>
        </p:nvCxnSpPr>
        <p:spPr>
          <a:xfrm>
            <a:off x="563972" y="563304"/>
            <a:ext cx="5286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563971" y="716460"/>
            <a:ext cx="3619146" cy="1084912"/>
          </a:xfrm>
          <a:prstGeom prst="rect">
            <a:avLst/>
          </a:prstGeom>
        </p:spPr>
        <p:txBody>
          <a:bodyPr wrap="square">
            <a:spAutoFit/>
          </a:bodyPr>
          <a:lstStyle/>
          <a:p>
            <a:pPr>
              <a:lnSpc>
                <a:spcPct val="150000"/>
              </a:lnSpc>
            </a:pPr>
            <a:r>
              <a:rPr lang="en-US" altLang="zh-CN" sz="1600" b="1" dirty="0">
                <a:solidFill>
                  <a:schemeClr val="tx1">
                    <a:lumMod val="85000"/>
                    <a:lumOff val="15000"/>
                  </a:schemeClr>
                </a:solidFill>
              </a:rPr>
              <a:t>3 Triplet Classification</a:t>
            </a:r>
            <a:br>
              <a:rPr lang="en-US" altLang="zh-CN" dirty="0"/>
            </a:br>
            <a:br>
              <a:rPr lang="en-US" altLang="zh-CN" dirty="0"/>
            </a:br>
            <a:endParaRPr lang="zh-CN" altLang="en-US" dirty="0">
              <a:solidFill>
                <a:schemeClr val="tx1">
                  <a:lumMod val="85000"/>
                  <a:lumOff val="15000"/>
                </a:schemeClr>
              </a:solidFill>
            </a:endParaRPr>
          </a:p>
        </p:txBody>
      </p:sp>
      <p:grpSp>
        <p:nvGrpSpPr>
          <p:cNvPr id="16" name="组合 15"/>
          <p:cNvGrpSpPr/>
          <p:nvPr/>
        </p:nvGrpSpPr>
        <p:grpSpPr>
          <a:xfrm>
            <a:off x="8015288" y="281883"/>
            <a:ext cx="940955" cy="828052"/>
            <a:chOff x="-273520" y="318907"/>
            <a:chExt cx="772680" cy="679968"/>
          </a:xfrm>
        </p:grpSpPr>
        <p:sp>
          <p:nvSpPr>
            <p:cNvPr id="17" name="Freeform 5"/>
            <p:cNvSpPr>
              <a:spLocks/>
            </p:cNvSpPr>
            <p:nvPr/>
          </p:nvSpPr>
          <p:spPr bwMode="auto">
            <a:xfrm rot="1828729">
              <a:off x="-273520" y="318907"/>
              <a:ext cx="772680" cy="679968"/>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lt1"/>
                </a:solidFill>
              </a:endParaRPr>
            </a:p>
          </p:txBody>
        </p:sp>
        <p:sp>
          <p:nvSpPr>
            <p:cNvPr id="18" name="文本框 5"/>
            <p:cNvSpPr txBox="1">
              <a:spLocks noChangeArrowheads="1"/>
            </p:cNvSpPr>
            <p:nvPr/>
          </p:nvSpPr>
          <p:spPr bwMode="auto">
            <a:xfrm>
              <a:off x="-192043" y="528618"/>
              <a:ext cx="609725" cy="2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400" b="1" dirty="0">
                  <a:solidFill>
                    <a:schemeClr val="bg1"/>
                  </a:solidFill>
                  <a:latin typeface="方正兰亭黑_GBK"/>
                  <a:ea typeface="方正兰亭黑_GBK"/>
                </a:rPr>
                <a:t>FOUR</a:t>
              </a:r>
              <a:endParaRPr lang="zh-CN" altLang="en-US" sz="1400" b="1" dirty="0">
                <a:solidFill>
                  <a:schemeClr val="bg1"/>
                </a:solidFill>
                <a:latin typeface="方正兰亭黑_GBK"/>
                <a:ea typeface="方正兰亭黑_GBK"/>
              </a:endParaRPr>
            </a:p>
          </p:txBody>
        </p:sp>
      </p:gr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492" y="1384410"/>
            <a:ext cx="347662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60441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par>
                                <p:cTn id="8" presetID="10" presetClass="entr" presetSubtype="0" fill="hold" nodeType="withEffect">
                                  <p:stCondLst>
                                    <p:cond delay="0"/>
                                  </p:stCondLst>
                                  <p:childTnLst>
                                    <p:set>
                                      <p:cBhvr>
                                        <p:cTn id="9" dur="1" fill="hold">
                                          <p:stCondLst>
                                            <p:cond delay="0"/>
                                          </p:stCondLst>
                                        </p:cTn>
                                        <p:tgtEl>
                                          <p:spTgt spid="7170"/>
                                        </p:tgtEl>
                                        <p:attrNameLst>
                                          <p:attrName>style.visibility</p:attrName>
                                        </p:attrNameLst>
                                      </p:cBhvr>
                                      <p:to>
                                        <p:strVal val="visible"/>
                                      </p:to>
                                    </p:set>
                                    <p:animEffect transition="in" filter="fade">
                                      <p:cBhvr>
                                        <p:cTn id="10"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5"/>
          <p:cNvSpPr>
            <a:spLocks/>
          </p:cNvSpPr>
          <p:nvPr/>
        </p:nvSpPr>
        <p:spPr bwMode="auto">
          <a:xfrm rot="1828729">
            <a:off x="1462404" y="3218341"/>
            <a:ext cx="495450" cy="436002"/>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Freeform 5"/>
          <p:cNvSpPr>
            <a:spLocks/>
          </p:cNvSpPr>
          <p:nvPr/>
        </p:nvSpPr>
        <p:spPr bwMode="auto">
          <a:xfrm rot="1828729">
            <a:off x="2324914" y="1950625"/>
            <a:ext cx="856285" cy="75354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Freeform 5"/>
          <p:cNvSpPr>
            <a:spLocks/>
          </p:cNvSpPr>
          <p:nvPr/>
        </p:nvSpPr>
        <p:spPr bwMode="auto">
          <a:xfrm rot="1828729">
            <a:off x="1249849" y="1948977"/>
            <a:ext cx="1743692" cy="1534470"/>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Freeform 5"/>
          <p:cNvSpPr>
            <a:spLocks/>
          </p:cNvSpPr>
          <p:nvPr/>
        </p:nvSpPr>
        <p:spPr bwMode="auto">
          <a:xfrm rot="1828729">
            <a:off x="1041579" y="2904966"/>
            <a:ext cx="722514" cy="63582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文本框 5"/>
          <p:cNvSpPr txBox="1">
            <a:spLocks noChangeArrowheads="1"/>
          </p:cNvSpPr>
          <p:nvPr/>
        </p:nvSpPr>
        <p:spPr bwMode="auto">
          <a:xfrm>
            <a:off x="1710129" y="2442493"/>
            <a:ext cx="7473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3600" b="1" dirty="0">
                <a:solidFill>
                  <a:prstClr val="white"/>
                </a:solidFill>
                <a:latin typeface="方正兰亭黑_GBK"/>
                <a:ea typeface="方正兰亭黑_GBK"/>
              </a:rPr>
              <a:t>05</a:t>
            </a:r>
            <a:endParaRPr lang="zh-CN" altLang="en-US" sz="3600" b="1" dirty="0">
              <a:solidFill>
                <a:prstClr val="white"/>
              </a:solidFill>
              <a:latin typeface="方正兰亭黑_GBK"/>
              <a:ea typeface="方正兰亭黑_GBK"/>
            </a:endParaRPr>
          </a:p>
        </p:txBody>
      </p:sp>
      <p:sp>
        <p:nvSpPr>
          <p:cNvPr id="18" name="文本框 5"/>
          <p:cNvSpPr txBox="1">
            <a:spLocks noChangeArrowheads="1"/>
          </p:cNvSpPr>
          <p:nvPr/>
        </p:nvSpPr>
        <p:spPr bwMode="auto">
          <a:xfrm>
            <a:off x="3459616" y="2278980"/>
            <a:ext cx="15808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2000" b="1" dirty="0">
                <a:solidFill>
                  <a:srgbClr val="27506E"/>
                </a:solidFill>
                <a:latin typeface="方正兰亭黑_GBK"/>
                <a:ea typeface="方正兰亭黑_GBK"/>
              </a:rPr>
              <a:t>Conclusion</a:t>
            </a:r>
            <a:endParaRPr lang="zh-CN" altLang="en-US" sz="2000" b="1" dirty="0">
              <a:solidFill>
                <a:srgbClr val="27506E"/>
              </a:solidFill>
              <a:latin typeface="方正兰亭黑_GBK"/>
              <a:ea typeface="方正兰亭黑_GBK"/>
            </a:endParaRPr>
          </a:p>
        </p:txBody>
      </p:sp>
      <p:cxnSp>
        <p:nvCxnSpPr>
          <p:cNvPr id="5" name="直接连接符 4"/>
          <p:cNvCxnSpPr/>
          <p:nvPr/>
        </p:nvCxnSpPr>
        <p:spPr>
          <a:xfrm>
            <a:off x="3545906" y="2685900"/>
            <a:ext cx="52863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圆角矩形 5"/>
          <p:cNvSpPr/>
          <p:nvPr/>
        </p:nvSpPr>
        <p:spPr>
          <a:xfrm>
            <a:off x="3557587" y="3235453"/>
            <a:ext cx="1236086" cy="342900"/>
          </a:xfrm>
          <a:prstGeom prst="roundRect">
            <a:avLst>
              <a:gd name="adj" fmla="val 50000"/>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PART  FIVE</a:t>
            </a:r>
            <a:endParaRPr lang="zh-CN" altLang="en-US" dirty="0">
              <a:solidFill>
                <a:prstClr val="white"/>
              </a:solidFill>
            </a:endParaRPr>
          </a:p>
        </p:txBody>
      </p:sp>
    </p:spTree>
    <p:extLst>
      <p:ext uri="{BB962C8B-B14F-4D97-AF65-F5344CB8AC3E}">
        <p14:creationId xmlns:p14="http://schemas.microsoft.com/office/powerpoint/2010/main" val="32855967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841902" y="1135517"/>
            <a:ext cx="8064357" cy="419474"/>
          </a:xfrm>
          <a:prstGeom prst="rect">
            <a:avLst/>
          </a:prstGeom>
        </p:spPr>
        <p:txBody>
          <a:bodyPr wrap="square">
            <a:spAutoFit/>
          </a:bodyPr>
          <a:lstStyle/>
          <a:p>
            <a:pPr>
              <a:lnSpc>
                <a:spcPct val="150000"/>
              </a:lnSpc>
            </a:pPr>
            <a:r>
              <a:rPr lang="zh-CN" altLang="en-US" sz="1600" b="1" dirty="0">
                <a:solidFill>
                  <a:schemeClr val="tx1">
                    <a:lumMod val="85000"/>
                    <a:lumOff val="15000"/>
                  </a:schemeClr>
                </a:solidFill>
              </a:rPr>
              <a:t>提出一个利用</a:t>
            </a:r>
            <a:r>
              <a:rPr lang="en-US" altLang="zh-CN" sz="1600" b="1" dirty="0">
                <a:solidFill>
                  <a:schemeClr val="tx1">
                    <a:lumMod val="85000"/>
                    <a:lumOff val="15000"/>
                  </a:schemeClr>
                </a:solidFill>
              </a:rPr>
              <a:t>BLSTM-A</a:t>
            </a:r>
            <a:r>
              <a:rPr lang="zh-CN" altLang="en-US" sz="1600" b="1" dirty="0">
                <a:solidFill>
                  <a:schemeClr val="tx1">
                    <a:lumMod val="85000"/>
                    <a:lumOff val="15000"/>
                  </a:schemeClr>
                </a:solidFill>
              </a:rPr>
              <a:t>模型，联合实体的结构及文本信息。</a:t>
            </a:r>
          </a:p>
        </p:txBody>
      </p:sp>
      <p:grpSp>
        <p:nvGrpSpPr>
          <p:cNvPr id="40" name="组合 39"/>
          <p:cNvGrpSpPr/>
          <p:nvPr/>
        </p:nvGrpSpPr>
        <p:grpSpPr>
          <a:xfrm>
            <a:off x="8015288" y="281883"/>
            <a:ext cx="940955" cy="828052"/>
            <a:chOff x="-273520" y="318907"/>
            <a:chExt cx="772680" cy="679968"/>
          </a:xfrm>
        </p:grpSpPr>
        <p:sp>
          <p:nvSpPr>
            <p:cNvPr id="41" name="Freeform 5"/>
            <p:cNvSpPr>
              <a:spLocks/>
            </p:cNvSpPr>
            <p:nvPr/>
          </p:nvSpPr>
          <p:spPr bwMode="auto">
            <a:xfrm rot="1828729">
              <a:off x="-273520" y="318907"/>
              <a:ext cx="772680" cy="679968"/>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lt1"/>
                </a:solidFill>
              </a:endParaRPr>
            </a:p>
          </p:txBody>
        </p:sp>
        <p:sp>
          <p:nvSpPr>
            <p:cNvPr id="42" name="文本框 5"/>
            <p:cNvSpPr txBox="1">
              <a:spLocks noChangeArrowheads="1"/>
            </p:cNvSpPr>
            <p:nvPr/>
          </p:nvSpPr>
          <p:spPr bwMode="auto">
            <a:xfrm>
              <a:off x="-236141" y="528618"/>
              <a:ext cx="697919" cy="2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400" b="1">
                  <a:solidFill>
                    <a:schemeClr val="bg1"/>
                  </a:solidFill>
                  <a:latin typeface="方正兰亭黑_GBK"/>
                  <a:ea typeface="方正兰亭黑_GBK"/>
                </a:rPr>
                <a:t>THREE</a:t>
              </a:r>
              <a:endParaRPr lang="zh-CN" altLang="en-US" sz="1400" b="1">
                <a:solidFill>
                  <a:schemeClr val="bg1"/>
                </a:solidFill>
                <a:latin typeface="方正兰亭黑_GBK"/>
                <a:ea typeface="方正兰亭黑_GBK"/>
              </a:endParaRPr>
            </a:p>
          </p:txBody>
        </p:sp>
      </p:grpSp>
      <p:sp>
        <p:nvSpPr>
          <p:cNvPr id="27" name="矩形 26"/>
          <p:cNvSpPr/>
          <p:nvPr/>
        </p:nvSpPr>
        <p:spPr>
          <a:xfrm>
            <a:off x="841902" y="2213421"/>
            <a:ext cx="8854687" cy="419474"/>
          </a:xfrm>
          <a:prstGeom prst="rect">
            <a:avLst/>
          </a:prstGeom>
        </p:spPr>
        <p:txBody>
          <a:bodyPr wrap="square">
            <a:spAutoFit/>
          </a:bodyPr>
          <a:lstStyle/>
          <a:p>
            <a:pPr>
              <a:lnSpc>
                <a:spcPct val="150000"/>
              </a:lnSpc>
            </a:pPr>
            <a:r>
              <a:rPr lang="zh-CN" altLang="en-US" sz="1600" b="1" dirty="0">
                <a:solidFill>
                  <a:schemeClr val="tx1">
                    <a:lumMod val="85000"/>
                    <a:lumOff val="15000"/>
                  </a:schemeClr>
                </a:solidFill>
              </a:rPr>
              <a:t>该模型可以基于</a:t>
            </a:r>
            <a:r>
              <a:rPr lang="en-US" altLang="zh-CN" sz="1600" b="1" dirty="0" err="1"/>
              <a:t>TransE</a:t>
            </a:r>
            <a:r>
              <a:rPr lang="zh-CN" altLang="en-US" sz="1600" b="1" dirty="0"/>
              <a:t>系列模型不断改造。</a:t>
            </a:r>
            <a:endParaRPr lang="zh-CN" altLang="en-US" sz="1600" b="1" dirty="0">
              <a:solidFill>
                <a:schemeClr val="tx1">
                  <a:lumMod val="85000"/>
                  <a:lumOff val="15000"/>
                </a:schemeClr>
              </a:solidFill>
            </a:endParaRPr>
          </a:p>
        </p:txBody>
      </p:sp>
      <p:sp>
        <p:nvSpPr>
          <p:cNvPr id="28" name="矩形 27"/>
          <p:cNvSpPr/>
          <p:nvPr/>
        </p:nvSpPr>
        <p:spPr>
          <a:xfrm>
            <a:off x="841902" y="3166203"/>
            <a:ext cx="8495780" cy="461665"/>
          </a:xfrm>
          <a:prstGeom prst="rect">
            <a:avLst/>
          </a:prstGeom>
        </p:spPr>
        <p:txBody>
          <a:bodyPr wrap="square">
            <a:spAutoFit/>
          </a:bodyPr>
          <a:lstStyle/>
          <a:p>
            <a:pPr>
              <a:lnSpc>
                <a:spcPct val="150000"/>
              </a:lnSpc>
            </a:pPr>
            <a:r>
              <a:rPr lang="zh-CN" altLang="en-US" sz="1600" b="1" dirty="0">
                <a:solidFill>
                  <a:schemeClr val="tx1">
                    <a:lumMod val="85000"/>
                    <a:lumOff val="15000"/>
                  </a:schemeClr>
                </a:solidFill>
              </a:rPr>
              <a:t>未来想尝试使用动态门策略，并拓展模型。</a:t>
            </a:r>
          </a:p>
        </p:txBody>
      </p:sp>
      <p:sp>
        <p:nvSpPr>
          <p:cNvPr id="29" name="椭圆 28"/>
          <p:cNvSpPr/>
          <p:nvPr/>
        </p:nvSpPr>
        <p:spPr>
          <a:xfrm>
            <a:off x="544276" y="2245390"/>
            <a:ext cx="271948" cy="27194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0" name="椭圆 29"/>
          <p:cNvSpPr/>
          <p:nvPr/>
        </p:nvSpPr>
        <p:spPr>
          <a:xfrm>
            <a:off x="544276" y="1229719"/>
            <a:ext cx="271948" cy="27194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1" name="椭圆 30"/>
          <p:cNvSpPr/>
          <p:nvPr/>
        </p:nvSpPr>
        <p:spPr>
          <a:xfrm>
            <a:off x="556342" y="3261062"/>
            <a:ext cx="271948" cy="27194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 name="文本框 5"/>
          <p:cNvSpPr txBox="1">
            <a:spLocks noChangeArrowheads="1"/>
          </p:cNvSpPr>
          <p:nvPr/>
        </p:nvSpPr>
        <p:spPr bwMode="auto">
          <a:xfrm>
            <a:off x="468313" y="230127"/>
            <a:ext cx="116249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a:solidFill>
                  <a:srgbClr val="27506E"/>
                </a:solidFill>
                <a:latin typeface="方正兰亭黑_GBK"/>
                <a:ea typeface="方正兰亭黑_GBK"/>
              </a:rPr>
              <a:t>Conclusion</a:t>
            </a:r>
          </a:p>
          <a:p>
            <a:pPr fontAlgn="base">
              <a:spcBef>
                <a:spcPct val="0"/>
              </a:spcBef>
              <a:spcAft>
                <a:spcPct val="0"/>
              </a:spcAft>
              <a:defRPr/>
            </a:pPr>
            <a:endParaRPr lang="en-US" altLang="zh-CN" sz="1400" b="1" dirty="0">
              <a:solidFill>
                <a:srgbClr val="27506E"/>
              </a:solidFill>
              <a:latin typeface="方正兰亭黑_GBK"/>
              <a:ea typeface="方正兰亭黑_GBK"/>
            </a:endParaRPr>
          </a:p>
        </p:txBody>
      </p:sp>
      <p:cxnSp>
        <p:nvCxnSpPr>
          <p:cNvPr id="21" name="直接连接符 20"/>
          <p:cNvCxnSpPr/>
          <p:nvPr/>
        </p:nvCxnSpPr>
        <p:spPr>
          <a:xfrm>
            <a:off x="563972" y="563304"/>
            <a:ext cx="5286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771157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27" grpId="0"/>
      <p:bldP spid="28" grpId="0"/>
      <p:bldP spid="29" grpId="0" animBg="1"/>
      <p:bldP spid="30" grpId="0" animBg="1"/>
      <p:bldP spid="3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5"/>
          <p:cNvSpPr txBox="1">
            <a:spLocks noChangeArrowheads="1"/>
          </p:cNvSpPr>
          <p:nvPr/>
        </p:nvSpPr>
        <p:spPr bwMode="auto">
          <a:xfrm>
            <a:off x="3643210" y="2903076"/>
            <a:ext cx="19575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200" b="1" dirty="0">
                <a:solidFill>
                  <a:srgbClr val="2E4864"/>
                </a:solidFill>
                <a:latin typeface="方正兰亭黑_GBK"/>
                <a:ea typeface="方正兰亭黑_GBK"/>
              </a:rPr>
              <a:t>感谢观看</a:t>
            </a:r>
            <a:r>
              <a:rPr lang="en-US" altLang="zh-CN" sz="3200" b="1" dirty="0">
                <a:solidFill>
                  <a:srgbClr val="2E4864"/>
                </a:solidFill>
                <a:latin typeface="方正兰亭黑_GBK"/>
                <a:ea typeface="方正兰亭黑_GBK"/>
              </a:rPr>
              <a:t>!</a:t>
            </a:r>
            <a:endParaRPr lang="zh-CN" altLang="en-US" sz="3200" b="1" dirty="0">
              <a:solidFill>
                <a:srgbClr val="2E4864"/>
              </a:solidFill>
              <a:latin typeface="方正兰亭黑_GBK"/>
              <a:ea typeface="方正兰亭黑_GBK"/>
            </a:endParaRPr>
          </a:p>
        </p:txBody>
      </p:sp>
      <p:sp>
        <p:nvSpPr>
          <p:cNvPr id="17" name="文本框 6"/>
          <p:cNvSpPr txBox="1">
            <a:spLocks noChangeArrowheads="1"/>
          </p:cNvSpPr>
          <p:nvPr/>
        </p:nvSpPr>
        <p:spPr bwMode="auto">
          <a:xfrm>
            <a:off x="3454858" y="3403390"/>
            <a:ext cx="23342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400" dirty="0">
                <a:solidFill>
                  <a:srgbClr val="2E4864"/>
                </a:solidFill>
                <a:latin typeface="方正兰亭黑_GBK"/>
                <a:ea typeface="方正兰亭黑_GBK"/>
              </a:rPr>
              <a:t>Thank You For Watching</a:t>
            </a:r>
          </a:p>
        </p:txBody>
      </p:sp>
      <p:cxnSp>
        <p:nvCxnSpPr>
          <p:cNvPr id="18" name="直接连接符 17"/>
          <p:cNvCxnSpPr/>
          <p:nvPr/>
        </p:nvCxnSpPr>
        <p:spPr>
          <a:xfrm>
            <a:off x="4222245" y="3746990"/>
            <a:ext cx="7995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Freeform 5"/>
          <p:cNvSpPr>
            <a:spLocks/>
          </p:cNvSpPr>
          <p:nvPr/>
        </p:nvSpPr>
        <p:spPr bwMode="auto">
          <a:xfrm rot="1828729">
            <a:off x="3715266" y="1290290"/>
            <a:ext cx="1689994" cy="1487215"/>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gradFill>
            <a:gsLst>
              <a:gs pos="100000">
                <a:schemeClr val="accent1">
                  <a:lumMod val="75000"/>
                </a:schemeClr>
              </a:gs>
              <a:gs pos="0">
                <a:srgbClr val="27506E"/>
              </a:gs>
            </a:gsLst>
            <a:path path="circle">
              <a:fillToRect l="50000" t="50000" r="50000" b="50000"/>
            </a:path>
          </a:gradFill>
          <a:ln>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3" name="Freeform 5"/>
          <p:cNvSpPr>
            <a:spLocks/>
          </p:cNvSpPr>
          <p:nvPr/>
        </p:nvSpPr>
        <p:spPr bwMode="auto">
          <a:xfrm rot="1828729">
            <a:off x="3435382" y="2115257"/>
            <a:ext cx="744598" cy="655255"/>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gradFill>
            <a:gsLst>
              <a:gs pos="100000">
                <a:schemeClr val="accent1">
                  <a:lumMod val="75000"/>
                </a:schemeClr>
              </a:gs>
              <a:gs pos="0">
                <a:srgbClr val="27506E"/>
              </a:gs>
            </a:gsLst>
            <a:path path="circle">
              <a:fillToRect l="50000" t="50000" r="50000" b="50000"/>
            </a:path>
          </a:gradFill>
          <a:ln>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AutoShape 59"/>
          <p:cNvSpPr/>
          <p:nvPr/>
        </p:nvSpPr>
        <p:spPr bwMode="auto">
          <a:xfrm>
            <a:off x="4160504" y="1715112"/>
            <a:ext cx="640390" cy="637570"/>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Tree>
    <p:extLst>
      <p:ext uri="{BB962C8B-B14F-4D97-AF65-F5344CB8AC3E}">
        <p14:creationId xmlns:p14="http://schemas.microsoft.com/office/powerpoint/2010/main" val="37494705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3" grpId="0" animBg="1"/>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Freeform 5"/>
          <p:cNvSpPr>
            <a:spLocks/>
          </p:cNvSpPr>
          <p:nvPr/>
        </p:nvSpPr>
        <p:spPr bwMode="auto">
          <a:xfrm rot="1828729">
            <a:off x="5591762" y="254179"/>
            <a:ext cx="585876" cy="515578"/>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48" name="文本框 5"/>
          <p:cNvSpPr txBox="1">
            <a:spLocks noChangeArrowheads="1"/>
          </p:cNvSpPr>
          <p:nvPr/>
        </p:nvSpPr>
        <p:spPr bwMode="auto">
          <a:xfrm>
            <a:off x="518944" y="2278446"/>
            <a:ext cx="23567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2800" b="1">
                <a:solidFill>
                  <a:schemeClr val="accent1"/>
                </a:solidFill>
                <a:latin typeface="方正兰亭黑_GBK"/>
                <a:ea typeface="方正兰亭黑_GBK"/>
              </a:rPr>
              <a:t>CONTENTS</a:t>
            </a:r>
            <a:endParaRPr lang="zh-CN" altLang="en-US" sz="2800" b="1">
              <a:solidFill>
                <a:schemeClr val="accent1"/>
              </a:solidFill>
              <a:latin typeface="方正兰亭黑_GBK"/>
              <a:ea typeface="方正兰亭黑_GBK"/>
            </a:endParaRPr>
          </a:p>
        </p:txBody>
      </p:sp>
      <p:sp>
        <p:nvSpPr>
          <p:cNvPr id="53" name="Freeform 5"/>
          <p:cNvSpPr>
            <a:spLocks/>
          </p:cNvSpPr>
          <p:nvPr/>
        </p:nvSpPr>
        <p:spPr bwMode="auto">
          <a:xfrm rot="1828729">
            <a:off x="5591761" y="1277848"/>
            <a:ext cx="585876" cy="515578"/>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4" name="Freeform 5"/>
          <p:cNvSpPr>
            <a:spLocks/>
          </p:cNvSpPr>
          <p:nvPr/>
        </p:nvSpPr>
        <p:spPr bwMode="auto">
          <a:xfrm rot="1828729">
            <a:off x="5591761" y="2301517"/>
            <a:ext cx="585876" cy="515578"/>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5" name="Freeform 5"/>
          <p:cNvSpPr>
            <a:spLocks/>
          </p:cNvSpPr>
          <p:nvPr/>
        </p:nvSpPr>
        <p:spPr bwMode="auto">
          <a:xfrm rot="1828729">
            <a:off x="5591762" y="3325185"/>
            <a:ext cx="585876" cy="515578"/>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 name="矩形 2"/>
          <p:cNvSpPr/>
          <p:nvPr/>
        </p:nvSpPr>
        <p:spPr>
          <a:xfrm>
            <a:off x="6203620" y="385011"/>
            <a:ext cx="1354858" cy="338554"/>
          </a:xfrm>
          <a:prstGeom prst="rect">
            <a:avLst/>
          </a:prstGeom>
        </p:spPr>
        <p:txBody>
          <a:bodyPr wrap="none">
            <a:spAutoFit/>
          </a:bodyPr>
          <a:lstStyle/>
          <a:p>
            <a:r>
              <a:rPr lang="en-US" altLang="zh-CN" sz="1600" dirty="0">
                <a:solidFill>
                  <a:schemeClr val="accent1"/>
                </a:solidFill>
                <a:latin typeface="+mj-ea"/>
                <a:ea typeface="+mj-ea"/>
              </a:rPr>
              <a:t>Introduction</a:t>
            </a:r>
            <a:endParaRPr lang="zh-CN" altLang="en-US" sz="2000" dirty="0">
              <a:solidFill>
                <a:schemeClr val="accent1"/>
              </a:solidFill>
              <a:latin typeface="+mj-ea"/>
              <a:ea typeface="+mj-ea"/>
            </a:endParaRPr>
          </a:p>
        </p:txBody>
      </p:sp>
      <p:sp>
        <p:nvSpPr>
          <p:cNvPr id="57" name="矩形 56"/>
          <p:cNvSpPr/>
          <p:nvPr/>
        </p:nvSpPr>
        <p:spPr>
          <a:xfrm>
            <a:off x="6203620" y="1408679"/>
            <a:ext cx="1540806" cy="338554"/>
          </a:xfrm>
          <a:prstGeom prst="rect">
            <a:avLst/>
          </a:prstGeom>
        </p:spPr>
        <p:txBody>
          <a:bodyPr wrap="none">
            <a:spAutoFit/>
          </a:bodyPr>
          <a:lstStyle/>
          <a:p>
            <a:r>
              <a:rPr lang="en-US" altLang="zh-CN" sz="1600" dirty="0">
                <a:solidFill>
                  <a:schemeClr val="accent1"/>
                </a:solidFill>
                <a:latin typeface="+mj-ea"/>
                <a:ea typeface="+mj-ea"/>
              </a:rPr>
              <a:t>Related Work</a:t>
            </a:r>
            <a:endParaRPr lang="zh-CN" altLang="en-US" sz="1600" dirty="0">
              <a:solidFill>
                <a:schemeClr val="accent1"/>
              </a:solidFill>
              <a:latin typeface="+mj-ea"/>
              <a:ea typeface="+mj-ea"/>
            </a:endParaRPr>
          </a:p>
        </p:txBody>
      </p:sp>
      <p:sp>
        <p:nvSpPr>
          <p:cNvPr id="58" name="矩形 57"/>
          <p:cNvSpPr/>
          <p:nvPr/>
        </p:nvSpPr>
        <p:spPr>
          <a:xfrm>
            <a:off x="6215595" y="2447663"/>
            <a:ext cx="792205" cy="338554"/>
          </a:xfrm>
          <a:prstGeom prst="rect">
            <a:avLst/>
          </a:prstGeom>
        </p:spPr>
        <p:txBody>
          <a:bodyPr wrap="none">
            <a:spAutoFit/>
          </a:bodyPr>
          <a:lstStyle/>
          <a:p>
            <a:r>
              <a:rPr lang="en-US" altLang="zh-CN" sz="1600" dirty="0">
                <a:solidFill>
                  <a:schemeClr val="accent1"/>
                </a:solidFill>
                <a:latin typeface="+mj-ea"/>
                <a:ea typeface="+mj-ea"/>
              </a:rPr>
              <a:t>Model</a:t>
            </a:r>
            <a:endParaRPr lang="zh-CN" altLang="en-US" sz="2000" dirty="0">
              <a:solidFill>
                <a:schemeClr val="accent1"/>
              </a:solidFill>
              <a:latin typeface="+mj-ea"/>
              <a:ea typeface="+mj-ea"/>
            </a:endParaRPr>
          </a:p>
        </p:txBody>
      </p:sp>
      <p:sp>
        <p:nvSpPr>
          <p:cNvPr id="59" name="矩形 58"/>
          <p:cNvSpPr/>
          <p:nvPr/>
        </p:nvSpPr>
        <p:spPr>
          <a:xfrm>
            <a:off x="6203620" y="3456016"/>
            <a:ext cx="1317990" cy="338554"/>
          </a:xfrm>
          <a:prstGeom prst="rect">
            <a:avLst/>
          </a:prstGeom>
        </p:spPr>
        <p:txBody>
          <a:bodyPr wrap="none">
            <a:spAutoFit/>
          </a:bodyPr>
          <a:lstStyle/>
          <a:p>
            <a:r>
              <a:rPr lang="en-US" altLang="zh-CN" sz="1600" dirty="0">
                <a:solidFill>
                  <a:schemeClr val="accent1"/>
                </a:solidFill>
                <a:latin typeface="+mj-ea"/>
                <a:ea typeface="+mj-ea"/>
              </a:rPr>
              <a:t>Experiment</a:t>
            </a:r>
            <a:endParaRPr lang="zh-CN" altLang="en-US" sz="1600" dirty="0">
              <a:solidFill>
                <a:schemeClr val="accent1"/>
              </a:solidFill>
              <a:latin typeface="+mj-ea"/>
              <a:ea typeface="+mj-ea"/>
            </a:endParaRPr>
          </a:p>
        </p:txBody>
      </p:sp>
      <p:sp>
        <p:nvSpPr>
          <p:cNvPr id="63" name="文本框 5"/>
          <p:cNvSpPr txBox="1">
            <a:spLocks noChangeArrowheads="1"/>
          </p:cNvSpPr>
          <p:nvPr/>
        </p:nvSpPr>
        <p:spPr bwMode="auto">
          <a:xfrm>
            <a:off x="5651302" y="338844"/>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800" b="1">
                <a:solidFill>
                  <a:schemeClr val="bg1"/>
                </a:solidFill>
                <a:latin typeface="方正兰亭黑_GBK"/>
                <a:ea typeface="方正兰亭黑_GBK"/>
              </a:rPr>
              <a:t>01</a:t>
            </a:r>
            <a:endParaRPr lang="zh-CN" altLang="en-US" sz="1800" b="1">
              <a:solidFill>
                <a:schemeClr val="bg1"/>
              </a:solidFill>
              <a:latin typeface="方正兰亭黑_GBK"/>
              <a:ea typeface="方正兰亭黑_GBK"/>
            </a:endParaRPr>
          </a:p>
        </p:txBody>
      </p:sp>
      <p:sp>
        <p:nvSpPr>
          <p:cNvPr id="64" name="文本框 5"/>
          <p:cNvSpPr txBox="1">
            <a:spLocks noChangeArrowheads="1"/>
          </p:cNvSpPr>
          <p:nvPr/>
        </p:nvSpPr>
        <p:spPr bwMode="auto">
          <a:xfrm>
            <a:off x="5651302" y="1365360"/>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800" b="1">
                <a:solidFill>
                  <a:schemeClr val="bg1"/>
                </a:solidFill>
                <a:latin typeface="方正兰亭黑_GBK"/>
                <a:ea typeface="方正兰亭黑_GBK"/>
              </a:rPr>
              <a:t>02</a:t>
            </a:r>
            <a:endParaRPr lang="zh-CN" altLang="en-US" sz="1800" b="1">
              <a:solidFill>
                <a:schemeClr val="bg1"/>
              </a:solidFill>
              <a:latin typeface="方正兰亭黑_GBK"/>
              <a:ea typeface="方正兰亭黑_GBK"/>
            </a:endParaRPr>
          </a:p>
        </p:txBody>
      </p:sp>
      <p:sp>
        <p:nvSpPr>
          <p:cNvPr id="65" name="文本框 5"/>
          <p:cNvSpPr txBox="1">
            <a:spLocks noChangeArrowheads="1"/>
          </p:cNvSpPr>
          <p:nvPr/>
        </p:nvSpPr>
        <p:spPr bwMode="auto">
          <a:xfrm>
            <a:off x="5651302" y="2375255"/>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800" b="1">
                <a:solidFill>
                  <a:schemeClr val="bg1"/>
                </a:solidFill>
                <a:latin typeface="方正兰亭黑_GBK"/>
                <a:ea typeface="方正兰亭黑_GBK"/>
              </a:rPr>
              <a:t>03</a:t>
            </a:r>
            <a:endParaRPr lang="zh-CN" altLang="en-US" sz="1800" b="1">
              <a:solidFill>
                <a:schemeClr val="bg1"/>
              </a:solidFill>
              <a:latin typeface="方正兰亭黑_GBK"/>
              <a:ea typeface="方正兰亭黑_GBK"/>
            </a:endParaRPr>
          </a:p>
        </p:txBody>
      </p:sp>
      <p:sp>
        <p:nvSpPr>
          <p:cNvPr id="66" name="文本框 5"/>
          <p:cNvSpPr txBox="1">
            <a:spLocks noChangeArrowheads="1"/>
          </p:cNvSpPr>
          <p:nvPr/>
        </p:nvSpPr>
        <p:spPr bwMode="auto">
          <a:xfrm>
            <a:off x="5651302" y="3424914"/>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800" b="1">
                <a:solidFill>
                  <a:schemeClr val="bg1"/>
                </a:solidFill>
                <a:latin typeface="方正兰亭黑_GBK"/>
                <a:ea typeface="方正兰亭黑_GBK"/>
              </a:rPr>
              <a:t>04</a:t>
            </a:r>
            <a:endParaRPr lang="zh-CN" altLang="en-US" sz="1800" b="1">
              <a:solidFill>
                <a:schemeClr val="bg1"/>
              </a:solidFill>
              <a:latin typeface="方正兰亭黑_GBK"/>
              <a:ea typeface="方正兰亭黑_GBK"/>
            </a:endParaRPr>
          </a:p>
        </p:txBody>
      </p:sp>
      <p:cxnSp>
        <p:nvCxnSpPr>
          <p:cNvPr id="20" name="直接连接符 19"/>
          <p:cNvCxnSpPr/>
          <p:nvPr/>
        </p:nvCxnSpPr>
        <p:spPr>
          <a:xfrm>
            <a:off x="657226" y="2801666"/>
            <a:ext cx="33575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303634" y="662010"/>
            <a:ext cx="22047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303634" y="1703302"/>
            <a:ext cx="22047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303634" y="2744587"/>
            <a:ext cx="22047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6303634" y="3733015"/>
            <a:ext cx="22047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Freeform 5"/>
          <p:cNvSpPr>
            <a:spLocks/>
          </p:cNvSpPr>
          <p:nvPr/>
        </p:nvSpPr>
        <p:spPr bwMode="auto">
          <a:xfrm rot="1828729">
            <a:off x="5627482" y="4295003"/>
            <a:ext cx="585876" cy="515578"/>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3" name="矩形 22"/>
          <p:cNvSpPr/>
          <p:nvPr/>
        </p:nvSpPr>
        <p:spPr>
          <a:xfrm>
            <a:off x="6239340" y="4425834"/>
            <a:ext cx="1293944" cy="338554"/>
          </a:xfrm>
          <a:prstGeom prst="rect">
            <a:avLst/>
          </a:prstGeom>
        </p:spPr>
        <p:txBody>
          <a:bodyPr wrap="none">
            <a:spAutoFit/>
          </a:bodyPr>
          <a:lstStyle/>
          <a:p>
            <a:r>
              <a:rPr lang="en-US" altLang="zh-CN" sz="1600" dirty="0">
                <a:solidFill>
                  <a:schemeClr val="accent1"/>
                </a:solidFill>
                <a:latin typeface="+mj-ea"/>
                <a:ea typeface="+mj-ea"/>
              </a:rPr>
              <a:t>Conclusion</a:t>
            </a:r>
            <a:endParaRPr lang="zh-CN" altLang="en-US" sz="1600" dirty="0">
              <a:solidFill>
                <a:schemeClr val="accent1"/>
              </a:solidFill>
              <a:latin typeface="+mj-ea"/>
              <a:ea typeface="+mj-ea"/>
            </a:endParaRPr>
          </a:p>
        </p:txBody>
      </p:sp>
      <p:sp>
        <p:nvSpPr>
          <p:cNvPr id="27" name="文本框 5"/>
          <p:cNvSpPr txBox="1">
            <a:spLocks noChangeArrowheads="1"/>
          </p:cNvSpPr>
          <p:nvPr/>
        </p:nvSpPr>
        <p:spPr bwMode="auto">
          <a:xfrm>
            <a:off x="5687823" y="4394732"/>
            <a:ext cx="4651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800" b="1" dirty="0">
                <a:solidFill>
                  <a:schemeClr val="bg1"/>
                </a:solidFill>
                <a:latin typeface="方正兰亭黑_GBK"/>
                <a:ea typeface="方正兰亭黑_GBK"/>
              </a:rPr>
              <a:t>05</a:t>
            </a:r>
            <a:endParaRPr lang="zh-CN" altLang="en-US" sz="1800" b="1" dirty="0">
              <a:solidFill>
                <a:schemeClr val="bg1"/>
              </a:solidFill>
              <a:latin typeface="方正兰亭黑_GBK"/>
              <a:ea typeface="方正兰亭黑_GBK"/>
            </a:endParaRPr>
          </a:p>
        </p:txBody>
      </p:sp>
      <p:cxnSp>
        <p:nvCxnSpPr>
          <p:cNvPr id="28" name="直接连接符 27"/>
          <p:cNvCxnSpPr/>
          <p:nvPr/>
        </p:nvCxnSpPr>
        <p:spPr>
          <a:xfrm>
            <a:off x="6339354" y="4702833"/>
            <a:ext cx="220473"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848547"/>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5"/>
          <p:cNvSpPr>
            <a:spLocks/>
          </p:cNvSpPr>
          <p:nvPr/>
        </p:nvSpPr>
        <p:spPr bwMode="auto">
          <a:xfrm rot="1828729">
            <a:off x="1462404" y="3218341"/>
            <a:ext cx="495450" cy="436002"/>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Freeform 5"/>
          <p:cNvSpPr>
            <a:spLocks/>
          </p:cNvSpPr>
          <p:nvPr/>
        </p:nvSpPr>
        <p:spPr bwMode="auto">
          <a:xfrm rot="1828729">
            <a:off x="2324914" y="1950625"/>
            <a:ext cx="856285" cy="75354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Freeform 5"/>
          <p:cNvSpPr>
            <a:spLocks/>
          </p:cNvSpPr>
          <p:nvPr/>
        </p:nvSpPr>
        <p:spPr bwMode="auto">
          <a:xfrm rot="1828729">
            <a:off x="1249849" y="1948977"/>
            <a:ext cx="1743692" cy="1534470"/>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 name="Freeform 5"/>
          <p:cNvSpPr>
            <a:spLocks/>
          </p:cNvSpPr>
          <p:nvPr/>
        </p:nvSpPr>
        <p:spPr bwMode="auto">
          <a:xfrm rot="1828729">
            <a:off x="1041579" y="2904966"/>
            <a:ext cx="722514" cy="63582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文本框 5"/>
          <p:cNvSpPr txBox="1">
            <a:spLocks noChangeArrowheads="1"/>
          </p:cNvSpPr>
          <p:nvPr/>
        </p:nvSpPr>
        <p:spPr bwMode="auto">
          <a:xfrm>
            <a:off x="1710129" y="2442493"/>
            <a:ext cx="75212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3600" b="1">
                <a:solidFill>
                  <a:schemeClr val="bg1"/>
                </a:solidFill>
                <a:latin typeface="方正兰亭黑_GBK"/>
                <a:ea typeface="方正兰亭黑_GBK"/>
              </a:rPr>
              <a:t>01</a:t>
            </a:r>
            <a:endParaRPr lang="zh-CN" altLang="en-US" sz="3600" b="1">
              <a:solidFill>
                <a:schemeClr val="bg1"/>
              </a:solidFill>
              <a:latin typeface="方正兰亭黑_GBK"/>
              <a:ea typeface="方正兰亭黑_GBK"/>
            </a:endParaRPr>
          </a:p>
        </p:txBody>
      </p:sp>
      <p:sp>
        <p:nvSpPr>
          <p:cNvPr id="18" name="文本框 5"/>
          <p:cNvSpPr txBox="1">
            <a:spLocks noChangeArrowheads="1"/>
          </p:cNvSpPr>
          <p:nvPr/>
        </p:nvSpPr>
        <p:spPr bwMode="auto">
          <a:xfrm>
            <a:off x="3459616" y="2278980"/>
            <a:ext cx="165462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2000" b="1" dirty="0">
                <a:solidFill>
                  <a:schemeClr val="accent1"/>
                </a:solidFill>
                <a:latin typeface="方正兰亭黑_GBK"/>
                <a:ea typeface="方正兰亭黑_GBK"/>
              </a:rPr>
              <a:t>Introduction</a:t>
            </a:r>
          </a:p>
        </p:txBody>
      </p:sp>
      <p:cxnSp>
        <p:nvCxnSpPr>
          <p:cNvPr id="5" name="直接连接符 4"/>
          <p:cNvCxnSpPr/>
          <p:nvPr/>
        </p:nvCxnSpPr>
        <p:spPr>
          <a:xfrm>
            <a:off x="3557588" y="2679090"/>
            <a:ext cx="52863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圆角矩形 5"/>
          <p:cNvSpPr/>
          <p:nvPr/>
        </p:nvSpPr>
        <p:spPr>
          <a:xfrm>
            <a:off x="3557588" y="3228111"/>
            <a:ext cx="1014412" cy="342900"/>
          </a:xfrm>
          <a:prstGeom prst="roundRect">
            <a:avLst>
              <a:gd name="adj" fmla="val 50000"/>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PART ONE</a:t>
            </a:r>
            <a:endParaRPr lang="zh-CN" altLang="en-US"/>
          </a:p>
        </p:txBody>
      </p:sp>
    </p:spTree>
    <p:extLst>
      <p:ext uri="{BB962C8B-B14F-4D97-AF65-F5344CB8AC3E}">
        <p14:creationId xmlns:p14="http://schemas.microsoft.com/office/powerpoint/2010/main" val="116858045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5"/>
          <p:cNvSpPr txBox="1">
            <a:spLocks noChangeArrowheads="1"/>
          </p:cNvSpPr>
          <p:nvPr/>
        </p:nvSpPr>
        <p:spPr bwMode="auto">
          <a:xfrm>
            <a:off x="468313" y="230127"/>
            <a:ext cx="12153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a:solidFill>
                  <a:schemeClr val="accent1"/>
                </a:solidFill>
                <a:latin typeface="方正兰亭黑_GBK"/>
                <a:ea typeface="方正兰亭黑_GBK"/>
              </a:rPr>
              <a:t>Introduction</a:t>
            </a:r>
          </a:p>
        </p:txBody>
      </p:sp>
      <p:sp>
        <p:nvSpPr>
          <p:cNvPr id="38" name="矩形 37"/>
          <p:cNvSpPr/>
          <p:nvPr/>
        </p:nvSpPr>
        <p:spPr>
          <a:xfrm>
            <a:off x="504199" y="1015354"/>
            <a:ext cx="5221330" cy="371768"/>
          </a:xfrm>
          <a:prstGeom prst="rect">
            <a:avLst/>
          </a:prstGeom>
        </p:spPr>
        <p:txBody>
          <a:bodyPr wrap="square">
            <a:spAutoFit/>
          </a:bodyPr>
          <a:lstStyle/>
          <a:p>
            <a:pPr>
              <a:lnSpc>
                <a:spcPct val="150000"/>
              </a:lnSpc>
            </a:pPr>
            <a:endParaRPr lang="zh-CN" altLang="en-US" dirty="0">
              <a:solidFill>
                <a:schemeClr val="tx1">
                  <a:lumMod val="85000"/>
                  <a:lumOff val="15000"/>
                </a:schemeClr>
              </a:solidFill>
            </a:endParaRPr>
          </a:p>
        </p:txBody>
      </p:sp>
      <p:cxnSp>
        <p:nvCxnSpPr>
          <p:cNvPr id="39" name="直接连接符 38"/>
          <p:cNvCxnSpPr/>
          <p:nvPr/>
        </p:nvCxnSpPr>
        <p:spPr>
          <a:xfrm>
            <a:off x="563972" y="563304"/>
            <a:ext cx="52863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0" name="组合 39"/>
          <p:cNvGrpSpPr/>
          <p:nvPr/>
        </p:nvGrpSpPr>
        <p:grpSpPr>
          <a:xfrm>
            <a:off x="8015288" y="281883"/>
            <a:ext cx="940955" cy="828052"/>
            <a:chOff x="-273520" y="318907"/>
            <a:chExt cx="772680" cy="679968"/>
          </a:xfrm>
        </p:grpSpPr>
        <p:sp>
          <p:nvSpPr>
            <p:cNvPr id="41" name="Freeform 5"/>
            <p:cNvSpPr>
              <a:spLocks/>
            </p:cNvSpPr>
            <p:nvPr/>
          </p:nvSpPr>
          <p:spPr bwMode="auto">
            <a:xfrm rot="1828729">
              <a:off x="-273520" y="318907"/>
              <a:ext cx="772680" cy="679968"/>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lt1"/>
                </a:solidFill>
              </a:endParaRPr>
            </a:p>
          </p:txBody>
        </p:sp>
        <p:sp>
          <p:nvSpPr>
            <p:cNvPr id="42" name="文本框 5"/>
            <p:cNvSpPr txBox="1">
              <a:spLocks noChangeArrowheads="1"/>
            </p:cNvSpPr>
            <p:nvPr/>
          </p:nvSpPr>
          <p:spPr bwMode="auto">
            <a:xfrm>
              <a:off x="-192713" y="505002"/>
              <a:ext cx="601827" cy="303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800" b="1">
                  <a:solidFill>
                    <a:schemeClr val="bg1"/>
                  </a:solidFill>
                  <a:latin typeface="方正兰亭黑_GBK"/>
                  <a:ea typeface="方正兰亭黑_GBK"/>
                </a:rPr>
                <a:t>ONE</a:t>
              </a:r>
              <a:endParaRPr lang="zh-CN" altLang="en-US" sz="1800" b="1">
                <a:solidFill>
                  <a:schemeClr val="bg1"/>
                </a:solidFill>
                <a:latin typeface="方正兰亭黑_GBK"/>
                <a:ea typeface="方正兰亭黑_GBK"/>
              </a:endParaRPr>
            </a:p>
          </p:txBody>
        </p:sp>
      </p:grpSp>
      <p:sp>
        <p:nvSpPr>
          <p:cNvPr id="10" name="矩形 9"/>
          <p:cNvSpPr/>
          <p:nvPr/>
        </p:nvSpPr>
        <p:spPr>
          <a:xfrm>
            <a:off x="468313" y="2062865"/>
            <a:ext cx="6126451" cy="2896947"/>
          </a:xfrm>
          <a:prstGeom prst="rect">
            <a:avLst/>
          </a:prstGeom>
        </p:spPr>
        <p:txBody>
          <a:bodyPr wrap="square">
            <a:spAutoFit/>
          </a:bodyPr>
          <a:lstStyle/>
          <a:p>
            <a:pPr>
              <a:lnSpc>
                <a:spcPct val="150000"/>
              </a:lnSpc>
            </a:pPr>
            <a:r>
              <a:rPr lang="zh-CN" altLang="en-US" b="1" dirty="0">
                <a:solidFill>
                  <a:schemeClr val="tx1">
                    <a:lumMod val="85000"/>
                    <a:lumOff val="15000"/>
                  </a:schemeClr>
                </a:solidFill>
                <a:latin typeface="+mn-ea"/>
              </a:rPr>
              <a:t>先前解决方法有缺陷：</a:t>
            </a:r>
            <a:endParaRPr lang="en-US" altLang="zh-CN" b="1" dirty="0">
              <a:solidFill>
                <a:schemeClr val="tx1">
                  <a:lumMod val="85000"/>
                  <a:lumOff val="15000"/>
                </a:schemeClr>
              </a:solidFill>
              <a:latin typeface="+mn-ea"/>
            </a:endParaRPr>
          </a:p>
          <a:p>
            <a:pPr>
              <a:lnSpc>
                <a:spcPct val="150000"/>
              </a:lnSpc>
            </a:pPr>
            <a:r>
              <a:rPr lang="zh-CN" altLang="en-US" dirty="0">
                <a:solidFill>
                  <a:schemeClr val="tx1">
                    <a:lumMod val="85000"/>
                    <a:lumOff val="15000"/>
                  </a:schemeClr>
                </a:solidFill>
                <a:latin typeface="+mn-ea"/>
              </a:rPr>
              <a:t>一些模型采取</a:t>
            </a:r>
            <a:r>
              <a:rPr lang="zh-CN" altLang="en-US" dirty="0">
                <a:solidFill>
                  <a:srgbClr val="FF0000"/>
                </a:solidFill>
                <a:latin typeface="+mn-ea"/>
              </a:rPr>
              <a:t>结合文本</a:t>
            </a:r>
            <a:r>
              <a:rPr lang="zh-CN" altLang="en-US" dirty="0">
                <a:solidFill>
                  <a:schemeClr val="tx1">
                    <a:lumMod val="85000"/>
                    <a:lumOff val="15000"/>
                  </a:schemeClr>
                </a:solidFill>
                <a:latin typeface="+mn-ea"/>
              </a:rPr>
              <a:t>的方法</a:t>
            </a:r>
            <a:r>
              <a:rPr lang="en-US" altLang="zh-CN" dirty="0">
                <a:solidFill>
                  <a:schemeClr val="tx1">
                    <a:lumMod val="85000"/>
                    <a:lumOff val="15000"/>
                  </a:schemeClr>
                </a:solidFill>
                <a:latin typeface="+mn-ea"/>
              </a:rPr>
              <a:t>(14-16</a:t>
            </a:r>
            <a:r>
              <a:rPr lang="zh-CN" altLang="en-US" dirty="0">
                <a:solidFill>
                  <a:schemeClr val="tx1">
                    <a:lumMod val="85000"/>
                    <a:lumOff val="15000"/>
                  </a:schemeClr>
                </a:solidFill>
                <a:latin typeface="+mn-ea"/>
              </a:rPr>
              <a:t>年</a:t>
            </a:r>
            <a:r>
              <a:rPr lang="en-US" altLang="zh-CN" dirty="0">
                <a:solidFill>
                  <a:schemeClr val="tx1">
                    <a:lumMod val="85000"/>
                    <a:lumOff val="15000"/>
                  </a:schemeClr>
                </a:solidFill>
                <a:latin typeface="+mn-ea"/>
              </a:rPr>
              <a:t>)</a:t>
            </a:r>
            <a:r>
              <a:rPr lang="zh-CN" altLang="en-US" dirty="0">
                <a:solidFill>
                  <a:schemeClr val="tx1">
                    <a:lumMod val="85000"/>
                    <a:lumOff val="15000"/>
                  </a:schemeClr>
                </a:solidFill>
                <a:latin typeface="+mn-ea"/>
              </a:rPr>
              <a:t>，但存在以下问题：</a:t>
            </a:r>
            <a:endParaRPr lang="en-US" altLang="zh-CN" dirty="0">
              <a:solidFill>
                <a:schemeClr val="tx1">
                  <a:lumMod val="85000"/>
                  <a:lumOff val="15000"/>
                </a:schemeClr>
              </a:solidFill>
              <a:latin typeface="+mn-ea"/>
            </a:endParaRPr>
          </a:p>
          <a:p>
            <a:pPr>
              <a:lnSpc>
                <a:spcPct val="150000"/>
              </a:lnSpc>
            </a:pPr>
            <a:r>
              <a:rPr lang="en-US" altLang="zh-CN" dirty="0">
                <a:solidFill>
                  <a:schemeClr val="tx1">
                    <a:lumMod val="85000"/>
                    <a:lumOff val="15000"/>
                  </a:schemeClr>
                </a:solidFill>
                <a:latin typeface="+mn-ea"/>
              </a:rPr>
              <a:t>1</a:t>
            </a:r>
            <a:r>
              <a:rPr lang="zh-CN" altLang="en-US" dirty="0">
                <a:solidFill>
                  <a:schemeClr val="tx1">
                    <a:lumMod val="85000"/>
                    <a:lumOff val="15000"/>
                  </a:schemeClr>
                </a:solidFill>
                <a:latin typeface="+mn-ea"/>
              </a:rPr>
              <a:t>、结构和文本表示的最佳组合在这些方法中并没有得到很好的研究。</a:t>
            </a:r>
            <a:endParaRPr lang="en-US" altLang="zh-CN" dirty="0">
              <a:solidFill>
                <a:schemeClr val="tx1">
                  <a:lumMod val="85000"/>
                  <a:lumOff val="15000"/>
                </a:schemeClr>
              </a:solidFill>
              <a:latin typeface="+mn-ea"/>
            </a:endParaRPr>
          </a:p>
          <a:p>
            <a:pPr>
              <a:lnSpc>
                <a:spcPct val="150000"/>
              </a:lnSpc>
            </a:pPr>
            <a:r>
              <a:rPr lang="en-US" altLang="zh-CN" dirty="0">
                <a:solidFill>
                  <a:schemeClr val="tx1">
                    <a:lumMod val="85000"/>
                    <a:lumOff val="15000"/>
                  </a:schemeClr>
                </a:solidFill>
                <a:latin typeface="+mn-ea"/>
              </a:rPr>
              <a:t>——</a:t>
            </a:r>
            <a:r>
              <a:rPr lang="zh-CN" altLang="en-US" b="1" dirty="0">
                <a:solidFill>
                  <a:schemeClr val="tx1">
                    <a:lumMod val="85000"/>
                    <a:lumOff val="15000"/>
                  </a:schemeClr>
                </a:solidFill>
                <a:latin typeface="+mn-ea"/>
              </a:rPr>
              <a:t>编码器应该联合编码结构和文本信息。</a:t>
            </a:r>
            <a:endParaRPr lang="en-US" altLang="zh-CN" b="1" dirty="0">
              <a:solidFill>
                <a:schemeClr val="tx1">
                  <a:lumMod val="85000"/>
                  <a:lumOff val="15000"/>
                </a:schemeClr>
              </a:solidFill>
              <a:latin typeface="+mn-ea"/>
            </a:endParaRPr>
          </a:p>
          <a:p>
            <a:pPr>
              <a:lnSpc>
                <a:spcPct val="150000"/>
              </a:lnSpc>
            </a:pPr>
            <a:r>
              <a:rPr lang="en-US" altLang="zh-CN" dirty="0">
                <a:solidFill>
                  <a:schemeClr val="tx1">
                    <a:lumMod val="85000"/>
                    <a:lumOff val="15000"/>
                  </a:schemeClr>
                </a:solidFill>
                <a:latin typeface="+mn-ea"/>
              </a:rPr>
              <a:t>2</a:t>
            </a:r>
            <a:r>
              <a:rPr lang="zh-CN" altLang="en-US" dirty="0">
                <a:solidFill>
                  <a:schemeClr val="tx1">
                    <a:lumMod val="85000"/>
                    <a:lumOff val="15000"/>
                  </a:schemeClr>
                </a:solidFill>
                <a:latin typeface="+mn-ea"/>
              </a:rPr>
              <a:t>、文本描述可以多方面表示实体的信息，但多种关系却只关注描述的一部分信息。</a:t>
            </a:r>
            <a:endParaRPr lang="en-US" altLang="zh-CN" dirty="0">
              <a:solidFill>
                <a:schemeClr val="tx1">
                  <a:lumMod val="85000"/>
                  <a:lumOff val="15000"/>
                </a:schemeClr>
              </a:solidFill>
              <a:latin typeface="+mn-ea"/>
            </a:endParaRPr>
          </a:p>
          <a:p>
            <a:pPr>
              <a:lnSpc>
                <a:spcPct val="150000"/>
              </a:lnSpc>
            </a:pPr>
            <a:r>
              <a:rPr lang="en-US" altLang="zh-CN" dirty="0">
                <a:solidFill>
                  <a:schemeClr val="tx1">
                    <a:lumMod val="85000"/>
                    <a:lumOff val="15000"/>
                  </a:schemeClr>
                </a:solidFill>
                <a:latin typeface="+mn-ea"/>
              </a:rPr>
              <a:t>——</a:t>
            </a:r>
            <a:r>
              <a:rPr lang="zh-CN" altLang="en-US" b="1" dirty="0">
                <a:solidFill>
                  <a:schemeClr val="tx1">
                    <a:lumMod val="85000"/>
                    <a:lumOff val="15000"/>
                  </a:schemeClr>
                </a:solidFill>
                <a:latin typeface="+mn-ea"/>
              </a:rPr>
              <a:t>编码器应根据不同的关系语境从文本中选择信息。</a:t>
            </a:r>
            <a:endParaRPr lang="en-US" altLang="zh-CN" b="1" dirty="0">
              <a:solidFill>
                <a:schemeClr val="tx1">
                  <a:lumMod val="85000"/>
                  <a:lumOff val="15000"/>
                </a:schemeClr>
              </a:solidFill>
              <a:latin typeface="+mn-ea"/>
            </a:endParaRPr>
          </a:p>
          <a:p>
            <a:pPr>
              <a:lnSpc>
                <a:spcPct val="150000"/>
              </a:lnSpc>
            </a:pPr>
            <a:r>
              <a:rPr lang="en-US" altLang="zh-CN" dirty="0">
                <a:solidFill>
                  <a:schemeClr val="tx1">
                    <a:lumMod val="85000"/>
                    <a:lumOff val="15000"/>
                  </a:schemeClr>
                </a:solidFill>
                <a:latin typeface="+mn-ea"/>
              </a:rPr>
              <a:t>3</a:t>
            </a:r>
            <a:r>
              <a:rPr lang="zh-CN" altLang="en-US" dirty="0">
                <a:solidFill>
                  <a:schemeClr val="tx1">
                    <a:lumMod val="85000"/>
                    <a:lumOff val="15000"/>
                  </a:schemeClr>
                </a:solidFill>
                <a:latin typeface="+mn-ea"/>
              </a:rPr>
              <a:t>、事实多的实体更依赖结构化信息，事实少或没有的实体更依赖文本描述。</a:t>
            </a:r>
            <a:endParaRPr lang="en-US" altLang="zh-CN" dirty="0">
              <a:solidFill>
                <a:schemeClr val="tx1">
                  <a:lumMod val="85000"/>
                  <a:lumOff val="15000"/>
                </a:schemeClr>
              </a:solidFill>
              <a:latin typeface="+mn-ea"/>
            </a:endParaRPr>
          </a:p>
          <a:p>
            <a:pPr>
              <a:lnSpc>
                <a:spcPct val="150000"/>
              </a:lnSpc>
            </a:pPr>
            <a:r>
              <a:rPr lang="en-US" altLang="zh-CN" dirty="0">
                <a:solidFill>
                  <a:schemeClr val="tx1">
                    <a:lumMod val="85000"/>
                    <a:lumOff val="15000"/>
                  </a:schemeClr>
                </a:solidFill>
                <a:latin typeface="+mn-ea"/>
              </a:rPr>
              <a:t>——</a:t>
            </a:r>
            <a:r>
              <a:rPr lang="zh-CN" altLang="en-US" b="1" dirty="0">
                <a:solidFill>
                  <a:schemeClr val="tx1">
                    <a:lumMod val="85000"/>
                    <a:lumOff val="15000"/>
                  </a:schemeClr>
                </a:solidFill>
                <a:latin typeface="+mn-ea"/>
              </a:rPr>
              <a:t>编码器应该通过加权结构化信息和文本信息来学习最有价值的信息。</a:t>
            </a:r>
          </a:p>
        </p:txBody>
      </p:sp>
      <p:sp>
        <p:nvSpPr>
          <p:cNvPr id="11" name="矩形 10"/>
          <p:cNvSpPr/>
          <p:nvPr/>
        </p:nvSpPr>
        <p:spPr>
          <a:xfrm>
            <a:off x="504199" y="621946"/>
            <a:ext cx="5221330" cy="1338828"/>
          </a:xfrm>
          <a:prstGeom prst="rect">
            <a:avLst/>
          </a:prstGeom>
        </p:spPr>
        <p:txBody>
          <a:bodyPr wrap="square">
            <a:spAutoFit/>
          </a:bodyPr>
          <a:lstStyle/>
          <a:p>
            <a:pPr>
              <a:lnSpc>
                <a:spcPct val="150000"/>
              </a:lnSpc>
            </a:pPr>
            <a:r>
              <a:rPr lang="zh-CN" altLang="en-US" b="1" dirty="0">
                <a:solidFill>
                  <a:schemeClr val="tx1">
                    <a:lumMod val="85000"/>
                    <a:lumOff val="15000"/>
                  </a:schemeClr>
                </a:solidFill>
              </a:rPr>
              <a:t>针对问题：</a:t>
            </a:r>
            <a:endParaRPr lang="en-US" altLang="zh-CN" b="1" dirty="0">
              <a:solidFill>
                <a:schemeClr val="tx1">
                  <a:lumMod val="85000"/>
                  <a:lumOff val="15000"/>
                </a:schemeClr>
              </a:solidFill>
            </a:endParaRPr>
          </a:p>
          <a:p>
            <a:pPr>
              <a:lnSpc>
                <a:spcPct val="150000"/>
              </a:lnSpc>
            </a:pPr>
            <a:r>
              <a:rPr lang="zh-CN" altLang="en-US" dirty="0">
                <a:solidFill>
                  <a:schemeClr val="tx1">
                    <a:lumMod val="85000"/>
                    <a:lumOff val="15000"/>
                  </a:schemeClr>
                </a:solidFill>
              </a:rPr>
              <a:t>知识图谱嵌入的目的是将实体和知识图谱的关系编码为连续的低维向量空间。很多模型能处理有知识图谱的结构化信息，无法处理</a:t>
            </a:r>
            <a:r>
              <a:rPr lang="zh-CN" altLang="en-US" dirty="0">
                <a:solidFill>
                  <a:srgbClr val="FF0000"/>
                </a:solidFill>
              </a:rPr>
              <a:t>相关事实很少或者没有的实体，这就是知识图谱的稀疏问题</a:t>
            </a:r>
            <a:r>
              <a:rPr lang="zh-CN" altLang="en-US" dirty="0">
                <a:solidFill>
                  <a:schemeClr val="tx1">
                    <a:lumMod val="85000"/>
                    <a:lumOff val="15000"/>
                  </a:schemeClr>
                </a:solidFill>
              </a:rPr>
              <a:t>。</a:t>
            </a:r>
          </a:p>
        </p:txBody>
      </p:sp>
      <p:sp>
        <p:nvSpPr>
          <p:cNvPr id="16" name="矩形 15"/>
          <p:cNvSpPr/>
          <p:nvPr/>
        </p:nvSpPr>
        <p:spPr>
          <a:xfrm>
            <a:off x="5809533" y="1761888"/>
            <a:ext cx="3334467" cy="276999"/>
          </a:xfrm>
          <a:prstGeom prst="rect">
            <a:avLst/>
          </a:prstGeom>
        </p:spPr>
        <p:txBody>
          <a:bodyPr wrap="square">
            <a:spAutoFit/>
          </a:bodyPr>
          <a:lstStyle/>
          <a:p>
            <a:r>
              <a:rPr lang="en-US" altLang="zh-CN" sz="1200" dirty="0">
                <a:solidFill>
                  <a:schemeClr val="accent1"/>
                </a:solidFill>
                <a:latin typeface="+mj-ea"/>
                <a:ea typeface="+mj-ea"/>
              </a:rPr>
              <a:t>triplet (Head Entity, Relation, Tail Entity)</a:t>
            </a:r>
            <a:endParaRPr lang="zh-CN" altLang="en-US" sz="1200" dirty="0">
              <a:solidFill>
                <a:schemeClr val="accent1"/>
              </a:solidFill>
              <a:latin typeface="+mj-ea"/>
              <a:ea typeface="+mj-ea"/>
            </a:endParaRPr>
          </a:p>
        </p:txBody>
      </p:sp>
      <p:cxnSp>
        <p:nvCxnSpPr>
          <p:cNvPr id="5" name="直接箭头连接符 4"/>
          <p:cNvCxnSpPr>
            <a:endCxn id="16" idx="1"/>
          </p:cNvCxnSpPr>
          <p:nvPr/>
        </p:nvCxnSpPr>
        <p:spPr>
          <a:xfrm>
            <a:off x="3531538" y="1560945"/>
            <a:ext cx="2277995" cy="3394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872509" y="1560945"/>
            <a:ext cx="1680947"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382" y="2038886"/>
            <a:ext cx="8132618" cy="19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52187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27"/>
                                        </p:tgtEl>
                                        <p:attrNameLst>
                                          <p:attrName>style.visibility</p:attrName>
                                        </p:attrNameLst>
                                      </p:cBhvr>
                                      <p:to>
                                        <p:strVal val="visible"/>
                                      </p:to>
                                    </p:set>
                                    <p:animEffect transition="in" filter="fade">
                                      <p:cBhvr>
                                        <p:cTn id="26"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5"/>
          <p:cNvSpPr txBox="1">
            <a:spLocks noChangeArrowheads="1"/>
          </p:cNvSpPr>
          <p:nvPr/>
        </p:nvSpPr>
        <p:spPr bwMode="auto">
          <a:xfrm>
            <a:off x="468313" y="230127"/>
            <a:ext cx="12153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a:solidFill>
                  <a:schemeClr val="accent1"/>
                </a:solidFill>
                <a:latin typeface="方正兰亭黑_GBK"/>
                <a:ea typeface="方正兰亭黑_GBK"/>
              </a:rPr>
              <a:t>Introduction</a:t>
            </a:r>
          </a:p>
        </p:txBody>
      </p:sp>
      <p:sp>
        <p:nvSpPr>
          <p:cNvPr id="38" name="矩形 37"/>
          <p:cNvSpPr/>
          <p:nvPr/>
        </p:nvSpPr>
        <p:spPr>
          <a:xfrm>
            <a:off x="504199" y="1015354"/>
            <a:ext cx="5221330" cy="371768"/>
          </a:xfrm>
          <a:prstGeom prst="rect">
            <a:avLst/>
          </a:prstGeom>
        </p:spPr>
        <p:txBody>
          <a:bodyPr wrap="square">
            <a:spAutoFit/>
          </a:bodyPr>
          <a:lstStyle/>
          <a:p>
            <a:pPr>
              <a:lnSpc>
                <a:spcPct val="150000"/>
              </a:lnSpc>
            </a:pPr>
            <a:endParaRPr lang="zh-CN" altLang="en-US" dirty="0">
              <a:solidFill>
                <a:schemeClr val="tx1">
                  <a:lumMod val="85000"/>
                  <a:lumOff val="15000"/>
                </a:schemeClr>
              </a:solidFill>
            </a:endParaRPr>
          </a:p>
        </p:txBody>
      </p:sp>
      <p:cxnSp>
        <p:nvCxnSpPr>
          <p:cNvPr id="39" name="直接连接符 38"/>
          <p:cNvCxnSpPr/>
          <p:nvPr/>
        </p:nvCxnSpPr>
        <p:spPr>
          <a:xfrm>
            <a:off x="563972" y="563304"/>
            <a:ext cx="52863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0" name="组合 39"/>
          <p:cNvGrpSpPr/>
          <p:nvPr/>
        </p:nvGrpSpPr>
        <p:grpSpPr>
          <a:xfrm>
            <a:off x="8015288" y="281883"/>
            <a:ext cx="940955" cy="828052"/>
            <a:chOff x="-273520" y="318907"/>
            <a:chExt cx="772680" cy="679968"/>
          </a:xfrm>
        </p:grpSpPr>
        <p:sp>
          <p:nvSpPr>
            <p:cNvPr id="41" name="Freeform 5"/>
            <p:cNvSpPr>
              <a:spLocks/>
            </p:cNvSpPr>
            <p:nvPr/>
          </p:nvSpPr>
          <p:spPr bwMode="auto">
            <a:xfrm rot="1828729">
              <a:off x="-273520" y="318907"/>
              <a:ext cx="772680" cy="679968"/>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lt1"/>
                </a:solidFill>
              </a:endParaRPr>
            </a:p>
          </p:txBody>
        </p:sp>
        <p:sp>
          <p:nvSpPr>
            <p:cNvPr id="42" name="文本框 5"/>
            <p:cNvSpPr txBox="1">
              <a:spLocks noChangeArrowheads="1"/>
            </p:cNvSpPr>
            <p:nvPr/>
          </p:nvSpPr>
          <p:spPr bwMode="auto">
            <a:xfrm>
              <a:off x="-192713" y="505002"/>
              <a:ext cx="601827" cy="303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800" b="1">
                  <a:solidFill>
                    <a:schemeClr val="bg1"/>
                  </a:solidFill>
                  <a:latin typeface="方正兰亭黑_GBK"/>
                  <a:ea typeface="方正兰亭黑_GBK"/>
                </a:rPr>
                <a:t>ONE</a:t>
              </a:r>
              <a:endParaRPr lang="zh-CN" altLang="en-US" sz="1800" b="1">
                <a:solidFill>
                  <a:schemeClr val="bg1"/>
                </a:solidFill>
                <a:latin typeface="方正兰亭黑_GBK"/>
                <a:ea typeface="方正兰亭黑_GBK"/>
              </a:endParaRPr>
            </a:p>
          </p:txBody>
        </p:sp>
      </p:grpSp>
      <p:sp>
        <p:nvSpPr>
          <p:cNvPr id="11" name="矩形 10"/>
          <p:cNvSpPr/>
          <p:nvPr/>
        </p:nvSpPr>
        <p:spPr>
          <a:xfrm>
            <a:off x="504199" y="1009227"/>
            <a:ext cx="6441546" cy="1338828"/>
          </a:xfrm>
          <a:prstGeom prst="rect">
            <a:avLst/>
          </a:prstGeom>
        </p:spPr>
        <p:txBody>
          <a:bodyPr wrap="square">
            <a:spAutoFit/>
          </a:bodyPr>
          <a:lstStyle/>
          <a:p>
            <a:pPr>
              <a:lnSpc>
                <a:spcPct val="150000"/>
              </a:lnSpc>
            </a:pPr>
            <a:r>
              <a:rPr lang="zh-CN" altLang="en-US" b="1" dirty="0">
                <a:solidFill>
                  <a:schemeClr val="tx1">
                    <a:lumMod val="85000"/>
                    <a:lumOff val="15000"/>
                  </a:schemeClr>
                </a:solidFill>
              </a:rPr>
              <a:t>本文方法</a:t>
            </a:r>
            <a:r>
              <a:rPr lang="en-US" altLang="zh-CN" b="1" dirty="0">
                <a:solidFill>
                  <a:schemeClr val="tx1">
                    <a:lumMod val="85000"/>
                    <a:lumOff val="15000"/>
                  </a:schemeClr>
                </a:solidFill>
              </a:rPr>
              <a:t>(A-LSTM)</a:t>
            </a:r>
            <a:r>
              <a:rPr lang="zh-CN" altLang="en-US" b="1" dirty="0">
                <a:solidFill>
                  <a:schemeClr val="tx1">
                    <a:lumMod val="85000"/>
                    <a:lumOff val="15000"/>
                  </a:schemeClr>
                </a:solidFill>
              </a:rPr>
              <a:t>：</a:t>
            </a:r>
            <a:endParaRPr lang="en-US" altLang="zh-CN" b="1" dirty="0">
              <a:solidFill>
                <a:schemeClr val="tx1">
                  <a:lumMod val="85000"/>
                  <a:lumOff val="15000"/>
                </a:schemeClr>
              </a:solidFill>
            </a:endParaRPr>
          </a:p>
          <a:p>
            <a:pPr>
              <a:lnSpc>
                <a:spcPct val="150000"/>
              </a:lnSpc>
            </a:pPr>
            <a:r>
              <a:rPr lang="en-US" altLang="zh-CN" dirty="0">
                <a:solidFill>
                  <a:schemeClr val="tx1">
                    <a:lumMod val="85000"/>
                    <a:lumOff val="15000"/>
                  </a:schemeClr>
                </a:solidFill>
              </a:rPr>
              <a:t>1</a:t>
            </a:r>
            <a:r>
              <a:rPr lang="zh-CN" altLang="en-US" dirty="0">
                <a:solidFill>
                  <a:schemeClr val="tx1">
                    <a:lumMod val="85000"/>
                    <a:lumOff val="15000"/>
                  </a:schemeClr>
                </a:solidFill>
              </a:rPr>
              <a:t>、本文利用门机制，联合结构信息和文本描述对实体进行表示。 门决定来自结构或文本表示的信息在表示中所占的权重。 </a:t>
            </a:r>
            <a:endParaRPr lang="en-US" altLang="zh-CN" dirty="0">
              <a:solidFill>
                <a:schemeClr val="tx1">
                  <a:lumMod val="85000"/>
                  <a:lumOff val="15000"/>
                </a:schemeClr>
              </a:solidFill>
            </a:endParaRPr>
          </a:p>
          <a:p>
            <a:pPr>
              <a:lnSpc>
                <a:spcPct val="150000"/>
              </a:lnSpc>
            </a:pPr>
            <a:r>
              <a:rPr lang="en-US" altLang="zh-CN" dirty="0">
                <a:solidFill>
                  <a:schemeClr val="tx1">
                    <a:lumMod val="85000"/>
                    <a:lumOff val="15000"/>
                  </a:schemeClr>
                </a:solidFill>
              </a:rPr>
              <a:t>2</a:t>
            </a:r>
            <a:r>
              <a:rPr lang="zh-CN" altLang="en-US" dirty="0">
                <a:solidFill>
                  <a:schemeClr val="tx1">
                    <a:lumMod val="85000"/>
                    <a:lumOff val="15000"/>
                  </a:schemeClr>
                </a:solidFill>
              </a:rPr>
              <a:t>、本文引入注意机制，从不同上下文的文本描述中选择最相关的信息。</a:t>
            </a:r>
          </a:p>
        </p:txBody>
      </p:sp>
      <p:sp>
        <p:nvSpPr>
          <p:cNvPr id="14" name="矩形 13"/>
          <p:cNvSpPr/>
          <p:nvPr/>
        </p:nvSpPr>
        <p:spPr>
          <a:xfrm>
            <a:off x="563972" y="2533873"/>
            <a:ext cx="6441546" cy="1650452"/>
          </a:xfrm>
          <a:prstGeom prst="rect">
            <a:avLst/>
          </a:prstGeom>
        </p:spPr>
        <p:txBody>
          <a:bodyPr wrap="square">
            <a:spAutoFit/>
          </a:bodyPr>
          <a:lstStyle/>
          <a:p>
            <a:pPr>
              <a:lnSpc>
                <a:spcPct val="150000"/>
              </a:lnSpc>
            </a:pPr>
            <a:r>
              <a:rPr lang="zh-CN" altLang="en-US" b="1" dirty="0">
                <a:solidFill>
                  <a:schemeClr val="tx1">
                    <a:lumMod val="85000"/>
                    <a:lumOff val="15000"/>
                  </a:schemeClr>
                </a:solidFill>
              </a:rPr>
              <a:t>创新点：</a:t>
            </a:r>
            <a:endParaRPr lang="en-US" altLang="zh-CN" b="1" dirty="0">
              <a:solidFill>
                <a:schemeClr val="tx1">
                  <a:lumMod val="85000"/>
                  <a:lumOff val="15000"/>
                </a:schemeClr>
              </a:solidFill>
            </a:endParaRPr>
          </a:p>
          <a:p>
            <a:pPr>
              <a:lnSpc>
                <a:spcPct val="150000"/>
              </a:lnSpc>
            </a:pPr>
            <a:r>
              <a:rPr lang="en-US" altLang="zh-CN" dirty="0">
                <a:solidFill>
                  <a:schemeClr val="tx1">
                    <a:lumMod val="85000"/>
                    <a:lumOff val="15000"/>
                  </a:schemeClr>
                </a:solidFill>
              </a:rPr>
              <a:t>1</a:t>
            </a:r>
            <a:r>
              <a:rPr lang="zh-CN" altLang="en-US" dirty="0">
                <a:solidFill>
                  <a:schemeClr val="tx1">
                    <a:lumMod val="85000"/>
                    <a:lumOff val="15000"/>
                  </a:schemeClr>
                </a:solidFill>
              </a:rPr>
              <a:t>、与以前的方法不同，本文将实体的结构和文本信息整合到联合表示中。</a:t>
            </a:r>
          </a:p>
          <a:p>
            <a:pPr>
              <a:lnSpc>
                <a:spcPct val="150000"/>
              </a:lnSpc>
            </a:pPr>
            <a:r>
              <a:rPr lang="en-US" altLang="zh-CN" dirty="0">
                <a:solidFill>
                  <a:schemeClr val="tx1">
                    <a:lumMod val="85000"/>
                    <a:lumOff val="15000"/>
                  </a:schemeClr>
                </a:solidFill>
              </a:rPr>
              <a:t>2</a:t>
            </a:r>
            <a:r>
              <a:rPr lang="zh-CN" altLang="en-US" dirty="0">
                <a:solidFill>
                  <a:schemeClr val="tx1">
                    <a:lumMod val="85000"/>
                    <a:lumOff val="15000"/>
                  </a:schemeClr>
                </a:solidFill>
              </a:rPr>
              <a:t>、门机制可以自动找到结构和文本信息之间的平衡。</a:t>
            </a:r>
          </a:p>
          <a:p>
            <a:pPr>
              <a:lnSpc>
                <a:spcPct val="150000"/>
              </a:lnSpc>
            </a:pPr>
            <a:r>
              <a:rPr lang="en-US" altLang="zh-CN" dirty="0">
                <a:solidFill>
                  <a:schemeClr val="tx1">
                    <a:lumMod val="85000"/>
                    <a:lumOff val="15000"/>
                  </a:schemeClr>
                </a:solidFill>
              </a:rPr>
              <a:t>3</a:t>
            </a:r>
            <a:r>
              <a:rPr lang="zh-CN" altLang="en-US" dirty="0">
                <a:solidFill>
                  <a:schemeClr val="tx1">
                    <a:lumMod val="85000"/>
                    <a:lumOff val="15000"/>
                  </a:schemeClr>
                </a:solidFill>
              </a:rPr>
              <a:t>、给定实体，</a:t>
            </a:r>
            <a:r>
              <a:rPr lang="en-US" altLang="zh-CN" dirty="0">
                <a:solidFill>
                  <a:schemeClr val="tx1">
                    <a:lumMod val="85000"/>
                    <a:lumOff val="15000"/>
                  </a:schemeClr>
                </a:solidFill>
              </a:rPr>
              <a:t>LSTM</a:t>
            </a:r>
            <a:r>
              <a:rPr lang="zh-CN" altLang="en-US" dirty="0">
                <a:solidFill>
                  <a:schemeClr val="tx1">
                    <a:lumMod val="85000"/>
                    <a:lumOff val="15000"/>
                  </a:schemeClr>
                </a:solidFill>
              </a:rPr>
              <a:t>编码器可以根据不同的关系动态地从文本描述中选择最相关的信息。</a:t>
            </a:r>
          </a:p>
        </p:txBody>
      </p:sp>
    </p:spTree>
    <p:extLst>
      <p:ext uri="{BB962C8B-B14F-4D97-AF65-F5344CB8AC3E}">
        <p14:creationId xmlns:p14="http://schemas.microsoft.com/office/powerpoint/2010/main" val="6000884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5"/>
          <p:cNvSpPr>
            <a:spLocks/>
          </p:cNvSpPr>
          <p:nvPr/>
        </p:nvSpPr>
        <p:spPr bwMode="auto">
          <a:xfrm rot="1828729">
            <a:off x="1462404" y="3218341"/>
            <a:ext cx="495450" cy="436002"/>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Freeform 5"/>
          <p:cNvSpPr>
            <a:spLocks/>
          </p:cNvSpPr>
          <p:nvPr/>
        </p:nvSpPr>
        <p:spPr bwMode="auto">
          <a:xfrm rot="1828729">
            <a:off x="2324914" y="1950625"/>
            <a:ext cx="856285" cy="75354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Freeform 5"/>
          <p:cNvSpPr>
            <a:spLocks/>
          </p:cNvSpPr>
          <p:nvPr/>
        </p:nvSpPr>
        <p:spPr bwMode="auto">
          <a:xfrm rot="1828729">
            <a:off x="1249849" y="1948977"/>
            <a:ext cx="1743692" cy="1534470"/>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Freeform 5"/>
          <p:cNvSpPr>
            <a:spLocks/>
          </p:cNvSpPr>
          <p:nvPr/>
        </p:nvSpPr>
        <p:spPr bwMode="auto">
          <a:xfrm rot="1828729">
            <a:off x="1041579" y="2904966"/>
            <a:ext cx="722514" cy="63582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文本框 5"/>
          <p:cNvSpPr txBox="1">
            <a:spLocks noChangeArrowheads="1"/>
          </p:cNvSpPr>
          <p:nvPr/>
        </p:nvSpPr>
        <p:spPr bwMode="auto">
          <a:xfrm>
            <a:off x="1710129" y="2442493"/>
            <a:ext cx="74411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3600" b="1">
                <a:solidFill>
                  <a:prstClr val="white"/>
                </a:solidFill>
                <a:latin typeface="方正兰亭黑_GBK"/>
                <a:ea typeface="方正兰亭黑_GBK"/>
              </a:rPr>
              <a:t>02</a:t>
            </a:r>
            <a:endParaRPr lang="zh-CN" altLang="en-US" sz="3600" b="1">
              <a:solidFill>
                <a:prstClr val="white"/>
              </a:solidFill>
              <a:latin typeface="方正兰亭黑_GBK"/>
              <a:ea typeface="方正兰亭黑_GBK"/>
            </a:endParaRPr>
          </a:p>
        </p:txBody>
      </p:sp>
      <p:sp>
        <p:nvSpPr>
          <p:cNvPr id="18" name="文本框 5"/>
          <p:cNvSpPr txBox="1">
            <a:spLocks noChangeArrowheads="1"/>
          </p:cNvSpPr>
          <p:nvPr/>
        </p:nvSpPr>
        <p:spPr bwMode="auto">
          <a:xfrm>
            <a:off x="3459616" y="2278980"/>
            <a:ext cx="188545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2000" b="1" dirty="0">
                <a:solidFill>
                  <a:srgbClr val="27506E"/>
                </a:solidFill>
                <a:latin typeface="方正兰亭黑_GBK"/>
                <a:ea typeface="方正兰亭黑_GBK"/>
              </a:rPr>
              <a:t>Related Work</a:t>
            </a:r>
            <a:endParaRPr lang="zh-CN" altLang="en-US" sz="2000" b="1" dirty="0">
              <a:solidFill>
                <a:srgbClr val="27506E"/>
              </a:solidFill>
              <a:latin typeface="方正兰亭黑_GBK"/>
              <a:ea typeface="方正兰亭黑_GBK"/>
            </a:endParaRPr>
          </a:p>
        </p:txBody>
      </p:sp>
      <p:cxnSp>
        <p:nvCxnSpPr>
          <p:cNvPr id="5" name="直接连接符 4"/>
          <p:cNvCxnSpPr/>
          <p:nvPr/>
        </p:nvCxnSpPr>
        <p:spPr>
          <a:xfrm>
            <a:off x="3545906" y="2685900"/>
            <a:ext cx="52863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圆角矩形 5"/>
          <p:cNvSpPr/>
          <p:nvPr/>
        </p:nvSpPr>
        <p:spPr>
          <a:xfrm>
            <a:off x="3557588" y="3235453"/>
            <a:ext cx="1014412" cy="342900"/>
          </a:xfrm>
          <a:prstGeom prst="roundRect">
            <a:avLst>
              <a:gd name="adj" fmla="val 50000"/>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prstClr val="white"/>
                </a:solidFill>
              </a:rPr>
              <a:t>PART TWO</a:t>
            </a:r>
            <a:endParaRPr lang="zh-CN" altLang="en-US">
              <a:solidFill>
                <a:prstClr val="white"/>
              </a:solidFill>
            </a:endParaRPr>
          </a:p>
        </p:txBody>
      </p:sp>
    </p:spTree>
    <p:extLst>
      <p:ext uri="{BB962C8B-B14F-4D97-AF65-F5344CB8AC3E}">
        <p14:creationId xmlns:p14="http://schemas.microsoft.com/office/powerpoint/2010/main" val="5715144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5"/>
          <p:cNvSpPr txBox="1">
            <a:spLocks noChangeArrowheads="1"/>
          </p:cNvSpPr>
          <p:nvPr/>
        </p:nvSpPr>
        <p:spPr bwMode="auto">
          <a:xfrm>
            <a:off x="468313" y="230127"/>
            <a:ext cx="13773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a:solidFill>
                  <a:schemeClr val="accent1"/>
                </a:solidFill>
                <a:latin typeface="方正兰亭黑_GBK"/>
                <a:ea typeface="方正兰亭黑_GBK"/>
              </a:rPr>
              <a:t>Related Work</a:t>
            </a:r>
          </a:p>
        </p:txBody>
      </p:sp>
      <p:sp>
        <p:nvSpPr>
          <p:cNvPr id="38" name="矩形 37"/>
          <p:cNvSpPr/>
          <p:nvPr/>
        </p:nvSpPr>
        <p:spPr>
          <a:xfrm>
            <a:off x="504199" y="1015354"/>
            <a:ext cx="5221330" cy="371768"/>
          </a:xfrm>
          <a:prstGeom prst="rect">
            <a:avLst/>
          </a:prstGeom>
        </p:spPr>
        <p:txBody>
          <a:bodyPr wrap="square">
            <a:spAutoFit/>
          </a:bodyPr>
          <a:lstStyle/>
          <a:p>
            <a:pPr>
              <a:lnSpc>
                <a:spcPct val="150000"/>
              </a:lnSpc>
            </a:pPr>
            <a:endParaRPr lang="zh-CN" altLang="en-US" dirty="0">
              <a:solidFill>
                <a:schemeClr val="tx1">
                  <a:lumMod val="85000"/>
                  <a:lumOff val="15000"/>
                </a:schemeClr>
              </a:solidFill>
            </a:endParaRPr>
          </a:p>
        </p:txBody>
      </p:sp>
      <p:cxnSp>
        <p:nvCxnSpPr>
          <p:cNvPr id="39" name="直接连接符 38"/>
          <p:cNvCxnSpPr/>
          <p:nvPr/>
        </p:nvCxnSpPr>
        <p:spPr>
          <a:xfrm>
            <a:off x="563972" y="563304"/>
            <a:ext cx="52863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0" name="组合 39"/>
          <p:cNvGrpSpPr/>
          <p:nvPr/>
        </p:nvGrpSpPr>
        <p:grpSpPr>
          <a:xfrm>
            <a:off x="8015288" y="281883"/>
            <a:ext cx="940955" cy="828052"/>
            <a:chOff x="-273520" y="318907"/>
            <a:chExt cx="772680" cy="679968"/>
          </a:xfrm>
        </p:grpSpPr>
        <p:sp>
          <p:nvSpPr>
            <p:cNvPr id="41" name="Freeform 5"/>
            <p:cNvSpPr>
              <a:spLocks/>
            </p:cNvSpPr>
            <p:nvPr/>
          </p:nvSpPr>
          <p:spPr bwMode="auto">
            <a:xfrm rot="1828729">
              <a:off x="-273520" y="318907"/>
              <a:ext cx="772680" cy="679968"/>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lt1"/>
                </a:solidFill>
              </a:endParaRPr>
            </a:p>
          </p:txBody>
        </p:sp>
        <p:sp>
          <p:nvSpPr>
            <p:cNvPr id="42" name="文本框 5"/>
            <p:cNvSpPr txBox="1">
              <a:spLocks noChangeArrowheads="1"/>
            </p:cNvSpPr>
            <p:nvPr/>
          </p:nvSpPr>
          <p:spPr bwMode="auto">
            <a:xfrm>
              <a:off x="-192713" y="505002"/>
              <a:ext cx="638684" cy="303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800" b="1" dirty="0">
                  <a:solidFill>
                    <a:schemeClr val="bg1"/>
                  </a:solidFill>
                  <a:latin typeface="方正兰亭黑_GBK"/>
                  <a:ea typeface="方正兰亭黑_GBK"/>
                </a:rPr>
                <a:t>TWO</a:t>
              </a:r>
              <a:endParaRPr lang="zh-CN" altLang="en-US" sz="1800" b="1" dirty="0">
                <a:solidFill>
                  <a:schemeClr val="bg1"/>
                </a:solidFill>
                <a:latin typeface="方正兰亭黑_GBK"/>
                <a:ea typeface="方正兰亭黑_GBK"/>
              </a:endParaRPr>
            </a:p>
          </p:txBody>
        </p:sp>
      </p:grpSp>
      <p:sp>
        <p:nvSpPr>
          <p:cNvPr id="11" name="矩形 10"/>
          <p:cNvSpPr/>
          <p:nvPr/>
        </p:nvSpPr>
        <p:spPr>
          <a:xfrm>
            <a:off x="504199" y="795094"/>
            <a:ext cx="7609494" cy="3520194"/>
          </a:xfrm>
          <a:prstGeom prst="rect">
            <a:avLst/>
          </a:prstGeom>
        </p:spPr>
        <p:txBody>
          <a:bodyPr wrap="square">
            <a:spAutoFit/>
          </a:bodyPr>
          <a:lstStyle/>
          <a:p>
            <a:pPr>
              <a:lnSpc>
                <a:spcPct val="150000"/>
              </a:lnSpc>
            </a:pPr>
            <a:r>
              <a:rPr lang="zh-CN" altLang="en-US" dirty="0">
                <a:solidFill>
                  <a:schemeClr val="tx1">
                    <a:lumMod val="85000"/>
                    <a:lumOff val="15000"/>
                  </a:schemeClr>
                </a:solidFill>
              </a:rPr>
              <a:t>使用文本信息来帮助</a:t>
            </a:r>
            <a:r>
              <a:rPr lang="en-US" altLang="zh-CN" dirty="0">
                <a:solidFill>
                  <a:schemeClr val="tx1">
                    <a:lumMod val="85000"/>
                    <a:lumOff val="15000"/>
                  </a:schemeClr>
                </a:solidFill>
              </a:rPr>
              <a:t>KG</a:t>
            </a:r>
            <a:r>
              <a:rPr lang="zh-CN" altLang="en-US" dirty="0">
                <a:solidFill>
                  <a:schemeClr val="tx1">
                    <a:lumMod val="85000"/>
                    <a:lumOff val="15000"/>
                  </a:schemeClr>
                </a:solidFill>
              </a:rPr>
              <a:t>表示学习的相关方法：</a:t>
            </a:r>
            <a:endParaRPr lang="en-US" altLang="zh-CN" dirty="0">
              <a:solidFill>
                <a:schemeClr val="tx1">
                  <a:lumMod val="85000"/>
                  <a:lumOff val="15000"/>
                </a:schemeClr>
              </a:solidFill>
            </a:endParaRPr>
          </a:p>
          <a:p>
            <a:pPr>
              <a:lnSpc>
                <a:spcPct val="150000"/>
              </a:lnSpc>
            </a:pPr>
            <a:r>
              <a:rPr lang="zh-CN" altLang="en-US" dirty="0">
                <a:solidFill>
                  <a:schemeClr val="tx1">
                    <a:lumMod val="85000"/>
                    <a:lumOff val="15000"/>
                  </a:schemeClr>
                </a:solidFill>
              </a:rPr>
              <a:t> </a:t>
            </a:r>
            <a:r>
              <a:rPr lang="en-US" altLang="zh-CN" dirty="0">
                <a:solidFill>
                  <a:schemeClr val="tx1">
                    <a:lumMod val="85000"/>
                    <a:lumOff val="15000"/>
                  </a:schemeClr>
                </a:solidFill>
              </a:rPr>
              <a:t>[</a:t>
            </a:r>
            <a:r>
              <a:rPr lang="en-US" altLang="zh-CN" dirty="0" err="1">
                <a:solidFill>
                  <a:schemeClr val="tx1">
                    <a:lumMod val="85000"/>
                    <a:lumOff val="15000"/>
                  </a:schemeClr>
                </a:solidFill>
              </a:rPr>
              <a:t>Socheret</a:t>
            </a:r>
            <a:r>
              <a:rPr lang="en-US" altLang="zh-CN" dirty="0">
                <a:solidFill>
                  <a:schemeClr val="tx1">
                    <a:lumMod val="85000"/>
                    <a:lumOff val="15000"/>
                  </a:schemeClr>
                </a:solidFill>
              </a:rPr>
              <a:t> al.2013]	</a:t>
            </a:r>
            <a:r>
              <a:rPr lang="zh-CN" altLang="en-US" dirty="0">
                <a:solidFill>
                  <a:schemeClr val="tx1">
                    <a:lumMod val="85000"/>
                    <a:lumOff val="15000"/>
                  </a:schemeClr>
                </a:solidFill>
              </a:rPr>
              <a:t>实体作为其在实体名称中嵌入词的平均值。</a:t>
            </a:r>
            <a:r>
              <a:rPr lang="en-US" altLang="zh-CN" dirty="0">
                <a:solidFill>
                  <a:schemeClr val="tx1">
                    <a:lumMod val="85000"/>
                    <a:lumOff val="15000"/>
                  </a:schemeClr>
                </a:solidFill>
              </a:rPr>
              <a:t> </a:t>
            </a:r>
          </a:p>
          <a:p>
            <a:pPr>
              <a:lnSpc>
                <a:spcPct val="150000"/>
              </a:lnSpc>
            </a:pPr>
            <a:r>
              <a:rPr lang="en-US" altLang="zh-CN" dirty="0">
                <a:solidFill>
                  <a:schemeClr val="tx1">
                    <a:lumMod val="85000"/>
                    <a:lumOff val="15000"/>
                  </a:schemeClr>
                </a:solidFill>
              </a:rPr>
              <a:t>[Wang et al.2014a]</a:t>
            </a:r>
            <a:r>
              <a:rPr lang="zh-CN" altLang="en-US" dirty="0">
                <a:solidFill>
                  <a:schemeClr val="tx1">
                    <a:lumMod val="85000"/>
                    <a:lumOff val="15000"/>
                  </a:schemeClr>
                </a:solidFill>
              </a:rPr>
              <a:t>对齐实体名称，用维基锚点将知识和文本共同映射到同一空间。</a:t>
            </a:r>
            <a:endParaRPr lang="en-US" altLang="zh-CN" dirty="0">
              <a:solidFill>
                <a:schemeClr val="tx1">
                  <a:lumMod val="85000"/>
                  <a:lumOff val="15000"/>
                </a:schemeClr>
              </a:solidFill>
            </a:endParaRPr>
          </a:p>
          <a:p>
            <a:pPr>
              <a:lnSpc>
                <a:spcPct val="150000"/>
              </a:lnSpc>
            </a:pPr>
            <a:r>
              <a:rPr lang="zh-CN" altLang="en-US" dirty="0">
                <a:solidFill>
                  <a:schemeClr val="tx1">
                    <a:lumMod val="85000"/>
                    <a:lumOff val="15000"/>
                  </a:schemeClr>
                </a:solidFill>
              </a:rPr>
              <a:t> </a:t>
            </a:r>
            <a:r>
              <a:rPr lang="en-US" altLang="zh-CN" dirty="0">
                <a:solidFill>
                  <a:schemeClr val="tx1">
                    <a:lumMod val="85000"/>
                    <a:lumOff val="15000"/>
                  </a:schemeClr>
                </a:solidFill>
              </a:rPr>
              <a:t>[</a:t>
            </a:r>
            <a:r>
              <a:rPr lang="en-US" altLang="zh-CN" dirty="0" err="1">
                <a:solidFill>
                  <a:schemeClr val="tx1">
                    <a:lumMod val="85000"/>
                    <a:lumOff val="15000"/>
                  </a:schemeClr>
                </a:solidFill>
              </a:rPr>
              <a:t>Zhong</a:t>
            </a:r>
            <a:r>
              <a:rPr lang="en-US" altLang="zh-CN" dirty="0">
                <a:solidFill>
                  <a:schemeClr val="tx1">
                    <a:lumMod val="85000"/>
                    <a:lumOff val="15000"/>
                  </a:schemeClr>
                </a:solidFill>
              </a:rPr>
              <a:t> et al.2015]</a:t>
            </a:r>
            <a:r>
              <a:rPr lang="zh-CN" altLang="en-US" dirty="0">
                <a:solidFill>
                  <a:schemeClr val="tx1">
                    <a:lumMod val="85000"/>
                    <a:lumOff val="15000"/>
                  </a:schemeClr>
                </a:solidFill>
              </a:rPr>
              <a:t>扩展了</a:t>
            </a:r>
            <a:r>
              <a:rPr lang="en-US" altLang="zh-CN" dirty="0">
                <a:solidFill>
                  <a:schemeClr val="tx1">
                    <a:lumMod val="85000"/>
                    <a:lumOff val="15000"/>
                  </a:schemeClr>
                </a:solidFill>
              </a:rPr>
              <a:t>14</a:t>
            </a:r>
            <a:r>
              <a:rPr lang="zh-CN" altLang="en-US" dirty="0">
                <a:solidFill>
                  <a:schemeClr val="tx1">
                    <a:lumMod val="85000"/>
                    <a:lumOff val="15000"/>
                  </a:schemeClr>
                </a:solidFill>
              </a:rPr>
              <a:t>年联合模型，使实体描述中的知识和词语相一致。</a:t>
            </a:r>
            <a:endParaRPr lang="en-US" altLang="zh-CN" dirty="0">
              <a:solidFill>
                <a:schemeClr val="tx1">
                  <a:lumMod val="85000"/>
                  <a:lumOff val="15000"/>
                </a:schemeClr>
              </a:solidFill>
            </a:endParaRPr>
          </a:p>
          <a:p>
            <a:pPr>
              <a:lnSpc>
                <a:spcPct val="150000"/>
              </a:lnSpc>
            </a:pPr>
            <a:r>
              <a:rPr lang="zh-CN" altLang="en-US" dirty="0">
                <a:solidFill>
                  <a:schemeClr val="tx1">
                    <a:lumMod val="85000"/>
                    <a:lumOff val="15000"/>
                  </a:schemeClr>
                </a:solidFill>
              </a:rPr>
              <a:t> </a:t>
            </a:r>
            <a:r>
              <a:rPr lang="en-US" altLang="zh-CN" dirty="0">
                <a:solidFill>
                  <a:schemeClr val="tx1">
                    <a:lumMod val="85000"/>
                    <a:lumOff val="15000"/>
                  </a:schemeClr>
                </a:solidFill>
              </a:rPr>
              <a:t>[Zhang et al.2015]</a:t>
            </a:r>
            <a:r>
              <a:rPr lang="zh-CN" altLang="en-US" dirty="0">
                <a:solidFill>
                  <a:schemeClr val="tx1">
                    <a:lumMod val="85000"/>
                    <a:lumOff val="15000"/>
                  </a:schemeClr>
                </a:solidFill>
              </a:rPr>
              <a:t>用实体名称或描述里单词嵌入的平均值来表示实体。</a:t>
            </a:r>
            <a:endParaRPr lang="en-US" altLang="zh-CN" dirty="0">
              <a:solidFill>
                <a:schemeClr val="tx1">
                  <a:lumMod val="85000"/>
                  <a:lumOff val="15000"/>
                </a:schemeClr>
              </a:solidFill>
            </a:endParaRPr>
          </a:p>
          <a:p>
            <a:pPr>
              <a:lnSpc>
                <a:spcPct val="150000"/>
              </a:lnSpc>
            </a:pPr>
            <a:r>
              <a:rPr lang="en-US" altLang="zh-CN" dirty="0">
                <a:solidFill>
                  <a:schemeClr val="tx1">
                    <a:lumMod val="85000"/>
                    <a:lumOff val="15000"/>
                  </a:schemeClr>
                </a:solidFill>
              </a:rPr>
              <a:t>——</a:t>
            </a:r>
            <a:r>
              <a:rPr lang="zh-CN" altLang="en-US" dirty="0">
                <a:solidFill>
                  <a:schemeClr val="tx1">
                    <a:lumMod val="85000"/>
                    <a:lumOff val="15000"/>
                  </a:schemeClr>
                </a:solidFill>
              </a:rPr>
              <a:t>概率模型或者将文本与知识对齐的方式现在已经没什么人用了，最新方法多和深度学习的模型</a:t>
            </a:r>
            <a:r>
              <a:rPr lang="en-US" altLang="zh-CN" dirty="0">
                <a:solidFill>
                  <a:schemeClr val="tx1">
                    <a:lumMod val="85000"/>
                    <a:lumOff val="15000"/>
                  </a:schemeClr>
                </a:solidFill>
              </a:rPr>
              <a:t>(CNN/RNN)</a:t>
            </a:r>
            <a:r>
              <a:rPr lang="zh-CN" altLang="en-US" dirty="0">
                <a:solidFill>
                  <a:schemeClr val="tx1">
                    <a:lumMod val="85000"/>
                    <a:lumOff val="15000"/>
                  </a:schemeClr>
                </a:solidFill>
              </a:rPr>
              <a:t>相关，联合知识和文本来共同表示知识。</a:t>
            </a:r>
            <a:endParaRPr lang="en-US" altLang="zh-CN" dirty="0">
              <a:solidFill>
                <a:schemeClr val="tx1">
                  <a:lumMod val="85000"/>
                  <a:lumOff val="15000"/>
                </a:schemeClr>
              </a:solidFill>
            </a:endParaRPr>
          </a:p>
          <a:p>
            <a:pPr>
              <a:lnSpc>
                <a:spcPct val="150000"/>
              </a:lnSpc>
            </a:pPr>
            <a:r>
              <a:rPr lang="zh-CN" altLang="en-US" dirty="0">
                <a:solidFill>
                  <a:srgbClr val="FF0000"/>
                </a:solidFill>
              </a:rPr>
              <a:t> </a:t>
            </a:r>
            <a:r>
              <a:rPr lang="en-US" altLang="zh-CN" dirty="0">
                <a:solidFill>
                  <a:srgbClr val="FF0000"/>
                </a:solidFill>
              </a:rPr>
              <a:t>[</a:t>
            </a:r>
            <a:r>
              <a:rPr lang="en-US" altLang="zh-CN" dirty="0" err="1">
                <a:solidFill>
                  <a:srgbClr val="FF0000"/>
                </a:solidFill>
              </a:rPr>
              <a:t>Xie</a:t>
            </a:r>
            <a:r>
              <a:rPr lang="en-US" altLang="zh-CN" dirty="0">
                <a:solidFill>
                  <a:srgbClr val="FF0000"/>
                </a:solidFill>
              </a:rPr>
              <a:t> et al.2016]</a:t>
            </a:r>
            <a:r>
              <a:rPr lang="zh-CN" altLang="en-US" dirty="0">
                <a:solidFill>
                  <a:srgbClr val="FF0000"/>
                </a:solidFill>
              </a:rPr>
              <a:t>共同学习具有实体描述的知识图嵌入。他们使用词袋模型和卷积神经网络来编码实体描述的语义。</a:t>
            </a:r>
            <a:endParaRPr lang="en-US" altLang="zh-CN" dirty="0">
              <a:solidFill>
                <a:srgbClr val="FF0000"/>
              </a:solidFill>
            </a:endParaRPr>
          </a:p>
          <a:p>
            <a:pPr>
              <a:lnSpc>
                <a:spcPct val="150000"/>
              </a:lnSpc>
            </a:pPr>
            <a:r>
              <a:rPr lang="zh-CN" altLang="en-US" dirty="0">
                <a:solidFill>
                  <a:schemeClr val="tx1">
                    <a:lumMod val="85000"/>
                    <a:lumOff val="15000"/>
                  </a:schemeClr>
                </a:solidFill>
              </a:rPr>
              <a:t> </a:t>
            </a:r>
            <a:r>
              <a:rPr lang="en-US" altLang="zh-CN" dirty="0">
                <a:solidFill>
                  <a:schemeClr val="tx1">
                    <a:lumMod val="85000"/>
                    <a:lumOff val="15000"/>
                  </a:schemeClr>
                </a:solidFill>
              </a:rPr>
              <a:t>[Lao et al.2012; </a:t>
            </a:r>
            <a:r>
              <a:rPr lang="en-US" altLang="zh-CN" dirty="0" err="1">
                <a:solidFill>
                  <a:schemeClr val="tx1">
                    <a:lumMod val="85000"/>
                    <a:lumOff val="15000"/>
                  </a:schemeClr>
                </a:solidFill>
              </a:rPr>
              <a:t>Toutanova</a:t>
            </a:r>
            <a:r>
              <a:rPr lang="en-US" altLang="zh-CN" dirty="0">
                <a:solidFill>
                  <a:schemeClr val="tx1">
                    <a:lumMod val="85000"/>
                    <a:lumOff val="15000"/>
                  </a:schemeClr>
                </a:solidFill>
              </a:rPr>
              <a:t> et al.2015; </a:t>
            </a:r>
            <a:r>
              <a:rPr lang="en-US" altLang="zh-CN" dirty="0" err="1">
                <a:solidFill>
                  <a:schemeClr val="tx1">
                    <a:lumMod val="85000"/>
                    <a:lumOff val="15000"/>
                  </a:schemeClr>
                </a:solidFill>
              </a:rPr>
              <a:t>Neelakantan</a:t>
            </a:r>
            <a:r>
              <a:rPr lang="en-US" altLang="zh-CN" dirty="0">
                <a:solidFill>
                  <a:schemeClr val="tx1">
                    <a:lumMod val="85000"/>
                    <a:lumOff val="15000"/>
                  </a:schemeClr>
                </a:solidFill>
              </a:rPr>
              <a:t> et al.2015]</a:t>
            </a:r>
            <a:r>
              <a:rPr lang="zh-CN" altLang="en-US" dirty="0">
                <a:solidFill>
                  <a:schemeClr val="tx1">
                    <a:lumMod val="85000"/>
                    <a:lumOff val="15000"/>
                  </a:schemeClr>
                </a:solidFill>
              </a:rPr>
              <a:t>将文本关系和知识库关系映射到相同的向量空间。</a:t>
            </a:r>
          </a:p>
        </p:txBody>
      </p:sp>
    </p:spTree>
    <p:extLst>
      <p:ext uri="{BB962C8B-B14F-4D97-AF65-F5344CB8AC3E}">
        <p14:creationId xmlns:p14="http://schemas.microsoft.com/office/powerpoint/2010/main" val="33298864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5"/>
          <p:cNvSpPr>
            <a:spLocks/>
          </p:cNvSpPr>
          <p:nvPr/>
        </p:nvSpPr>
        <p:spPr bwMode="auto">
          <a:xfrm rot="1828729">
            <a:off x="1462404" y="3218341"/>
            <a:ext cx="495450" cy="436002"/>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Freeform 5"/>
          <p:cNvSpPr>
            <a:spLocks/>
          </p:cNvSpPr>
          <p:nvPr/>
        </p:nvSpPr>
        <p:spPr bwMode="auto">
          <a:xfrm rot="1828729">
            <a:off x="2324914" y="1950625"/>
            <a:ext cx="856285" cy="75354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Freeform 5"/>
          <p:cNvSpPr>
            <a:spLocks/>
          </p:cNvSpPr>
          <p:nvPr/>
        </p:nvSpPr>
        <p:spPr bwMode="auto">
          <a:xfrm rot="1828729">
            <a:off x="1249849" y="1948977"/>
            <a:ext cx="1743692" cy="1534470"/>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Freeform 5"/>
          <p:cNvSpPr>
            <a:spLocks/>
          </p:cNvSpPr>
          <p:nvPr/>
        </p:nvSpPr>
        <p:spPr bwMode="auto">
          <a:xfrm rot="1828729">
            <a:off x="1041579" y="2904966"/>
            <a:ext cx="722514" cy="63582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文本框 5"/>
          <p:cNvSpPr txBox="1">
            <a:spLocks noChangeArrowheads="1"/>
          </p:cNvSpPr>
          <p:nvPr/>
        </p:nvSpPr>
        <p:spPr bwMode="auto">
          <a:xfrm>
            <a:off x="1710129" y="2442493"/>
            <a:ext cx="74411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3600" b="1" dirty="0">
                <a:solidFill>
                  <a:prstClr val="white"/>
                </a:solidFill>
                <a:latin typeface="方正兰亭黑_GBK"/>
                <a:ea typeface="方正兰亭黑_GBK"/>
              </a:rPr>
              <a:t>03</a:t>
            </a:r>
            <a:endParaRPr lang="zh-CN" altLang="en-US" sz="3600" b="1" dirty="0">
              <a:solidFill>
                <a:prstClr val="white"/>
              </a:solidFill>
              <a:latin typeface="方正兰亭黑_GBK"/>
              <a:ea typeface="方正兰亭黑_GBK"/>
            </a:endParaRPr>
          </a:p>
        </p:txBody>
      </p:sp>
      <p:sp>
        <p:nvSpPr>
          <p:cNvPr id="18" name="文本框 5"/>
          <p:cNvSpPr txBox="1">
            <a:spLocks noChangeArrowheads="1"/>
          </p:cNvSpPr>
          <p:nvPr/>
        </p:nvSpPr>
        <p:spPr bwMode="auto">
          <a:xfrm>
            <a:off x="3459616" y="2278980"/>
            <a:ext cx="9476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2000" b="1" dirty="0">
                <a:solidFill>
                  <a:srgbClr val="27506E"/>
                </a:solidFill>
                <a:latin typeface="方正兰亭黑_GBK"/>
                <a:ea typeface="方正兰亭黑_GBK"/>
              </a:rPr>
              <a:t>Model</a:t>
            </a:r>
            <a:endParaRPr lang="zh-CN" altLang="en-US" sz="2000" b="1" dirty="0">
              <a:solidFill>
                <a:srgbClr val="27506E"/>
              </a:solidFill>
              <a:latin typeface="方正兰亭黑_GBK"/>
              <a:ea typeface="方正兰亭黑_GBK"/>
            </a:endParaRPr>
          </a:p>
        </p:txBody>
      </p:sp>
      <p:cxnSp>
        <p:nvCxnSpPr>
          <p:cNvPr id="5" name="直接连接符 4"/>
          <p:cNvCxnSpPr/>
          <p:nvPr/>
        </p:nvCxnSpPr>
        <p:spPr>
          <a:xfrm>
            <a:off x="3545906" y="2685900"/>
            <a:ext cx="52863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圆角矩形 5"/>
          <p:cNvSpPr/>
          <p:nvPr/>
        </p:nvSpPr>
        <p:spPr>
          <a:xfrm>
            <a:off x="3557587" y="3235453"/>
            <a:ext cx="1236086" cy="342900"/>
          </a:xfrm>
          <a:prstGeom prst="roundRect">
            <a:avLst>
              <a:gd name="adj" fmla="val 50000"/>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rPr>
              <a:t>PART  THREE</a:t>
            </a:r>
            <a:endParaRPr lang="zh-CN" altLang="en-US" dirty="0">
              <a:solidFill>
                <a:prstClr val="white"/>
              </a:solidFill>
            </a:endParaRPr>
          </a:p>
        </p:txBody>
      </p:sp>
    </p:spTree>
    <p:extLst>
      <p:ext uri="{BB962C8B-B14F-4D97-AF65-F5344CB8AC3E}">
        <p14:creationId xmlns:p14="http://schemas.microsoft.com/office/powerpoint/2010/main" val="17844136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5"/>
          <p:cNvSpPr txBox="1">
            <a:spLocks noChangeArrowheads="1"/>
          </p:cNvSpPr>
          <p:nvPr/>
        </p:nvSpPr>
        <p:spPr bwMode="auto">
          <a:xfrm>
            <a:off x="468313" y="230127"/>
            <a:ext cx="7200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a:solidFill>
                  <a:srgbClr val="27506E"/>
                </a:solidFill>
                <a:latin typeface="方正兰亭黑_GBK"/>
                <a:ea typeface="方正兰亭黑_GBK"/>
              </a:rPr>
              <a:t>Model</a:t>
            </a:r>
          </a:p>
        </p:txBody>
      </p:sp>
      <p:cxnSp>
        <p:nvCxnSpPr>
          <p:cNvPr id="39" name="直接连接符 38"/>
          <p:cNvCxnSpPr/>
          <p:nvPr/>
        </p:nvCxnSpPr>
        <p:spPr>
          <a:xfrm>
            <a:off x="563972" y="563304"/>
            <a:ext cx="52863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563972" y="795093"/>
            <a:ext cx="4200645" cy="3416320"/>
          </a:xfrm>
          <a:prstGeom prst="rect">
            <a:avLst/>
          </a:prstGeom>
        </p:spPr>
        <p:txBody>
          <a:bodyPr wrap="square">
            <a:spAutoFit/>
          </a:bodyPr>
          <a:lstStyle/>
          <a:p>
            <a:pPr>
              <a:lnSpc>
                <a:spcPct val="150000"/>
              </a:lnSpc>
            </a:pPr>
            <a:r>
              <a:rPr lang="zh-CN" altLang="en-US" sz="1600" b="1" dirty="0">
                <a:solidFill>
                  <a:schemeClr val="tx1">
                    <a:lumMod val="85000"/>
                    <a:lumOff val="15000"/>
                  </a:schemeClr>
                </a:solidFill>
              </a:rPr>
              <a:t>背景知识</a:t>
            </a:r>
            <a:endParaRPr lang="en-US" altLang="zh-CN" sz="1600" b="1" dirty="0">
              <a:solidFill>
                <a:schemeClr val="tx1">
                  <a:lumMod val="85000"/>
                  <a:lumOff val="15000"/>
                </a:schemeClr>
              </a:solidFill>
            </a:endParaRPr>
          </a:p>
          <a:p>
            <a:pPr>
              <a:lnSpc>
                <a:spcPct val="150000"/>
              </a:lnSpc>
            </a:pPr>
            <a:r>
              <a:rPr lang="en-US" altLang="zh-CN" sz="1600" b="1" dirty="0">
                <a:solidFill>
                  <a:schemeClr val="tx1">
                    <a:lumMod val="85000"/>
                    <a:lumOff val="15000"/>
                  </a:schemeClr>
                </a:solidFill>
              </a:rPr>
              <a:t>1</a:t>
            </a:r>
            <a:r>
              <a:rPr lang="zh-CN" altLang="en-US" sz="1600" b="1" dirty="0">
                <a:solidFill>
                  <a:schemeClr val="tx1">
                    <a:lumMod val="85000"/>
                    <a:lumOff val="15000"/>
                  </a:schemeClr>
                </a:solidFill>
              </a:rPr>
              <a:t>、</a:t>
            </a:r>
            <a:r>
              <a:rPr lang="en-US" altLang="zh-CN" sz="1600" b="1" dirty="0">
                <a:solidFill>
                  <a:schemeClr val="tx1">
                    <a:lumMod val="85000"/>
                    <a:lumOff val="15000"/>
                  </a:schemeClr>
                </a:solidFill>
              </a:rPr>
              <a:t>Knowledge Graph Embedding</a:t>
            </a:r>
          </a:p>
          <a:p>
            <a:pPr>
              <a:lnSpc>
                <a:spcPct val="150000"/>
              </a:lnSpc>
            </a:pPr>
            <a:r>
              <a:rPr lang="en-US" altLang="zh-CN" sz="1600" dirty="0"/>
              <a:t>triple (</a:t>
            </a:r>
            <a:r>
              <a:rPr lang="en-US" altLang="zh-CN" sz="1600" i="1" dirty="0"/>
              <a:t>h, r, t</a:t>
            </a:r>
            <a:r>
              <a:rPr lang="en-US" altLang="zh-CN" sz="1600" dirty="0"/>
              <a:t>) </a:t>
            </a:r>
          </a:p>
          <a:p>
            <a:pPr>
              <a:lnSpc>
                <a:spcPct val="150000"/>
              </a:lnSpc>
            </a:pPr>
            <a:r>
              <a:rPr lang="en-US" altLang="zh-CN" sz="1600" dirty="0"/>
              <a:t>score function </a:t>
            </a:r>
            <a:r>
              <a:rPr lang="en-US" altLang="zh-CN" sz="1600" i="1" dirty="0"/>
              <a:t>f</a:t>
            </a:r>
            <a:r>
              <a:rPr lang="en-US" altLang="zh-CN" sz="1600" dirty="0"/>
              <a:t>(</a:t>
            </a:r>
            <a:r>
              <a:rPr lang="en-US" altLang="zh-CN" sz="1600" i="1" dirty="0"/>
              <a:t>h, r, t</a:t>
            </a:r>
            <a:r>
              <a:rPr lang="en-US" altLang="zh-CN" sz="1600" dirty="0"/>
              <a:t>) </a:t>
            </a:r>
          </a:p>
          <a:p>
            <a:pPr>
              <a:lnSpc>
                <a:spcPct val="150000"/>
              </a:lnSpc>
            </a:pPr>
            <a:r>
              <a:rPr lang="en-US" altLang="zh-CN" sz="1600" dirty="0" err="1"/>
              <a:t>TransE</a:t>
            </a:r>
            <a:endParaRPr lang="en-US" altLang="zh-CN" sz="1600" dirty="0"/>
          </a:p>
          <a:p>
            <a:pPr>
              <a:lnSpc>
                <a:spcPct val="150000"/>
              </a:lnSpc>
            </a:pPr>
            <a:r>
              <a:rPr lang="en-US" altLang="zh-CN" sz="1600" dirty="0"/>
              <a:t>h + r ≈ t </a:t>
            </a:r>
          </a:p>
          <a:p>
            <a:pPr>
              <a:lnSpc>
                <a:spcPct val="150000"/>
              </a:lnSpc>
            </a:pPr>
            <a:br>
              <a:rPr lang="en-US" altLang="zh-CN" sz="1600" dirty="0"/>
            </a:br>
            <a:br>
              <a:rPr lang="en-US" altLang="zh-CN" sz="1600" dirty="0"/>
            </a:br>
            <a:endParaRPr lang="zh-CN" altLang="en-US" sz="1600" dirty="0">
              <a:solidFill>
                <a:schemeClr val="tx1">
                  <a:lumMod val="85000"/>
                  <a:lumOff val="15000"/>
                </a:schemeClr>
              </a:solidFill>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233" y="2756476"/>
            <a:ext cx="2447925" cy="3429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a:effectLst/>
        </p:spPr>
      </p:pic>
      <p:sp>
        <p:nvSpPr>
          <p:cNvPr id="77" name="矩形 76"/>
          <p:cNvSpPr/>
          <p:nvPr/>
        </p:nvSpPr>
        <p:spPr>
          <a:xfrm>
            <a:off x="468313" y="3251966"/>
            <a:ext cx="7609494" cy="1527469"/>
          </a:xfrm>
          <a:prstGeom prst="rect">
            <a:avLst/>
          </a:prstGeom>
        </p:spPr>
        <p:txBody>
          <a:bodyPr wrap="square">
            <a:spAutoFit/>
          </a:bodyPr>
          <a:lstStyle/>
          <a:p>
            <a:pPr>
              <a:lnSpc>
                <a:spcPct val="150000"/>
              </a:lnSpc>
            </a:pPr>
            <a:r>
              <a:rPr lang="en-US" altLang="zh-CN" sz="1600" b="1" dirty="0">
                <a:solidFill>
                  <a:schemeClr val="tx1">
                    <a:lumMod val="85000"/>
                    <a:lumOff val="15000"/>
                  </a:schemeClr>
                </a:solidFill>
              </a:rPr>
              <a:t>2</a:t>
            </a:r>
            <a:r>
              <a:rPr lang="zh-CN" altLang="en-US" sz="1600" b="1" dirty="0">
                <a:solidFill>
                  <a:schemeClr val="tx1">
                    <a:lumMod val="85000"/>
                    <a:lumOff val="15000"/>
                  </a:schemeClr>
                </a:solidFill>
              </a:rPr>
              <a:t>、</a:t>
            </a:r>
            <a:r>
              <a:rPr lang="en-US" altLang="zh-CN" sz="1600" b="1" dirty="0">
                <a:solidFill>
                  <a:schemeClr val="tx1">
                    <a:lumMod val="85000"/>
                    <a:lumOff val="15000"/>
                  </a:schemeClr>
                </a:solidFill>
              </a:rPr>
              <a:t>Neural Text Encoding</a:t>
            </a:r>
          </a:p>
          <a:p>
            <a:pPr>
              <a:lnSpc>
                <a:spcPct val="150000"/>
              </a:lnSpc>
            </a:pPr>
            <a:r>
              <a:rPr lang="zh-CN" altLang="en-US" sz="1600" dirty="0">
                <a:solidFill>
                  <a:schemeClr val="tx1">
                    <a:lumMod val="85000"/>
                    <a:lumOff val="15000"/>
                  </a:schemeClr>
                </a:solidFill>
              </a:rPr>
              <a:t>知识库中的实体都有对应的实体描述信息。本文要对描述文本编码，</a:t>
            </a:r>
            <a:r>
              <a:rPr lang="zh-CN" altLang="en-US" sz="1600" dirty="0"/>
              <a:t>将可变长度的句子编码为固定长度的向量 。</a:t>
            </a:r>
            <a:endParaRPr lang="en-US" altLang="zh-CN" sz="1600" dirty="0"/>
          </a:p>
          <a:p>
            <a:pPr>
              <a:lnSpc>
                <a:spcPct val="150000"/>
              </a:lnSpc>
            </a:pPr>
            <a:r>
              <a:rPr lang="zh-CN" altLang="en-US" sz="1600" dirty="0">
                <a:solidFill>
                  <a:schemeClr val="tx1">
                    <a:lumMod val="85000"/>
                    <a:lumOff val="15000"/>
                  </a:schemeClr>
                </a:solidFill>
              </a:rPr>
              <a:t>尝试使用以下三种编码器：</a:t>
            </a:r>
            <a:r>
              <a:rPr lang="en-US" altLang="zh-CN" sz="1600" dirty="0">
                <a:solidFill>
                  <a:schemeClr val="tx1">
                    <a:lumMod val="85000"/>
                    <a:lumOff val="15000"/>
                  </a:schemeClr>
                </a:solidFill>
              </a:rPr>
              <a:t>NBOW</a:t>
            </a:r>
            <a:r>
              <a:rPr lang="zh-CN" altLang="en-US" sz="1600" dirty="0">
                <a:solidFill>
                  <a:schemeClr val="tx1">
                    <a:lumMod val="85000"/>
                    <a:lumOff val="15000"/>
                  </a:schemeClr>
                </a:solidFill>
              </a:rPr>
              <a:t>，</a:t>
            </a:r>
            <a:r>
              <a:rPr lang="en-US" altLang="zh-CN" sz="1600" dirty="0">
                <a:solidFill>
                  <a:schemeClr val="tx1">
                    <a:lumMod val="85000"/>
                    <a:lumOff val="15000"/>
                  </a:schemeClr>
                </a:solidFill>
              </a:rPr>
              <a:t>LSTM</a:t>
            </a:r>
            <a:r>
              <a:rPr lang="zh-CN" altLang="en-US" sz="1600" dirty="0">
                <a:solidFill>
                  <a:schemeClr val="tx1">
                    <a:lumMod val="85000"/>
                    <a:lumOff val="15000"/>
                  </a:schemeClr>
                </a:solidFill>
              </a:rPr>
              <a:t>和  </a:t>
            </a:r>
            <a:r>
              <a:rPr lang="en-US" altLang="zh-CN" sz="1600" dirty="0">
                <a:solidFill>
                  <a:schemeClr val="tx1">
                    <a:lumMod val="85000"/>
                    <a:lumOff val="15000"/>
                  </a:schemeClr>
                </a:solidFill>
              </a:rPr>
              <a:t>attentive LSTM</a:t>
            </a:r>
            <a:r>
              <a:rPr lang="zh-CN" altLang="en-US" sz="1600" dirty="0">
                <a:solidFill>
                  <a:schemeClr val="tx1">
                    <a:lumMod val="85000"/>
                    <a:lumOff val="15000"/>
                  </a:schemeClr>
                </a:solidFill>
              </a:rPr>
              <a:t>。</a:t>
            </a:r>
          </a:p>
        </p:txBody>
      </p:sp>
      <p:grpSp>
        <p:nvGrpSpPr>
          <p:cNvPr id="78" name="组合 77"/>
          <p:cNvGrpSpPr/>
          <p:nvPr/>
        </p:nvGrpSpPr>
        <p:grpSpPr>
          <a:xfrm>
            <a:off x="8015288" y="281883"/>
            <a:ext cx="940955" cy="828052"/>
            <a:chOff x="-273520" y="318907"/>
            <a:chExt cx="772680" cy="679968"/>
          </a:xfrm>
        </p:grpSpPr>
        <p:sp>
          <p:nvSpPr>
            <p:cNvPr id="79" name="Freeform 5"/>
            <p:cNvSpPr>
              <a:spLocks/>
            </p:cNvSpPr>
            <p:nvPr/>
          </p:nvSpPr>
          <p:spPr bwMode="auto">
            <a:xfrm rot="1828729">
              <a:off x="-273520" y="318907"/>
              <a:ext cx="772680" cy="679968"/>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lt1"/>
                </a:solidFill>
              </a:endParaRPr>
            </a:p>
          </p:txBody>
        </p:sp>
        <p:sp>
          <p:nvSpPr>
            <p:cNvPr id="80" name="文本框 5"/>
            <p:cNvSpPr txBox="1">
              <a:spLocks noChangeArrowheads="1"/>
            </p:cNvSpPr>
            <p:nvPr/>
          </p:nvSpPr>
          <p:spPr bwMode="auto">
            <a:xfrm>
              <a:off x="-236141" y="528618"/>
              <a:ext cx="697919" cy="2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400" b="1">
                  <a:solidFill>
                    <a:schemeClr val="bg1"/>
                  </a:solidFill>
                  <a:latin typeface="方正兰亭黑_GBK"/>
                  <a:ea typeface="方正兰亭黑_GBK"/>
                </a:rPr>
                <a:t>THREE</a:t>
              </a:r>
              <a:endParaRPr lang="zh-CN" altLang="en-US" sz="1400" b="1">
                <a:solidFill>
                  <a:schemeClr val="bg1"/>
                </a:solidFill>
                <a:latin typeface="方正兰亭黑_GBK"/>
                <a:ea typeface="方正兰亭黑_GBK"/>
              </a:endParaRPr>
            </a:p>
          </p:txBody>
        </p:sp>
      </p:grpSp>
    </p:spTree>
    <p:extLst>
      <p:ext uri="{BB962C8B-B14F-4D97-AF65-F5344CB8AC3E}">
        <p14:creationId xmlns:p14="http://schemas.microsoft.com/office/powerpoint/2010/main" val="276875025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par>
                                <p:cTn id="8" presetID="10" presetClass="entr" presetSubtype="0" fill="hold" nodeType="withEffect">
                                  <p:stCondLst>
                                    <p:cond delay="0"/>
                                  </p:stCondLst>
                                  <p:childTnLst>
                                    <p:set>
                                      <p:cBhvr>
                                        <p:cTn id="9" dur="1" fill="hold">
                                          <p:stCondLst>
                                            <p:cond delay="0"/>
                                          </p:stCondLst>
                                        </p:cTn>
                                        <p:tgtEl>
                                          <p:spTgt spid="2051"/>
                                        </p:tgtEl>
                                        <p:attrNameLst>
                                          <p:attrName>style.visibility</p:attrName>
                                        </p:attrNameLst>
                                      </p:cBhvr>
                                      <p:to>
                                        <p:strVal val="visible"/>
                                      </p:to>
                                    </p:set>
                                    <p:animEffect transition="in" filter="fade">
                                      <p:cBhvr>
                                        <p:cTn id="10" dur="500"/>
                                        <p:tgtEl>
                                          <p:spTgt spid="205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7"/>
                                        </p:tgtEl>
                                        <p:attrNameLst>
                                          <p:attrName>style.visibility</p:attrName>
                                        </p:attrNameLst>
                                      </p:cBhvr>
                                      <p:to>
                                        <p:strVal val="visible"/>
                                      </p:to>
                                    </p:set>
                                    <p:animEffect transition="in" filter="fade">
                                      <p:cBhvr>
                                        <p:cTn id="15"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7" grpId="0"/>
    </p:bldLst>
  </p:timing>
</p:sld>
</file>

<file path=ppt/theme/theme1.xml><?xml version="1.0" encoding="utf-8"?>
<a:theme xmlns:a="http://schemas.openxmlformats.org/drawingml/2006/main" name="Office 主题">
  <a:themeElements>
    <a:clrScheme name="简约质感">
      <a:dk1>
        <a:sysClr val="windowText" lastClr="000000"/>
      </a:dk1>
      <a:lt1>
        <a:sysClr val="window" lastClr="FFFFFF"/>
      </a:lt1>
      <a:dk2>
        <a:srgbClr val="44546A"/>
      </a:dk2>
      <a:lt2>
        <a:srgbClr val="E7E6E6"/>
      </a:lt2>
      <a:accent1>
        <a:srgbClr val="27506E"/>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常用2">
      <a:majorFont>
        <a:latin typeface="方正兰亭黑_GBK"/>
        <a:ea typeface="方正兰亭黑_GBK"/>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蓝色沉稳">
      <a:dk1>
        <a:sysClr val="windowText" lastClr="000000"/>
      </a:dk1>
      <a:lt1>
        <a:sysClr val="window" lastClr="FFFFFF"/>
      </a:lt1>
      <a:dk2>
        <a:srgbClr val="44546A"/>
      </a:dk2>
      <a:lt2>
        <a:srgbClr val="E7E6E6"/>
      </a:lt2>
      <a:accent1>
        <a:srgbClr val="1F4E79"/>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常用1">
      <a:majorFont>
        <a:latin typeface="Calibri"/>
        <a:ea typeface="微软雅黑"/>
        <a:cs typeface=""/>
      </a:majorFont>
      <a:minorFont>
        <a:latin typeface="Calibri Ligh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5075</TotalTime>
  <Words>3201</Words>
  <Application>Microsoft Office PowerPoint</Application>
  <PresentationFormat>全屏显示(16:9)</PresentationFormat>
  <Paragraphs>209</Paragraphs>
  <Slides>18</Slides>
  <Notes>13</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18</vt:i4>
      </vt:variant>
    </vt:vector>
  </HeadingPairs>
  <TitlesOfParts>
    <vt:vector size="28" baseType="lpstr">
      <vt:lpstr>Calibri Light</vt:lpstr>
      <vt:lpstr>宋体</vt:lpstr>
      <vt:lpstr>Gill Sans</vt:lpstr>
      <vt:lpstr>微软雅黑 Light</vt:lpstr>
      <vt:lpstr>方正兰亭黑_GBK</vt:lpstr>
      <vt:lpstr>Arial</vt:lpstr>
      <vt:lpstr>Calibri</vt:lpstr>
      <vt:lpstr>微软雅黑</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熊猫设计</dc:creator>
  <cp:lastModifiedBy>Flint Zhao</cp:lastModifiedBy>
  <cp:revision>654</cp:revision>
  <dcterms:created xsi:type="dcterms:W3CDTF">2016-04-24T15:52:48Z</dcterms:created>
  <dcterms:modified xsi:type="dcterms:W3CDTF">2018-06-19T06:04:56Z</dcterms:modified>
</cp:coreProperties>
</file>