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269" r:id="rId4"/>
    <p:sldId id="288" r:id="rId5"/>
    <p:sldId id="289" r:id="rId6"/>
    <p:sldId id="294" r:id="rId7"/>
    <p:sldId id="291" r:id="rId8"/>
    <p:sldId id="292" r:id="rId9"/>
    <p:sldId id="293" r:id="rId10"/>
    <p:sldId id="295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764" autoAdjust="0"/>
  </p:normalViewPr>
  <p:slideViewPr>
    <p:cSldViewPr snapToGrid="0" showGuides="1">
      <p:cViewPr varScale="1">
        <p:scale>
          <a:sx n="106" d="100"/>
          <a:sy n="106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股票价格的波动受到新闻或者事件的影响，</a:t>
            </a:r>
            <a:r>
              <a:rPr lang="en-US" altLang="zh-CN" dirty="0"/>
              <a:t>NLP</a:t>
            </a:r>
            <a:r>
              <a:rPr lang="zh-CN" altLang="en-US" dirty="0"/>
              <a:t>挖掘这些文本的信息来进行股票价格的预测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不能捕获结构上的关系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使用结构化的描述来代替词语作为事件的特征，增加稀缺性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稠密的向量，即使事件没有相同的词，也能获得相似的向量</a:t>
            </a:r>
            <a:endParaRPr lang="en-US" altLang="zh-CN" dirty="0"/>
          </a:p>
          <a:p>
            <a:r>
              <a:rPr lang="zh-CN" altLang="en-US" dirty="0"/>
              <a:t>作者认为尽管</a:t>
            </a:r>
            <a:r>
              <a:rPr lang="en-US" altLang="zh-CN" dirty="0"/>
              <a:t>long-term</a:t>
            </a:r>
            <a:r>
              <a:rPr lang="zh-CN" altLang="en-US" dirty="0"/>
              <a:t>影响会减弱，股票市场价格的波动仍受影响，长中短结合起来，很少有人会这么做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ReVerb [Fader et al., 2011]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extract the candidate tuples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 the sentence with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ZPar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extract the subject, object and predicate.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8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Vs</a:t>
            </a:r>
            <a:r>
              <a:rPr lang="zh-CN" altLang="en-US" dirty="0"/>
              <a:t>是</a:t>
            </a:r>
            <a:r>
              <a:rPr lang="en-US" altLang="zh-CN" dirty="0"/>
              <a:t>Us</a:t>
            </a:r>
            <a:r>
              <a:rPr lang="zh-CN" altLang="en-US" dirty="0"/>
              <a:t>的平均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标准普尔</a:t>
            </a:r>
            <a:r>
              <a:rPr lang="en-US" altLang="zh-CN" dirty="0"/>
              <a:t>500</a:t>
            </a:r>
            <a:r>
              <a:rPr lang="zh-CN" altLang="en-US" dirty="0"/>
              <a:t>指数，记录美国</a:t>
            </a:r>
            <a:r>
              <a:rPr lang="en-US" altLang="zh-CN" dirty="0"/>
              <a:t>500</a:t>
            </a:r>
            <a:r>
              <a:rPr lang="zh-CN" altLang="en-US" dirty="0"/>
              <a:t>家上市公司的一个股票指数，个股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1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45C-1FDC-4C1B-8130-5127F986CC0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058151" y="1404376"/>
            <a:ext cx="5949609" cy="4257207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18172" y="4389503"/>
            <a:ext cx="4549255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廖庆文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2017-10-26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53221" y="2349084"/>
            <a:ext cx="6279155" cy="162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Deep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learnig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for </a:t>
            </a:r>
          </a:p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event-driven stock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prdiction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20040" y="1636116"/>
            <a:ext cx="112876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Conclusions</a:t>
            </a:r>
          </a:p>
          <a:p>
            <a:endParaRPr lang="en-US" altLang="zh-CN" sz="2000" b="1" dirty="0"/>
          </a:p>
          <a:p>
            <a:pPr marL="342900" indent="-342900">
              <a:buAutoNum type="arabicPeriod"/>
            </a:pPr>
            <a:r>
              <a:rPr lang="en-US" altLang="zh-CN" dirty="0"/>
              <a:t>events are better features than words for stock market prediction.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Event embedding is useful for the task of stock market prediction. This contrast demonstrates the importance of reducing sparsity, which rivals the effect of structured information.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CNN-based prediction models are more powerful than NN-based prediction models, which can extract the most representative feature vector for the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21501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7661" y="886204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533283" y="2528847"/>
            <a:ext cx="3111879" cy="15635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cs typeface="+mn-ea"/>
                <a:sym typeface="+mn-lt"/>
              </a:rPr>
              <a:t>Thanks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56413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734136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3" y="4937902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7942" y="1383432"/>
            <a:ext cx="1512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407F35"/>
                </a:solidFill>
                <a:cs typeface="+mn-ea"/>
                <a:sym typeface="+mn-lt"/>
              </a:rPr>
              <a:t>Introduction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7942" y="2593215"/>
            <a:ext cx="2058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407F35"/>
                </a:solidFill>
                <a:cs typeface="+mn-ea"/>
                <a:sym typeface="+mn-lt"/>
              </a:rPr>
              <a:t>Event-embedding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7941" y="3780652"/>
            <a:ext cx="2640788" cy="4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407F35"/>
                </a:solidFill>
                <a:cs typeface="+mn-ea"/>
                <a:sym typeface="+mn-lt"/>
              </a:rPr>
              <a:t>Deep Prediction Model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7941" y="4996065"/>
            <a:ext cx="15143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407F35"/>
                </a:solidFill>
                <a:cs typeface="+mn-ea"/>
                <a:sym typeface="+mn-lt"/>
              </a:rPr>
              <a:t>Experiments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764147" y="2130859"/>
            <a:ext cx="2567708" cy="2567708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4003" y="2631247"/>
            <a:ext cx="110799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6" y="3543304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56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185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Introdution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20053" y="1306332"/>
            <a:ext cx="115521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Related work</a:t>
            </a:r>
          </a:p>
          <a:p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en-US" altLang="zh-CN" sz="2000" dirty="0"/>
              <a:t>some prediction techniques leverage historical and time-series data [Taylor and Xu, 1997]</a:t>
            </a:r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en-US" altLang="zh-CN" sz="2000" dirty="0"/>
              <a:t>mainly uses simple features from news documents, such as bags-of-words, noun phrases, and named entities[Cutler et al., 1998;  </a:t>
            </a:r>
            <a:r>
              <a:rPr lang="en-US" altLang="zh-CN" sz="2000" dirty="0" err="1"/>
              <a:t>Tetlock</a:t>
            </a:r>
            <a:r>
              <a:rPr lang="en-US" altLang="zh-CN" sz="2000" dirty="0"/>
              <a:t> et al., 2008;]</a:t>
            </a:r>
          </a:p>
          <a:p>
            <a:r>
              <a:rPr lang="en-US" altLang="zh-CN" sz="2000" dirty="0"/>
              <a:t>    for example</a:t>
            </a:r>
            <a:r>
              <a:rPr lang="zh-CN" altLang="en-US" sz="2000" dirty="0"/>
              <a:t>： </a:t>
            </a:r>
            <a:r>
              <a:rPr lang="en-US" altLang="zh-CN" sz="2000" dirty="0"/>
              <a:t>Representing the event “Microsoft sues Barnes &amp; Noble.” using term-level features {“Microsoft”, “sues”, “Barnes”, “Noble”} alone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   Using open information extraction (Open IE) to obtain structured events representations[Ding et al., 2014]</a:t>
            </a:r>
          </a:p>
          <a:p>
            <a:r>
              <a:rPr lang="en-US" altLang="zh-CN" sz="2000" dirty="0"/>
              <a:t>    (Actor = Microsoft, Action = sues, Object = Barnes &amp; Noble).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4.   sentiment is another perspective of deep semantic analysis of news documents [Das and Chen, 2007; </a:t>
            </a:r>
            <a:r>
              <a:rPr lang="en-US" altLang="zh-CN" sz="2000" dirty="0" err="1"/>
              <a:t>Tetlock</a:t>
            </a:r>
            <a:r>
              <a:rPr lang="en-US" altLang="zh-CN" sz="2000" dirty="0"/>
              <a:t>, 2007; </a:t>
            </a:r>
            <a:r>
              <a:rPr lang="en-US" altLang="zh-CN" sz="2000" dirty="0" err="1"/>
              <a:t>Tetlock</a:t>
            </a:r>
            <a:r>
              <a:rPr lang="en-US" altLang="zh-CN" sz="2000" dirty="0"/>
              <a:t> et al., 2008; </a:t>
            </a:r>
            <a:r>
              <a:rPr lang="en-US" altLang="zh-CN" sz="2000" dirty="0" err="1"/>
              <a:t>Bollen</a:t>
            </a:r>
            <a:r>
              <a:rPr lang="en-US" altLang="zh-CN" sz="2000" dirty="0"/>
              <a:t> et al., 2011; Si et al., 2013]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185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Introdution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24235" y="1843790"/>
            <a:ext cx="11102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Our work</a:t>
            </a:r>
          </a:p>
          <a:p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en-US" altLang="zh-CN" sz="2000" dirty="0"/>
              <a:t>We propose to address this issue by representing structured events using event </a:t>
            </a:r>
            <a:r>
              <a:rPr lang="en-US" altLang="zh-CN" sz="2000" dirty="0" err="1"/>
              <a:t>embeddings</a:t>
            </a:r>
            <a:r>
              <a:rPr lang="en-US" altLang="zh-CN" sz="2000" dirty="0"/>
              <a:t>, which are dense vectors. We train event </a:t>
            </a:r>
            <a:r>
              <a:rPr lang="en-US" altLang="zh-CN" sz="2000" dirty="0" err="1"/>
              <a:t>embeddings</a:t>
            </a:r>
            <a:r>
              <a:rPr lang="en-US" altLang="zh-CN" sz="2000" dirty="0"/>
              <a:t> using a novel neural tensor network (NTN)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we propose to use deep learning to capture the influence of news events over a history that is longer than a day.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we are the first to use a deep learning model for event-driven stock market prediction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131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39" y="187972"/>
            <a:ext cx="1008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Tensor Network for Learning Event </a:t>
            </a:r>
            <a:r>
              <a:rPr lang="en-US" altLang="zh-CN" sz="2400" dirty="0" err="1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4298"/>
          <a:stretch/>
        </p:blipFill>
        <p:spPr>
          <a:xfrm>
            <a:off x="160020" y="1320675"/>
            <a:ext cx="5626183" cy="39558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86" y="4253162"/>
            <a:ext cx="4757262" cy="7730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786203" y="1320675"/>
            <a:ext cx="6096000" cy="2416909"/>
            <a:chOff x="6210925" y="1204862"/>
            <a:chExt cx="6096000" cy="24169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5046" y="1204862"/>
              <a:ext cx="1742857" cy="24761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210925" y="2975440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NimbusRomNo9L-Regu"/>
                </a:rPr>
                <a:t>(Actor = </a:t>
              </a:r>
              <a:r>
                <a:rPr lang="en-US" altLang="zh-CN" dirty="0">
                  <a:latin typeface="NimbusRomNo9L-ReguItal"/>
                </a:rPr>
                <a:t>Google</a:t>
              </a:r>
              <a:r>
                <a:rPr lang="en-US" altLang="zh-CN" dirty="0">
                  <a:latin typeface="NimbusRomNo9L-Regu"/>
                </a:rPr>
                <a:t>, Action = </a:t>
              </a:r>
              <a:r>
                <a:rPr lang="en-US" altLang="zh-CN" dirty="0">
                  <a:latin typeface="NimbusRomNo9L-ReguItal"/>
                </a:rPr>
                <a:t>acquires</a:t>
              </a:r>
              <a:r>
                <a:rPr lang="en-US" altLang="zh-CN" dirty="0">
                  <a:latin typeface="NimbusRomNo9L-Regu"/>
                </a:rPr>
                <a:t>, Object =</a:t>
              </a:r>
            </a:p>
            <a:p>
              <a:r>
                <a:rPr lang="en-US" altLang="zh-CN" dirty="0">
                  <a:latin typeface="NimbusRomNo9L-ReguItal"/>
                </a:rPr>
                <a:t>Nest</a:t>
              </a:r>
              <a:r>
                <a:rPr lang="en-US" altLang="zh-CN" dirty="0">
                  <a:latin typeface="NimbusRomNo9L-Regu"/>
                </a:rPr>
                <a:t>, Time = </a:t>
              </a:r>
              <a:r>
                <a:rPr lang="en-US" altLang="zh-CN" dirty="0">
                  <a:latin typeface="NimbusRomNo9L-ReguItal"/>
                </a:rPr>
                <a:t>Jan 13, 2014</a:t>
              </a:r>
              <a:r>
                <a:rPr lang="en-US" altLang="zh-CN" dirty="0">
                  <a:latin typeface="NimbusRomNo9L-Regu"/>
                </a:rPr>
                <a:t>).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10925" y="181353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NimbusRomNo9L-Regu"/>
                </a:rPr>
                <a:t>(Actor = </a:t>
              </a:r>
              <a:r>
                <a:rPr lang="en-US" altLang="zh-CN" dirty="0">
                  <a:latin typeface="NimbusRomNo9L-ReguItal"/>
                </a:rPr>
                <a:t>Google</a:t>
              </a:r>
              <a:r>
                <a:rPr lang="en-US" altLang="zh-CN" dirty="0">
                  <a:latin typeface="NimbusRomNo9L-Regu"/>
                </a:rPr>
                <a:t>, Action = </a:t>
              </a:r>
              <a:r>
                <a:rPr lang="en-US" altLang="zh-CN" dirty="0">
                  <a:latin typeface="NimbusRomNo9L-ReguItal"/>
                </a:rPr>
                <a:t>acquires</a:t>
              </a:r>
              <a:r>
                <a:rPr lang="en-US" altLang="zh-CN" dirty="0">
                  <a:latin typeface="NimbusRomNo9L-Regu"/>
                </a:rPr>
                <a:t>, Object =</a:t>
              </a:r>
            </a:p>
            <a:p>
              <a:r>
                <a:rPr lang="en-US" altLang="zh-CN" dirty="0">
                  <a:latin typeface="NimbusRomNo9L-ReguItal"/>
                </a:rPr>
                <a:t>Nest</a:t>
              </a:r>
              <a:r>
                <a:rPr lang="en-US" altLang="zh-CN" dirty="0">
                  <a:latin typeface="NimbusRomNo9L-Regu"/>
                </a:rPr>
                <a:t>, Time = </a:t>
              </a:r>
              <a:r>
                <a:rPr lang="en-US" altLang="zh-CN" dirty="0">
                  <a:latin typeface="NimbusRomNo9L-ReguItal"/>
                </a:rPr>
                <a:t>Jan 13, 2014</a:t>
              </a:r>
              <a:r>
                <a:rPr lang="en-US" altLang="zh-CN" dirty="0">
                  <a:latin typeface="NimbusRomNo9L-Regu"/>
                </a:rPr>
                <a:t>).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8766475" y="2501031"/>
              <a:ext cx="414728" cy="4332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39" y="187972"/>
            <a:ext cx="1008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Tensor Network for Learning Event </a:t>
            </a:r>
            <a:r>
              <a:rPr lang="en-US" altLang="zh-CN" sz="2400" dirty="0" err="1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4298"/>
          <a:stretch/>
        </p:blipFill>
        <p:spPr>
          <a:xfrm>
            <a:off x="160020" y="1320675"/>
            <a:ext cx="5626183" cy="39558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6" y="5624528"/>
            <a:ext cx="4757262" cy="773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1955"/>
          <a:stretch/>
        </p:blipFill>
        <p:spPr>
          <a:xfrm>
            <a:off x="5786203" y="1464231"/>
            <a:ext cx="6295869" cy="45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358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prediction model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9655" b="4793"/>
          <a:stretch/>
        </p:blipFill>
        <p:spPr>
          <a:xfrm>
            <a:off x="320040" y="1124263"/>
            <a:ext cx="11380952" cy="5426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25930"/>
          <a:stretch/>
        </p:blipFill>
        <p:spPr>
          <a:xfrm>
            <a:off x="673987" y="1304143"/>
            <a:ext cx="2190476" cy="479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87" y="1771882"/>
            <a:ext cx="2019048" cy="5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t="11138"/>
          <a:stretch/>
        </p:blipFill>
        <p:spPr>
          <a:xfrm>
            <a:off x="864463" y="2398426"/>
            <a:ext cx="1914286" cy="287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13626"/>
          <a:stretch/>
        </p:blipFill>
        <p:spPr>
          <a:xfrm>
            <a:off x="916844" y="2878111"/>
            <a:ext cx="1704762" cy="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20040" y="1094282"/>
            <a:ext cx="100531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Experimental Settings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financial news from Reuters and Bloomberg over the period from October 2006 to November 2013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Standard &amp; Poor’s 500 stock (S&amp;P 500) index and its individual stocks</a:t>
            </a:r>
          </a:p>
          <a:p>
            <a:endParaRPr lang="en-US" altLang="zh-CN" b="1" dirty="0"/>
          </a:p>
          <a:p>
            <a:r>
              <a:rPr lang="en-US" altLang="zh-CN" b="1" dirty="0"/>
              <a:t>Evaluate index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 err="1"/>
              <a:t>Acc</a:t>
            </a:r>
            <a:r>
              <a:rPr lang="en-US" altLang="zh-CN" dirty="0"/>
              <a:t>           2.  </a:t>
            </a:r>
            <a:r>
              <a:rPr lang="en-US" altLang="zh-CN" dirty="0" err="1"/>
              <a:t>Mcc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Baselines</a:t>
            </a:r>
          </a:p>
          <a:p>
            <a:endParaRPr lang="en-US" altLang="zh-CN" dirty="0"/>
          </a:p>
          <a:p>
            <a:r>
              <a:rPr lang="en-US" altLang="zh-CN" dirty="0"/>
              <a:t>The baselines are two state-of-the-art financial-news-based stock market prediction systems: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Luss</a:t>
            </a:r>
            <a:r>
              <a:rPr lang="en-US" altLang="zh-CN" dirty="0"/>
              <a:t> and </a:t>
            </a:r>
            <a:r>
              <a:rPr lang="en-US" altLang="zh-CN" dirty="0" err="1"/>
              <a:t>d’Aspremont</a:t>
            </a:r>
            <a:r>
              <a:rPr lang="en-US" altLang="zh-CN" dirty="0"/>
              <a:t> et al</a:t>
            </a:r>
            <a:r>
              <a:rPr lang="zh-CN" altLang="en-US" dirty="0"/>
              <a:t>（</a:t>
            </a:r>
            <a:r>
              <a:rPr lang="en-US" altLang="zh-CN" dirty="0"/>
              <a:t> bags-of-words</a:t>
            </a:r>
            <a:r>
              <a:rPr lang="zh-CN" altLang="en-US" dirty="0"/>
              <a:t>， </a:t>
            </a:r>
            <a:r>
              <a:rPr lang="en-US" altLang="zh-CN" dirty="0"/>
              <a:t>SVM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Ding et al. </a:t>
            </a:r>
            <a:r>
              <a:rPr lang="zh-CN" altLang="en-US" dirty="0"/>
              <a:t>（</a:t>
            </a:r>
            <a:r>
              <a:rPr lang="en-US" altLang="zh-CN" dirty="0"/>
              <a:t> structured event tuples </a:t>
            </a:r>
            <a:r>
              <a:rPr lang="zh-CN" altLang="en-US" dirty="0"/>
              <a:t>， </a:t>
            </a:r>
            <a:r>
              <a:rPr lang="en-US" altLang="zh-CN" dirty="0"/>
              <a:t>standard feedforward neural network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WB-NN   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WB-CNN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E-CNN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EB-NN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EB-CNN </a:t>
            </a:r>
            <a:r>
              <a:rPr lang="zh-CN" altLang="en-US" dirty="0"/>
              <a:t>（</a:t>
            </a:r>
            <a:r>
              <a:rPr lang="en-US" altLang="zh-CN" dirty="0"/>
              <a:t>this paper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0" y="187972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4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0040" y="813093"/>
            <a:ext cx="11552170" cy="111035"/>
            <a:chOff x="5625548" y="3867892"/>
            <a:chExt cx="874644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20040" y="976549"/>
            <a:ext cx="838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1540114"/>
            <a:ext cx="5360171" cy="2447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1" y="4489552"/>
            <a:ext cx="6813687" cy="1641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34" y="1260981"/>
            <a:ext cx="5123809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610</Words>
  <Application>Microsoft Office PowerPoint</Application>
  <PresentationFormat>宽屏</PresentationFormat>
  <Paragraphs>87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NimbusRomNo9L-Regu</vt:lpstr>
      <vt:lpstr>NimbusRomNo9L-ReguItal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Flint Zhao</cp:lastModifiedBy>
  <cp:revision>123</cp:revision>
  <dcterms:created xsi:type="dcterms:W3CDTF">2017-03-22T06:43:00Z</dcterms:created>
  <dcterms:modified xsi:type="dcterms:W3CDTF">2018-06-19T05:39:18Z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