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3121" r:id="rId2"/>
    <p:sldId id="3123" r:id="rId3"/>
    <p:sldId id="3115" r:id="rId4"/>
    <p:sldId id="3081" r:id="rId5"/>
    <p:sldId id="3128" r:id="rId6"/>
    <p:sldId id="3129" r:id="rId7"/>
    <p:sldId id="3130" r:id="rId8"/>
    <p:sldId id="3131" r:id="rId9"/>
    <p:sldId id="3132" r:id="rId10"/>
    <p:sldId id="3133" r:id="rId11"/>
    <p:sldId id="3134" r:id="rId12"/>
    <p:sldId id="3136" r:id="rId13"/>
    <p:sldId id="3137" r:id="rId14"/>
    <p:sldId id="3138" r:id="rId15"/>
    <p:sldId id="3139" r:id="rId16"/>
    <p:sldId id="3140" r:id="rId17"/>
    <p:sldId id="3141" r:id="rId18"/>
    <p:sldId id="3142" r:id="rId19"/>
    <p:sldId id="3143" r:id="rId20"/>
    <p:sldId id="3144" r:id="rId21"/>
    <p:sldId id="3145" r:id="rId22"/>
    <p:sldId id="3127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850"/>
    <a:srgbClr val="DE9008"/>
    <a:srgbClr val="2C3759"/>
    <a:srgbClr val="2E4861"/>
    <a:srgbClr val="0CCDD8"/>
    <a:srgbClr val="0FCE9A"/>
    <a:srgbClr val="006AB6"/>
    <a:srgbClr val="1CB7F1"/>
    <a:srgbClr val="8ED7F1"/>
    <a:srgbClr val="D5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 autoAdjust="0"/>
    <p:restoredTop sz="93001" autoAdjust="0"/>
  </p:normalViewPr>
  <p:slideViewPr>
    <p:cSldViewPr>
      <p:cViewPr varScale="1">
        <p:scale>
          <a:sx n="105" d="100"/>
          <a:sy n="105" d="100"/>
        </p:scale>
        <p:origin x="762" y="11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8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9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8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1244799" y="591987"/>
            <a:ext cx="10513168" cy="228524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48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Distributed representation learning for knowledge graphs with </a:t>
            </a:r>
          </a:p>
          <a:p>
            <a:pPr algn="ctr">
              <a:buNone/>
            </a:pPr>
            <a:r>
              <a:rPr lang="en-US" altLang="zh-CN" sz="48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entity descriptions</a:t>
            </a:r>
            <a:endParaRPr lang="zh-CN" altLang="en-US" sz="4800" dirty="0">
              <a:solidFill>
                <a:srgbClr val="EF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654147" y="3307494"/>
            <a:ext cx="16944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汇报人：黄婷</a:t>
            </a:r>
            <a:endParaRPr lang="zh-CN" altLang="en-US" sz="1400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240061"/>
            <a:ext cx="5667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95" y="3616325"/>
            <a:ext cx="3267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54" y="2550542"/>
            <a:ext cx="4095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55" y="2463800"/>
            <a:ext cx="5362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99" y="3956223"/>
            <a:ext cx="3238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2756967" y="1456085"/>
            <a:ext cx="416192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0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00783" y="2798375"/>
            <a:ext cx="416192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3.1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100783" y="3760341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573391" y="2929567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509495" y="4192389"/>
            <a:ext cx="576064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3.4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5781" y="736005"/>
            <a:ext cx="75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如果一个三元组成立，那么随机给定两个，能推出第三个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9411" y="4521456"/>
            <a:ext cx="156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得分函数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7235" y="2263745"/>
            <a:ext cx="229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分母难以计算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1758" y="2279590"/>
            <a:ext cx="229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用负采样近似代替</a:t>
            </a:r>
          </a:p>
        </p:txBody>
      </p:sp>
    </p:spTree>
    <p:extLst>
      <p:ext uri="{BB962C8B-B14F-4D97-AF65-F5344CB8AC3E}">
        <p14:creationId xmlns:p14="http://schemas.microsoft.com/office/powerpoint/2010/main" val="79726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1456085"/>
            <a:ext cx="4772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1" y="4120381"/>
            <a:ext cx="3171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57" y="2608213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90" y="5116735"/>
            <a:ext cx="52101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3232947" y="1570568"/>
            <a:ext cx="416192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0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8" y="6230540"/>
            <a:ext cx="3048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3189015" y="2796328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189015" y="4022088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189015" y="5247848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189015" y="6473609"/>
            <a:ext cx="504056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  <a:endParaRPr lang="zh-CN" altLang="en-US" sz="14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1143" y="1031459"/>
            <a:ext cx="525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假定实体描述只和对应的实体相关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1623" y="4202879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TF_IDF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从实体描述中抽取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个关键字，让实体嵌入和描述词嵌入尽量靠近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85224" y="28065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分母难以计算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81703" y="540723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用负采样近似</a:t>
            </a:r>
          </a:p>
        </p:txBody>
      </p:sp>
    </p:spTree>
    <p:extLst>
      <p:ext uri="{BB962C8B-B14F-4D97-AF65-F5344CB8AC3E}">
        <p14:creationId xmlns:p14="http://schemas.microsoft.com/office/powerpoint/2010/main" val="158398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7719" y="1384077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maximize the 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loglikelihood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 of the observed 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82944"/>
              </p:ext>
            </p:extLst>
          </p:nvPr>
        </p:nvGraphicFramePr>
        <p:xfrm>
          <a:off x="8517607" y="1457985"/>
          <a:ext cx="417116" cy="37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126720" imgH="114120" progId="Equation.DSMT4">
                  <p:embed/>
                </p:oleObj>
              </mc:Choice>
              <mc:Fallback>
                <p:oleObj name="Equation" r:id="rId4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7607" y="1457985"/>
                        <a:ext cx="417116" cy="375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55" y="2536205"/>
            <a:ext cx="446983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97" y="3544317"/>
            <a:ext cx="5391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10" y="4192389"/>
            <a:ext cx="5191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2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04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52786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11" y="165848"/>
            <a:ext cx="5106618" cy="672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837" y="102403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初始化：实体、关系、描述词遵从相同的均匀分布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837" y="1960141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然后从训练集中选出每个正三元组及其实体描述，据此随机生成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个带描述的负三元组（步骤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12-14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37" y="4120381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我们以迭代方式执行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步到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步，直到我们发现实体，关系和单词在描述中的嵌入，在验证集上产生最高概率（步骤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58583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05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0857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1383" y="758548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Knowledge graph completion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367" y="1573679"/>
            <a:ext cx="47244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4595" y="1151370"/>
            <a:ext cx="42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FB500K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2" y="2320181"/>
            <a:ext cx="5886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0743" y="4233019"/>
            <a:ext cx="4206588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FB500K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将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FB15K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中的每个实体和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Freebase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中的描述对齐，过滤掉描述不足的实体，并且用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tf_idf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抽取每段描述中的前五个词当做实体描述。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735" y="4774406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Entity type classification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67" y="1556415"/>
            <a:ext cx="4320480" cy="502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8735" y="2142530"/>
            <a:ext cx="42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EN15K</a:t>
            </a:r>
          </a:p>
        </p:txBody>
      </p:sp>
    </p:spTree>
    <p:extLst>
      <p:ext uri="{BB962C8B-B14F-4D97-AF65-F5344CB8AC3E}">
        <p14:creationId xmlns:p14="http://schemas.microsoft.com/office/powerpoint/2010/main" val="350063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0823" y="1312069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Model complexity comparison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60" y="2501255"/>
            <a:ext cx="4575259" cy="25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1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06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2638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5925"/>
            <a:ext cx="12858750" cy="7243762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21580" y="2458829"/>
            <a:ext cx="4158141" cy="615936"/>
          </a:xfrm>
          <a:prstGeom prst="roundRect">
            <a:avLst/>
          </a:prstGeom>
          <a:solidFill>
            <a:srgbClr val="DE9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7757" y="2484031"/>
            <a:ext cx="2064989" cy="5618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Introduction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17577" y="2392189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圆角矩形 1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圆角矩形 12"/>
          <p:cNvSpPr/>
          <p:nvPr/>
        </p:nvSpPr>
        <p:spPr bwMode="auto">
          <a:xfrm>
            <a:off x="6272166" y="2472386"/>
            <a:ext cx="714192" cy="58882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21580" y="3454915"/>
            <a:ext cx="4158141" cy="615936"/>
          </a:xfrm>
          <a:prstGeom prst="roundRect">
            <a:avLst/>
          </a:prstGeom>
          <a:solidFill>
            <a:srgbClr val="DE9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57757" y="3480117"/>
            <a:ext cx="2284600" cy="5618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Related work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717577" y="3400301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圆角矩形 18"/>
          <p:cNvSpPr/>
          <p:nvPr/>
        </p:nvSpPr>
        <p:spPr bwMode="auto">
          <a:xfrm>
            <a:off x="6272166" y="3468473"/>
            <a:ext cx="714192" cy="58882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21580" y="4463027"/>
            <a:ext cx="4158141" cy="615936"/>
          </a:xfrm>
          <a:prstGeom prst="roundRect">
            <a:avLst/>
          </a:prstGeom>
          <a:solidFill>
            <a:srgbClr val="DE9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57757" y="4488228"/>
            <a:ext cx="1165704" cy="5618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Model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17577" y="4408413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圆角矩形 24"/>
          <p:cNvSpPr/>
          <p:nvPr/>
        </p:nvSpPr>
        <p:spPr bwMode="auto">
          <a:xfrm>
            <a:off x="6272166" y="4476584"/>
            <a:ext cx="714192" cy="58882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21580" y="5471139"/>
            <a:ext cx="4158141" cy="615936"/>
          </a:xfrm>
          <a:prstGeom prst="roundRect">
            <a:avLst/>
          </a:prstGeom>
          <a:solidFill>
            <a:srgbClr val="DE9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57757" y="5496341"/>
            <a:ext cx="1704313" cy="5618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Algorithm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17577" y="5416525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圆角矩形 30"/>
          <p:cNvSpPr/>
          <p:nvPr/>
        </p:nvSpPr>
        <p:spPr bwMode="auto">
          <a:xfrm>
            <a:off x="6272166" y="5484696"/>
            <a:ext cx="714192" cy="58882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5471404" y="808013"/>
            <a:ext cx="1601523" cy="892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2E4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2800" b="1" spc="300" dirty="0">
              <a:solidFill>
                <a:srgbClr val="2E4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b="1" cap="all" dirty="0">
                <a:solidFill>
                  <a:srgbClr val="2E486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2400" b="1" cap="all" dirty="0">
              <a:solidFill>
                <a:srgbClr val="2E4861"/>
              </a:solidFill>
              <a:latin typeface="Franklin Gothic Book" panose="020B05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13298" y="6402159"/>
            <a:ext cx="4158141" cy="615936"/>
          </a:xfrm>
          <a:prstGeom prst="roundRect">
            <a:avLst/>
          </a:prstGeom>
          <a:solidFill>
            <a:srgbClr val="DE9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49475" y="6427361"/>
            <a:ext cx="2183611" cy="5618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Experiments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09295" y="6347545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8" name="圆角矩形 37"/>
          <p:cNvSpPr/>
          <p:nvPr/>
        </p:nvSpPr>
        <p:spPr bwMode="auto">
          <a:xfrm>
            <a:off x="6263884" y="6415716"/>
            <a:ext cx="714192" cy="58882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5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Discussions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3030" y="1145481"/>
            <a:ext cx="108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知识图谱嵌入的本质在于发现实体、关系之间的语义相关性，相似的实体、关系理应靠的很近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69" y="1888133"/>
            <a:ext cx="51816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82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Discussions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55" y="1672109"/>
            <a:ext cx="108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能够将实体、关系、文本描述嵌入在相同的低维空间，并发现其语义关联性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4799" y="2784167"/>
            <a:ext cx="108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缩小了寻找丢失实体与关系的范围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799" y="3936295"/>
            <a:ext cx="108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同类型实体在嵌入空间靠的更近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9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0703" y="685668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4195277" y="1744117"/>
            <a:ext cx="4468211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72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7200" dirty="0">
              <a:solidFill>
                <a:srgbClr val="EF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701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479" y="73600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DKRL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19" y="1528093"/>
            <a:ext cx="11130677" cy="555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8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7719" y="1667818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缺点：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，参数过多，调参复杂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847" y="2661057"/>
            <a:ext cx="102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本文：单层模型，参数少，非神经网络，对数似然函数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4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99942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7719" y="1384077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Structure-based representation learning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847" y="3904357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Context-enhanced representation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0983" y="2084993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TransE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TransH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TransR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TransD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TransG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0983" y="4840461"/>
            <a:ext cx="7539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Relation mention</a:t>
            </a: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Text</a:t>
            </a: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Entity description</a:t>
            </a: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rgbClr val="EF5850"/>
                  </a:solidFill>
                  <a:latin typeface="华文细黑" pitchFamily="2" charset="-122"/>
                  <a:ea typeface="华文细黑" pitchFamily="2" charset="-122"/>
                </a:rPr>
                <a:t>03</a:t>
              </a:r>
              <a:endParaRPr lang="zh-CN" altLang="en-US" sz="5061" dirty="0">
                <a:solidFill>
                  <a:srgbClr val="EF58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35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1687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353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7719" y="1384077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maximize the 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</a:rPr>
              <a:t>loglikelihood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 of the observed 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070682"/>
              </p:ext>
            </p:extLst>
          </p:nvPr>
        </p:nvGraphicFramePr>
        <p:xfrm>
          <a:off x="8517607" y="1457985"/>
          <a:ext cx="417116" cy="37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4" imgW="126720" imgH="114120" progId="Equation.DSMT4">
                  <p:embed/>
                </p:oleObj>
              </mc:Choice>
              <mc:Fallback>
                <p:oleObj name="Equation" r:id="rId4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7607" y="1457985"/>
                        <a:ext cx="417116" cy="375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55" y="2536205"/>
            <a:ext cx="446983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61" y="4120381"/>
            <a:ext cx="5391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3114271" y="2787461"/>
            <a:ext cx="416192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0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117007" y="4190846"/>
            <a:ext cx="416192" cy="361583"/>
          </a:xfrm>
          <a:prstGeom prst="roundRect">
            <a:avLst/>
          </a:prstGeom>
          <a:solidFill>
            <a:srgbClr val="EF5850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0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6961" y="5128493"/>
            <a:ext cx="75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Descriptions of h                 Descriptions of 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4584"/>
              </p:ext>
            </p:extLst>
          </p:nvPr>
        </p:nvGraphicFramePr>
        <p:xfrm>
          <a:off x="3530463" y="5192910"/>
          <a:ext cx="356846" cy="4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30463" y="5192910"/>
                        <a:ext cx="356846" cy="4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62025"/>
              </p:ext>
            </p:extLst>
          </p:nvPr>
        </p:nvGraphicFramePr>
        <p:xfrm>
          <a:off x="7423373" y="5181695"/>
          <a:ext cx="339457" cy="47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23373" y="5181695"/>
                        <a:ext cx="339457" cy="470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4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564E"/>
      </a:accent1>
      <a:accent2>
        <a:srgbClr val="E09006"/>
      </a:accent2>
      <a:accent3>
        <a:srgbClr val="F0564E"/>
      </a:accent3>
      <a:accent4>
        <a:srgbClr val="E09006"/>
      </a:accent4>
      <a:accent5>
        <a:srgbClr val="F0564E"/>
      </a:accent5>
      <a:accent6>
        <a:srgbClr val="E09006"/>
      </a:accent6>
      <a:hlink>
        <a:srgbClr val="F0564E"/>
      </a:hlink>
      <a:folHlink>
        <a:srgbClr val="E090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自定义</PresentationFormat>
  <Paragraphs>112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方正正中黑简体</vt:lpstr>
      <vt:lpstr>华文细黑</vt:lpstr>
      <vt:lpstr>宋体</vt:lpstr>
      <vt:lpstr>微软雅黑</vt:lpstr>
      <vt:lpstr>Arial</vt:lpstr>
      <vt:lpstr>Calibri</vt:lpstr>
      <vt:lpstr>Calibri Light</vt:lpstr>
      <vt:lpstr>Franklin Gothic Book</vt:lpstr>
      <vt:lpstr>Impact</vt:lpstr>
      <vt:lpstr>Wingdings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唯美清新花朵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2018-06-19T05:28:11Z</dcterms:modified>
</cp:coreProperties>
</file>