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510" r:id="rId2"/>
    <p:sldId id="481" r:id="rId3"/>
    <p:sldId id="484" r:id="rId4"/>
    <p:sldId id="511" r:id="rId5"/>
    <p:sldId id="512" r:id="rId6"/>
    <p:sldId id="498" r:id="rId7"/>
    <p:sldId id="499" r:id="rId8"/>
    <p:sldId id="500" r:id="rId9"/>
    <p:sldId id="489" r:id="rId10"/>
    <p:sldId id="501" r:id="rId11"/>
    <p:sldId id="502" r:id="rId12"/>
    <p:sldId id="503" r:id="rId13"/>
    <p:sldId id="504" r:id="rId14"/>
    <p:sldId id="505" r:id="rId15"/>
    <p:sldId id="506" r:id="rId16"/>
    <p:sldId id="507" r:id="rId17"/>
    <p:sldId id="508" r:id="rId18"/>
    <p:sldId id="509" r:id="rId19"/>
    <p:sldId id="513" r:id="rId20"/>
  </p:sldIdLst>
  <p:sldSz cx="9144000" cy="5143500" type="screen16x9"/>
  <p:notesSz cx="6858000" cy="9144000"/>
  <p:embeddedFontLst>
    <p:embeddedFont>
      <p:font typeface="Calibri" pitchFamily="34" charset="0"/>
      <p:regular r:id="rId22"/>
      <p:bold r:id="rId23"/>
      <p:italic r:id="rId24"/>
      <p:boldItalic r:id="rId25"/>
    </p:embeddedFont>
    <p:embeddedFont>
      <p:font typeface="Arial Unicode MS" pitchFamily="34" charset="-122"/>
      <p:regular r:id="rId26"/>
    </p:embeddedFont>
    <p:embeddedFont>
      <p:font typeface="黑体" pitchFamily="49" charset="-122"/>
      <p:regular r:id="rId27"/>
    </p:embeddedFont>
    <p:embeddedFont>
      <p:font typeface="微软雅黑" pitchFamily="34" charset="-122"/>
      <p:regular r:id="rId28"/>
      <p:bold r:id="rId29"/>
    </p:embeddedFont>
  </p:embeddedFontLst>
  <p:defaultTextStyle>
    <a:defPPr>
      <a:defRPr lang="zh-CN"/>
    </a:defPPr>
    <a:lvl1pPr marL="0" lvl="0" indent="0" algn="l" defTabSz="68580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defRPr>
    </a:lvl1pPr>
    <a:lvl2pPr marL="342900" lvl="1" indent="114300" algn="l" defTabSz="68580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defRPr>
    </a:lvl2pPr>
    <a:lvl3pPr marL="685800" lvl="2" indent="228600" algn="l" defTabSz="68580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defRPr>
    </a:lvl3pPr>
    <a:lvl4pPr marL="1028700" lvl="3" indent="342900" algn="l" defTabSz="68580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defRPr>
    </a:lvl4pPr>
    <a:lvl5pPr marL="1371600" lvl="4" indent="457200" algn="l" defTabSz="68580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defRPr>
    </a:lvl5pPr>
    <a:lvl6pPr marL="2286000" lvl="5" indent="457200" algn="l" defTabSz="68580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defRPr>
    </a:lvl6pPr>
    <a:lvl7pPr marL="2743200" lvl="6" indent="457200" algn="l" defTabSz="68580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defRPr>
    </a:lvl7pPr>
    <a:lvl8pPr marL="3200400" lvl="7" indent="457200" algn="l" defTabSz="68580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defRPr>
    </a:lvl8pPr>
    <a:lvl9pPr marL="3657600" lvl="8" indent="457200" algn="l" defTabSz="68580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FFFFFF"/>
    <a:srgbClr val="DDDDDD"/>
    <a:srgbClr val="BD0306"/>
    <a:srgbClr val="3E3E3E"/>
    <a:srgbClr val="00508A"/>
    <a:srgbClr val="EB6C15"/>
    <a:srgbClr val="D05F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0" autoAdjust="0"/>
    <p:restoredTop sz="60468" autoAdjust="0"/>
  </p:normalViewPr>
  <p:slideViewPr>
    <p:cSldViewPr snapToGrid="0">
      <p:cViewPr varScale="1">
        <p:scale>
          <a:sx n="90" d="100"/>
          <a:sy n="90" d="100"/>
        </p:scale>
        <p:origin x="-2244" y="-96"/>
      </p:cViewPr>
      <p:guideLst>
        <p:guide orient="horz" pos="1620"/>
        <p:guide pos="2880"/>
      </p:guideLst>
    </p:cSldViewPr>
  </p:slideViewPr>
  <p:notesTextViewPr>
    <p:cViewPr>
      <p:scale>
        <a:sx n="1" d="1"/>
        <a:sy n="1" d="1"/>
      </p:scale>
      <p:origin x="0" y="0"/>
    </p:cViewPr>
  </p:notesTextViewPr>
  <p:sorterViewPr showFormatting="0">
    <p:cViewPr varScale="1">
      <p:scale>
        <a:sx n="1" d="1"/>
        <a:sy n="1" d="1"/>
      </p:scale>
      <p:origin x="0" y="0"/>
    </p:cViewPr>
  </p:sorterViewPr>
  <p:notesViewPr>
    <p:cSldViewPr snapToGrid="0">
      <p:cViewPr varScale="1">
        <p:scale>
          <a:sx n="42" d="100"/>
          <a:sy n="42" d="100"/>
        </p:scale>
        <p:origin x="-2484" y="-114"/>
      </p:cViewPr>
      <p:guideLst>
        <p:guide orient="horz" pos="2880"/>
        <p:guide pos="2160"/>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9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342900" marR="0" lvl="1" indent="0" algn="l" defTabSz="685800" rtl="0" eaLnBrk="1" fontAlgn="auto" latinLnBrk="0" hangingPunct="1">
              <a:lnSpc>
                <a:spcPct val="100000"/>
              </a:lnSpc>
              <a:spcBef>
                <a:spcPts val="0"/>
              </a:spcBef>
              <a:spcAft>
                <a:spcPts val="0"/>
              </a:spcAft>
              <a:buClrTx/>
              <a:buSzTx/>
              <a:buFontTx/>
              <a:buNone/>
              <a:defRPr/>
            </a:pPr>
            <a:r>
              <a:rPr kumimoji="0" lang="zh-CN" altLang="en-US" sz="900" b="0" i="0" u="none" strike="noStrike" kern="1200" cap="none" spc="0" normalizeH="0" baseline="0" noProof="0" smtClean="0">
                <a:ln>
                  <a:noFill/>
                </a:ln>
                <a:solidFill>
                  <a:schemeClr val="tx1"/>
                </a:solidFill>
                <a:effectLst/>
                <a:uLnTx/>
                <a:uFillTx/>
                <a:latin typeface="+mn-lt"/>
                <a:ea typeface="+mn-ea"/>
                <a:cs typeface="+mn-cs"/>
              </a:rPr>
              <a:t>第二级</a:t>
            </a:r>
          </a:p>
          <a:p>
            <a:pPr marL="685800" marR="0" lvl="2" indent="0" algn="l" defTabSz="685800" rtl="0" eaLnBrk="1" fontAlgn="auto" latinLnBrk="0" hangingPunct="1">
              <a:lnSpc>
                <a:spcPct val="100000"/>
              </a:lnSpc>
              <a:spcBef>
                <a:spcPts val="0"/>
              </a:spcBef>
              <a:spcAft>
                <a:spcPts val="0"/>
              </a:spcAft>
              <a:buClrTx/>
              <a:buSzTx/>
              <a:buFontTx/>
              <a:buNone/>
              <a:defRPr/>
            </a:pPr>
            <a:r>
              <a:rPr kumimoji="0" lang="zh-CN" altLang="en-US" sz="900" b="0" i="0" u="none" strike="noStrike" kern="1200" cap="none" spc="0" normalizeH="0" baseline="0" noProof="0" smtClean="0">
                <a:ln>
                  <a:noFill/>
                </a:ln>
                <a:solidFill>
                  <a:schemeClr val="tx1"/>
                </a:solidFill>
                <a:effectLst/>
                <a:uLnTx/>
                <a:uFillTx/>
                <a:latin typeface="+mn-lt"/>
                <a:ea typeface="+mn-ea"/>
                <a:cs typeface="+mn-cs"/>
              </a:rPr>
              <a:t>第三级</a:t>
            </a:r>
          </a:p>
          <a:p>
            <a:pPr marL="1028700" marR="0" lvl="3" indent="0" algn="l" defTabSz="685800" rtl="0" eaLnBrk="1" fontAlgn="auto" latinLnBrk="0" hangingPunct="1">
              <a:lnSpc>
                <a:spcPct val="100000"/>
              </a:lnSpc>
              <a:spcBef>
                <a:spcPts val="0"/>
              </a:spcBef>
              <a:spcAft>
                <a:spcPts val="0"/>
              </a:spcAft>
              <a:buClrTx/>
              <a:buSzTx/>
              <a:buFontTx/>
              <a:buNone/>
              <a:defRPr/>
            </a:pPr>
            <a:r>
              <a:rPr kumimoji="0" lang="zh-CN" altLang="en-US" sz="900" b="0" i="0" u="none" strike="noStrike" kern="1200" cap="none" spc="0" normalizeH="0" baseline="0" noProof="0" smtClean="0">
                <a:ln>
                  <a:noFill/>
                </a:ln>
                <a:solidFill>
                  <a:schemeClr val="tx1"/>
                </a:solidFill>
                <a:effectLst/>
                <a:uLnTx/>
                <a:uFillTx/>
                <a:latin typeface="+mn-lt"/>
                <a:ea typeface="+mn-ea"/>
                <a:cs typeface="+mn-cs"/>
              </a:rPr>
              <a:t>第四级</a:t>
            </a:r>
          </a:p>
          <a:p>
            <a:pPr marL="1371600" marR="0" lvl="4" indent="0" algn="l" defTabSz="685800" rtl="0" eaLnBrk="1" fontAlgn="auto" latinLnBrk="0" hangingPunct="1">
              <a:lnSpc>
                <a:spcPct val="100000"/>
              </a:lnSpc>
              <a:spcBef>
                <a:spcPts val="0"/>
              </a:spcBef>
              <a:spcAft>
                <a:spcPts val="0"/>
              </a:spcAft>
              <a:buClrTx/>
              <a:buSzTx/>
              <a:buFontTx/>
              <a:buNone/>
              <a:defRPr/>
            </a:pPr>
            <a:r>
              <a:rPr kumimoji="0" lang="zh-CN" altLang="en-US" sz="9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685800" rtl="0" eaLnBrk="1" fontAlgn="auto" latinLnBrk="0" hangingPunct="1">
              <a:lnSpc>
                <a:spcPct val="100000"/>
              </a:lnSpc>
              <a:spcBef>
                <a:spcPts val="0"/>
              </a:spcBef>
              <a:spcAft>
                <a:spcPts val="0"/>
              </a:spcAft>
              <a:buClrTx/>
              <a:buSzTx/>
              <a:buFontTx/>
              <a:buNone/>
              <a:defRPr/>
            </a:pPr>
            <a:fld id="{612BCCE1-DE81-4C12-98AA-36B1AE935841}"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293669144"/>
      </p:ext>
    </p:extLst>
  </p:cSld>
  <p:clrMap bg1="lt1" tx1="dk1" bg2="lt2" tx2="dk2" accent1="accent1" accent2="accent2" accent3="accent3" accent4="accent4" accent5="accent5" accent6="accent6" hlink="hlink" folHlink="folHlink"/>
  <p:hf sldNum="0"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fld id="{8B99532E-A6D2-48B2-866C-7D3999F61BFE}" type="slidenum">
              <a:rPr lang="zh-CN" altLang="en-US" sz="1200">
                <a:latin typeface="Calibri" panose="020F0502020204030204" pitchFamily="34" charset="0"/>
                <a:ea typeface="宋体" panose="02010600030101010101" pitchFamily="2" charset="-122"/>
              </a:rPr>
              <a:t>1</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a:solidFill>
              <a:srgbClr val="000000"/>
            </a:solidFill>
            <a:miter/>
          </a:ln>
        </p:spPr>
      </p:sp>
      <p:sp>
        <p:nvSpPr>
          <p:cNvPr id="57347" name="备注占位符 2"/>
          <p:cNvSpPr>
            <a:spLocks noGrp="1"/>
          </p:cNvSpPr>
          <p:nvPr>
            <p:ph type="body" idx="1"/>
          </p:nvPr>
        </p:nvSpPr>
        <p:spPr>
          <a:noFill/>
          <a:ln>
            <a:noFill/>
          </a:ln>
        </p:spPr>
        <p:txBody>
          <a:bodyPr wrap="square" lIns="91440" tIns="45720" rIns="91440" bIns="45720" anchor="t"/>
          <a:lstStyle/>
          <a:p>
            <a:pPr marL="0" marR="0" lvl="0" indent="0" algn="l" defTabSz="685800" rtl="0" eaLnBrk="1" fontAlgn="auto" latinLnBrk="0" hangingPunct="1">
              <a:lnSpc>
                <a:spcPct val="100000"/>
              </a:lnSpc>
              <a:spcBef>
                <a:spcPct val="0"/>
              </a:spcBef>
              <a:spcAft>
                <a:spcPts val="0"/>
              </a:spcAft>
              <a:buClrTx/>
              <a:buSzTx/>
              <a:buFontTx/>
              <a:buNone/>
              <a:tabLst/>
              <a:defRPr/>
            </a:pPr>
            <a:r>
              <a:rPr lang="zh-CN" altLang="en-US" sz="900" b="1" dirty="0" smtClean="0"/>
              <a:t>递归层次编码器</a:t>
            </a:r>
            <a:r>
              <a:rPr lang="en-US" altLang="zh-CN" sz="900" dirty="0" smtClean="0"/>
              <a:t>RHE</a:t>
            </a:r>
            <a:endParaRPr lang="en-US" altLang="zh-CN" sz="900" b="1" dirty="0" smtClean="0"/>
          </a:p>
          <a:p>
            <a:pPr lvl="0">
              <a:spcBef>
                <a:spcPct val="0"/>
              </a:spcBef>
            </a:pPr>
            <a:r>
              <a:rPr lang="zh-CN" altLang="en-US" dirty="0" smtClean="0"/>
              <a:t>为了进一步改进投影矩阵</a:t>
            </a:r>
            <a:r>
              <a:rPr lang="en-US" altLang="zh-CN" dirty="0" err="1" smtClean="0"/>
              <a:t>Mc</a:t>
            </a:r>
            <a:r>
              <a:rPr lang="zh-CN" altLang="en-US" dirty="0" smtClean="0"/>
              <a:t>的表示，挖掘位于层次结构中的潜在信息，提出了递归层次编码器（</a:t>
            </a:r>
            <a:r>
              <a:rPr lang="en-US" altLang="zh-CN" dirty="0" smtClean="0"/>
              <a:t>RHE</a:t>
            </a:r>
            <a:r>
              <a:rPr lang="zh-CN" altLang="en-US" dirty="0" smtClean="0"/>
              <a:t>） </a:t>
            </a:r>
            <a:endParaRPr lang="en-US" altLang="zh-CN" dirty="0" smtClean="0"/>
          </a:p>
          <a:p>
            <a:pPr lvl="0">
              <a:spcBef>
                <a:spcPct val="0"/>
              </a:spcBef>
            </a:pPr>
            <a:r>
              <a:rPr lang="zh-CN" altLang="en-US" dirty="0" smtClean="0"/>
              <a:t>层次中的每个子类型（即层）被表示为具有不同粒度的投影矩阵。 在投影过程中，实体（例如威廉莎士比亚）将首先映射到更一般的子类型空间（例如书），然后被顺序映射到更精确的子类型空间（例如书</a:t>
            </a:r>
            <a:r>
              <a:rPr lang="en-US" altLang="zh-CN" dirty="0" smtClean="0"/>
              <a:t>/</a:t>
            </a:r>
            <a:r>
              <a:rPr lang="zh-CN" altLang="en-US" dirty="0" smtClean="0"/>
              <a:t>作者）。 </a:t>
            </a:r>
            <a:endParaRPr lang="en-US" altLang="zh-CN" dirty="0" smtClean="0"/>
          </a:p>
          <a:p>
            <a:pPr lvl="0">
              <a:spcBef>
                <a:spcPct val="0"/>
              </a:spcBef>
            </a:pPr>
            <a:r>
              <a:rPr lang="zh-CN" altLang="en-US" dirty="0" smtClean="0"/>
              <a:t>式子</a:t>
            </a:r>
            <a:r>
              <a:rPr lang="en-US" altLang="zh-CN" dirty="0" smtClean="0"/>
              <a:t>5</a:t>
            </a:r>
            <a:r>
              <a:rPr lang="zh-CN" altLang="en-US" dirty="0" smtClean="0"/>
              <a:t>：其中</a:t>
            </a:r>
            <a:r>
              <a:rPr lang="en-US" altLang="zh-CN" dirty="0" smtClean="0"/>
              <a:t>m</a:t>
            </a:r>
            <a:r>
              <a:rPr lang="zh-CN" altLang="en-US" dirty="0" smtClean="0"/>
              <a:t>是分层结构中类型</a:t>
            </a:r>
            <a:r>
              <a:rPr lang="en-US" altLang="zh-CN" dirty="0" smtClean="0"/>
              <a:t>c</a:t>
            </a:r>
            <a:r>
              <a:rPr lang="zh-CN" altLang="en-US" dirty="0" smtClean="0"/>
              <a:t>的层数，而</a:t>
            </a:r>
            <a:r>
              <a:rPr lang="en-US" altLang="zh-CN" dirty="0" err="1" smtClean="0"/>
              <a:t>Mci</a:t>
            </a:r>
            <a:r>
              <a:rPr lang="zh-CN" altLang="en-US" dirty="0" smtClean="0"/>
              <a:t>表示第</a:t>
            </a:r>
            <a:r>
              <a:rPr lang="en-US" altLang="zh-CN" dirty="0" smtClean="0"/>
              <a:t>i</a:t>
            </a:r>
            <a:r>
              <a:rPr lang="zh-CN" altLang="en-US" dirty="0" smtClean="0"/>
              <a:t>个子类型</a:t>
            </a:r>
            <a:r>
              <a:rPr lang="en-US" altLang="zh-CN" dirty="0" smtClean="0"/>
              <a:t>ci</a:t>
            </a:r>
            <a:r>
              <a:rPr lang="zh-CN" altLang="en-US" dirty="0" smtClean="0"/>
              <a:t>的投影矩阵。</a:t>
            </a:r>
            <a:endParaRPr lang="en-US" altLang="zh-CN" dirty="0" smtClean="0"/>
          </a:p>
          <a:p>
            <a:pPr lvl="0">
              <a:spcBef>
                <a:spcPct val="0"/>
              </a:spcBef>
            </a:pPr>
            <a:r>
              <a:rPr lang="en-US" altLang="zh-CN" dirty="0" smtClean="0"/>
              <a:t>-------------------</a:t>
            </a:r>
          </a:p>
          <a:p>
            <a:pPr marL="0" marR="0" lvl="0" indent="0" algn="l" defTabSz="685800" rtl="0" eaLnBrk="1" fontAlgn="auto" latinLnBrk="0" hangingPunct="1">
              <a:lnSpc>
                <a:spcPct val="100000"/>
              </a:lnSpc>
              <a:spcBef>
                <a:spcPct val="0"/>
              </a:spcBef>
              <a:spcAft>
                <a:spcPts val="0"/>
              </a:spcAft>
              <a:buClrTx/>
              <a:buSzTx/>
              <a:buFontTx/>
              <a:buNone/>
              <a:tabLst/>
              <a:defRPr/>
            </a:pPr>
            <a:r>
              <a:rPr lang="zh-CN" altLang="en-US" sz="900" b="1" dirty="0" smtClean="0"/>
              <a:t>加权层次编码器</a:t>
            </a:r>
            <a:r>
              <a:rPr lang="en-US" altLang="zh-CN" sz="900" b="1" dirty="0" smtClean="0"/>
              <a:t>WHE</a:t>
            </a:r>
          </a:p>
          <a:p>
            <a:pPr lvl="0">
              <a:spcBef>
                <a:spcPct val="0"/>
              </a:spcBef>
            </a:pPr>
            <a:endParaRPr lang="en-US" altLang="zh-CN" dirty="0" smtClean="0"/>
          </a:p>
          <a:p>
            <a:pPr lvl="0">
              <a:spcBef>
                <a:spcPct val="0"/>
              </a:spcBef>
            </a:pPr>
            <a:r>
              <a:rPr lang="en-US" altLang="zh-CN" dirty="0" smtClean="0"/>
              <a:t>RHE</a:t>
            </a:r>
            <a:r>
              <a:rPr lang="zh-CN" altLang="en-US" dirty="0" smtClean="0"/>
              <a:t>提出了一种构建分层型投影矩阵的递归方法。 但当映射实体时，分层结构中的不同粒度的子类型可能会有所不同。 在这种情况下</a:t>
            </a:r>
            <a:r>
              <a:rPr lang="zh-CN" altLang="en-US" b="1" dirty="0" smtClean="0"/>
              <a:t>，我们提出加权层次编码器（</a:t>
            </a:r>
            <a:r>
              <a:rPr lang="en-US" altLang="zh-CN" b="1" dirty="0" smtClean="0"/>
              <a:t>WHE</a:t>
            </a:r>
            <a:r>
              <a:rPr lang="zh-CN" altLang="en-US" b="1" dirty="0" smtClean="0"/>
              <a:t>）来考虑层次结构中的权重</a:t>
            </a:r>
            <a:r>
              <a:rPr lang="zh-CN" altLang="en-US" dirty="0" smtClean="0"/>
              <a:t>。 在</a:t>
            </a:r>
            <a:r>
              <a:rPr lang="en-US" altLang="zh-CN" dirty="0" smtClean="0"/>
              <a:t>WHE</a:t>
            </a:r>
            <a:r>
              <a:rPr lang="zh-CN" altLang="en-US" dirty="0" smtClean="0"/>
              <a:t>中，子类型也被表示为投影矩阵。 然而，我们不用递归操作来编码不同粒度的子类型，而是</a:t>
            </a:r>
            <a:r>
              <a:rPr lang="zh-CN" altLang="en-US" b="1" dirty="0" smtClean="0"/>
              <a:t>用不同权重的投影矩阵来表示分层类型矩阵 </a:t>
            </a:r>
            <a:endParaRPr lang="en-US" altLang="zh-CN" b="1" dirty="0" smtClean="0"/>
          </a:p>
          <a:p>
            <a:pPr lvl="0">
              <a:spcBef>
                <a:spcPct val="0"/>
              </a:spcBef>
            </a:pPr>
            <a:r>
              <a:rPr lang="zh-CN" altLang="en-US" b="1" dirty="0" smtClean="0"/>
              <a:t>式子</a:t>
            </a:r>
            <a:r>
              <a:rPr lang="en-US" altLang="zh-CN" b="1" dirty="0" smtClean="0"/>
              <a:t>6</a:t>
            </a:r>
            <a:r>
              <a:rPr lang="zh-CN" altLang="en-US" b="1" dirty="0" smtClean="0"/>
              <a:t>：</a:t>
            </a:r>
            <a:r>
              <a:rPr lang="zh-CN" altLang="en-US" dirty="0" smtClean="0"/>
              <a:t>其中</a:t>
            </a:r>
            <a:r>
              <a:rPr lang="en-US" altLang="zh-CN" dirty="0" smtClean="0"/>
              <a:t>m</a:t>
            </a:r>
            <a:r>
              <a:rPr lang="zh-CN" altLang="en-US" dirty="0" smtClean="0"/>
              <a:t>是分层结构中的层数，</a:t>
            </a:r>
            <a:r>
              <a:rPr lang="en-US" altLang="zh-CN" dirty="0" err="1" smtClean="0"/>
              <a:t>Mci</a:t>
            </a:r>
            <a:r>
              <a:rPr lang="zh-CN" altLang="en-US" dirty="0" smtClean="0"/>
              <a:t>是</a:t>
            </a:r>
            <a:r>
              <a:rPr lang="en-US" altLang="zh-CN" dirty="0" smtClean="0"/>
              <a:t>ci</a:t>
            </a:r>
            <a:r>
              <a:rPr lang="zh-CN" altLang="en-US" dirty="0" smtClean="0"/>
              <a:t>的投影矩阵，</a:t>
            </a:r>
            <a:r>
              <a:rPr lang="en-US" altLang="zh-CN" dirty="0" smtClean="0"/>
              <a:t>βi</a:t>
            </a:r>
            <a:r>
              <a:rPr lang="zh-CN" altLang="en-US" dirty="0" smtClean="0"/>
              <a:t>是</a:t>
            </a:r>
            <a:r>
              <a:rPr lang="en-US" altLang="zh-CN" dirty="0" smtClean="0"/>
              <a:t>ci</a:t>
            </a:r>
            <a:r>
              <a:rPr lang="zh-CN" altLang="en-US" dirty="0" smtClean="0"/>
              <a:t>的相应权重 </a:t>
            </a:r>
            <a:endParaRPr lang="en-US" altLang="zh-CN" dirty="0" smtClean="0"/>
          </a:p>
          <a:p>
            <a:pPr lvl="0">
              <a:spcBef>
                <a:spcPct val="0"/>
              </a:spcBef>
            </a:pPr>
            <a:r>
              <a:rPr lang="zh-CN" altLang="en-US" dirty="0" smtClean="0"/>
              <a:t>式子</a:t>
            </a:r>
            <a:r>
              <a:rPr lang="en-US" altLang="zh-CN" dirty="0" smtClean="0"/>
              <a:t>7</a:t>
            </a:r>
            <a:r>
              <a:rPr lang="zh-CN" altLang="en-US" dirty="0" smtClean="0"/>
              <a:t>：本文在</a:t>
            </a:r>
            <a:r>
              <a:rPr lang="en-US" altLang="zh-CN" dirty="0" smtClean="0"/>
              <a:t>ci</a:t>
            </a:r>
            <a:r>
              <a:rPr lang="zh-CN" altLang="en-US" dirty="0" smtClean="0"/>
              <a:t>和</a:t>
            </a:r>
            <a:r>
              <a:rPr lang="en-US" altLang="zh-CN" dirty="0" smtClean="0"/>
              <a:t>ci+1</a:t>
            </a:r>
            <a:r>
              <a:rPr lang="zh-CN" altLang="en-US" dirty="0" smtClean="0"/>
              <a:t>之间设计一个比例下降的加权策略，这个策略表明，更精确的子类型</a:t>
            </a:r>
            <a:r>
              <a:rPr lang="en-US" altLang="zh-CN" dirty="0" smtClean="0"/>
              <a:t>ci</a:t>
            </a:r>
            <a:r>
              <a:rPr lang="zh-CN" altLang="en-US" dirty="0" smtClean="0"/>
              <a:t>越大，</a:t>
            </a:r>
            <a:r>
              <a:rPr lang="en-US" altLang="zh-CN" dirty="0" smtClean="0"/>
              <a:t>βi</a:t>
            </a:r>
            <a:r>
              <a:rPr lang="zh-CN" altLang="en-US" dirty="0" smtClean="0"/>
              <a:t>的权重越大，因此</a:t>
            </a:r>
            <a:r>
              <a:rPr lang="en-US" altLang="zh-CN" dirty="0" smtClean="0"/>
              <a:t>ci</a:t>
            </a:r>
            <a:r>
              <a:rPr lang="zh-CN" altLang="en-US" dirty="0" smtClean="0"/>
              <a:t>对</a:t>
            </a:r>
            <a:r>
              <a:rPr lang="en-US" altLang="zh-CN" dirty="0" err="1" smtClean="0"/>
              <a:t>Mc</a:t>
            </a:r>
            <a:r>
              <a:rPr lang="zh-CN" altLang="en-US" dirty="0" smtClean="0"/>
              <a:t>的影响就越大 </a:t>
            </a:r>
            <a:r>
              <a:rPr lang="en-US" altLang="zh-CN" dirty="0" smtClean="0"/>
              <a:t>.</a:t>
            </a:r>
            <a:endParaRPr lang="en-US" altLang="zh-CN" b="1" dirty="0" smtClean="0"/>
          </a:p>
          <a:p>
            <a:pPr lvl="0">
              <a:spcBef>
                <a:spcPct val="0"/>
              </a:spcBef>
            </a:pPr>
            <a:endParaRPr lang="zh-CN" altLang="en-US" b="1" dirty="0"/>
          </a:p>
        </p:txBody>
      </p:sp>
      <p:sp>
        <p:nvSpPr>
          <p:cNvPr id="5734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10</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a:solidFill>
              <a:srgbClr val="000000"/>
            </a:solidFill>
            <a:miter/>
          </a:ln>
        </p:spPr>
      </p:sp>
      <p:sp>
        <p:nvSpPr>
          <p:cNvPr id="57347"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b="1" dirty="0"/>
          </a:p>
        </p:txBody>
      </p:sp>
      <p:sp>
        <p:nvSpPr>
          <p:cNvPr id="5734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11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a:solidFill>
              <a:srgbClr val="000000"/>
            </a:solidFill>
            <a:miter/>
          </a:ln>
        </p:spPr>
      </p:sp>
      <p:sp>
        <p:nvSpPr>
          <p:cNvPr id="57347"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smtClean="0"/>
              <a:t>我们使用分层类型编码器来构建类型特定的投影矩阵，以将实体映射到不同场景下的不同语义向量空间。 </a:t>
            </a:r>
            <a:endParaRPr lang="en-US" altLang="zh-CN" dirty="0" smtClean="0"/>
          </a:p>
          <a:p>
            <a:pPr lvl="0">
              <a:spcBef>
                <a:spcPct val="0"/>
              </a:spcBef>
            </a:pPr>
            <a:r>
              <a:rPr lang="zh-CN" altLang="en-US" dirty="0" smtClean="0"/>
              <a:t>此外，我们可以使用类型信息不仅作为投影矩阵，而且还可以借助关系特定类型信息作为约束条件。 我们提出了两种使用类型信息作为训练和评估约束的方法 </a:t>
            </a:r>
            <a:endParaRPr lang="en-US" altLang="zh-CN" dirty="0" smtClean="0"/>
          </a:p>
          <a:p>
            <a:pPr marL="0" marR="0" lvl="0" indent="0" algn="l" defTabSz="685800" rtl="0" eaLnBrk="1" fontAlgn="auto" latinLnBrk="0" hangingPunct="1">
              <a:lnSpc>
                <a:spcPct val="100000"/>
              </a:lnSpc>
              <a:spcBef>
                <a:spcPct val="0"/>
              </a:spcBef>
              <a:spcAft>
                <a:spcPts val="0"/>
              </a:spcAft>
              <a:buClrTx/>
              <a:buSzTx/>
              <a:buFontTx/>
              <a:buNone/>
              <a:tabLst/>
              <a:defRPr/>
            </a:pPr>
            <a:r>
              <a:rPr lang="en-US" altLang="zh-CN" b="1" dirty="0" smtClean="0"/>
              <a:t>1</a:t>
            </a:r>
            <a:r>
              <a:rPr lang="zh-CN" altLang="en-US" b="1" dirty="0" smtClean="0"/>
              <a:t>、</a:t>
            </a:r>
            <a:r>
              <a:rPr lang="zh-CN" altLang="en-US" sz="900" b="1" dirty="0" smtClean="0"/>
              <a:t>训练约束：</a:t>
            </a:r>
            <a:endParaRPr lang="en-US" altLang="zh-CN" sz="900" b="1" dirty="0" smtClean="0"/>
          </a:p>
          <a:p>
            <a:pPr lvl="0">
              <a:spcBef>
                <a:spcPct val="0"/>
              </a:spcBef>
            </a:pPr>
            <a:r>
              <a:rPr lang="zh-CN" altLang="en-US" b="1" dirty="0" smtClean="0"/>
              <a:t>在训练中，我们以相等的概率从</a:t>
            </a:r>
            <a:r>
              <a:rPr lang="en-US" altLang="zh-CN" b="1" dirty="0" smtClean="0"/>
              <a:t>E</a:t>
            </a:r>
            <a:r>
              <a:rPr lang="zh-CN" altLang="en-US" b="1" dirty="0" smtClean="0"/>
              <a:t>中的所有实体中选择负实体样本。 在这种情况下，共享相同类型的实体趋向于聚类并且具有相似的表示，这实际上成为实体预测中的主要错误原因。</a:t>
            </a:r>
            <a:r>
              <a:rPr lang="zh-CN" altLang="en-US" dirty="0" smtClean="0"/>
              <a:t> </a:t>
            </a:r>
            <a:endParaRPr lang="en-US" altLang="zh-CN" dirty="0" smtClean="0"/>
          </a:p>
          <a:p>
            <a:pPr lvl="0">
              <a:spcBef>
                <a:spcPct val="0"/>
              </a:spcBef>
            </a:pPr>
            <a:r>
              <a:rPr lang="zh-CN" altLang="en-US" dirty="0" smtClean="0"/>
              <a:t>为了解决这个问题，我们提出了一种名为</a:t>
            </a:r>
            <a:r>
              <a:rPr lang="en-US" altLang="zh-CN" dirty="0" smtClean="0"/>
              <a:t>Soft Type Constraint</a:t>
            </a:r>
            <a:r>
              <a:rPr lang="zh-CN" altLang="en-US" dirty="0" smtClean="0"/>
              <a:t>（</a:t>
            </a:r>
            <a:r>
              <a:rPr lang="en-US" altLang="zh-CN" dirty="0" smtClean="0"/>
              <a:t>STC</a:t>
            </a:r>
            <a:r>
              <a:rPr lang="zh-CN" altLang="en-US" dirty="0" smtClean="0"/>
              <a:t>）的负抽样方法。 </a:t>
            </a:r>
            <a:r>
              <a:rPr lang="en-US" altLang="zh-CN" dirty="0" smtClean="0"/>
              <a:t>STC</a:t>
            </a:r>
            <a:r>
              <a:rPr lang="zh-CN" altLang="en-US" dirty="0" smtClean="0"/>
              <a:t>提高了选择具有由关系特定类型信息所约束的相同类型的实体的可能性，从而扩大了相似实体之间的距离。 </a:t>
            </a:r>
            <a:endParaRPr lang="en-US" altLang="zh-CN" dirty="0" smtClean="0"/>
          </a:p>
          <a:p>
            <a:pPr lvl="0">
              <a:spcBef>
                <a:spcPct val="0"/>
              </a:spcBef>
            </a:pPr>
            <a:r>
              <a:rPr lang="zh-CN" altLang="en-US" dirty="0" smtClean="0"/>
              <a:t>我们使用软约束来选择相同类型的实体的概率如下，而不是像</a:t>
            </a:r>
            <a:r>
              <a:rPr lang="en-US" altLang="zh-CN" dirty="0" smtClean="0"/>
              <a:t>[</a:t>
            </a:r>
            <a:r>
              <a:rPr lang="en-US" altLang="zh-CN" dirty="0" err="1" smtClean="0"/>
              <a:t>Krompaßetal</a:t>
            </a:r>
            <a:r>
              <a:rPr lang="zh-CN" altLang="en-US" dirty="0" smtClean="0"/>
              <a:t>。，</a:t>
            </a:r>
            <a:r>
              <a:rPr lang="en-US" altLang="zh-CN" dirty="0" smtClean="0"/>
              <a:t>2015]</a:t>
            </a:r>
            <a:r>
              <a:rPr lang="zh-CN" altLang="en-US" dirty="0" smtClean="0"/>
              <a:t>那样设置硬约束，而这可能会干扰类似实体的聚类。</a:t>
            </a:r>
            <a:endParaRPr lang="en-US" altLang="zh-CN" dirty="0" smtClean="0"/>
          </a:p>
          <a:p>
            <a:pPr lvl="0">
              <a:spcBef>
                <a:spcPct val="0"/>
              </a:spcBef>
            </a:pPr>
            <a:r>
              <a:rPr lang="zh-CN" altLang="en-US" dirty="0" smtClean="0"/>
              <a:t>式子</a:t>
            </a:r>
            <a:r>
              <a:rPr lang="en-US" altLang="zh-CN" dirty="0" smtClean="0"/>
              <a:t>10</a:t>
            </a:r>
          </a:p>
          <a:p>
            <a:pPr lvl="0">
              <a:spcBef>
                <a:spcPct val="0"/>
              </a:spcBef>
            </a:pPr>
            <a:r>
              <a:rPr lang="zh-CN" altLang="en-US" dirty="0" smtClean="0"/>
              <a:t>在这个三元组中，</a:t>
            </a:r>
            <a:r>
              <a:rPr lang="en-US" altLang="zh-CN" dirty="0" smtClean="0"/>
              <a:t>c</a:t>
            </a:r>
            <a:r>
              <a:rPr lang="zh-CN" altLang="en-US" dirty="0" smtClean="0"/>
              <a:t>是</a:t>
            </a:r>
            <a:r>
              <a:rPr lang="en-US" altLang="zh-CN" dirty="0" smtClean="0"/>
              <a:t>e</a:t>
            </a:r>
            <a:r>
              <a:rPr lang="zh-CN" altLang="en-US" dirty="0" smtClean="0"/>
              <a:t>的三元组类型，是所有实体都具有类型</a:t>
            </a:r>
            <a:r>
              <a:rPr lang="en-US" altLang="zh-CN" dirty="0" smtClean="0"/>
              <a:t>c</a:t>
            </a:r>
            <a:r>
              <a:rPr lang="zh-CN" altLang="en-US" dirty="0" smtClean="0"/>
              <a:t>的实体集合，</a:t>
            </a:r>
            <a:r>
              <a:rPr lang="en-US" altLang="zh-CN" dirty="0" smtClean="0"/>
              <a:t>| </a:t>
            </a:r>
            <a:r>
              <a:rPr lang="en-US" altLang="zh-CN" dirty="0" err="1" smtClean="0"/>
              <a:t>Ec</a:t>
            </a:r>
            <a:r>
              <a:rPr lang="en-US" altLang="zh-CN" dirty="0" smtClean="0"/>
              <a:t> | </a:t>
            </a:r>
            <a:r>
              <a:rPr lang="zh-CN" altLang="en-US" dirty="0" smtClean="0"/>
              <a:t>成为</a:t>
            </a:r>
            <a:r>
              <a:rPr lang="en-US" altLang="zh-CN" dirty="0" err="1" smtClean="0"/>
              <a:t>Ec</a:t>
            </a:r>
            <a:r>
              <a:rPr lang="zh-CN" altLang="en-US" dirty="0" smtClean="0"/>
              <a:t>的实体数量。 </a:t>
            </a:r>
            <a:r>
              <a:rPr lang="en-US" altLang="zh-CN" dirty="0" smtClean="0"/>
              <a:t>k</a:t>
            </a:r>
            <a:r>
              <a:rPr lang="zh-CN" altLang="en-US" dirty="0" smtClean="0"/>
              <a:t>是超参数，较小的</a:t>
            </a:r>
            <a:r>
              <a:rPr lang="en-US" altLang="zh-CN" dirty="0" smtClean="0"/>
              <a:t>k</a:t>
            </a:r>
            <a:r>
              <a:rPr lang="zh-CN" altLang="en-US" dirty="0" smtClean="0"/>
              <a:t>表示较软的类型约束。 这说明在</a:t>
            </a:r>
            <a:r>
              <a:rPr lang="en-US" altLang="zh-CN" dirty="0" err="1" smtClean="0"/>
              <a:t>Ec</a:t>
            </a:r>
            <a:r>
              <a:rPr lang="zh-CN" altLang="en-US" dirty="0" smtClean="0"/>
              <a:t>中选择实体的概率比 选择不在</a:t>
            </a:r>
            <a:r>
              <a:rPr lang="en-US" altLang="zh-CN" dirty="0" err="1" smtClean="0"/>
              <a:t>Ec</a:t>
            </a:r>
            <a:r>
              <a:rPr lang="zh-CN" altLang="en-US" dirty="0" smtClean="0"/>
              <a:t>中的实体的概率 大</a:t>
            </a:r>
            <a:r>
              <a:rPr lang="en-US" altLang="zh-CN" dirty="0" smtClean="0"/>
              <a:t>k</a:t>
            </a:r>
            <a:r>
              <a:rPr lang="zh-CN" altLang="en-US" dirty="0" smtClean="0"/>
              <a:t>倍。 </a:t>
            </a:r>
            <a:r>
              <a:rPr lang="zh-CN" altLang="en-US" b="1" dirty="0" smtClean="0"/>
              <a:t>在</a:t>
            </a:r>
            <a:r>
              <a:rPr lang="en-US" altLang="zh-CN" b="1" dirty="0" smtClean="0"/>
              <a:t>STC</a:t>
            </a:r>
            <a:r>
              <a:rPr lang="zh-CN" altLang="en-US" b="1" dirty="0" smtClean="0"/>
              <a:t>负面抽样的情况下，我们可以平衡同类型实体之间的多样性和相似性，以获得更好的性能。</a:t>
            </a:r>
            <a:endParaRPr lang="en-US" altLang="zh-CN" b="1" dirty="0" smtClean="0"/>
          </a:p>
          <a:p>
            <a:pPr lvl="0">
              <a:spcBef>
                <a:spcPct val="0"/>
              </a:spcBef>
            </a:pPr>
            <a:r>
              <a:rPr lang="en-US" altLang="zh-CN" b="1" dirty="0" smtClean="0"/>
              <a:t>---------------------------</a:t>
            </a:r>
          </a:p>
          <a:p>
            <a:pPr marL="0" marR="0" lvl="0" indent="0" algn="l" defTabSz="685800" rtl="0" eaLnBrk="1" fontAlgn="auto" latinLnBrk="0" hangingPunct="1">
              <a:lnSpc>
                <a:spcPct val="100000"/>
              </a:lnSpc>
              <a:spcBef>
                <a:spcPct val="0"/>
              </a:spcBef>
              <a:spcAft>
                <a:spcPts val="0"/>
              </a:spcAft>
              <a:buClrTx/>
              <a:buSzTx/>
              <a:buFontTx/>
              <a:buNone/>
              <a:tabLst/>
              <a:defRPr/>
            </a:pPr>
            <a:r>
              <a:rPr lang="zh-CN" altLang="en-US" sz="900" b="1" dirty="0" smtClean="0"/>
              <a:t>评估约束</a:t>
            </a:r>
            <a:endParaRPr lang="en-US" altLang="zh-CN" sz="900" b="1" dirty="0" smtClean="0"/>
          </a:p>
          <a:p>
            <a:pPr lvl="0">
              <a:spcBef>
                <a:spcPct val="0"/>
              </a:spcBef>
            </a:pPr>
            <a:endParaRPr lang="en-US" altLang="zh-CN" b="1" dirty="0" smtClean="0"/>
          </a:p>
          <a:p>
            <a:r>
              <a:rPr lang="zh-CN" altLang="en-US" dirty="0" smtClean="0"/>
              <a:t>除了训练中的类型约束之外，我们还可以利用这些信息作为评估中的类型约束（</a:t>
            </a:r>
            <a:r>
              <a:rPr lang="en-US" altLang="zh-CN" dirty="0" smtClean="0"/>
              <a:t>TCE</a:t>
            </a:r>
            <a:r>
              <a:rPr lang="zh-CN" altLang="en-US" dirty="0" smtClean="0"/>
              <a:t>）。 </a:t>
            </a:r>
            <a:r>
              <a:rPr lang="zh-CN" altLang="en-US" b="1" dirty="0" smtClean="0"/>
              <a:t>头尾实体应该遵循关系特定类型信息提供的类型约束，</a:t>
            </a:r>
            <a:r>
              <a:rPr lang="zh-CN" altLang="en-US" dirty="0" smtClean="0"/>
              <a:t>这是很直观的。 我们</a:t>
            </a:r>
          </a:p>
          <a:p>
            <a:r>
              <a:rPr lang="zh-CN" altLang="en-US" dirty="0" smtClean="0"/>
              <a:t>可以简单地删除不符合评估类型限制的候选人。 然而，由于类型约束可能是不完整的，甚至是错误的，导致</a:t>
            </a:r>
            <a:r>
              <a:rPr lang="en-US" altLang="zh-CN" dirty="0" smtClean="0"/>
              <a:t>TCE</a:t>
            </a:r>
            <a:r>
              <a:rPr lang="zh-CN" altLang="en-US" dirty="0" smtClean="0"/>
              <a:t>的性能主要基于关系特定类型信息的正确性和完整性，可能导致预测漏洞。</a:t>
            </a:r>
            <a:endParaRPr lang="zh-CN" altLang="en-US" b="1" dirty="0"/>
          </a:p>
        </p:txBody>
      </p:sp>
      <p:sp>
        <p:nvSpPr>
          <p:cNvPr id="5734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12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a:solidFill>
              <a:srgbClr val="000000"/>
            </a:solidFill>
            <a:miter/>
          </a:ln>
        </p:spPr>
      </p:sp>
      <p:sp>
        <p:nvSpPr>
          <p:cNvPr id="57347"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b="1" dirty="0"/>
          </a:p>
        </p:txBody>
      </p:sp>
      <p:sp>
        <p:nvSpPr>
          <p:cNvPr id="5734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13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a:solidFill>
              <a:srgbClr val="000000"/>
            </a:solidFill>
            <a:miter/>
          </a:ln>
        </p:spPr>
      </p:sp>
      <p:sp>
        <p:nvSpPr>
          <p:cNvPr id="57347"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b="1" dirty="0"/>
          </a:p>
        </p:txBody>
      </p:sp>
      <p:sp>
        <p:nvSpPr>
          <p:cNvPr id="5734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14</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a:solidFill>
              <a:srgbClr val="000000"/>
            </a:solidFill>
            <a:miter/>
          </a:ln>
        </p:spPr>
      </p:sp>
      <p:sp>
        <p:nvSpPr>
          <p:cNvPr id="57347"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smtClean="0"/>
              <a:t>真实</a:t>
            </a:r>
            <a:r>
              <a:rPr lang="en-US" altLang="zh-CN" dirty="0" smtClean="0"/>
              <a:t>KGs</a:t>
            </a:r>
            <a:r>
              <a:rPr lang="zh-CN" altLang="en-US" dirty="0" smtClean="0"/>
              <a:t>的代表性学习受长尾分布的影响。 </a:t>
            </a:r>
            <a:endParaRPr lang="en-US" altLang="zh-CN" dirty="0" smtClean="0"/>
          </a:p>
          <a:p>
            <a:pPr lvl="0">
              <a:spcBef>
                <a:spcPct val="0"/>
              </a:spcBef>
            </a:pPr>
            <a:r>
              <a:rPr lang="zh-CN" altLang="en-US" dirty="0" smtClean="0"/>
              <a:t>我们构造了</a:t>
            </a:r>
            <a:r>
              <a:rPr lang="en-US" altLang="zh-CN" dirty="0" smtClean="0"/>
              <a:t>FB15K +</a:t>
            </a:r>
            <a:r>
              <a:rPr lang="zh-CN" altLang="en-US" dirty="0" smtClean="0"/>
              <a:t>，它包含了几乎所有</a:t>
            </a:r>
            <a:r>
              <a:rPr lang="en-US" altLang="zh-CN" dirty="0" smtClean="0"/>
              <a:t>FB15K</a:t>
            </a:r>
            <a:r>
              <a:rPr lang="zh-CN" altLang="en-US" dirty="0" smtClean="0"/>
              <a:t>中的实体之间的关系以及相应的三元组，以模拟现实世界中的分布。 </a:t>
            </a:r>
            <a:endParaRPr lang="en-US" altLang="zh-CN" dirty="0" smtClean="0"/>
          </a:p>
          <a:p>
            <a:pPr lvl="0">
              <a:spcBef>
                <a:spcPct val="0"/>
              </a:spcBef>
            </a:pPr>
            <a:r>
              <a:rPr lang="zh-CN" altLang="en-US" dirty="0" smtClean="0"/>
              <a:t>从表</a:t>
            </a:r>
            <a:r>
              <a:rPr lang="en-US" altLang="zh-CN" dirty="0" smtClean="0"/>
              <a:t>4</a:t>
            </a:r>
            <a:r>
              <a:rPr lang="zh-CN" altLang="en-US" dirty="0" smtClean="0"/>
              <a:t>我们可以观察到：</a:t>
            </a:r>
            <a:endParaRPr lang="en-US" altLang="zh-CN" dirty="0" smtClean="0"/>
          </a:p>
          <a:p>
            <a:pPr lvl="0">
              <a:spcBef>
                <a:spcPct val="0"/>
              </a:spcBef>
            </a:pPr>
            <a:r>
              <a:rPr lang="zh-CN" altLang="en-US" dirty="0" smtClean="0"/>
              <a:t>（</a:t>
            </a:r>
            <a:r>
              <a:rPr lang="en-US" altLang="zh-CN" dirty="0" smtClean="0"/>
              <a:t>1</a:t>
            </a:r>
            <a:r>
              <a:rPr lang="zh-CN" altLang="en-US" dirty="0" smtClean="0"/>
              <a:t>）即使没有</a:t>
            </a:r>
            <a:r>
              <a:rPr lang="en-US" altLang="zh-CN" dirty="0" smtClean="0"/>
              <a:t>STC</a:t>
            </a:r>
            <a:r>
              <a:rPr lang="zh-CN" altLang="en-US" dirty="0" smtClean="0"/>
              <a:t>，</a:t>
            </a:r>
            <a:r>
              <a:rPr lang="en-US" altLang="zh-CN" dirty="0" smtClean="0"/>
              <a:t>WHE</a:t>
            </a:r>
            <a:r>
              <a:rPr lang="zh-CN" altLang="en-US" dirty="0" smtClean="0"/>
              <a:t>在所有条件下均显着且一致地优于</a:t>
            </a:r>
            <a:r>
              <a:rPr lang="en-US" altLang="zh-CN" dirty="0" err="1" smtClean="0"/>
              <a:t>TransE</a:t>
            </a:r>
            <a:r>
              <a:rPr lang="zh-CN" altLang="en-US" dirty="0" smtClean="0"/>
              <a:t>和</a:t>
            </a:r>
            <a:r>
              <a:rPr lang="en-US" altLang="zh-CN" dirty="0" err="1" smtClean="0"/>
              <a:t>TransR</a:t>
            </a:r>
            <a:r>
              <a:rPr lang="zh-CN" altLang="en-US" dirty="0" smtClean="0"/>
              <a:t>。 </a:t>
            </a:r>
            <a:endParaRPr lang="en-US" altLang="zh-CN" dirty="0" smtClean="0"/>
          </a:p>
          <a:p>
            <a:pPr lvl="0">
              <a:spcBef>
                <a:spcPct val="0"/>
              </a:spcBef>
            </a:pPr>
            <a:r>
              <a:rPr lang="zh-CN" altLang="en-US" dirty="0" smtClean="0"/>
              <a:t>（</a:t>
            </a:r>
            <a:r>
              <a:rPr lang="en-US" altLang="zh-CN" dirty="0" smtClean="0"/>
              <a:t>2</a:t>
            </a:r>
            <a:r>
              <a:rPr lang="zh-CN" altLang="en-US" dirty="0" smtClean="0"/>
              <a:t>）</a:t>
            </a:r>
            <a:r>
              <a:rPr lang="en-US" altLang="zh-CN" dirty="0" smtClean="0"/>
              <a:t>WHR</a:t>
            </a:r>
            <a:r>
              <a:rPr lang="zh-CN" altLang="en-US" dirty="0" smtClean="0"/>
              <a:t>实体和关系预测相对于</a:t>
            </a:r>
            <a:r>
              <a:rPr lang="en-US" altLang="zh-CN" dirty="0" err="1" smtClean="0"/>
              <a:t>TransR</a:t>
            </a:r>
            <a:r>
              <a:rPr lang="zh-CN" altLang="en-US" dirty="0" smtClean="0"/>
              <a:t>实现了</a:t>
            </a:r>
            <a:r>
              <a:rPr lang="en-US" altLang="zh-CN" dirty="0" smtClean="0"/>
              <a:t>5.8</a:t>
            </a:r>
            <a:r>
              <a:rPr lang="zh-CN" altLang="en-US" dirty="0" smtClean="0"/>
              <a:t>％和</a:t>
            </a:r>
            <a:r>
              <a:rPr lang="en-US" altLang="zh-CN" dirty="0" smtClean="0"/>
              <a:t>4.5</a:t>
            </a:r>
            <a:r>
              <a:rPr lang="zh-CN" altLang="en-US" dirty="0" smtClean="0"/>
              <a:t>％的改善，而</a:t>
            </a:r>
            <a:r>
              <a:rPr lang="en-US" altLang="zh-CN" dirty="0" err="1" smtClean="0"/>
              <a:t>fr</a:t>
            </a:r>
            <a:r>
              <a:rPr lang="en-US" altLang="zh-CN" dirty="0" smtClean="0"/>
              <a:t> &lt;= 10</a:t>
            </a:r>
            <a:r>
              <a:rPr lang="zh-CN" altLang="en-US" dirty="0" smtClean="0"/>
              <a:t>，而所有三元组改进了</a:t>
            </a:r>
            <a:r>
              <a:rPr lang="en-US" altLang="zh-CN" dirty="0" smtClean="0"/>
              <a:t>2.0</a:t>
            </a:r>
            <a:r>
              <a:rPr lang="zh-CN" altLang="en-US" dirty="0" smtClean="0"/>
              <a:t>％和</a:t>
            </a:r>
            <a:r>
              <a:rPr lang="en-US" altLang="zh-CN" dirty="0" smtClean="0"/>
              <a:t>0.9</a:t>
            </a:r>
            <a:r>
              <a:rPr lang="zh-CN" altLang="en-US" dirty="0" smtClean="0"/>
              <a:t>％。 这表明，</a:t>
            </a:r>
            <a:r>
              <a:rPr lang="en-US" altLang="zh-CN" dirty="0" smtClean="0"/>
              <a:t>TKRL</a:t>
            </a:r>
            <a:r>
              <a:rPr lang="zh-CN" altLang="en-US" dirty="0" smtClean="0"/>
              <a:t>优于</a:t>
            </a:r>
            <a:r>
              <a:rPr lang="en-US" altLang="zh-CN" dirty="0" err="1" smtClean="0"/>
              <a:t>TransR</a:t>
            </a:r>
            <a:r>
              <a:rPr lang="zh-CN" altLang="en-US" dirty="0" smtClean="0"/>
              <a:t>，特别是在低频关系方面，因此在对现实世界分布的</a:t>
            </a:r>
            <a:r>
              <a:rPr lang="en-US" altLang="zh-CN" dirty="0" smtClean="0"/>
              <a:t>KG</a:t>
            </a:r>
            <a:r>
              <a:rPr lang="zh-CN" altLang="en-US" dirty="0" smtClean="0"/>
              <a:t>进行建模时更具有鲁棒性。 </a:t>
            </a:r>
            <a:endParaRPr lang="zh-CN" altLang="en-US" b="1" dirty="0"/>
          </a:p>
        </p:txBody>
      </p:sp>
      <p:sp>
        <p:nvSpPr>
          <p:cNvPr id="5734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15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a:solidFill>
              <a:srgbClr val="000000"/>
            </a:solidFill>
            <a:miter/>
          </a:ln>
        </p:spPr>
      </p:sp>
      <p:sp>
        <p:nvSpPr>
          <p:cNvPr id="57347"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smtClean="0"/>
              <a:t>在关系特定类型信息比较完备的前提下，</a:t>
            </a:r>
            <a:r>
              <a:rPr lang="zh-CN" altLang="en-US" b="1" dirty="0" smtClean="0"/>
              <a:t>训练中的类型约束被证明是有效的，而评估类型约束（</a:t>
            </a:r>
            <a:r>
              <a:rPr lang="en-US" altLang="zh-CN" b="1" dirty="0" smtClean="0"/>
              <a:t>TCE</a:t>
            </a:r>
            <a:r>
              <a:rPr lang="zh-CN" altLang="en-US" b="1" dirty="0" smtClean="0"/>
              <a:t>）可以用来在实体预测中取得更好的性能</a:t>
            </a:r>
            <a:r>
              <a:rPr lang="zh-CN" altLang="en-US" dirty="0" smtClean="0"/>
              <a:t>。 为了公平的比较，我们在</a:t>
            </a:r>
            <a:r>
              <a:rPr lang="en-US" altLang="zh-CN" dirty="0" smtClean="0"/>
              <a:t>STC</a:t>
            </a:r>
            <a:r>
              <a:rPr lang="zh-CN" altLang="en-US" dirty="0" smtClean="0"/>
              <a:t>和</a:t>
            </a:r>
            <a:r>
              <a:rPr lang="en-US" altLang="zh-CN" dirty="0" smtClean="0"/>
              <a:t>TCE</a:t>
            </a:r>
            <a:r>
              <a:rPr lang="zh-CN" altLang="en-US" dirty="0" smtClean="0"/>
              <a:t>的帮助下实施基线。 表</a:t>
            </a:r>
            <a:r>
              <a:rPr lang="en-US" altLang="zh-CN" dirty="0" smtClean="0"/>
              <a:t>5</a:t>
            </a:r>
            <a:r>
              <a:rPr lang="zh-CN" altLang="en-US" dirty="0" smtClean="0"/>
              <a:t>中的结果表明：（</a:t>
            </a:r>
            <a:r>
              <a:rPr lang="en-US" altLang="zh-CN" dirty="0" smtClean="0"/>
              <a:t>1</a:t>
            </a:r>
            <a:r>
              <a:rPr lang="zh-CN" altLang="en-US" dirty="0" smtClean="0"/>
              <a:t>）所有模型与</a:t>
            </a:r>
            <a:r>
              <a:rPr lang="en-US" altLang="zh-CN" dirty="0" smtClean="0"/>
              <a:t>TCE</a:t>
            </a:r>
            <a:r>
              <a:rPr lang="zh-CN" altLang="en-US" dirty="0" smtClean="0"/>
              <a:t>相比，</a:t>
            </a:r>
            <a:r>
              <a:rPr lang="en-US" altLang="zh-CN" dirty="0" smtClean="0"/>
              <a:t>TCE</a:t>
            </a:r>
            <a:r>
              <a:rPr lang="zh-CN" altLang="en-US" dirty="0" smtClean="0"/>
              <a:t>均有较好的表现，与表</a:t>
            </a:r>
            <a:r>
              <a:rPr lang="en-US" altLang="zh-CN" dirty="0" smtClean="0"/>
              <a:t>2</a:t>
            </a:r>
            <a:r>
              <a:rPr lang="zh-CN" altLang="en-US" dirty="0" smtClean="0"/>
              <a:t>所示的无</a:t>
            </a:r>
            <a:r>
              <a:rPr lang="en-US" altLang="zh-CN" dirty="0" smtClean="0"/>
              <a:t>TCE</a:t>
            </a:r>
            <a:r>
              <a:rPr lang="zh-CN" altLang="en-US" dirty="0" smtClean="0"/>
              <a:t>的相应结果相比，与</a:t>
            </a:r>
            <a:r>
              <a:rPr lang="en-US" altLang="zh-CN" dirty="0" smtClean="0"/>
              <a:t>STC</a:t>
            </a:r>
            <a:r>
              <a:rPr lang="zh-CN" altLang="en-US" dirty="0" smtClean="0"/>
              <a:t>结合的改善更为显着。 这是因为</a:t>
            </a:r>
            <a:r>
              <a:rPr lang="en-US" altLang="zh-CN" dirty="0" smtClean="0"/>
              <a:t>TCE</a:t>
            </a:r>
            <a:r>
              <a:rPr lang="zh-CN" altLang="en-US" dirty="0" smtClean="0"/>
              <a:t>删除了不符合类型限制的候选人，而</a:t>
            </a:r>
            <a:r>
              <a:rPr lang="en-US" altLang="zh-CN" dirty="0" smtClean="0"/>
              <a:t>STC</a:t>
            </a:r>
            <a:r>
              <a:rPr lang="zh-CN" altLang="en-US" dirty="0" smtClean="0"/>
              <a:t>则加强了类似实体之间的差异。 （</a:t>
            </a:r>
            <a:r>
              <a:rPr lang="en-US" altLang="zh-CN" dirty="0" smtClean="0"/>
              <a:t>2</a:t>
            </a:r>
            <a:r>
              <a:rPr lang="zh-CN" altLang="en-US" dirty="0" smtClean="0"/>
              <a:t>）与具有</a:t>
            </a:r>
            <a:r>
              <a:rPr lang="en-US" altLang="zh-CN" dirty="0" smtClean="0"/>
              <a:t>STC</a:t>
            </a:r>
            <a:r>
              <a:rPr lang="zh-CN" altLang="en-US" dirty="0" smtClean="0"/>
              <a:t>的增强版本相比，</a:t>
            </a:r>
            <a:r>
              <a:rPr lang="en-US" altLang="zh-CN" dirty="0" smtClean="0"/>
              <a:t>TKRL</a:t>
            </a:r>
            <a:r>
              <a:rPr lang="zh-CN" altLang="en-US" dirty="0" smtClean="0"/>
              <a:t>模型的性能优于所有基线，这意味着分层型编码器的重要性。 </a:t>
            </a:r>
            <a:endParaRPr lang="zh-CN" altLang="en-US" b="1" dirty="0"/>
          </a:p>
        </p:txBody>
      </p:sp>
      <p:sp>
        <p:nvSpPr>
          <p:cNvPr id="5734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16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a:solidFill>
              <a:srgbClr val="000000"/>
            </a:solidFill>
            <a:miter/>
          </a:ln>
        </p:spPr>
      </p:sp>
      <p:sp>
        <p:nvSpPr>
          <p:cNvPr id="57347" name="备注占位符 2"/>
          <p:cNvSpPr>
            <a:spLocks noGrp="1"/>
          </p:cNvSpPr>
          <p:nvPr>
            <p:ph type="body" idx="1"/>
          </p:nvPr>
        </p:nvSpPr>
        <p:spPr>
          <a:noFill/>
          <a:ln>
            <a:noFill/>
          </a:ln>
        </p:spPr>
        <p:txBody>
          <a:bodyPr wrap="square" lIns="91440" tIns="45720" rIns="91440" bIns="45720" anchor="t"/>
          <a:lstStyle/>
          <a:p>
            <a:pPr rtl="0"/>
            <a:r>
              <a:rPr lang="zh-CN" altLang="en-US" sz="900" b="0" i="0" kern="1200" dirty="0" smtClean="0">
                <a:solidFill>
                  <a:schemeClr val="tx1"/>
                </a:solidFill>
                <a:effectLst/>
                <a:latin typeface="+mn-lt"/>
                <a:ea typeface="+mn-ea"/>
                <a:cs typeface="+mn-cs"/>
              </a:rPr>
              <a:t>（</a:t>
            </a:r>
            <a:r>
              <a:rPr lang="en-US" altLang="zh-CN" sz="900" b="0" i="0" kern="1200" dirty="0" smtClean="0">
                <a:solidFill>
                  <a:schemeClr val="tx1"/>
                </a:solidFill>
                <a:effectLst/>
                <a:latin typeface="+mn-lt"/>
                <a:ea typeface="+mn-ea"/>
                <a:cs typeface="+mn-cs"/>
              </a:rPr>
              <a:t>1</a:t>
            </a:r>
            <a:r>
              <a:rPr lang="zh-CN" altLang="en-US" sz="900" b="0" i="0" kern="1200" dirty="0" smtClean="0">
                <a:solidFill>
                  <a:schemeClr val="tx1"/>
                </a:solidFill>
                <a:effectLst/>
                <a:latin typeface="+mn-lt"/>
                <a:ea typeface="+mn-ea"/>
                <a:cs typeface="+mn-cs"/>
              </a:rPr>
              <a:t>）</a:t>
            </a:r>
            <a:r>
              <a:rPr lang="en-US" altLang="zh-CN" sz="900" b="0" i="0" kern="1200" dirty="0" smtClean="0">
                <a:solidFill>
                  <a:schemeClr val="tx1"/>
                </a:solidFill>
                <a:effectLst/>
                <a:latin typeface="+mn-lt"/>
                <a:ea typeface="+mn-ea"/>
                <a:cs typeface="+mn-cs"/>
              </a:rPr>
              <a:t>TKRL</a:t>
            </a:r>
            <a:r>
              <a:rPr lang="zh-CN" altLang="en-US" sz="900" b="0" i="0" kern="1200" dirty="0" smtClean="0">
                <a:solidFill>
                  <a:schemeClr val="tx1"/>
                </a:solidFill>
                <a:effectLst/>
                <a:latin typeface="+mn-lt"/>
                <a:ea typeface="+mn-ea"/>
                <a:cs typeface="+mn-cs"/>
              </a:rPr>
              <a:t>模型表现优于所有基线，</a:t>
            </a:r>
            <a:r>
              <a:rPr lang="en-US" altLang="zh-CN" sz="900" b="0" i="0" kern="1200" dirty="0" smtClean="0">
                <a:solidFill>
                  <a:schemeClr val="tx1"/>
                </a:solidFill>
                <a:effectLst/>
                <a:latin typeface="+mn-lt"/>
                <a:ea typeface="+mn-ea"/>
                <a:cs typeface="+mn-cs"/>
              </a:rPr>
              <a:t>WHE + STC</a:t>
            </a:r>
            <a:r>
              <a:rPr lang="zh-CN" altLang="en-US" sz="900" b="0" i="0" kern="1200" dirty="0" smtClean="0">
                <a:solidFill>
                  <a:schemeClr val="tx1"/>
                </a:solidFill>
                <a:effectLst/>
                <a:latin typeface="+mn-lt"/>
                <a:ea typeface="+mn-ea"/>
                <a:cs typeface="+mn-cs"/>
              </a:rPr>
              <a:t>模型表现最好，证实了</a:t>
            </a:r>
            <a:r>
              <a:rPr lang="en-US" altLang="zh-CN" sz="900" b="0" i="0" kern="1200" dirty="0" smtClean="0">
                <a:solidFill>
                  <a:schemeClr val="tx1"/>
                </a:solidFill>
                <a:effectLst/>
                <a:latin typeface="+mn-lt"/>
                <a:ea typeface="+mn-ea"/>
                <a:cs typeface="+mn-cs"/>
              </a:rPr>
              <a:t>TKRL</a:t>
            </a:r>
            <a:r>
              <a:rPr lang="zh-CN" altLang="en-US" sz="900" b="0" i="0" kern="1200" dirty="0" smtClean="0">
                <a:solidFill>
                  <a:schemeClr val="tx1"/>
                </a:solidFill>
                <a:effectLst/>
                <a:latin typeface="+mn-lt"/>
                <a:ea typeface="+mn-ea"/>
                <a:cs typeface="+mn-cs"/>
              </a:rPr>
              <a:t>在三重分类中优于基线的优势。 （</a:t>
            </a:r>
            <a:r>
              <a:rPr lang="en-US" altLang="zh-CN" sz="900" b="0" i="0" kern="1200" dirty="0" smtClean="0">
                <a:solidFill>
                  <a:schemeClr val="tx1"/>
                </a:solidFill>
                <a:effectLst/>
                <a:latin typeface="+mn-lt"/>
                <a:ea typeface="+mn-ea"/>
                <a:cs typeface="+mn-cs"/>
              </a:rPr>
              <a:t>2</a:t>
            </a:r>
            <a:r>
              <a:rPr lang="zh-CN" altLang="en-US" sz="900" b="0" i="0" kern="1200" dirty="0" smtClean="0">
                <a:solidFill>
                  <a:schemeClr val="tx1"/>
                </a:solidFill>
                <a:effectLst/>
                <a:latin typeface="+mn-lt"/>
                <a:ea typeface="+mn-ea"/>
                <a:cs typeface="+mn-cs"/>
              </a:rPr>
              <a:t>）</a:t>
            </a:r>
            <a:r>
              <a:rPr lang="en-US" altLang="zh-CN" sz="900" b="0" i="0" kern="1200" dirty="0" smtClean="0">
                <a:solidFill>
                  <a:schemeClr val="tx1"/>
                </a:solidFill>
                <a:effectLst/>
                <a:latin typeface="+mn-lt"/>
                <a:ea typeface="+mn-ea"/>
                <a:cs typeface="+mn-cs"/>
              </a:rPr>
              <a:t>STC</a:t>
            </a:r>
            <a:r>
              <a:rPr lang="zh-CN" altLang="en-US" sz="900" b="0" i="0" kern="1200" dirty="0" smtClean="0">
                <a:solidFill>
                  <a:schemeClr val="tx1"/>
                </a:solidFill>
                <a:effectLst/>
                <a:latin typeface="+mn-lt"/>
                <a:ea typeface="+mn-ea"/>
                <a:cs typeface="+mn-cs"/>
              </a:rPr>
              <a:t>提高了</a:t>
            </a:r>
            <a:r>
              <a:rPr lang="en-US" altLang="zh-CN" sz="900" b="0" i="0" kern="1200" dirty="0" smtClean="0">
                <a:solidFill>
                  <a:schemeClr val="tx1"/>
                </a:solidFill>
                <a:effectLst/>
                <a:latin typeface="+mn-lt"/>
                <a:ea typeface="+mn-ea"/>
                <a:cs typeface="+mn-cs"/>
              </a:rPr>
              <a:t>RHE</a:t>
            </a:r>
            <a:r>
              <a:rPr lang="zh-CN" altLang="en-US" sz="900" b="0" i="0" kern="1200" dirty="0" smtClean="0">
                <a:solidFill>
                  <a:schemeClr val="tx1"/>
                </a:solidFill>
                <a:effectLst/>
                <a:latin typeface="+mn-lt"/>
                <a:ea typeface="+mn-ea"/>
                <a:cs typeface="+mn-cs"/>
              </a:rPr>
              <a:t>和</a:t>
            </a:r>
            <a:r>
              <a:rPr lang="en-US" altLang="zh-CN" sz="900" b="0" i="0" kern="1200" dirty="0" smtClean="0">
                <a:solidFill>
                  <a:schemeClr val="tx1"/>
                </a:solidFill>
                <a:effectLst/>
                <a:latin typeface="+mn-lt"/>
                <a:ea typeface="+mn-ea"/>
                <a:cs typeface="+mn-cs"/>
              </a:rPr>
              <a:t>WHE</a:t>
            </a:r>
            <a:r>
              <a:rPr lang="zh-CN" altLang="en-US" sz="900" b="0" i="0" kern="1200" dirty="0" smtClean="0">
                <a:solidFill>
                  <a:schemeClr val="tx1"/>
                </a:solidFill>
                <a:effectLst/>
                <a:latin typeface="+mn-lt"/>
                <a:ea typeface="+mn-ea"/>
                <a:cs typeface="+mn-cs"/>
              </a:rPr>
              <a:t>的性能，表明增加相同类型实体之间的差异性对三元组分类有重要意义。</a:t>
            </a:r>
            <a:endParaRPr lang="zh-CN" altLang="en-US" sz="900" b="0" i="0" kern="1200" dirty="0">
              <a:solidFill>
                <a:schemeClr val="tx1"/>
              </a:solidFill>
              <a:effectLst/>
              <a:latin typeface="+mn-lt"/>
              <a:ea typeface="+mn-ea"/>
              <a:cs typeface="+mn-cs"/>
            </a:endParaRPr>
          </a:p>
        </p:txBody>
      </p:sp>
      <p:sp>
        <p:nvSpPr>
          <p:cNvPr id="5734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17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a:solidFill>
              <a:srgbClr val="000000"/>
            </a:solidFill>
            <a:miter/>
          </a:ln>
        </p:spPr>
      </p:sp>
      <p:sp>
        <p:nvSpPr>
          <p:cNvPr id="57347" name="备注占位符 2"/>
          <p:cNvSpPr>
            <a:spLocks noGrp="1"/>
          </p:cNvSpPr>
          <p:nvPr>
            <p:ph type="body" idx="1"/>
          </p:nvPr>
        </p:nvSpPr>
        <p:spPr>
          <a:noFill/>
          <a:ln>
            <a:noFill/>
          </a:ln>
        </p:spPr>
        <p:txBody>
          <a:bodyPr wrap="square" lIns="91440" tIns="45720" rIns="91440" bIns="45720" anchor="t"/>
          <a:lstStyle/>
          <a:p>
            <a:pPr marL="342900" indent="-342900">
              <a:buFont typeface="Arial" pitchFamily="34" charset="0"/>
              <a:buChar char="•"/>
            </a:pPr>
            <a:r>
              <a:rPr lang="zh-CN" altLang="en-US" sz="900" dirty="0" smtClean="0"/>
              <a:t>在本文中，我们提出具有分层类型的知识图表示的</a:t>
            </a:r>
            <a:r>
              <a:rPr lang="en-US" altLang="zh-CN" sz="900" dirty="0" smtClean="0"/>
              <a:t>TKRL</a:t>
            </a:r>
            <a:r>
              <a:rPr lang="zh-CN" altLang="en-US" sz="900" dirty="0" smtClean="0"/>
              <a:t>模型。我们认为类型信息是实体的投影矩阵，由两个分层型编码器构成。而且，类型信息也被认为是训练和评估的约束条件。</a:t>
            </a:r>
            <a:endParaRPr lang="en-US" altLang="zh-CN" sz="900" dirty="0" smtClean="0"/>
          </a:p>
          <a:p>
            <a:pPr marL="342900" indent="-342900">
              <a:buFont typeface="Arial" pitchFamily="34" charset="0"/>
              <a:buChar char="•"/>
            </a:pPr>
            <a:r>
              <a:rPr lang="zh-CN" altLang="en-US" sz="900" dirty="0" smtClean="0"/>
              <a:t>在实验中，我们评估我们的模型在两个任务，包括知识图完成和三元组分类。实验结果表明，类型信息在两个任务中都是重要的，特别是长尾分布，而</a:t>
            </a:r>
            <a:r>
              <a:rPr lang="en-US" altLang="zh-CN" sz="900" dirty="0" smtClean="0"/>
              <a:t>TKRL</a:t>
            </a:r>
            <a:r>
              <a:rPr lang="zh-CN" altLang="en-US" sz="900" dirty="0" smtClean="0"/>
              <a:t>模型能够将分层类型信息编码为</a:t>
            </a:r>
            <a:r>
              <a:rPr lang="en-US" altLang="zh-CN" sz="900" dirty="0" smtClean="0"/>
              <a:t>KG</a:t>
            </a:r>
            <a:r>
              <a:rPr lang="zh-CN" altLang="en-US" sz="900" dirty="0" smtClean="0"/>
              <a:t>表示。</a:t>
            </a:r>
          </a:p>
          <a:p>
            <a:pPr marL="342900" indent="-342900">
              <a:buFont typeface="Arial" pitchFamily="34" charset="0"/>
              <a:buChar char="•"/>
            </a:pPr>
            <a:r>
              <a:rPr lang="zh-CN" altLang="en-US" sz="900" dirty="0" smtClean="0"/>
              <a:t>未来我们将探索以下研究方向：</a:t>
            </a:r>
          </a:p>
          <a:p>
            <a:r>
              <a:rPr lang="en-US" altLang="zh-CN" sz="900" dirty="0" smtClean="0"/>
              <a:t>	</a:t>
            </a:r>
            <a:r>
              <a:rPr lang="zh-CN" altLang="en-US" sz="900" dirty="0" smtClean="0"/>
              <a:t>（</a:t>
            </a:r>
            <a:r>
              <a:rPr lang="en-US" altLang="zh-CN" sz="900" dirty="0" smtClean="0"/>
              <a:t>1</a:t>
            </a:r>
            <a:r>
              <a:rPr lang="zh-CN" altLang="en-US" sz="900" dirty="0" smtClean="0"/>
              <a:t>）</a:t>
            </a:r>
            <a:r>
              <a:rPr lang="en-US" altLang="zh-CN" sz="900" dirty="0" smtClean="0"/>
              <a:t>TKRL</a:t>
            </a:r>
            <a:r>
              <a:rPr lang="zh-CN" altLang="en-US" sz="900" dirty="0" smtClean="0"/>
              <a:t>模型只将类型信息视为</a:t>
            </a:r>
            <a:r>
              <a:rPr lang="en-US" altLang="zh-CN" sz="900" dirty="0" smtClean="0"/>
              <a:t>KGs</a:t>
            </a:r>
            <a:r>
              <a:rPr lang="zh-CN" altLang="en-US" sz="900" dirty="0" smtClean="0"/>
              <a:t>的表征学习，而图像和文本形式的信息丰富，可以整合到我们的模型中。我们将在未来探索这些丰富信息的优势。 </a:t>
            </a:r>
            <a:endParaRPr lang="en-US" altLang="zh-CN" sz="900" dirty="0" smtClean="0"/>
          </a:p>
          <a:p>
            <a:r>
              <a:rPr lang="en-US" altLang="zh-CN" sz="900" dirty="0" smtClean="0"/>
              <a:t>	</a:t>
            </a:r>
            <a:r>
              <a:rPr lang="zh-CN" altLang="en-US" sz="900" dirty="0" smtClean="0"/>
              <a:t>（</a:t>
            </a:r>
            <a:r>
              <a:rPr lang="en-US" altLang="zh-CN" sz="900" dirty="0" smtClean="0"/>
              <a:t>2</a:t>
            </a:r>
            <a:r>
              <a:rPr lang="zh-CN" altLang="en-US" sz="900" dirty="0" smtClean="0"/>
              <a:t>）可以引入更多分层类型的结构，例如维基百科分类来引入更深层次的信息，而分层类型编码器可以用更复杂的分层结构算法进一步改进。</a:t>
            </a:r>
          </a:p>
          <a:p>
            <a:pPr lvl="0">
              <a:spcBef>
                <a:spcPct val="0"/>
              </a:spcBef>
            </a:pPr>
            <a:endParaRPr lang="zh-CN" altLang="en-US" b="1" dirty="0"/>
          </a:p>
        </p:txBody>
      </p:sp>
      <p:sp>
        <p:nvSpPr>
          <p:cNvPr id="5734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18</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fld id="{8B99532E-A6D2-48B2-866C-7D3999F61BFE}" type="slidenum">
              <a:rPr lang="zh-CN" altLang="en-US" sz="1200">
                <a:latin typeface="Calibri" panose="020F0502020204030204" pitchFamily="34" charset="0"/>
                <a:ea typeface="宋体" panose="02010600030101010101" pitchFamily="2" charset="-122"/>
              </a:rPr>
              <a:t>19</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a:solidFill>
              <a:srgbClr val="000000"/>
            </a:solidFill>
            <a:miter/>
          </a:ln>
        </p:spPr>
      </p:sp>
      <p:sp>
        <p:nvSpPr>
          <p:cNvPr id="40963"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4096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a:solidFill>
              <a:srgbClr val="000000"/>
            </a:solidFill>
            <a:miter/>
          </a:ln>
        </p:spPr>
      </p:sp>
      <p:sp>
        <p:nvSpPr>
          <p:cNvPr id="57347"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5734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a:solidFill>
              <a:srgbClr val="000000"/>
            </a:solidFill>
            <a:miter/>
          </a:ln>
        </p:spPr>
      </p:sp>
      <p:sp>
        <p:nvSpPr>
          <p:cNvPr id="57347" name="备注占位符 2"/>
          <p:cNvSpPr>
            <a:spLocks noGrp="1"/>
          </p:cNvSpPr>
          <p:nvPr>
            <p:ph type="body" idx="1"/>
          </p:nvPr>
        </p:nvSpPr>
        <p:spPr>
          <a:noFill/>
          <a:ln>
            <a:noFill/>
          </a:ln>
        </p:spPr>
        <p:txBody>
          <a:bodyPr wrap="square" lIns="91440" tIns="45720" rIns="91440" bIns="45720" anchor="t"/>
          <a:lstStyle/>
          <a:p>
            <a:pPr marL="0" marR="0" lvl="0" indent="0" algn="l" defTabSz="685800" rtl="0" eaLnBrk="1" fontAlgn="auto" latinLnBrk="0" hangingPunct="1">
              <a:lnSpc>
                <a:spcPct val="100000"/>
              </a:lnSpc>
              <a:spcBef>
                <a:spcPct val="0"/>
              </a:spcBef>
              <a:spcAft>
                <a:spcPts val="0"/>
              </a:spcAft>
              <a:buClrTx/>
              <a:buSzTx/>
              <a:buFontTx/>
              <a:buNone/>
              <a:tabLst/>
              <a:defRPr/>
            </a:pPr>
            <a:r>
              <a:rPr lang="zh-CN" altLang="en-US" sz="900" dirty="0" smtClean="0"/>
              <a:t>拉普拉斯特征映射</a:t>
            </a:r>
            <a:r>
              <a:rPr lang="en-US" altLang="zh-CN" sz="900" dirty="0" smtClean="0"/>
              <a:t>:</a:t>
            </a:r>
            <a:endParaRPr lang="en-US" altLang="zh-CN"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ct val="0"/>
              </a:spcBef>
              <a:spcAft>
                <a:spcPts val="0"/>
              </a:spcAft>
              <a:buClrTx/>
              <a:buSzTx/>
              <a:buFontTx/>
              <a:buNone/>
              <a:tabLst/>
              <a:defRPr/>
            </a:pPr>
            <a:r>
              <a:rPr lang="zh-CN" altLang="en-US" sz="900" kern="1200" dirty="0" smtClean="0">
                <a:solidFill>
                  <a:schemeClr val="tx1"/>
                </a:solidFill>
                <a:effectLst/>
                <a:latin typeface="+mn-lt"/>
                <a:ea typeface="+mn-ea"/>
                <a:cs typeface="+mn-cs"/>
              </a:rPr>
              <a:t>要求一个实体与同一类别的其他实体靠近，给出一个平滑的度量</a:t>
            </a:r>
            <a:r>
              <a:rPr lang="zh-CN" altLang="en-US" dirty="0" smtClean="0"/>
              <a:t> 式子</a:t>
            </a:r>
            <a:endParaRPr lang="en-US" altLang="zh-CN" dirty="0" smtClean="0"/>
          </a:p>
          <a:p>
            <a:pPr marL="0" marR="0" lvl="0" indent="0" algn="l" defTabSz="685800" rtl="0" eaLnBrk="1" fontAlgn="auto" latinLnBrk="0" hangingPunct="1">
              <a:lnSpc>
                <a:spcPct val="100000"/>
              </a:lnSpc>
              <a:spcBef>
                <a:spcPct val="0"/>
              </a:spcBef>
              <a:spcAft>
                <a:spcPts val="0"/>
              </a:spcAft>
              <a:buClrTx/>
              <a:buSzTx/>
              <a:buFontTx/>
              <a:buNone/>
              <a:tabLst/>
              <a:defRPr/>
            </a:pPr>
            <a:r>
              <a:rPr lang="zh-CN" altLang="en-US" dirty="0" smtClean="0"/>
              <a:t>其中</a:t>
            </a:r>
            <a:r>
              <a:rPr lang="en-US" altLang="zh-CN" b="1" dirty="0" err="1" smtClean="0"/>
              <a:t>ei</a:t>
            </a:r>
            <a:r>
              <a:rPr lang="zh-CN" altLang="en-US" dirty="0" smtClean="0"/>
              <a:t>和</a:t>
            </a:r>
            <a:r>
              <a:rPr lang="en-US" altLang="zh-CN" b="1" dirty="0" err="1" smtClean="0"/>
              <a:t>ej</a:t>
            </a:r>
            <a:r>
              <a:rPr lang="zh-CN" altLang="en-US" dirty="0" smtClean="0"/>
              <a:t>分别是实体</a:t>
            </a:r>
            <a:r>
              <a:rPr lang="en-US" altLang="zh-CN" dirty="0" err="1" smtClean="0"/>
              <a:t>ei</a:t>
            </a:r>
            <a:r>
              <a:rPr lang="zh-CN" altLang="en-US" dirty="0" smtClean="0"/>
              <a:t>和</a:t>
            </a:r>
            <a:r>
              <a:rPr lang="en-US" altLang="zh-CN" dirty="0" err="1" smtClean="0"/>
              <a:t>ej</a:t>
            </a:r>
            <a:r>
              <a:rPr lang="zh-CN" altLang="en-US" dirty="0" smtClean="0"/>
              <a:t>的向量嵌入</a:t>
            </a:r>
            <a:r>
              <a:rPr lang="en-US" altLang="zh-CN" dirty="0" smtClean="0"/>
              <a:t>; </a:t>
            </a:r>
            <a:r>
              <a:rPr lang="zh-CN" altLang="en-US" dirty="0" smtClean="0"/>
              <a:t>如果两个实体属于同一类别，则</a:t>
            </a:r>
            <a:r>
              <a:rPr lang="en-US" altLang="zh-CN" dirty="0" smtClean="0"/>
              <a:t>w1 </a:t>
            </a:r>
            <a:r>
              <a:rPr lang="en-US" altLang="zh-CN" dirty="0" err="1" smtClean="0"/>
              <a:t>ij</a:t>
            </a:r>
            <a:r>
              <a:rPr lang="en-US" altLang="zh-CN" dirty="0" smtClean="0"/>
              <a:t> = 1</a:t>
            </a:r>
            <a:r>
              <a:rPr lang="zh-CN" altLang="en-US" dirty="0" smtClean="0"/>
              <a:t>，否则</a:t>
            </a:r>
            <a:r>
              <a:rPr lang="en-US" altLang="zh-CN" dirty="0" smtClean="0"/>
              <a:t>w1 </a:t>
            </a:r>
            <a:r>
              <a:rPr lang="en-US" altLang="zh-CN" dirty="0" err="1" smtClean="0"/>
              <a:t>ij</a:t>
            </a:r>
            <a:r>
              <a:rPr lang="en-US" altLang="zh-CN" dirty="0" smtClean="0"/>
              <a:t> = 0</a:t>
            </a:r>
            <a:r>
              <a:rPr lang="zh-CN" altLang="en-US" dirty="0" smtClean="0"/>
              <a:t>。 通过最小化</a:t>
            </a:r>
            <a:r>
              <a:rPr lang="en-US" altLang="zh-CN" dirty="0" smtClean="0"/>
              <a:t>R1</a:t>
            </a:r>
            <a:r>
              <a:rPr lang="zh-CN" altLang="en-US" dirty="0" smtClean="0"/>
              <a:t>，每当</a:t>
            </a:r>
            <a:r>
              <a:rPr lang="en-US" altLang="zh-CN" dirty="0" smtClean="0"/>
              <a:t>w1 </a:t>
            </a:r>
            <a:r>
              <a:rPr lang="en-US" altLang="zh-CN" dirty="0" err="1" smtClean="0"/>
              <a:t>ij</a:t>
            </a:r>
            <a:r>
              <a:rPr lang="en-US" altLang="zh-CN" dirty="0" smtClean="0"/>
              <a:t> = 1</a:t>
            </a:r>
            <a:r>
              <a:rPr lang="zh-CN" altLang="en-US" dirty="0" smtClean="0"/>
              <a:t>，我们期望</a:t>
            </a:r>
            <a:r>
              <a:rPr lang="en-US" altLang="zh-CN" dirty="0" err="1" smtClean="0"/>
              <a:t>ei</a:t>
            </a:r>
            <a:r>
              <a:rPr lang="zh-CN" altLang="en-US" dirty="0" smtClean="0"/>
              <a:t>和</a:t>
            </a:r>
            <a:r>
              <a:rPr lang="en-US" altLang="zh-CN" dirty="0" err="1" smtClean="0"/>
              <a:t>ej</a:t>
            </a:r>
            <a:r>
              <a:rPr lang="zh-CN" altLang="en-US" dirty="0" smtClean="0"/>
              <a:t>之间的距离很小。</a:t>
            </a:r>
          </a:p>
          <a:p>
            <a:pPr marL="0" marR="0" lvl="0" indent="0" algn="l" defTabSz="685800" rtl="0" eaLnBrk="1" fontAlgn="auto" latinLnBrk="0" hangingPunct="1">
              <a:lnSpc>
                <a:spcPct val="100000"/>
              </a:lnSpc>
              <a:spcBef>
                <a:spcPct val="0"/>
              </a:spcBef>
              <a:spcAft>
                <a:spcPts val="0"/>
              </a:spcAft>
              <a:buClrTx/>
              <a:buSzTx/>
              <a:buFontTx/>
              <a:buNone/>
              <a:tabLst/>
              <a:defRPr/>
            </a:pPr>
            <a:r>
              <a:rPr lang="zh-CN" altLang="en-US" sz="900" dirty="0" smtClean="0"/>
              <a:t>局部线性嵌入</a:t>
            </a:r>
            <a:r>
              <a:rPr lang="en-US" altLang="zh-CN" sz="900" dirty="0" smtClean="0"/>
              <a:t>:</a:t>
            </a:r>
            <a:endParaRPr lang="en-US" altLang="zh-CN" sz="900" b="1" dirty="0" smtClean="0"/>
          </a:p>
          <a:p>
            <a:pPr marL="0" marR="0" lvl="0" indent="0" algn="l" defTabSz="685800" rtl="0" eaLnBrk="1" fontAlgn="auto" latinLnBrk="0" hangingPunct="1">
              <a:lnSpc>
                <a:spcPct val="100000"/>
              </a:lnSpc>
              <a:spcBef>
                <a:spcPct val="0"/>
              </a:spcBef>
              <a:spcAft>
                <a:spcPts val="0"/>
              </a:spcAft>
              <a:buClrTx/>
              <a:buSzTx/>
              <a:buFontTx/>
              <a:buNone/>
              <a:tabLst/>
              <a:defRPr/>
            </a:pPr>
            <a:r>
              <a:rPr lang="zh-CN" altLang="en-US" dirty="0" smtClean="0"/>
              <a:t>代表实体作为其最近邻居的线性组合，即同一类别内的实体。 平滑度量定义为 式子</a:t>
            </a:r>
            <a:endParaRPr lang="en-US" altLang="zh-CN" dirty="0" smtClean="0"/>
          </a:p>
          <a:p>
            <a:pPr marL="0" marR="0" lvl="0" indent="0" algn="l" defTabSz="685800" rtl="0" eaLnBrk="1" fontAlgn="auto" latinLnBrk="0" hangingPunct="1">
              <a:lnSpc>
                <a:spcPct val="100000"/>
              </a:lnSpc>
              <a:spcBef>
                <a:spcPct val="0"/>
              </a:spcBef>
              <a:spcAft>
                <a:spcPts val="0"/>
              </a:spcAft>
              <a:buClrTx/>
              <a:buSzTx/>
              <a:buFontTx/>
              <a:buNone/>
              <a:tabLst/>
              <a:defRPr/>
            </a:pPr>
            <a:r>
              <a:rPr lang="zh-CN" altLang="en-US" dirty="0" smtClean="0"/>
              <a:t>其中</a:t>
            </a:r>
            <a:r>
              <a:rPr lang="en-US" altLang="zh-CN" dirty="0" err="1" smtClean="0"/>
              <a:t>INei</a:t>
            </a:r>
            <a:r>
              <a:rPr lang="zh-CN" altLang="en-US" dirty="0" smtClean="0"/>
              <a:t>是包含实体</a:t>
            </a:r>
            <a:r>
              <a:rPr lang="en-US" altLang="zh-CN" dirty="0" err="1" smtClean="0"/>
              <a:t>ei</a:t>
            </a:r>
            <a:r>
              <a:rPr lang="zh-CN" altLang="en-US" dirty="0" smtClean="0"/>
              <a:t>的最近邻居的集合</a:t>
            </a:r>
            <a:r>
              <a:rPr lang="en-US" altLang="zh-CN" dirty="0" smtClean="0"/>
              <a:t>; </a:t>
            </a:r>
          </a:p>
          <a:p>
            <a:pPr marL="0" marR="0" lvl="0" indent="0" algn="l" defTabSz="685800" rtl="0" eaLnBrk="1" fontAlgn="auto" latinLnBrk="0" hangingPunct="1">
              <a:lnSpc>
                <a:spcPct val="100000"/>
              </a:lnSpc>
              <a:spcBef>
                <a:spcPct val="0"/>
              </a:spcBef>
              <a:spcAft>
                <a:spcPts val="0"/>
              </a:spcAft>
              <a:buClrTx/>
              <a:buSzTx/>
              <a:buFontTx/>
              <a:buNone/>
              <a:tabLst/>
              <a:defRPr/>
            </a:pPr>
            <a:r>
              <a:rPr lang="en-US" altLang="zh-CN" dirty="0" smtClean="0"/>
              <a:t>w2 </a:t>
            </a:r>
            <a:r>
              <a:rPr lang="en-US" altLang="zh-CN" dirty="0" err="1" smtClean="0"/>
              <a:t>ij</a:t>
            </a:r>
            <a:r>
              <a:rPr lang="en-US" altLang="zh-CN" dirty="0" smtClean="0"/>
              <a:t> = 1</a:t>
            </a:r>
            <a:r>
              <a:rPr lang="zh-CN" altLang="en-US" dirty="0" smtClean="0"/>
              <a:t>，如果</a:t>
            </a:r>
            <a:r>
              <a:rPr lang="en-US" altLang="zh-CN" dirty="0" err="1" smtClean="0"/>
              <a:t>ej</a:t>
            </a:r>
            <a:r>
              <a:rPr lang="en-US" altLang="zh-CN" dirty="0" smtClean="0"/>
              <a:t> </a:t>
            </a:r>
            <a:r>
              <a:rPr lang="zh-CN" altLang="en-US" dirty="0" smtClean="0"/>
              <a:t>属于</a:t>
            </a:r>
            <a:r>
              <a:rPr lang="zh-CN" altLang="en-US" baseline="0" dirty="0" smtClean="0"/>
              <a:t> </a:t>
            </a:r>
            <a:r>
              <a:rPr lang="en-US" altLang="zh-CN" dirty="0" err="1" smtClean="0"/>
              <a:t>INei</a:t>
            </a:r>
            <a:r>
              <a:rPr lang="en-US" altLang="zh-CN" dirty="0" smtClean="0"/>
              <a:t> ;</a:t>
            </a:r>
            <a:r>
              <a:rPr lang="zh-CN" altLang="en-US" dirty="0" smtClean="0"/>
              <a:t>否则 </a:t>
            </a:r>
            <a:r>
              <a:rPr lang="en-US" altLang="zh-CN" dirty="0" smtClean="0"/>
              <a:t>w2 </a:t>
            </a:r>
            <a:r>
              <a:rPr lang="en-US" altLang="zh-CN" dirty="0" err="1" smtClean="0"/>
              <a:t>ij</a:t>
            </a:r>
            <a:r>
              <a:rPr lang="en-US" altLang="zh-CN" dirty="0" smtClean="0"/>
              <a:t> = 0</a:t>
            </a:r>
          </a:p>
          <a:p>
            <a:pPr marL="0" marR="0" lvl="0" indent="0" algn="l" defTabSz="685800" rtl="0" eaLnBrk="1" fontAlgn="auto" latinLnBrk="0" hangingPunct="1">
              <a:lnSpc>
                <a:spcPct val="100000"/>
              </a:lnSpc>
              <a:spcBef>
                <a:spcPct val="0"/>
              </a:spcBef>
              <a:spcAft>
                <a:spcPts val="0"/>
              </a:spcAft>
              <a:buClrTx/>
              <a:buSzTx/>
              <a:buFontTx/>
              <a:buNone/>
              <a:tabLst/>
              <a:defRPr/>
            </a:pPr>
            <a:r>
              <a:rPr lang="zh-CN" altLang="en-US" dirty="0" smtClean="0"/>
              <a:t>通过最小化</a:t>
            </a:r>
            <a:r>
              <a:rPr lang="en-US" altLang="zh-CN" dirty="0" smtClean="0"/>
              <a:t>R2</a:t>
            </a:r>
            <a:r>
              <a:rPr lang="zh-CN" altLang="en-US" dirty="0" smtClean="0"/>
              <a:t>，我们期望每个实体从其最近的邻居线性重建，误差较小。 然后将</a:t>
            </a:r>
            <a:r>
              <a:rPr lang="en-US" altLang="zh-CN" dirty="0" smtClean="0"/>
              <a:t>R1</a:t>
            </a:r>
            <a:r>
              <a:rPr lang="zh-CN" altLang="en-US" dirty="0" smtClean="0"/>
              <a:t>和</a:t>
            </a:r>
            <a:r>
              <a:rPr lang="en-US" altLang="zh-CN" dirty="0" smtClean="0"/>
              <a:t>R2</a:t>
            </a:r>
            <a:r>
              <a:rPr lang="zh-CN" altLang="en-US" dirty="0" smtClean="0"/>
              <a:t>作为正则化术语合并以约束嵌入任务</a:t>
            </a:r>
            <a:r>
              <a:rPr lang="en-US" altLang="zh-CN" dirty="0" smtClean="0"/>
              <a:t>.</a:t>
            </a:r>
          </a:p>
          <a:p>
            <a:pPr marL="0" marR="0" lvl="0" indent="0" algn="l" defTabSz="685800" rtl="0" eaLnBrk="1" fontAlgn="auto" latinLnBrk="0" hangingPunct="1">
              <a:lnSpc>
                <a:spcPct val="100000"/>
              </a:lnSpc>
              <a:spcBef>
                <a:spcPct val="0"/>
              </a:spcBef>
              <a:spcAft>
                <a:spcPts val="0"/>
              </a:spcAft>
              <a:buClrTx/>
              <a:buSzTx/>
              <a:buFontTx/>
              <a:buNone/>
              <a:tabLst/>
              <a:defRPr/>
            </a:pPr>
            <a:r>
              <a:rPr lang="en-US" altLang="zh-CN" dirty="0" smtClean="0"/>
              <a:t>SSE</a:t>
            </a:r>
            <a:r>
              <a:rPr lang="zh-CN" altLang="en-US" dirty="0" smtClean="0"/>
              <a:t>在</a:t>
            </a:r>
            <a:r>
              <a:rPr lang="en-US" altLang="zh-CN" dirty="0" smtClean="0"/>
              <a:t>KG</a:t>
            </a:r>
            <a:r>
              <a:rPr lang="zh-CN" altLang="en-US" dirty="0" smtClean="0"/>
              <a:t>嵌入和下游任务中都比直接的方法表现得更好。</a:t>
            </a:r>
            <a:endParaRPr lang="en-US" altLang="zh-CN" dirty="0" smtClean="0"/>
          </a:p>
          <a:p>
            <a:pPr marL="0" marR="0" lvl="0" indent="0" algn="l" defTabSz="685800" rtl="0" eaLnBrk="1" fontAlgn="auto" latinLnBrk="0" hangingPunct="1">
              <a:lnSpc>
                <a:spcPct val="100000"/>
              </a:lnSpc>
              <a:spcBef>
                <a:spcPct val="0"/>
              </a:spcBef>
              <a:spcAft>
                <a:spcPts val="0"/>
              </a:spcAft>
              <a:buClrTx/>
              <a:buSzTx/>
              <a:buFontTx/>
              <a:buNone/>
              <a:tabLst/>
              <a:defRPr/>
            </a:pPr>
            <a:r>
              <a:rPr lang="zh-CN" altLang="en-US" dirty="0" smtClean="0"/>
              <a:t> </a:t>
            </a:r>
            <a:r>
              <a:rPr lang="en-US" altLang="zh-CN" dirty="0" smtClean="0"/>
              <a:t>SSE</a:t>
            </a:r>
            <a:r>
              <a:rPr lang="zh-CN" altLang="en-US" dirty="0" smtClean="0"/>
              <a:t>主要局限是假设实体的语义类别不是层次结构的，每个实体只属于一个类别。 在典型的现实世界中，这显然不是这种情况。</a:t>
            </a:r>
            <a:endParaRPr lang="zh-CN" altLang="en-US" dirty="0"/>
          </a:p>
        </p:txBody>
      </p:sp>
      <p:sp>
        <p:nvSpPr>
          <p:cNvPr id="5734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4</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a:solidFill>
              <a:srgbClr val="000000"/>
            </a:solidFill>
            <a:miter/>
          </a:ln>
        </p:spPr>
      </p:sp>
      <p:sp>
        <p:nvSpPr>
          <p:cNvPr id="57347" name="备注占位符 2"/>
          <p:cNvSpPr>
            <a:spLocks noGrp="1"/>
          </p:cNvSpPr>
          <p:nvPr>
            <p:ph type="body" idx="1"/>
          </p:nvPr>
        </p:nvSpPr>
        <p:spPr>
          <a:noFill/>
          <a:ln>
            <a:noFill/>
          </a:ln>
        </p:spPr>
        <p:txBody>
          <a:bodyPr wrap="square" lIns="91440" tIns="45720" rIns="91440" bIns="45720" anchor="t"/>
          <a:lstStyle/>
          <a:p>
            <a:pPr marL="0" marR="0" lvl="0" indent="0" algn="l" defTabSz="685800" rtl="0" eaLnBrk="1" fontAlgn="auto" latinLnBrk="0" hangingPunct="1">
              <a:lnSpc>
                <a:spcPct val="100000"/>
              </a:lnSpc>
              <a:spcBef>
                <a:spcPct val="0"/>
              </a:spcBef>
              <a:spcAft>
                <a:spcPts val="0"/>
              </a:spcAft>
              <a:buClrTx/>
              <a:buSzTx/>
              <a:buFontTx/>
              <a:buNone/>
              <a:tabLst/>
              <a:defRPr/>
            </a:pPr>
            <a:r>
              <a:rPr lang="zh-CN" altLang="en-US" b="1" dirty="0" smtClean="0"/>
              <a:t>（</a:t>
            </a:r>
            <a:r>
              <a:rPr lang="en-US" altLang="zh-CN" b="1" dirty="0" smtClean="0"/>
              <a:t>s</a:t>
            </a:r>
            <a:r>
              <a:rPr lang="zh-CN" altLang="en-US" b="1" dirty="0" smtClean="0"/>
              <a:t>，</a:t>
            </a:r>
            <a:r>
              <a:rPr lang="en-US" altLang="zh-CN" b="1" dirty="0" smtClean="0"/>
              <a:t>p</a:t>
            </a:r>
            <a:r>
              <a:rPr lang="zh-CN" altLang="en-US" b="1" dirty="0" smtClean="0"/>
              <a:t>，</a:t>
            </a:r>
            <a:r>
              <a:rPr lang="en-US" altLang="zh-CN" b="1" dirty="0" smtClean="0"/>
              <a:t>o</a:t>
            </a:r>
            <a:r>
              <a:rPr lang="zh-CN" altLang="en-US" b="1" dirty="0" smtClean="0"/>
              <a:t>）将表示一个具有主体实体</a:t>
            </a:r>
            <a:r>
              <a:rPr lang="en-US" altLang="zh-CN" b="1" dirty="0" smtClean="0"/>
              <a:t>s</a:t>
            </a:r>
            <a:r>
              <a:rPr lang="zh-CN" altLang="en-US" b="1" dirty="0" smtClean="0"/>
              <a:t>，对象实体</a:t>
            </a:r>
            <a:r>
              <a:rPr lang="en-US" altLang="zh-CN" b="1" dirty="0" smtClean="0"/>
              <a:t>o</a:t>
            </a:r>
            <a:r>
              <a:rPr lang="zh-CN" altLang="en-US" b="1" dirty="0" smtClean="0"/>
              <a:t>和谓词关系类型</a:t>
            </a:r>
            <a:r>
              <a:rPr lang="en-US" altLang="zh-CN" b="1" dirty="0" smtClean="0"/>
              <a:t>p</a:t>
            </a:r>
            <a:r>
              <a:rPr lang="zh-CN" altLang="en-US" b="1" dirty="0" smtClean="0"/>
              <a:t>的三元组，其中实体</a:t>
            </a:r>
            <a:r>
              <a:rPr lang="en-US" altLang="zh-CN" b="1" dirty="0" smtClean="0"/>
              <a:t>s</a:t>
            </a:r>
            <a:r>
              <a:rPr lang="zh-CN" altLang="en-US" b="1" dirty="0" smtClean="0"/>
              <a:t>和</a:t>
            </a:r>
            <a:r>
              <a:rPr lang="en-US" altLang="zh-CN" b="1" dirty="0" smtClean="0"/>
              <a:t>o</a:t>
            </a:r>
            <a:r>
              <a:rPr lang="zh-CN" altLang="en-US" b="1" dirty="0" smtClean="0"/>
              <a:t>表示</a:t>
            </a:r>
            <a:r>
              <a:rPr lang="en-US" altLang="zh-CN" b="1" dirty="0" smtClean="0"/>
              <a:t>KG</a:t>
            </a:r>
            <a:r>
              <a:rPr lang="zh-CN" altLang="en-US" b="1" dirty="0" smtClean="0"/>
              <a:t>中由谓词关系类型</a:t>
            </a:r>
            <a:r>
              <a:rPr lang="en-US" altLang="zh-CN" b="1" dirty="0" smtClean="0"/>
              <a:t>p</a:t>
            </a:r>
            <a:r>
              <a:rPr lang="zh-CN" altLang="en-US" b="1" dirty="0" smtClean="0"/>
              <a:t>链接的节点。 实体属于数据中所有观察实体</a:t>
            </a:r>
            <a:r>
              <a:rPr lang="en-US" altLang="zh-CN" b="1" dirty="0" smtClean="0"/>
              <a:t>E</a:t>
            </a:r>
            <a:r>
              <a:rPr lang="zh-CN" altLang="en-US" b="1" dirty="0" smtClean="0"/>
              <a:t>的集合。</a:t>
            </a:r>
            <a:r>
              <a:rPr lang="zh-CN" altLang="en-US" dirty="0" smtClean="0"/>
              <a:t> （其实就是头实体，关系，尾实体，叫法不一样）</a:t>
            </a:r>
            <a:endParaRPr lang="en-US" altLang="zh-CN" dirty="0" smtClean="0"/>
          </a:p>
          <a:p>
            <a:pPr marL="0" marR="0" lvl="0" indent="0" algn="l" defTabSz="685800" rtl="0" eaLnBrk="1" fontAlgn="auto" latinLnBrk="0" hangingPunct="1">
              <a:lnSpc>
                <a:spcPct val="100000"/>
              </a:lnSpc>
              <a:spcBef>
                <a:spcPct val="0"/>
              </a:spcBef>
              <a:spcAft>
                <a:spcPts val="0"/>
              </a:spcAft>
              <a:buClrTx/>
              <a:buSzTx/>
              <a:buFontTx/>
              <a:buNone/>
              <a:tabLst/>
              <a:defRPr/>
            </a:pPr>
            <a:r>
              <a:rPr lang="en-US" altLang="zh-CN" dirty="0" smtClean="0"/>
              <a:t>----------------------</a:t>
            </a:r>
          </a:p>
          <a:p>
            <a:r>
              <a:rPr lang="zh-CN" altLang="en-US" dirty="0" smtClean="0"/>
              <a:t>在</a:t>
            </a:r>
            <a:r>
              <a:rPr lang="en-US" altLang="zh-CN" dirty="0" err="1" smtClean="0"/>
              <a:t>TransE</a:t>
            </a:r>
            <a:r>
              <a:rPr lang="zh-CN" altLang="en-US" dirty="0" smtClean="0"/>
              <a:t>的情况下，翻译功能通过简单地将主体的潜在向量表示和谓词关系类型</a:t>
            </a:r>
            <a:r>
              <a:rPr lang="en-US" altLang="zh-CN" dirty="0" err="1" smtClean="0"/>
              <a:t>rp</a:t>
            </a:r>
            <a:r>
              <a:rPr lang="zh-CN" altLang="en-US" dirty="0" smtClean="0"/>
              <a:t>相加来定义。 平移和对象嵌入的相似性通过</a:t>
            </a:r>
            <a:r>
              <a:rPr lang="en-US" altLang="zh-CN" dirty="0" smtClean="0"/>
              <a:t>L1</a:t>
            </a:r>
            <a:r>
              <a:rPr lang="zh-CN" altLang="en-US" dirty="0" smtClean="0"/>
              <a:t>或</a:t>
            </a:r>
            <a:r>
              <a:rPr lang="en-US" altLang="zh-CN" dirty="0" smtClean="0"/>
              <a:t>L2</a:t>
            </a:r>
            <a:r>
              <a:rPr lang="zh-CN" altLang="en-US" dirty="0" smtClean="0"/>
              <a:t>距离来测量。</a:t>
            </a:r>
          </a:p>
          <a:p>
            <a:r>
              <a:rPr lang="en-US" altLang="zh-CN" dirty="0" err="1" smtClean="0"/>
              <a:t>TransE</a:t>
            </a:r>
            <a:r>
              <a:rPr lang="zh-CN" altLang="en-US" dirty="0" smtClean="0"/>
              <a:t>的三个（</a:t>
            </a:r>
            <a:r>
              <a:rPr lang="en-US" altLang="zh-CN" dirty="0" smtClean="0"/>
              <a:t>s</a:t>
            </a:r>
            <a:r>
              <a:rPr lang="zh-CN" altLang="en-US" dirty="0" smtClean="0"/>
              <a:t>，</a:t>
            </a:r>
            <a:r>
              <a:rPr lang="en-US" altLang="zh-CN" dirty="0" smtClean="0"/>
              <a:t>p</a:t>
            </a:r>
            <a:r>
              <a:rPr lang="zh-CN" altLang="en-US" dirty="0" smtClean="0"/>
              <a:t>，</a:t>
            </a:r>
            <a:r>
              <a:rPr lang="en-US" altLang="zh-CN" dirty="0" smtClean="0"/>
              <a:t>o</a:t>
            </a:r>
            <a:r>
              <a:rPr lang="zh-CN" altLang="en-US" dirty="0" smtClean="0"/>
              <a:t>）中的置信度</a:t>
            </a:r>
            <a:r>
              <a:rPr lang="en-US" altLang="zh-CN" dirty="0" err="1" smtClean="0"/>
              <a:t>θs</a:t>
            </a:r>
            <a:r>
              <a:rPr lang="zh-CN" altLang="en-US" dirty="0" smtClean="0"/>
              <a:t>，</a:t>
            </a:r>
            <a:r>
              <a:rPr lang="en-US" altLang="zh-CN" dirty="0" smtClean="0"/>
              <a:t>p</a:t>
            </a:r>
            <a:r>
              <a:rPr lang="zh-CN" altLang="en-US" dirty="0" smtClean="0"/>
              <a:t>，</a:t>
            </a:r>
            <a:r>
              <a:rPr lang="en-US" altLang="zh-CN" dirty="0" smtClean="0"/>
              <a:t>o</a:t>
            </a:r>
            <a:r>
              <a:rPr lang="zh-CN" altLang="en-US" dirty="0" smtClean="0"/>
              <a:t>由下式导出 式子</a:t>
            </a:r>
            <a:r>
              <a:rPr lang="en-US" altLang="zh-CN" dirty="0" smtClean="0"/>
              <a:t>3</a:t>
            </a:r>
            <a:r>
              <a:rPr lang="zh-CN" altLang="en-US" dirty="0" smtClean="0"/>
              <a:t>，</a:t>
            </a:r>
            <a:r>
              <a:rPr lang="en-US" altLang="zh-CN" dirty="0" smtClean="0"/>
              <a:t>δ</a:t>
            </a:r>
            <a:r>
              <a:rPr lang="zh-CN" altLang="en-US" dirty="0" smtClean="0"/>
              <a:t>是对象实体的</a:t>
            </a:r>
            <a:r>
              <a:rPr lang="en-US" altLang="zh-CN" dirty="0" smtClean="0"/>
              <a:t>L1</a:t>
            </a:r>
            <a:r>
              <a:rPr lang="zh-CN" altLang="en-US" dirty="0" smtClean="0"/>
              <a:t>或</a:t>
            </a:r>
            <a:r>
              <a:rPr lang="en-US" altLang="zh-CN" dirty="0" smtClean="0"/>
              <a:t>L2</a:t>
            </a:r>
            <a:r>
              <a:rPr lang="zh-CN" altLang="en-US" dirty="0" smtClean="0"/>
              <a:t>距离 </a:t>
            </a:r>
          </a:p>
          <a:p>
            <a:pPr marL="0" marR="0" lvl="0" indent="0" algn="l" defTabSz="685800" rtl="0" eaLnBrk="1" fontAlgn="auto" latinLnBrk="0" hangingPunct="1">
              <a:lnSpc>
                <a:spcPct val="100000"/>
              </a:lnSpc>
              <a:spcBef>
                <a:spcPct val="0"/>
              </a:spcBef>
              <a:spcAft>
                <a:spcPts val="0"/>
              </a:spcAft>
              <a:buClrTx/>
              <a:buSzTx/>
              <a:buFontTx/>
              <a:buNone/>
              <a:tabLst/>
              <a:defRPr/>
            </a:pPr>
            <a:r>
              <a:rPr lang="en-US" altLang="zh-CN" dirty="0" smtClean="0"/>
              <a:t>--------------------</a:t>
            </a:r>
          </a:p>
          <a:p>
            <a:pPr marL="0" marR="0" lvl="0" indent="0" algn="l" defTabSz="685800" rtl="0" eaLnBrk="1" fontAlgn="auto" latinLnBrk="0" hangingPunct="1">
              <a:lnSpc>
                <a:spcPct val="100000"/>
              </a:lnSpc>
              <a:spcBef>
                <a:spcPct val="0"/>
              </a:spcBef>
              <a:spcAft>
                <a:spcPts val="0"/>
              </a:spcAft>
              <a:buClrTx/>
              <a:buSzTx/>
              <a:buFontTx/>
              <a:buNone/>
              <a:tabLst/>
              <a:defRPr/>
            </a:pPr>
            <a:r>
              <a:rPr lang="en-US" altLang="zh-CN" dirty="0" err="1" smtClean="0"/>
              <a:t>rdfs</a:t>
            </a:r>
            <a:r>
              <a:rPr lang="zh-CN" altLang="en-US" dirty="0" smtClean="0"/>
              <a:t>：</a:t>
            </a:r>
            <a:r>
              <a:rPr lang="en-US" altLang="zh-CN" dirty="0" smtClean="0"/>
              <a:t>domain</a:t>
            </a:r>
            <a:r>
              <a:rPr lang="zh-CN" altLang="en-US" dirty="0" smtClean="0"/>
              <a:t>和</a:t>
            </a:r>
            <a:r>
              <a:rPr lang="en-US" altLang="zh-CN" dirty="0" err="1" smtClean="0"/>
              <a:t>rdfs</a:t>
            </a:r>
            <a:r>
              <a:rPr lang="zh-CN" altLang="en-US" dirty="0" smtClean="0"/>
              <a:t>：</a:t>
            </a:r>
            <a:r>
              <a:rPr lang="en-US" altLang="zh-CN" dirty="0" smtClean="0"/>
              <a:t>range </a:t>
            </a:r>
            <a:r>
              <a:rPr lang="zh-CN" altLang="en-US" dirty="0" smtClean="0"/>
              <a:t>含义：</a:t>
            </a:r>
            <a:endParaRPr lang="en-US" altLang="zh-CN" dirty="0" smtClean="0"/>
          </a:p>
          <a:p>
            <a:pPr marL="0" marR="0" lvl="0" indent="0" algn="l" defTabSz="685800" rtl="0" eaLnBrk="1" fontAlgn="auto" latinLnBrk="0" hangingPunct="1">
              <a:lnSpc>
                <a:spcPct val="100000"/>
              </a:lnSpc>
              <a:spcBef>
                <a:spcPct val="0"/>
              </a:spcBef>
              <a:spcAft>
                <a:spcPts val="0"/>
              </a:spcAft>
              <a:buClrTx/>
              <a:buSzTx/>
              <a:buFontTx/>
              <a:buNone/>
              <a:tabLst/>
              <a:defRPr/>
            </a:pPr>
            <a:r>
              <a:rPr lang="en-US" altLang="zh-CN" dirty="0" smtClean="0"/>
              <a:t>KGs</a:t>
            </a:r>
            <a:r>
              <a:rPr lang="zh-CN" altLang="en-US" dirty="0" smtClean="0"/>
              <a:t>中的</a:t>
            </a:r>
            <a:r>
              <a:rPr lang="zh-CN" altLang="en-US" b="1" dirty="0" smtClean="0"/>
              <a:t>实体被分配到一个或多个预定义的类（或类型），这些类被组织在一个分层的本体中。</a:t>
            </a:r>
            <a:endParaRPr lang="en-US" altLang="zh-CN" b="1" dirty="0" smtClean="0"/>
          </a:p>
          <a:p>
            <a:pPr marL="0" marR="0" lvl="0" indent="0" algn="l" defTabSz="685800" rtl="0" eaLnBrk="1" fontAlgn="auto" latinLnBrk="0" hangingPunct="1">
              <a:lnSpc>
                <a:spcPct val="100000"/>
              </a:lnSpc>
              <a:spcBef>
                <a:spcPct val="0"/>
              </a:spcBef>
              <a:spcAft>
                <a:spcPts val="0"/>
              </a:spcAft>
              <a:buClrTx/>
              <a:buSzTx/>
              <a:buFontTx/>
              <a:buNone/>
              <a:tabLst/>
              <a:defRPr/>
            </a:pPr>
            <a:r>
              <a:rPr lang="zh-CN" altLang="en-US" dirty="0" smtClean="0"/>
              <a:t>概念</a:t>
            </a:r>
            <a:r>
              <a:rPr lang="en-US" altLang="zh-CN" dirty="0" err="1" smtClean="0"/>
              <a:t>rdfs</a:t>
            </a:r>
            <a:r>
              <a:rPr lang="zh-CN" altLang="en-US" dirty="0" smtClean="0"/>
              <a:t>：</a:t>
            </a:r>
            <a:r>
              <a:rPr lang="en-US" altLang="zh-CN" dirty="0" smtClean="0"/>
              <a:t>domain</a:t>
            </a:r>
            <a:r>
              <a:rPr lang="zh-CN" altLang="en-US" dirty="0" smtClean="0"/>
              <a:t>和</a:t>
            </a:r>
            <a:r>
              <a:rPr lang="en-US" altLang="zh-CN" dirty="0" err="1" smtClean="0"/>
              <a:t>rdfs</a:t>
            </a:r>
            <a:r>
              <a:rPr lang="zh-CN" altLang="en-US" dirty="0" smtClean="0"/>
              <a:t>：</a:t>
            </a:r>
            <a:r>
              <a:rPr lang="en-US" altLang="zh-CN" dirty="0" smtClean="0"/>
              <a:t>range</a:t>
            </a:r>
            <a:r>
              <a:rPr lang="zh-CN" altLang="en-US" dirty="0" smtClean="0"/>
              <a:t>。</a:t>
            </a:r>
            <a:r>
              <a:rPr lang="en-US" altLang="zh-CN" dirty="0" smtClean="0"/>
              <a:t>domain </a:t>
            </a:r>
            <a:r>
              <a:rPr lang="zh-CN" altLang="en-US" dirty="0" smtClean="0"/>
              <a:t>覆盖了</a:t>
            </a:r>
            <a:r>
              <a:rPr lang="en-US" altLang="zh-CN" dirty="0" smtClean="0"/>
              <a:t>RDF-Triple</a:t>
            </a:r>
            <a:r>
              <a:rPr lang="zh-CN" altLang="en-US" dirty="0" smtClean="0"/>
              <a:t>中的主体实体类和对象实体类的范围，这些概念用于通过定义它们应该关联的实体的类或类型来表示关系类型的类型约束 。</a:t>
            </a:r>
            <a:endParaRPr lang="en-US" altLang="zh-CN" dirty="0" smtClean="0"/>
          </a:p>
          <a:p>
            <a:pPr marL="0" marR="0" lvl="0" indent="0" algn="l" defTabSz="685800" rtl="0" eaLnBrk="1" fontAlgn="auto" latinLnBrk="0" hangingPunct="1">
              <a:lnSpc>
                <a:spcPct val="100000"/>
              </a:lnSpc>
              <a:spcBef>
                <a:spcPct val="0"/>
              </a:spcBef>
              <a:spcAft>
                <a:spcPts val="0"/>
              </a:spcAft>
              <a:buClrTx/>
              <a:buSzTx/>
              <a:buFontTx/>
              <a:buNone/>
              <a:tabLst/>
              <a:defRPr/>
            </a:pPr>
            <a:r>
              <a:rPr lang="zh-CN" altLang="en-US" dirty="0" smtClean="0"/>
              <a:t>这可以被解释为一个关系语义的明确定义，例如通过定义关系类型</a:t>
            </a:r>
            <a:r>
              <a:rPr lang="en-US" altLang="zh-CN" dirty="0" err="1" smtClean="0"/>
              <a:t>marriedTo</a:t>
            </a:r>
            <a:r>
              <a:rPr lang="zh-CN" altLang="en-US" dirty="0" smtClean="0"/>
              <a:t>应该只关联类</a:t>
            </a:r>
            <a:r>
              <a:rPr lang="en-US" altLang="zh-CN" dirty="0" smtClean="0"/>
              <a:t>Person</a:t>
            </a:r>
            <a:r>
              <a:rPr lang="zh-CN" altLang="en-US" dirty="0" smtClean="0"/>
              <a:t>的实例。</a:t>
            </a:r>
            <a:endParaRPr lang="en-US" altLang="zh-CN" dirty="0" smtClean="0"/>
          </a:p>
          <a:p>
            <a:pPr marL="0" marR="0" lvl="0" indent="0" algn="l" defTabSz="685800" rtl="0" eaLnBrk="1" fontAlgn="auto" latinLnBrk="0" hangingPunct="1">
              <a:lnSpc>
                <a:spcPct val="100000"/>
              </a:lnSpc>
              <a:spcBef>
                <a:spcPct val="0"/>
              </a:spcBef>
              <a:spcAft>
                <a:spcPts val="0"/>
              </a:spcAft>
              <a:buClrTx/>
              <a:buSzTx/>
              <a:buFontTx/>
              <a:buNone/>
              <a:tabLst/>
              <a:defRPr/>
            </a:pPr>
            <a:r>
              <a:rPr lang="en-US" altLang="zh-CN" dirty="0" smtClean="0"/>
              <a:t>-----------------</a:t>
            </a:r>
          </a:p>
          <a:p>
            <a:pPr marL="0" marR="0" lvl="0" indent="0" algn="l" defTabSz="685800" rtl="0" eaLnBrk="1" fontAlgn="auto" latinLnBrk="0" hangingPunct="1">
              <a:lnSpc>
                <a:spcPct val="100000"/>
              </a:lnSpc>
              <a:spcBef>
                <a:spcPct val="0"/>
              </a:spcBef>
              <a:spcAft>
                <a:spcPts val="0"/>
              </a:spcAft>
              <a:buClrTx/>
              <a:buSzTx/>
              <a:buFontTx/>
              <a:buNone/>
              <a:tabLst/>
              <a:defRPr/>
            </a:pPr>
            <a:r>
              <a:rPr lang="zh-CN" altLang="en-US" dirty="0" smtClean="0"/>
              <a:t>式子</a:t>
            </a:r>
            <a:r>
              <a:rPr lang="en-US" altLang="zh-CN" dirty="0" smtClean="0"/>
              <a:t>8</a:t>
            </a:r>
            <a:r>
              <a:rPr lang="zh-CN" altLang="en-US" dirty="0" smtClean="0"/>
              <a:t>与方程式</a:t>
            </a:r>
            <a:r>
              <a:rPr lang="en-US" altLang="zh-CN" dirty="0" smtClean="0"/>
              <a:t>4</a:t>
            </a:r>
            <a:r>
              <a:rPr lang="zh-CN" altLang="en-US" dirty="0" smtClean="0"/>
              <a:t>不同的是，我们通过</a:t>
            </a:r>
            <a:r>
              <a:rPr lang="en-US" altLang="zh-CN" dirty="0" err="1" smtClean="0"/>
              <a:t>s∈E</a:t>
            </a:r>
            <a:r>
              <a:rPr lang="en-US" altLang="zh-CN" dirty="0" smtClean="0"/>
              <a:t>[</a:t>
            </a:r>
            <a:r>
              <a:rPr lang="en-US" altLang="zh-CN" dirty="0" err="1" smtClean="0"/>
              <a:t>domainp</a:t>
            </a:r>
            <a:r>
              <a:rPr lang="en-US" altLang="zh-CN" dirty="0" smtClean="0"/>
              <a:t>]∈E</a:t>
            </a:r>
            <a:r>
              <a:rPr lang="zh-CN" altLang="en-US" dirty="0" smtClean="0"/>
              <a:t>强制实体只通过属于该域的实体的子集和通过</a:t>
            </a:r>
            <a:r>
              <a:rPr lang="en-US" altLang="zh-CN" dirty="0" err="1" smtClean="0"/>
              <a:t>o'∈E</a:t>
            </a:r>
            <a:r>
              <a:rPr lang="en-US" altLang="zh-CN" dirty="0" smtClean="0"/>
              <a:t>[</a:t>
            </a:r>
            <a:r>
              <a:rPr lang="en-US" altLang="zh-CN" dirty="0" err="1" smtClean="0"/>
              <a:t>rangep</a:t>
            </a:r>
            <a:r>
              <a:rPr lang="en-US" altLang="zh-CN" dirty="0" smtClean="0"/>
              <a:t>]⊆E</a:t>
            </a:r>
            <a:r>
              <a:rPr lang="zh-CN" altLang="en-US" dirty="0" smtClean="0"/>
              <a:t>被破坏， 损坏的对象实体从属于谓词关系类型</a:t>
            </a:r>
            <a:r>
              <a:rPr lang="en-US" altLang="zh-CN" dirty="0" smtClean="0"/>
              <a:t>p</a:t>
            </a:r>
            <a:r>
              <a:rPr lang="zh-CN" altLang="en-US" dirty="0" smtClean="0"/>
              <a:t>的范围的实体的子集中采样。    </a:t>
            </a:r>
            <a:endParaRPr lang="en-US" altLang="zh-CN" dirty="0" smtClean="0"/>
          </a:p>
          <a:p>
            <a:pPr marL="0" marR="0" lvl="0" indent="0" algn="l" defTabSz="685800" rtl="0" eaLnBrk="1" fontAlgn="auto" latinLnBrk="0" hangingPunct="1">
              <a:lnSpc>
                <a:spcPct val="100000"/>
              </a:lnSpc>
              <a:spcBef>
                <a:spcPct val="0"/>
              </a:spcBef>
              <a:spcAft>
                <a:spcPts val="0"/>
              </a:spcAft>
              <a:buClrTx/>
              <a:buSzTx/>
              <a:buFontTx/>
              <a:buNone/>
              <a:tabLst/>
              <a:defRPr/>
            </a:pPr>
            <a:r>
              <a:rPr lang="en-US" altLang="zh-CN" dirty="0" smtClean="0"/>
              <a:t>----------------</a:t>
            </a:r>
          </a:p>
          <a:p>
            <a:pPr marL="0" marR="0" lvl="0" indent="0" algn="l" defTabSz="685800" rtl="0" eaLnBrk="1" fontAlgn="auto" latinLnBrk="0" hangingPunct="1">
              <a:lnSpc>
                <a:spcPct val="100000"/>
              </a:lnSpc>
              <a:spcBef>
                <a:spcPct val="0"/>
              </a:spcBef>
              <a:spcAft>
                <a:spcPts val="0"/>
              </a:spcAft>
              <a:buClrTx/>
              <a:buSzTx/>
              <a:buFontTx/>
              <a:buNone/>
              <a:tabLst/>
              <a:defRPr/>
            </a:pPr>
            <a:r>
              <a:rPr lang="zh-CN" altLang="en-US" dirty="0" smtClean="0"/>
              <a:t>该方法的问题：</a:t>
            </a:r>
            <a:endParaRPr lang="en-US" altLang="zh-CN" dirty="0" smtClean="0"/>
          </a:p>
          <a:p>
            <a:pPr marL="0" marR="0" lvl="0" indent="0" algn="l" defTabSz="685800" rtl="0" eaLnBrk="1" fontAlgn="auto" latinLnBrk="0" hangingPunct="1">
              <a:lnSpc>
                <a:spcPct val="100000"/>
              </a:lnSpc>
              <a:spcBef>
                <a:spcPct val="0"/>
              </a:spcBef>
              <a:spcAft>
                <a:spcPts val="0"/>
              </a:spcAft>
              <a:buClrTx/>
              <a:buSzTx/>
              <a:buFontTx/>
              <a:buNone/>
              <a:tabLst/>
              <a:defRPr/>
            </a:pPr>
            <a:r>
              <a:rPr lang="en-US" altLang="zh-CN" b="1" dirty="0" smtClean="0"/>
              <a:t>[</a:t>
            </a:r>
            <a:r>
              <a:rPr lang="en-US" altLang="zh-CN" b="1" dirty="0" err="1" smtClean="0"/>
              <a:t>Krompaßet</a:t>
            </a:r>
            <a:r>
              <a:rPr lang="en-US" altLang="zh-CN" b="1" dirty="0" smtClean="0"/>
              <a:t> al</a:t>
            </a:r>
            <a:r>
              <a:rPr lang="zh-CN" altLang="en-US" b="1" dirty="0" smtClean="0"/>
              <a:t>。，</a:t>
            </a:r>
            <a:r>
              <a:rPr lang="en-US" altLang="zh-CN" b="1" dirty="0" smtClean="0"/>
              <a:t>2015]</a:t>
            </a:r>
            <a:r>
              <a:rPr lang="zh-CN" altLang="en-US" b="1" dirty="0" smtClean="0"/>
              <a:t>认为实体类型是</a:t>
            </a:r>
            <a:r>
              <a:rPr lang="en-US" altLang="zh-CN" b="1" dirty="0" smtClean="0"/>
              <a:t>KGs</a:t>
            </a:r>
            <a:r>
              <a:rPr lang="zh-CN" altLang="en-US" b="1" dirty="0" smtClean="0"/>
              <a:t>潜在变量模型的硬约束。 然而，类型信息没有明确地编码成</a:t>
            </a:r>
            <a:r>
              <a:rPr lang="en-US" altLang="zh-CN" b="1" dirty="0" smtClean="0"/>
              <a:t>KG</a:t>
            </a:r>
            <a:r>
              <a:rPr lang="zh-CN" altLang="en-US" b="1" dirty="0" smtClean="0"/>
              <a:t>表示，其方法没有考虑实体类型的层次结构。 而且，严格的约束可能存在类型信息中的噪音和不完整性问题，这在现实世界中是很常见的。</a:t>
            </a:r>
            <a:r>
              <a:rPr lang="zh-CN" altLang="en-US" dirty="0" smtClean="0"/>
              <a:t> </a:t>
            </a:r>
            <a:endParaRPr lang="en-US" altLang="zh-CN" dirty="0" smtClean="0"/>
          </a:p>
          <a:p>
            <a:pPr marL="0" marR="0" lvl="0" indent="0" algn="l" defTabSz="685800" rtl="0" eaLnBrk="1" fontAlgn="auto" latinLnBrk="0" hangingPunct="1">
              <a:lnSpc>
                <a:spcPct val="100000"/>
              </a:lnSpc>
              <a:spcBef>
                <a:spcPct val="0"/>
              </a:spcBef>
              <a:spcAft>
                <a:spcPts val="0"/>
              </a:spcAft>
              <a:buClrTx/>
              <a:buSzTx/>
              <a:buFontTx/>
              <a:buNone/>
              <a:tabLst/>
              <a:defRPr/>
            </a:pPr>
            <a:endParaRPr lang="zh-CN" altLang="en-US" dirty="0"/>
          </a:p>
        </p:txBody>
      </p:sp>
      <p:sp>
        <p:nvSpPr>
          <p:cNvPr id="5734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a:solidFill>
              <a:srgbClr val="000000"/>
            </a:solidFill>
            <a:miter/>
          </a:ln>
        </p:spPr>
      </p:sp>
      <p:sp>
        <p:nvSpPr>
          <p:cNvPr id="57347" name="备注占位符 2"/>
          <p:cNvSpPr>
            <a:spLocks noGrp="1"/>
          </p:cNvSpPr>
          <p:nvPr>
            <p:ph type="body" idx="1"/>
          </p:nvPr>
        </p:nvSpPr>
        <p:spPr>
          <a:noFill/>
          <a:ln>
            <a:noFill/>
          </a:ln>
        </p:spPr>
        <p:txBody>
          <a:bodyPr wrap="square" lIns="91440" tIns="45720" rIns="91440" bIns="45720" anchor="t"/>
          <a:lstStyle/>
          <a:p>
            <a:r>
              <a:rPr lang="zh-CN" altLang="en-US" sz="900" kern="1200" dirty="0" smtClean="0">
                <a:solidFill>
                  <a:schemeClr val="tx1"/>
                </a:solidFill>
                <a:effectLst/>
                <a:latin typeface="+mn-lt"/>
                <a:ea typeface="+mn-ea"/>
                <a:cs typeface="+mn-cs"/>
              </a:rPr>
              <a:t>首先介绍</a:t>
            </a:r>
            <a:r>
              <a:rPr lang="en-US" altLang="zh-CN" sz="900" b="1" kern="1200" dirty="0" smtClean="0">
                <a:solidFill>
                  <a:schemeClr val="tx1"/>
                </a:solidFill>
                <a:effectLst/>
                <a:latin typeface="+mn-lt"/>
                <a:ea typeface="+mn-ea"/>
                <a:cs typeface="+mn-cs"/>
              </a:rPr>
              <a:t>Hierarchical Type Structure</a:t>
            </a:r>
            <a:r>
              <a:rPr lang="en-US" altLang="zh-CN" dirty="0" smtClean="0"/>
              <a:t>  </a:t>
            </a:r>
            <a:r>
              <a:rPr lang="zh-CN" altLang="en-US" dirty="0" smtClean="0"/>
              <a:t>分层类型结构</a:t>
            </a:r>
            <a:endParaRPr lang="en-US" altLang="zh-CN" sz="900" kern="1200" dirty="0" smtClean="0">
              <a:solidFill>
                <a:schemeClr val="tx1"/>
              </a:solidFill>
              <a:effectLst/>
              <a:latin typeface="+mn-lt"/>
              <a:ea typeface="+mn-ea"/>
              <a:cs typeface="+mn-cs"/>
            </a:endParaRPr>
          </a:p>
          <a:p>
            <a:r>
              <a:rPr lang="zh-CN" altLang="en-US" sz="900" kern="1200" dirty="0" smtClean="0">
                <a:solidFill>
                  <a:schemeClr val="tx1"/>
                </a:solidFill>
                <a:effectLst/>
                <a:latin typeface="+mn-lt"/>
                <a:ea typeface="+mn-ea"/>
                <a:cs typeface="+mn-cs"/>
              </a:rPr>
              <a:t>分层类型信息蕴含着实体在不同场景中可能扮演的不同角色，对于知识图中的表示学习具有重要意义。</a:t>
            </a:r>
            <a:endParaRPr lang="zh-CN" altLang="en-US" dirty="0" smtClean="0"/>
          </a:p>
          <a:p>
            <a:r>
              <a:rPr lang="zh-CN" altLang="en-US" sz="900" kern="1200" dirty="0" smtClean="0">
                <a:solidFill>
                  <a:schemeClr val="tx1"/>
                </a:solidFill>
                <a:effectLst/>
                <a:latin typeface="+mn-lt"/>
                <a:ea typeface="+mn-ea"/>
                <a:cs typeface="+mn-cs"/>
              </a:rPr>
              <a:t>这些类型通常是由层次结构构成的，不同粒度的语义概念被认为是不同层次的子类型。 大多数实体具有多个分层类型。</a:t>
            </a:r>
            <a:endParaRPr lang="zh-CN" altLang="en-US" dirty="0" smtClean="0"/>
          </a:p>
          <a:p>
            <a:pPr lvl="0">
              <a:spcBef>
                <a:spcPct val="0"/>
              </a:spcBef>
            </a:pPr>
            <a:endParaRPr lang="en-US" altLang="zh-CN" dirty="0" smtClean="0"/>
          </a:p>
          <a:p>
            <a:pPr lvl="0">
              <a:spcBef>
                <a:spcPct val="0"/>
              </a:spcBef>
            </a:pPr>
            <a:r>
              <a:rPr lang="zh-CN" altLang="en-US" dirty="0" smtClean="0"/>
              <a:t>以</a:t>
            </a:r>
            <a:r>
              <a:rPr lang="en-US" altLang="zh-CN" dirty="0" smtClean="0"/>
              <a:t>k</a:t>
            </a:r>
            <a:r>
              <a:rPr lang="zh-CN" altLang="en-US" dirty="0" smtClean="0"/>
              <a:t>层为例，</a:t>
            </a:r>
            <a:r>
              <a:rPr lang="en-US" altLang="zh-CN" dirty="0" smtClean="0"/>
              <a:t>c</a:t>
            </a:r>
            <a:r>
              <a:rPr lang="zh-CN" altLang="en-US" dirty="0" smtClean="0"/>
              <a:t>（</a:t>
            </a:r>
            <a:r>
              <a:rPr lang="en-US" altLang="zh-CN" dirty="0" smtClean="0"/>
              <a:t>i</a:t>
            </a:r>
            <a:r>
              <a:rPr lang="zh-CN" altLang="en-US" dirty="0" smtClean="0"/>
              <a:t>）是</a:t>
            </a:r>
            <a:r>
              <a:rPr lang="en-US" altLang="zh-CN" dirty="0" smtClean="0"/>
              <a:t>c</a:t>
            </a:r>
            <a:r>
              <a:rPr lang="zh-CN" altLang="en-US" dirty="0" smtClean="0"/>
              <a:t>的第</a:t>
            </a:r>
            <a:r>
              <a:rPr lang="en-US" altLang="zh-CN" dirty="0" smtClean="0"/>
              <a:t>i</a:t>
            </a:r>
            <a:r>
              <a:rPr lang="zh-CN" altLang="en-US" dirty="0" smtClean="0"/>
              <a:t>个子类型。 我们认为最精确的子类型是第一层，最普通的子类型是最后一层，而每个子类型</a:t>
            </a:r>
            <a:r>
              <a:rPr lang="en-US" altLang="zh-CN" dirty="0" smtClean="0"/>
              <a:t>c</a:t>
            </a:r>
          </a:p>
          <a:p>
            <a:pPr lvl="0">
              <a:spcBef>
                <a:spcPct val="0"/>
              </a:spcBef>
            </a:pPr>
            <a:r>
              <a:rPr lang="zh-CN" altLang="en-US" dirty="0" smtClean="0"/>
              <a:t>（</a:t>
            </a:r>
            <a:r>
              <a:rPr lang="en-US" altLang="zh-CN" dirty="0" smtClean="0"/>
              <a:t>i</a:t>
            </a:r>
            <a:r>
              <a:rPr lang="zh-CN" altLang="en-US" dirty="0" smtClean="0"/>
              <a:t>）只有一个父类型的子类型</a:t>
            </a:r>
            <a:r>
              <a:rPr lang="en-US" altLang="zh-CN" dirty="0" smtClean="0"/>
              <a:t>c</a:t>
            </a:r>
            <a:r>
              <a:rPr lang="zh-CN" altLang="en-US" dirty="0" smtClean="0"/>
              <a:t>（</a:t>
            </a:r>
            <a:r>
              <a:rPr lang="en-US" altLang="zh-CN" dirty="0" smtClean="0"/>
              <a:t>i + 1</a:t>
            </a:r>
            <a:r>
              <a:rPr lang="zh-CN" altLang="en-US" dirty="0" smtClean="0"/>
              <a:t>）。 通过分层结构的自下而上路径，可以得到分层类型的表示为</a:t>
            </a:r>
            <a:r>
              <a:rPr lang="en-US" altLang="zh-CN" dirty="0" smtClean="0"/>
              <a:t>c = {c</a:t>
            </a:r>
            <a:r>
              <a:rPr lang="zh-CN" altLang="en-US" dirty="0" smtClean="0"/>
              <a:t>（</a:t>
            </a:r>
            <a:r>
              <a:rPr lang="en-US" altLang="zh-CN" dirty="0" smtClean="0"/>
              <a:t>1</a:t>
            </a:r>
            <a:r>
              <a:rPr lang="zh-CN" altLang="en-US" dirty="0" smtClean="0"/>
              <a:t>），</a:t>
            </a:r>
            <a:r>
              <a:rPr lang="en-US" altLang="zh-CN" dirty="0" smtClean="0"/>
              <a:t>c</a:t>
            </a:r>
            <a:r>
              <a:rPr lang="zh-CN" altLang="en-US" dirty="0" smtClean="0"/>
              <a:t>（</a:t>
            </a:r>
            <a:r>
              <a:rPr lang="en-US" altLang="zh-CN" dirty="0" smtClean="0"/>
              <a:t>2</a:t>
            </a:r>
            <a:r>
              <a:rPr lang="zh-CN" altLang="en-US" dirty="0" smtClean="0"/>
              <a:t>），</a:t>
            </a:r>
            <a:r>
              <a:rPr lang="en-US" altLang="zh-CN" dirty="0" smtClean="0"/>
              <a:t>...</a:t>
            </a:r>
            <a:r>
              <a:rPr lang="zh-CN" altLang="en-US" dirty="0" smtClean="0"/>
              <a:t>，</a:t>
            </a:r>
            <a:r>
              <a:rPr lang="en-US" altLang="zh-CN" dirty="0" smtClean="0"/>
              <a:t>c</a:t>
            </a:r>
            <a:r>
              <a:rPr lang="zh-CN" altLang="en-US" dirty="0" smtClean="0"/>
              <a:t>（</a:t>
            </a:r>
            <a:r>
              <a:rPr lang="en-US" altLang="zh-CN" dirty="0" smtClean="0"/>
              <a:t>k</a:t>
            </a:r>
            <a:r>
              <a:rPr lang="zh-CN" altLang="en-US" dirty="0" smtClean="0"/>
              <a:t>）</a:t>
            </a:r>
            <a:r>
              <a:rPr lang="en-US" altLang="zh-CN" dirty="0" smtClean="0"/>
              <a:t>}</a:t>
            </a:r>
            <a:r>
              <a:rPr lang="zh-CN" altLang="en-US" dirty="0" smtClean="0"/>
              <a:t>。</a:t>
            </a:r>
            <a:endParaRPr lang="zh-CN" altLang="en-US" dirty="0"/>
          </a:p>
        </p:txBody>
      </p:sp>
      <p:sp>
        <p:nvSpPr>
          <p:cNvPr id="5734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a:solidFill>
              <a:srgbClr val="000000"/>
            </a:solidFill>
            <a:miter/>
          </a:ln>
        </p:spPr>
      </p:sp>
      <p:sp>
        <p:nvSpPr>
          <p:cNvPr id="57347" name="备注占位符 2"/>
          <p:cNvSpPr>
            <a:spLocks noGrp="1"/>
          </p:cNvSpPr>
          <p:nvPr>
            <p:ph type="body" idx="1"/>
          </p:nvPr>
        </p:nvSpPr>
        <p:spPr>
          <a:noFill/>
          <a:ln>
            <a:noFill/>
          </a:ln>
        </p:spPr>
        <p:txBody>
          <a:bodyPr wrap="square" lIns="91440" tIns="45720" rIns="91440" bIns="45720" anchor="t"/>
          <a:lstStyle/>
          <a:p>
            <a:pPr lvl="0">
              <a:spcBef>
                <a:spcPct val="0"/>
              </a:spcBef>
            </a:pPr>
            <a:r>
              <a:rPr lang="en-US" altLang="zh-CN" dirty="0" err="1" smtClean="0"/>
              <a:t>TransE</a:t>
            </a:r>
            <a:r>
              <a:rPr lang="zh-CN" altLang="en-US" dirty="0" smtClean="0"/>
              <a:t>在建模</a:t>
            </a:r>
            <a:r>
              <a:rPr lang="en-US" altLang="zh-CN" dirty="0" smtClean="0"/>
              <a:t>N</a:t>
            </a:r>
            <a:r>
              <a:rPr lang="zh-CN" altLang="en-US" dirty="0" smtClean="0"/>
              <a:t>对</a:t>
            </a:r>
            <a:r>
              <a:rPr lang="en-US" altLang="zh-CN" dirty="0" smtClean="0"/>
              <a:t>1</a:t>
            </a:r>
            <a:r>
              <a:rPr lang="zh-CN" altLang="en-US" dirty="0" smtClean="0"/>
              <a:t>，</a:t>
            </a:r>
            <a:r>
              <a:rPr lang="en-US" altLang="zh-CN" dirty="0" smtClean="0"/>
              <a:t>1</a:t>
            </a:r>
            <a:r>
              <a:rPr lang="zh-CN" altLang="en-US" dirty="0" smtClean="0"/>
              <a:t>对</a:t>
            </a:r>
            <a:r>
              <a:rPr lang="en-US" altLang="zh-CN" dirty="0" smtClean="0"/>
              <a:t>N</a:t>
            </a:r>
            <a:r>
              <a:rPr lang="zh-CN" altLang="en-US" dirty="0" smtClean="0"/>
              <a:t>和</a:t>
            </a:r>
            <a:r>
              <a:rPr lang="en-US" altLang="zh-CN" dirty="0" smtClean="0"/>
              <a:t>N</a:t>
            </a:r>
            <a:r>
              <a:rPr lang="zh-CN" altLang="en-US" dirty="0" smtClean="0"/>
              <a:t>对</a:t>
            </a:r>
            <a:r>
              <a:rPr lang="en-US" altLang="zh-CN" dirty="0" smtClean="0"/>
              <a:t>N</a:t>
            </a:r>
            <a:r>
              <a:rPr lang="zh-CN" altLang="en-US" dirty="0" smtClean="0"/>
              <a:t>关系时存在问题，因为每个实体在每个场景中只有一个表示。 例如，威廉</a:t>
            </a:r>
            <a:r>
              <a:rPr lang="en-US" altLang="zh-CN" dirty="0" smtClean="0"/>
              <a:t>·</a:t>
            </a:r>
            <a:r>
              <a:rPr lang="zh-CN" altLang="en-US" dirty="0" smtClean="0"/>
              <a:t>莎士比亚（</a:t>
            </a:r>
            <a:r>
              <a:rPr lang="en-US" altLang="zh-CN" dirty="0" smtClean="0"/>
              <a:t>William Shakespeare</a:t>
            </a:r>
            <a:r>
              <a:rPr lang="zh-CN" altLang="en-US" dirty="0" smtClean="0"/>
              <a:t>）具有多种类型（例如书</a:t>
            </a:r>
            <a:r>
              <a:rPr lang="en-US" altLang="zh-CN" dirty="0" smtClean="0"/>
              <a:t>/</a:t>
            </a:r>
            <a:r>
              <a:rPr lang="zh-CN" altLang="en-US" dirty="0" smtClean="0"/>
              <a:t>作者，奖</a:t>
            </a:r>
            <a:r>
              <a:rPr lang="en-US" altLang="zh-CN" dirty="0" smtClean="0"/>
              <a:t>/</a:t>
            </a:r>
            <a:r>
              <a:rPr lang="zh-CN" altLang="en-US" dirty="0" smtClean="0"/>
              <a:t>提名者和音乐</a:t>
            </a:r>
            <a:r>
              <a:rPr lang="en-US" altLang="zh-CN" dirty="0" smtClean="0"/>
              <a:t>/</a:t>
            </a:r>
            <a:r>
              <a:rPr lang="zh-CN" altLang="en-US" dirty="0" smtClean="0"/>
              <a:t>艺术家），并在不同类型下显示不同的属性。 我们认为，不同场景下的每一个实体，从各个角度反思自身，应该有不同的表征。 </a:t>
            </a:r>
            <a:endParaRPr lang="en-US" altLang="zh-CN" dirty="0" smtClean="0"/>
          </a:p>
          <a:p>
            <a:pPr lvl="0">
              <a:spcBef>
                <a:spcPct val="0"/>
              </a:spcBef>
            </a:pPr>
            <a:endParaRPr lang="en-US" altLang="zh-CN" dirty="0"/>
          </a:p>
          <a:p>
            <a:pPr lvl="0">
              <a:spcBef>
                <a:spcPct val="0"/>
              </a:spcBef>
            </a:pPr>
            <a:r>
              <a:rPr lang="en-US" altLang="zh-CN" dirty="0" err="1" smtClean="0"/>
              <a:t>Mc</a:t>
            </a:r>
            <a:r>
              <a:rPr lang="zh-CN" altLang="en-US" dirty="0" smtClean="0"/>
              <a:t>：层次结构构成的类型特定的投影矩阵</a:t>
            </a:r>
            <a:endParaRPr lang="en-US" altLang="zh-CN" baseline="0" dirty="0" smtClean="0"/>
          </a:p>
          <a:p>
            <a:pPr lvl="0">
              <a:spcBef>
                <a:spcPct val="0"/>
              </a:spcBef>
            </a:pPr>
            <a:r>
              <a:rPr lang="en-US" altLang="zh-CN" dirty="0" err="1" smtClean="0"/>
              <a:t>Crh</a:t>
            </a:r>
            <a:r>
              <a:rPr lang="en-US" altLang="zh-CN" baseline="0" dirty="0" smtClean="0"/>
              <a:t> ,</a:t>
            </a:r>
            <a:r>
              <a:rPr lang="en-US" altLang="zh-CN" baseline="0" dirty="0" err="1" smtClean="0"/>
              <a:t>Crt</a:t>
            </a:r>
            <a:r>
              <a:rPr lang="zh-CN" altLang="en-US" baseline="0" dirty="0" smtClean="0"/>
              <a:t>：</a:t>
            </a:r>
            <a:r>
              <a:rPr lang="zh-CN" altLang="en-US" dirty="0" smtClean="0"/>
              <a:t>特定类型</a:t>
            </a:r>
            <a:endParaRPr lang="en-US" altLang="zh-CN" dirty="0" smtClean="0"/>
          </a:p>
          <a:p>
            <a:pPr lvl="0">
              <a:spcBef>
                <a:spcPct val="0"/>
              </a:spcBef>
            </a:pPr>
            <a:r>
              <a:rPr lang="en-US" altLang="zh-CN" dirty="0" err="1" smtClean="0"/>
              <a:t>Mrh</a:t>
            </a:r>
            <a:r>
              <a:rPr lang="zh-CN" altLang="en-US" dirty="0" smtClean="0"/>
              <a:t>和</a:t>
            </a:r>
            <a:r>
              <a:rPr lang="en-US" altLang="zh-CN" dirty="0" err="1" smtClean="0"/>
              <a:t>Mrt</a:t>
            </a:r>
            <a:r>
              <a:rPr lang="zh-CN" altLang="en-US" dirty="0" smtClean="0"/>
              <a:t>是</a:t>
            </a:r>
            <a:r>
              <a:rPr lang="en-US" altLang="zh-CN" dirty="0" smtClean="0"/>
              <a:t>h</a:t>
            </a:r>
            <a:r>
              <a:rPr lang="zh-CN" altLang="en-US" dirty="0" smtClean="0"/>
              <a:t>和</a:t>
            </a:r>
            <a:r>
              <a:rPr lang="en-US" altLang="zh-CN" dirty="0" smtClean="0"/>
              <a:t>t</a:t>
            </a:r>
            <a:r>
              <a:rPr lang="zh-CN" altLang="en-US" dirty="0" smtClean="0"/>
              <a:t>的不同投影矩阵 </a:t>
            </a:r>
            <a:endParaRPr lang="en-US" altLang="zh-CN" dirty="0" smtClean="0"/>
          </a:p>
          <a:p>
            <a:pPr lvl="0">
              <a:spcBef>
                <a:spcPct val="0"/>
              </a:spcBef>
            </a:pPr>
            <a:endParaRPr lang="en-US" altLang="zh-CN" dirty="0" smtClean="0"/>
          </a:p>
          <a:p>
            <a:pPr lvl="0">
              <a:spcBef>
                <a:spcPct val="0"/>
              </a:spcBef>
            </a:pPr>
            <a:endParaRPr lang="en-US" altLang="zh-CN" dirty="0" smtClean="0"/>
          </a:p>
        </p:txBody>
      </p:sp>
      <p:sp>
        <p:nvSpPr>
          <p:cNvPr id="5734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a:solidFill>
              <a:srgbClr val="000000"/>
            </a:solidFill>
            <a:miter/>
          </a:ln>
        </p:spPr>
      </p:sp>
      <p:sp>
        <p:nvSpPr>
          <p:cNvPr id="57347"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smtClean="0"/>
              <a:t>我们提出了一种通用形式的编码器 。</a:t>
            </a:r>
            <a:endParaRPr lang="en-US" altLang="zh-CN" dirty="0" smtClean="0"/>
          </a:p>
          <a:p>
            <a:pPr lvl="0">
              <a:spcBef>
                <a:spcPct val="0"/>
              </a:spcBef>
            </a:pPr>
            <a:endParaRPr lang="en-US" altLang="zh-CN" dirty="0" smtClean="0"/>
          </a:p>
          <a:p>
            <a:pPr lvl="0">
              <a:spcBef>
                <a:spcPct val="0"/>
              </a:spcBef>
            </a:pPr>
            <a:r>
              <a:rPr lang="zh-CN" altLang="en-US" dirty="0" smtClean="0"/>
              <a:t>其中</a:t>
            </a:r>
            <a:r>
              <a:rPr lang="en-US" altLang="zh-CN" dirty="0" smtClean="0"/>
              <a:t>n</a:t>
            </a:r>
            <a:r>
              <a:rPr lang="zh-CN" altLang="en-US" dirty="0" smtClean="0"/>
              <a:t>是实体</a:t>
            </a:r>
            <a:r>
              <a:rPr lang="en-US" altLang="zh-CN" dirty="0" smtClean="0"/>
              <a:t>e</a:t>
            </a:r>
            <a:r>
              <a:rPr lang="zh-CN" altLang="en-US" dirty="0" smtClean="0"/>
              <a:t>所具有的类型的数量，</a:t>
            </a:r>
            <a:r>
              <a:rPr lang="en-US" altLang="zh-CN" dirty="0" smtClean="0"/>
              <a:t>ci</a:t>
            </a:r>
            <a:r>
              <a:rPr lang="zh-CN" altLang="en-US" dirty="0" smtClean="0"/>
              <a:t>是</a:t>
            </a:r>
            <a:r>
              <a:rPr lang="en-US" altLang="zh-CN" dirty="0" smtClean="0"/>
              <a:t>e</a:t>
            </a:r>
            <a:r>
              <a:rPr lang="zh-CN" altLang="en-US" dirty="0" smtClean="0"/>
              <a:t>所属的第</a:t>
            </a:r>
            <a:r>
              <a:rPr lang="en-US" altLang="zh-CN" dirty="0" smtClean="0"/>
              <a:t>i</a:t>
            </a:r>
            <a:r>
              <a:rPr lang="zh-CN" altLang="en-US" dirty="0" smtClean="0"/>
              <a:t>类型，</a:t>
            </a:r>
            <a:r>
              <a:rPr lang="en-US" altLang="zh-CN" dirty="0" err="1" smtClean="0"/>
              <a:t>Mci</a:t>
            </a:r>
            <a:r>
              <a:rPr lang="zh-CN" altLang="en-US" dirty="0" smtClean="0"/>
              <a:t>是</a:t>
            </a:r>
            <a:r>
              <a:rPr lang="en-US" altLang="zh-CN" dirty="0" smtClean="0"/>
              <a:t>ci</a:t>
            </a:r>
            <a:r>
              <a:rPr lang="zh-CN" altLang="en-US" dirty="0" smtClean="0"/>
              <a:t>的投影矩阵，并且</a:t>
            </a:r>
            <a:r>
              <a:rPr lang="en-US" altLang="zh-CN" dirty="0" smtClean="0"/>
              <a:t>αi</a:t>
            </a:r>
            <a:r>
              <a:rPr lang="zh-CN" altLang="en-US" dirty="0" smtClean="0"/>
              <a:t>表示</a:t>
            </a:r>
            <a:r>
              <a:rPr lang="en-US" altLang="zh-CN" dirty="0" smtClean="0"/>
              <a:t>ci</a:t>
            </a:r>
            <a:r>
              <a:rPr lang="zh-CN" altLang="en-US" dirty="0" smtClean="0"/>
              <a:t>的对应权重。 这些权重可以根据</a:t>
            </a:r>
            <a:r>
              <a:rPr lang="en-US" altLang="zh-CN" dirty="0" smtClean="0"/>
              <a:t>ci</a:t>
            </a:r>
            <a:r>
              <a:rPr lang="zh-CN" altLang="en-US" dirty="0" smtClean="0"/>
              <a:t>对类型频率等统计特征所测量的影响来设定。 </a:t>
            </a:r>
            <a:endParaRPr lang="en-US" altLang="zh-CN" dirty="0" smtClean="0"/>
          </a:p>
          <a:p>
            <a:pPr lvl="0">
              <a:spcBef>
                <a:spcPct val="0"/>
              </a:spcBef>
            </a:pPr>
            <a:endParaRPr lang="en-US" altLang="zh-CN" dirty="0" smtClean="0"/>
          </a:p>
          <a:p>
            <a:pPr lvl="0">
              <a:spcBef>
                <a:spcPct val="0"/>
              </a:spcBef>
            </a:pPr>
            <a:r>
              <a:rPr lang="zh-CN" altLang="en-US" dirty="0" smtClean="0"/>
              <a:t>通过一般类型的编码器，实体</a:t>
            </a:r>
            <a:r>
              <a:rPr lang="en-US" altLang="zh-CN" dirty="0" smtClean="0"/>
              <a:t>e</a:t>
            </a:r>
            <a:r>
              <a:rPr lang="zh-CN" altLang="en-US" dirty="0" smtClean="0"/>
              <a:t>的投影矩阵在不同场景下都是相同的</a:t>
            </a:r>
            <a:r>
              <a:rPr lang="en-US" altLang="zh-CN" dirty="0" smtClean="0"/>
              <a:t>.</a:t>
            </a:r>
            <a:r>
              <a:rPr lang="zh-CN" altLang="en-US" b="1" dirty="0" smtClean="0"/>
              <a:t>实体应该有不同的表征，以强调不同场景下更重要的属性。</a:t>
            </a:r>
            <a:r>
              <a:rPr lang="zh-CN" altLang="en-US" dirty="0" smtClean="0"/>
              <a:t> </a:t>
            </a:r>
            <a:endParaRPr lang="zh-CN" altLang="en-US" dirty="0"/>
          </a:p>
        </p:txBody>
      </p:sp>
      <p:sp>
        <p:nvSpPr>
          <p:cNvPr id="5734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8</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a:solidFill>
              <a:srgbClr val="000000"/>
            </a:solidFill>
            <a:miter/>
          </a:ln>
        </p:spPr>
      </p:sp>
      <p:sp>
        <p:nvSpPr>
          <p:cNvPr id="57347" name="备注占位符 2"/>
          <p:cNvSpPr>
            <a:spLocks noGrp="1"/>
          </p:cNvSpPr>
          <p:nvPr>
            <p:ph type="body" idx="1"/>
          </p:nvPr>
        </p:nvSpPr>
        <p:spPr>
          <a:noFill/>
          <a:ln>
            <a:noFill/>
          </a:ln>
        </p:spPr>
        <p:txBody>
          <a:bodyPr wrap="square" lIns="91440" tIns="45720" rIns="91440" bIns="45720" anchor="t"/>
          <a:lstStyle/>
          <a:p>
            <a:pPr lvl="0">
              <a:spcBef>
                <a:spcPct val="0"/>
              </a:spcBef>
            </a:pPr>
            <a:r>
              <a:rPr lang="en-US" altLang="zh-CN" b="1" dirty="0" err="1" smtClean="0"/>
              <a:t>Crh</a:t>
            </a:r>
            <a:r>
              <a:rPr lang="zh-CN" altLang="en-US" b="1" dirty="0" smtClean="0"/>
              <a:t>表示关系特定类型信息给出的关于</a:t>
            </a:r>
            <a:r>
              <a:rPr lang="en-US" altLang="zh-CN" b="1" dirty="0" smtClean="0"/>
              <a:t>r</a:t>
            </a:r>
            <a:r>
              <a:rPr lang="zh-CN" altLang="en-US" b="1" dirty="0" smtClean="0"/>
              <a:t>的头部类型集合</a:t>
            </a:r>
            <a:r>
              <a:rPr lang="zh-CN" altLang="en-US" dirty="0" smtClean="0"/>
              <a:t>。 </a:t>
            </a:r>
            <a:endParaRPr lang="en-US" altLang="zh-CN" dirty="0" smtClean="0"/>
          </a:p>
          <a:p>
            <a:pPr lvl="0">
              <a:spcBef>
                <a:spcPct val="0"/>
              </a:spcBef>
            </a:pPr>
            <a:r>
              <a:rPr lang="zh-CN" altLang="en-US" dirty="0" smtClean="0"/>
              <a:t>在尾部位置的实体的投影矩阵</a:t>
            </a:r>
            <a:r>
              <a:rPr lang="en-US" altLang="zh-CN" dirty="0" err="1" smtClean="0"/>
              <a:t>Mrt</a:t>
            </a:r>
            <a:r>
              <a:rPr lang="zh-CN" altLang="en-US" dirty="0" smtClean="0"/>
              <a:t>将具有与在头部中的实体相同的形式。 </a:t>
            </a:r>
            <a:endParaRPr lang="en-US" altLang="zh-CN" dirty="0" smtClean="0"/>
          </a:p>
          <a:p>
            <a:pPr lvl="0">
              <a:spcBef>
                <a:spcPct val="0"/>
              </a:spcBef>
            </a:pPr>
            <a:r>
              <a:rPr lang="en-US" altLang="zh-CN" dirty="0" err="1" smtClean="0"/>
              <a:t>Mc</a:t>
            </a:r>
            <a:r>
              <a:rPr lang="zh-CN" altLang="en-US" dirty="0" smtClean="0"/>
              <a:t>是</a:t>
            </a:r>
            <a:r>
              <a:rPr lang="en-US" altLang="zh-CN" dirty="0" smtClean="0"/>
              <a:t>c</a:t>
            </a:r>
            <a:r>
              <a:rPr lang="zh-CN" altLang="en-US" dirty="0" smtClean="0"/>
              <a:t>类型的投影矩阵，可由两种编码器构成。 </a:t>
            </a:r>
            <a:endParaRPr lang="zh-CN" altLang="en-US" dirty="0"/>
          </a:p>
        </p:txBody>
      </p:sp>
      <p:sp>
        <p:nvSpPr>
          <p:cNvPr id="5734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9</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0A96F3C-CF18-415B-8608-7BBF7940E3CD}"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0A96F3C-CF18-415B-8608-7BBF7940E3CD}"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0A96F3C-CF18-415B-8608-7BBF7940E3CD}"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sp>
        <p:nvSpPr>
          <p:cNvPr id="7" name="矩形 6"/>
          <p:cNvSpPr/>
          <p:nvPr/>
        </p:nvSpPr>
        <p:spPr>
          <a:xfrm>
            <a:off x="0" y="-6350"/>
            <a:ext cx="9144000" cy="3429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417513" y="-6350"/>
            <a:ext cx="1025525" cy="476250"/>
          </a:xfrm>
          <a:custGeom>
            <a:avLst/>
            <a:gdLst>
              <a:gd name="connsiteX0" fmla="*/ 0 w 1026367"/>
              <a:gd name="connsiteY0" fmla="*/ 0 h 422988"/>
              <a:gd name="connsiteX1" fmla="*/ 1026367 w 1026367"/>
              <a:gd name="connsiteY1" fmla="*/ 0 h 422988"/>
              <a:gd name="connsiteX2" fmla="*/ 1026367 w 1026367"/>
              <a:gd name="connsiteY2" fmla="*/ 422988 h 422988"/>
              <a:gd name="connsiteX3" fmla="*/ 1026000 w 1026367"/>
              <a:gd name="connsiteY3" fmla="*/ 422988 h 422988"/>
              <a:gd name="connsiteX4" fmla="*/ 513000 w 1026367"/>
              <a:gd name="connsiteY4" fmla="*/ 332988 h 422988"/>
              <a:gd name="connsiteX5" fmla="*/ 0 w 1026367"/>
              <a:gd name="connsiteY5" fmla="*/ 422988 h 422988"/>
              <a:gd name="connsiteX6" fmla="*/ 0 w 1026367"/>
              <a:gd name="connsiteY6" fmla="*/ 0 h 422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367" h="422988">
                <a:moveTo>
                  <a:pt x="0" y="0"/>
                </a:moveTo>
                <a:lnTo>
                  <a:pt x="1026367" y="0"/>
                </a:lnTo>
                <a:lnTo>
                  <a:pt x="1026367" y="422988"/>
                </a:lnTo>
                <a:lnTo>
                  <a:pt x="1026000" y="422988"/>
                </a:lnTo>
                <a:lnTo>
                  <a:pt x="513000" y="332988"/>
                </a:lnTo>
                <a:lnTo>
                  <a:pt x="0" y="422988"/>
                </a:lnTo>
                <a:lnTo>
                  <a:pt x="0" y="0"/>
                </a:lnTo>
                <a:close/>
              </a:path>
            </a:pathLst>
          </a:custGeom>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7172" name="文本框 8"/>
          <p:cNvSpPr txBox="1"/>
          <p:nvPr userDrawn="1"/>
        </p:nvSpPr>
        <p:spPr>
          <a:xfrm>
            <a:off x="373063" y="4763"/>
            <a:ext cx="1122362" cy="338137"/>
          </a:xfrm>
          <a:prstGeom prst="rect">
            <a:avLst/>
          </a:prstGeom>
          <a:noFill/>
          <a:ln w="9525">
            <a:noFill/>
          </a:ln>
        </p:spPr>
        <p:txBody>
          <a:bodyPr>
            <a:spAutoFit/>
          </a:bodyPr>
          <a:lstStyle/>
          <a:p>
            <a:pPr lvl="0" algn="ctr"/>
            <a:r>
              <a:rPr lang="zh-CN" altLang="en-US" sz="1600" dirty="0"/>
              <a:t>工作概述</a:t>
            </a:r>
          </a:p>
        </p:txBody>
      </p: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0A96F3C-CF18-415B-8608-7BBF7940E3CD}"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图片与标题">
    <p:spTree>
      <p:nvGrpSpPr>
        <p:cNvPr id="1" name=""/>
        <p:cNvGrpSpPr/>
        <p:nvPr/>
      </p:nvGrpSpPr>
      <p:grpSpPr>
        <a:xfrm>
          <a:off x="0" y="0"/>
          <a:ext cx="0" cy="0"/>
          <a:chOff x="0" y="0"/>
          <a:chExt cx="0" cy="0"/>
        </a:xfrm>
      </p:grpSpPr>
      <p:sp>
        <p:nvSpPr>
          <p:cNvPr id="7" name="矩形 6"/>
          <p:cNvSpPr/>
          <p:nvPr/>
        </p:nvSpPr>
        <p:spPr>
          <a:xfrm>
            <a:off x="0" y="-6350"/>
            <a:ext cx="9144000" cy="3429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417513" y="-6350"/>
            <a:ext cx="1025525" cy="476250"/>
          </a:xfrm>
          <a:custGeom>
            <a:avLst/>
            <a:gdLst>
              <a:gd name="connsiteX0" fmla="*/ 0 w 1026367"/>
              <a:gd name="connsiteY0" fmla="*/ 0 h 422988"/>
              <a:gd name="connsiteX1" fmla="*/ 1026367 w 1026367"/>
              <a:gd name="connsiteY1" fmla="*/ 0 h 422988"/>
              <a:gd name="connsiteX2" fmla="*/ 1026367 w 1026367"/>
              <a:gd name="connsiteY2" fmla="*/ 422988 h 422988"/>
              <a:gd name="connsiteX3" fmla="*/ 1026000 w 1026367"/>
              <a:gd name="connsiteY3" fmla="*/ 422988 h 422988"/>
              <a:gd name="connsiteX4" fmla="*/ 513000 w 1026367"/>
              <a:gd name="connsiteY4" fmla="*/ 332988 h 422988"/>
              <a:gd name="connsiteX5" fmla="*/ 0 w 1026367"/>
              <a:gd name="connsiteY5" fmla="*/ 422988 h 422988"/>
              <a:gd name="connsiteX6" fmla="*/ 0 w 1026367"/>
              <a:gd name="connsiteY6" fmla="*/ 0 h 422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367" h="422988">
                <a:moveTo>
                  <a:pt x="0" y="0"/>
                </a:moveTo>
                <a:lnTo>
                  <a:pt x="1026367" y="0"/>
                </a:lnTo>
                <a:lnTo>
                  <a:pt x="1026367" y="422988"/>
                </a:lnTo>
                <a:lnTo>
                  <a:pt x="1026000" y="422988"/>
                </a:lnTo>
                <a:lnTo>
                  <a:pt x="513000" y="332988"/>
                </a:lnTo>
                <a:lnTo>
                  <a:pt x="0" y="422988"/>
                </a:lnTo>
                <a:lnTo>
                  <a:pt x="0" y="0"/>
                </a:lnTo>
                <a:close/>
              </a:path>
            </a:pathLst>
          </a:custGeom>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196" name="文本框 8"/>
          <p:cNvSpPr txBox="1"/>
          <p:nvPr userDrawn="1"/>
        </p:nvSpPr>
        <p:spPr>
          <a:xfrm>
            <a:off x="417513" y="-3175"/>
            <a:ext cx="1025525" cy="339725"/>
          </a:xfrm>
          <a:prstGeom prst="rect">
            <a:avLst/>
          </a:prstGeom>
          <a:noFill/>
          <a:ln w="9525">
            <a:noFill/>
          </a:ln>
        </p:spPr>
        <p:txBody>
          <a:bodyPr>
            <a:spAutoFit/>
          </a:bodyPr>
          <a:lstStyle/>
          <a:p>
            <a:pPr lvl="0" algn="ctr"/>
            <a:r>
              <a:rPr lang="zh-CN" altLang="en-US" sz="1600" dirty="0"/>
              <a:t>完成情况</a:t>
            </a:r>
          </a:p>
        </p:txBody>
      </p: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0A96F3C-CF18-415B-8608-7BBF7940E3CD}"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sp>
        <p:nvSpPr>
          <p:cNvPr id="7" name="矩形 6"/>
          <p:cNvSpPr/>
          <p:nvPr/>
        </p:nvSpPr>
        <p:spPr>
          <a:xfrm>
            <a:off x="0" y="-6350"/>
            <a:ext cx="9144000" cy="3429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417513" y="-6350"/>
            <a:ext cx="1025525" cy="476250"/>
          </a:xfrm>
          <a:custGeom>
            <a:avLst/>
            <a:gdLst>
              <a:gd name="connsiteX0" fmla="*/ 0 w 1026367"/>
              <a:gd name="connsiteY0" fmla="*/ 0 h 422988"/>
              <a:gd name="connsiteX1" fmla="*/ 1026367 w 1026367"/>
              <a:gd name="connsiteY1" fmla="*/ 0 h 422988"/>
              <a:gd name="connsiteX2" fmla="*/ 1026367 w 1026367"/>
              <a:gd name="connsiteY2" fmla="*/ 422988 h 422988"/>
              <a:gd name="connsiteX3" fmla="*/ 1026000 w 1026367"/>
              <a:gd name="connsiteY3" fmla="*/ 422988 h 422988"/>
              <a:gd name="connsiteX4" fmla="*/ 513000 w 1026367"/>
              <a:gd name="connsiteY4" fmla="*/ 332988 h 422988"/>
              <a:gd name="connsiteX5" fmla="*/ 0 w 1026367"/>
              <a:gd name="connsiteY5" fmla="*/ 422988 h 422988"/>
              <a:gd name="connsiteX6" fmla="*/ 0 w 1026367"/>
              <a:gd name="connsiteY6" fmla="*/ 0 h 422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367" h="422988">
                <a:moveTo>
                  <a:pt x="0" y="0"/>
                </a:moveTo>
                <a:lnTo>
                  <a:pt x="1026367" y="0"/>
                </a:lnTo>
                <a:lnTo>
                  <a:pt x="1026367" y="422988"/>
                </a:lnTo>
                <a:lnTo>
                  <a:pt x="1026000" y="422988"/>
                </a:lnTo>
                <a:lnTo>
                  <a:pt x="513000" y="332988"/>
                </a:lnTo>
                <a:lnTo>
                  <a:pt x="0" y="422988"/>
                </a:lnTo>
                <a:lnTo>
                  <a:pt x="0" y="0"/>
                </a:lnTo>
                <a:close/>
              </a:path>
            </a:pathLst>
          </a:custGeom>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220" name="文本框 8"/>
          <p:cNvSpPr txBox="1"/>
          <p:nvPr userDrawn="1"/>
        </p:nvSpPr>
        <p:spPr>
          <a:xfrm>
            <a:off x="417513" y="-3175"/>
            <a:ext cx="1025525" cy="339725"/>
          </a:xfrm>
          <a:prstGeom prst="rect">
            <a:avLst/>
          </a:prstGeom>
          <a:noFill/>
          <a:ln w="9525">
            <a:noFill/>
          </a:ln>
        </p:spPr>
        <p:txBody>
          <a:bodyPr>
            <a:spAutoFit/>
          </a:bodyPr>
          <a:lstStyle/>
          <a:p>
            <a:pPr lvl="0" algn="ctr"/>
            <a:r>
              <a:rPr lang="zh-CN" altLang="en-US" sz="1600" dirty="0"/>
              <a:t>项目展示</a:t>
            </a:r>
          </a:p>
        </p:txBody>
      </p: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0A96F3C-CF18-415B-8608-7BBF7940E3CD}"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sp>
        <p:nvSpPr>
          <p:cNvPr id="7" name="矩形 6"/>
          <p:cNvSpPr/>
          <p:nvPr/>
        </p:nvSpPr>
        <p:spPr>
          <a:xfrm>
            <a:off x="0" y="-6350"/>
            <a:ext cx="9144000" cy="3429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417513" y="-6350"/>
            <a:ext cx="1025525" cy="476250"/>
          </a:xfrm>
          <a:custGeom>
            <a:avLst/>
            <a:gdLst>
              <a:gd name="connsiteX0" fmla="*/ 0 w 1026367"/>
              <a:gd name="connsiteY0" fmla="*/ 0 h 422988"/>
              <a:gd name="connsiteX1" fmla="*/ 1026367 w 1026367"/>
              <a:gd name="connsiteY1" fmla="*/ 0 h 422988"/>
              <a:gd name="connsiteX2" fmla="*/ 1026367 w 1026367"/>
              <a:gd name="connsiteY2" fmla="*/ 422988 h 422988"/>
              <a:gd name="connsiteX3" fmla="*/ 1026000 w 1026367"/>
              <a:gd name="connsiteY3" fmla="*/ 422988 h 422988"/>
              <a:gd name="connsiteX4" fmla="*/ 513000 w 1026367"/>
              <a:gd name="connsiteY4" fmla="*/ 332988 h 422988"/>
              <a:gd name="connsiteX5" fmla="*/ 0 w 1026367"/>
              <a:gd name="connsiteY5" fmla="*/ 422988 h 422988"/>
              <a:gd name="connsiteX6" fmla="*/ 0 w 1026367"/>
              <a:gd name="connsiteY6" fmla="*/ 0 h 422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367" h="422988">
                <a:moveTo>
                  <a:pt x="0" y="0"/>
                </a:moveTo>
                <a:lnTo>
                  <a:pt x="1026367" y="0"/>
                </a:lnTo>
                <a:lnTo>
                  <a:pt x="1026367" y="422988"/>
                </a:lnTo>
                <a:lnTo>
                  <a:pt x="1026000" y="422988"/>
                </a:lnTo>
                <a:lnTo>
                  <a:pt x="513000" y="332988"/>
                </a:lnTo>
                <a:lnTo>
                  <a:pt x="0" y="422988"/>
                </a:lnTo>
                <a:lnTo>
                  <a:pt x="0" y="0"/>
                </a:lnTo>
                <a:close/>
              </a:path>
            </a:pathLst>
          </a:custGeom>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0244" name="文本框 8"/>
          <p:cNvSpPr txBox="1"/>
          <p:nvPr userDrawn="1"/>
        </p:nvSpPr>
        <p:spPr>
          <a:xfrm>
            <a:off x="417513" y="-3175"/>
            <a:ext cx="1025525" cy="339725"/>
          </a:xfrm>
          <a:prstGeom prst="rect">
            <a:avLst/>
          </a:prstGeom>
          <a:noFill/>
          <a:ln w="9525">
            <a:noFill/>
          </a:ln>
        </p:spPr>
        <p:txBody>
          <a:bodyPr>
            <a:spAutoFit/>
          </a:bodyPr>
          <a:lstStyle/>
          <a:p>
            <a:pPr lvl="0" algn="ctr"/>
            <a:r>
              <a:rPr lang="zh-CN" altLang="en-US" sz="1600" dirty="0"/>
              <a:t>工作不足</a:t>
            </a:r>
          </a:p>
        </p:txBody>
      </p: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0A96F3C-CF18-415B-8608-7BBF7940E3CD}"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图片与标题">
    <p:spTree>
      <p:nvGrpSpPr>
        <p:cNvPr id="1" name=""/>
        <p:cNvGrpSpPr/>
        <p:nvPr/>
      </p:nvGrpSpPr>
      <p:grpSpPr>
        <a:xfrm>
          <a:off x="0" y="0"/>
          <a:ext cx="0" cy="0"/>
          <a:chOff x="0" y="0"/>
          <a:chExt cx="0" cy="0"/>
        </a:xfrm>
      </p:grpSpPr>
      <p:sp>
        <p:nvSpPr>
          <p:cNvPr id="7" name="矩形 6"/>
          <p:cNvSpPr/>
          <p:nvPr/>
        </p:nvSpPr>
        <p:spPr>
          <a:xfrm>
            <a:off x="0" y="-6350"/>
            <a:ext cx="9144000" cy="3429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417513" y="-6350"/>
            <a:ext cx="1025525" cy="476250"/>
          </a:xfrm>
          <a:custGeom>
            <a:avLst/>
            <a:gdLst>
              <a:gd name="connsiteX0" fmla="*/ 0 w 1026367"/>
              <a:gd name="connsiteY0" fmla="*/ 0 h 422988"/>
              <a:gd name="connsiteX1" fmla="*/ 1026367 w 1026367"/>
              <a:gd name="connsiteY1" fmla="*/ 0 h 422988"/>
              <a:gd name="connsiteX2" fmla="*/ 1026367 w 1026367"/>
              <a:gd name="connsiteY2" fmla="*/ 422988 h 422988"/>
              <a:gd name="connsiteX3" fmla="*/ 1026000 w 1026367"/>
              <a:gd name="connsiteY3" fmla="*/ 422988 h 422988"/>
              <a:gd name="connsiteX4" fmla="*/ 513000 w 1026367"/>
              <a:gd name="connsiteY4" fmla="*/ 332988 h 422988"/>
              <a:gd name="connsiteX5" fmla="*/ 0 w 1026367"/>
              <a:gd name="connsiteY5" fmla="*/ 422988 h 422988"/>
              <a:gd name="connsiteX6" fmla="*/ 0 w 1026367"/>
              <a:gd name="connsiteY6" fmla="*/ 0 h 422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367" h="422988">
                <a:moveTo>
                  <a:pt x="0" y="0"/>
                </a:moveTo>
                <a:lnTo>
                  <a:pt x="1026367" y="0"/>
                </a:lnTo>
                <a:lnTo>
                  <a:pt x="1026367" y="422988"/>
                </a:lnTo>
                <a:lnTo>
                  <a:pt x="1026000" y="422988"/>
                </a:lnTo>
                <a:lnTo>
                  <a:pt x="513000" y="332988"/>
                </a:lnTo>
                <a:lnTo>
                  <a:pt x="0" y="422988"/>
                </a:lnTo>
                <a:lnTo>
                  <a:pt x="0" y="0"/>
                </a:lnTo>
                <a:close/>
              </a:path>
            </a:pathLst>
          </a:custGeom>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1268" name="文本框 8"/>
          <p:cNvSpPr txBox="1"/>
          <p:nvPr userDrawn="1"/>
        </p:nvSpPr>
        <p:spPr>
          <a:xfrm>
            <a:off x="417513" y="-3175"/>
            <a:ext cx="1025525" cy="339725"/>
          </a:xfrm>
          <a:prstGeom prst="rect">
            <a:avLst/>
          </a:prstGeom>
          <a:noFill/>
          <a:ln w="9525">
            <a:noFill/>
          </a:ln>
        </p:spPr>
        <p:txBody>
          <a:bodyPr>
            <a:spAutoFit/>
          </a:bodyPr>
          <a:lstStyle/>
          <a:p>
            <a:pPr lvl="0" algn="ctr"/>
            <a:r>
              <a:rPr lang="zh-CN" altLang="en-US" sz="1600" dirty="0"/>
              <a:t>工作计划</a:t>
            </a:r>
          </a:p>
        </p:txBody>
      </p: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0A96F3C-CF18-415B-8608-7BBF7940E3CD}"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0A96F3C-CF18-415B-8608-7BBF7940E3CD}"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0A96F3C-CF18-415B-8608-7BBF7940E3CD}"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gradFill rotWithShape="0">
          <a:gsLst>
            <a:gs pos="0">
              <a:srgbClr val="001934">
                <a:alpha val="100000"/>
              </a:srgbClr>
            </a:gs>
            <a:gs pos="53999">
              <a:srgbClr val="003576">
                <a:alpha val="100000"/>
              </a:srgbClr>
            </a:gs>
            <a:gs pos="100000">
              <a:srgbClr val="00479E">
                <a:alpha val="100000"/>
              </a:srgbClr>
            </a:gs>
          </a:gsLst>
          <a:lin ang="5400000" scaled="1"/>
          <a:tileRect/>
        </a:gra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0A96F3C-CF18-415B-8608-7BBF7940E3CD}"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日期占位符 4"/>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0A96F3C-CF18-415B-8608-7BBF7940E3CD}"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日期占位符 6"/>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0A96F3C-CF18-415B-8608-7BBF7940E3CD}"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矩形 6"/>
          <p:cNvSpPr/>
          <p:nvPr/>
        </p:nvSpPr>
        <p:spPr>
          <a:xfrm>
            <a:off x="0"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itchFamily="50" charset="0"/>
              <a:ea typeface="+mn-ea"/>
              <a:cs typeface="+mn-cs"/>
            </a:endParaRPr>
          </a:p>
        </p:txBody>
      </p:sp>
      <p:sp>
        <p:nvSpPr>
          <p:cNvPr id="8" name="矩形 7"/>
          <p:cNvSpPr/>
          <p:nvPr/>
        </p:nvSpPr>
        <p:spPr>
          <a:xfrm>
            <a:off x="63500"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itchFamily="50" charset="0"/>
              <a:ea typeface="+mn-ea"/>
              <a:cs typeface="+mn-cs"/>
            </a:endParaRPr>
          </a:p>
        </p:txBody>
      </p:sp>
      <p:sp>
        <p:nvSpPr>
          <p:cNvPr id="9" name="矩形 8"/>
          <p:cNvSpPr/>
          <p:nvPr/>
        </p:nvSpPr>
        <p:spPr>
          <a:xfrm>
            <a:off x="188913"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itchFamily="50" charset="0"/>
              <a:ea typeface="+mn-ea"/>
              <a:cs typeface="+mn-cs"/>
            </a:endParaRPr>
          </a:p>
        </p:txBody>
      </p:sp>
      <p:sp>
        <p:nvSpPr>
          <p:cNvPr id="10" name="矩形 9"/>
          <p:cNvSpPr/>
          <p:nvPr/>
        </p:nvSpPr>
        <p:spPr>
          <a:xfrm>
            <a:off x="125413"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itchFamily="50" charset="0"/>
              <a:ea typeface="+mn-ea"/>
              <a:cs typeface="+mn-cs"/>
            </a:endParaRPr>
          </a:p>
        </p:txBody>
      </p:sp>
      <p:sp>
        <p:nvSpPr>
          <p:cNvPr id="11" name="圆角矩形 10"/>
          <p:cNvSpPr/>
          <p:nvPr/>
        </p:nvSpPr>
        <p:spPr>
          <a:xfrm>
            <a:off x="188913" y="190500"/>
            <a:ext cx="2706688" cy="457200"/>
          </a:xfrm>
          <a:prstGeom prst="roundRect">
            <a:avLst>
              <a:gd name="adj" fmla="val 5000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smtClean="0">
                <a:ln>
                  <a:noFill/>
                </a:ln>
                <a:solidFill>
                  <a:schemeClr val="tx1"/>
                </a:solidFill>
                <a:effectLst/>
                <a:uLnTx/>
                <a:uFillTx/>
                <a:latin typeface="Nexa Light" pitchFamily="50" charset="0"/>
                <a:ea typeface="微软雅黑" panose="020B0503020204020204" pitchFamily="34" charset="-122"/>
                <a:cs typeface="+mn-cs"/>
              </a:rPr>
              <a:t>目录</a:t>
            </a:r>
            <a:endParaRPr kumimoji="0" lang="zh-CN" altLang="en-US" sz="3200" b="1" i="0" u="none" strike="noStrike" kern="1200" cap="none" spc="0" normalizeH="0" baseline="0" noProof="0" dirty="0">
              <a:ln>
                <a:noFill/>
              </a:ln>
              <a:solidFill>
                <a:schemeClr val="tx1"/>
              </a:solidFill>
              <a:effectLst/>
              <a:uLnTx/>
              <a:uFillTx/>
              <a:latin typeface="Nexa Light" pitchFamily="50" charset="0"/>
              <a:ea typeface="微软雅黑" panose="020B0503020204020204" pitchFamily="34" charset="-122"/>
              <a:cs typeface="+mn-cs"/>
            </a:endParaRPr>
          </a:p>
        </p:txBody>
      </p: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0A96F3C-CF18-415B-8608-7BBF7940E3CD}"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3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2" presetClass="entr" presetSubtype="8" fill="hold" grpId="0" nodeType="withEffect">
                                  <p:stCondLst>
                                    <p:cond delay="8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矩形 6"/>
          <p:cNvSpPr/>
          <p:nvPr/>
        </p:nvSpPr>
        <p:spPr>
          <a:xfrm>
            <a:off x="0"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itchFamily="50" charset="0"/>
              <a:ea typeface="+mn-ea"/>
              <a:cs typeface="+mn-cs"/>
            </a:endParaRPr>
          </a:p>
        </p:txBody>
      </p:sp>
      <p:sp>
        <p:nvSpPr>
          <p:cNvPr id="8" name="矩形 7"/>
          <p:cNvSpPr/>
          <p:nvPr/>
        </p:nvSpPr>
        <p:spPr>
          <a:xfrm>
            <a:off x="63500"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itchFamily="50" charset="0"/>
              <a:ea typeface="+mn-ea"/>
              <a:cs typeface="+mn-cs"/>
            </a:endParaRPr>
          </a:p>
        </p:txBody>
      </p:sp>
      <p:sp>
        <p:nvSpPr>
          <p:cNvPr id="9" name="矩形 8"/>
          <p:cNvSpPr/>
          <p:nvPr/>
        </p:nvSpPr>
        <p:spPr>
          <a:xfrm>
            <a:off x="188913"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itchFamily="50" charset="0"/>
              <a:ea typeface="+mn-ea"/>
              <a:cs typeface="+mn-cs"/>
            </a:endParaRPr>
          </a:p>
        </p:txBody>
      </p:sp>
      <p:sp>
        <p:nvSpPr>
          <p:cNvPr id="10" name="矩形 9"/>
          <p:cNvSpPr/>
          <p:nvPr/>
        </p:nvSpPr>
        <p:spPr>
          <a:xfrm>
            <a:off x="125413"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itchFamily="50" charset="0"/>
              <a:ea typeface="+mn-ea"/>
              <a:cs typeface="+mn-cs"/>
            </a:endParaRPr>
          </a:p>
        </p:txBody>
      </p:sp>
      <p:sp>
        <p:nvSpPr>
          <p:cNvPr id="11" name="圆角矩形 10"/>
          <p:cNvSpPr/>
          <p:nvPr/>
        </p:nvSpPr>
        <p:spPr>
          <a:xfrm>
            <a:off x="188913" y="190500"/>
            <a:ext cx="3073400" cy="457200"/>
          </a:xfrm>
          <a:prstGeom prst="roundRect">
            <a:avLst>
              <a:gd name="adj" fmla="val 5000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Nexa Light" pitchFamily="50" charset="0"/>
                <a:ea typeface="微软雅黑" panose="020B0503020204020204" pitchFamily="34" charset="-122"/>
                <a:cs typeface="+mn-cs"/>
              </a:rPr>
              <a:t>点击此处添加标题</a:t>
            </a:r>
            <a:endParaRPr kumimoji="0" lang="zh-CN" altLang="en-US" sz="2400" b="1" i="0" u="none" strike="noStrike" kern="1200" cap="none" spc="0" normalizeH="0" baseline="0" noProof="0" dirty="0">
              <a:ln>
                <a:noFill/>
              </a:ln>
              <a:solidFill>
                <a:schemeClr val="tx1"/>
              </a:solidFill>
              <a:effectLst/>
              <a:uLnTx/>
              <a:uFillTx/>
              <a:latin typeface="Nexa Light" pitchFamily="50" charset="0"/>
              <a:ea typeface="微软雅黑" panose="020B0503020204020204" pitchFamily="34" charset="-122"/>
              <a:cs typeface="+mn-cs"/>
            </a:endParaRPr>
          </a:p>
        </p:txBody>
      </p: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0A96F3C-CF18-415B-8608-7BBF7940E3CD}"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3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2" presetClass="entr" presetSubtype="8" fill="hold" grpId="0" nodeType="withEffect">
                                  <p:stCondLst>
                                    <p:cond delay="8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0A96F3C-CF18-415B-8608-7BBF7940E3CD}"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7" name="矩形 6"/>
          <p:cNvSpPr/>
          <p:nvPr/>
        </p:nvSpPr>
        <p:spPr>
          <a:xfrm>
            <a:off x="0" y="-6350"/>
            <a:ext cx="91440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417513" y="-6350"/>
            <a:ext cx="1025525" cy="476250"/>
          </a:xfrm>
          <a:custGeom>
            <a:avLst/>
            <a:gdLst>
              <a:gd name="connsiteX0" fmla="*/ 0 w 1026367"/>
              <a:gd name="connsiteY0" fmla="*/ 0 h 422988"/>
              <a:gd name="connsiteX1" fmla="*/ 1026367 w 1026367"/>
              <a:gd name="connsiteY1" fmla="*/ 0 h 422988"/>
              <a:gd name="connsiteX2" fmla="*/ 1026367 w 1026367"/>
              <a:gd name="connsiteY2" fmla="*/ 422988 h 422988"/>
              <a:gd name="connsiteX3" fmla="*/ 1026000 w 1026367"/>
              <a:gd name="connsiteY3" fmla="*/ 422988 h 422988"/>
              <a:gd name="connsiteX4" fmla="*/ 513000 w 1026367"/>
              <a:gd name="connsiteY4" fmla="*/ 332988 h 422988"/>
              <a:gd name="connsiteX5" fmla="*/ 0 w 1026367"/>
              <a:gd name="connsiteY5" fmla="*/ 422988 h 422988"/>
              <a:gd name="connsiteX6" fmla="*/ 0 w 1026367"/>
              <a:gd name="connsiteY6" fmla="*/ 0 h 422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367" h="422988">
                <a:moveTo>
                  <a:pt x="0" y="0"/>
                </a:moveTo>
                <a:lnTo>
                  <a:pt x="1026367" y="0"/>
                </a:lnTo>
                <a:lnTo>
                  <a:pt x="1026367" y="422988"/>
                </a:lnTo>
                <a:lnTo>
                  <a:pt x="1026000" y="422988"/>
                </a:lnTo>
                <a:lnTo>
                  <a:pt x="513000" y="332988"/>
                </a:lnTo>
                <a:lnTo>
                  <a:pt x="0" y="422988"/>
                </a:lnTo>
                <a:lnTo>
                  <a:pt x="0" y="0"/>
                </a:lnTo>
                <a:close/>
              </a:path>
            </a:pathLst>
          </a:custGeom>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6148" name="文本框 8"/>
          <p:cNvSpPr txBox="1"/>
          <p:nvPr userDrawn="1"/>
        </p:nvSpPr>
        <p:spPr>
          <a:xfrm>
            <a:off x="547688" y="-3175"/>
            <a:ext cx="752475" cy="339725"/>
          </a:xfrm>
          <a:prstGeom prst="rect">
            <a:avLst/>
          </a:prstGeom>
          <a:noFill/>
          <a:ln w="9525">
            <a:noFill/>
          </a:ln>
        </p:spPr>
        <p:txBody>
          <a:bodyPr>
            <a:spAutoFit/>
          </a:bodyPr>
          <a:lstStyle/>
          <a:p>
            <a:pPr lvl="0" algn="ctr"/>
            <a:r>
              <a:rPr lang="zh-CN" altLang="en-US" sz="1600" dirty="0"/>
              <a:t>绪论</a:t>
            </a:r>
          </a:p>
        </p:txBody>
      </p: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C0A96F3C-CF18-415B-8608-7BBF7940E3CD}"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28650" y="274638"/>
            <a:ext cx="7886700" cy="993775"/>
          </a:xfrm>
          <a:prstGeom prst="rect">
            <a:avLst/>
          </a:prstGeom>
          <a:noFill/>
          <a:ln w="9525">
            <a:noFill/>
          </a:ln>
        </p:spPr>
        <p:txBody>
          <a:bodyPr anchor="ctr"/>
          <a:lstStyle/>
          <a:p>
            <a:pPr lvl="0"/>
            <a:r>
              <a:rPr lang="zh-CN" altLang="en-US" dirty="0"/>
              <a:t>单击此处编辑母版标题样式</a:t>
            </a:r>
            <a:endParaRPr lang="en-US" altLang="x-none" dirty="0"/>
          </a:p>
        </p:txBody>
      </p:sp>
      <p:sp>
        <p:nvSpPr>
          <p:cNvPr id="3" name="Text Placeholder 2"/>
          <p:cNvSpPr>
            <a:spLocks noGrp="1"/>
          </p:cNvSpPr>
          <p:nvPr>
            <p:ph type="body" idx="1"/>
          </p:nvPr>
        </p:nvSpPr>
        <p:spPr>
          <a:xfrm>
            <a:off x="628650" y="1370013"/>
            <a:ext cx="7886700" cy="326231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685800" rtl="0" eaLnBrk="1" fontAlgn="auto" latinLnBrk="0" hangingPunct="1">
              <a:lnSpc>
                <a:spcPct val="100000"/>
              </a:lnSpc>
              <a:spcBef>
                <a:spcPts val="0"/>
              </a:spcBef>
              <a:spcAft>
                <a:spcPts val="0"/>
              </a:spcAft>
              <a:buClrTx/>
              <a:buSzTx/>
              <a:buFontTx/>
              <a:buNone/>
              <a:defRPr/>
            </a:pPr>
            <a:fld id="{C0A96F3C-CF18-415B-8608-7BBF7940E3CD}"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5"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647699" y="1647806"/>
            <a:ext cx="8439933" cy="954107"/>
          </a:xfrm>
          <a:prstGeom prst="rect">
            <a:avLst/>
          </a:prstGeom>
          <a:noFill/>
        </p:spPr>
        <p:txBody>
          <a:bodyPr wrap="square">
            <a:spAutoFit/>
          </a:bodyPr>
          <a:lstStyle/>
          <a:p>
            <a:pPr algn="ctr" eaLnBrk="1" fontAlgn="auto" hangingPunct="1">
              <a:spcBef>
                <a:spcPts val="0"/>
              </a:spcBef>
              <a:spcAft>
                <a:spcPts val="0"/>
              </a:spcAft>
              <a:defRPr/>
            </a:pPr>
            <a:r>
              <a:rPr lang="en-US" altLang="zh-CN" sz="2800" b="1" dirty="0" smtClean="0">
                <a:solidFill>
                  <a:schemeClr val="tx1">
                    <a:lumMod val="95000"/>
                    <a:lumOff val="5000"/>
                  </a:schemeClr>
                </a:solidFill>
                <a:latin typeface="+mn-lt"/>
                <a:ea typeface="+mn-ea"/>
              </a:rPr>
              <a:t>Representation </a:t>
            </a:r>
            <a:r>
              <a:rPr lang="en-US" altLang="zh-CN" sz="2800" b="1" dirty="0">
                <a:solidFill>
                  <a:schemeClr val="tx1">
                    <a:lumMod val="95000"/>
                    <a:lumOff val="5000"/>
                  </a:schemeClr>
                </a:solidFill>
                <a:latin typeface="+mn-lt"/>
                <a:ea typeface="+mn-ea"/>
              </a:rPr>
              <a:t>learning of knowledge graphs with hierarchical types</a:t>
            </a:r>
            <a:endParaRPr lang="zh-CN" altLang="en-US" sz="2800" b="1" dirty="0">
              <a:solidFill>
                <a:schemeClr val="tx1">
                  <a:lumMod val="95000"/>
                  <a:lumOff val="5000"/>
                </a:schemeClr>
              </a:solidFill>
              <a:latin typeface="+mn-lt"/>
              <a:ea typeface="+mn-ea"/>
            </a:endParaRPr>
          </a:p>
        </p:txBody>
      </p:sp>
      <p:sp>
        <p:nvSpPr>
          <p:cNvPr id="22" name="文本框 21"/>
          <p:cNvSpPr txBox="1"/>
          <p:nvPr/>
        </p:nvSpPr>
        <p:spPr>
          <a:xfrm>
            <a:off x="3471862" y="2817478"/>
            <a:ext cx="2632076" cy="523220"/>
          </a:xfrm>
          <a:prstGeom prst="rect">
            <a:avLst/>
          </a:prstGeom>
          <a:noFill/>
        </p:spPr>
        <p:txBody>
          <a:bodyPr wrap="square">
            <a:spAutoFit/>
          </a:bodyPr>
          <a:lstStyle/>
          <a:p>
            <a:pPr algn="ctr" eaLnBrk="1" fontAlgn="auto" hangingPunct="1">
              <a:spcBef>
                <a:spcPts val="0"/>
              </a:spcBef>
              <a:spcAft>
                <a:spcPts val="0"/>
              </a:spcAft>
              <a:defRPr/>
            </a:pPr>
            <a:r>
              <a:rPr lang="en-US" altLang="zh-CN" sz="2800" dirty="0">
                <a:solidFill>
                  <a:schemeClr val="tx1">
                    <a:lumMod val="95000"/>
                    <a:lumOff val="5000"/>
                  </a:schemeClr>
                </a:solidFill>
                <a:latin typeface="+mn-lt"/>
                <a:ea typeface="+mn-ea"/>
              </a:rPr>
              <a:t>2016-ICJAI</a:t>
            </a:r>
            <a:endParaRPr lang="zh-CN" altLang="en-US" sz="1200" dirty="0">
              <a:solidFill>
                <a:schemeClr val="tx1">
                  <a:lumMod val="95000"/>
                  <a:lumOff val="5000"/>
                </a:schemeClr>
              </a:solidFill>
              <a:latin typeface="+mn-lt"/>
              <a:ea typeface="+mn-ea"/>
            </a:endParaRPr>
          </a:p>
        </p:txBody>
      </p:sp>
      <p:pic>
        <p:nvPicPr>
          <p:cNvPr id="24" name="Joel Hanson&amp;Sara Groves-Traveling Light">
            <a:hlinkClick r:id="" action="ppaction://media"/>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8300" y="-83978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3000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625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1023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3848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70560" y="2159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70560" y="11239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3850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87400" y="5270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24865" y="12827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9281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4170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7115"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4711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4170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01420"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6713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09270" y="64135"/>
            <a:ext cx="852805" cy="25273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85775" y="45085"/>
            <a:ext cx="892810" cy="293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44500" y="21590"/>
            <a:ext cx="1148715" cy="338554"/>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600" b="0"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a:t>
            </a:r>
            <a:endParaRPr kumimoji="0" lang="zh-CN" altLang="zh-CN" sz="16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TextBox 31"/>
          <p:cNvSpPr txBox="1"/>
          <p:nvPr/>
        </p:nvSpPr>
        <p:spPr>
          <a:xfrm>
            <a:off x="932180" y="539101"/>
            <a:ext cx="7518400" cy="769441"/>
          </a:xfrm>
          <a:prstGeom prst="rect">
            <a:avLst/>
          </a:prstGeom>
          <a:noFill/>
        </p:spPr>
        <p:txBody>
          <a:bodyPr wrap="square" rtlCol="0">
            <a:spAutoFit/>
          </a:bodyPr>
          <a:lstStyle/>
          <a:p>
            <a:r>
              <a:rPr lang="zh-CN" altLang="en-US" sz="2400" b="1" dirty="0"/>
              <a:t>递归层次</a:t>
            </a:r>
            <a:r>
              <a:rPr lang="zh-CN" altLang="en-US" sz="2400" b="1" dirty="0" smtClean="0"/>
              <a:t>编码器</a:t>
            </a:r>
            <a:r>
              <a:rPr lang="en-US" altLang="zh-CN" sz="2400" dirty="0" smtClean="0"/>
              <a:t>RHE</a:t>
            </a:r>
            <a:r>
              <a:rPr lang="en-US" altLang="zh-CN" sz="2400" b="1" dirty="0" smtClean="0"/>
              <a:t>	</a:t>
            </a:r>
          </a:p>
          <a:p>
            <a:r>
              <a:rPr lang="en-US" altLang="zh-CN" sz="2000" b="1" dirty="0"/>
              <a:t>	</a:t>
            </a:r>
            <a:endParaRPr lang="en-US" altLang="zh-CN" sz="2000" b="1"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267" y="1308542"/>
            <a:ext cx="7647984" cy="964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902017" y="2389030"/>
            <a:ext cx="7518400" cy="769441"/>
          </a:xfrm>
          <a:prstGeom prst="rect">
            <a:avLst/>
          </a:prstGeom>
          <a:noFill/>
        </p:spPr>
        <p:txBody>
          <a:bodyPr wrap="square" rtlCol="0">
            <a:spAutoFit/>
          </a:bodyPr>
          <a:lstStyle/>
          <a:p>
            <a:r>
              <a:rPr lang="zh-CN" altLang="en-US" sz="2400" b="1" dirty="0"/>
              <a:t>加权层次</a:t>
            </a:r>
            <a:r>
              <a:rPr lang="zh-CN" altLang="en-US" sz="2400" b="1" dirty="0" smtClean="0"/>
              <a:t>编码器</a:t>
            </a:r>
            <a:r>
              <a:rPr lang="en-US" altLang="zh-CN" sz="2400" b="1" dirty="0" smtClean="0"/>
              <a:t>WHE	</a:t>
            </a:r>
          </a:p>
          <a:p>
            <a:r>
              <a:rPr lang="en-US" altLang="zh-CN" sz="2000" b="1" dirty="0"/>
              <a:t>	</a:t>
            </a:r>
            <a:endParaRPr lang="en-US" altLang="zh-CN" sz="2000" b="1" dirty="0" smtClean="0"/>
          </a:p>
        </p:txBody>
      </p:sp>
      <p:sp>
        <p:nvSpPr>
          <p:cNvPr id="33" name="TextBox 32"/>
          <p:cNvSpPr txBox="1"/>
          <p:nvPr/>
        </p:nvSpPr>
        <p:spPr>
          <a:xfrm>
            <a:off x="1038754" y="4000205"/>
            <a:ext cx="7518400" cy="400110"/>
          </a:xfrm>
          <a:prstGeom prst="rect">
            <a:avLst/>
          </a:prstGeom>
          <a:noFill/>
        </p:spPr>
        <p:txBody>
          <a:bodyPr wrap="square" rtlCol="0">
            <a:spAutoFit/>
          </a:bodyPr>
          <a:lstStyle/>
          <a:p>
            <a:pPr marL="342900" indent="-342900">
              <a:buFont typeface="Arial" pitchFamily="34" charset="0"/>
              <a:buChar char="•"/>
            </a:pPr>
            <a:r>
              <a:rPr lang="en-US" altLang="zh-CN" sz="2000" b="1" dirty="0"/>
              <a:t>	</a:t>
            </a:r>
            <a:r>
              <a:rPr lang="zh-CN" altLang="en-US" sz="2000" b="1" dirty="0" smtClean="0"/>
              <a:t>比例下降的加权策略</a:t>
            </a:r>
            <a:r>
              <a:rPr lang="zh-CN" altLang="en-US" sz="2000" dirty="0" smtClean="0"/>
              <a:t> </a:t>
            </a:r>
            <a:r>
              <a:rPr lang="zh-CN" altLang="en-US" sz="2000" b="1" dirty="0" smtClean="0"/>
              <a:t>：</a:t>
            </a:r>
            <a:endParaRPr lang="en-US" altLang="zh-CN" sz="2000" b="1" dirty="0" smtClean="0"/>
          </a:p>
        </p:txBody>
      </p:sp>
      <p:sp>
        <p:nvSpPr>
          <p:cNvPr id="34" name="TextBox 33"/>
          <p:cNvSpPr txBox="1"/>
          <p:nvPr/>
        </p:nvSpPr>
        <p:spPr>
          <a:xfrm>
            <a:off x="941705" y="2894157"/>
            <a:ext cx="7518400" cy="400110"/>
          </a:xfrm>
          <a:prstGeom prst="rect">
            <a:avLst/>
          </a:prstGeom>
          <a:noFill/>
        </p:spPr>
        <p:txBody>
          <a:bodyPr wrap="square" rtlCol="0">
            <a:spAutoFit/>
          </a:bodyPr>
          <a:lstStyle/>
          <a:p>
            <a:pPr marL="342900" indent="-342900">
              <a:buFont typeface="Arial" pitchFamily="34" charset="0"/>
              <a:buChar char="•"/>
            </a:pPr>
            <a:r>
              <a:rPr lang="en-US" altLang="zh-CN" sz="2000" b="1" dirty="0"/>
              <a:t>	</a:t>
            </a:r>
            <a:r>
              <a:rPr lang="en-US" altLang="zh-CN" sz="2000" b="1" dirty="0" err="1" smtClean="0"/>
              <a:t>Mc</a:t>
            </a:r>
            <a:r>
              <a:rPr lang="zh-CN" altLang="en-US" sz="2000" b="1" dirty="0" smtClean="0"/>
              <a:t>投影</a:t>
            </a:r>
            <a:r>
              <a:rPr lang="zh-CN" altLang="en-US" sz="2000" b="1" dirty="0"/>
              <a:t>矩阵</a:t>
            </a:r>
            <a:r>
              <a:rPr lang="zh-CN" altLang="en-US" sz="2000" dirty="0"/>
              <a:t> </a:t>
            </a:r>
            <a:r>
              <a:rPr lang="zh-CN" altLang="en-US" sz="2000" b="1" dirty="0" smtClean="0"/>
              <a:t>：</a:t>
            </a:r>
            <a:endParaRPr lang="en-US" altLang="zh-CN" sz="2000" b="1" dirty="0" smtClean="0"/>
          </a:p>
        </p:txBody>
      </p:sp>
      <p:sp>
        <p:nvSpPr>
          <p:cNvPr id="35" name="TextBox 34"/>
          <p:cNvSpPr txBox="1"/>
          <p:nvPr/>
        </p:nvSpPr>
        <p:spPr>
          <a:xfrm>
            <a:off x="932180" y="1016210"/>
            <a:ext cx="7518400" cy="400110"/>
          </a:xfrm>
          <a:prstGeom prst="rect">
            <a:avLst/>
          </a:prstGeom>
          <a:noFill/>
        </p:spPr>
        <p:txBody>
          <a:bodyPr wrap="square" rtlCol="0">
            <a:spAutoFit/>
          </a:bodyPr>
          <a:lstStyle/>
          <a:p>
            <a:pPr marL="342900" indent="-342900">
              <a:buFont typeface="Arial" pitchFamily="34" charset="0"/>
              <a:buChar char="•"/>
            </a:pPr>
            <a:r>
              <a:rPr lang="en-US" altLang="zh-CN" sz="2000" b="1" dirty="0"/>
              <a:t>	</a:t>
            </a:r>
            <a:r>
              <a:rPr lang="en-US" altLang="zh-CN" sz="2000" b="1" dirty="0" err="1" smtClean="0"/>
              <a:t>Mc</a:t>
            </a:r>
            <a:r>
              <a:rPr lang="zh-CN" altLang="en-US" sz="2000" b="1" dirty="0" smtClean="0"/>
              <a:t>投影</a:t>
            </a:r>
            <a:r>
              <a:rPr lang="zh-CN" altLang="en-US" sz="2000" b="1" dirty="0"/>
              <a:t>矩阵</a:t>
            </a:r>
            <a:r>
              <a:rPr lang="zh-CN" altLang="en-US" sz="2000" dirty="0"/>
              <a:t> </a:t>
            </a:r>
            <a:r>
              <a:rPr lang="zh-CN" altLang="en-US" sz="2000" b="1" dirty="0" smtClean="0"/>
              <a:t>：</a:t>
            </a:r>
            <a:endParaRPr lang="en-US" altLang="zh-CN" sz="2000" b="1" dirty="0" smtClean="0"/>
          </a:p>
        </p:txBody>
      </p:sp>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2588" y="3228680"/>
            <a:ext cx="58388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2588" y="4400315"/>
            <a:ext cx="515302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47407"/>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625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1023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3848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70560" y="2159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70560" y="11239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3850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87400" y="5270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24865" y="12827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9281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4170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7115"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4711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4170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01420"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6713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09270" y="64135"/>
            <a:ext cx="852805" cy="25273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85775" y="45085"/>
            <a:ext cx="892810" cy="293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44500" y="21590"/>
            <a:ext cx="1148715" cy="338554"/>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600" b="0"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a:t>
            </a:r>
            <a:endParaRPr kumimoji="0" lang="zh-CN" altLang="zh-CN" sz="16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TextBox 34"/>
          <p:cNvSpPr txBox="1"/>
          <p:nvPr/>
        </p:nvSpPr>
        <p:spPr>
          <a:xfrm>
            <a:off x="1259747" y="3540847"/>
            <a:ext cx="7518400" cy="400110"/>
          </a:xfrm>
          <a:prstGeom prst="rect">
            <a:avLst/>
          </a:prstGeom>
          <a:noFill/>
        </p:spPr>
        <p:txBody>
          <a:bodyPr wrap="square" rtlCol="0">
            <a:spAutoFit/>
          </a:bodyPr>
          <a:lstStyle/>
          <a:p>
            <a:pPr marL="342900" indent="-342900">
              <a:buFont typeface="Arial" pitchFamily="34" charset="0"/>
              <a:buChar char="•"/>
            </a:pPr>
            <a:r>
              <a:rPr lang="en-US" altLang="zh-CN" sz="2000" b="1" dirty="0"/>
              <a:t>	</a:t>
            </a:r>
            <a:r>
              <a:rPr lang="zh-CN" altLang="en-US" sz="2000" b="1" dirty="0" smtClean="0"/>
              <a:t>训练目标：</a:t>
            </a:r>
            <a:endParaRPr lang="en-US" altLang="zh-CN" sz="2000" b="1" dirty="0" smtClean="0"/>
          </a:p>
        </p:txBody>
      </p:sp>
      <p:pic>
        <p:nvPicPr>
          <p:cNvPr id="4099" name="Picture 3" descr="C:\Users\ADMINI~1\AppData\Local\Temp\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839" y="360144"/>
            <a:ext cx="4216173" cy="306552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9839" y="3962400"/>
            <a:ext cx="555307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1896468"/>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625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1023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3848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70560" y="2159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70560" y="11239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3850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87400" y="5270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24865" y="12827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9281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4170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7115"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4711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4170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01420"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6713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09270" y="64135"/>
            <a:ext cx="852805" cy="25273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85775" y="45085"/>
            <a:ext cx="892810" cy="293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44500" y="21590"/>
            <a:ext cx="1148715" cy="338554"/>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600" b="0"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a:t>
            </a:r>
            <a:endParaRPr kumimoji="0" lang="zh-CN" altLang="zh-CN" sz="16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TextBox 31"/>
          <p:cNvSpPr txBox="1"/>
          <p:nvPr/>
        </p:nvSpPr>
        <p:spPr>
          <a:xfrm>
            <a:off x="932180" y="539101"/>
            <a:ext cx="7518400" cy="769441"/>
          </a:xfrm>
          <a:prstGeom prst="rect">
            <a:avLst/>
          </a:prstGeom>
          <a:noFill/>
        </p:spPr>
        <p:txBody>
          <a:bodyPr wrap="square" rtlCol="0">
            <a:spAutoFit/>
          </a:bodyPr>
          <a:lstStyle/>
          <a:p>
            <a:r>
              <a:rPr lang="zh-CN" altLang="en-US" sz="2400" b="1" dirty="0" smtClean="0"/>
              <a:t>类型信息作为约束</a:t>
            </a:r>
            <a:r>
              <a:rPr lang="en-US" altLang="zh-CN" sz="2400" b="1" dirty="0" smtClean="0"/>
              <a:t>	</a:t>
            </a:r>
          </a:p>
          <a:p>
            <a:r>
              <a:rPr lang="en-US" altLang="zh-CN" sz="2000" b="1" dirty="0"/>
              <a:t>	</a:t>
            </a:r>
            <a:endParaRPr lang="en-US" altLang="zh-CN" sz="2000" b="1" dirty="0" smtClean="0"/>
          </a:p>
        </p:txBody>
      </p:sp>
      <p:sp>
        <p:nvSpPr>
          <p:cNvPr id="34" name="TextBox 33"/>
          <p:cNvSpPr txBox="1"/>
          <p:nvPr/>
        </p:nvSpPr>
        <p:spPr>
          <a:xfrm>
            <a:off x="969962" y="2693990"/>
            <a:ext cx="7518400" cy="707886"/>
          </a:xfrm>
          <a:prstGeom prst="rect">
            <a:avLst/>
          </a:prstGeom>
          <a:noFill/>
        </p:spPr>
        <p:txBody>
          <a:bodyPr wrap="square" rtlCol="0">
            <a:spAutoFit/>
          </a:bodyPr>
          <a:lstStyle/>
          <a:p>
            <a:pPr marL="342900" indent="-342900">
              <a:buFont typeface="Arial" pitchFamily="34" charset="0"/>
              <a:buChar char="•"/>
            </a:pPr>
            <a:r>
              <a:rPr lang="en-US" altLang="zh-CN" sz="2000" b="1" dirty="0"/>
              <a:t>	</a:t>
            </a:r>
            <a:r>
              <a:rPr lang="zh-CN" altLang="en-US" sz="2000" b="1" dirty="0" smtClean="0"/>
              <a:t>评估约束</a:t>
            </a:r>
            <a:endParaRPr lang="en-US" altLang="zh-CN" sz="2000" b="1" dirty="0" smtClean="0"/>
          </a:p>
          <a:p>
            <a:r>
              <a:rPr lang="zh-CN" altLang="en-US" sz="2000" dirty="0" smtClean="0"/>
              <a:t> </a:t>
            </a:r>
            <a:endParaRPr lang="en-US" altLang="zh-CN" sz="2000" b="1" dirty="0" smtClean="0"/>
          </a:p>
        </p:txBody>
      </p:sp>
      <p:sp>
        <p:nvSpPr>
          <p:cNvPr id="35" name="TextBox 34"/>
          <p:cNvSpPr txBox="1"/>
          <p:nvPr/>
        </p:nvSpPr>
        <p:spPr>
          <a:xfrm>
            <a:off x="892810" y="1042900"/>
            <a:ext cx="7518400" cy="400110"/>
          </a:xfrm>
          <a:prstGeom prst="rect">
            <a:avLst/>
          </a:prstGeom>
          <a:noFill/>
        </p:spPr>
        <p:txBody>
          <a:bodyPr wrap="square" rtlCol="0">
            <a:spAutoFit/>
          </a:bodyPr>
          <a:lstStyle/>
          <a:p>
            <a:pPr marL="342900" indent="-342900">
              <a:buFont typeface="Arial" pitchFamily="34" charset="0"/>
              <a:buChar char="•"/>
            </a:pPr>
            <a:r>
              <a:rPr lang="en-US" altLang="zh-CN" sz="2000" b="1" dirty="0"/>
              <a:t>	</a:t>
            </a:r>
            <a:r>
              <a:rPr lang="zh-CN" altLang="en-US" sz="2000" b="1" dirty="0" smtClean="0"/>
              <a:t>训练约束  </a:t>
            </a:r>
            <a:endParaRPr lang="en-US" altLang="zh-CN" sz="2000" b="1" dirty="0" smtClean="0"/>
          </a:p>
        </p:txBody>
      </p:sp>
      <p:sp>
        <p:nvSpPr>
          <p:cNvPr id="31" name="TextBox 30"/>
          <p:cNvSpPr txBox="1"/>
          <p:nvPr/>
        </p:nvSpPr>
        <p:spPr>
          <a:xfrm>
            <a:off x="1593215" y="3254919"/>
            <a:ext cx="7518400" cy="1015663"/>
          </a:xfrm>
          <a:prstGeom prst="rect">
            <a:avLst/>
          </a:prstGeom>
          <a:noFill/>
        </p:spPr>
        <p:txBody>
          <a:bodyPr wrap="square" rtlCol="0">
            <a:spAutoFit/>
          </a:bodyPr>
          <a:lstStyle/>
          <a:p>
            <a:pPr marL="342900" indent="-342900">
              <a:buFont typeface="Arial" pitchFamily="34" charset="0"/>
              <a:buChar char="•"/>
            </a:pPr>
            <a:r>
              <a:rPr lang="zh-CN" altLang="en-US" sz="2000" dirty="0" smtClean="0"/>
              <a:t>头尾</a:t>
            </a:r>
            <a:r>
              <a:rPr lang="zh-CN" altLang="en-US" sz="2000" dirty="0"/>
              <a:t>实体应该遵循关系特定类型信息提供的类型</a:t>
            </a:r>
            <a:r>
              <a:rPr lang="zh-CN" altLang="en-US" sz="2000" dirty="0" smtClean="0"/>
              <a:t>约束</a:t>
            </a:r>
            <a:endParaRPr lang="en-US" altLang="zh-CN" sz="2000" dirty="0" smtClean="0"/>
          </a:p>
          <a:p>
            <a:r>
              <a:rPr lang="zh-CN" altLang="en-US" sz="2000" dirty="0" smtClean="0"/>
              <a:t> </a:t>
            </a:r>
            <a:endParaRPr lang="en-US" altLang="zh-CN" sz="2000" dirty="0"/>
          </a:p>
          <a:p>
            <a:pPr marL="342900" indent="-342900">
              <a:buFont typeface="Arial" pitchFamily="34" charset="0"/>
              <a:buChar char="•"/>
            </a:pPr>
            <a:r>
              <a:rPr lang="zh-CN" altLang="en-US" sz="2000" dirty="0"/>
              <a:t>简单地删除不符合评估类型限制的候选人  </a:t>
            </a:r>
            <a:endParaRPr lang="en-US" altLang="zh-CN" sz="2000" b="1" dirty="0" smtClean="0"/>
          </a:p>
        </p:txBody>
      </p:sp>
      <p:sp>
        <p:nvSpPr>
          <p:cNvPr id="36" name="TextBox 35"/>
          <p:cNvSpPr txBox="1"/>
          <p:nvPr/>
        </p:nvSpPr>
        <p:spPr>
          <a:xfrm>
            <a:off x="1593215" y="1432777"/>
            <a:ext cx="7518400" cy="400110"/>
          </a:xfrm>
          <a:prstGeom prst="rect">
            <a:avLst/>
          </a:prstGeom>
          <a:noFill/>
        </p:spPr>
        <p:txBody>
          <a:bodyPr wrap="square" rtlCol="0">
            <a:spAutoFit/>
          </a:bodyPr>
          <a:lstStyle/>
          <a:p>
            <a:pPr marL="342900" indent="-342900">
              <a:buFont typeface="Arial" pitchFamily="34" charset="0"/>
              <a:buChar char="•"/>
            </a:pPr>
            <a:r>
              <a:rPr lang="zh-CN" altLang="en-US" sz="2000" dirty="0" smtClean="0"/>
              <a:t>提出</a:t>
            </a:r>
            <a:r>
              <a:rPr lang="en-US" altLang="zh-CN" sz="2000" dirty="0"/>
              <a:t>Soft Type Constraint</a:t>
            </a:r>
            <a:r>
              <a:rPr lang="zh-CN" altLang="en-US" sz="2000" dirty="0"/>
              <a:t>（</a:t>
            </a:r>
            <a:r>
              <a:rPr lang="en-US" altLang="zh-CN" sz="2000" dirty="0"/>
              <a:t>STC</a:t>
            </a:r>
            <a:r>
              <a:rPr lang="zh-CN" altLang="en-US" sz="2000" dirty="0"/>
              <a:t>）的负抽样方法</a:t>
            </a:r>
            <a:endParaRPr lang="en-US" altLang="zh-CN" sz="2000" dirty="0" smtClean="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74840"/>
            <a:ext cx="51816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423603"/>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625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1023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3848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70560" y="2159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70560" y="11239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3850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87400" y="5270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24865" y="12827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9281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4170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7115"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4711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4170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01420"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6713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09270" y="64135"/>
            <a:ext cx="852805" cy="25273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85775" y="45085"/>
            <a:ext cx="892810" cy="293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44500" y="21590"/>
            <a:ext cx="1148715" cy="338554"/>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lang="zh-CN" altLang="en-US" sz="1600" kern="100" dirty="0">
                <a:latin typeface="微软雅黑" panose="020B0503020204020204" pitchFamily="34" charset="-122"/>
                <a:cs typeface="Times New Roman" panose="02020603050405020304" pitchFamily="18" charset="0"/>
              </a:rPr>
              <a:t>实验</a:t>
            </a:r>
            <a:endParaRPr kumimoji="0" lang="zh-CN" altLang="zh-CN" sz="16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TextBox 31"/>
          <p:cNvSpPr txBox="1"/>
          <p:nvPr/>
        </p:nvSpPr>
        <p:spPr>
          <a:xfrm>
            <a:off x="932180" y="539101"/>
            <a:ext cx="7518400" cy="769441"/>
          </a:xfrm>
          <a:prstGeom prst="rect">
            <a:avLst/>
          </a:prstGeom>
          <a:noFill/>
        </p:spPr>
        <p:txBody>
          <a:bodyPr wrap="square" rtlCol="0">
            <a:spAutoFit/>
          </a:bodyPr>
          <a:lstStyle/>
          <a:p>
            <a:r>
              <a:rPr lang="en-US" altLang="zh-CN" sz="2400" b="1" dirty="0"/>
              <a:t>Entity Prediction</a:t>
            </a:r>
          </a:p>
          <a:p>
            <a:r>
              <a:rPr lang="en-US" altLang="zh-CN" sz="2000" b="1" dirty="0"/>
              <a:t>	</a:t>
            </a:r>
            <a:endParaRPr lang="en-US" altLang="zh-CN" sz="2000" b="1"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10" y="1144904"/>
            <a:ext cx="4549390" cy="335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5352414" y="1310861"/>
            <a:ext cx="3959225" cy="1631216"/>
          </a:xfrm>
          <a:prstGeom prst="rect">
            <a:avLst/>
          </a:prstGeom>
          <a:noFill/>
        </p:spPr>
        <p:txBody>
          <a:bodyPr wrap="square" rtlCol="0">
            <a:spAutoFit/>
          </a:bodyPr>
          <a:lstStyle/>
          <a:p>
            <a:pPr marL="342900" indent="-342900">
              <a:buFont typeface="Arial" pitchFamily="34" charset="0"/>
              <a:buChar char="•"/>
            </a:pPr>
            <a:r>
              <a:rPr lang="en-US" altLang="zh-CN" sz="2000" dirty="0" smtClean="0"/>
              <a:t>Both </a:t>
            </a:r>
            <a:r>
              <a:rPr lang="en-US" altLang="zh-CN" sz="2000" dirty="0"/>
              <a:t>RHE and WHE </a:t>
            </a:r>
            <a:r>
              <a:rPr lang="en-US" altLang="zh-CN" sz="2000" dirty="0" smtClean="0"/>
              <a:t>significantly </a:t>
            </a:r>
            <a:r>
              <a:rPr lang="en-US" altLang="zh-CN" sz="2000" dirty="0"/>
              <a:t>outperform all baselines in mean rank and Hits@10. </a:t>
            </a:r>
            <a:r>
              <a:rPr lang="zh-CN" altLang="en-US" sz="2000" dirty="0" smtClean="0"/>
              <a:t> </a:t>
            </a:r>
            <a:endParaRPr lang="en-US" altLang="zh-CN" sz="2000" dirty="0"/>
          </a:p>
          <a:p>
            <a:endParaRPr lang="en-US" altLang="zh-CN" sz="2000" b="1" dirty="0" smtClean="0"/>
          </a:p>
        </p:txBody>
      </p:sp>
    </p:spTree>
    <p:extLst>
      <p:ext uri="{BB962C8B-B14F-4D97-AF65-F5344CB8AC3E}">
        <p14:creationId xmlns:p14="http://schemas.microsoft.com/office/powerpoint/2010/main" val="3259231700"/>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625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1023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3848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70560" y="2159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70560" y="11239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3850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87400" y="5270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24865" y="12827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9281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4170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7115"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4711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4170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01420"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6713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09270" y="64135"/>
            <a:ext cx="852805" cy="25273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85775" y="45085"/>
            <a:ext cx="892810" cy="293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44500" y="21590"/>
            <a:ext cx="1148715" cy="338554"/>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lang="zh-CN" altLang="en-US" sz="1600" kern="100" dirty="0">
                <a:latin typeface="微软雅黑" panose="020B0503020204020204" pitchFamily="34" charset="-122"/>
                <a:cs typeface="Times New Roman" panose="02020603050405020304" pitchFamily="18" charset="0"/>
              </a:rPr>
              <a:t>实验</a:t>
            </a:r>
            <a:endParaRPr kumimoji="0" lang="zh-CN" altLang="zh-CN" sz="16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TextBox 31"/>
          <p:cNvSpPr txBox="1"/>
          <p:nvPr/>
        </p:nvSpPr>
        <p:spPr>
          <a:xfrm>
            <a:off x="932180" y="539101"/>
            <a:ext cx="7518400" cy="461665"/>
          </a:xfrm>
          <a:prstGeom prst="rect">
            <a:avLst/>
          </a:prstGeom>
          <a:noFill/>
        </p:spPr>
        <p:txBody>
          <a:bodyPr wrap="square" rtlCol="0">
            <a:spAutoFit/>
          </a:bodyPr>
          <a:lstStyle/>
          <a:p>
            <a:r>
              <a:rPr lang="en-US" altLang="zh-CN" sz="2400" b="1" dirty="0"/>
              <a:t>Relation Prediction</a:t>
            </a:r>
            <a:r>
              <a:rPr lang="en-US" altLang="zh-CN" sz="2000" b="1" dirty="0"/>
              <a:t>	</a:t>
            </a:r>
            <a:endParaRPr lang="en-US" altLang="zh-CN" sz="2000" b="1"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1311082"/>
            <a:ext cx="5824967" cy="2882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5840093" y="1311082"/>
            <a:ext cx="3441067" cy="1938992"/>
          </a:xfrm>
          <a:prstGeom prst="rect">
            <a:avLst/>
          </a:prstGeom>
          <a:noFill/>
        </p:spPr>
        <p:txBody>
          <a:bodyPr wrap="square" rtlCol="0">
            <a:spAutoFit/>
          </a:bodyPr>
          <a:lstStyle/>
          <a:p>
            <a:pPr marL="342900" indent="-342900">
              <a:buFont typeface="Arial" pitchFamily="34" charset="0"/>
              <a:buChar char="•"/>
            </a:pPr>
            <a:r>
              <a:rPr lang="en-US" altLang="zh-CN" sz="2000" dirty="0" smtClean="0"/>
              <a:t>Both RHE </a:t>
            </a:r>
            <a:r>
              <a:rPr lang="en-US" altLang="zh-CN" sz="2000" dirty="0"/>
              <a:t>and WHE significantly outperform </a:t>
            </a:r>
            <a:r>
              <a:rPr lang="en-US" altLang="zh-CN" sz="2000" dirty="0" err="1"/>
              <a:t>TransE</a:t>
            </a:r>
            <a:r>
              <a:rPr lang="en-US" altLang="zh-CN" sz="2000" dirty="0"/>
              <a:t> and </a:t>
            </a:r>
            <a:r>
              <a:rPr lang="en-US" altLang="zh-CN" sz="2000" dirty="0" err="1" smtClean="0"/>
              <a:t>TransR</a:t>
            </a:r>
            <a:r>
              <a:rPr lang="en-US" altLang="zh-CN" sz="2000" dirty="0" smtClean="0"/>
              <a:t> in </a:t>
            </a:r>
            <a:r>
              <a:rPr lang="en-US" altLang="zh-CN" sz="2000" dirty="0"/>
              <a:t>mean rank and </a:t>
            </a:r>
            <a:r>
              <a:rPr lang="en-US" altLang="zh-CN" sz="2000" dirty="0" smtClean="0"/>
              <a:t>Hits@10</a:t>
            </a:r>
          </a:p>
          <a:p>
            <a:pPr marL="342900" indent="-342900">
              <a:buFont typeface="Arial" pitchFamily="34" charset="0"/>
              <a:buChar char="•"/>
            </a:pPr>
            <a:r>
              <a:rPr lang="en-US" altLang="zh-CN" sz="2000" dirty="0" smtClean="0"/>
              <a:t>RHE </a:t>
            </a:r>
            <a:r>
              <a:rPr lang="en-US" altLang="zh-CN" sz="2000" dirty="0"/>
              <a:t>achieves the best performance. </a:t>
            </a:r>
            <a:endParaRPr lang="en-US" altLang="zh-CN" sz="2000" b="1" dirty="0" smtClean="0"/>
          </a:p>
        </p:txBody>
      </p:sp>
    </p:spTree>
    <p:extLst>
      <p:ext uri="{BB962C8B-B14F-4D97-AF65-F5344CB8AC3E}">
        <p14:creationId xmlns:p14="http://schemas.microsoft.com/office/powerpoint/2010/main" val="1793841041"/>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625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1023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3848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70560" y="2159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70560" y="11239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3850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87400" y="5270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24865" y="12827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9281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4170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7115"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4711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4170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01420"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6713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09270" y="64135"/>
            <a:ext cx="852805" cy="25273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85775" y="45085"/>
            <a:ext cx="892810" cy="293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44500" y="21590"/>
            <a:ext cx="1148715" cy="338554"/>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lang="zh-CN" altLang="en-US" sz="1600" kern="100" dirty="0">
                <a:latin typeface="微软雅黑" panose="020B0503020204020204" pitchFamily="34" charset="-122"/>
                <a:cs typeface="Times New Roman" panose="02020603050405020304" pitchFamily="18" charset="0"/>
              </a:rPr>
              <a:t>实验</a:t>
            </a:r>
            <a:endParaRPr kumimoji="0" lang="zh-CN" altLang="zh-CN" sz="16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TextBox 31"/>
          <p:cNvSpPr txBox="1"/>
          <p:nvPr/>
        </p:nvSpPr>
        <p:spPr>
          <a:xfrm>
            <a:off x="932180" y="539101"/>
            <a:ext cx="7518400" cy="461665"/>
          </a:xfrm>
          <a:prstGeom prst="rect">
            <a:avLst/>
          </a:prstGeom>
          <a:noFill/>
        </p:spPr>
        <p:txBody>
          <a:bodyPr wrap="square" rtlCol="0">
            <a:spAutoFit/>
          </a:bodyPr>
          <a:lstStyle/>
          <a:p>
            <a:r>
              <a:rPr lang="en-US" altLang="zh-CN" sz="2400" b="1" dirty="0"/>
              <a:t>Knowledge Graph Completion with Long Tail</a:t>
            </a:r>
            <a:r>
              <a:rPr lang="en-US" altLang="zh-CN" sz="2000" b="1" dirty="0"/>
              <a:t>	</a:t>
            </a:r>
            <a:endParaRPr lang="en-US" altLang="zh-CN" sz="2000" b="1" dirty="0" smtClean="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96328"/>
            <a:ext cx="8976360" cy="2485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615632" y="3703762"/>
            <a:ext cx="7527925" cy="707886"/>
          </a:xfrm>
          <a:prstGeom prst="rect">
            <a:avLst/>
          </a:prstGeom>
          <a:noFill/>
        </p:spPr>
        <p:txBody>
          <a:bodyPr wrap="square" rtlCol="0">
            <a:spAutoFit/>
          </a:bodyPr>
          <a:lstStyle/>
          <a:p>
            <a:pPr marL="342900" indent="-342900">
              <a:buFont typeface="Arial" pitchFamily="34" charset="0"/>
              <a:buChar char="•"/>
            </a:pPr>
            <a:r>
              <a:rPr lang="zh-CN" altLang="en-US" sz="2000" dirty="0" smtClean="0"/>
              <a:t>（</a:t>
            </a:r>
            <a:r>
              <a:rPr lang="en-US" altLang="zh-CN" sz="2000" dirty="0" smtClean="0"/>
              <a:t>1</a:t>
            </a:r>
            <a:r>
              <a:rPr lang="zh-CN" altLang="en-US" sz="2000" dirty="0" smtClean="0"/>
              <a:t>）</a:t>
            </a:r>
            <a:r>
              <a:rPr lang="zh-CN" altLang="en-US" sz="2000" dirty="0"/>
              <a:t>即使没有</a:t>
            </a:r>
            <a:r>
              <a:rPr lang="en-US" altLang="zh-CN" sz="2000" dirty="0"/>
              <a:t>STC</a:t>
            </a:r>
            <a:r>
              <a:rPr lang="zh-CN" altLang="en-US" sz="2000" dirty="0"/>
              <a:t>，</a:t>
            </a:r>
            <a:r>
              <a:rPr lang="en-US" altLang="zh-CN" sz="2000" dirty="0" smtClean="0"/>
              <a:t>WHE</a:t>
            </a:r>
            <a:r>
              <a:rPr lang="zh-CN" altLang="en-US" sz="2000" dirty="0" smtClean="0"/>
              <a:t>一致</a:t>
            </a:r>
            <a:r>
              <a:rPr lang="zh-CN" altLang="en-US" sz="2000" dirty="0"/>
              <a:t>地优于</a:t>
            </a:r>
            <a:r>
              <a:rPr lang="en-US" altLang="zh-CN" sz="2000" dirty="0" err="1"/>
              <a:t>TransE</a:t>
            </a:r>
            <a:r>
              <a:rPr lang="zh-CN" altLang="en-US" sz="2000" dirty="0"/>
              <a:t>和</a:t>
            </a:r>
            <a:r>
              <a:rPr lang="en-US" altLang="zh-CN" sz="2000" dirty="0" err="1"/>
              <a:t>TransR</a:t>
            </a:r>
            <a:r>
              <a:rPr lang="zh-CN" altLang="en-US" sz="2000" dirty="0" smtClean="0"/>
              <a:t>。</a:t>
            </a:r>
            <a:endParaRPr lang="en-US" altLang="zh-CN" sz="2000" dirty="0" smtClean="0"/>
          </a:p>
          <a:p>
            <a:pPr marL="342900" indent="-342900">
              <a:buFont typeface="Arial" pitchFamily="34" charset="0"/>
              <a:buChar char="•"/>
            </a:pPr>
            <a:r>
              <a:rPr lang="zh-CN" altLang="en-US" sz="2000" dirty="0" smtClean="0"/>
              <a:t>（</a:t>
            </a:r>
            <a:r>
              <a:rPr lang="en-US" altLang="zh-CN" sz="2000" dirty="0" smtClean="0"/>
              <a:t>2</a:t>
            </a:r>
            <a:r>
              <a:rPr lang="zh-CN" altLang="en-US" sz="2000" dirty="0" smtClean="0"/>
              <a:t>）</a:t>
            </a:r>
            <a:r>
              <a:rPr lang="en-US" altLang="zh-CN" sz="2000" dirty="0" smtClean="0"/>
              <a:t>TKRL</a:t>
            </a:r>
            <a:r>
              <a:rPr lang="zh-CN" altLang="en-US" sz="2000" dirty="0"/>
              <a:t>优于</a:t>
            </a:r>
            <a:r>
              <a:rPr lang="en-US" altLang="zh-CN" sz="2000" dirty="0" err="1"/>
              <a:t>TransR</a:t>
            </a:r>
            <a:r>
              <a:rPr lang="zh-CN" altLang="en-US" sz="2000" dirty="0"/>
              <a:t>，特别是在低频关系</a:t>
            </a:r>
            <a:r>
              <a:rPr lang="zh-CN" altLang="en-US" sz="2000" dirty="0" smtClean="0"/>
              <a:t>方面。</a:t>
            </a:r>
            <a:endParaRPr lang="en-US" altLang="zh-CN" sz="2000" b="1" dirty="0" smtClean="0"/>
          </a:p>
        </p:txBody>
      </p:sp>
    </p:spTree>
    <p:extLst>
      <p:ext uri="{BB962C8B-B14F-4D97-AF65-F5344CB8AC3E}">
        <p14:creationId xmlns:p14="http://schemas.microsoft.com/office/powerpoint/2010/main" val="2561379403"/>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625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1023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3848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70560" y="2159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70560" y="11239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3850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87400" y="5270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24865" y="12827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9281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4170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7115"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4711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4170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01420"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6713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09270" y="64135"/>
            <a:ext cx="852805" cy="25273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85775" y="45085"/>
            <a:ext cx="892810" cy="293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44500" y="21590"/>
            <a:ext cx="1148715" cy="338554"/>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lang="zh-CN" altLang="en-US" sz="1600" kern="100" dirty="0">
                <a:latin typeface="微软雅黑" panose="020B0503020204020204" pitchFamily="34" charset="-122"/>
                <a:cs typeface="Times New Roman" panose="02020603050405020304" pitchFamily="18" charset="0"/>
              </a:rPr>
              <a:t>实验</a:t>
            </a:r>
            <a:endParaRPr kumimoji="0" lang="zh-CN" altLang="zh-CN" sz="16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TextBox 31"/>
          <p:cNvSpPr txBox="1"/>
          <p:nvPr/>
        </p:nvSpPr>
        <p:spPr>
          <a:xfrm>
            <a:off x="932180" y="539101"/>
            <a:ext cx="7518400" cy="461665"/>
          </a:xfrm>
          <a:prstGeom prst="rect">
            <a:avLst/>
          </a:prstGeom>
          <a:noFill/>
        </p:spPr>
        <p:txBody>
          <a:bodyPr wrap="square" rtlCol="0">
            <a:spAutoFit/>
          </a:bodyPr>
          <a:lstStyle/>
          <a:p>
            <a:r>
              <a:rPr lang="en-US" altLang="zh-CN" sz="2400" b="1" dirty="0"/>
              <a:t>Type Constraints in Evaluation</a:t>
            </a:r>
            <a:r>
              <a:rPr lang="en-US" altLang="zh-CN" sz="2000" b="1" dirty="0"/>
              <a:t>	</a:t>
            </a:r>
            <a:endParaRPr lang="en-US" altLang="zh-CN" sz="2000" b="1" dirty="0" smtClean="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657" y="1167572"/>
            <a:ext cx="5716983" cy="300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6343013" y="1342004"/>
            <a:ext cx="2694307" cy="1323439"/>
          </a:xfrm>
          <a:prstGeom prst="rect">
            <a:avLst/>
          </a:prstGeom>
          <a:noFill/>
        </p:spPr>
        <p:txBody>
          <a:bodyPr wrap="square" rtlCol="0">
            <a:spAutoFit/>
          </a:bodyPr>
          <a:lstStyle/>
          <a:p>
            <a:pPr marL="342900" indent="-342900">
              <a:buFont typeface="Arial" pitchFamily="34" charset="0"/>
              <a:buChar char="•"/>
            </a:pPr>
            <a:r>
              <a:rPr lang="en-US" altLang="zh-CN" sz="2000" dirty="0" smtClean="0"/>
              <a:t>TCE</a:t>
            </a:r>
            <a:r>
              <a:rPr lang="zh-CN" altLang="en-US" sz="2000" dirty="0" smtClean="0"/>
              <a:t>表现良好。</a:t>
            </a:r>
            <a:endParaRPr lang="en-US" altLang="zh-CN" sz="2000" dirty="0" smtClean="0"/>
          </a:p>
          <a:p>
            <a:pPr marL="342900" indent="-342900">
              <a:buFont typeface="Arial" pitchFamily="34" charset="0"/>
              <a:buChar char="•"/>
            </a:pPr>
            <a:endParaRPr lang="en-US" altLang="zh-CN" sz="2000" dirty="0" smtClean="0"/>
          </a:p>
          <a:p>
            <a:pPr marL="342900" indent="-342900">
              <a:buFont typeface="Arial" pitchFamily="34" charset="0"/>
              <a:buChar char="•"/>
            </a:pPr>
            <a:r>
              <a:rPr lang="en-US" altLang="zh-CN" sz="2000" dirty="0"/>
              <a:t>TKRL</a:t>
            </a:r>
            <a:r>
              <a:rPr lang="zh-CN" altLang="en-US" sz="2000" dirty="0" smtClean="0"/>
              <a:t>模型优于所有对比模型。</a:t>
            </a:r>
            <a:endParaRPr lang="en-US" altLang="zh-CN" sz="2000" b="1" dirty="0" smtClean="0"/>
          </a:p>
        </p:txBody>
      </p:sp>
    </p:spTree>
    <p:extLst>
      <p:ext uri="{BB962C8B-B14F-4D97-AF65-F5344CB8AC3E}">
        <p14:creationId xmlns:p14="http://schemas.microsoft.com/office/powerpoint/2010/main" val="310589635"/>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625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1023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3848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70560" y="2159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70560" y="11239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3850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87400" y="5270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24865" y="12827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9281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4170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7115"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4711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4170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01420"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6713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09270" y="64135"/>
            <a:ext cx="852805" cy="25273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85775" y="45085"/>
            <a:ext cx="892810" cy="293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44500" y="21590"/>
            <a:ext cx="1148715" cy="338554"/>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lang="zh-CN" altLang="en-US" sz="1600" kern="100" dirty="0">
                <a:latin typeface="微软雅黑" panose="020B0503020204020204" pitchFamily="34" charset="-122"/>
                <a:cs typeface="Times New Roman" panose="02020603050405020304" pitchFamily="18" charset="0"/>
              </a:rPr>
              <a:t>实验</a:t>
            </a:r>
            <a:endParaRPr kumimoji="0" lang="zh-CN" altLang="zh-CN" sz="16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TextBox 31"/>
          <p:cNvSpPr txBox="1"/>
          <p:nvPr/>
        </p:nvSpPr>
        <p:spPr>
          <a:xfrm>
            <a:off x="932180" y="539101"/>
            <a:ext cx="7518400" cy="769441"/>
          </a:xfrm>
          <a:prstGeom prst="rect">
            <a:avLst/>
          </a:prstGeom>
          <a:noFill/>
        </p:spPr>
        <p:txBody>
          <a:bodyPr wrap="square" rtlCol="0">
            <a:spAutoFit/>
          </a:bodyPr>
          <a:lstStyle/>
          <a:p>
            <a:r>
              <a:rPr lang="en-US" altLang="zh-CN" sz="2400" b="1" dirty="0"/>
              <a:t> Triple Classification</a:t>
            </a:r>
          </a:p>
          <a:p>
            <a:r>
              <a:rPr lang="en-US" altLang="zh-CN" sz="2000" b="1" dirty="0"/>
              <a:t>	</a:t>
            </a:r>
            <a:endParaRPr lang="en-US" altLang="zh-CN" sz="2000" b="1" dirty="0" smtClean="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017" y="1308542"/>
            <a:ext cx="5505740" cy="276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6343013" y="1342004"/>
            <a:ext cx="2694307" cy="1631216"/>
          </a:xfrm>
          <a:prstGeom prst="rect">
            <a:avLst/>
          </a:prstGeom>
          <a:noFill/>
        </p:spPr>
        <p:txBody>
          <a:bodyPr wrap="square" rtlCol="0">
            <a:spAutoFit/>
          </a:bodyPr>
          <a:lstStyle/>
          <a:p>
            <a:pPr marL="342900" indent="-342900">
              <a:buFont typeface="Arial" pitchFamily="34" charset="0"/>
              <a:buChar char="•"/>
            </a:pPr>
            <a:r>
              <a:rPr lang="en-US" altLang="zh-CN" sz="2000" dirty="0" smtClean="0"/>
              <a:t>TCE</a:t>
            </a:r>
            <a:r>
              <a:rPr lang="zh-CN" altLang="en-US" sz="2000" dirty="0" smtClean="0"/>
              <a:t>（</a:t>
            </a:r>
            <a:r>
              <a:rPr lang="en-US" altLang="zh-CN" sz="2000" dirty="0"/>
              <a:t>WHE+STC</a:t>
            </a:r>
            <a:r>
              <a:rPr lang="zh-CN" altLang="en-US" sz="2000" dirty="0" smtClean="0"/>
              <a:t>）效果最好。</a:t>
            </a:r>
            <a:endParaRPr lang="en-US" altLang="zh-CN" sz="2000" dirty="0" smtClean="0"/>
          </a:p>
          <a:p>
            <a:pPr marL="342900" indent="-342900">
              <a:buFont typeface="Arial" pitchFamily="34" charset="0"/>
              <a:buChar char="•"/>
            </a:pPr>
            <a:endParaRPr lang="en-US" altLang="zh-CN" sz="2000" dirty="0" smtClean="0"/>
          </a:p>
          <a:p>
            <a:pPr marL="342900" indent="-342900">
              <a:buFont typeface="Arial" pitchFamily="34" charset="0"/>
              <a:buChar char="•"/>
            </a:pPr>
            <a:r>
              <a:rPr lang="en-US" altLang="zh-CN" sz="2000" dirty="0"/>
              <a:t>STC</a:t>
            </a:r>
            <a:r>
              <a:rPr lang="zh-CN" altLang="en-US" sz="2000" dirty="0"/>
              <a:t>提高了</a:t>
            </a:r>
            <a:r>
              <a:rPr lang="en-US" altLang="zh-CN" sz="2000" dirty="0"/>
              <a:t>RHE</a:t>
            </a:r>
            <a:r>
              <a:rPr lang="zh-CN" altLang="en-US" sz="2000" dirty="0"/>
              <a:t>和</a:t>
            </a:r>
            <a:r>
              <a:rPr lang="en-US" altLang="zh-CN" sz="2000" dirty="0"/>
              <a:t>WHE</a:t>
            </a:r>
            <a:r>
              <a:rPr lang="zh-CN" altLang="en-US" sz="2000" dirty="0"/>
              <a:t>的</a:t>
            </a:r>
            <a:r>
              <a:rPr lang="zh-CN" altLang="en-US" sz="2000" dirty="0" smtClean="0"/>
              <a:t>性能。</a:t>
            </a:r>
            <a:endParaRPr lang="en-US" altLang="zh-CN" sz="2000" b="1" dirty="0" smtClean="0"/>
          </a:p>
        </p:txBody>
      </p:sp>
    </p:spTree>
    <p:extLst>
      <p:ext uri="{BB962C8B-B14F-4D97-AF65-F5344CB8AC3E}">
        <p14:creationId xmlns:p14="http://schemas.microsoft.com/office/powerpoint/2010/main" val="617772429"/>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625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1023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3848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70560" y="2159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70560" y="11239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3850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87400" y="5270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24865" y="12827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9281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4170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7115"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4711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4170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01420"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6713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09270" y="64135"/>
            <a:ext cx="852805" cy="25273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85775" y="45085"/>
            <a:ext cx="892810" cy="293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44500" y="21590"/>
            <a:ext cx="1148715" cy="338554"/>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600" b="0"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总结</a:t>
            </a:r>
            <a:endParaRPr kumimoji="0" lang="zh-CN" altLang="zh-CN" sz="16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TextBox 31"/>
          <p:cNvSpPr txBox="1"/>
          <p:nvPr/>
        </p:nvSpPr>
        <p:spPr>
          <a:xfrm>
            <a:off x="892810" y="590522"/>
            <a:ext cx="7518400" cy="3754874"/>
          </a:xfrm>
          <a:prstGeom prst="rect">
            <a:avLst/>
          </a:prstGeom>
          <a:noFill/>
        </p:spPr>
        <p:txBody>
          <a:bodyPr wrap="square" rtlCol="0">
            <a:spAutoFit/>
          </a:bodyPr>
          <a:lstStyle/>
          <a:p>
            <a:pPr marL="342900" indent="-342900">
              <a:buFont typeface="Arial" pitchFamily="34" charset="0"/>
              <a:buChar char="•"/>
            </a:pPr>
            <a:r>
              <a:rPr lang="en-US" altLang="zh-CN" sz="2000" dirty="0" smtClean="0"/>
              <a:t>TKRL</a:t>
            </a:r>
            <a:r>
              <a:rPr lang="zh-CN" altLang="en-US" sz="2000" dirty="0"/>
              <a:t>模型</a:t>
            </a:r>
            <a:r>
              <a:rPr lang="zh-CN" altLang="en-US" sz="2000" dirty="0" smtClean="0"/>
              <a:t>。类型信息由</a:t>
            </a:r>
            <a:r>
              <a:rPr lang="zh-CN" altLang="en-US" sz="2000" dirty="0"/>
              <a:t>两个分层型编码器构成</a:t>
            </a:r>
            <a:r>
              <a:rPr lang="zh-CN" altLang="en-US" sz="2000" dirty="0" smtClean="0"/>
              <a:t>。类型</a:t>
            </a:r>
            <a:r>
              <a:rPr lang="zh-CN" altLang="en-US" sz="2000" dirty="0"/>
              <a:t>信息也被认为是训练和评估的约束条件</a:t>
            </a:r>
            <a:r>
              <a:rPr lang="zh-CN" altLang="en-US" sz="2000" dirty="0" smtClean="0"/>
              <a:t>。</a:t>
            </a:r>
            <a:endParaRPr lang="en-US" altLang="zh-CN" sz="2000" dirty="0" smtClean="0"/>
          </a:p>
          <a:p>
            <a:pPr marL="342900" indent="-342900">
              <a:buFont typeface="Arial" pitchFamily="34" charset="0"/>
              <a:buChar char="•"/>
            </a:pPr>
            <a:endParaRPr lang="en-US" altLang="zh-CN" sz="2000" dirty="0" smtClean="0"/>
          </a:p>
          <a:p>
            <a:pPr marL="342900" indent="-342900">
              <a:buFont typeface="Arial" pitchFamily="34" charset="0"/>
              <a:buChar char="•"/>
            </a:pPr>
            <a:r>
              <a:rPr lang="zh-CN" altLang="en-US" sz="2000" dirty="0" smtClean="0"/>
              <a:t>实验</a:t>
            </a:r>
            <a:r>
              <a:rPr lang="zh-CN" altLang="en-US" sz="2000" dirty="0"/>
              <a:t>结果表明，类型信息在两个任务中都是重要的，特别是长尾分布，而</a:t>
            </a:r>
            <a:r>
              <a:rPr lang="en-US" altLang="zh-CN" sz="2000" dirty="0"/>
              <a:t>TKRL</a:t>
            </a:r>
            <a:r>
              <a:rPr lang="zh-CN" altLang="en-US" sz="2000" dirty="0"/>
              <a:t>模型能够将分层类型信息编码为</a:t>
            </a:r>
            <a:r>
              <a:rPr lang="en-US" altLang="zh-CN" sz="2000" dirty="0"/>
              <a:t>KG</a:t>
            </a:r>
            <a:r>
              <a:rPr lang="zh-CN" altLang="en-US" sz="2000" dirty="0" smtClean="0"/>
              <a:t>表示。</a:t>
            </a:r>
            <a:endParaRPr lang="en-US" altLang="zh-CN" sz="2000" dirty="0" smtClean="0"/>
          </a:p>
          <a:p>
            <a:pPr marL="342900" indent="-342900">
              <a:buFont typeface="Arial" pitchFamily="34" charset="0"/>
              <a:buChar char="•"/>
            </a:pPr>
            <a:endParaRPr lang="zh-CN" altLang="en-US" sz="2000" dirty="0"/>
          </a:p>
          <a:p>
            <a:pPr marL="342900" indent="-342900">
              <a:buFont typeface="Arial" pitchFamily="34" charset="0"/>
              <a:buChar char="•"/>
            </a:pPr>
            <a:r>
              <a:rPr lang="zh-CN" altLang="en-US" sz="2000" dirty="0" smtClean="0"/>
              <a:t>未来：</a:t>
            </a:r>
            <a:endParaRPr lang="zh-CN" altLang="en-US" sz="2000" dirty="0"/>
          </a:p>
          <a:p>
            <a:r>
              <a:rPr lang="en-US" altLang="zh-CN" sz="2000" dirty="0" smtClean="0"/>
              <a:t>	</a:t>
            </a:r>
            <a:r>
              <a:rPr lang="zh-CN" altLang="en-US" sz="2000" dirty="0" smtClean="0"/>
              <a:t>（</a:t>
            </a:r>
            <a:r>
              <a:rPr lang="en-US" altLang="zh-CN" sz="2000" dirty="0"/>
              <a:t>1</a:t>
            </a:r>
            <a:r>
              <a:rPr lang="zh-CN" altLang="en-US" sz="2000" dirty="0" smtClean="0"/>
              <a:t>）图像</a:t>
            </a:r>
            <a:r>
              <a:rPr lang="zh-CN" altLang="en-US" sz="2000" dirty="0"/>
              <a:t>和文本形式的信息丰富，可以整合到我们的模型中</a:t>
            </a:r>
            <a:r>
              <a:rPr lang="zh-CN" altLang="en-US" sz="2000" dirty="0" smtClean="0"/>
              <a:t>。</a:t>
            </a:r>
            <a:endParaRPr lang="en-US" altLang="zh-CN" sz="2000" dirty="0" smtClean="0"/>
          </a:p>
          <a:p>
            <a:r>
              <a:rPr lang="en-US" altLang="zh-CN" sz="2000" dirty="0" smtClean="0"/>
              <a:t>	</a:t>
            </a:r>
            <a:r>
              <a:rPr lang="zh-CN" altLang="en-US" sz="2000" dirty="0" smtClean="0"/>
              <a:t>（</a:t>
            </a:r>
            <a:r>
              <a:rPr lang="en-US" altLang="zh-CN" sz="2000" dirty="0"/>
              <a:t>2</a:t>
            </a:r>
            <a:r>
              <a:rPr lang="zh-CN" altLang="en-US" sz="2000" dirty="0"/>
              <a:t>）可以引入更多分层类型的</a:t>
            </a:r>
            <a:r>
              <a:rPr lang="zh-CN" altLang="en-US" sz="2000" dirty="0" smtClean="0"/>
              <a:t>结构，</a:t>
            </a:r>
            <a:r>
              <a:rPr lang="zh-CN" altLang="en-US" sz="2000" dirty="0"/>
              <a:t>而分层类型编码器可以用更复杂的分层结构算法进一步改进。</a:t>
            </a:r>
          </a:p>
          <a:p>
            <a:r>
              <a:rPr lang="en-US" altLang="zh-CN" sz="1800" dirty="0"/>
              <a:t>	</a:t>
            </a:r>
            <a:endParaRPr lang="en-US" altLang="zh-CN" sz="1800" dirty="0" smtClean="0"/>
          </a:p>
        </p:txBody>
      </p:sp>
    </p:spTree>
    <p:extLst>
      <p:ext uri="{BB962C8B-B14F-4D97-AF65-F5344CB8AC3E}">
        <p14:creationId xmlns:p14="http://schemas.microsoft.com/office/powerpoint/2010/main" val="3662476644"/>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5"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472240" y="1909416"/>
            <a:ext cx="8439933" cy="523220"/>
          </a:xfrm>
          <a:prstGeom prst="rect">
            <a:avLst/>
          </a:prstGeom>
          <a:noFill/>
        </p:spPr>
        <p:txBody>
          <a:bodyPr wrap="square">
            <a:spAutoFit/>
          </a:bodyPr>
          <a:lstStyle/>
          <a:p>
            <a:pPr algn="ctr" eaLnBrk="1" fontAlgn="auto" hangingPunct="1">
              <a:spcBef>
                <a:spcPts val="0"/>
              </a:spcBef>
              <a:spcAft>
                <a:spcPts val="0"/>
              </a:spcAft>
              <a:defRPr/>
            </a:pPr>
            <a:r>
              <a:rPr lang="en-US" altLang="zh-CN" sz="2800" b="1" dirty="0" smtClean="0">
                <a:solidFill>
                  <a:schemeClr val="tx1">
                    <a:lumMod val="95000"/>
                    <a:lumOff val="5000"/>
                  </a:schemeClr>
                </a:solidFill>
                <a:latin typeface="+mn-lt"/>
                <a:ea typeface="+mn-ea"/>
              </a:rPr>
              <a:t>Thanks!</a:t>
            </a:r>
            <a:endParaRPr lang="zh-CN" altLang="en-US" sz="2800" b="1" dirty="0">
              <a:solidFill>
                <a:schemeClr val="tx1">
                  <a:lumMod val="95000"/>
                  <a:lumOff val="5000"/>
                </a:schemeClr>
              </a:solidFill>
              <a:latin typeface="+mn-lt"/>
              <a:ea typeface="+mn-ea"/>
            </a:endParaRPr>
          </a:p>
        </p:txBody>
      </p:sp>
      <p:pic>
        <p:nvPicPr>
          <p:cNvPr id="24" name="Joel Hanson&amp;Sara Groves-Traveling Light">
            <a:hlinkClick r:id="" action="ppaction://media"/>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8300" y="-83978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5271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2790825" cy="5143500"/>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lt1"/>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1800" b="0" i="0" u="none" strike="noStrike" kern="1200" cap="none" spc="0" normalizeH="0" baseline="0" noProof="0" dirty="0">
              <a:ln>
                <a:noFill/>
              </a:ln>
              <a:solidFill>
                <a:schemeClr val="lt1"/>
              </a:solidFill>
              <a:effectLst/>
              <a:uLnTx/>
              <a:uFillTx/>
              <a:latin typeface="黑体" panose="02010609060101010101" pitchFamily="49" charset="-122"/>
              <a:ea typeface="黑体" panose="02010609060101010101" pitchFamily="49" charset="-122"/>
              <a:cs typeface="+mn-cs"/>
            </a:endParaRPr>
          </a:p>
        </p:txBody>
      </p:sp>
      <p:sp>
        <p:nvSpPr>
          <p:cNvPr id="28" name="矩形 27"/>
          <p:cNvSpPr/>
          <p:nvPr/>
        </p:nvSpPr>
        <p:spPr>
          <a:xfrm>
            <a:off x="620713" y="981075"/>
            <a:ext cx="1641475" cy="854075"/>
          </a:xfrm>
          <a:prstGeom prst="rect">
            <a:avLst/>
          </a:prstGeom>
        </p:spPr>
        <p:txBody>
          <a:bodyPr wrap="none">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4950" b="1" i="0" u="none" strike="noStrike" kern="1200" cap="none" spc="0" normalizeH="0" baseline="0" noProof="0" dirty="0">
                <a:ln>
                  <a:noFill/>
                </a:ln>
                <a:solidFill>
                  <a:schemeClr val="bg1"/>
                </a:solidFill>
                <a:effectLst/>
                <a:uLnTx/>
                <a:uFillTx/>
                <a:latin typeface="+mn-ea"/>
                <a:ea typeface="+mn-ea"/>
                <a:cs typeface="+mn-cs"/>
              </a:rPr>
              <a:t>目 录</a:t>
            </a:r>
          </a:p>
        </p:txBody>
      </p:sp>
      <p:sp>
        <p:nvSpPr>
          <p:cNvPr id="29" name="矩形 28"/>
          <p:cNvSpPr/>
          <p:nvPr/>
        </p:nvSpPr>
        <p:spPr>
          <a:xfrm>
            <a:off x="674688" y="1851025"/>
            <a:ext cx="1509713" cy="461963"/>
          </a:xfrm>
          <a:prstGeom prst="rect">
            <a:avLst/>
          </a:prstGeom>
        </p:spPr>
        <p:txBody>
          <a:bodyPr wrap="none">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latin typeface="+mn-ea"/>
                <a:ea typeface="+mn-ea"/>
                <a:cs typeface="Times New Roman" panose="02020603050405020304" pitchFamily="18" charset="0"/>
              </a:rPr>
              <a:t>Contents</a:t>
            </a:r>
          </a:p>
        </p:txBody>
      </p:sp>
      <p:grpSp>
        <p:nvGrpSpPr>
          <p:cNvPr id="6" name="组合 5"/>
          <p:cNvGrpSpPr/>
          <p:nvPr/>
        </p:nvGrpSpPr>
        <p:grpSpPr>
          <a:xfrm>
            <a:off x="4534535" y="1059021"/>
            <a:ext cx="1472565" cy="2166620"/>
            <a:chOff x="7088" y="1171"/>
            <a:chExt cx="2319" cy="3412"/>
          </a:xfrm>
        </p:grpSpPr>
        <p:sp>
          <p:nvSpPr>
            <p:cNvPr id="18" name="圆角矩形 17"/>
            <p:cNvSpPr/>
            <p:nvPr/>
          </p:nvSpPr>
          <p:spPr>
            <a:xfrm>
              <a:off x="7088" y="1171"/>
              <a:ext cx="598" cy="598"/>
            </a:xfrm>
            <a:prstGeom prst="roundRect">
              <a:avLst/>
            </a:prstGeom>
            <a:solidFill>
              <a:srgbClr val="3E3E3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lt1"/>
                  </a:solidFill>
                  <a:effectLst/>
                  <a:uLnTx/>
                  <a:uFillTx/>
                  <a:latin typeface="+mj-lt"/>
                  <a:ea typeface="Arial Unicode MS" panose="020B0604020202020204" pitchFamily="34" charset="-122"/>
                  <a:cs typeface="Arial Unicode MS" panose="020B0604020202020204" pitchFamily="34" charset="-122"/>
                </a:rPr>
                <a:t>1</a:t>
              </a:r>
              <a:endParaRPr kumimoji="0" lang="zh-CN" altLang="en-US" sz="2400" b="0" i="0" u="none" strike="noStrike" kern="1200" cap="none" spc="0" normalizeH="0" baseline="0" noProof="0" dirty="0">
                <a:ln>
                  <a:noFill/>
                </a:ln>
                <a:solidFill>
                  <a:schemeClr val="lt1"/>
                </a:solidFill>
                <a:effectLst/>
                <a:uLnTx/>
                <a:uFillTx/>
                <a:latin typeface="+mj-lt"/>
                <a:ea typeface="Arial Unicode MS" panose="020B0604020202020204" pitchFamily="34" charset="-122"/>
                <a:cs typeface="Arial Unicode MS" panose="020B0604020202020204" pitchFamily="34" charset="-122"/>
              </a:endParaRPr>
            </a:p>
          </p:txBody>
        </p:sp>
        <p:sp>
          <p:nvSpPr>
            <p:cNvPr id="19" name="矩形 18"/>
            <p:cNvSpPr/>
            <p:nvPr/>
          </p:nvSpPr>
          <p:spPr>
            <a:xfrm>
              <a:off x="7985" y="1266"/>
              <a:ext cx="856" cy="48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400" b="0"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背景</a:t>
              </a:r>
              <a:endParaRPr kumimoji="0" lang="zh-CN" altLang="zh-CN" sz="14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圆角矩形 19"/>
            <p:cNvSpPr/>
            <p:nvPr/>
          </p:nvSpPr>
          <p:spPr>
            <a:xfrm>
              <a:off x="7088" y="2077"/>
              <a:ext cx="598" cy="595"/>
            </a:xfrm>
            <a:prstGeom prst="roundRect">
              <a:avLst/>
            </a:prstGeom>
            <a:solidFill>
              <a:srgbClr val="3E3E3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lt1"/>
                  </a:solidFill>
                  <a:effectLst/>
                  <a:uLnTx/>
                  <a:uFillTx/>
                  <a:latin typeface="+mj-lt"/>
                  <a:ea typeface="Arial Unicode MS" panose="020B0604020202020204" pitchFamily="34" charset="-122"/>
                  <a:cs typeface="Arial Unicode MS" panose="020B0604020202020204" pitchFamily="34" charset="-122"/>
                </a:rPr>
                <a:t>2</a:t>
              </a:r>
              <a:endParaRPr kumimoji="0" lang="zh-CN" altLang="en-US" sz="2400" b="0" i="0" u="none" strike="noStrike" kern="1200" cap="none" spc="0" normalizeH="0" baseline="0" noProof="0" dirty="0">
                <a:ln>
                  <a:noFill/>
                </a:ln>
                <a:solidFill>
                  <a:schemeClr val="lt1"/>
                </a:solidFill>
                <a:effectLst/>
                <a:uLnTx/>
                <a:uFillTx/>
                <a:latin typeface="+mj-lt"/>
                <a:ea typeface="Arial Unicode MS" panose="020B0604020202020204" pitchFamily="34" charset="-122"/>
                <a:cs typeface="Arial Unicode MS" panose="020B0604020202020204" pitchFamily="34" charset="-122"/>
              </a:endParaRPr>
            </a:p>
          </p:txBody>
        </p:sp>
        <p:sp>
          <p:nvSpPr>
            <p:cNvPr id="21" name="矩形 20"/>
            <p:cNvSpPr/>
            <p:nvPr/>
          </p:nvSpPr>
          <p:spPr>
            <a:xfrm>
              <a:off x="7985" y="2169"/>
              <a:ext cx="1422" cy="48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400" b="0"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相关工作</a:t>
              </a:r>
              <a:endParaRPr kumimoji="0" lang="zh-CN" altLang="zh-CN" sz="14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圆角矩形 21"/>
            <p:cNvSpPr/>
            <p:nvPr/>
          </p:nvSpPr>
          <p:spPr>
            <a:xfrm>
              <a:off x="7088" y="3048"/>
              <a:ext cx="598" cy="595"/>
            </a:xfrm>
            <a:prstGeom prst="roundRect">
              <a:avLst/>
            </a:prstGeom>
            <a:solidFill>
              <a:srgbClr val="3E3E3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lt1"/>
                  </a:solidFill>
                  <a:effectLst/>
                  <a:uLnTx/>
                  <a:uFillTx/>
                  <a:latin typeface="+mj-lt"/>
                  <a:ea typeface="Arial Unicode MS" panose="020B0604020202020204" pitchFamily="34" charset="-122"/>
                  <a:cs typeface="Arial Unicode MS" panose="020B0604020202020204" pitchFamily="34" charset="-122"/>
                </a:rPr>
                <a:t>3</a:t>
              </a:r>
              <a:endParaRPr kumimoji="0" lang="zh-CN" altLang="en-US" sz="2400" b="0" i="0" u="none" strike="noStrike" kern="1200" cap="none" spc="0" normalizeH="0" baseline="0" noProof="0" dirty="0">
                <a:ln>
                  <a:noFill/>
                </a:ln>
                <a:solidFill>
                  <a:schemeClr val="lt1"/>
                </a:solidFill>
                <a:effectLst/>
                <a:uLnTx/>
                <a:uFillTx/>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7985" y="3140"/>
              <a:ext cx="856" cy="485"/>
            </a:xfrm>
            <a:prstGeom prst="rect">
              <a:avLst/>
            </a:prstGeom>
          </p:spPr>
          <p:txBody>
            <a:bodyPr wrap="none">
              <a:spAutoFit/>
            </a:bodyPr>
            <a:lstStyle/>
            <a:p>
              <a:pPr lvl="0" rtl="0" eaLnBrk="1" fontAlgn="auto" hangingPunct="1">
                <a:spcBef>
                  <a:spcPts val="0"/>
                </a:spcBef>
                <a:spcAft>
                  <a:spcPts val="0"/>
                </a:spcAft>
                <a:defRPr/>
              </a:pPr>
              <a:r>
                <a:rPr lang="zh-CN" altLang="en-US" sz="1400" kern="100" dirty="0">
                  <a:latin typeface="微软雅黑" panose="020B0503020204020204" pitchFamily="34" charset="-122"/>
                  <a:cs typeface="Times New Roman" panose="02020603050405020304" pitchFamily="18" charset="0"/>
                </a:rPr>
                <a:t>方法</a:t>
              </a:r>
              <a:endParaRPr lang="zh-CN" altLang="zh-CN" sz="1400" kern="100" dirty="0">
                <a:latin typeface="微软雅黑" panose="020B0503020204020204" pitchFamily="34" charset="-122"/>
                <a:cs typeface="Times New Roman" panose="02020603050405020304" pitchFamily="18" charset="0"/>
              </a:endParaRPr>
            </a:p>
          </p:txBody>
        </p:sp>
        <p:sp>
          <p:nvSpPr>
            <p:cNvPr id="24" name="圆角矩形 23"/>
            <p:cNvSpPr/>
            <p:nvPr/>
          </p:nvSpPr>
          <p:spPr>
            <a:xfrm>
              <a:off x="7088" y="3985"/>
              <a:ext cx="598" cy="598"/>
            </a:xfrm>
            <a:prstGeom prst="roundRect">
              <a:avLst/>
            </a:prstGeom>
            <a:solidFill>
              <a:srgbClr val="3E3E3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lt1"/>
                  </a:solidFill>
                  <a:effectLst/>
                  <a:uLnTx/>
                  <a:uFillTx/>
                  <a:latin typeface="+mj-lt"/>
                  <a:ea typeface="Arial Unicode MS" panose="020B0604020202020204" pitchFamily="34" charset="-122"/>
                  <a:cs typeface="Arial Unicode MS" panose="020B0604020202020204" pitchFamily="34" charset="-122"/>
                </a:rPr>
                <a:t>4</a:t>
              </a:r>
              <a:endParaRPr kumimoji="0" lang="zh-CN" altLang="en-US" sz="2400" b="0" i="0" u="none" strike="noStrike" kern="1200" cap="none" spc="0" normalizeH="0" baseline="0" noProof="0" dirty="0">
                <a:ln>
                  <a:noFill/>
                </a:ln>
                <a:solidFill>
                  <a:schemeClr val="lt1"/>
                </a:solidFill>
                <a:effectLst/>
                <a:uLnTx/>
                <a:uFillTx/>
                <a:latin typeface="+mj-lt"/>
                <a:ea typeface="Arial Unicode MS" panose="020B0604020202020204" pitchFamily="34" charset="-122"/>
                <a:cs typeface="Arial Unicode MS" panose="020B0604020202020204" pitchFamily="34" charset="-122"/>
              </a:endParaRPr>
            </a:p>
          </p:txBody>
        </p:sp>
        <p:sp>
          <p:nvSpPr>
            <p:cNvPr id="25" name="矩形 24"/>
            <p:cNvSpPr/>
            <p:nvPr/>
          </p:nvSpPr>
          <p:spPr>
            <a:xfrm>
              <a:off x="7985" y="4080"/>
              <a:ext cx="856" cy="48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400" b="0"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a:t>
              </a:r>
              <a:endParaRPr kumimoji="0" lang="zh-CN" altLang="zh-CN" sz="14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0" name="圆角矩形 29"/>
          <p:cNvSpPr/>
          <p:nvPr/>
        </p:nvSpPr>
        <p:spPr>
          <a:xfrm>
            <a:off x="4534535" y="3450636"/>
            <a:ext cx="379412" cy="379412"/>
          </a:xfrm>
          <a:prstGeom prst="roundRect">
            <a:avLst/>
          </a:prstGeom>
          <a:solidFill>
            <a:srgbClr val="3E3E3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dirty="0">
                <a:latin typeface="+mj-lt"/>
                <a:ea typeface="Arial Unicode MS" panose="020B0604020202020204" pitchFamily="34" charset="-122"/>
                <a:cs typeface="Arial Unicode MS" panose="020B0604020202020204" pitchFamily="34" charset="-122"/>
              </a:rPr>
              <a:t>5</a:t>
            </a:r>
            <a:endParaRPr lang="zh-CN" altLang="en-US" sz="24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5123497" y="3501436"/>
            <a:ext cx="530915" cy="300082"/>
          </a:xfrm>
          <a:prstGeom prst="rect">
            <a:avLst/>
          </a:prstGeom>
        </p:spPr>
        <p:txBody>
          <a:bodyPr wrap="none">
            <a:spAutoFit/>
          </a:bodyPr>
          <a:lstStyle/>
          <a:p>
            <a:pPr eaLnBrk="1" fontAlgn="auto" hangingPunct="1">
              <a:spcBef>
                <a:spcPts val="0"/>
              </a:spcBef>
              <a:spcAft>
                <a:spcPts val="0"/>
              </a:spcAft>
              <a:defRPr/>
            </a:pPr>
            <a:r>
              <a:rPr lang="zh-CN" altLang="en-US" sz="1350" kern="100" dirty="0" smtClean="0">
                <a:latin typeface="微软雅黑" panose="020B0503020204020204" pitchFamily="34" charset="-122"/>
                <a:cs typeface="Times New Roman" panose="02020603050405020304" pitchFamily="18" charset="0"/>
              </a:rPr>
              <a:t>总结</a:t>
            </a:r>
            <a:endParaRPr lang="zh-CN" altLang="zh-CN" sz="1350" kern="100" dirty="0">
              <a:latin typeface="微软雅黑" panose="020B0503020204020204" pitchFamily="34" charset="-122"/>
              <a:cs typeface="Times New Roman" panose="02020603050405020304" pitchFamily="18" charset="0"/>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625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1023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3848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70560" y="2159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70560" y="11239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3850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87400" y="5270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24865" y="12827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9281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4170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7115"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4711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4170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01420"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6713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09270" y="64135"/>
            <a:ext cx="852805" cy="25273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85775" y="45085"/>
            <a:ext cx="892810" cy="293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44500" y="21590"/>
            <a:ext cx="1148715" cy="338554"/>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600" b="0"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背景</a:t>
            </a:r>
            <a:endParaRPr kumimoji="0" lang="zh-CN" altLang="zh-CN" sz="16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TextBox 1"/>
          <p:cNvSpPr txBox="1"/>
          <p:nvPr/>
        </p:nvSpPr>
        <p:spPr>
          <a:xfrm>
            <a:off x="932180" y="718820"/>
            <a:ext cx="7518400" cy="4093428"/>
          </a:xfrm>
          <a:prstGeom prst="rect">
            <a:avLst/>
          </a:prstGeom>
          <a:noFill/>
        </p:spPr>
        <p:txBody>
          <a:bodyPr wrap="square" rtlCol="0">
            <a:spAutoFit/>
          </a:bodyPr>
          <a:lstStyle/>
          <a:p>
            <a:r>
              <a:rPr lang="zh-CN" altLang="en-US" sz="2000" b="1" dirty="0" smtClean="0"/>
              <a:t>任务：</a:t>
            </a:r>
            <a:endParaRPr lang="en-US" altLang="zh-CN" sz="2000" b="1" dirty="0" smtClean="0"/>
          </a:p>
          <a:p>
            <a:r>
              <a:rPr lang="zh-CN" altLang="en-US" sz="2000" dirty="0" smtClean="0"/>
              <a:t>本文</a:t>
            </a:r>
            <a:r>
              <a:rPr lang="zh-CN" altLang="en-US" sz="2000" dirty="0"/>
              <a:t>面向知识图谱的表示学习任务，提出融入实体类型信息辅助知识图谱的表示学习。</a:t>
            </a:r>
          </a:p>
          <a:p>
            <a:endParaRPr lang="zh-CN" altLang="en-US" sz="2000" dirty="0"/>
          </a:p>
          <a:p>
            <a:r>
              <a:rPr lang="zh-CN" altLang="en-US" sz="2000" b="1" dirty="0" smtClean="0"/>
              <a:t>问题及解决方法：</a:t>
            </a:r>
            <a:endParaRPr lang="en-US" altLang="zh-CN" sz="2000" b="1" dirty="0" smtClean="0"/>
          </a:p>
          <a:p>
            <a:r>
              <a:rPr lang="zh-CN" altLang="en-US" sz="2000" dirty="0" smtClean="0"/>
              <a:t>目前</a:t>
            </a:r>
            <a:r>
              <a:rPr lang="zh-CN" altLang="en-US" sz="2000" dirty="0"/>
              <a:t>的大多数方法专注于利用知识图谱中三元组结构的表示学习，而忽略了融入实体类型的信息</a:t>
            </a:r>
            <a:r>
              <a:rPr lang="zh-CN" altLang="en-US" sz="2000" dirty="0" smtClean="0"/>
              <a:t>。</a:t>
            </a:r>
            <a:endParaRPr lang="en-US" altLang="zh-CN" sz="2000" dirty="0" smtClean="0"/>
          </a:p>
          <a:p>
            <a:endParaRPr lang="en-US" altLang="zh-CN" sz="2000" dirty="0" smtClean="0"/>
          </a:p>
          <a:p>
            <a:r>
              <a:rPr lang="zh-CN" altLang="en-US" sz="2000" dirty="0" smtClean="0"/>
              <a:t>对于</a:t>
            </a:r>
            <a:r>
              <a:rPr lang="zh-CN" altLang="en-US" sz="2000" dirty="0"/>
              <a:t>实体而言</a:t>
            </a:r>
            <a:r>
              <a:rPr lang="zh-CN" altLang="en-US" sz="2000" dirty="0" smtClean="0"/>
              <a:t>，不同</a:t>
            </a:r>
            <a:r>
              <a:rPr lang="zh-CN" altLang="en-US" sz="2000" dirty="0"/>
              <a:t>的类型含义应该具有不同的表示</a:t>
            </a:r>
            <a:r>
              <a:rPr lang="zh-CN" altLang="en-US" sz="2000" dirty="0" smtClean="0"/>
              <a:t>。</a:t>
            </a:r>
            <a:endParaRPr lang="en-US" altLang="zh-CN" sz="2000" dirty="0" smtClean="0"/>
          </a:p>
          <a:p>
            <a:endParaRPr lang="en-US" altLang="zh-CN" sz="2000" dirty="0" smtClean="0"/>
          </a:p>
          <a:p>
            <a:r>
              <a:rPr lang="zh-CN" altLang="en-US" sz="2000" dirty="0" smtClean="0"/>
              <a:t>本文</a:t>
            </a:r>
            <a:r>
              <a:rPr lang="zh-CN" altLang="en-US" sz="2000" dirty="0"/>
              <a:t>从</a:t>
            </a:r>
            <a:r>
              <a:rPr lang="en-US" altLang="zh-CN" sz="2000" dirty="0"/>
              <a:t>Freebase</a:t>
            </a:r>
            <a:r>
              <a:rPr lang="zh-CN" altLang="en-US" sz="2000" dirty="0"/>
              <a:t>中获取实体的类型信息</a:t>
            </a:r>
            <a:r>
              <a:rPr lang="zh-CN" altLang="en-US" sz="2000" dirty="0" smtClean="0"/>
              <a:t>，并</a:t>
            </a:r>
            <a:r>
              <a:rPr lang="zh-CN" altLang="en-US" sz="2000" dirty="0"/>
              <a:t>将其层次化表示，并设计了两种编码方式，对于不同的关系通过参数调整获得对应的实体</a:t>
            </a:r>
            <a:r>
              <a:rPr lang="zh-CN" altLang="en-US" sz="2000" dirty="0" smtClean="0"/>
              <a:t>表示</a:t>
            </a:r>
            <a:r>
              <a:rPr lang="zh-CN" altLang="en-US" sz="1200" dirty="0" smtClean="0"/>
              <a:t>。</a:t>
            </a:r>
            <a:endParaRPr lang="zh-CN" altLang="en-US" sz="1200" dirty="0"/>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625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1023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3848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70560" y="2159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70560" y="11239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3850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87400" y="5270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24865" y="12827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9281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4170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7115"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4711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4170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01420"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6713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09270" y="64135"/>
            <a:ext cx="852805" cy="25273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85775" y="45085"/>
            <a:ext cx="892810" cy="293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44500" y="21590"/>
            <a:ext cx="1148715" cy="338554"/>
          </a:xfrm>
          <a:prstGeom prst="rect">
            <a:avLst/>
          </a:prstGeom>
        </p:spPr>
        <p:txBody>
          <a:bodyPr wrap="square">
            <a:spAutoFit/>
          </a:bodyPr>
          <a:lstStyle/>
          <a:p>
            <a:pPr lvl="0" rtl="0" eaLnBrk="1" fontAlgn="auto" hangingPunct="1">
              <a:spcBef>
                <a:spcPts val="0"/>
              </a:spcBef>
              <a:spcAft>
                <a:spcPts val="0"/>
              </a:spcAft>
              <a:defRPr/>
            </a:pPr>
            <a:r>
              <a:rPr lang="zh-CN" altLang="en-US" sz="1600" kern="100" dirty="0">
                <a:latin typeface="微软雅黑" panose="020B0503020204020204" pitchFamily="34" charset="-122"/>
                <a:cs typeface="Times New Roman" panose="02020603050405020304" pitchFamily="18" charset="0"/>
              </a:rPr>
              <a:t>相关工作</a:t>
            </a:r>
            <a:endParaRPr lang="zh-CN" altLang="zh-CN" sz="1600" kern="100" dirty="0">
              <a:latin typeface="微软雅黑" panose="020B0503020204020204" pitchFamily="34" charset="-122"/>
              <a:cs typeface="Times New Roman" panose="02020603050405020304" pitchFamily="18" charset="0"/>
            </a:endParaRPr>
          </a:p>
        </p:txBody>
      </p:sp>
      <p:sp>
        <p:nvSpPr>
          <p:cNvPr id="30" name="TextBox 29"/>
          <p:cNvSpPr txBox="1"/>
          <p:nvPr/>
        </p:nvSpPr>
        <p:spPr>
          <a:xfrm>
            <a:off x="892809" y="542973"/>
            <a:ext cx="7981315" cy="1631216"/>
          </a:xfrm>
          <a:prstGeom prst="rect">
            <a:avLst/>
          </a:prstGeom>
          <a:noFill/>
        </p:spPr>
        <p:txBody>
          <a:bodyPr wrap="square" rtlCol="0">
            <a:spAutoFit/>
          </a:bodyPr>
          <a:lstStyle/>
          <a:p>
            <a:r>
              <a:rPr lang="en-US" altLang="zh-CN" sz="2000" b="1" dirty="0"/>
              <a:t>Semantically smooth knowledge graph </a:t>
            </a:r>
            <a:r>
              <a:rPr lang="en-US" altLang="zh-CN" sz="2000" b="1" dirty="0" smtClean="0"/>
              <a:t>embedding</a:t>
            </a:r>
            <a:r>
              <a:rPr lang="zh-CN" altLang="en-US" sz="2000" b="1" dirty="0" smtClean="0"/>
              <a:t>（</a:t>
            </a:r>
            <a:r>
              <a:rPr lang="en-US" altLang="zh-CN" sz="2000" b="1" dirty="0" smtClean="0"/>
              <a:t>SSE2015</a:t>
            </a:r>
            <a:r>
              <a:rPr lang="zh-CN" altLang="en-US" sz="2000" b="1" dirty="0" smtClean="0"/>
              <a:t>）</a:t>
            </a:r>
            <a:r>
              <a:rPr lang="en-US" altLang="zh-CN" sz="2000" b="1" dirty="0" smtClean="0"/>
              <a:t>  </a:t>
            </a:r>
          </a:p>
          <a:p>
            <a:pPr marL="342900" indent="-342900">
              <a:buFont typeface="Arial" pitchFamily="34" charset="0"/>
              <a:buChar char="•"/>
            </a:pPr>
            <a:r>
              <a:rPr lang="zh-CN" altLang="en-US" sz="2000" dirty="0" smtClean="0"/>
              <a:t>语义</a:t>
            </a:r>
            <a:r>
              <a:rPr lang="zh-CN" altLang="en-US" sz="2000" dirty="0"/>
              <a:t>平滑嵌入（</a:t>
            </a:r>
            <a:r>
              <a:rPr lang="en-US" altLang="zh-CN" sz="2000" dirty="0"/>
              <a:t>SSE</a:t>
            </a:r>
            <a:r>
              <a:rPr lang="zh-CN" altLang="en-US" sz="2000" dirty="0"/>
              <a:t>），它要求相同类型的实体在嵌入空间中保持彼此</a:t>
            </a:r>
            <a:r>
              <a:rPr lang="zh-CN" altLang="en-US" sz="2000" dirty="0" smtClean="0"/>
              <a:t>接近</a:t>
            </a:r>
            <a:endParaRPr lang="en-US" altLang="zh-CN" sz="2000" dirty="0" smtClean="0"/>
          </a:p>
          <a:p>
            <a:pPr marL="342900" indent="-342900">
              <a:buFont typeface="Arial" pitchFamily="34" charset="0"/>
              <a:buChar char="•"/>
            </a:pPr>
            <a:r>
              <a:rPr lang="en-US" altLang="zh-CN" sz="2000" dirty="0"/>
              <a:t>SSE</a:t>
            </a:r>
            <a:r>
              <a:rPr lang="zh-CN" altLang="en-US" sz="2000" dirty="0"/>
              <a:t>采用两种流形学习算法，即拉普拉斯特征映射</a:t>
            </a:r>
            <a:r>
              <a:rPr lang="zh-CN" altLang="en-US" sz="2000" dirty="0" smtClean="0"/>
              <a:t>和</a:t>
            </a:r>
            <a:r>
              <a:rPr lang="zh-CN" altLang="en-US" sz="2000" dirty="0"/>
              <a:t>局部线性</a:t>
            </a:r>
            <a:r>
              <a:rPr lang="zh-CN" altLang="en-US" sz="2000" dirty="0" smtClean="0"/>
              <a:t>嵌入来</a:t>
            </a:r>
            <a:r>
              <a:rPr lang="zh-CN" altLang="en-US" sz="2000" dirty="0"/>
              <a:t>模拟这种平滑假设 </a:t>
            </a:r>
            <a:endParaRPr lang="en-US" altLang="zh-CN" sz="2000" b="1" dirty="0" smtClean="0"/>
          </a:p>
        </p:txBody>
      </p:sp>
      <p:sp>
        <p:nvSpPr>
          <p:cNvPr id="31" name="TextBox 30"/>
          <p:cNvSpPr txBox="1"/>
          <p:nvPr/>
        </p:nvSpPr>
        <p:spPr>
          <a:xfrm>
            <a:off x="1355725" y="2242378"/>
            <a:ext cx="7518400" cy="400110"/>
          </a:xfrm>
          <a:prstGeom prst="rect">
            <a:avLst/>
          </a:prstGeom>
          <a:noFill/>
        </p:spPr>
        <p:txBody>
          <a:bodyPr wrap="square" rtlCol="0">
            <a:spAutoFit/>
          </a:bodyPr>
          <a:lstStyle/>
          <a:p>
            <a:r>
              <a:rPr lang="zh-CN" altLang="en-US" sz="2000" dirty="0"/>
              <a:t>拉普拉斯特征映射</a:t>
            </a:r>
            <a:r>
              <a:rPr lang="en-US" altLang="zh-CN" sz="2000" dirty="0" smtClean="0"/>
              <a:t>:</a:t>
            </a:r>
            <a:endParaRPr lang="en-US" altLang="zh-CN" sz="2000" b="1" dirty="0" smtClean="0"/>
          </a:p>
        </p:txBody>
      </p:sp>
      <p:sp>
        <p:nvSpPr>
          <p:cNvPr id="32" name="TextBox 31"/>
          <p:cNvSpPr txBox="1"/>
          <p:nvPr/>
        </p:nvSpPr>
        <p:spPr>
          <a:xfrm>
            <a:off x="1355725" y="3528653"/>
            <a:ext cx="7518400" cy="400110"/>
          </a:xfrm>
          <a:prstGeom prst="rect">
            <a:avLst/>
          </a:prstGeom>
          <a:noFill/>
        </p:spPr>
        <p:txBody>
          <a:bodyPr wrap="square" rtlCol="0">
            <a:spAutoFit/>
          </a:bodyPr>
          <a:lstStyle/>
          <a:p>
            <a:r>
              <a:rPr lang="zh-CN" altLang="en-US" sz="2000" dirty="0"/>
              <a:t>局部线性嵌入</a:t>
            </a:r>
            <a:r>
              <a:rPr lang="en-US" altLang="zh-CN" sz="2000" dirty="0" smtClean="0"/>
              <a:t>:</a:t>
            </a:r>
            <a:endParaRPr lang="en-US" altLang="zh-CN" sz="2000" b="1" dirty="0" smtClean="0"/>
          </a:p>
        </p:txBody>
      </p:sp>
      <p:pic>
        <p:nvPicPr>
          <p:cNvPr id="1127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150" y="2647284"/>
            <a:ext cx="27717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662" y="3985913"/>
            <a:ext cx="29527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1289725"/>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625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1023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3848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70560" y="2159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70560" y="11239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3850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87400" y="5270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24865" y="12827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9281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4170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7115"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4711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4170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01420"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6713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09270" y="64135"/>
            <a:ext cx="852805" cy="25273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85775" y="45085"/>
            <a:ext cx="892810" cy="293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44500" y="21590"/>
            <a:ext cx="1148715" cy="338554"/>
          </a:xfrm>
          <a:prstGeom prst="rect">
            <a:avLst/>
          </a:prstGeom>
        </p:spPr>
        <p:txBody>
          <a:bodyPr wrap="square">
            <a:spAutoFit/>
          </a:bodyPr>
          <a:lstStyle/>
          <a:p>
            <a:pPr lvl="0" rtl="0" eaLnBrk="1" fontAlgn="auto" hangingPunct="1">
              <a:spcBef>
                <a:spcPts val="0"/>
              </a:spcBef>
              <a:spcAft>
                <a:spcPts val="0"/>
              </a:spcAft>
              <a:defRPr/>
            </a:pPr>
            <a:r>
              <a:rPr lang="zh-CN" altLang="en-US" sz="1600" kern="100" dirty="0">
                <a:latin typeface="微软雅黑" panose="020B0503020204020204" pitchFamily="34" charset="-122"/>
                <a:cs typeface="Times New Roman" panose="02020603050405020304" pitchFamily="18" charset="0"/>
              </a:rPr>
              <a:t>相关工作</a:t>
            </a:r>
            <a:endParaRPr lang="zh-CN" altLang="zh-CN" sz="1600" kern="100" dirty="0">
              <a:latin typeface="微软雅黑" panose="020B0503020204020204" pitchFamily="34" charset="-122"/>
              <a:cs typeface="Times New Roman" panose="02020603050405020304" pitchFamily="18" charset="0"/>
            </a:endParaRPr>
          </a:p>
        </p:txBody>
      </p:sp>
      <p:sp>
        <p:nvSpPr>
          <p:cNvPr id="30" name="TextBox 29"/>
          <p:cNvSpPr txBox="1"/>
          <p:nvPr/>
        </p:nvSpPr>
        <p:spPr>
          <a:xfrm>
            <a:off x="211015" y="542973"/>
            <a:ext cx="8932986" cy="400110"/>
          </a:xfrm>
          <a:prstGeom prst="rect">
            <a:avLst/>
          </a:prstGeom>
          <a:noFill/>
        </p:spPr>
        <p:txBody>
          <a:bodyPr wrap="square" rtlCol="0">
            <a:spAutoFit/>
          </a:bodyPr>
          <a:lstStyle/>
          <a:p>
            <a:r>
              <a:rPr lang="en-US" altLang="zh-CN" sz="2000" b="1" dirty="0"/>
              <a:t>Type-constrained representation learning in knowledge graphs</a:t>
            </a:r>
            <a:r>
              <a:rPr lang="zh-CN" altLang="en-US" sz="2000" b="1" dirty="0" smtClean="0"/>
              <a:t>（</a:t>
            </a:r>
            <a:r>
              <a:rPr lang="en-US" altLang="zh-CN" sz="2000" b="1" dirty="0" smtClean="0"/>
              <a:t>2015</a:t>
            </a:r>
            <a:r>
              <a:rPr lang="zh-CN" altLang="en-US" sz="2000" b="1" dirty="0" smtClean="0"/>
              <a:t>）</a:t>
            </a:r>
            <a:r>
              <a:rPr lang="en-US" altLang="zh-CN" sz="2000" b="1" dirty="0" smtClean="0"/>
              <a:t>  </a:t>
            </a:r>
          </a:p>
        </p:txBody>
      </p:sp>
      <p:sp>
        <p:nvSpPr>
          <p:cNvPr id="31" name="TextBox 30"/>
          <p:cNvSpPr txBox="1"/>
          <p:nvPr/>
        </p:nvSpPr>
        <p:spPr>
          <a:xfrm>
            <a:off x="1047115" y="951663"/>
            <a:ext cx="7518400" cy="400110"/>
          </a:xfrm>
          <a:prstGeom prst="rect">
            <a:avLst/>
          </a:prstGeom>
          <a:noFill/>
        </p:spPr>
        <p:txBody>
          <a:bodyPr wrap="square" rtlCol="0">
            <a:spAutoFit/>
          </a:bodyPr>
          <a:lstStyle/>
          <a:p>
            <a:r>
              <a:rPr lang="zh-CN" altLang="en-US" sz="2000" dirty="0" smtClean="0"/>
              <a:t>三元组（</a:t>
            </a:r>
            <a:r>
              <a:rPr lang="en-US" altLang="zh-CN" sz="2000" dirty="0"/>
              <a:t>s</a:t>
            </a:r>
            <a:r>
              <a:rPr lang="zh-CN" altLang="en-US" sz="2000" dirty="0"/>
              <a:t>，</a:t>
            </a:r>
            <a:r>
              <a:rPr lang="en-US" altLang="zh-CN" sz="2000" dirty="0"/>
              <a:t>p</a:t>
            </a:r>
            <a:r>
              <a:rPr lang="zh-CN" altLang="en-US" sz="2000" dirty="0"/>
              <a:t>，</a:t>
            </a:r>
            <a:r>
              <a:rPr lang="en-US" altLang="zh-CN" sz="2000" dirty="0"/>
              <a:t>o</a:t>
            </a:r>
            <a:r>
              <a:rPr lang="zh-CN" altLang="en-US" sz="2000" dirty="0"/>
              <a:t>）中的置信度</a:t>
            </a:r>
            <a:r>
              <a:rPr lang="el-GR" altLang="zh-CN" sz="2000" dirty="0" smtClean="0"/>
              <a:t>θ</a:t>
            </a:r>
            <a:r>
              <a:rPr lang="zh-CN" altLang="en-US" sz="2000" dirty="0" smtClean="0"/>
              <a:t>：</a:t>
            </a:r>
            <a:endParaRPr lang="en-US" altLang="zh-CN" sz="2000" b="1" dirty="0" smtClean="0"/>
          </a:p>
        </p:txBody>
      </p:sp>
      <p:sp>
        <p:nvSpPr>
          <p:cNvPr id="32" name="TextBox 31"/>
          <p:cNvSpPr txBox="1"/>
          <p:nvPr/>
        </p:nvSpPr>
        <p:spPr>
          <a:xfrm>
            <a:off x="1088707" y="2015347"/>
            <a:ext cx="7518400" cy="400110"/>
          </a:xfrm>
          <a:prstGeom prst="rect">
            <a:avLst/>
          </a:prstGeom>
          <a:noFill/>
        </p:spPr>
        <p:txBody>
          <a:bodyPr wrap="square" rtlCol="0">
            <a:spAutoFit/>
          </a:bodyPr>
          <a:lstStyle/>
          <a:p>
            <a:r>
              <a:rPr lang="zh-CN" altLang="en-US" sz="2000" dirty="0" smtClean="0"/>
              <a:t>训练目标</a:t>
            </a:r>
            <a:r>
              <a:rPr lang="en-US" altLang="zh-CN" sz="2000" dirty="0" smtClean="0"/>
              <a:t>:</a:t>
            </a:r>
            <a:endParaRPr lang="en-US" altLang="zh-CN" sz="2000" b="1" dirty="0" smtClean="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2" y="1280570"/>
            <a:ext cx="6704511" cy="6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115" y="2415457"/>
            <a:ext cx="744855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523" y="3959815"/>
            <a:ext cx="762000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1018857" y="3559705"/>
            <a:ext cx="7518400" cy="400110"/>
          </a:xfrm>
          <a:prstGeom prst="rect">
            <a:avLst/>
          </a:prstGeom>
          <a:noFill/>
        </p:spPr>
        <p:txBody>
          <a:bodyPr wrap="square" rtlCol="0">
            <a:spAutoFit/>
          </a:bodyPr>
          <a:lstStyle/>
          <a:p>
            <a:r>
              <a:rPr lang="zh-CN" altLang="en-US" sz="2000" dirty="0"/>
              <a:t>加</a:t>
            </a:r>
            <a:r>
              <a:rPr lang="zh-CN" altLang="en-US" sz="2000" dirty="0" smtClean="0"/>
              <a:t>了类型约束后的训练目标</a:t>
            </a:r>
            <a:r>
              <a:rPr lang="en-US" altLang="zh-CN" sz="2000" dirty="0" smtClean="0"/>
              <a:t>:</a:t>
            </a:r>
            <a:endParaRPr lang="en-US" altLang="zh-CN" sz="2000" b="1" dirty="0" smtClean="0"/>
          </a:p>
        </p:txBody>
      </p:sp>
    </p:spTree>
    <p:extLst>
      <p:ext uri="{BB962C8B-B14F-4D97-AF65-F5344CB8AC3E}">
        <p14:creationId xmlns:p14="http://schemas.microsoft.com/office/powerpoint/2010/main" val="1881360488"/>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625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1023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3848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70560" y="2159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70560" y="11239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3850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87400" y="5270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24865" y="12827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9281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4170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7115"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4711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4170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01420"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6713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09270" y="64135"/>
            <a:ext cx="852805" cy="25273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85775" y="45085"/>
            <a:ext cx="892810" cy="293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44500" y="21590"/>
            <a:ext cx="1148715" cy="338554"/>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600" b="0"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a:t>
            </a:r>
            <a:endParaRPr kumimoji="0" lang="zh-CN" altLang="zh-CN" sz="16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TextBox 1"/>
          <p:cNvSpPr txBox="1"/>
          <p:nvPr/>
        </p:nvSpPr>
        <p:spPr>
          <a:xfrm>
            <a:off x="1018857" y="4036374"/>
            <a:ext cx="7518400" cy="400110"/>
          </a:xfrm>
          <a:prstGeom prst="rect">
            <a:avLst/>
          </a:prstGeom>
          <a:noFill/>
        </p:spPr>
        <p:txBody>
          <a:bodyPr wrap="square" rtlCol="0">
            <a:spAutoFit/>
          </a:bodyPr>
          <a:lstStyle/>
          <a:p>
            <a:r>
              <a:rPr lang="zh-CN" altLang="en-US" sz="2000" dirty="0"/>
              <a:t>图</a:t>
            </a:r>
            <a:r>
              <a:rPr lang="en-US" altLang="zh-CN" sz="2000" dirty="0" smtClean="0"/>
              <a:t>1 </a:t>
            </a:r>
            <a:r>
              <a:rPr lang="zh-CN" altLang="en-US" sz="2000" dirty="0" smtClean="0"/>
              <a:t>是分层</a:t>
            </a:r>
            <a:r>
              <a:rPr lang="zh-CN" altLang="en-US" sz="2000" dirty="0"/>
              <a:t>类型结构的一个简单例子。 </a:t>
            </a:r>
            <a:endParaRPr lang="zh-CN" altLang="en-US"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857" y="635000"/>
            <a:ext cx="70485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2497" y="4487397"/>
            <a:ext cx="24193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0573619"/>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625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1023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3848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70560" y="2159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70560" y="11239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3850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87400" y="5270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24865" y="12827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9281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4170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7115"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4711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4170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01420"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6713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09270" y="64135"/>
            <a:ext cx="852805" cy="25273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85775" y="45085"/>
            <a:ext cx="892810" cy="293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44500" y="21590"/>
            <a:ext cx="1148715" cy="338554"/>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600" b="0"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a:t>
            </a:r>
            <a:endParaRPr kumimoji="0" lang="zh-CN" altLang="zh-CN" sz="16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 name="TextBox 29"/>
          <p:cNvSpPr txBox="1"/>
          <p:nvPr/>
        </p:nvSpPr>
        <p:spPr>
          <a:xfrm>
            <a:off x="932180" y="718820"/>
            <a:ext cx="7518400" cy="1015663"/>
          </a:xfrm>
          <a:prstGeom prst="rect">
            <a:avLst/>
          </a:prstGeom>
          <a:noFill/>
        </p:spPr>
        <p:txBody>
          <a:bodyPr wrap="square" rtlCol="0">
            <a:spAutoFit/>
          </a:bodyPr>
          <a:lstStyle/>
          <a:p>
            <a:r>
              <a:rPr lang="zh-CN" altLang="en-US" sz="2000" b="1" dirty="0" smtClean="0"/>
              <a:t>整体架构</a:t>
            </a:r>
            <a:endParaRPr lang="en-US" altLang="zh-CN" sz="2000" b="1" dirty="0" smtClean="0"/>
          </a:p>
          <a:p>
            <a:endParaRPr lang="en-US" altLang="zh-CN" sz="2000" b="1" dirty="0" smtClean="0"/>
          </a:p>
          <a:p>
            <a:r>
              <a:rPr lang="en-US" altLang="zh-CN" sz="2000" b="1" dirty="0"/>
              <a:t>	</a:t>
            </a:r>
            <a:r>
              <a:rPr lang="zh-CN" altLang="en-US" sz="2000" b="1" dirty="0" smtClean="0"/>
              <a:t>能量函数定义：</a:t>
            </a:r>
            <a:endParaRPr lang="en-US" altLang="zh-CN" sz="2000" b="1" dirty="0" smtClean="0"/>
          </a:p>
        </p:txBody>
      </p:sp>
      <p:sp>
        <p:nvSpPr>
          <p:cNvPr id="31" name="TextBox 30"/>
          <p:cNvSpPr txBox="1"/>
          <p:nvPr/>
        </p:nvSpPr>
        <p:spPr>
          <a:xfrm>
            <a:off x="1593215" y="2719638"/>
            <a:ext cx="7518400" cy="1323439"/>
          </a:xfrm>
          <a:prstGeom prst="rect">
            <a:avLst/>
          </a:prstGeom>
          <a:noFill/>
        </p:spPr>
        <p:txBody>
          <a:bodyPr wrap="square" rtlCol="0">
            <a:spAutoFit/>
          </a:bodyPr>
          <a:lstStyle/>
          <a:p>
            <a:pPr marL="342900" indent="-342900">
              <a:buFont typeface="Arial" pitchFamily="34" charset="0"/>
              <a:buChar char="•"/>
            </a:pPr>
            <a:r>
              <a:rPr lang="zh-CN" altLang="en-US" sz="2000" dirty="0" smtClean="0"/>
              <a:t>为实现</a:t>
            </a:r>
            <a:r>
              <a:rPr lang="zh-CN" altLang="en-US" sz="2000" dirty="0"/>
              <a:t>不同类型实体的多重表示</a:t>
            </a:r>
            <a:r>
              <a:rPr lang="zh-CN" altLang="en-US" sz="2000" dirty="0" smtClean="0"/>
              <a:t>，</a:t>
            </a:r>
            <a:r>
              <a:rPr lang="zh-CN" altLang="en-US" sz="2000" dirty="0"/>
              <a:t>本文</a:t>
            </a:r>
            <a:r>
              <a:rPr lang="zh-CN" altLang="en-US" sz="2000" dirty="0" smtClean="0"/>
              <a:t>提出</a:t>
            </a:r>
            <a:r>
              <a:rPr lang="en-US" altLang="zh-CN" sz="2000" dirty="0" smtClean="0"/>
              <a:t>TKRL</a:t>
            </a:r>
            <a:r>
              <a:rPr lang="zh-CN" altLang="en-US" sz="2000" dirty="0"/>
              <a:t>模型</a:t>
            </a:r>
            <a:r>
              <a:rPr lang="zh-CN" altLang="en-US" sz="2000" dirty="0" smtClean="0"/>
              <a:t>。</a:t>
            </a:r>
            <a:endParaRPr lang="en-US" altLang="zh-CN" sz="2000" dirty="0" smtClean="0"/>
          </a:p>
          <a:p>
            <a:endParaRPr lang="en-US" altLang="zh-CN" sz="2000" dirty="0"/>
          </a:p>
          <a:p>
            <a:pPr marL="342900" indent="-342900">
              <a:buFont typeface="Arial" pitchFamily="34" charset="0"/>
              <a:buChar char="•"/>
            </a:pPr>
            <a:r>
              <a:rPr lang="zh-CN" altLang="en-US" sz="2000" dirty="0"/>
              <a:t>每个类型</a:t>
            </a:r>
            <a:r>
              <a:rPr lang="en-US" altLang="zh-CN" sz="2000" dirty="0"/>
              <a:t>c</a:t>
            </a:r>
            <a:r>
              <a:rPr lang="zh-CN" altLang="en-US" sz="2000" dirty="0" smtClean="0"/>
              <a:t>设置投影矩阵，</a:t>
            </a:r>
            <a:r>
              <a:rPr lang="zh-CN" altLang="en-US" sz="2000" dirty="0"/>
              <a:t>然后在特定</a:t>
            </a:r>
            <a:r>
              <a:rPr lang="zh-CN" altLang="en-US" sz="2000" dirty="0" smtClean="0"/>
              <a:t>类型的投影下表示</a:t>
            </a:r>
            <a:r>
              <a:rPr lang="en-US" altLang="zh-CN" sz="2000" dirty="0" smtClean="0"/>
              <a:t>h</a:t>
            </a:r>
            <a:r>
              <a:rPr lang="zh-CN" altLang="en-US" sz="2000" dirty="0"/>
              <a:t>和</a:t>
            </a:r>
            <a:r>
              <a:rPr lang="en-US" altLang="zh-CN" sz="2000" dirty="0"/>
              <a:t>t</a:t>
            </a:r>
            <a:r>
              <a:rPr lang="zh-CN" altLang="en-US" sz="2000" dirty="0" smtClean="0"/>
              <a:t>，也就是说，头部</a:t>
            </a:r>
            <a:r>
              <a:rPr lang="zh-CN" altLang="en-US" sz="2000" dirty="0"/>
              <a:t>和尾部应该属于这个</a:t>
            </a:r>
            <a:r>
              <a:rPr lang="zh-CN" altLang="en-US" sz="2000" dirty="0" smtClean="0"/>
              <a:t>关系。  </a:t>
            </a:r>
            <a:endParaRPr lang="zh-CN" altLang="en-US" sz="1200"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5025" y="1943100"/>
            <a:ext cx="49339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6778668"/>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625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1023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3848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70560" y="2159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70560" y="11239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3850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87400" y="5270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24865" y="12827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9281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4170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7115"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4711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4170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01420"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6713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09270" y="64135"/>
            <a:ext cx="852805" cy="25273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85775" y="45085"/>
            <a:ext cx="892810" cy="293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44500" y="21590"/>
            <a:ext cx="1148715" cy="338554"/>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600" b="0"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a:t>
            </a:r>
            <a:endParaRPr kumimoji="0" lang="zh-CN" altLang="zh-CN" sz="16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TextBox 30"/>
          <p:cNvSpPr txBox="1"/>
          <p:nvPr/>
        </p:nvSpPr>
        <p:spPr>
          <a:xfrm>
            <a:off x="1593214" y="2769228"/>
            <a:ext cx="7550786" cy="2554545"/>
          </a:xfrm>
          <a:prstGeom prst="rect">
            <a:avLst/>
          </a:prstGeom>
          <a:noFill/>
        </p:spPr>
        <p:txBody>
          <a:bodyPr wrap="square" rtlCol="0">
            <a:spAutoFit/>
          </a:bodyPr>
          <a:lstStyle/>
          <a:p>
            <a:pPr marL="342900" indent="-342900">
              <a:buFont typeface="Arial" pitchFamily="34" charset="0"/>
              <a:buChar char="•"/>
            </a:pPr>
            <a:r>
              <a:rPr lang="zh-CN" altLang="en-US" sz="2000" dirty="0"/>
              <a:t>实体</a:t>
            </a:r>
            <a:r>
              <a:rPr lang="en-US" altLang="zh-CN" sz="2000" dirty="0"/>
              <a:t>e</a:t>
            </a:r>
            <a:r>
              <a:rPr lang="zh-CN" altLang="en-US" sz="2000" dirty="0"/>
              <a:t>的投影</a:t>
            </a:r>
            <a:r>
              <a:rPr lang="zh-CN" altLang="en-US" sz="2000" dirty="0" smtClean="0"/>
              <a:t>矩阵是</a:t>
            </a:r>
            <a:r>
              <a:rPr lang="zh-CN" altLang="en-US" sz="2000" dirty="0"/>
              <a:t>所有类型矩阵的加权</a:t>
            </a:r>
            <a:r>
              <a:rPr lang="zh-CN" altLang="en-US" sz="2000" dirty="0" smtClean="0"/>
              <a:t>和。</a:t>
            </a:r>
            <a:endParaRPr lang="en-US" altLang="zh-CN" sz="2000" dirty="0" smtClean="0"/>
          </a:p>
          <a:p>
            <a:endParaRPr lang="en-US" altLang="zh-CN" sz="2000" dirty="0" smtClean="0"/>
          </a:p>
          <a:p>
            <a:pPr marL="342900" indent="-342900">
              <a:buFont typeface="Arial" pitchFamily="34" charset="0"/>
              <a:buChar char="•"/>
            </a:pPr>
            <a:r>
              <a:rPr lang="zh-CN" altLang="en-US" sz="2000" dirty="0" smtClean="0"/>
              <a:t>通过</a:t>
            </a:r>
            <a:r>
              <a:rPr lang="zh-CN" altLang="en-US" sz="2000" dirty="0"/>
              <a:t>一般类型的编码器，实体</a:t>
            </a:r>
            <a:r>
              <a:rPr lang="en-US" altLang="zh-CN" sz="2000" dirty="0"/>
              <a:t>e</a:t>
            </a:r>
            <a:r>
              <a:rPr lang="zh-CN" altLang="en-US" sz="2000" dirty="0"/>
              <a:t>的投影矩阵在不同场景下都是相同</a:t>
            </a:r>
            <a:r>
              <a:rPr lang="zh-CN" altLang="en-US" sz="2000" dirty="0" smtClean="0"/>
              <a:t>的。</a:t>
            </a:r>
            <a:endParaRPr lang="en-US" altLang="zh-CN" sz="2000" dirty="0" smtClean="0"/>
          </a:p>
          <a:p>
            <a:endParaRPr lang="en-US" altLang="zh-CN" sz="2000" dirty="0"/>
          </a:p>
          <a:p>
            <a:pPr marL="342900" indent="-342900">
              <a:buFont typeface="Arial" pitchFamily="34" charset="0"/>
              <a:buChar char="•"/>
            </a:pPr>
            <a:r>
              <a:rPr lang="zh-CN" altLang="en-US" sz="2000" dirty="0" smtClean="0"/>
              <a:t>实体</a:t>
            </a:r>
            <a:r>
              <a:rPr lang="zh-CN" altLang="en-US" sz="2000" dirty="0"/>
              <a:t>应该有不同的表征，以强调不同场景下更重要的属性</a:t>
            </a:r>
            <a:r>
              <a:rPr lang="zh-CN" altLang="en-US" sz="2000" b="1" dirty="0"/>
              <a:t>。</a:t>
            </a:r>
            <a:endParaRPr lang="en-US" altLang="zh-CN" sz="2000" dirty="0" smtClean="0"/>
          </a:p>
          <a:p>
            <a:endParaRPr lang="en-US" altLang="zh-CN" sz="2000" dirty="0"/>
          </a:p>
          <a:p>
            <a:r>
              <a:rPr lang="zh-CN" altLang="en-US" sz="2000" dirty="0" smtClean="0"/>
              <a:t>  </a:t>
            </a:r>
            <a:endParaRPr lang="zh-CN" altLang="en-US" sz="1200" dirty="0"/>
          </a:p>
        </p:txBody>
      </p:sp>
      <p:sp>
        <p:nvSpPr>
          <p:cNvPr id="32" name="TextBox 31"/>
          <p:cNvSpPr txBox="1"/>
          <p:nvPr/>
        </p:nvSpPr>
        <p:spPr>
          <a:xfrm>
            <a:off x="932180" y="718820"/>
            <a:ext cx="7518400" cy="1015663"/>
          </a:xfrm>
          <a:prstGeom prst="rect">
            <a:avLst/>
          </a:prstGeom>
          <a:noFill/>
        </p:spPr>
        <p:txBody>
          <a:bodyPr wrap="square" rtlCol="0">
            <a:spAutoFit/>
          </a:bodyPr>
          <a:lstStyle/>
          <a:p>
            <a:r>
              <a:rPr lang="zh-CN" altLang="en-US" sz="2000" b="1" dirty="0" smtClean="0"/>
              <a:t>分层类型编码器</a:t>
            </a:r>
            <a:endParaRPr lang="en-US" altLang="zh-CN" sz="2000" b="1" dirty="0"/>
          </a:p>
          <a:p>
            <a:r>
              <a:rPr lang="en-US" altLang="zh-CN" sz="2000" b="1" dirty="0"/>
              <a:t>  </a:t>
            </a:r>
            <a:r>
              <a:rPr lang="en-US" altLang="zh-CN" sz="2000" b="1" dirty="0" smtClean="0"/>
              <a:t>      </a:t>
            </a:r>
          </a:p>
          <a:p>
            <a:r>
              <a:rPr lang="en-US" altLang="zh-CN" sz="2000" b="1" dirty="0" smtClean="0"/>
              <a:t>	</a:t>
            </a:r>
            <a:r>
              <a:rPr lang="zh-CN" altLang="en-US" sz="2000" b="1" dirty="0" smtClean="0"/>
              <a:t>通用编码器：</a:t>
            </a:r>
            <a:endParaRPr lang="en-US" altLang="zh-CN" sz="2000" b="1" dirty="0" smtClean="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2081579"/>
            <a:ext cx="54292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1031156"/>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625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1023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3848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70560" y="2159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70560" y="11239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38505"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87400" y="5270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24865" y="12827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9281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4170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7115"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47115" y="1593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41705" y="197485"/>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01420" y="17653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67130" y="69850"/>
            <a:ext cx="154305" cy="106680"/>
          </a:xfrm>
          <a:prstGeom prst="rect">
            <a:avLst/>
          </a:prstGeom>
          <a:solidFill>
            <a:srgbClr val="DDDDDD"/>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09270" y="64135"/>
            <a:ext cx="852805" cy="25273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85775" y="45085"/>
            <a:ext cx="892810" cy="293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44500" y="21590"/>
            <a:ext cx="1148715" cy="338554"/>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600" b="0"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a:t>
            </a:r>
            <a:endParaRPr kumimoji="0" lang="zh-CN" altLang="zh-CN" sz="16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TextBox 30"/>
          <p:cNvSpPr txBox="1"/>
          <p:nvPr/>
        </p:nvSpPr>
        <p:spPr>
          <a:xfrm>
            <a:off x="1593214" y="2769228"/>
            <a:ext cx="7321645" cy="2862322"/>
          </a:xfrm>
          <a:prstGeom prst="rect">
            <a:avLst/>
          </a:prstGeom>
          <a:noFill/>
        </p:spPr>
        <p:txBody>
          <a:bodyPr wrap="square" rtlCol="0">
            <a:spAutoFit/>
          </a:bodyPr>
          <a:lstStyle/>
          <a:p>
            <a:pPr marL="342900" indent="-342900">
              <a:buFont typeface="Arial" pitchFamily="34" charset="0"/>
              <a:buChar char="•"/>
            </a:pPr>
            <a:r>
              <a:rPr lang="en-US" altLang="zh-CN" sz="2000" dirty="0"/>
              <a:t>KGs</a:t>
            </a:r>
            <a:r>
              <a:rPr lang="zh-CN" altLang="en-US" sz="2000" dirty="0"/>
              <a:t>中关系</a:t>
            </a:r>
            <a:r>
              <a:rPr lang="zh-CN" altLang="en-US" sz="2000" dirty="0" smtClean="0"/>
              <a:t>特定类型</a:t>
            </a:r>
            <a:r>
              <a:rPr lang="zh-CN" altLang="en-US" sz="2000" dirty="0"/>
              <a:t>信息提供了一个实体可能属于一个特定关系的类型，可能有助于多个实体表示</a:t>
            </a:r>
            <a:r>
              <a:rPr lang="zh-CN" altLang="en-US" sz="2000" dirty="0" smtClean="0"/>
              <a:t>。</a:t>
            </a:r>
            <a:endParaRPr lang="en-US" altLang="zh-CN" sz="2000" dirty="0" smtClean="0"/>
          </a:p>
          <a:p>
            <a:pPr marL="342900" indent="-342900">
              <a:buFont typeface="Arial" pitchFamily="34" charset="0"/>
              <a:buChar char="•"/>
            </a:pPr>
            <a:endParaRPr lang="en-US" altLang="zh-CN" sz="2000" dirty="0" smtClean="0"/>
          </a:p>
          <a:p>
            <a:pPr marL="342900" indent="-342900">
              <a:buFont typeface="Arial" pitchFamily="34" charset="0"/>
              <a:buChar char="•"/>
            </a:pPr>
            <a:r>
              <a:rPr lang="zh-CN" altLang="en-US" sz="2000" dirty="0" smtClean="0"/>
              <a:t>上式正利用该信息。</a:t>
            </a:r>
            <a:endParaRPr lang="en-US" altLang="zh-CN" sz="2000" dirty="0" smtClean="0"/>
          </a:p>
          <a:p>
            <a:pPr marL="342900" indent="-342900">
              <a:buFont typeface="Arial" pitchFamily="34" charset="0"/>
              <a:buChar char="•"/>
            </a:pPr>
            <a:endParaRPr lang="en-US" altLang="zh-CN" sz="2000" dirty="0" smtClean="0"/>
          </a:p>
          <a:p>
            <a:pPr marL="342900" indent="-342900">
              <a:buFont typeface="Arial" pitchFamily="34" charset="0"/>
              <a:buChar char="•"/>
            </a:pPr>
            <a:r>
              <a:rPr lang="en-US" altLang="zh-CN" sz="2000" dirty="0" smtClean="0"/>
              <a:t>------ </a:t>
            </a:r>
            <a:r>
              <a:rPr lang="zh-CN" altLang="en-US" sz="2000" dirty="0" smtClean="0"/>
              <a:t>可由两种编码器构成 </a:t>
            </a:r>
            <a:endParaRPr lang="en-US" altLang="zh-CN" sz="2000" dirty="0" smtClean="0"/>
          </a:p>
          <a:p>
            <a:endParaRPr lang="en-US" altLang="zh-CN" sz="2000" dirty="0" smtClean="0"/>
          </a:p>
          <a:p>
            <a:r>
              <a:rPr lang="zh-CN" altLang="en-US" sz="2000" dirty="0" smtClean="0"/>
              <a:t> </a:t>
            </a:r>
            <a:endParaRPr lang="en-US" altLang="zh-CN" sz="2000" dirty="0"/>
          </a:p>
          <a:p>
            <a:r>
              <a:rPr lang="zh-CN" altLang="en-US" sz="2000" dirty="0" smtClean="0"/>
              <a:t>  </a:t>
            </a:r>
            <a:endParaRPr lang="zh-CN" altLang="en-US" sz="1200" dirty="0"/>
          </a:p>
        </p:txBody>
      </p:sp>
      <p:sp>
        <p:nvSpPr>
          <p:cNvPr id="32" name="TextBox 31"/>
          <p:cNvSpPr txBox="1"/>
          <p:nvPr/>
        </p:nvSpPr>
        <p:spPr>
          <a:xfrm>
            <a:off x="932180" y="718820"/>
            <a:ext cx="7518400" cy="1015663"/>
          </a:xfrm>
          <a:prstGeom prst="rect">
            <a:avLst/>
          </a:prstGeom>
          <a:noFill/>
        </p:spPr>
        <p:txBody>
          <a:bodyPr wrap="square" rtlCol="0">
            <a:spAutoFit/>
          </a:bodyPr>
          <a:lstStyle/>
          <a:p>
            <a:r>
              <a:rPr lang="zh-CN" altLang="en-US" sz="2000" b="1" dirty="0" smtClean="0"/>
              <a:t>分层类型编码器</a:t>
            </a:r>
            <a:endParaRPr lang="en-US" altLang="zh-CN" sz="2000" b="1" dirty="0"/>
          </a:p>
          <a:p>
            <a:r>
              <a:rPr lang="en-US" altLang="zh-CN" sz="2000" b="1" dirty="0"/>
              <a:t>  </a:t>
            </a:r>
            <a:r>
              <a:rPr lang="en-US" altLang="zh-CN" sz="2000" b="1" dirty="0" smtClean="0"/>
              <a:t>      </a:t>
            </a:r>
          </a:p>
          <a:p>
            <a:r>
              <a:rPr lang="en-US" altLang="zh-CN" sz="2000" b="1" dirty="0" smtClean="0"/>
              <a:t>	</a:t>
            </a:r>
            <a:r>
              <a:rPr lang="zh-CN" altLang="en-US" sz="2000" b="1" dirty="0"/>
              <a:t>特定三元组（</a:t>
            </a:r>
            <a:r>
              <a:rPr lang="en-US" altLang="zh-CN" sz="2000" b="1" dirty="0"/>
              <a:t>h</a:t>
            </a:r>
            <a:r>
              <a:rPr lang="zh-CN" altLang="en-US" sz="2000" b="1" dirty="0"/>
              <a:t>，</a:t>
            </a:r>
            <a:r>
              <a:rPr lang="en-US" altLang="zh-CN" sz="2000" b="1" dirty="0"/>
              <a:t>r</a:t>
            </a:r>
            <a:r>
              <a:rPr lang="zh-CN" altLang="en-US" sz="2000" b="1" dirty="0"/>
              <a:t>，</a:t>
            </a:r>
            <a:r>
              <a:rPr lang="en-US" altLang="zh-CN" sz="2000" b="1" dirty="0"/>
              <a:t>t</a:t>
            </a:r>
            <a:r>
              <a:rPr lang="zh-CN" altLang="en-US" sz="2000" b="1" dirty="0"/>
              <a:t>）中的投影矩阵</a:t>
            </a:r>
            <a:r>
              <a:rPr lang="zh-CN" altLang="en-US" sz="2000" dirty="0"/>
              <a:t> </a:t>
            </a:r>
            <a:r>
              <a:rPr lang="zh-CN" altLang="en-US" sz="2000" b="1" dirty="0" smtClean="0"/>
              <a:t>：</a:t>
            </a:r>
            <a:endParaRPr lang="en-US" altLang="zh-CN" sz="2000" b="1" dirty="0" smtClean="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567" y="4302242"/>
            <a:ext cx="563480" cy="415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8167" y="1817810"/>
            <a:ext cx="56864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8303596"/>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1157</TotalTime>
  <Words>2394</Words>
  <Application>Microsoft Office PowerPoint</Application>
  <PresentationFormat>全屏显示(16:9)</PresentationFormat>
  <Paragraphs>218</Paragraphs>
  <Slides>19</Slides>
  <Notes>19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宋体</vt:lpstr>
      <vt:lpstr>Calibri</vt:lpstr>
      <vt:lpstr>Arial Unicode MS</vt:lpstr>
      <vt:lpstr>Nexa Light</vt:lpstr>
      <vt:lpstr>黑体</vt:lpstr>
      <vt:lpstr>微软雅黑</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UQi.me</cp:lastModifiedBy>
  <cp:revision>194</cp:revision>
  <dcterms:created xsi:type="dcterms:W3CDTF">2015-04-27T05:53:00Z</dcterms:created>
  <dcterms:modified xsi:type="dcterms:W3CDTF">2018-01-18T10:54:03Z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