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7" r:id="rId2"/>
    <p:sldId id="309" r:id="rId3"/>
    <p:sldId id="305" r:id="rId4"/>
    <p:sldId id="315" r:id="rId5"/>
    <p:sldId id="293" r:id="rId6"/>
    <p:sldId id="316" r:id="rId7"/>
    <p:sldId id="317" r:id="rId8"/>
    <p:sldId id="318" r:id="rId9"/>
    <p:sldId id="319" r:id="rId10"/>
    <p:sldId id="320" r:id="rId11"/>
    <p:sldId id="303" r:id="rId12"/>
    <p:sldId id="321" r:id="rId13"/>
    <p:sldId id="322" r:id="rId14"/>
    <p:sldId id="31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A6A"/>
    <a:srgbClr val="1F6B96"/>
    <a:srgbClr val="192F58"/>
    <a:srgbClr val="317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98" autoAdjust="0"/>
  </p:normalViewPr>
  <p:slideViewPr>
    <p:cSldViewPr snapToGrid="0">
      <p:cViewPr varScale="1">
        <p:scale>
          <a:sx n="113" d="100"/>
          <a:sy n="113" d="100"/>
        </p:scale>
        <p:origin x="47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54" d="100"/>
          <a:sy n="54" d="100"/>
        </p:scale>
        <p:origin x="19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8F3E3C-FBCD-46C1-BA32-1D7590B6F119}" type="datetimeFigureOut">
              <a:rPr lang="zh-CN" altLang="en-US" smtClean="0"/>
              <a:t>2018/6/19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E4A17-252F-4AA7-BDE4-ECC957CC3CE2}" type="slidenum">
              <a:rPr lang="zh-CN" altLang="en-US" smtClean="0"/>
              <a:t>‹#›</a:t>
            </a:fld>
            <a:endParaRPr lang="zh-CN" altLang="en-US"/>
          </a:p>
        </p:txBody>
      </p:sp>
    </p:spTree>
    <p:extLst>
      <p:ext uri="{BB962C8B-B14F-4D97-AF65-F5344CB8AC3E}">
        <p14:creationId xmlns:p14="http://schemas.microsoft.com/office/powerpoint/2010/main" val="352753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00691-BC26-4A87-A8FA-24BEF44534A5}"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384D0-E8C0-4FB2-93D8-B1A58490B2C5}" type="slidenum">
              <a:rPr lang="zh-CN" altLang="en-US" smtClean="0"/>
              <a:t>‹#›</a:t>
            </a:fld>
            <a:endParaRPr lang="zh-CN" altLang="en-US"/>
          </a:p>
        </p:txBody>
      </p:sp>
    </p:spTree>
    <p:extLst>
      <p:ext uri="{BB962C8B-B14F-4D97-AF65-F5344CB8AC3E}">
        <p14:creationId xmlns:p14="http://schemas.microsoft.com/office/powerpoint/2010/main" val="220794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t>1</a:t>
            </a:fld>
            <a:endParaRPr lang="zh-CN" altLang="en-US"/>
          </a:p>
        </p:txBody>
      </p:sp>
    </p:spTree>
    <p:extLst>
      <p:ext uri="{BB962C8B-B14F-4D97-AF65-F5344CB8AC3E}">
        <p14:creationId xmlns:p14="http://schemas.microsoft.com/office/powerpoint/2010/main" val="1713173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10</a:t>
            </a:fld>
            <a:endParaRPr lang="zh-CN" altLang="en-US"/>
          </a:p>
        </p:txBody>
      </p:sp>
    </p:spTree>
    <p:extLst>
      <p:ext uri="{BB962C8B-B14F-4D97-AF65-F5344CB8AC3E}">
        <p14:creationId xmlns:p14="http://schemas.microsoft.com/office/powerpoint/2010/main" val="240618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11</a:t>
            </a:fld>
            <a:endParaRPr lang="zh-CN" altLang="en-US"/>
          </a:p>
        </p:txBody>
      </p:sp>
    </p:spTree>
    <p:extLst>
      <p:ext uri="{BB962C8B-B14F-4D97-AF65-F5344CB8AC3E}">
        <p14:creationId xmlns:p14="http://schemas.microsoft.com/office/powerpoint/2010/main" val="2878392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12</a:t>
            </a:fld>
            <a:endParaRPr lang="zh-CN" altLang="en-US"/>
          </a:p>
        </p:txBody>
      </p:sp>
    </p:spTree>
    <p:extLst>
      <p:ext uri="{BB962C8B-B14F-4D97-AF65-F5344CB8AC3E}">
        <p14:creationId xmlns:p14="http://schemas.microsoft.com/office/powerpoint/2010/main" val="417949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13</a:t>
            </a:fld>
            <a:endParaRPr lang="zh-CN" altLang="en-US"/>
          </a:p>
        </p:txBody>
      </p:sp>
    </p:spTree>
    <p:extLst>
      <p:ext uri="{BB962C8B-B14F-4D97-AF65-F5344CB8AC3E}">
        <p14:creationId xmlns:p14="http://schemas.microsoft.com/office/powerpoint/2010/main" val="128228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volatility.GARCH</a:t>
            </a:r>
            <a:r>
              <a:rPr lang="zh-CN" altLang="en-US" dirty="0"/>
              <a:t>（</a:t>
            </a:r>
            <a:r>
              <a:rPr lang="en-US" altLang="zh-CN" dirty="0" err="1"/>
              <a:t>Bollerslev</a:t>
            </a:r>
            <a:r>
              <a:rPr lang="zh-CN" altLang="en-US" dirty="0"/>
              <a:t>，</a:t>
            </a:r>
            <a:r>
              <a:rPr lang="en-US" altLang="zh-CN" dirty="0"/>
              <a:t>1986</a:t>
            </a:r>
            <a:r>
              <a:rPr lang="zh-CN" altLang="en-US" dirty="0"/>
              <a:t>）是用于预测股票价格波动的常用计量经济学时间序列模型</a:t>
            </a:r>
            <a:r>
              <a:rPr lang="zh-CN" altLang="en-US" i="1" dirty="0"/>
              <a:t>。</a:t>
            </a:r>
            <a:endParaRPr lang="zh-CN" altLang="en-US" dirty="0"/>
          </a:p>
        </p:txBody>
      </p:sp>
      <p:sp>
        <p:nvSpPr>
          <p:cNvPr id="4" name="灯片编号占位符 3"/>
          <p:cNvSpPr>
            <a:spLocks noGrp="1"/>
          </p:cNvSpPr>
          <p:nvPr>
            <p:ph type="sldNum" sz="quarter" idx="10"/>
          </p:nvPr>
        </p:nvSpPr>
        <p:spPr/>
        <p:txBody>
          <a:bodyPr/>
          <a:lstStyle/>
          <a:p>
            <a:fld id="{C0FF3EAB-7849-4D1F-BC45-C2032C6F8670}" type="slidenum">
              <a:rPr lang="zh-CN" altLang="en-US" smtClean="0"/>
              <a:t>14</a:t>
            </a:fld>
            <a:endParaRPr lang="zh-CN" altLang="en-US"/>
          </a:p>
        </p:txBody>
      </p:sp>
    </p:spTree>
    <p:extLst>
      <p:ext uri="{BB962C8B-B14F-4D97-AF65-F5344CB8AC3E}">
        <p14:creationId xmlns:p14="http://schemas.microsoft.com/office/powerpoint/2010/main" val="125530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t>2</a:t>
            </a:fld>
            <a:endParaRPr lang="zh-CN" altLang="en-US"/>
          </a:p>
        </p:txBody>
      </p:sp>
    </p:spTree>
    <p:extLst>
      <p:ext uri="{BB962C8B-B14F-4D97-AF65-F5344CB8AC3E}">
        <p14:creationId xmlns:p14="http://schemas.microsoft.com/office/powerpoint/2010/main" val="213464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3</a:t>
            </a:fld>
            <a:endParaRPr lang="zh-CN" altLang="en-US"/>
          </a:p>
        </p:txBody>
      </p:sp>
    </p:spTree>
    <p:extLst>
      <p:ext uri="{BB962C8B-B14F-4D97-AF65-F5344CB8AC3E}">
        <p14:creationId xmlns:p14="http://schemas.microsoft.com/office/powerpoint/2010/main" val="133202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4</a:t>
            </a:fld>
            <a:endParaRPr lang="zh-CN" altLang="en-US"/>
          </a:p>
        </p:txBody>
      </p:sp>
    </p:spTree>
    <p:extLst>
      <p:ext uri="{BB962C8B-B14F-4D97-AF65-F5344CB8AC3E}">
        <p14:creationId xmlns:p14="http://schemas.microsoft.com/office/powerpoint/2010/main" val="229949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5</a:t>
            </a:fld>
            <a:endParaRPr lang="zh-CN" altLang="en-US"/>
          </a:p>
        </p:txBody>
      </p:sp>
    </p:spTree>
    <p:extLst>
      <p:ext uri="{BB962C8B-B14F-4D97-AF65-F5344CB8AC3E}">
        <p14:creationId xmlns:p14="http://schemas.microsoft.com/office/powerpoint/2010/main" val="456125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6</a:t>
            </a:fld>
            <a:endParaRPr lang="zh-CN" altLang="en-US"/>
          </a:p>
        </p:txBody>
      </p:sp>
    </p:spTree>
    <p:extLst>
      <p:ext uri="{BB962C8B-B14F-4D97-AF65-F5344CB8AC3E}">
        <p14:creationId xmlns:p14="http://schemas.microsoft.com/office/powerpoint/2010/main" val="226064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7</a:t>
            </a:fld>
            <a:endParaRPr lang="zh-CN" altLang="en-US"/>
          </a:p>
        </p:txBody>
      </p:sp>
    </p:spTree>
    <p:extLst>
      <p:ext uri="{BB962C8B-B14F-4D97-AF65-F5344CB8AC3E}">
        <p14:creationId xmlns:p14="http://schemas.microsoft.com/office/powerpoint/2010/main" val="619499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8</a:t>
            </a:fld>
            <a:endParaRPr lang="zh-CN" altLang="en-US"/>
          </a:p>
        </p:txBody>
      </p:sp>
    </p:spTree>
    <p:extLst>
      <p:ext uri="{BB962C8B-B14F-4D97-AF65-F5344CB8AC3E}">
        <p14:creationId xmlns:p14="http://schemas.microsoft.com/office/powerpoint/2010/main" val="4148564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9</a:t>
            </a:fld>
            <a:endParaRPr lang="zh-CN" altLang="en-US"/>
          </a:p>
        </p:txBody>
      </p:sp>
    </p:spTree>
    <p:extLst>
      <p:ext uri="{BB962C8B-B14F-4D97-AF65-F5344CB8AC3E}">
        <p14:creationId xmlns:p14="http://schemas.microsoft.com/office/powerpoint/2010/main" val="104517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415066003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27236962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7" name="Picture 2" descr="未标题-7-01"/>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1496" r="1196"/>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453048"/>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808909"/>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矩形 2"/>
          <p:cNvSpPr/>
          <p:nvPr userDrawn="1"/>
        </p:nvSpPr>
        <p:spPr>
          <a:xfrm>
            <a:off x="4018384" y="0"/>
            <a:ext cx="4155232" cy="646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a typeface="+mn-ea"/>
            </a:endParaRPr>
          </a:p>
        </p:txBody>
      </p:sp>
      <p:sp>
        <p:nvSpPr>
          <p:cNvPr id="2" name="标题 1"/>
          <p:cNvSpPr>
            <a:spLocks noGrp="1"/>
          </p:cNvSpPr>
          <p:nvPr>
            <p:ph type="title" hasCustomPrompt="1"/>
          </p:nvPr>
        </p:nvSpPr>
        <p:spPr>
          <a:xfrm>
            <a:off x="4528457" y="81164"/>
            <a:ext cx="3135086" cy="480131"/>
          </a:xfrm>
        </p:spPr>
        <p:txBody>
          <a:bodyPr wrap="none">
            <a:noAutofit/>
          </a:bodyPr>
          <a:lstStyle>
            <a:lvl1pPr algn="ctr">
              <a:defRPr sz="2800" b="0">
                <a:solidFill>
                  <a:schemeClr val="bg1"/>
                </a:solidFill>
              </a:defRPr>
            </a:lvl1pPr>
          </a:lstStyle>
          <a:p>
            <a:r>
              <a:rPr lang="zh-CN" altLang="en-US" dirty="0"/>
              <a:t>输入标题</a:t>
            </a:r>
          </a:p>
        </p:txBody>
      </p:sp>
    </p:spTree>
    <p:extLst>
      <p:ext uri="{BB962C8B-B14F-4D97-AF65-F5344CB8AC3E}">
        <p14:creationId xmlns:p14="http://schemas.microsoft.com/office/powerpoint/2010/main" val="62981683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84819846"/>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102104103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241922832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411910304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41173632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A47D22-9896-4CDC-AC41-67924EE0DE7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410664439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47D22-9896-4CDC-AC41-67924EE0DE7C}"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4B3FB-6FDD-43B6-ACB1-4F3BF8EFAC8C}" type="slidenum">
              <a:rPr lang="zh-CN" altLang="en-US" smtClean="0"/>
              <a:t>‹#›</a:t>
            </a:fld>
            <a:endParaRPr lang="zh-CN" altLang="en-US"/>
          </a:p>
        </p:txBody>
      </p:sp>
    </p:spTree>
    <p:extLst>
      <p:ext uri="{BB962C8B-B14F-4D97-AF65-F5344CB8AC3E}">
        <p14:creationId xmlns:p14="http://schemas.microsoft.com/office/powerpoint/2010/main" val="57781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矩形 3"/>
          <p:cNvSpPr/>
          <p:nvPr/>
        </p:nvSpPr>
        <p:spPr>
          <a:xfrm>
            <a:off x="1103586" y="2086177"/>
            <a:ext cx="9984828" cy="1938992"/>
          </a:xfrm>
          <a:prstGeom prst="rect">
            <a:avLst/>
          </a:prstGeom>
        </p:spPr>
        <p:txBody>
          <a:bodyPr wrap="square">
            <a:spAutoFit/>
          </a:bodyPr>
          <a:lstStyle/>
          <a:p>
            <a:pPr algn="ctr"/>
            <a:r>
              <a:rPr lang="en-US" altLang="zh-CN" sz="4000" dirty="0"/>
              <a:t>Volatility Prediction using Financial Disclosures Sentiments with Word Embedding-based IR Models</a:t>
            </a:r>
            <a:endParaRPr lang="zh-CN" altLang="en-US" sz="4000" b="1" kern="1700" dirty="0">
              <a:latin typeface="微软雅黑" pitchFamily="34" charset="-122"/>
              <a:ea typeface="微软雅黑" pitchFamily="34" charset="-122"/>
              <a:sym typeface="微软雅黑" pitchFamily="34" charset="-122"/>
            </a:endParaRPr>
          </a:p>
        </p:txBody>
      </p:sp>
      <p:sp>
        <p:nvSpPr>
          <p:cNvPr id="8" name="文本框 7"/>
          <p:cNvSpPr txBox="1"/>
          <p:nvPr/>
        </p:nvSpPr>
        <p:spPr>
          <a:xfrm>
            <a:off x="3131099" y="4504126"/>
            <a:ext cx="5929801"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廖庆文</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2018/01/25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8653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Scale>
                                      <p:cBhvr>
                                        <p:cTn id="7" dur="5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4"/>
                                        </p:tgtEl>
                                        <p:attrNameLst>
                                          <p:attrName>ppt_x</p:attrName>
                                          <p:attrName>ppt_y</p:attrName>
                                        </p:attrNameLst>
                                      </p:cBhvr>
                                    </p:animMotion>
                                    <p:animEffect transition="in" filter="fade">
                                      <p:cBhvr>
                                        <p:cTn id="9" dur="500"/>
                                        <p:tgtEl>
                                          <p:spTgt spid="4"/>
                                        </p:tgtEl>
                                      </p:cBhvr>
                                    </p:animEffect>
                                  </p:childTnLst>
                                </p:cTn>
                              </p:par>
                            </p:childTnLst>
                          </p:cTn>
                        </p:par>
                        <p:par>
                          <p:cTn id="10" fill="hold">
                            <p:stCondLst>
                              <p:cond delay="4750"/>
                            </p:stCondLst>
                            <p:childTnLst>
                              <p:par>
                                <p:cTn id="11" presetID="22" presetClass="entr" presetSubtype="8" fill="hold" grpId="0" nodeType="afterEffect">
                                  <p:stCondLst>
                                    <p:cond delay="500"/>
                                  </p:stCondLst>
                                  <p:iterate type="lt">
                                    <p:tmPct val="30000"/>
                                  </p:iterate>
                                  <p:childTnLst>
                                    <p:set>
                                      <p:cBhvr>
                                        <p:cTn id="12" dur="1" fill="hold">
                                          <p:stCondLst>
                                            <p:cond delay="0"/>
                                          </p:stCondLst>
                                        </p:cTn>
                                        <p:tgtEl>
                                          <p:spTgt spid="8"/>
                                        </p:tgtEl>
                                        <p:attrNameLst>
                                          <p:attrName>style.visibility</p:attrName>
                                        </p:attrNameLst>
                                      </p:cBhvr>
                                      <p:to>
                                        <p:strVal val="visible"/>
                                      </p:to>
                                    </p:set>
                                    <p:animEffect transition="in" filter="wipe(left)">
                                      <p:cBhvr>
                                        <p:cTn id="13" dur="50"/>
                                        <p:tgtEl>
                                          <p:spTgt spid="8"/>
                                        </p:tgtEl>
                                      </p:cBhvr>
                                    </p:animEffect>
                                  </p:childTnLst>
                                </p:cTn>
                              </p:par>
                              <p:par>
                                <p:cTn id="14" presetID="36" presetClass="emph" presetSubtype="0" fill="hold" grpId="1" nodeType="withEffect">
                                  <p:stCondLst>
                                    <p:cond delay="0"/>
                                  </p:stCondLst>
                                  <p:iterate type="lt">
                                    <p:tmPct val="30000"/>
                                  </p:iterate>
                                  <p:childTnLst>
                                    <p:animScale>
                                      <p:cBhvr>
                                        <p:cTn id="15" dur="25" autoRev="1" fill="hold">
                                          <p:stCondLst>
                                            <p:cond delay="0"/>
                                          </p:stCondLst>
                                        </p:cTn>
                                        <p:tgtEl>
                                          <p:spTgt spid="8"/>
                                        </p:tgtEl>
                                      </p:cBhvr>
                                      <p:to x="80000" y="100000"/>
                                    </p:animScale>
                                    <p:anim by="(#ppt_w*0.10)" calcmode="lin" valueType="num">
                                      <p:cBhvr>
                                        <p:cTn id="16" dur="25" autoRev="1" fill="hold">
                                          <p:stCondLst>
                                            <p:cond delay="0"/>
                                          </p:stCondLst>
                                        </p:cTn>
                                        <p:tgtEl>
                                          <p:spTgt spid="8"/>
                                        </p:tgtEl>
                                        <p:attrNameLst>
                                          <p:attrName>ppt_x</p:attrName>
                                        </p:attrNameLst>
                                      </p:cBhvr>
                                    </p:anim>
                                    <p:anim by="(-#ppt_w*0.10)" calcmode="lin" valueType="num">
                                      <p:cBhvr>
                                        <p:cTn id="17" dur="25" autoRev="1" fill="hold">
                                          <p:stCondLst>
                                            <p:cond delay="0"/>
                                          </p:stCondLst>
                                        </p:cTn>
                                        <p:tgtEl>
                                          <p:spTgt spid="8"/>
                                        </p:tgtEl>
                                        <p:attrNameLst>
                                          <p:attrName>ppt_y</p:attrName>
                                        </p:attrNameLst>
                                      </p:cBhvr>
                                    </p:anim>
                                    <p:animRot by="-480000">
                                      <p:cBhvr>
                                        <p:cTn id="18" dur="25" autoRev="1"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522512" y="830176"/>
            <a:ext cx="11332170" cy="369332"/>
          </a:xfrm>
          <a:prstGeom prst="rect">
            <a:avLst/>
          </a:prstGeom>
          <a:noFill/>
        </p:spPr>
        <p:txBody>
          <a:bodyPr wrap="square" rtlCol="0">
            <a:spAutoFit/>
          </a:bodyPr>
          <a:lstStyle/>
          <a:p>
            <a:r>
              <a:rPr lang="en-US" altLang="zh-CN" b="1" dirty="0"/>
              <a:t>Feature Fusion</a:t>
            </a:r>
            <a:endParaRPr lang="zh-CN" altLang="en-US" b="1"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522512" y="1468389"/>
            <a:ext cx="10751230" cy="1200329"/>
          </a:xfrm>
          <a:prstGeom prst="rect">
            <a:avLst/>
          </a:prstGeom>
        </p:spPr>
        <p:txBody>
          <a:bodyPr wrap="square">
            <a:spAutoFit/>
          </a:bodyPr>
          <a:lstStyle/>
          <a:p>
            <a:r>
              <a:rPr lang="en-US" altLang="zh-CN" dirty="0"/>
              <a:t>Stacking =&gt; suffer from lack of training data</a:t>
            </a:r>
          </a:p>
          <a:p>
            <a:pPr marL="342900" indent="-342900">
              <a:buAutoNum type="arabicPeriod"/>
            </a:pPr>
            <a:endParaRPr lang="en-US" altLang="zh-CN" dirty="0"/>
          </a:p>
          <a:p>
            <a:endParaRPr lang="en-US" altLang="zh-CN" dirty="0"/>
          </a:p>
          <a:p>
            <a:r>
              <a:rPr lang="en-US" altLang="zh-CN" dirty="0"/>
              <a:t>A potential approach to learn both the feature sets in one model is the MKL method.</a:t>
            </a:r>
          </a:p>
        </p:txBody>
      </p:sp>
      <p:sp>
        <p:nvSpPr>
          <p:cNvPr id="3" name="下箭头 2"/>
          <p:cNvSpPr/>
          <p:nvPr/>
        </p:nvSpPr>
        <p:spPr>
          <a:xfrm>
            <a:off x="2789498" y="1889145"/>
            <a:ext cx="254643" cy="3588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2663543" y="3089474"/>
            <a:ext cx="5000000" cy="771429"/>
          </a:xfrm>
          <a:prstGeom prst="rect">
            <a:avLst/>
          </a:prstGeom>
        </p:spPr>
      </p:pic>
      <p:sp>
        <p:nvSpPr>
          <p:cNvPr id="5" name="下箭头 4"/>
          <p:cNvSpPr/>
          <p:nvPr/>
        </p:nvSpPr>
        <p:spPr>
          <a:xfrm>
            <a:off x="2789498" y="3813630"/>
            <a:ext cx="312517" cy="468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2512" y="4405650"/>
            <a:ext cx="9709508" cy="646331"/>
          </a:xfrm>
          <a:prstGeom prst="rect">
            <a:avLst/>
          </a:prstGeom>
        </p:spPr>
        <p:txBody>
          <a:bodyPr wrap="square">
            <a:spAutoFit/>
          </a:bodyPr>
          <a:lstStyle/>
          <a:p>
            <a:r>
              <a:rPr lang="en-US" altLang="zh-CN" dirty="0"/>
              <a:t>We use the </a:t>
            </a:r>
            <a:r>
              <a:rPr lang="en-US" altLang="zh-CN" dirty="0" err="1"/>
              <a:t>mklaren</a:t>
            </a:r>
            <a:r>
              <a:rPr lang="en-US" altLang="zh-CN" dirty="0"/>
              <a:t> method (</a:t>
            </a:r>
            <a:r>
              <a:rPr lang="en-US" altLang="zh-CN" dirty="0" err="1"/>
              <a:t>Straˇzar</a:t>
            </a:r>
            <a:r>
              <a:rPr lang="en-US" altLang="zh-CN" dirty="0"/>
              <a:t> and </a:t>
            </a:r>
            <a:r>
              <a:rPr lang="en-US" altLang="zh-CN" dirty="0" err="1"/>
              <a:t>Curk</a:t>
            </a:r>
            <a:r>
              <a:rPr lang="en-US" altLang="zh-CN" dirty="0"/>
              <a:t>, 2016) which has linear complexity in the number of data instances and kernels.</a:t>
            </a:r>
            <a:endParaRPr lang="zh-CN" altLang="en-US" dirty="0"/>
          </a:p>
        </p:txBody>
      </p:sp>
    </p:spTree>
    <p:extLst>
      <p:ext uri="{BB962C8B-B14F-4D97-AF65-F5344CB8AC3E}">
        <p14:creationId xmlns:p14="http://schemas.microsoft.com/office/powerpoint/2010/main" val="20990719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Experiments and Results</a:t>
            </a:r>
            <a:endParaRPr lang="zh-CN" altLang="en-US" dirty="0"/>
          </a:p>
        </p:txBody>
      </p:sp>
      <p:sp>
        <p:nvSpPr>
          <p:cNvPr id="3" name="椭圆 2"/>
          <p:cNvSpPr/>
          <p:nvPr/>
        </p:nvSpPr>
        <p:spPr>
          <a:xfrm>
            <a:off x="1017323" y="1102903"/>
            <a:ext cx="425168" cy="425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1</a:t>
            </a:r>
            <a:endParaRPr lang="zh-CN" altLang="en-US" sz="1600" dirty="0">
              <a:solidFill>
                <a:schemeClr val="bg1"/>
              </a:solidFill>
              <a:cs typeface="+mn-ea"/>
              <a:sym typeface="+mn-lt"/>
            </a:endParaRPr>
          </a:p>
        </p:txBody>
      </p:sp>
      <p:sp>
        <p:nvSpPr>
          <p:cNvPr id="4" name="文本框 3"/>
          <p:cNvSpPr txBox="1"/>
          <p:nvPr/>
        </p:nvSpPr>
        <p:spPr>
          <a:xfrm>
            <a:off x="1442490" y="1041129"/>
            <a:ext cx="4260719" cy="400110"/>
          </a:xfrm>
          <a:prstGeom prst="rect">
            <a:avLst/>
          </a:prstGeom>
          <a:noFill/>
        </p:spPr>
        <p:txBody>
          <a:bodyPr wrap="square" rtlCol="0">
            <a:spAutoFit/>
          </a:bodyPr>
          <a:lstStyle/>
          <a:p>
            <a:r>
              <a:rPr lang="en-US" altLang="zh-CN" sz="2000" b="1" dirty="0">
                <a:cs typeface="+mn-ea"/>
                <a:sym typeface="+mn-lt"/>
              </a:rPr>
              <a:t>Dataset</a:t>
            </a:r>
            <a:endParaRPr lang="zh-CN" altLang="en-US" sz="2000" dirty="0">
              <a:cs typeface="+mn-ea"/>
              <a:sym typeface="+mn-lt"/>
            </a:endParaRPr>
          </a:p>
        </p:txBody>
      </p:sp>
      <p:sp>
        <p:nvSpPr>
          <p:cNvPr id="5" name="文本框 4"/>
          <p:cNvSpPr txBox="1"/>
          <p:nvPr/>
        </p:nvSpPr>
        <p:spPr>
          <a:xfrm>
            <a:off x="1442490" y="1424098"/>
            <a:ext cx="10074320"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cs typeface="+mn-ea"/>
                <a:sym typeface="+mn-lt"/>
              </a:rPr>
              <a:t>the reports of companies of the U.S. stock markets from 2006 to 2015, </a:t>
            </a:r>
            <a:r>
              <a:rPr lang="en-US" altLang="zh-CN" dirty="0"/>
              <a:t>We extract the Risk Factors section using term matching heuristics.</a:t>
            </a:r>
          </a:p>
          <a:p>
            <a:pPr marL="285750" indent="-285750">
              <a:buFont typeface="Wingdings" panose="05000000000000000000" pitchFamily="2" charset="2"/>
              <a:buChar char="Ø"/>
            </a:pPr>
            <a:r>
              <a:rPr lang="en-US" altLang="zh-CN" dirty="0"/>
              <a:t>the stock prices, collected from the Yahoo website.</a:t>
            </a:r>
            <a:endParaRPr lang="zh-CN" altLang="en-US" dirty="0">
              <a:cs typeface="+mn-ea"/>
              <a:sym typeface="+mn-lt"/>
            </a:endParaRPr>
          </a:p>
        </p:txBody>
      </p:sp>
      <p:sp>
        <p:nvSpPr>
          <p:cNvPr id="6" name="椭圆 5"/>
          <p:cNvSpPr/>
          <p:nvPr/>
        </p:nvSpPr>
        <p:spPr>
          <a:xfrm>
            <a:off x="1017323" y="2730397"/>
            <a:ext cx="425168" cy="425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2</a:t>
            </a:r>
            <a:endParaRPr lang="zh-CN" altLang="en-US" sz="1600" dirty="0">
              <a:solidFill>
                <a:schemeClr val="bg1"/>
              </a:solidFill>
              <a:cs typeface="+mn-ea"/>
              <a:sym typeface="+mn-lt"/>
            </a:endParaRPr>
          </a:p>
        </p:txBody>
      </p:sp>
      <p:sp>
        <p:nvSpPr>
          <p:cNvPr id="7" name="文本框 6"/>
          <p:cNvSpPr txBox="1"/>
          <p:nvPr/>
        </p:nvSpPr>
        <p:spPr>
          <a:xfrm>
            <a:off x="1442490" y="2668623"/>
            <a:ext cx="4260719" cy="400110"/>
          </a:xfrm>
          <a:prstGeom prst="rect">
            <a:avLst/>
          </a:prstGeom>
          <a:noFill/>
        </p:spPr>
        <p:txBody>
          <a:bodyPr wrap="square" rtlCol="0">
            <a:spAutoFit/>
          </a:bodyPr>
          <a:lstStyle/>
          <a:p>
            <a:r>
              <a:rPr lang="en-US" altLang="zh-CN" sz="2000" b="1" dirty="0">
                <a:cs typeface="+mn-ea"/>
                <a:sym typeface="+mn-lt"/>
              </a:rPr>
              <a:t>Baselines</a:t>
            </a:r>
            <a:endParaRPr lang="zh-CN" altLang="en-US" sz="2000" dirty="0">
              <a:cs typeface="+mn-ea"/>
              <a:sym typeface="+mn-lt"/>
            </a:endParaRPr>
          </a:p>
        </p:txBody>
      </p:sp>
      <p:sp>
        <p:nvSpPr>
          <p:cNvPr id="9" name="文本框 8"/>
          <p:cNvSpPr txBox="1"/>
          <p:nvPr/>
        </p:nvSpPr>
        <p:spPr>
          <a:xfrm>
            <a:off x="1442490" y="2976255"/>
            <a:ext cx="5801713" cy="1477328"/>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GARCH</a:t>
            </a:r>
            <a:endParaRPr lang="en-US" altLang="zh-CN" dirty="0">
              <a:cs typeface="+mn-ea"/>
              <a:sym typeface="+mn-lt"/>
            </a:endParaRPr>
          </a:p>
          <a:p>
            <a:pPr marL="285750" indent="-285750">
              <a:buFont typeface="Wingdings" panose="05000000000000000000" pitchFamily="2" charset="2"/>
              <a:buChar char="Ø"/>
            </a:pPr>
            <a:r>
              <a:rPr lang="en-US" altLang="zh-CN" dirty="0"/>
              <a:t>Market</a:t>
            </a:r>
          </a:p>
          <a:p>
            <a:pPr marL="285750" indent="-285750">
              <a:buFont typeface="Wingdings" panose="05000000000000000000" pitchFamily="2" charset="2"/>
              <a:buChar char="Ø"/>
            </a:pPr>
            <a:r>
              <a:rPr lang="en-US" altLang="zh-CN" dirty="0"/>
              <a:t>Wang et al. (2013)</a:t>
            </a:r>
          </a:p>
          <a:p>
            <a:pPr marL="285750" indent="-285750">
              <a:buFont typeface="Wingdings" panose="05000000000000000000" pitchFamily="2" charset="2"/>
              <a:buChar char="Ø"/>
            </a:pPr>
            <a:r>
              <a:rPr lang="en-US" altLang="zh-CN" dirty="0"/>
              <a:t>Tsai et al. (2014)</a:t>
            </a:r>
          </a:p>
          <a:p>
            <a:pPr marL="285750" indent="-285750">
              <a:buFont typeface="Wingdings" panose="05000000000000000000" pitchFamily="2" charset="2"/>
              <a:buChar char="Ø"/>
            </a:pPr>
            <a:endParaRPr lang="zh-CN" altLang="en-US" dirty="0">
              <a:cs typeface="+mn-ea"/>
              <a:sym typeface="+mn-lt"/>
            </a:endParaRPr>
          </a:p>
        </p:txBody>
      </p:sp>
      <p:sp>
        <p:nvSpPr>
          <p:cNvPr id="10" name="椭圆 9"/>
          <p:cNvSpPr/>
          <p:nvPr/>
        </p:nvSpPr>
        <p:spPr>
          <a:xfrm>
            <a:off x="1017323" y="4565795"/>
            <a:ext cx="425168" cy="425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solidFill>
                  <a:schemeClr val="bg1"/>
                </a:solidFill>
                <a:cs typeface="+mn-ea"/>
                <a:sym typeface="+mn-lt"/>
              </a:rPr>
              <a:t>3</a:t>
            </a:r>
            <a:endParaRPr lang="zh-CN" altLang="en-US" sz="1600" dirty="0">
              <a:solidFill>
                <a:schemeClr val="bg1"/>
              </a:solidFill>
              <a:cs typeface="+mn-ea"/>
              <a:sym typeface="+mn-lt"/>
            </a:endParaRPr>
          </a:p>
        </p:txBody>
      </p:sp>
      <p:sp>
        <p:nvSpPr>
          <p:cNvPr id="11" name="文本框 10"/>
          <p:cNvSpPr txBox="1"/>
          <p:nvPr/>
        </p:nvSpPr>
        <p:spPr>
          <a:xfrm>
            <a:off x="1442490" y="4561160"/>
            <a:ext cx="4260719" cy="400110"/>
          </a:xfrm>
          <a:prstGeom prst="rect">
            <a:avLst/>
          </a:prstGeom>
          <a:noFill/>
        </p:spPr>
        <p:txBody>
          <a:bodyPr wrap="square" rtlCol="0">
            <a:spAutoFit/>
          </a:bodyPr>
          <a:lstStyle/>
          <a:p>
            <a:r>
              <a:rPr lang="en-US" altLang="zh-CN" sz="2000" b="1" dirty="0">
                <a:cs typeface="+mn-ea"/>
                <a:sym typeface="+mn-lt"/>
              </a:rPr>
              <a:t>Evaluation Metrics</a:t>
            </a:r>
            <a:endParaRPr lang="zh-CN" altLang="en-US" sz="2000" dirty="0">
              <a:cs typeface="+mn-ea"/>
              <a:sym typeface="+mn-lt"/>
            </a:endParaRPr>
          </a:p>
        </p:txBody>
      </p:sp>
      <p:pic>
        <p:nvPicPr>
          <p:cNvPr id="2" name="图片 1"/>
          <p:cNvPicPr>
            <a:picLocks noChangeAspect="1"/>
          </p:cNvPicPr>
          <p:nvPr/>
        </p:nvPicPr>
        <p:blipFill>
          <a:blip r:embed="rId3"/>
          <a:stretch>
            <a:fillRect/>
          </a:stretch>
        </p:blipFill>
        <p:spPr>
          <a:xfrm>
            <a:off x="1442490" y="5140003"/>
            <a:ext cx="4819048" cy="1447619"/>
          </a:xfrm>
          <a:prstGeom prst="rect">
            <a:avLst/>
          </a:prstGeom>
        </p:spPr>
      </p:pic>
    </p:spTree>
    <p:extLst>
      <p:ext uri="{BB962C8B-B14F-4D97-AF65-F5344CB8AC3E}">
        <p14:creationId xmlns:p14="http://schemas.microsoft.com/office/powerpoint/2010/main" val="6768594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2800"/>
                            </p:stCondLst>
                            <p:childTnLst>
                              <p:par>
                                <p:cTn id="15" presetID="10"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1200"/>
                            </p:stCondLst>
                            <p:childTnLst>
                              <p:par>
                                <p:cTn id="19" presetID="45"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anim calcmode="lin" valueType="num">
                                      <p:cBhvr>
                                        <p:cTn id="22" dur="2000" fill="hold"/>
                                        <p:tgtEl>
                                          <p:spTgt spid="6"/>
                                        </p:tgtEl>
                                        <p:attrNameLst>
                                          <p:attrName>ppt_w</p:attrName>
                                        </p:attrNameLst>
                                      </p:cBhvr>
                                      <p:tavLst>
                                        <p:tav tm="0" fmla="#ppt_w*sin(2.5*pi*$)">
                                          <p:val>
                                            <p:fltVal val="0"/>
                                          </p:val>
                                        </p:tav>
                                        <p:tav tm="100000">
                                          <p:val>
                                            <p:fltVal val="1"/>
                                          </p:val>
                                        </p:tav>
                                      </p:tavLst>
                                    </p:anim>
                                    <p:anim calcmode="lin" valueType="num">
                                      <p:cBhvr>
                                        <p:cTn id="23" dur="20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32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14100"/>
                            </p:stCondLst>
                            <p:childTnLst>
                              <p:par>
                                <p:cTn id="29" presetID="10" presetClass="entr" presetSubtype="0" fill="hold" grpId="0" nodeType="afterEffect">
                                  <p:stCondLst>
                                    <p:cond delay="0"/>
                                  </p:stCondLst>
                                  <p:iterate type="lt">
                                    <p:tmPct val="10000"/>
                                  </p:iterate>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16600"/>
                            </p:stCondLst>
                            <p:childTnLst>
                              <p:par>
                                <p:cTn id="33" presetID="45"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anim calcmode="lin" valueType="num">
                                      <p:cBhvr>
                                        <p:cTn id="36" dur="2000" fill="hold"/>
                                        <p:tgtEl>
                                          <p:spTgt spid="10"/>
                                        </p:tgtEl>
                                        <p:attrNameLst>
                                          <p:attrName>ppt_w</p:attrName>
                                        </p:attrNameLst>
                                      </p:cBhvr>
                                      <p:tavLst>
                                        <p:tav tm="0" fmla="#ppt_w*sin(2.5*pi*$)">
                                          <p:val>
                                            <p:fltVal val="0"/>
                                          </p:val>
                                        </p:tav>
                                        <p:tav tm="100000">
                                          <p:val>
                                            <p:fltVal val="1"/>
                                          </p:val>
                                        </p:tav>
                                      </p:tavLst>
                                    </p:anim>
                                    <p:anim calcmode="lin" valueType="num">
                                      <p:cBhvr>
                                        <p:cTn id="37" dur="2000" fill="hold"/>
                                        <p:tgtEl>
                                          <p:spTgt spid="10"/>
                                        </p:tgtEl>
                                        <p:attrNameLst>
                                          <p:attrName>ppt_h</p:attrName>
                                        </p:attrNameLst>
                                      </p:cBhvr>
                                      <p:tavLst>
                                        <p:tav tm="0">
                                          <p:val>
                                            <p:strVal val="#ppt_h"/>
                                          </p:val>
                                        </p:tav>
                                        <p:tav tm="100000">
                                          <p:val>
                                            <p:strVal val="#ppt_h"/>
                                          </p:val>
                                        </p:tav>
                                      </p:tavLst>
                                    </p:anim>
                                  </p:childTnLst>
                                </p:cTn>
                              </p:par>
                            </p:childTnLst>
                          </p:cTn>
                        </p:par>
                        <p:par>
                          <p:cTn id="38" fill="hold">
                            <p:stCondLst>
                              <p:cond delay="18600"/>
                            </p:stCondLst>
                            <p:childTnLst>
                              <p:par>
                                <p:cTn id="39" presetID="10" presetClass="entr" presetSubtype="0" fill="hold" grpId="0" nodeType="afterEffect">
                                  <p:stCondLst>
                                    <p:cond delay="0"/>
                                  </p:stCondLst>
                                  <p:iterate type="lt">
                                    <p:tmPct val="10000"/>
                                  </p:iterate>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9"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Experiments and Results</a:t>
            </a:r>
            <a:endParaRPr lang="zh-CN" altLang="en-US" dirty="0"/>
          </a:p>
        </p:txBody>
      </p:sp>
      <p:sp>
        <p:nvSpPr>
          <p:cNvPr id="13" name="矩形 12"/>
          <p:cNvSpPr/>
          <p:nvPr/>
        </p:nvSpPr>
        <p:spPr>
          <a:xfrm>
            <a:off x="484592" y="906248"/>
            <a:ext cx="3838167" cy="369332"/>
          </a:xfrm>
          <a:prstGeom prst="rect">
            <a:avLst/>
          </a:prstGeom>
        </p:spPr>
        <p:txBody>
          <a:bodyPr wrap="none">
            <a:spAutoFit/>
          </a:bodyPr>
          <a:lstStyle/>
          <a:p>
            <a:r>
              <a:rPr lang="en-US" altLang="zh-CN" dirty="0"/>
              <a:t>Content Analysis of 10-K Reports</a:t>
            </a:r>
            <a:endParaRPr lang="zh-CN" altLang="en-US" dirty="0"/>
          </a:p>
        </p:txBody>
      </p:sp>
      <p:sp>
        <p:nvSpPr>
          <p:cNvPr id="16" name="矩形 15"/>
          <p:cNvSpPr/>
          <p:nvPr/>
        </p:nvSpPr>
        <p:spPr>
          <a:xfrm>
            <a:off x="484592" y="4592785"/>
            <a:ext cx="10019817" cy="923330"/>
          </a:xfrm>
          <a:prstGeom prst="rect">
            <a:avLst/>
          </a:prstGeom>
        </p:spPr>
        <p:txBody>
          <a:bodyPr wrap="square">
            <a:spAutoFit/>
          </a:bodyPr>
          <a:lstStyle/>
          <a:p>
            <a:r>
              <a:rPr lang="en-US" altLang="zh-CN" dirty="0"/>
              <a:t>This subset is also the most recent cluster and presumably more similar to the future reports. Therefore, in the following, we only use this subset, which consists of 3892 reports, belonging to 1323 companies</a:t>
            </a:r>
            <a:endParaRPr lang="zh-CN" altLang="en-US" dirty="0"/>
          </a:p>
        </p:txBody>
      </p:sp>
      <p:pic>
        <p:nvPicPr>
          <p:cNvPr id="17" name="图片 16"/>
          <p:cNvPicPr>
            <a:picLocks noChangeAspect="1"/>
          </p:cNvPicPr>
          <p:nvPr/>
        </p:nvPicPr>
        <p:blipFill>
          <a:blip r:embed="rId3"/>
          <a:stretch>
            <a:fillRect/>
          </a:stretch>
        </p:blipFill>
        <p:spPr>
          <a:xfrm>
            <a:off x="484592" y="1297547"/>
            <a:ext cx="6961905" cy="3295238"/>
          </a:xfrm>
          <a:prstGeom prst="rect">
            <a:avLst/>
          </a:prstGeom>
        </p:spPr>
      </p:pic>
    </p:spTree>
    <p:extLst>
      <p:ext uri="{BB962C8B-B14F-4D97-AF65-F5344CB8AC3E}">
        <p14:creationId xmlns:p14="http://schemas.microsoft.com/office/powerpoint/2010/main" val="16021749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Experiments and Results</a:t>
            </a:r>
            <a:endParaRPr lang="zh-CN" altLang="en-US" dirty="0"/>
          </a:p>
        </p:txBody>
      </p:sp>
      <p:sp>
        <p:nvSpPr>
          <p:cNvPr id="13" name="矩形 12"/>
          <p:cNvSpPr/>
          <p:nvPr/>
        </p:nvSpPr>
        <p:spPr>
          <a:xfrm>
            <a:off x="484592" y="819162"/>
            <a:ext cx="2326599" cy="369332"/>
          </a:xfrm>
          <a:prstGeom prst="rect">
            <a:avLst/>
          </a:prstGeom>
        </p:spPr>
        <p:txBody>
          <a:bodyPr wrap="none">
            <a:spAutoFit/>
          </a:bodyPr>
          <a:lstStyle/>
          <a:p>
            <a:r>
              <a:rPr lang="en-US" altLang="zh-CN" dirty="0"/>
              <a:t>Volatility Prediction</a:t>
            </a:r>
            <a:endParaRPr lang="zh-CN" altLang="en-US" dirty="0"/>
          </a:p>
        </p:txBody>
      </p:sp>
      <p:pic>
        <p:nvPicPr>
          <p:cNvPr id="3" name="图片 2"/>
          <p:cNvPicPr>
            <a:picLocks noChangeAspect="1"/>
          </p:cNvPicPr>
          <p:nvPr/>
        </p:nvPicPr>
        <p:blipFill>
          <a:blip r:embed="rId3"/>
          <a:stretch>
            <a:fillRect/>
          </a:stretch>
        </p:blipFill>
        <p:spPr>
          <a:xfrm>
            <a:off x="484592" y="1200121"/>
            <a:ext cx="5542857" cy="2790476"/>
          </a:xfrm>
          <a:prstGeom prst="rect">
            <a:avLst/>
          </a:prstGeom>
        </p:spPr>
      </p:pic>
      <p:pic>
        <p:nvPicPr>
          <p:cNvPr id="4" name="图片 3"/>
          <p:cNvPicPr>
            <a:picLocks noChangeAspect="1"/>
          </p:cNvPicPr>
          <p:nvPr/>
        </p:nvPicPr>
        <p:blipFill>
          <a:blip r:embed="rId4"/>
          <a:stretch>
            <a:fillRect/>
          </a:stretch>
        </p:blipFill>
        <p:spPr>
          <a:xfrm>
            <a:off x="1532144" y="4002224"/>
            <a:ext cx="4690742" cy="2812698"/>
          </a:xfrm>
          <a:prstGeom prst="rect">
            <a:avLst/>
          </a:prstGeom>
        </p:spPr>
      </p:pic>
      <p:pic>
        <p:nvPicPr>
          <p:cNvPr id="6" name="图片 5"/>
          <p:cNvPicPr>
            <a:picLocks noChangeAspect="1"/>
          </p:cNvPicPr>
          <p:nvPr/>
        </p:nvPicPr>
        <p:blipFill>
          <a:blip r:embed="rId5"/>
          <a:stretch>
            <a:fillRect/>
          </a:stretch>
        </p:blipFill>
        <p:spPr>
          <a:xfrm>
            <a:off x="6096000" y="1403960"/>
            <a:ext cx="5384634" cy="4121482"/>
          </a:xfrm>
          <a:prstGeom prst="rect">
            <a:avLst/>
          </a:prstGeom>
        </p:spPr>
      </p:pic>
    </p:spTree>
    <p:extLst>
      <p:ext uri="{BB962C8B-B14F-4D97-AF65-F5344CB8AC3E}">
        <p14:creationId xmlns:p14="http://schemas.microsoft.com/office/powerpoint/2010/main" val="227538841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矩形 6"/>
          <p:cNvSpPr/>
          <p:nvPr/>
        </p:nvSpPr>
        <p:spPr>
          <a:xfrm>
            <a:off x="3774679" y="2967335"/>
            <a:ext cx="6341884" cy="923330"/>
          </a:xfrm>
          <a:prstGeom prst="rect">
            <a:avLst/>
          </a:prstGeom>
        </p:spPr>
        <p:txBody>
          <a:bodyPr wrap="square">
            <a:spAutoFit/>
          </a:bodyPr>
          <a:lstStyle/>
          <a:p>
            <a:pPr fontAlgn="auto">
              <a:spcBef>
                <a:spcPts val="0"/>
              </a:spcBef>
              <a:spcAft>
                <a:spcPts val="0"/>
              </a:spcAft>
              <a:defRPr/>
            </a:pPr>
            <a:r>
              <a:rPr lang="en-US" altLang="zh-CN" sz="5400" b="1" kern="1700" dirty="0">
                <a:latin typeface="微软雅黑" pitchFamily="34" charset="-122"/>
                <a:ea typeface="微软雅黑" pitchFamily="34" charset="-122"/>
                <a:sym typeface="微软雅黑" pitchFamily="34" charset="-122"/>
              </a:rPr>
              <a:t>Thank You</a:t>
            </a:r>
            <a:endParaRPr lang="zh-CN" altLang="en-US" sz="5400" b="1" kern="17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549507676"/>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Scale>
                                      <p:cBhvr>
                                        <p:cTn id="7" dur="5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7"/>
                                        </p:tgtEl>
                                        <p:attrNameLst>
                                          <p:attrName>ppt_x</p:attrName>
                                          <p:attrName>ppt_y</p:attrName>
                                        </p:attrNameLst>
                                      </p:cBhvr>
                                    </p:animMotion>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913913" y="2499964"/>
            <a:ext cx="1944216" cy="1944216"/>
            <a:chOff x="4840752" y="1682588"/>
            <a:chExt cx="1944216" cy="1944216"/>
          </a:xfrm>
        </p:grpSpPr>
        <p:sp>
          <p:nvSpPr>
            <p:cNvPr id="32" name="圆角矩形 31"/>
            <p:cNvSpPr/>
            <p:nvPr/>
          </p:nvSpPr>
          <p:spPr>
            <a:xfrm rot="19460361">
              <a:off x="4840752" y="1682588"/>
              <a:ext cx="1944216" cy="1944216"/>
            </a:xfrm>
            <a:prstGeom prst="roundRect">
              <a:avLst/>
            </a:prstGeom>
            <a:gradFill flip="none" rotWithShape="1">
              <a:gsLst>
                <a:gs pos="0">
                  <a:srgbClr val="C9CBC8"/>
                </a:gs>
                <a:gs pos="100000">
                  <a:srgbClr val="FCFCFC"/>
                </a:gs>
              </a:gsLst>
              <a:lin ang="8100000" scaled="1"/>
              <a:tileRect/>
            </a:gra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3" name="Freeform 15"/>
            <p:cNvSpPr>
              <a:spLocks noEditPoints="1"/>
            </p:cNvSpPr>
            <p:nvPr/>
          </p:nvSpPr>
          <p:spPr bwMode="auto">
            <a:xfrm>
              <a:off x="5272466" y="2111480"/>
              <a:ext cx="1080788" cy="1086432"/>
            </a:xfrm>
            <a:custGeom>
              <a:avLst/>
              <a:gdLst>
                <a:gd name="T0" fmla="*/ 192 w 383"/>
                <a:gd name="T1" fmla="*/ 64 h 385"/>
                <a:gd name="T2" fmla="*/ 336 w 383"/>
                <a:gd name="T3" fmla="*/ 224 h 385"/>
                <a:gd name="T4" fmla="*/ 336 w 383"/>
                <a:gd name="T5" fmla="*/ 385 h 385"/>
                <a:gd name="T6" fmla="*/ 239 w 383"/>
                <a:gd name="T7" fmla="*/ 385 h 385"/>
                <a:gd name="T8" fmla="*/ 239 w 383"/>
                <a:gd name="T9" fmla="*/ 264 h 385"/>
                <a:gd name="T10" fmla="*/ 236 w 383"/>
                <a:gd name="T11" fmla="*/ 253 h 385"/>
                <a:gd name="T12" fmla="*/ 227 w 383"/>
                <a:gd name="T13" fmla="*/ 244 h 385"/>
                <a:gd name="T14" fmla="*/ 215 w 383"/>
                <a:gd name="T15" fmla="*/ 241 h 385"/>
                <a:gd name="T16" fmla="*/ 168 w 383"/>
                <a:gd name="T17" fmla="*/ 241 h 385"/>
                <a:gd name="T18" fmla="*/ 156 w 383"/>
                <a:gd name="T19" fmla="*/ 244 h 385"/>
                <a:gd name="T20" fmla="*/ 146 w 383"/>
                <a:gd name="T21" fmla="*/ 253 h 385"/>
                <a:gd name="T22" fmla="*/ 144 w 383"/>
                <a:gd name="T23" fmla="*/ 264 h 385"/>
                <a:gd name="T24" fmla="*/ 144 w 383"/>
                <a:gd name="T25" fmla="*/ 385 h 385"/>
                <a:gd name="T26" fmla="*/ 48 w 383"/>
                <a:gd name="T27" fmla="*/ 385 h 385"/>
                <a:gd name="T28" fmla="*/ 48 w 383"/>
                <a:gd name="T29" fmla="*/ 224 h 385"/>
                <a:gd name="T30" fmla="*/ 192 w 383"/>
                <a:gd name="T31" fmla="*/ 64 h 385"/>
                <a:gd name="T32" fmla="*/ 312 w 383"/>
                <a:gd name="T33" fmla="*/ 24 h 385"/>
                <a:gd name="T34" fmla="*/ 360 w 383"/>
                <a:gd name="T35" fmla="*/ 24 h 385"/>
                <a:gd name="T36" fmla="*/ 360 w 383"/>
                <a:gd name="T37" fmla="*/ 129 h 385"/>
                <a:gd name="T38" fmla="*/ 312 w 383"/>
                <a:gd name="T39" fmla="*/ 74 h 385"/>
                <a:gd name="T40" fmla="*/ 312 w 383"/>
                <a:gd name="T41" fmla="*/ 24 h 385"/>
                <a:gd name="T42" fmla="*/ 168 w 383"/>
                <a:gd name="T43" fmla="*/ 0 h 385"/>
                <a:gd name="T44" fmla="*/ 215 w 383"/>
                <a:gd name="T45" fmla="*/ 0 h 385"/>
                <a:gd name="T46" fmla="*/ 383 w 383"/>
                <a:gd name="T47" fmla="*/ 193 h 385"/>
                <a:gd name="T48" fmla="*/ 336 w 383"/>
                <a:gd name="T49" fmla="*/ 193 h 385"/>
                <a:gd name="T50" fmla="*/ 192 w 383"/>
                <a:gd name="T51" fmla="*/ 27 h 385"/>
                <a:gd name="T52" fmla="*/ 48 w 383"/>
                <a:gd name="T53" fmla="*/ 193 h 385"/>
                <a:gd name="T54" fmla="*/ 0 w 383"/>
                <a:gd name="T55" fmla="*/ 193 h 385"/>
                <a:gd name="T56" fmla="*/ 168 w 383"/>
                <a:gd name="T5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3" h="385">
                  <a:moveTo>
                    <a:pt x="192" y="64"/>
                  </a:moveTo>
                  <a:lnTo>
                    <a:pt x="336" y="224"/>
                  </a:lnTo>
                  <a:lnTo>
                    <a:pt x="336" y="385"/>
                  </a:lnTo>
                  <a:lnTo>
                    <a:pt x="239" y="385"/>
                  </a:lnTo>
                  <a:lnTo>
                    <a:pt x="239" y="264"/>
                  </a:lnTo>
                  <a:lnTo>
                    <a:pt x="236" y="253"/>
                  </a:lnTo>
                  <a:lnTo>
                    <a:pt x="227" y="244"/>
                  </a:lnTo>
                  <a:lnTo>
                    <a:pt x="215" y="241"/>
                  </a:lnTo>
                  <a:lnTo>
                    <a:pt x="168" y="241"/>
                  </a:lnTo>
                  <a:lnTo>
                    <a:pt x="156" y="244"/>
                  </a:lnTo>
                  <a:lnTo>
                    <a:pt x="146" y="253"/>
                  </a:lnTo>
                  <a:lnTo>
                    <a:pt x="144" y="264"/>
                  </a:lnTo>
                  <a:lnTo>
                    <a:pt x="144" y="385"/>
                  </a:lnTo>
                  <a:lnTo>
                    <a:pt x="48" y="385"/>
                  </a:lnTo>
                  <a:lnTo>
                    <a:pt x="48" y="224"/>
                  </a:lnTo>
                  <a:lnTo>
                    <a:pt x="192" y="64"/>
                  </a:lnTo>
                  <a:close/>
                  <a:moveTo>
                    <a:pt x="312" y="24"/>
                  </a:moveTo>
                  <a:lnTo>
                    <a:pt x="360" y="24"/>
                  </a:lnTo>
                  <a:lnTo>
                    <a:pt x="360" y="129"/>
                  </a:lnTo>
                  <a:lnTo>
                    <a:pt x="312" y="74"/>
                  </a:lnTo>
                  <a:lnTo>
                    <a:pt x="312" y="24"/>
                  </a:lnTo>
                  <a:close/>
                  <a:moveTo>
                    <a:pt x="168" y="0"/>
                  </a:moveTo>
                  <a:lnTo>
                    <a:pt x="215" y="0"/>
                  </a:lnTo>
                  <a:lnTo>
                    <a:pt x="383" y="193"/>
                  </a:lnTo>
                  <a:lnTo>
                    <a:pt x="336" y="193"/>
                  </a:lnTo>
                  <a:lnTo>
                    <a:pt x="192" y="27"/>
                  </a:lnTo>
                  <a:lnTo>
                    <a:pt x="48" y="193"/>
                  </a:lnTo>
                  <a:lnTo>
                    <a:pt x="0" y="193"/>
                  </a:lnTo>
                  <a:lnTo>
                    <a:pt x="168" y="0"/>
                  </a:lnTo>
                  <a:close/>
                </a:path>
              </a:pathLst>
            </a:custGeom>
            <a:solidFill>
              <a:schemeClr val="accent2"/>
            </a:solidFill>
            <a:ln w="3175">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cxnSp>
        <p:nvCxnSpPr>
          <p:cNvPr id="42" name="直接连接符 41"/>
          <p:cNvCxnSpPr/>
          <p:nvPr/>
        </p:nvCxnSpPr>
        <p:spPr>
          <a:xfrm flipV="1">
            <a:off x="5584270" y="1788459"/>
            <a:ext cx="0" cy="31981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488675" y="2357264"/>
            <a:ext cx="3222882" cy="2329989"/>
            <a:chOff x="6488675" y="2357264"/>
            <a:chExt cx="3222882" cy="2329989"/>
          </a:xfrm>
        </p:grpSpPr>
        <p:sp>
          <p:nvSpPr>
            <p:cNvPr id="56" name="文本框 55"/>
            <p:cNvSpPr txBox="1"/>
            <p:nvPr/>
          </p:nvSpPr>
          <p:spPr>
            <a:xfrm>
              <a:off x="6488677" y="2357264"/>
              <a:ext cx="2007940" cy="307777"/>
            </a:xfrm>
            <a:prstGeom prst="rect">
              <a:avLst/>
            </a:prstGeom>
            <a:noFill/>
          </p:spPr>
          <p:txBody>
            <a:bodyPr wrap="square" lIns="0" tIns="0" rIns="0" bIns="0" rtlCol="0">
              <a:spAutoFit/>
            </a:bodyPr>
            <a:lstStyle/>
            <a:p>
              <a:pPr marL="171450" lvl="1" indent="-171450">
                <a:buFont typeface="Wingdings" pitchFamily="2" charset="2"/>
                <a:buChar char="l"/>
              </a:pPr>
              <a:r>
                <a:rPr lang="en-US" altLang="zh-CN" sz="2000" dirty="0">
                  <a:latin typeface="微软雅黑" pitchFamily="34" charset="-122"/>
                  <a:ea typeface="微软雅黑" pitchFamily="34" charset="-122"/>
                </a:rPr>
                <a:t> Introduction</a:t>
              </a:r>
              <a:endParaRPr lang="zh-CN" altLang="en-US" sz="2000" dirty="0">
                <a:latin typeface="微软雅黑" pitchFamily="34" charset="-122"/>
                <a:ea typeface="微软雅黑" pitchFamily="34" charset="-122"/>
              </a:endParaRPr>
            </a:p>
          </p:txBody>
        </p:sp>
        <p:sp>
          <p:nvSpPr>
            <p:cNvPr id="10" name="文本框 9"/>
            <p:cNvSpPr txBox="1"/>
            <p:nvPr/>
          </p:nvSpPr>
          <p:spPr>
            <a:xfrm>
              <a:off x="6488677" y="2862817"/>
              <a:ext cx="2007940" cy="307777"/>
            </a:xfrm>
            <a:prstGeom prst="rect">
              <a:avLst/>
            </a:prstGeom>
            <a:noFill/>
          </p:spPr>
          <p:txBody>
            <a:bodyPr wrap="square" lIns="0" tIns="0" rIns="0" bIns="0" rtlCol="0">
              <a:spAutoFit/>
            </a:bodyPr>
            <a:lstStyle/>
            <a:p>
              <a:pPr marL="171450" lvl="1" indent="-171450">
                <a:buFont typeface="Wingdings" pitchFamily="2" charset="2"/>
                <a:buChar char="l"/>
              </a:pPr>
              <a:r>
                <a:rPr lang="en-US" altLang="zh-CN" sz="2000" dirty="0">
                  <a:latin typeface="微软雅黑" pitchFamily="34" charset="-122"/>
                  <a:ea typeface="微软雅黑" pitchFamily="34" charset="-122"/>
                </a:rPr>
                <a:t> </a:t>
              </a:r>
              <a:r>
                <a:rPr lang="en-US" altLang="zh-CN" sz="2000" dirty="0"/>
                <a:t>Related Work</a:t>
              </a:r>
              <a:endParaRPr lang="zh-CN" altLang="en-US" sz="2000" dirty="0">
                <a:latin typeface="微软雅黑" pitchFamily="34" charset="-122"/>
                <a:ea typeface="微软雅黑" pitchFamily="34" charset="-122"/>
              </a:endParaRPr>
            </a:p>
          </p:txBody>
        </p:sp>
        <p:sp>
          <p:nvSpPr>
            <p:cNvPr id="11" name="文本框 10"/>
            <p:cNvSpPr txBox="1"/>
            <p:nvPr/>
          </p:nvSpPr>
          <p:spPr>
            <a:xfrm>
              <a:off x="6488677" y="3368370"/>
              <a:ext cx="2007940" cy="307777"/>
            </a:xfrm>
            <a:prstGeom prst="rect">
              <a:avLst/>
            </a:prstGeom>
            <a:noFill/>
          </p:spPr>
          <p:txBody>
            <a:bodyPr wrap="square" lIns="0" tIns="0" rIns="0" bIns="0" rtlCol="0">
              <a:spAutoFit/>
            </a:bodyPr>
            <a:lstStyle/>
            <a:p>
              <a:pPr marL="171450" lvl="1" indent="-171450">
                <a:buFont typeface="Wingdings" pitchFamily="2" charset="2"/>
                <a:buChar char="l"/>
              </a:pPr>
              <a:r>
                <a:rPr lang="en-US" altLang="zh-CN" sz="2000" dirty="0">
                  <a:latin typeface="微软雅黑" pitchFamily="34" charset="-122"/>
                  <a:ea typeface="微软雅黑" pitchFamily="34" charset="-122"/>
                </a:rPr>
                <a:t> </a:t>
              </a:r>
              <a:r>
                <a:rPr lang="en-US" altLang="zh-CN" sz="2000" dirty="0"/>
                <a:t>Methodology</a:t>
              </a:r>
              <a:endParaRPr lang="zh-CN" altLang="en-US" sz="2000" dirty="0">
                <a:latin typeface="微软雅黑" pitchFamily="34" charset="-122"/>
                <a:ea typeface="微软雅黑" pitchFamily="34" charset="-122"/>
              </a:endParaRPr>
            </a:p>
          </p:txBody>
        </p:sp>
        <p:sp>
          <p:nvSpPr>
            <p:cNvPr id="12" name="文本框 11"/>
            <p:cNvSpPr txBox="1"/>
            <p:nvPr/>
          </p:nvSpPr>
          <p:spPr>
            <a:xfrm>
              <a:off x="6488676" y="3873923"/>
              <a:ext cx="3222881" cy="307777"/>
            </a:xfrm>
            <a:prstGeom prst="rect">
              <a:avLst/>
            </a:prstGeom>
            <a:noFill/>
          </p:spPr>
          <p:txBody>
            <a:bodyPr wrap="square" lIns="0" tIns="0" rIns="0" bIns="0" rtlCol="0">
              <a:spAutoFit/>
            </a:bodyPr>
            <a:lstStyle/>
            <a:p>
              <a:pPr marL="171450" lvl="1" indent="-171450">
                <a:buFont typeface="Wingdings" pitchFamily="2" charset="2"/>
                <a:buChar char="l"/>
              </a:pPr>
              <a:r>
                <a:rPr lang="en-US" altLang="zh-CN" sz="2000" dirty="0">
                  <a:latin typeface="微软雅黑" pitchFamily="34" charset="-122"/>
                  <a:ea typeface="微软雅黑" pitchFamily="34" charset="-122"/>
                </a:rPr>
                <a:t> </a:t>
              </a:r>
              <a:r>
                <a:rPr lang="en-US" altLang="zh-CN" sz="2000" dirty="0"/>
                <a:t>Experiments and Results</a:t>
              </a:r>
              <a:endParaRPr lang="zh-CN" altLang="en-US" sz="2000" dirty="0">
                <a:latin typeface="微软雅黑" pitchFamily="34" charset="-122"/>
                <a:ea typeface="微软雅黑" pitchFamily="34" charset="-122"/>
              </a:endParaRPr>
            </a:p>
          </p:txBody>
        </p:sp>
        <p:sp>
          <p:nvSpPr>
            <p:cNvPr id="13" name="文本框 12"/>
            <p:cNvSpPr txBox="1"/>
            <p:nvPr/>
          </p:nvSpPr>
          <p:spPr>
            <a:xfrm>
              <a:off x="6488675" y="4379476"/>
              <a:ext cx="3222881" cy="307777"/>
            </a:xfrm>
            <a:prstGeom prst="rect">
              <a:avLst/>
            </a:prstGeom>
            <a:noFill/>
          </p:spPr>
          <p:txBody>
            <a:bodyPr wrap="square" lIns="0" tIns="0" rIns="0" bIns="0" rtlCol="0">
              <a:spAutoFit/>
            </a:bodyPr>
            <a:lstStyle/>
            <a:p>
              <a:pPr marL="171450" lvl="1" indent="-171450">
                <a:buFont typeface="Wingdings" pitchFamily="2" charset="2"/>
                <a:buChar char="l"/>
              </a:pPr>
              <a:r>
                <a:rPr lang="en-US" altLang="zh-CN" sz="2000" dirty="0">
                  <a:latin typeface="微软雅黑" pitchFamily="34" charset="-122"/>
                  <a:ea typeface="微软雅黑" pitchFamily="34" charset="-122"/>
                </a:rPr>
                <a:t> </a:t>
              </a:r>
              <a:r>
                <a:rPr lang="en-US" altLang="zh-CN" sz="2000" dirty="0"/>
                <a:t>Conclusion</a:t>
              </a:r>
              <a:endParaRPr lang="zh-CN" altLang="en-US" sz="2000" dirty="0">
                <a:latin typeface="微软雅黑" pitchFamily="34" charset="-122"/>
                <a:ea typeface="微软雅黑" pitchFamily="34" charset="-122"/>
              </a:endParaRPr>
            </a:p>
          </p:txBody>
        </p:sp>
      </p:grpSp>
    </p:spTree>
    <p:extLst>
      <p:ext uri="{BB962C8B-B14F-4D97-AF65-F5344CB8AC3E}">
        <p14:creationId xmlns:p14="http://schemas.microsoft.com/office/powerpoint/2010/main" val="3201895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 calcmode="lin" valueType="num">
                                      <p:cBhvr>
                                        <p:cTn id="9" dur="500" fill="hold"/>
                                        <p:tgtEl>
                                          <p:spTgt spid="31"/>
                                        </p:tgtEl>
                                        <p:attrNameLst>
                                          <p:attrName>style.rotation</p:attrName>
                                        </p:attrNameLst>
                                      </p:cBhvr>
                                      <p:tavLst>
                                        <p:tav tm="0">
                                          <p:val>
                                            <p:fltVal val="360"/>
                                          </p:val>
                                        </p:tav>
                                        <p:tav tm="100000">
                                          <p:val>
                                            <p:fltVal val="0"/>
                                          </p:val>
                                        </p:tav>
                                      </p:tavLst>
                                    </p:anim>
                                    <p:animEffect transition="in" filter="fade">
                                      <p:cBhvr>
                                        <p:cTn id="10" dur="500"/>
                                        <p:tgtEl>
                                          <p:spTgt spid="31"/>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down)">
                                      <p:cBhvr>
                                        <p:cTn id="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Introduction</a:t>
            </a:r>
            <a:endParaRPr lang="zh-CN" altLang="en-US" dirty="0"/>
          </a:p>
        </p:txBody>
      </p:sp>
      <p:grpSp>
        <p:nvGrpSpPr>
          <p:cNvPr id="2" name="组合 1"/>
          <p:cNvGrpSpPr/>
          <p:nvPr/>
        </p:nvGrpSpPr>
        <p:grpSpPr>
          <a:xfrm>
            <a:off x="1309851" y="1627280"/>
            <a:ext cx="9326618" cy="3642620"/>
            <a:chOff x="805354" y="1532687"/>
            <a:chExt cx="9326618" cy="3642620"/>
          </a:xfrm>
        </p:grpSpPr>
        <p:sp>
          <p:nvSpPr>
            <p:cNvPr id="24" name="椭圆 23"/>
            <p:cNvSpPr/>
            <p:nvPr/>
          </p:nvSpPr>
          <p:spPr>
            <a:xfrm>
              <a:off x="805354" y="1622173"/>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47115" y="1763933"/>
              <a:ext cx="249268" cy="249268"/>
            </a:xfrm>
            <a:custGeom>
              <a:avLst/>
              <a:gdLst>
                <a:gd name="connsiteX0" fmla="*/ 233325 w 327309"/>
                <a:gd name="connsiteY0" fmla="*/ 56528 h 327309"/>
                <a:gd name="connsiteX1" fmla="*/ 50285 w 327309"/>
                <a:gd name="connsiteY1" fmla="*/ 239568 h 327309"/>
                <a:gd name="connsiteX2" fmla="*/ 87741 w 327309"/>
                <a:gd name="connsiteY2" fmla="*/ 277025 h 327309"/>
                <a:gd name="connsiteX3" fmla="*/ 270781 w 327309"/>
                <a:gd name="connsiteY3" fmla="*/ 93985 h 327309"/>
                <a:gd name="connsiteX4" fmla="*/ 239171 w 327309"/>
                <a:gd name="connsiteY4" fmla="*/ 31038 h 327309"/>
                <a:gd name="connsiteX5" fmla="*/ 296272 w 327309"/>
                <a:gd name="connsiteY5" fmla="*/ 88139 h 327309"/>
                <a:gd name="connsiteX6" fmla="*/ 80982 w 327309"/>
                <a:gd name="connsiteY6" fmla="*/ 303429 h 327309"/>
                <a:gd name="connsiteX7" fmla="*/ 59606 w 327309"/>
                <a:gd name="connsiteY7" fmla="*/ 282053 h 327309"/>
                <a:gd name="connsiteX8" fmla="*/ 59606 w 327309"/>
                <a:gd name="connsiteY8" fmla="*/ 282053 h 327309"/>
                <a:gd name="connsiteX9" fmla="*/ 80982 w 327309"/>
                <a:gd name="connsiteY9" fmla="*/ 303429 h 327309"/>
                <a:gd name="connsiteX10" fmla="*/ 0 w 327309"/>
                <a:gd name="connsiteY10" fmla="*/ 327309 h 327309"/>
                <a:gd name="connsiteX11" fmla="*/ 23881 w 327309"/>
                <a:gd name="connsiteY11" fmla="*/ 246328 h 327309"/>
                <a:gd name="connsiteX12" fmla="*/ 38193 w 327309"/>
                <a:gd name="connsiteY12" fmla="*/ 260640 h 327309"/>
                <a:gd name="connsiteX13" fmla="*/ 38193 w 327309"/>
                <a:gd name="connsiteY13" fmla="*/ 260640 h 327309"/>
                <a:gd name="connsiteX14" fmla="*/ 23881 w 327309"/>
                <a:gd name="connsiteY14" fmla="*/ 246328 h 327309"/>
                <a:gd name="connsiteX15" fmla="*/ 278071 w 327309"/>
                <a:gd name="connsiteY15" fmla="*/ 63 h 327309"/>
                <a:gd name="connsiteX16" fmla="*/ 292270 w 327309"/>
                <a:gd name="connsiteY16" fmla="*/ 4998 h 327309"/>
                <a:gd name="connsiteX17" fmla="*/ 322311 w 327309"/>
                <a:gd name="connsiteY17" fmla="*/ 35039 h 327309"/>
                <a:gd name="connsiteX18" fmla="*/ 320026 w 327309"/>
                <a:gd name="connsiteY18" fmla="*/ 64385 h 327309"/>
                <a:gd name="connsiteX19" fmla="*/ 304210 w 327309"/>
                <a:gd name="connsiteY19" fmla="*/ 80200 h 327309"/>
                <a:gd name="connsiteX20" fmla="*/ 247109 w 327309"/>
                <a:gd name="connsiteY20" fmla="*/ 23099 h 327309"/>
                <a:gd name="connsiteX21" fmla="*/ 262925 w 327309"/>
                <a:gd name="connsiteY21" fmla="*/ 7284 h 327309"/>
                <a:gd name="connsiteX22" fmla="*/ 278071 w 327309"/>
                <a:gd name="connsiteY22" fmla="*/ 63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309" h="327309">
                  <a:moveTo>
                    <a:pt x="233325" y="56528"/>
                  </a:moveTo>
                  <a:lnTo>
                    <a:pt x="50285" y="239568"/>
                  </a:lnTo>
                  <a:lnTo>
                    <a:pt x="87741" y="277025"/>
                  </a:lnTo>
                  <a:lnTo>
                    <a:pt x="270781" y="93985"/>
                  </a:lnTo>
                  <a:close/>
                  <a:moveTo>
                    <a:pt x="239171" y="31038"/>
                  </a:moveTo>
                  <a:lnTo>
                    <a:pt x="296272" y="88139"/>
                  </a:lnTo>
                  <a:lnTo>
                    <a:pt x="80982" y="303429"/>
                  </a:lnTo>
                  <a:lnTo>
                    <a:pt x="59606" y="282053"/>
                  </a:lnTo>
                  <a:lnTo>
                    <a:pt x="59606" y="282053"/>
                  </a:lnTo>
                  <a:lnTo>
                    <a:pt x="80982" y="303429"/>
                  </a:lnTo>
                  <a:lnTo>
                    <a:pt x="0" y="327309"/>
                  </a:lnTo>
                  <a:lnTo>
                    <a:pt x="23881" y="246328"/>
                  </a:lnTo>
                  <a:lnTo>
                    <a:pt x="38193" y="260640"/>
                  </a:lnTo>
                  <a:lnTo>
                    <a:pt x="38193" y="260640"/>
                  </a:lnTo>
                  <a:lnTo>
                    <a:pt x="23881" y="246328"/>
                  </a:lnTo>
                  <a:close/>
                  <a:moveTo>
                    <a:pt x="278071" y="63"/>
                  </a:moveTo>
                  <a:cubicBezTo>
                    <a:pt x="283381" y="-350"/>
                    <a:pt x="288534" y="1262"/>
                    <a:pt x="292270" y="4998"/>
                  </a:cubicBezTo>
                  <a:lnTo>
                    <a:pt x="322311" y="35039"/>
                  </a:lnTo>
                  <a:cubicBezTo>
                    <a:pt x="329784" y="42512"/>
                    <a:pt x="328760" y="55650"/>
                    <a:pt x="320026" y="64385"/>
                  </a:cubicBezTo>
                  <a:cubicBezTo>
                    <a:pt x="314754" y="69657"/>
                    <a:pt x="309482" y="74928"/>
                    <a:pt x="304210" y="80200"/>
                  </a:cubicBezTo>
                  <a:lnTo>
                    <a:pt x="247109" y="23099"/>
                  </a:lnTo>
                  <a:lnTo>
                    <a:pt x="262925" y="7284"/>
                  </a:lnTo>
                  <a:cubicBezTo>
                    <a:pt x="267292" y="2917"/>
                    <a:pt x="272760" y="477"/>
                    <a:pt x="278071" y="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479904" y="1532687"/>
              <a:ext cx="8652068" cy="830997"/>
            </a:xfrm>
            <a:prstGeom prst="rect">
              <a:avLst/>
            </a:prstGeom>
            <a:noFill/>
          </p:spPr>
          <p:txBody>
            <a:bodyPr wrap="square" lIns="0" rIns="0" rtlCol="0">
              <a:spAutoFit/>
            </a:bodyPr>
            <a:lstStyle/>
            <a:p>
              <a:r>
                <a:rPr lang="en-US" altLang="zh-CN" sz="1600" dirty="0"/>
                <a:t>Volatility forecasting has gained considerable attention during the last three decades. In addition to using historic stock prices, new methods in this domain use sentiment analysis to exploit various text resources——annual report</a:t>
              </a:r>
              <a:endParaRPr lang="zh-CN" altLang="en-US" sz="1600" dirty="0">
                <a:latin typeface="微软雅黑" panose="020B0503020204020204" pitchFamily="34" charset="-122"/>
                <a:ea typeface="微软雅黑" panose="020B0503020204020204" pitchFamily="34" charset="-122"/>
              </a:endParaRPr>
            </a:p>
          </p:txBody>
        </p:sp>
        <p:sp>
          <p:nvSpPr>
            <p:cNvPr id="28" name="椭圆 27"/>
            <p:cNvSpPr/>
            <p:nvPr/>
          </p:nvSpPr>
          <p:spPr>
            <a:xfrm>
              <a:off x="805354" y="3065410"/>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540115" y="3036598"/>
              <a:ext cx="7953451" cy="584775"/>
            </a:xfrm>
            <a:prstGeom prst="rect">
              <a:avLst/>
            </a:prstGeom>
            <a:noFill/>
          </p:spPr>
          <p:txBody>
            <a:bodyPr wrap="square" lIns="0" rIns="0" rtlCol="0">
              <a:spAutoFit/>
            </a:bodyPr>
            <a:lstStyle/>
            <a:p>
              <a:r>
                <a:rPr lang="en-US" altLang="zh-CN" sz="1600" dirty="0"/>
                <a:t>long, redundant, and written in a style</a:t>
              </a:r>
              <a:r>
                <a:rPr lang="zh-CN" altLang="en-US" sz="1600" dirty="0"/>
                <a:t>，</a:t>
              </a:r>
              <a:r>
                <a:rPr lang="en-US" altLang="zh-CN" sz="1600" dirty="0"/>
                <a:t> They suggest that only the risk factors topic appears to be useful and informative to investors</a:t>
              </a:r>
              <a:endParaRPr lang="zh-CN" altLang="en-US" sz="1600" dirty="0">
                <a:latin typeface="微软雅黑" panose="020B0503020204020204" pitchFamily="34" charset="-122"/>
                <a:ea typeface="微软雅黑" panose="020B0503020204020204" pitchFamily="34" charset="-122"/>
              </a:endParaRPr>
            </a:p>
          </p:txBody>
        </p:sp>
        <p:sp>
          <p:nvSpPr>
            <p:cNvPr id="31" name="椭圆 30"/>
            <p:cNvSpPr/>
            <p:nvPr/>
          </p:nvSpPr>
          <p:spPr>
            <a:xfrm>
              <a:off x="805354" y="4493415"/>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40115" y="4344310"/>
              <a:ext cx="7554058" cy="830997"/>
            </a:xfrm>
            <a:prstGeom prst="rect">
              <a:avLst/>
            </a:prstGeom>
            <a:noFill/>
          </p:spPr>
          <p:txBody>
            <a:bodyPr wrap="square" lIns="0" rIns="0" rtlCol="0">
              <a:spAutoFit/>
            </a:bodyPr>
            <a:lstStyle/>
            <a:p>
              <a:r>
                <a:rPr lang="en-US" altLang="zh-CN" sz="1600" dirty="0"/>
                <a:t>this paper shows that state-of-the-art Information Retrieval (IR) term weighting models, which benefit from word embedding information, have a significantly positive impact on prediction accuracy.</a:t>
              </a:r>
              <a:endParaRPr lang="zh-CN" altLang="en-US" sz="1600" dirty="0">
                <a:latin typeface="微软雅黑" panose="020B0503020204020204" pitchFamily="34" charset="-122"/>
                <a:ea typeface="微软雅黑" panose="020B0503020204020204" pitchFamily="34" charset="-122"/>
              </a:endParaRPr>
            </a:p>
          </p:txBody>
        </p:sp>
        <p:sp>
          <p:nvSpPr>
            <p:cNvPr id="34" name="任意多边形 33"/>
            <p:cNvSpPr>
              <a:spLocks noChangeAspect="1"/>
            </p:cNvSpPr>
            <p:nvPr/>
          </p:nvSpPr>
          <p:spPr>
            <a:xfrm>
              <a:off x="994091" y="3204786"/>
              <a:ext cx="154448" cy="248400"/>
            </a:xfrm>
            <a:custGeom>
              <a:avLst/>
              <a:gdLst>
                <a:gd name="connsiteX0" fmla="*/ 677901 w 2374831"/>
                <a:gd name="connsiteY0" fmla="*/ 3412116 h 3819479"/>
                <a:gd name="connsiteX1" fmla="*/ 1644059 w 2374831"/>
                <a:gd name="connsiteY1" fmla="*/ 3412116 h 3819479"/>
                <a:gd name="connsiteX2" fmla="*/ 1644059 w 2374831"/>
                <a:gd name="connsiteY2" fmla="*/ 3636403 h 3819479"/>
                <a:gd name="connsiteX3" fmla="*/ 1452135 w 2374831"/>
                <a:gd name="connsiteY3" fmla="*/ 3636403 h 3819479"/>
                <a:gd name="connsiteX4" fmla="*/ 1406366 w 2374831"/>
                <a:gd name="connsiteY4" fmla="*/ 3819479 h 3819479"/>
                <a:gd name="connsiteX5" fmla="*/ 904644 w 2374831"/>
                <a:gd name="connsiteY5" fmla="*/ 3819479 h 3819479"/>
                <a:gd name="connsiteX6" fmla="*/ 858875 w 2374831"/>
                <a:gd name="connsiteY6" fmla="*/ 3636403 h 3819479"/>
                <a:gd name="connsiteX7" fmla="*/ 677901 w 2374831"/>
                <a:gd name="connsiteY7" fmla="*/ 3636403 h 3819479"/>
                <a:gd name="connsiteX8" fmla="*/ 1210563 w 2374831"/>
                <a:gd name="connsiteY8" fmla="*/ 214813 h 3819479"/>
                <a:gd name="connsiteX9" fmla="*/ 234135 w 2374831"/>
                <a:gd name="connsiteY9" fmla="*/ 1200968 h 3819479"/>
                <a:gd name="connsiteX10" fmla="*/ 530439 w 2374831"/>
                <a:gd name="connsiteY10" fmla="*/ 2356594 h 3819479"/>
                <a:gd name="connsiteX11" fmla="*/ 629422 w 2374831"/>
                <a:gd name="connsiteY11" fmla="*/ 2455121 h 3819479"/>
                <a:gd name="connsiteX12" fmla="*/ 632955 w 2374831"/>
                <a:gd name="connsiteY12" fmla="*/ 2454082 h 3819479"/>
                <a:gd name="connsiteX13" fmla="*/ 634850 w 2374831"/>
                <a:gd name="connsiteY13" fmla="*/ 2460524 h 3819479"/>
                <a:gd name="connsiteX14" fmla="*/ 645415 w 2374831"/>
                <a:gd name="connsiteY14" fmla="*/ 2471041 h 3819479"/>
                <a:gd name="connsiteX15" fmla="*/ 640611 w 2374831"/>
                <a:gd name="connsiteY15" fmla="*/ 2480115 h 3819479"/>
                <a:gd name="connsiteX16" fmla="*/ 825141 w 2374831"/>
                <a:gd name="connsiteY16" fmla="*/ 3107541 h 3819479"/>
                <a:gd name="connsiteX17" fmla="*/ 1520487 w 2374831"/>
                <a:gd name="connsiteY17" fmla="*/ 3107541 h 3819479"/>
                <a:gd name="connsiteX18" fmla="*/ 1697625 w 2374831"/>
                <a:gd name="connsiteY18" fmla="*/ 2505248 h 3819479"/>
                <a:gd name="connsiteX19" fmla="*/ 1694714 w 2374831"/>
                <a:gd name="connsiteY19" fmla="*/ 2499211 h 3819479"/>
                <a:gd name="connsiteX20" fmla="*/ 1701121 w 2374831"/>
                <a:gd name="connsiteY20" fmla="*/ 2493362 h 3819479"/>
                <a:gd name="connsiteX21" fmla="*/ 1703057 w 2374831"/>
                <a:gd name="connsiteY21" fmla="*/ 2486779 h 3819479"/>
                <a:gd name="connsiteX22" fmla="*/ 1707047 w 2374831"/>
                <a:gd name="connsiteY22" fmla="*/ 2487952 h 3819479"/>
                <a:gd name="connsiteX23" fmla="*/ 1814604 w 2374831"/>
                <a:gd name="connsiteY23" fmla="*/ 2389768 h 3819479"/>
                <a:gd name="connsiteX24" fmla="*/ 2146142 w 2374831"/>
                <a:gd name="connsiteY24" fmla="*/ 1237621 h 3819479"/>
                <a:gd name="connsiteX25" fmla="*/ 1210563 w 2374831"/>
                <a:gd name="connsiteY25" fmla="*/ 214813 h 3819479"/>
                <a:gd name="connsiteX26" fmla="*/ 1214591 w 2374831"/>
                <a:gd name="connsiteY26" fmla="*/ 383 h 3819479"/>
                <a:gd name="connsiteX27" fmla="*/ 2356115 w 2374831"/>
                <a:gd name="connsiteY27" fmla="*/ 1191705 h 3819479"/>
                <a:gd name="connsiteX28" fmla="*/ 1940101 w 2374831"/>
                <a:gd name="connsiteY28" fmla="*/ 2566662 h 3819479"/>
                <a:gd name="connsiteX29" fmla="*/ 1858280 w 2374831"/>
                <a:gd name="connsiteY29" fmla="*/ 2636176 h 3819479"/>
                <a:gd name="connsiteX30" fmla="*/ 1662374 w 2374831"/>
                <a:gd name="connsiteY30" fmla="*/ 3302282 h 3819479"/>
                <a:gd name="connsiteX31" fmla="*/ 1642818 w 2374831"/>
                <a:gd name="connsiteY31" fmla="*/ 3296530 h 3819479"/>
                <a:gd name="connsiteX32" fmla="*/ 1642365 w 2374831"/>
                <a:gd name="connsiteY32" fmla="*/ 3298341 h 3819479"/>
                <a:gd name="connsiteX33" fmla="*/ 668645 w 2374831"/>
                <a:gd name="connsiteY33" fmla="*/ 3298341 h 3819479"/>
                <a:gd name="connsiteX34" fmla="*/ 620945 w 2374831"/>
                <a:gd name="connsiteY34" fmla="*/ 3107541 h 3819479"/>
                <a:gd name="connsiteX35" fmla="*/ 625980 w 2374831"/>
                <a:gd name="connsiteY35" fmla="*/ 3107541 h 3819479"/>
                <a:gd name="connsiteX36" fmla="*/ 477257 w 2374831"/>
                <a:gd name="connsiteY36" fmla="*/ 2601865 h 3819479"/>
                <a:gd name="connsiteX37" fmla="*/ 398351 w 2374831"/>
                <a:gd name="connsiteY37" fmla="*/ 2528795 h 3819479"/>
                <a:gd name="connsiteX38" fmla="*/ 25870 w 2374831"/>
                <a:gd name="connsiteY38" fmla="*/ 1147159 h 3819479"/>
                <a:gd name="connsiteX39" fmla="*/ 1214591 w 2374831"/>
                <a:gd name="connsiteY39" fmla="*/ 383 h 381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74831" h="3819479">
                  <a:moveTo>
                    <a:pt x="677901" y="3412116"/>
                  </a:moveTo>
                  <a:lnTo>
                    <a:pt x="1644059" y="3412116"/>
                  </a:lnTo>
                  <a:lnTo>
                    <a:pt x="1644059" y="3636403"/>
                  </a:lnTo>
                  <a:lnTo>
                    <a:pt x="1452135" y="3636403"/>
                  </a:lnTo>
                  <a:lnTo>
                    <a:pt x="1406366" y="3819479"/>
                  </a:lnTo>
                  <a:lnTo>
                    <a:pt x="904644" y="3819479"/>
                  </a:lnTo>
                  <a:lnTo>
                    <a:pt x="858875" y="3636403"/>
                  </a:lnTo>
                  <a:lnTo>
                    <a:pt x="677901" y="3636403"/>
                  </a:lnTo>
                  <a:close/>
                  <a:moveTo>
                    <a:pt x="1210563" y="214813"/>
                  </a:moveTo>
                  <a:cubicBezTo>
                    <a:pt x="739590" y="200611"/>
                    <a:pt x="328256" y="616042"/>
                    <a:pt x="234135" y="1200968"/>
                  </a:cubicBezTo>
                  <a:cubicBezTo>
                    <a:pt x="165163" y="1629602"/>
                    <a:pt x="280924" y="2067284"/>
                    <a:pt x="530439" y="2356594"/>
                  </a:cubicBezTo>
                  <a:lnTo>
                    <a:pt x="629422" y="2455121"/>
                  </a:lnTo>
                  <a:lnTo>
                    <a:pt x="632955" y="2454082"/>
                  </a:lnTo>
                  <a:lnTo>
                    <a:pt x="634850" y="2460524"/>
                  </a:lnTo>
                  <a:lnTo>
                    <a:pt x="645415" y="2471041"/>
                  </a:lnTo>
                  <a:lnTo>
                    <a:pt x="640611" y="2480115"/>
                  </a:lnTo>
                  <a:lnTo>
                    <a:pt x="825141" y="3107541"/>
                  </a:lnTo>
                  <a:lnTo>
                    <a:pt x="1520487" y="3107541"/>
                  </a:lnTo>
                  <a:lnTo>
                    <a:pt x="1697625" y="2505248"/>
                  </a:lnTo>
                  <a:lnTo>
                    <a:pt x="1694714" y="2499211"/>
                  </a:lnTo>
                  <a:lnTo>
                    <a:pt x="1701121" y="2493362"/>
                  </a:lnTo>
                  <a:lnTo>
                    <a:pt x="1703057" y="2486779"/>
                  </a:lnTo>
                  <a:lnTo>
                    <a:pt x="1707047" y="2487952"/>
                  </a:lnTo>
                  <a:lnTo>
                    <a:pt x="1814604" y="2389768"/>
                  </a:lnTo>
                  <a:cubicBezTo>
                    <a:pt x="2075917" y="2110708"/>
                    <a:pt x="2205489" y="1673395"/>
                    <a:pt x="2146142" y="1237621"/>
                  </a:cubicBezTo>
                  <a:cubicBezTo>
                    <a:pt x="2067107" y="657287"/>
                    <a:pt x="1675186" y="228824"/>
                    <a:pt x="1210563" y="214813"/>
                  </a:cubicBezTo>
                  <a:close/>
                  <a:moveTo>
                    <a:pt x="1214591" y="383"/>
                  </a:moveTo>
                  <a:cubicBezTo>
                    <a:pt x="1779092" y="16134"/>
                    <a:pt x="2256408" y="514273"/>
                    <a:pt x="2356115" y="1191705"/>
                  </a:cubicBezTo>
                  <a:cubicBezTo>
                    <a:pt x="2432917" y="1713508"/>
                    <a:pt x="2269282" y="2238010"/>
                    <a:pt x="1940101" y="2566662"/>
                  </a:cubicBezTo>
                  <a:lnTo>
                    <a:pt x="1858280" y="2636176"/>
                  </a:lnTo>
                  <a:lnTo>
                    <a:pt x="1662374" y="3302282"/>
                  </a:lnTo>
                  <a:lnTo>
                    <a:pt x="1642818" y="3296530"/>
                  </a:lnTo>
                  <a:lnTo>
                    <a:pt x="1642365" y="3298341"/>
                  </a:lnTo>
                  <a:lnTo>
                    <a:pt x="668645" y="3298341"/>
                  </a:lnTo>
                  <a:lnTo>
                    <a:pt x="620945" y="3107541"/>
                  </a:lnTo>
                  <a:lnTo>
                    <a:pt x="625980" y="3107541"/>
                  </a:lnTo>
                  <a:lnTo>
                    <a:pt x="477257" y="2601865"/>
                  </a:lnTo>
                  <a:lnTo>
                    <a:pt x="398351" y="2528795"/>
                  </a:lnTo>
                  <a:cubicBezTo>
                    <a:pt x="83040" y="2187205"/>
                    <a:pt x="-63507" y="1661104"/>
                    <a:pt x="25870" y="1147159"/>
                  </a:cubicBezTo>
                  <a:cubicBezTo>
                    <a:pt x="144292" y="466195"/>
                    <a:pt x="643655" y="-15547"/>
                    <a:pt x="1214591" y="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a:spLocks noChangeAspect="1"/>
            </p:cNvSpPr>
            <p:nvPr/>
          </p:nvSpPr>
          <p:spPr>
            <a:xfrm>
              <a:off x="947115" y="4635609"/>
              <a:ext cx="248400" cy="2484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0119561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Related Work</a:t>
            </a:r>
            <a:endParaRPr lang="zh-CN" altLang="en-US" dirty="0"/>
          </a:p>
        </p:txBody>
      </p:sp>
      <p:sp>
        <p:nvSpPr>
          <p:cNvPr id="24" name="椭圆 23"/>
          <p:cNvSpPr/>
          <p:nvPr/>
        </p:nvSpPr>
        <p:spPr>
          <a:xfrm>
            <a:off x="574125" y="1225463"/>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15018" y="1367223"/>
            <a:ext cx="249268" cy="249268"/>
          </a:xfrm>
          <a:custGeom>
            <a:avLst/>
            <a:gdLst>
              <a:gd name="connsiteX0" fmla="*/ 233325 w 327309"/>
              <a:gd name="connsiteY0" fmla="*/ 56528 h 327309"/>
              <a:gd name="connsiteX1" fmla="*/ 50285 w 327309"/>
              <a:gd name="connsiteY1" fmla="*/ 239568 h 327309"/>
              <a:gd name="connsiteX2" fmla="*/ 87741 w 327309"/>
              <a:gd name="connsiteY2" fmla="*/ 277025 h 327309"/>
              <a:gd name="connsiteX3" fmla="*/ 270781 w 327309"/>
              <a:gd name="connsiteY3" fmla="*/ 93985 h 327309"/>
              <a:gd name="connsiteX4" fmla="*/ 239171 w 327309"/>
              <a:gd name="connsiteY4" fmla="*/ 31038 h 327309"/>
              <a:gd name="connsiteX5" fmla="*/ 296272 w 327309"/>
              <a:gd name="connsiteY5" fmla="*/ 88139 h 327309"/>
              <a:gd name="connsiteX6" fmla="*/ 80982 w 327309"/>
              <a:gd name="connsiteY6" fmla="*/ 303429 h 327309"/>
              <a:gd name="connsiteX7" fmla="*/ 59606 w 327309"/>
              <a:gd name="connsiteY7" fmla="*/ 282053 h 327309"/>
              <a:gd name="connsiteX8" fmla="*/ 59606 w 327309"/>
              <a:gd name="connsiteY8" fmla="*/ 282053 h 327309"/>
              <a:gd name="connsiteX9" fmla="*/ 80982 w 327309"/>
              <a:gd name="connsiteY9" fmla="*/ 303429 h 327309"/>
              <a:gd name="connsiteX10" fmla="*/ 0 w 327309"/>
              <a:gd name="connsiteY10" fmla="*/ 327309 h 327309"/>
              <a:gd name="connsiteX11" fmla="*/ 23881 w 327309"/>
              <a:gd name="connsiteY11" fmla="*/ 246328 h 327309"/>
              <a:gd name="connsiteX12" fmla="*/ 38193 w 327309"/>
              <a:gd name="connsiteY12" fmla="*/ 260640 h 327309"/>
              <a:gd name="connsiteX13" fmla="*/ 38193 w 327309"/>
              <a:gd name="connsiteY13" fmla="*/ 260640 h 327309"/>
              <a:gd name="connsiteX14" fmla="*/ 23881 w 327309"/>
              <a:gd name="connsiteY14" fmla="*/ 246328 h 327309"/>
              <a:gd name="connsiteX15" fmla="*/ 278071 w 327309"/>
              <a:gd name="connsiteY15" fmla="*/ 63 h 327309"/>
              <a:gd name="connsiteX16" fmla="*/ 292270 w 327309"/>
              <a:gd name="connsiteY16" fmla="*/ 4998 h 327309"/>
              <a:gd name="connsiteX17" fmla="*/ 322311 w 327309"/>
              <a:gd name="connsiteY17" fmla="*/ 35039 h 327309"/>
              <a:gd name="connsiteX18" fmla="*/ 320026 w 327309"/>
              <a:gd name="connsiteY18" fmla="*/ 64385 h 327309"/>
              <a:gd name="connsiteX19" fmla="*/ 304210 w 327309"/>
              <a:gd name="connsiteY19" fmla="*/ 80200 h 327309"/>
              <a:gd name="connsiteX20" fmla="*/ 247109 w 327309"/>
              <a:gd name="connsiteY20" fmla="*/ 23099 h 327309"/>
              <a:gd name="connsiteX21" fmla="*/ 262925 w 327309"/>
              <a:gd name="connsiteY21" fmla="*/ 7284 h 327309"/>
              <a:gd name="connsiteX22" fmla="*/ 278071 w 327309"/>
              <a:gd name="connsiteY22" fmla="*/ 63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309" h="327309">
                <a:moveTo>
                  <a:pt x="233325" y="56528"/>
                </a:moveTo>
                <a:lnTo>
                  <a:pt x="50285" y="239568"/>
                </a:lnTo>
                <a:lnTo>
                  <a:pt x="87741" y="277025"/>
                </a:lnTo>
                <a:lnTo>
                  <a:pt x="270781" y="93985"/>
                </a:lnTo>
                <a:close/>
                <a:moveTo>
                  <a:pt x="239171" y="31038"/>
                </a:moveTo>
                <a:lnTo>
                  <a:pt x="296272" y="88139"/>
                </a:lnTo>
                <a:lnTo>
                  <a:pt x="80982" y="303429"/>
                </a:lnTo>
                <a:lnTo>
                  <a:pt x="59606" y="282053"/>
                </a:lnTo>
                <a:lnTo>
                  <a:pt x="59606" y="282053"/>
                </a:lnTo>
                <a:lnTo>
                  <a:pt x="80982" y="303429"/>
                </a:lnTo>
                <a:lnTo>
                  <a:pt x="0" y="327309"/>
                </a:lnTo>
                <a:lnTo>
                  <a:pt x="23881" y="246328"/>
                </a:lnTo>
                <a:lnTo>
                  <a:pt x="38193" y="260640"/>
                </a:lnTo>
                <a:lnTo>
                  <a:pt x="38193" y="260640"/>
                </a:lnTo>
                <a:lnTo>
                  <a:pt x="23881" y="246328"/>
                </a:lnTo>
                <a:close/>
                <a:moveTo>
                  <a:pt x="278071" y="63"/>
                </a:moveTo>
                <a:cubicBezTo>
                  <a:pt x="283381" y="-350"/>
                  <a:pt x="288534" y="1262"/>
                  <a:pt x="292270" y="4998"/>
                </a:cubicBezTo>
                <a:lnTo>
                  <a:pt x="322311" y="35039"/>
                </a:lnTo>
                <a:cubicBezTo>
                  <a:pt x="329784" y="42512"/>
                  <a:pt x="328760" y="55650"/>
                  <a:pt x="320026" y="64385"/>
                </a:cubicBezTo>
                <a:cubicBezTo>
                  <a:pt x="314754" y="69657"/>
                  <a:pt x="309482" y="74928"/>
                  <a:pt x="304210" y="80200"/>
                </a:cubicBezTo>
                <a:lnTo>
                  <a:pt x="247109" y="23099"/>
                </a:lnTo>
                <a:lnTo>
                  <a:pt x="262925" y="7284"/>
                </a:lnTo>
                <a:cubicBezTo>
                  <a:pt x="267292" y="2917"/>
                  <a:pt x="272760" y="477"/>
                  <a:pt x="278071" y="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551156" y="1199469"/>
            <a:ext cx="9358581" cy="584775"/>
          </a:xfrm>
          <a:prstGeom prst="rect">
            <a:avLst/>
          </a:prstGeom>
          <a:noFill/>
        </p:spPr>
        <p:txBody>
          <a:bodyPr wrap="square" lIns="0" rIns="0" rtlCol="0">
            <a:spAutoFit/>
          </a:bodyPr>
          <a:lstStyle/>
          <a:p>
            <a:r>
              <a:rPr lang="en-US" altLang="zh-CN" sz="1600" dirty="0" err="1"/>
              <a:t>Kazemian</a:t>
            </a:r>
            <a:r>
              <a:rPr lang="en-US" altLang="zh-CN" sz="1600" dirty="0"/>
              <a:t> et al. (2014) use sentiment analysis for predicting stock price movements in a simulated security trading system using news data</a:t>
            </a:r>
            <a:endParaRPr lang="zh-CN" altLang="en-US" sz="1600" dirty="0">
              <a:latin typeface="微软雅黑" panose="020B0503020204020204" pitchFamily="34" charset="-122"/>
              <a:ea typeface="微软雅黑" panose="020B0503020204020204" pitchFamily="34" charset="-122"/>
            </a:endParaRPr>
          </a:p>
        </p:txBody>
      </p:sp>
      <p:sp>
        <p:nvSpPr>
          <p:cNvPr id="28" name="椭圆 27"/>
          <p:cNvSpPr/>
          <p:nvPr/>
        </p:nvSpPr>
        <p:spPr>
          <a:xfrm>
            <a:off x="574125" y="2181956"/>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551156" y="2153144"/>
            <a:ext cx="8664899" cy="584775"/>
          </a:xfrm>
          <a:prstGeom prst="rect">
            <a:avLst/>
          </a:prstGeom>
          <a:noFill/>
        </p:spPr>
        <p:txBody>
          <a:bodyPr wrap="square" lIns="0" rIns="0" rtlCol="0">
            <a:spAutoFit/>
          </a:bodyPr>
          <a:lstStyle/>
          <a:p>
            <a:r>
              <a:rPr lang="en-US" altLang="zh-CN" sz="1600" dirty="0"/>
              <a:t>Ding et al. (2015) address a similar objective while using deep learning to extract and learn events in the news.</a:t>
            </a:r>
            <a:endParaRPr lang="zh-CN" altLang="en-US" sz="1600" dirty="0">
              <a:latin typeface="微软雅黑" panose="020B0503020204020204" pitchFamily="34" charset="-122"/>
              <a:ea typeface="微软雅黑" panose="020B0503020204020204" pitchFamily="34" charset="-122"/>
            </a:endParaRPr>
          </a:p>
        </p:txBody>
      </p:sp>
      <p:sp>
        <p:nvSpPr>
          <p:cNvPr id="31" name="椭圆 30"/>
          <p:cNvSpPr/>
          <p:nvPr/>
        </p:nvSpPr>
        <p:spPr>
          <a:xfrm>
            <a:off x="574125" y="3161623"/>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51156" y="3110205"/>
            <a:ext cx="9221947" cy="830997"/>
          </a:xfrm>
          <a:prstGeom prst="rect">
            <a:avLst/>
          </a:prstGeom>
          <a:noFill/>
        </p:spPr>
        <p:txBody>
          <a:bodyPr wrap="square" lIns="0" rIns="0" rtlCol="0">
            <a:spAutoFit/>
          </a:bodyPr>
          <a:lstStyle/>
          <a:p>
            <a:r>
              <a:rPr lang="en-US" altLang="zh-CN" sz="1600" dirty="0" err="1"/>
              <a:t>Luss</a:t>
            </a:r>
            <a:r>
              <a:rPr lang="en-US" altLang="zh-CN" sz="1600" dirty="0"/>
              <a:t> et al. (2015) also exploit news in combination with return prices to predict intra-day price movements. They use the Multi Kernel Learning (MKL) algorithm for combining the two features.</a:t>
            </a:r>
            <a:endParaRPr lang="zh-CN" altLang="en-US" sz="1600" dirty="0">
              <a:latin typeface="微软雅黑" panose="020B0503020204020204" pitchFamily="34" charset="-122"/>
              <a:ea typeface="微软雅黑" panose="020B0503020204020204" pitchFamily="34" charset="-122"/>
            </a:endParaRPr>
          </a:p>
        </p:txBody>
      </p:sp>
      <p:sp>
        <p:nvSpPr>
          <p:cNvPr id="34" name="任意多边形 33"/>
          <p:cNvSpPr>
            <a:spLocks noChangeAspect="1"/>
          </p:cNvSpPr>
          <p:nvPr/>
        </p:nvSpPr>
        <p:spPr>
          <a:xfrm>
            <a:off x="762862" y="2321332"/>
            <a:ext cx="154448" cy="248400"/>
          </a:xfrm>
          <a:custGeom>
            <a:avLst/>
            <a:gdLst>
              <a:gd name="connsiteX0" fmla="*/ 677901 w 2374831"/>
              <a:gd name="connsiteY0" fmla="*/ 3412116 h 3819479"/>
              <a:gd name="connsiteX1" fmla="*/ 1644059 w 2374831"/>
              <a:gd name="connsiteY1" fmla="*/ 3412116 h 3819479"/>
              <a:gd name="connsiteX2" fmla="*/ 1644059 w 2374831"/>
              <a:gd name="connsiteY2" fmla="*/ 3636403 h 3819479"/>
              <a:gd name="connsiteX3" fmla="*/ 1452135 w 2374831"/>
              <a:gd name="connsiteY3" fmla="*/ 3636403 h 3819479"/>
              <a:gd name="connsiteX4" fmla="*/ 1406366 w 2374831"/>
              <a:gd name="connsiteY4" fmla="*/ 3819479 h 3819479"/>
              <a:gd name="connsiteX5" fmla="*/ 904644 w 2374831"/>
              <a:gd name="connsiteY5" fmla="*/ 3819479 h 3819479"/>
              <a:gd name="connsiteX6" fmla="*/ 858875 w 2374831"/>
              <a:gd name="connsiteY6" fmla="*/ 3636403 h 3819479"/>
              <a:gd name="connsiteX7" fmla="*/ 677901 w 2374831"/>
              <a:gd name="connsiteY7" fmla="*/ 3636403 h 3819479"/>
              <a:gd name="connsiteX8" fmla="*/ 1210563 w 2374831"/>
              <a:gd name="connsiteY8" fmla="*/ 214813 h 3819479"/>
              <a:gd name="connsiteX9" fmla="*/ 234135 w 2374831"/>
              <a:gd name="connsiteY9" fmla="*/ 1200968 h 3819479"/>
              <a:gd name="connsiteX10" fmla="*/ 530439 w 2374831"/>
              <a:gd name="connsiteY10" fmla="*/ 2356594 h 3819479"/>
              <a:gd name="connsiteX11" fmla="*/ 629422 w 2374831"/>
              <a:gd name="connsiteY11" fmla="*/ 2455121 h 3819479"/>
              <a:gd name="connsiteX12" fmla="*/ 632955 w 2374831"/>
              <a:gd name="connsiteY12" fmla="*/ 2454082 h 3819479"/>
              <a:gd name="connsiteX13" fmla="*/ 634850 w 2374831"/>
              <a:gd name="connsiteY13" fmla="*/ 2460524 h 3819479"/>
              <a:gd name="connsiteX14" fmla="*/ 645415 w 2374831"/>
              <a:gd name="connsiteY14" fmla="*/ 2471041 h 3819479"/>
              <a:gd name="connsiteX15" fmla="*/ 640611 w 2374831"/>
              <a:gd name="connsiteY15" fmla="*/ 2480115 h 3819479"/>
              <a:gd name="connsiteX16" fmla="*/ 825141 w 2374831"/>
              <a:gd name="connsiteY16" fmla="*/ 3107541 h 3819479"/>
              <a:gd name="connsiteX17" fmla="*/ 1520487 w 2374831"/>
              <a:gd name="connsiteY17" fmla="*/ 3107541 h 3819479"/>
              <a:gd name="connsiteX18" fmla="*/ 1697625 w 2374831"/>
              <a:gd name="connsiteY18" fmla="*/ 2505248 h 3819479"/>
              <a:gd name="connsiteX19" fmla="*/ 1694714 w 2374831"/>
              <a:gd name="connsiteY19" fmla="*/ 2499211 h 3819479"/>
              <a:gd name="connsiteX20" fmla="*/ 1701121 w 2374831"/>
              <a:gd name="connsiteY20" fmla="*/ 2493362 h 3819479"/>
              <a:gd name="connsiteX21" fmla="*/ 1703057 w 2374831"/>
              <a:gd name="connsiteY21" fmla="*/ 2486779 h 3819479"/>
              <a:gd name="connsiteX22" fmla="*/ 1707047 w 2374831"/>
              <a:gd name="connsiteY22" fmla="*/ 2487952 h 3819479"/>
              <a:gd name="connsiteX23" fmla="*/ 1814604 w 2374831"/>
              <a:gd name="connsiteY23" fmla="*/ 2389768 h 3819479"/>
              <a:gd name="connsiteX24" fmla="*/ 2146142 w 2374831"/>
              <a:gd name="connsiteY24" fmla="*/ 1237621 h 3819479"/>
              <a:gd name="connsiteX25" fmla="*/ 1210563 w 2374831"/>
              <a:gd name="connsiteY25" fmla="*/ 214813 h 3819479"/>
              <a:gd name="connsiteX26" fmla="*/ 1214591 w 2374831"/>
              <a:gd name="connsiteY26" fmla="*/ 383 h 3819479"/>
              <a:gd name="connsiteX27" fmla="*/ 2356115 w 2374831"/>
              <a:gd name="connsiteY27" fmla="*/ 1191705 h 3819479"/>
              <a:gd name="connsiteX28" fmla="*/ 1940101 w 2374831"/>
              <a:gd name="connsiteY28" fmla="*/ 2566662 h 3819479"/>
              <a:gd name="connsiteX29" fmla="*/ 1858280 w 2374831"/>
              <a:gd name="connsiteY29" fmla="*/ 2636176 h 3819479"/>
              <a:gd name="connsiteX30" fmla="*/ 1662374 w 2374831"/>
              <a:gd name="connsiteY30" fmla="*/ 3302282 h 3819479"/>
              <a:gd name="connsiteX31" fmla="*/ 1642818 w 2374831"/>
              <a:gd name="connsiteY31" fmla="*/ 3296530 h 3819479"/>
              <a:gd name="connsiteX32" fmla="*/ 1642365 w 2374831"/>
              <a:gd name="connsiteY32" fmla="*/ 3298341 h 3819479"/>
              <a:gd name="connsiteX33" fmla="*/ 668645 w 2374831"/>
              <a:gd name="connsiteY33" fmla="*/ 3298341 h 3819479"/>
              <a:gd name="connsiteX34" fmla="*/ 620945 w 2374831"/>
              <a:gd name="connsiteY34" fmla="*/ 3107541 h 3819479"/>
              <a:gd name="connsiteX35" fmla="*/ 625980 w 2374831"/>
              <a:gd name="connsiteY35" fmla="*/ 3107541 h 3819479"/>
              <a:gd name="connsiteX36" fmla="*/ 477257 w 2374831"/>
              <a:gd name="connsiteY36" fmla="*/ 2601865 h 3819479"/>
              <a:gd name="connsiteX37" fmla="*/ 398351 w 2374831"/>
              <a:gd name="connsiteY37" fmla="*/ 2528795 h 3819479"/>
              <a:gd name="connsiteX38" fmla="*/ 25870 w 2374831"/>
              <a:gd name="connsiteY38" fmla="*/ 1147159 h 3819479"/>
              <a:gd name="connsiteX39" fmla="*/ 1214591 w 2374831"/>
              <a:gd name="connsiteY39" fmla="*/ 383 h 381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74831" h="3819479">
                <a:moveTo>
                  <a:pt x="677901" y="3412116"/>
                </a:moveTo>
                <a:lnTo>
                  <a:pt x="1644059" y="3412116"/>
                </a:lnTo>
                <a:lnTo>
                  <a:pt x="1644059" y="3636403"/>
                </a:lnTo>
                <a:lnTo>
                  <a:pt x="1452135" y="3636403"/>
                </a:lnTo>
                <a:lnTo>
                  <a:pt x="1406366" y="3819479"/>
                </a:lnTo>
                <a:lnTo>
                  <a:pt x="904644" y="3819479"/>
                </a:lnTo>
                <a:lnTo>
                  <a:pt x="858875" y="3636403"/>
                </a:lnTo>
                <a:lnTo>
                  <a:pt x="677901" y="3636403"/>
                </a:lnTo>
                <a:close/>
                <a:moveTo>
                  <a:pt x="1210563" y="214813"/>
                </a:moveTo>
                <a:cubicBezTo>
                  <a:pt x="739590" y="200611"/>
                  <a:pt x="328256" y="616042"/>
                  <a:pt x="234135" y="1200968"/>
                </a:cubicBezTo>
                <a:cubicBezTo>
                  <a:pt x="165163" y="1629602"/>
                  <a:pt x="280924" y="2067284"/>
                  <a:pt x="530439" y="2356594"/>
                </a:cubicBezTo>
                <a:lnTo>
                  <a:pt x="629422" y="2455121"/>
                </a:lnTo>
                <a:lnTo>
                  <a:pt x="632955" y="2454082"/>
                </a:lnTo>
                <a:lnTo>
                  <a:pt x="634850" y="2460524"/>
                </a:lnTo>
                <a:lnTo>
                  <a:pt x="645415" y="2471041"/>
                </a:lnTo>
                <a:lnTo>
                  <a:pt x="640611" y="2480115"/>
                </a:lnTo>
                <a:lnTo>
                  <a:pt x="825141" y="3107541"/>
                </a:lnTo>
                <a:lnTo>
                  <a:pt x="1520487" y="3107541"/>
                </a:lnTo>
                <a:lnTo>
                  <a:pt x="1697625" y="2505248"/>
                </a:lnTo>
                <a:lnTo>
                  <a:pt x="1694714" y="2499211"/>
                </a:lnTo>
                <a:lnTo>
                  <a:pt x="1701121" y="2493362"/>
                </a:lnTo>
                <a:lnTo>
                  <a:pt x="1703057" y="2486779"/>
                </a:lnTo>
                <a:lnTo>
                  <a:pt x="1707047" y="2487952"/>
                </a:lnTo>
                <a:lnTo>
                  <a:pt x="1814604" y="2389768"/>
                </a:lnTo>
                <a:cubicBezTo>
                  <a:pt x="2075917" y="2110708"/>
                  <a:pt x="2205489" y="1673395"/>
                  <a:pt x="2146142" y="1237621"/>
                </a:cubicBezTo>
                <a:cubicBezTo>
                  <a:pt x="2067107" y="657287"/>
                  <a:pt x="1675186" y="228824"/>
                  <a:pt x="1210563" y="214813"/>
                </a:cubicBezTo>
                <a:close/>
                <a:moveTo>
                  <a:pt x="1214591" y="383"/>
                </a:moveTo>
                <a:cubicBezTo>
                  <a:pt x="1779092" y="16134"/>
                  <a:pt x="2256408" y="514273"/>
                  <a:pt x="2356115" y="1191705"/>
                </a:cubicBezTo>
                <a:cubicBezTo>
                  <a:pt x="2432917" y="1713508"/>
                  <a:pt x="2269282" y="2238010"/>
                  <a:pt x="1940101" y="2566662"/>
                </a:cubicBezTo>
                <a:lnTo>
                  <a:pt x="1858280" y="2636176"/>
                </a:lnTo>
                <a:lnTo>
                  <a:pt x="1662374" y="3302282"/>
                </a:lnTo>
                <a:lnTo>
                  <a:pt x="1642818" y="3296530"/>
                </a:lnTo>
                <a:lnTo>
                  <a:pt x="1642365" y="3298341"/>
                </a:lnTo>
                <a:lnTo>
                  <a:pt x="668645" y="3298341"/>
                </a:lnTo>
                <a:lnTo>
                  <a:pt x="620945" y="3107541"/>
                </a:lnTo>
                <a:lnTo>
                  <a:pt x="625980" y="3107541"/>
                </a:lnTo>
                <a:lnTo>
                  <a:pt x="477257" y="2601865"/>
                </a:lnTo>
                <a:lnTo>
                  <a:pt x="398351" y="2528795"/>
                </a:lnTo>
                <a:cubicBezTo>
                  <a:pt x="83040" y="2187205"/>
                  <a:pt x="-63507" y="1661104"/>
                  <a:pt x="25870" y="1147159"/>
                </a:cubicBezTo>
                <a:cubicBezTo>
                  <a:pt x="144292" y="466195"/>
                  <a:pt x="643655" y="-15547"/>
                  <a:pt x="1214591" y="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a:spLocks noChangeAspect="1"/>
          </p:cNvSpPr>
          <p:nvPr/>
        </p:nvSpPr>
        <p:spPr>
          <a:xfrm>
            <a:off x="715886" y="3303817"/>
            <a:ext cx="248400" cy="2484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74125" y="4118116"/>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551156" y="4118116"/>
            <a:ext cx="9221947" cy="584775"/>
          </a:xfrm>
          <a:prstGeom prst="rect">
            <a:avLst/>
          </a:prstGeom>
          <a:noFill/>
        </p:spPr>
        <p:txBody>
          <a:bodyPr wrap="square" lIns="0" rIns="0" rtlCol="0">
            <a:spAutoFit/>
          </a:bodyPr>
          <a:lstStyle/>
          <a:p>
            <a:r>
              <a:rPr lang="en-US" altLang="zh-CN" sz="1600" dirty="0" err="1"/>
              <a:t>Kogan</a:t>
            </a:r>
            <a:r>
              <a:rPr lang="en-US" altLang="zh-CN" sz="1600" dirty="0"/>
              <a:t> et al. (2009) use a linear Support Vector Machine (SVM) algorithm on the reports published between 1996–2006.</a:t>
            </a:r>
            <a:endParaRPr lang="zh-CN" altLang="en-US" sz="1600" dirty="0">
              <a:latin typeface="微软雅黑" panose="020B0503020204020204" pitchFamily="34" charset="-122"/>
              <a:ea typeface="微软雅黑" panose="020B0503020204020204" pitchFamily="34" charset="-122"/>
            </a:endParaRPr>
          </a:p>
        </p:txBody>
      </p:sp>
      <p:sp>
        <p:nvSpPr>
          <p:cNvPr id="38" name="任意多边形 37"/>
          <p:cNvSpPr>
            <a:spLocks noChangeAspect="1"/>
          </p:cNvSpPr>
          <p:nvPr/>
        </p:nvSpPr>
        <p:spPr>
          <a:xfrm>
            <a:off x="715886" y="4260310"/>
            <a:ext cx="248400" cy="2484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4125" y="5078229"/>
            <a:ext cx="532789" cy="5327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551156" y="4929124"/>
            <a:ext cx="9221947" cy="830997"/>
          </a:xfrm>
          <a:prstGeom prst="rect">
            <a:avLst/>
          </a:prstGeom>
          <a:noFill/>
        </p:spPr>
        <p:txBody>
          <a:bodyPr wrap="square" lIns="0" rIns="0" rtlCol="0">
            <a:spAutoFit/>
          </a:bodyPr>
          <a:lstStyle/>
          <a:p>
            <a:r>
              <a:rPr lang="en-US" altLang="zh-CN" sz="1600" dirty="0"/>
              <a:t>Tsai and Wang (2014) improve upon this by using the </a:t>
            </a:r>
            <a:r>
              <a:rPr lang="en-US" altLang="zh-CN" sz="1600" dirty="0" err="1"/>
              <a:t>Loughran</a:t>
            </a:r>
            <a:r>
              <a:rPr lang="en-US" altLang="zh-CN" sz="1600" dirty="0"/>
              <a:t> and McDonald (2011) Lexicon and using word embedding to expand the financial lexicon, observing improvement in the prediction.</a:t>
            </a:r>
          </a:p>
        </p:txBody>
      </p:sp>
      <p:sp>
        <p:nvSpPr>
          <p:cNvPr id="41" name="任意多边形 40"/>
          <p:cNvSpPr>
            <a:spLocks noChangeAspect="1"/>
          </p:cNvSpPr>
          <p:nvPr/>
        </p:nvSpPr>
        <p:spPr>
          <a:xfrm>
            <a:off x="715886" y="5220423"/>
            <a:ext cx="248400" cy="248400"/>
          </a:xfrm>
          <a:custGeom>
            <a:avLst/>
            <a:gdLst>
              <a:gd name="connsiteX0" fmla="*/ 2880510 w 6121022"/>
              <a:gd name="connsiteY0" fmla="*/ 1007091 h 6121022"/>
              <a:gd name="connsiteX1" fmla="*/ 3240510 w 6121022"/>
              <a:gd name="connsiteY1" fmla="*/ 1007091 h 6121022"/>
              <a:gd name="connsiteX2" fmla="*/ 3240510 w 6121022"/>
              <a:gd name="connsiteY2" fmla="*/ 2880510 h 6121022"/>
              <a:gd name="connsiteX3" fmla="*/ 4517409 w 6121022"/>
              <a:gd name="connsiteY3" fmla="*/ 2880510 h 6121022"/>
              <a:gd name="connsiteX4" fmla="*/ 4517409 w 6121022"/>
              <a:gd name="connsiteY4" fmla="*/ 3240510 h 6121022"/>
              <a:gd name="connsiteX5" fmla="*/ 3240510 w 6121022"/>
              <a:gd name="connsiteY5" fmla="*/ 3240510 h 6121022"/>
              <a:gd name="connsiteX6" fmla="*/ 3240510 w 6121022"/>
              <a:gd name="connsiteY6" fmla="*/ 3245324 h 6121022"/>
              <a:gd name="connsiteX7" fmla="*/ 2880510 w 6121022"/>
              <a:gd name="connsiteY7" fmla="*/ 3245324 h 6121022"/>
              <a:gd name="connsiteX8" fmla="*/ 2880510 w 6121022"/>
              <a:gd name="connsiteY8" fmla="*/ 3240510 h 6121022"/>
              <a:gd name="connsiteX9" fmla="*/ 2880510 w 6121022"/>
              <a:gd name="connsiteY9" fmla="*/ 2880510 h 6121022"/>
              <a:gd name="connsiteX10" fmla="*/ 3060510 w 6121022"/>
              <a:gd name="connsiteY10" fmla="*/ 417638 h 6121022"/>
              <a:gd name="connsiteX11" fmla="*/ 417637 w 6121022"/>
              <a:gd name="connsiteY11" fmla="*/ 3060511 h 6121022"/>
              <a:gd name="connsiteX12" fmla="*/ 3060510 w 6121022"/>
              <a:gd name="connsiteY12" fmla="*/ 5703384 h 6121022"/>
              <a:gd name="connsiteX13" fmla="*/ 5703383 w 6121022"/>
              <a:gd name="connsiteY13" fmla="*/ 3060511 h 6121022"/>
              <a:gd name="connsiteX14" fmla="*/ 3060510 w 6121022"/>
              <a:gd name="connsiteY14" fmla="*/ 417638 h 6121022"/>
              <a:gd name="connsiteX15" fmla="*/ 3060511 w 6121022"/>
              <a:gd name="connsiteY15" fmla="*/ 0 h 6121022"/>
              <a:gd name="connsiteX16" fmla="*/ 6121022 w 6121022"/>
              <a:gd name="connsiteY16" fmla="*/ 3060511 h 6121022"/>
              <a:gd name="connsiteX17" fmla="*/ 3060511 w 6121022"/>
              <a:gd name="connsiteY17" fmla="*/ 6121022 h 6121022"/>
              <a:gd name="connsiteX18" fmla="*/ 0 w 6121022"/>
              <a:gd name="connsiteY18" fmla="*/ 3060511 h 6121022"/>
              <a:gd name="connsiteX19" fmla="*/ 3060511 w 6121022"/>
              <a:gd name="connsiteY19" fmla="*/ 0 h 612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1022" h="6121022">
                <a:moveTo>
                  <a:pt x="2880510" y="1007091"/>
                </a:moveTo>
                <a:lnTo>
                  <a:pt x="3240510" y="1007091"/>
                </a:lnTo>
                <a:lnTo>
                  <a:pt x="3240510" y="2880510"/>
                </a:lnTo>
                <a:lnTo>
                  <a:pt x="4517409" y="2880510"/>
                </a:lnTo>
                <a:lnTo>
                  <a:pt x="4517409" y="3240510"/>
                </a:lnTo>
                <a:lnTo>
                  <a:pt x="3240510" y="3240510"/>
                </a:lnTo>
                <a:lnTo>
                  <a:pt x="3240510" y="3245324"/>
                </a:lnTo>
                <a:lnTo>
                  <a:pt x="2880510" y="3245324"/>
                </a:lnTo>
                <a:lnTo>
                  <a:pt x="2880510" y="3240510"/>
                </a:lnTo>
                <a:lnTo>
                  <a:pt x="2880510" y="2880510"/>
                </a:lnTo>
                <a:close/>
                <a:moveTo>
                  <a:pt x="3060510" y="417638"/>
                </a:moveTo>
                <a:cubicBezTo>
                  <a:pt x="1600892" y="417638"/>
                  <a:pt x="417637" y="1600893"/>
                  <a:pt x="417637" y="3060511"/>
                </a:cubicBezTo>
                <a:cubicBezTo>
                  <a:pt x="417637" y="4520129"/>
                  <a:pt x="1600892" y="5703384"/>
                  <a:pt x="3060510" y="5703384"/>
                </a:cubicBezTo>
                <a:cubicBezTo>
                  <a:pt x="4520128" y="5703384"/>
                  <a:pt x="5703383" y="4520129"/>
                  <a:pt x="5703383" y="3060511"/>
                </a:cubicBezTo>
                <a:cubicBezTo>
                  <a:pt x="5703383" y="1600893"/>
                  <a:pt x="4520128" y="417638"/>
                  <a:pt x="3060510" y="417638"/>
                </a:cubicBezTo>
                <a:close/>
                <a:moveTo>
                  <a:pt x="3060511" y="0"/>
                </a:moveTo>
                <a:cubicBezTo>
                  <a:pt x="4750785" y="0"/>
                  <a:pt x="6121022" y="1370237"/>
                  <a:pt x="6121022" y="3060511"/>
                </a:cubicBezTo>
                <a:cubicBezTo>
                  <a:pt x="6121022" y="4750785"/>
                  <a:pt x="4750785" y="6121022"/>
                  <a:pt x="3060511" y="6121022"/>
                </a:cubicBezTo>
                <a:cubicBezTo>
                  <a:pt x="1370237" y="6121022"/>
                  <a:pt x="0" y="4750785"/>
                  <a:pt x="0" y="3060511"/>
                </a:cubicBezTo>
                <a:cubicBezTo>
                  <a:pt x="0" y="1370237"/>
                  <a:pt x="1370237" y="0"/>
                  <a:pt x="3060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8673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75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750"/>
                                        <p:tgtEl>
                                          <p:spTgt spid="25"/>
                                        </p:tgtEl>
                                      </p:cBhvr>
                                    </p:animEffect>
                                  </p:childTnLst>
                                </p:cTn>
                              </p:par>
                            </p:childTnLst>
                          </p:cTn>
                        </p:par>
                        <p:par>
                          <p:cTn id="11" fill="hold">
                            <p:stCondLst>
                              <p:cond delay="75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7050"/>
                            </p:stCondLst>
                            <p:childTnLst>
                              <p:par>
                                <p:cTn id="16" presetID="10"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75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750"/>
                                        <p:tgtEl>
                                          <p:spTgt spid="34"/>
                                        </p:tgtEl>
                                      </p:cBhvr>
                                    </p:animEffect>
                                  </p:childTnLst>
                                </p:cTn>
                              </p:par>
                            </p:childTnLst>
                          </p:cTn>
                        </p:par>
                        <p:par>
                          <p:cTn id="22" fill="hold">
                            <p:stCondLst>
                              <p:cond delay="7800"/>
                            </p:stCondLst>
                            <p:childTnLst>
                              <p:par>
                                <p:cTn id="23" presetID="10" presetClass="entr" presetSubtype="0" fill="hold" grpId="0" nodeType="afterEffect">
                                  <p:stCondLst>
                                    <p:cond delay="0"/>
                                  </p:stCondLst>
                                  <p:iterate type="lt">
                                    <p:tmPct val="10000"/>
                                  </p:iterate>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1295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75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750"/>
                                        <p:tgtEl>
                                          <p:spTgt spid="35"/>
                                        </p:tgtEl>
                                      </p:cBhvr>
                                    </p:animEffect>
                                  </p:childTnLst>
                                </p:cTn>
                              </p:par>
                            </p:childTnLst>
                          </p:cTn>
                        </p:par>
                        <p:par>
                          <p:cTn id="33" fill="hold">
                            <p:stCondLst>
                              <p:cond delay="13700"/>
                            </p:stCondLst>
                            <p:childTnLst>
                              <p:par>
                                <p:cTn id="34" presetID="10" presetClass="entr" presetSubtype="0" fill="hold" grpId="0" nodeType="afterEffect">
                                  <p:stCondLst>
                                    <p:cond delay="0"/>
                                  </p:stCondLst>
                                  <p:iterate type="lt">
                                    <p:tmPct val="10000"/>
                                  </p:iterate>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2225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75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750"/>
                                        <p:tgtEl>
                                          <p:spTgt spid="38"/>
                                        </p:tgtEl>
                                      </p:cBhvr>
                                    </p:animEffect>
                                  </p:childTnLst>
                                </p:cTn>
                              </p:par>
                            </p:childTnLst>
                          </p:cTn>
                        </p:par>
                        <p:par>
                          <p:cTn id="44" fill="hold">
                            <p:stCondLst>
                              <p:cond delay="23000"/>
                            </p:stCondLst>
                            <p:childTnLst>
                              <p:par>
                                <p:cTn id="45" presetID="10" presetClass="entr" presetSubtype="0" fill="hold" grpId="0" nodeType="afterEffect">
                                  <p:stCondLst>
                                    <p:cond delay="0"/>
                                  </p:stCondLst>
                                  <p:iterate type="lt">
                                    <p:tmPct val="10000"/>
                                  </p:iterate>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par>
                          <p:cTn id="48" fill="hold">
                            <p:stCondLst>
                              <p:cond delay="28350"/>
                            </p:stCondLst>
                            <p:childTnLst>
                              <p:par>
                                <p:cTn id="49" presetID="10" presetClass="entr" presetSubtype="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750"/>
                                        <p:tgtEl>
                                          <p:spTgt spid="41"/>
                                        </p:tgtEl>
                                      </p:cBhvr>
                                    </p:animEffect>
                                  </p:childTnLst>
                                </p:cTn>
                              </p:par>
                            </p:childTnLst>
                          </p:cTn>
                        </p:par>
                        <p:par>
                          <p:cTn id="55" fill="hold">
                            <p:stCondLst>
                              <p:cond delay="29100"/>
                            </p:stCondLst>
                            <p:childTnLst>
                              <p:par>
                                <p:cTn id="56" presetID="10" presetClass="entr" presetSubtype="0" fill="hold" grpId="0" nodeType="afterEffect">
                                  <p:stCondLst>
                                    <p:cond delay="0"/>
                                  </p:stCondLst>
                                  <p:iterate type="lt">
                                    <p:tmPct val="10000"/>
                                  </p:iterate>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p:bldP spid="28" grpId="0" animBg="1"/>
      <p:bldP spid="30" grpId="0"/>
      <p:bldP spid="31" grpId="0" animBg="1"/>
      <p:bldP spid="33" grpId="0"/>
      <p:bldP spid="34" grpId="0" animBg="1"/>
      <p:bldP spid="35" grpId="0" animBg="1"/>
      <p:bldP spid="36" grpId="0" animBg="1"/>
      <p:bldP spid="37" grpId="0"/>
      <p:bldP spid="38" grpId="0" animBg="1"/>
      <p:bldP spid="39" grpId="0" animBg="1"/>
      <p:bldP spid="40" grpId="0"/>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730703" y="985688"/>
            <a:ext cx="11332170" cy="646331"/>
          </a:xfrm>
          <a:prstGeom prst="rect">
            <a:avLst/>
          </a:prstGeom>
          <a:noFill/>
        </p:spPr>
        <p:txBody>
          <a:bodyPr wrap="square" rtlCol="0">
            <a:spAutoFit/>
          </a:bodyPr>
          <a:lstStyle/>
          <a:p>
            <a:r>
              <a:rPr lang="en-US" altLang="zh-CN" dirty="0"/>
              <a:t>volatility is defined as the natural log of the standard deviation of (adjusted) return prices in a window of </a:t>
            </a:r>
            <a:r>
              <a:rPr lang="el-GR" altLang="zh-CN" dirty="0"/>
              <a:t>τ</a:t>
            </a:r>
            <a:r>
              <a:rPr lang="en-US" altLang="zh-CN" dirty="0"/>
              <a:t> days.</a:t>
            </a:r>
            <a:endParaRPr lang="zh-CN" altLang="en-US"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3215034" y="1632019"/>
            <a:ext cx="4793850" cy="1476388"/>
          </a:xfrm>
          <a:prstGeom prst="rect">
            <a:avLst/>
          </a:prstGeom>
        </p:spPr>
      </p:pic>
      <p:sp>
        <p:nvSpPr>
          <p:cNvPr id="6" name="矩形 5"/>
          <p:cNvSpPr/>
          <p:nvPr/>
        </p:nvSpPr>
        <p:spPr>
          <a:xfrm>
            <a:off x="730703" y="3105752"/>
            <a:ext cx="2390719" cy="369332"/>
          </a:xfrm>
          <a:prstGeom prst="rect">
            <a:avLst/>
          </a:prstGeom>
        </p:spPr>
        <p:txBody>
          <a:bodyPr wrap="none">
            <a:spAutoFit/>
          </a:bodyPr>
          <a:lstStyle/>
          <a:p>
            <a:r>
              <a:rPr lang="en-US" altLang="zh-CN" dirty="0" err="1"/>
              <a:t>rt</a:t>
            </a:r>
            <a:r>
              <a:rPr lang="en-US" altLang="zh-CN" dirty="0"/>
              <a:t> is the return price</a:t>
            </a:r>
            <a:endParaRPr lang="zh-CN" altLang="en-US" dirty="0"/>
          </a:p>
        </p:txBody>
      </p:sp>
      <p:sp>
        <p:nvSpPr>
          <p:cNvPr id="7" name="矩形 6"/>
          <p:cNvSpPr/>
          <p:nvPr/>
        </p:nvSpPr>
        <p:spPr>
          <a:xfrm>
            <a:off x="3417512" y="3108407"/>
            <a:ext cx="2456122" cy="369332"/>
          </a:xfrm>
          <a:prstGeom prst="rect">
            <a:avLst/>
          </a:prstGeom>
        </p:spPr>
        <p:txBody>
          <a:bodyPr wrap="none">
            <a:spAutoFit/>
          </a:bodyPr>
          <a:lstStyle/>
          <a:p>
            <a:r>
              <a:rPr lang="en-US" altLang="zh-CN" dirty="0" err="1">
                <a:latin typeface="CMMI10"/>
              </a:rPr>
              <a:t>r</a:t>
            </a:r>
            <a:r>
              <a:rPr lang="en-US" altLang="zh-CN" sz="1100" dirty="0" err="1">
                <a:latin typeface="CMMI8"/>
              </a:rPr>
              <a:t>t</a:t>
            </a:r>
            <a:r>
              <a:rPr lang="en-US" altLang="zh-CN" sz="1100" dirty="0">
                <a:latin typeface="CMMI8"/>
              </a:rPr>
              <a:t> </a:t>
            </a:r>
            <a:r>
              <a:rPr lang="en-US" altLang="zh-CN" dirty="0">
                <a:latin typeface="CMR10"/>
              </a:rPr>
              <a:t>= </a:t>
            </a:r>
            <a:r>
              <a:rPr lang="en-US" altLang="zh-CN" dirty="0">
                <a:latin typeface="CMMI10"/>
              </a:rPr>
              <a:t>ln</a:t>
            </a:r>
            <a:r>
              <a:rPr lang="en-US" altLang="zh-CN" dirty="0">
                <a:latin typeface="CMR10"/>
              </a:rPr>
              <a:t>(</a:t>
            </a:r>
            <a:r>
              <a:rPr lang="en-US" altLang="zh-CN" dirty="0">
                <a:latin typeface="CMMI10"/>
              </a:rPr>
              <a:t>P</a:t>
            </a:r>
            <a:r>
              <a:rPr lang="en-US" altLang="zh-CN" sz="1100" dirty="0">
                <a:latin typeface="CMMI8"/>
              </a:rPr>
              <a:t>t</a:t>
            </a:r>
            <a:r>
              <a:rPr lang="en-US" altLang="zh-CN" dirty="0">
                <a:latin typeface="CMR10"/>
              </a:rPr>
              <a:t>)</a:t>
            </a:r>
            <a:r>
              <a:rPr lang="en-US" altLang="zh-CN" dirty="0">
                <a:latin typeface="CMSY10"/>
              </a:rPr>
              <a:t>−</a:t>
            </a:r>
            <a:r>
              <a:rPr lang="en-US" altLang="zh-CN" dirty="0">
                <a:latin typeface="CMMI10"/>
              </a:rPr>
              <a:t>ln</a:t>
            </a:r>
            <a:r>
              <a:rPr lang="en-US" altLang="zh-CN" dirty="0">
                <a:latin typeface="CMR10"/>
              </a:rPr>
              <a:t>(</a:t>
            </a:r>
            <a:r>
              <a:rPr lang="en-US" altLang="zh-CN" dirty="0">
                <a:latin typeface="CMMI10"/>
              </a:rPr>
              <a:t>P</a:t>
            </a:r>
            <a:r>
              <a:rPr lang="en-US" altLang="zh-CN" sz="1100" dirty="0">
                <a:latin typeface="CMMI8"/>
              </a:rPr>
              <a:t>t</a:t>
            </a:r>
            <a:r>
              <a:rPr lang="en-US" altLang="zh-CN" sz="1100" dirty="0">
                <a:latin typeface="CMSY8"/>
              </a:rPr>
              <a:t>−</a:t>
            </a:r>
            <a:r>
              <a:rPr lang="en-US" altLang="zh-CN" sz="1100" dirty="0">
                <a:latin typeface="CMR8"/>
              </a:rPr>
              <a:t>1</a:t>
            </a:r>
            <a:r>
              <a:rPr lang="en-US" altLang="zh-CN" dirty="0">
                <a:latin typeface="CMR10"/>
              </a:rPr>
              <a:t>)</a:t>
            </a:r>
            <a:r>
              <a:rPr lang="en-US" altLang="zh-CN" dirty="0">
                <a:latin typeface="NimbusRomNo9L-Regu"/>
              </a:rPr>
              <a:t>,</a:t>
            </a:r>
            <a:endParaRPr lang="zh-CN" altLang="en-US" dirty="0"/>
          </a:p>
        </p:txBody>
      </p:sp>
      <p:pic>
        <p:nvPicPr>
          <p:cNvPr id="11" name="图片 10"/>
          <p:cNvPicPr>
            <a:picLocks noChangeAspect="1"/>
          </p:cNvPicPr>
          <p:nvPr/>
        </p:nvPicPr>
        <p:blipFill>
          <a:blip r:embed="rId4"/>
          <a:stretch>
            <a:fillRect/>
          </a:stretch>
        </p:blipFill>
        <p:spPr>
          <a:xfrm>
            <a:off x="3333507" y="4584795"/>
            <a:ext cx="3990476" cy="857143"/>
          </a:xfrm>
          <a:prstGeom prst="rect">
            <a:avLst/>
          </a:prstGeom>
        </p:spPr>
      </p:pic>
      <p:grpSp>
        <p:nvGrpSpPr>
          <p:cNvPr id="44" name="组合 43"/>
          <p:cNvGrpSpPr/>
          <p:nvPr/>
        </p:nvGrpSpPr>
        <p:grpSpPr>
          <a:xfrm>
            <a:off x="730703" y="3892297"/>
            <a:ext cx="10693510" cy="646331"/>
            <a:chOff x="725530" y="3848340"/>
            <a:chExt cx="8691739" cy="646331"/>
          </a:xfrm>
        </p:grpSpPr>
        <p:sp>
          <p:nvSpPr>
            <p:cNvPr id="10" name="矩形 9"/>
            <p:cNvSpPr/>
            <p:nvPr/>
          </p:nvSpPr>
          <p:spPr>
            <a:xfrm>
              <a:off x="730703" y="3848340"/>
              <a:ext cx="8686566" cy="646331"/>
            </a:xfrm>
            <a:prstGeom prst="rect">
              <a:avLst/>
            </a:prstGeom>
          </p:spPr>
          <p:txBody>
            <a:bodyPr wrap="square">
              <a:spAutoFit/>
            </a:bodyPr>
            <a:lstStyle/>
            <a:p>
              <a:r>
                <a:rPr lang="en-US" altLang="zh-CN" dirty="0"/>
                <a:t>     as the volatility of the stock of the reporting company in the kth quarter-sized window starting from the issue date of the report </a:t>
              </a:r>
              <a:r>
                <a:rPr lang="en-US" altLang="zh-CN" dirty="0" err="1"/>
                <a:t>si</a:t>
              </a:r>
              <a:endParaRPr lang="zh-CN" altLang="en-US" dirty="0"/>
            </a:p>
          </p:txBody>
        </p:sp>
        <p:pic>
          <p:nvPicPr>
            <p:cNvPr id="12" name="图片 11"/>
            <p:cNvPicPr>
              <a:picLocks noChangeAspect="1"/>
            </p:cNvPicPr>
            <p:nvPr/>
          </p:nvPicPr>
          <p:blipFill>
            <a:blip r:embed="rId5"/>
            <a:stretch>
              <a:fillRect/>
            </a:stretch>
          </p:blipFill>
          <p:spPr>
            <a:xfrm>
              <a:off x="725530" y="3883997"/>
              <a:ext cx="314994" cy="323165"/>
            </a:xfrm>
            <a:prstGeom prst="rect">
              <a:avLst/>
            </a:prstGeom>
          </p:spPr>
        </p:pic>
      </p:grpSp>
    </p:spTree>
    <p:extLst>
      <p:ext uri="{BB962C8B-B14F-4D97-AF65-F5344CB8AC3E}">
        <p14:creationId xmlns:p14="http://schemas.microsoft.com/office/powerpoint/2010/main" val="1600198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429915" y="917523"/>
            <a:ext cx="11332170" cy="369332"/>
          </a:xfrm>
          <a:prstGeom prst="rect">
            <a:avLst/>
          </a:prstGeom>
          <a:noFill/>
        </p:spPr>
        <p:txBody>
          <a:bodyPr wrap="square" rtlCol="0">
            <a:spAutoFit/>
          </a:bodyPr>
          <a:lstStyle/>
          <a:p>
            <a:r>
              <a:rPr lang="en-US" altLang="zh-CN" b="1" dirty="0"/>
              <a:t>Sentiment Analysis</a:t>
            </a:r>
            <a:endParaRPr lang="zh-CN" altLang="en-US" b="1"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604577" y="1565639"/>
            <a:ext cx="10815145" cy="1754326"/>
          </a:xfrm>
          <a:prstGeom prst="rect">
            <a:avLst/>
          </a:prstGeom>
        </p:spPr>
        <p:txBody>
          <a:bodyPr wrap="square">
            <a:spAutoFit/>
          </a:bodyPr>
          <a:lstStyle/>
          <a:p>
            <a:pPr marL="342900" indent="-342900">
              <a:buAutoNum type="arabicPeriod"/>
            </a:pPr>
            <a:r>
              <a:rPr lang="en-US" altLang="zh-CN" dirty="0"/>
              <a:t>we extract the keyword set from a finance-specific lexicon using the positive, negative, and uncertain groups, stemmed using the Porter stemmer                Lex</a:t>
            </a: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expanded this set by adding the top 20 related terms to each term to the original set. The related terms are obtained using the Word2Vec model                </a:t>
            </a:r>
            <a:r>
              <a:rPr lang="en-US" altLang="zh-CN" dirty="0" err="1"/>
              <a:t>LexExt</a:t>
            </a:r>
            <a:endParaRPr lang="zh-CN" altLang="en-US" dirty="0"/>
          </a:p>
        </p:txBody>
      </p:sp>
      <p:pic>
        <p:nvPicPr>
          <p:cNvPr id="4" name="图片 3"/>
          <p:cNvPicPr>
            <a:picLocks noChangeAspect="1"/>
          </p:cNvPicPr>
          <p:nvPr/>
        </p:nvPicPr>
        <p:blipFill>
          <a:blip r:embed="rId3"/>
          <a:stretch>
            <a:fillRect/>
          </a:stretch>
        </p:blipFill>
        <p:spPr>
          <a:xfrm>
            <a:off x="3350905" y="3586832"/>
            <a:ext cx="4619048" cy="2228571"/>
          </a:xfrm>
          <a:prstGeom prst="rect">
            <a:avLst/>
          </a:prstGeom>
        </p:spPr>
      </p:pic>
      <p:cxnSp>
        <p:nvCxnSpPr>
          <p:cNvPr id="5" name="直接箭头连接符 4"/>
          <p:cNvCxnSpPr/>
          <p:nvPr/>
        </p:nvCxnSpPr>
        <p:spPr>
          <a:xfrm>
            <a:off x="7048982" y="2024395"/>
            <a:ext cx="856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113426" y="3138501"/>
            <a:ext cx="856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42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522512" y="830176"/>
            <a:ext cx="11332170" cy="369332"/>
          </a:xfrm>
          <a:prstGeom prst="rect">
            <a:avLst/>
          </a:prstGeom>
          <a:noFill/>
        </p:spPr>
        <p:txBody>
          <a:bodyPr wrap="square" rtlCol="0">
            <a:spAutoFit/>
          </a:bodyPr>
          <a:lstStyle/>
          <a:p>
            <a:r>
              <a:rPr lang="en-US" altLang="zh-CN" b="1" dirty="0"/>
              <a:t>Sentiment Analysis</a:t>
            </a:r>
            <a:endParaRPr lang="zh-CN" altLang="en-US" b="1"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522512" y="1468389"/>
            <a:ext cx="10751230" cy="2585323"/>
          </a:xfrm>
          <a:prstGeom prst="rect">
            <a:avLst/>
          </a:prstGeom>
        </p:spPr>
        <p:txBody>
          <a:bodyPr wrap="square">
            <a:spAutoFit/>
          </a:bodyPr>
          <a:lstStyle/>
          <a:p>
            <a:r>
              <a:rPr lang="en-US" altLang="zh-CN" dirty="0"/>
              <a:t>3. we use state-of-the-art weighting methods in Information Retrieval (</a:t>
            </a:r>
            <a:r>
              <a:rPr lang="en-US" altLang="zh-CN" dirty="0" err="1"/>
              <a:t>Rekabsaz</a:t>
            </a:r>
            <a:r>
              <a:rPr lang="en-US" altLang="zh-CN" dirty="0"/>
              <a:t> et al., 2016b)</a:t>
            </a:r>
          </a:p>
          <a:p>
            <a:r>
              <a:rPr lang="en-US" altLang="zh-CN" dirty="0"/>
              <a:t>    which benefit directly from word embedding models</a:t>
            </a:r>
          </a:p>
          <a:p>
            <a:endParaRPr lang="en-US" altLang="zh-CN" dirty="0"/>
          </a:p>
          <a:p>
            <a:endParaRPr lang="en-US" altLang="zh-CN" dirty="0"/>
          </a:p>
          <a:p>
            <a:endParaRPr lang="en-US" altLang="zh-CN" dirty="0"/>
          </a:p>
          <a:p>
            <a:endParaRPr lang="en-US" altLang="zh-CN" dirty="0"/>
          </a:p>
          <a:p>
            <a:r>
              <a:rPr lang="en-US" altLang="zh-CN" dirty="0"/>
              <a:t>4. The feature vector generated by the weights of the Lex or </a:t>
            </a:r>
            <a:r>
              <a:rPr lang="en-US" altLang="zh-CN" dirty="0" err="1"/>
              <a:t>LexExt</a:t>
            </a:r>
            <a:r>
              <a:rPr lang="en-US" altLang="zh-CN" dirty="0"/>
              <a:t> lexicons is highly sparse, We therefore reduce the dimensions by applying Principle Component Analysis</a:t>
            </a:r>
          </a:p>
          <a:p>
            <a:endParaRPr lang="en-US" altLang="zh-CN" dirty="0"/>
          </a:p>
        </p:txBody>
      </p:sp>
      <p:pic>
        <p:nvPicPr>
          <p:cNvPr id="9" name="图片 8"/>
          <p:cNvPicPr>
            <a:picLocks noChangeAspect="1"/>
          </p:cNvPicPr>
          <p:nvPr/>
        </p:nvPicPr>
        <p:blipFill>
          <a:blip r:embed="rId3"/>
          <a:stretch>
            <a:fillRect/>
          </a:stretch>
        </p:blipFill>
        <p:spPr>
          <a:xfrm>
            <a:off x="3620381" y="2161859"/>
            <a:ext cx="3961905" cy="876190"/>
          </a:xfrm>
          <a:prstGeom prst="rect">
            <a:avLst/>
          </a:prstGeom>
        </p:spPr>
      </p:pic>
    </p:spTree>
    <p:extLst>
      <p:ext uri="{BB962C8B-B14F-4D97-AF65-F5344CB8AC3E}">
        <p14:creationId xmlns:p14="http://schemas.microsoft.com/office/powerpoint/2010/main" val="3167967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522512" y="830176"/>
            <a:ext cx="11332170" cy="369332"/>
          </a:xfrm>
          <a:prstGeom prst="rect">
            <a:avLst/>
          </a:prstGeom>
          <a:noFill/>
        </p:spPr>
        <p:txBody>
          <a:bodyPr wrap="square" rtlCol="0">
            <a:spAutoFit/>
          </a:bodyPr>
          <a:lstStyle/>
          <a:p>
            <a:r>
              <a:rPr lang="en-US" altLang="zh-CN" b="1" dirty="0"/>
              <a:t>Market Features</a:t>
            </a:r>
            <a:endParaRPr lang="zh-CN" altLang="en-US" b="1"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522512" y="1468389"/>
            <a:ext cx="10751230" cy="2585323"/>
          </a:xfrm>
          <a:prstGeom prst="rect">
            <a:avLst/>
          </a:prstGeom>
        </p:spPr>
        <p:txBody>
          <a:bodyPr wrap="square">
            <a:spAutoFit/>
          </a:bodyPr>
          <a:lstStyle/>
          <a:p>
            <a:pPr marL="342900" indent="-342900">
              <a:buAutoNum type="arabicPeriod"/>
            </a:pPr>
            <a:r>
              <a:rPr lang="en-US" altLang="zh-CN" dirty="0">
                <a:solidFill>
                  <a:srgbClr val="FF0000"/>
                </a:solidFill>
              </a:rPr>
              <a:t>Current Volatility </a:t>
            </a:r>
            <a:r>
              <a:rPr lang="en-US" altLang="zh-CN" dirty="0"/>
              <a:t>is calculated on the window of one quartile before the issue date of the report  </a:t>
            </a:r>
            <a:r>
              <a:rPr lang="en-US" altLang="zh-CN" i="1" dirty="0"/>
              <a:t>v[si−64,si].</a:t>
            </a:r>
          </a:p>
          <a:p>
            <a:pPr marL="342900" indent="-342900">
              <a:buAutoNum type="arabicPeriod"/>
            </a:pPr>
            <a:endParaRPr lang="en-US" altLang="zh-CN" i="1" dirty="0"/>
          </a:p>
          <a:p>
            <a:pPr marL="342900" indent="-342900">
              <a:buAutoNum type="arabicPeriod"/>
            </a:pPr>
            <a:endParaRPr lang="en-US" altLang="zh-CN" i="1" dirty="0"/>
          </a:p>
          <a:p>
            <a:pPr marL="342900" indent="-342900">
              <a:buAutoNum type="arabicPeriod"/>
            </a:pPr>
            <a:r>
              <a:rPr lang="en-US" altLang="zh-CN" dirty="0">
                <a:solidFill>
                  <a:srgbClr val="FF0000"/>
                </a:solidFill>
              </a:rPr>
              <a:t>Volatility of future quarters </a:t>
            </a:r>
            <a:r>
              <a:rPr lang="en-US" altLang="zh-CN" dirty="0"/>
              <a:t>GARCH (</a:t>
            </a:r>
            <a:r>
              <a:rPr lang="en-US" altLang="zh-CN" dirty="0" err="1"/>
              <a:t>Bollerslev</a:t>
            </a:r>
            <a:r>
              <a:rPr lang="en-US" altLang="zh-CN" dirty="0"/>
              <a:t>, 1986) is a common econometric time-series model used for predicting stock price.</a:t>
            </a:r>
            <a:endParaRPr lang="en-US" altLang="zh-CN" i="1" dirty="0"/>
          </a:p>
          <a:p>
            <a:pPr marL="342900" indent="-342900">
              <a:buAutoNum type="arabicPeriod"/>
            </a:pPr>
            <a:endParaRPr lang="en-US" altLang="zh-CN" i="1" dirty="0"/>
          </a:p>
          <a:p>
            <a:pPr marL="342900" indent="-342900">
              <a:buAutoNum type="arabicPeriod"/>
            </a:pPr>
            <a:endParaRPr lang="en-US" altLang="zh-CN" i="1" dirty="0"/>
          </a:p>
          <a:p>
            <a:pPr marL="342900" indent="-342900">
              <a:buAutoNum type="arabicPeriod"/>
            </a:pPr>
            <a:r>
              <a:rPr lang="en-US" altLang="zh-CN" dirty="0">
                <a:solidFill>
                  <a:srgbClr val="FF0000"/>
                </a:solidFill>
              </a:rPr>
              <a:t>Sector </a:t>
            </a:r>
            <a:r>
              <a:rPr lang="en-US" altLang="zh-CN" dirty="0"/>
              <a:t>The feature is converted to numerical representation using one-hot encoding</a:t>
            </a:r>
            <a:r>
              <a:rPr lang="en-US" altLang="zh-CN" dirty="0">
                <a:solidFill>
                  <a:srgbClr val="FF0000"/>
                </a:solidFill>
              </a:rPr>
              <a:t>.</a:t>
            </a:r>
            <a:endParaRPr lang="en-US" altLang="zh-CN" i="1" dirty="0">
              <a:solidFill>
                <a:srgbClr val="FF0000"/>
              </a:solidFill>
            </a:endParaRPr>
          </a:p>
        </p:txBody>
      </p:sp>
    </p:spTree>
    <p:extLst>
      <p:ext uri="{BB962C8B-B14F-4D97-AF65-F5344CB8AC3E}">
        <p14:creationId xmlns:p14="http://schemas.microsoft.com/office/powerpoint/2010/main" val="41159073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Methodology</a:t>
            </a:r>
          </a:p>
        </p:txBody>
      </p:sp>
      <p:sp>
        <p:nvSpPr>
          <p:cNvPr id="42" name="文本框 41"/>
          <p:cNvSpPr txBox="1"/>
          <p:nvPr/>
        </p:nvSpPr>
        <p:spPr>
          <a:xfrm>
            <a:off x="522512" y="693808"/>
            <a:ext cx="11332170" cy="369332"/>
          </a:xfrm>
          <a:prstGeom prst="rect">
            <a:avLst/>
          </a:prstGeom>
          <a:noFill/>
        </p:spPr>
        <p:txBody>
          <a:bodyPr wrap="square" rtlCol="0">
            <a:spAutoFit/>
          </a:bodyPr>
          <a:lstStyle/>
          <a:p>
            <a:r>
              <a:rPr lang="en-US" altLang="zh-CN" b="1" dirty="0"/>
              <a:t>Feature Fusion</a:t>
            </a:r>
            <a:endParaRPr lang="zh-CN" altLang="en-US" b="1"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102945"/>
            <a:ext cx="30458"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522512" y="1199508"/>
            <a:ext cx="10751230" cy="4247317"/>
          </a:xfrm>
          <a:prstGeom prst="rect">
            <a:avLst/>
          </a:prstGeom>
        </p:spPr>
        <p:txBody>
          <a:bodyPr wrap="square">
            <a:spAutoFit/>
          </a:bodyPr>
          <a:lstStyle/>
          <a:p>
            <a:pPr marL="342900" indent="-342900">
              <a:buAutoNum type="arabicPeriod"/>
            </a:pPr>
            <a:r>
              <a:rPr lang="en-US" altLang="zh-CN" dirty="0">
                <a:solidFill>
                  <a:srgbClr val="FF0000"/>
                </a:solidFill>
              </a:rPr>
              <a:t>early fusion.</a:t>
            </a:r>
            <a:r>
              <a:rPr lang="en-US" altLang="zh-CN" dirty="0"/>
              <a:t>  simply joining all the features in one feature space.</a:t>
            </a:r>
            <a:endParaRPr lang="en-US" altLang="zh-CN" i="1" dirty="0"/>
          </a:p>
          <a:p>
            <a:pPr marL="342900" indent="-342900">
              <a:buAutoNum type="arabicPeriod"/>
            </a:pPr>
            <a:endParaRPr lang="en-US" altLang="zh-CN" i="1" dirty="0"/>
          </a:p>
          <a:p>
            <a:pPr marL="342900" indent="-342900">
              <a:buAutoNum type="arabicPeriod"/>
            </a:pPr>
            <a:r>
              <a:rPr lang="en-US" altLang="zh-CN" dirty="0">
                <a:solidFill>
                  <a:srgbClr val="FF0000"/>
                </a:solidFill>
              </a:rPr>
              <a:t>late fusion </a:t>
            </a:r>
            <a:r>
              <a:rPr lang="en-US" altLang="zh-CN" dirty="0"/>
              <a:t>approaches first learn a model on each feature set and then use/learn a meta model to combine their results</a:t>
            </a:r>
            <a:endParaRPr lang="en-US" altLang="zh-CN" i="1" dirty="0"/>
          </a:p>
          <a:p>
            <a:pPr marL="342900" indent="-342900">
              <a:buAutoNum type="arabicPeriod"/>
            </a:pPr>
            <a:endParaRPr lang="en-US" altLang="zh-CN" i="1" dirty="0"/>
          </a:p>
          <a:p>
            <a:pPr marL="342900" indent="-342900">
              <a:buAutoNum type="arabicPeriod"/>
            </a:pPr>
            <a:r>
              <a:rPr lang="en-US" altLang="zh-CN" dirty="0"/>
              <a:t>we use stacking (</a:t>
            </a:r>
            <a:r>
              <a:rPr lang="en-US" altLang="zh-CN" dirty="0" err="1"/>
              <a:t>Wolpert</a:t>
            </a:r>
            <a:r>
              <a:rPr lang="en-US" altLang="zh-CN" dirty="0"/>
              <a:t>, 1992), a special case of late fusion. </a:t>
            </a:r>
          </a:p>
          <a:p>
            <a:pPr marL="342900" indent="-342900">
              <a:buAutoNum type="arabicPeriod"/>
            </a:pPr>
            <a:endParaRPr lang="en-US" altLang="zh-CN" dirty="0"/>
          </a:p>
          <a:p>
            <a:pPr marL="342900" indent="-342900">
              <a:buAutoNum type="arabicPeriod"/>
            </a:pPr>
            <a:r>
              <a:rPr lang="en-US" altLang="zh-CN" dirty="0"/>
              <a:t>Split the training set into two parts(70% - 30%)</a:t>
            </a:r>
          </a:p>
          <a:p>
            <a:pPr marL="342900" indent="-342900">
              <a:buAutoNum type="arabicPeriod"/>
            </a:pPr>
            <a:endParaRPr lang="en-US" altLang="zh-CN" dirty="0"/>
          </a:p>
          <a:p>
            <a:pPr marL="342900" indent="-342900">
              <a:buAutoNum type="arabicPeriod"/>
            </a:pPr>
            <a:r>
              <a:rPr lang="en-US" altLang="zh-CN" dirty="0"/>
              <a:t>train separate machine learning models for each of the text and market feature sets</a:t>
            </a:r>
            <a:r>
              <a:rPr lang="en-US" altLang="zh-CN" i="1" dirty="0"/>
              <a:t>.</a:t>
            </a:r>
          </a:p>
          <a:p>
            <a:pPr marL="342900" indent="-342900">
              <a:buAutoNum type="arabicPeriod"/>
            </a:pPr>
            <a:endParaRPr lang="en-US" altLang="zh-CN" i="1" dirty="0"/>
          </a:p>
          <a:p>
            <a:pPr marL="342900" indent="-342900">
              <a:buAutoNum type="arabicPeriod"/>
            </a:pPr>
            <a:r>
              <a:rPr lang="en-US" altLang="zh-CN" dirty="0"/>
              <a:t>Finally train another model to capture the combinations between the outputs of the base models</a:t>
            </a:r>
          </a:p>
          <a:p>
            <a:pPr marL="342900" indent="-342900">
              <a:buAutoNum type="arabicPeriod"/>
            </a:pPr>
            <a:endParaRPr lang="en-US" altLang="zh-CN" dirty="0"/>
          </a:p>
          <a:p>
            <a:pPr marL="342900" indent="-342900">
              <a:buAutoNum type="arabicPeriod"/>
            </a:pPr>
            <a:r>
              <a:rPr lang="en-US" altLang="zh-CN" dirty="0"/>
              <a:t>the final model is always trained with SVR with RBF kernel</a:t>
            </a:r>
          </a:p>
        </p:txBody>
      </p:sp>
      <p:pic>
        <p:nvPicPr>
          <p:cNvPr id="6" name="图片 5"/>
          <p:cNvPicPr>
            <a:picLocks noChangeAspect="1"/>
          </p:cNvPicPr>
          <p:nvPr/>
        </p:nvPicPr>
        <p:blipFill>
          <a:blip r:embed="rId3"/>
          <a:stretch>
            <a:fillRect/>
          </a:stretch>
        </p:blipFill>
        <p:spPr>
          <a:xfrm>
            <a:off x="1017168" y="5446824"/>
            <a:ext cx="5171429" cy="1228571"/>
          </a:xfrm>
          <a:prstGeom prst="rect">
            <a:avLst/>
          </a:prstGeom>
        </p:spPr>
      </p:pic>
      <p:pic>
        <p:nvPicPr>
          <p:cNvPr id="7" name="图片 6"/>
          <p:cNvPicPr>
            <a:picLocks noChangeAspect="1"/>
          </p:cNvPicPr>
          <p:nvPr/>
        </p:nvPicPr>
        <p:blipFill>
          <a:blip r:embed="rId4"/>
          <a:stretch>
            <a:fillRect/>
          </a:stretch>
        </p:blipFill>
        <p:spPr>
          <a:xfrm>
            <a:off x="6679160" y="5565871"/>
            <a:ext cx="3076190" cy="990476"/>
          </a:xfrm>
          <a:prstGeom prst="rect">
            <a:avLst/>
          </a:prstGeom>
        </p:spPr>
      </p:pic>
    </p:spTree>
    <p:extLst>
      <p:ext uri="{BB962C8B-B14F-4D97-AF65-F5344CB8AC3E}">
        <p14:creationId xmlns:p14="http://schemas.microsoft.com/office/powerpoint/2010/main" val="29433040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heme/theme1.xml><?xml version="1.0" encoding="utf-8"?>
<a:theme xmlns:a="http://schemas.openxmlformats.org/drawingml/2006/main" name="第一PPT，www.1ppt.com">
  <a:themeElements>
    <a:clrScheme name="DP01">
      <a:dk1>
        <a:srgbClr val="000000"/>
      </a:dk1>
      <a:lt1>
        <a:srgbClr val="FFFFFF"/>
      </a:lt1>
      <a:dk2>
        <a:srgbClr val="44546A"/>
      </a:dk2>
      <a:lt2>
        <a:srgbClr val="E7E6E6"/>
      </a:lt2>
      <a:accent1>
        <a:srgbClr val="44546A"/>
      </a:accent1>
      <a:accent2>
        <a:srgbClr val="3F3F3F"/>
      </a:accent2>
      <a:accent3>
        <a:srgbClr val="7F7F7F"/>
      </a:accent3>
      <a:accent4>
        <a:srgbClr val="BFBFBF"/>
      </a:accent4>
      <a:accent5>
        <a:srgbClr val="F2F2F2"/>
      </a:accent5>
      <a:accent6>
        <a:srgbClr val="FFC000"/>
      </a:accent6>
      <a:hlink>
        <a:srgbClr val="FF0000"/>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TotalTime>
  <Words>1011</Words>
  <Application>Microsoft Office PowerPoint</Application>
  <PresentationFormat>宽屏</PresentationFormat>
  <Paragraphs>118</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CMMI10</vt:lpstr>
      <vt:lpstr>CMMI8</vt:lpstr>
      <vt:lpstr>CMR10</vt:lpstr>
      <vt:lpstr>CMR8</vt:lpstr>
      <vt:lpstr>CMSY10</vt:lpstr>
      <vt:lpstr>CMSY8</vt:lpstr>
      <vt:lpstr>NimbusRomNo9L-Regu</vt:lpstr>
      <vt:lpstr>宋体</vt:lpstr>
      <vt:lpstr>微软雅黑</vt:lpstr>
      <vt:lpstr>Arial</vt:lpstr>
      <vt:lpstr>Calibri</vt:lpstr>
      <vt:lpstr>Wingdings</vt:lpstr>
      <vt:lpstr>第一PPT，www.1ppt.com</vt:lpstr>
      <vt:lpstr>PowerPoint 演示文稿</vt:lpstr>
      <vt:lpstr>PowerPoint 演示文稿</vt:lpstr>
      <vt:lpstr>Introduction</vt:lpstr>
      <vt:lpstr>Related Work</vt:lpstr>
      <vt:lpstr>Methodology</vt:lpstr>
      <vt:lpstr>Methodology</vt:lpstr>
      <vt:lpstr>Methodology</vt:lpstr>
      <vt:lpstr>Methodology</vt:lpstr>
      <vt:lpstr>Methodology</vt:lpstr>
      <vt:lpstr>Methodology</vt:lpstr>
      <vt:lpstr>Experiments and Results</vt:lpstr>
      <vt:lpstr>Experiments and Results</vt:lpstr>
      <vt:lpstr>Experiments and Results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灰色时尚</dc:title>
  <dc:creator>第一PPT模板网：www.1ppt.com</dc:creator>
  <cp:keywords>第一PPT模板网：www.1ppt.com</cp:keywords>
  <cp:lastModifiedBy>Flint Zhao</cp:lastModifiedBy>
  <cp:revision>189</cp:revision>
  <dcterms:created xsi:type="dcterms:W3CDTF">2016-04-22T15:34:41Z</dcterms:created>
  <dcterms:modified xsi:type="dcterms:W3CDTF">2018-06-19T05:40:08Z</dcterms:modified>
</cp:coreProperties>
</file>