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05" r:id="rId2"/>
    <p:sldId id="303" r:id="rId3"/>
    <p:sldId id="342" r:id="rId4"/>
    <p:sldId id="328" r:id="rId5"/>
    <p:sldId id="313" r:id="rId6"/>
    <p:sldId id="356" r:id="rId7"/>
    <p:sldId id="358" r:id="rId8"/>
    <p:sldId id="316" r:id="rId9"/>
    <p:sldId id="359" r:id="rId10"/>
    <p:sldId id="361" r:id="rId11"/>
    <p:sldId id="365" r:id="rId12"/>
    <p:sldId id="364" r:id="rId13"/>
    <p:sldId id="360" r:id="rId14"/>
    <p:sldId id="326" r:id="rId15"/>
    <p:sldId id="362" r:id="rId16"/>
    <p:sldId id="363" r:id="rId17"/>
    <p:sldId id="354" r:id="rId18"/>
    <p:sldId id="355" r:id="rId19"/>
    <p:sldId id="295" r:id="rId20"/>
    <p:sldId id="35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9" autoAdjust="0"/>
    <p:restoredTop sz="79815" autoAdjust="0"/>
  </p:normalViewPr>
  <p:slideViewPr>
    <p:cSldViewPr snapToGrid="0">
      <p:cViewPr varScale="1">
        <p:scale>
          <a:sx n="76" d="100"/>
          <a:sy n="76" d="100"/>
        </p:scale>
        <p:origin x="54" y="54"/>
      </p:cViewPr>
      <p:guideLst>
        <p:guide pos="3840"/>
        <p:guide orient="horz" pos="2160"/>
      </p:guideLst>
    </p:cSldViewPr>
  </p:slideViewPr>
  <p:notesTextViewPr>
    <p:cViewPr>
      <p:scale>
        <a:sx n="1" d="1"/>
        <a:sy n="1" d="1"/>
      </p:scale>
      <p:origin x="0" y="0"/>
    </p:cViewPr>
  </p:notesTextViewPr>
  <p:sorterViewPr>
    <p:cViewPr>
      <p:scale>
        <a:sx n="66" d="100"/>
        <a:sy n="66" d="100"/>
      </p:scale>
      <p:origin x="0" y="-1296"/>
    </p:cViewPr>
  </p:sorterViewPr>
  <p:notesViewPr>
    <p:cSldViewPr snapToGrid="0">
      <p:cViewPr varScale="1">
        <p:scale>
          <a:sx n="67" d="100"/>
          <a:sy n="67" d="100"/>
        </p:scale>
        <p:origin x="374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A209B-2A58-46BD-98C4-4ADC420342F6}" type="datetimeFigureOut">
              <a:rPr lang="zh-CN" altLang="en-US" smtClean="0"/>
              <a:t>2018/6/15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3B42-D1E1-47CB-A9E4-A63D9C533E94}" type="slidenum">
              <a:rPr lang="zh-CN" altLang="en-US" smtClean="0"/>
              <a:t>‹#›</a:t>
            </a:fld>
            <a:endParaRPr lang="zh-CN" altLang="en-US"/>
          </a:p>
        </p:txBody>
      </p:sp>
    </p:spTree>
    <p:extLst>
      <p:ext uri="{BB962C8B-B14F-4D97-AF65-F5344CB8AC3E}">
        <p14:creationId xmlns:p14="http://schemas.microsoft.com/office/powerpoint/2010/main" val="443591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a:t>
            </a:fld>
            <a:endParaRPr lang="zh-CN" altLang="en-US"/>
          </a:p>
        </p:txBody>
      </p:sp>
    </p:spTree>
    <p:extLst>
      <p:ext uri="{BB962C8B-B14F-4D97-AF65-F5344CB8AC3E}">
        <p14:creationId xmlns:p14="http://schemas.microsoft.com/office/powerpoint/2010/main" val="3215802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a:t>
            </a:r>
            <a:r>
              <a:rPr lang="zh-CN" altLang="en-US" dirty="0" smtClean="0"/>
              <a:t>表示不选，</a:t>
            </a:r>
            <a:r>
              <a:rPr lang="en-US" altLang="zh-CN" dirty="0" smtClean="0"/>
              <a:t>1</a:t>
            </a:r>
            <a:r>
              <a:rPr lang="zh-CN" altLang="en-US" dirty="0" smtClean="0"/>
              <a:t>表示选。也就是如果某个样本损失小，则选择该样本</a:t>
            </a:r>
            <a:endParaRPr lang="en-US" altLang="zh-CN" dirty="0" smtClean="0"/>
          </a:p>
          <a:p>
            <a:r>
              <a:rPr lang="zh-CN" altLang="en-US" sz="1200" b="1" i="0" kern="1200" dirty="0" smtClean="0">
                <a:solidFill>
                  <a:schemeClr val="tx1"/>
                </a:solidFill>
                <a:effectLst/>
                <a:latin typeface="+mn-lt"/>
                <a:ea typeface="+mn-ea"/>
                <a:cs typeface="+mn-cs"/>
              </a:rPr>
              <a:t>什么时候求和项最小呢？损失值是不为负数的，故所有的</a:t>
            </a:r>
            <a:r>
              <a:rPr lang="en-US" altLang="zh-CN" sz="1200" b="1" i="0" kern="1200" dirty="0" smtClean="0">
                <a:solidFill>
                  <a:schemeClr val="tx1"/>
                </a:solidFill>
                <a:effectLst/>
                <a:latin typeface="+mn-lt"/>
                <a:ea typeface="+mn-ea"/>
                <a:cs typeface="+mn-cs"/>
              </a:rPr>
              <a:t>vi</a:t>
            </a:r>
            <a:r>
              <a:rPr lang="zh-CN" altLang="en-US" sz="1200" b="1" i="0" kern="1200" dirty="0" smtClean="0">
                <a:solidFill>
                  <a:schemeClr val="tx1"/>
                </a:solidFill>
                <a:effectLst/>
                <a:latin typeface="+mn-lt"/>
                <a:ea typeface="+mn-ea"/>
                <a:cs typeface="+mn-cs"/>
              </a:rPr>
              <a:t>都为</a:t>
            </a:r>
            <a:r>
              <a:rPr lang="en-US" altLang="zh-CN" sz="1200" b="1" i="0" kern="1200" dirty="0" smtClean="0">
                <a:solidFill>
                  <a:schemeClr val="tx1"/>
                </a:solidFill>
                <a:effectLst/>
                <a:latin typeface="+mn-lt"/>
                <a:ea typeface="+mn-ea"/>
                <a:cs typeface="+mn-cs"/>
              </a:rPr>
              <a:t>0</a:t>
            </a:r>
            <a:r>
              <a:rPr lang="zh-CN" altLang="en-US" sz="1200" b="1" i="0" kern="1200" dirty="0" smtClean="0">
                <a:solidFill>
                  <a:schemeClr val="tx1"/>
                </a:solidFill>
                <a:effectLst/>
                <a:latin typeface="+mn-lt"/>
                <a:ea typeface="+mn-ea"/>
                <a:cs typeface="+mn-cs"/>
              </a:rPr>
              <a:t>时，求和项最小。</a:t>
            </a:r>
            <a:r>
              <a:rPr lang="zh-CN" altLang="en-US" sz="1200" b="0" i="0" kern="1200" dirty="0" smtClean="0">
                <a:solidFill>
                  <a:schemeClr val="tx1"/>
                </a:solidFill>
                <a:effectLst/>
                <a:latin typeface="+mn-lt"/>
                <a:ea typeface="+mn-ea"/>
                <a:cs typeface="+mn-cs"/>
              </a:rPr>
              <a:t>但这也相当于没有选择任何的样本，肯定是不对的</a:t>
            </a:r>
            <a:endParaRPr lang="en-US" altLang="zh-CN" dirty="0" smtClean="0"/>
          </a:p>
          <a:p>
            <a:endParaRPr lang="en-US" altLang="zh-CN" dirty="0" smtClean="0"/>
          </a:p>
          <a:p>
            <a:r>
              <a:rPr lang="zh-CN" altLang="en-US" dirty="0" smtClean="0"/>
              <a:t>第二个条件表示随着训练的进行，</a:t>
            </a:r>
            <a:r>
              <a:rPr lang="en-US" altLang="zh-CN" dirty="0" smtClean="0"/>
              <a:t>lambda</a:t>
            </a:r>
            <a:r>
              <a:rPr lang="zh-CN" altLang="en-US" dirty="0" smtClean="0"/>
              <a:t>会逐渐增大，会有更多的样本被选入训练中</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FC8B3B42-D1E1-47CB-A9E4-A63D9C533E94}" type="slidenum">
              <a:rPr lang="zh-CN" altLang="en-US" smtClean="0"/>
              <a:t>12</a:t>
            </a:fld>
            <a:endParaRPr lang="zh-CN" altLang="en-US"/>
          </a:p>
        </p:txBody>
      </p:sp>
    </p:spTree>
    <p:extLst>
      <p:ext uri="{BB962C8B-B14F-4D97-AF65-F5344CB8AC3E}">
        <p14:creationId xmlns:p14="http://schemas.microsoft.com/office/powerpoint/2010/main" val="370244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可以交替固定</a:t>
            </a:r>
            <a:r>
              <a:rPr lang="en-US" altLang="zh-CN" sz="1200" b="0" i="0" u="none" strike="noStrike" kern="1200" dirty="0" smtClean="0">
                <a:solidFill>
                  <a:schemeClr val="tx1"/>
                </a:solidFill>
                <a:effectLst/>
                <a:latin typeface="+mn-lt"/>
                <a:ea typeface="+mn-ea"/>
                <a:cs typeface="+mn-cs"/>
              </a:rPr>
              <a:t>w</a:t>
            </a:r>
            <a:r>
              <a:rPr lang="zh-CN" altLang="en-US" sz="1200" b="0" i="0" kern="1200" dirty="0" smtClean="0">
                <a:solidFill>
                  <a:schemeClr val="tx1"/>
                </a:solidFill>
                <a:effectLst/>
                <a:latin typeface="+mn-lt"/>
                <a:ea typeface="+mn-ea"/>
                <a:cs typeface="+mn-cs"/>
              </a:rPr>
              <a:t>求得</a:t>
            </a:r>
            <a:r>
              <a:rPr lang="en-US" altLang="zh-CN" sz="1200" b="0" i="0" u="none" strike="noStrike" kern="1200" dirty="0" smtClean="0">
                <a:solidFill>
                  <a:schemeClr val="tx1"/>
                </a:solidFill>
                <a:effectLst/>
                <a:latin typeface="+mn-lt"/>
                <a:ea typeface="+mn-ea"/>
                <a:cs typeface="+mn-cs"/>
              </a:rPr>
              <a:t>v</a:t>
            </a:r>
            <a:r>
              <a:rPr lang="zh-CN" altLang="en-US" sz="1200" b="0" i="0" kern="1200" dirty="0" smtClean="0">
                <a:solidFill>
                  <a:schemeClr val="tx1"/>
                </a:solidFill>
                <a:effectLst/>
                <a:latin typeface="+mn-lt"/>
                <a:ea typeface="+mn-ea"/>
                <a:cs typeface="+mn-cs"/>
              </a:rPr>
              <a:t>的最优解，然后固定</a:t>
            </a:r>
            <a:r>
              <a:rPr lang="en-US" altLang="zh-CN" sz="1200" b="0" i="0" u="none" strike="noStrike" kern="1200" dirty="0" smtClean="0">
                <a:solidFill>
                  <a:schemeClr val="tx1"/>
                </a:solidFill>
                <a:effectLst/>
                <a:latin typeface="+mn-lt"/>
                <a:ea typeface="+mn-ea"/>
                <a:cs typeface="+mn-cs"/>
              </a:rPr>
              <a:t>v</a:t>
            </a:r>
            <a:r>
              <a:rPr lang="zh-CN" altLang="en-US" sz="1200" b="0" i="0" kern="1200" dirty="0" smtClean="0">
                <a:solidFill>
                  <a:schemeClr val="tx1"/>
                </a:solidFill>
                <a:effectLst/>
                <a:latin typeface="+mn-lt"/>
                <a:ea typeface="+mn-ea"/>
                <a:cs typeface="+mn-cs"/>
              </a:rPr>
              <a:t>求</a:t>
            </a:r>
            <a:r>
              <a:rPr lang="en-US" altLang="zh-CN" sz="1200" b="0" i="0" u="none" strike="noStrike" kern="1200" dirty="0" smtClean="0">
                <a:solidFill>
                  <a:schemeClr val="tx1"/>
                </a:solidFill>
                <a:effectLst/>
                <a:latin typeface="+mn-lt"/>
                <a:ea typeface="+mn-ea"/>
                <a:cs typeface="+mn-cs"/>
              </a:rPr>
              <a:t>w</a:t>
            </a:r>
            <a:r>
              <a:rPr lang="zh-CN" altLang="en-US" sz="1200" b="0" i="0" kern="1200" dirty="0" smtClean="0">
                <a:solidFill>
                  <a:schemeClr val="tx1"/>
                </a:solidFill>
                <a:effectLst/>
                <a:latin typeface="+mn-lt"/>
                <a:ea typeface="+mn-ea"/>
                <a:cs typeface="+mn-cs"/>
              </a:rPr>
              <a:t>的最优解，该优化方法可以称为</a:t>
            </a:r>
            <a:r>
              <a:rPr lang="en-US" altLang="zh-CN" sz="1200" b="0" i="0" kern="1200" dirty="0" smtClean="0">
                <a:solidFill>
                  <a:schemeClr val="tx1"/>
                </a:solidFill>
                <a:effectLst/>
                <a:latin typeface="+mn-lt"/>
                <a:ea typeface="+mn-ea"/>
                <a:cs typeface="+mn-cs"/>
              </a:rPr>
              <a:t>alternative convex search (ACS)</a:t>
            </a:r>
            <a:r>
              <a:rPr lang="zh-CN" altLang="en-US" sz="1200" b="0" i="0" kern="1200" dirty="0" smtClean="0">
                <a:solidFill>
                  <a:schemeClr val="tx1"/>
                </a:solidFill>
                <a:effectLst/>
                <a:latin typeface="+mn-lt"/>
                <a:ea typeface="+mn-ea"/>
                <a:cs typeface="+mn-cs"/>
              </a:rPr>
              <a:t>方法</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C8B3B42-D1E1-47CB-A9E4-A63D9C533E94}" type="slidenum">
              <a:rPr lang="zh-CN" altLang="en-US" smtClean="0"/>
              <a:t>13</a:t>
            </a:fld>
            <a:endParaRPr lang="zh-CN" altLang="en-US"/>
          </a:p>
        </p:txBody>
      </p:sp>
    </p:spTree>
    <p:extLst>
      <p:ext uri="{BB962C8B-B14F-4D97-AF65-F5344CB8AC3E}">
        <p14:creationId xmlns:p14="http://schemas.microsoft.com/office/powerpoint/2010/main" val="189378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14</a:t>
            </a:fld>
            <a:endParaRPr lang="zh-CN" altLang="en-US"/>
          </a:p>
        </p:txBody>
      </p:sp>
    </p:spTree>
    <p:extLst>
      <p:ext uri="{BB962C8B-B14F-4D97-AF65-F5344CB8AC3E}">
        <p14:creationId xmlns:p14="http://schemas.microsoft.com/office/powerpoint/2010/main" val="2765985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15</a:t>
            </a:fld>
            <a:endParaRPr lang="zh-CN" altLang="en-US"/>
          </a:p>
        </p:txBody>
      </p:sp>
    </p:spTree>
    <p:extLst>
      <p:ext uri="{BB962C8B-B14F-4D97-AF65-F5344CB8AC3E}">
        <p14:creationId xmlns:p14="http://schemas.microsoft.com/office/powerpoint/2010/main" val="426803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16</a:t>
            </a:fld>
            <a:endParaRPr lang="zh-CN" altLang="en-US"/>
          </a:p>
        </p:txBody>
      </p:sp>
    </p:spTree>
    <p:extLst>
      <p:ext uri="{BB962C8B-B14F-4D97-AF65-F5344CB8AC3E}">
        <p14:creationId xmlns:p14="http://schemas.microsoft.com/office/powerpoint/2010/main" val="4173355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20</a:t>
            </a:fld>
            <a:endParaRPr lang="zh-CN" altLang="en-US"/>
          </a:p>
        </p:txBody>
      </p:sp>
    </p:spTree>
    <p:extLst>
      <p:ext uri="{BB962C8B-B14F-4D97-AF65-F5344CB8AC3E}">
        <p14:creationId xmlns:p14="http://schemas.microsoft.com/office/powerpoint/2010/main" val="10462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a:t>
            </a:fld>
            <a:endParaRPr lang="zh-CN" altLang="en-US"/>
          </a:p>
        </p:txBody>
      </p:sp>
    </p:spTree>
    <p:extLst>
      <p:ext uri="{BB962C8B-B14F-4D97-AF65-F5344CB8AC3E}">
        <p14:creationId xmlns:p14="http://schemas.microsoft.com/office/powerpoint/2010/main" val="900408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股票市场预测整体上分为两类，一个是技术分析，也就是历史的股票数据来找出股票运动趋势的一个规律。另一个是基本面分析，因此随着互联网的发展</a:t>
            </a:r>
            <a:r>
              <a:rPr lang="en-US" altLang="zh-CN" dirty="0" smtClean="0"/>
              <a:t>……</a:t>
            </a:r>
          </a:p>
          <a:p>
            <a:r>
              <a:rPr lang="zh-CN" altLang="en-US" dirty="0" smtClean="0"/>
              <a:t>并且它不是单独发生作用的，</a:t>
            </a:r>
            <a:endParaRPr lang="en-US" altLang="zh-CN" dirty="0" smtClean="0"/>
          </a:p>
          <a:p>
            <a:r>
              <a:rPr lang="zh-CN" altLang="en-US" dirty="0" smtClean="0"/>
              <a:t>本文的目标就是设计一个模型能模仿人类在面对这些杂乱的新闻文本时，如何去筛选有用信息的一个过程。</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768052C-F017-4FAC-859B-FDBF5F40E397}" type="slidenum">
              <a:rPr lang="zh-CN" altLang="en-US" smtClean="0"/>
              <a:t>3</a:t>
            </a:fld>
            <a:endParaRPr lang="zh-CN" altLang="en-US"/>
          </a:p>
        </p:txBody>
      </p:sp>
    </p:spTree>
    <p:extLst>
      <p:ext uri="{BB962C8B-B14F-4D97-AF65-F5344CB8AC3E}">
        <p14:creationId xmlns:p14="http://schemas.microsoft.com/office/powerpoint/2010/main" val="3393900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接下来就对这三个问题进行了分析，本文就根据人类在面对这三类问题时采取的措施，设计了相应的模型去模拟人类的行为。</a:t>
            </a:r>
            <a:endParaRPr lang="zh-CN" altLang="en-US" dirty="0"/>
          </a:p>
        </p:txBody>
      </p:sp>
      <p:sp>
        <p:nvSpPr>
          <p:cNvPr id="4" name="灯片编号占位符 3"/>
          <p:cNvSpPr>
            <a:spLocks noGrp="1"/>
          </p:cNvSpPr>
          <p:nvPr>
            <p:ph type="sldNum" sz="quarter" idx="10"/>
          </p:nvPr>
        </p:nvSpPr>
        <p:spPr/>
        <p:txBody>
          <a:bodyPr/>
          <a:lstStyle/>
          <a:p>
            <a:fld id="{FC8B3B42-D1E1-47CB-A9E4-A63D9C533E94}" type="slidenum">
              <a:rPr lang="zh-CN" altLang="en-US" smtClean="0"/>
              <a:t>4</a:t>
            </a:fld>
            <a:endParaRPr lang="zh-CN" altLang="en-US"/>
          </a:p>
        </p:txBody>
      </p:sp>
    </p:spTree>
    <p:extLst>
      <p:ext uri="{BB962C8B-B14F-4D97-AF65-F5344CB8AC3E}">
        <p14:creationId xmlns:p14="http://schemas.microsoft.com/office/powerpoint/2010/main" val="1255784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中国石化的混合改革正式拉开帷幕，做空股票</a:t>
            </a:r>
            <a:endParaRPr lang="en-US" altLang="zh-CN" dirty="0" smtClean="0"/>
          </a:p>
          <a:p>
            <a:r>
              <a:rPr lang="zh-CN" altLang="en-US" dirty="0" smtClean="0"/>
              <a:t>这</a:t>
            </a:r>
            <a:r>
              <a:rPr lang="zh-CN" altLang="en-US" dirty="0" smtClean="0"/>
              <a:t>就表明了我们在进行股票预测时不能单独的考虑一天的新闻数据，而是要将某个时间段内的新闻都考虑进来</a:t>
            </a:r>
            <a:endParaRPr lang="zh-CN" altLang="en-US" dirty="0"/>
          </a:p>
        </p:txBody>
      </p:sp>
      <p:sp>
        <p:nvSpPr>
          <p:cNvPr id="4" name="灯片编号占位符 3"/>
          <p:cNvSpPr>
            <a:spLocks noGrp="1"/>
          </p:cNvSpPr>
          <p:nvPr>
            <p:ph type="sldNum" sz="quarter" idx="10"/>
          </p:nvPr>
        </p:nvSpPr>
        <p:spPr/>
        <p:txBody>
          <a:bodyPr/>
          <a:lstStyle/>
          <a:p>
            <a:fld id="{FC8B3B42-D1E1-47CB-A9E4-A63D9C533E94}" type="slidenum">
              <a:rPr lang="zh-CN" altLang="en-US" smtClean="0"/>
              <a:t>5</a:t>
            </a:fld>
            <a:endParaRPr lang="zh-CN" altLang="en-US"/>
          </a:p>
        </p:txBody>
      </p:sp>
    </p:spTree>
    <p:extLst>
      <p:ext uri="{BB962C8B-B14F-4D97-AF65-F5344CB8AC3E}">
        <p14:creationId xmlns:p14="http://schemas.microsoft.com/office/powerpoint/2010/main" val="600728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这个模型解决了前面两个问题</a:t>
            </a:r>
            <a:endParaRPr lang="en-US" altLang="zh-CN" dirty="0" smtClean="0"/>
          </a:p>
          <a:p>
            <a:r>
              <a:rPr lang="zh-CN" altLang="en-US" dirty="0" smtClean="0"/>
              <a:t>和位置相关的</a:t>
            </a:r>
            <a:r>
              <a:rPr lang="en-US" altLang="zh-CN" dirty="0" smtClean="0"/>
              <a:t>attention</a:t>
            </a:r>
            <a:r>
              <a:rPr lang="zh-CN" altLang="en-US" dirty="0" smtClean="0"/>
              <a:t>的计算方式</a:t>
            </a:r>
            <a:endParaRPr lang="en-US" altLang="zh-CN" dirty="0" smtClean="0"/>
          </a:p>
          <a:p>
            <a:r>
              <a:rPr lang="zh-CN" altLang="en-US" dirty="0" smtClean="0"/>
              <a:t>这个</a:t>
            </a:r>
            <a:r>
              <a:rPr lang="en-US" altLang="zh-CN" dirty="0" smtClean="0"/>
              <a:t>attention</a:t>
            </a:r>
            <a:r>
              <a:rPr lang="zh-CN" altLang="en-US" dirty="0" smtClean="0"/>
              <a:t>就能区分同一天内不同的新闻的重要程度</a:t>
            </a:r>
            <a:endParaRPr lang="en-US" altLang="zh-CN" dirty="0" smtClean="0"/>
          </a:p>
          <a:p>
            <a:r>
              <a:rPr lang="zh-CN" altLang="en-US" dirty="0" smtClean="0"/>
              <a:t>然后得到一个时间序列的文本向量</a:t>
            </a:r>
            <a:r>
              <a:rPr lang="en-US" altLang="zh-CN" dirty="0" smtClean="0"/>
              <a:t>D</a:t>
            </a:r>
            <a:endParaRPr lang="zh-CN" altLang="en-US" dirty="0"/>
          </a:p>
        </p:txBody>
      </p:sp>
      <p:sp>
        <p:nvSpPr>
          <p:cNvPr id="4" name="灯片编号占位符 3"/>
          <p:cNvSpPr>
            <a:spLocks noGrp="1"/>
          </p:cNvSpPr>
          <p:nvPr>
            <p:ph type="sldNum" sz="quarter" idx="10"/>
          </p:nvPr>
        </p:nvSpPr>
        <p:spPr/>
        <p:txBody>
          <a:bodyPr/>
          <a:lstStyle/>
          <a:p>
            <a:fld id="{FC8B3B42-D1E1-47CB-A9E4-A63D9C533E94}" type="slidenum">
              <a:rPr lang="zh-CN" altLang="en-US" smtClean="0"/>
              <a:t>8</a:t>
            </a:fld>
            <a:endParaRPr lang="zh-CN" altLang="en-US"/>
          </a:p>
        </p:txBody>
      </p:sp>
    </p:spTree>
    <p:extLst>
      <p:ext uri="{BB962C8B-B14F-4D97-AF65-F5344CB8AC3E}">
        <p14:creationId xmlns:p14="http://schemas.microsoft.com/office/powerpoint/2010/main" val="171518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l-GR" altLang="zh-CN" dirty="0" smtClean="0"/>
              <a:t>Θ</a:t>
            </a:r>
            <a:r>
              <a:rPr lang="zh-CN" altLang="en-US" dirty="0" smtClean="0"/>
              <a:t>是表示一般来说哪一天更重要的一个权重</a:t>
            </a:r>
            <a:endParaRPr lang="en-US" altLang="zh-CN" dirty="0" smtClean="0"/>
          </a:p>
          <a:p>
            <a:r>
              <a:rPr lang="en-US" altLang="zh-CN" dirty="0" err="1" smtClean="0"/>
              <a:t>Ht</a:t>
            </a:r>
            <a:r>
              <a:rPr lang="zh-CN" altLang="en-US" dirty="0" smtClean="0"/>
              <a:t>由前一个状态</a:t>
            </a:r>
            <a:r>
              <a:rPr lang="en-US" altLang="zh-CN" dirty="0" smtClean="0"/>
              <a:t>ht-1</a:t>
            </a:r>
            <a:r>
              <a:rPr lang="zh-CN" altLang="en-US" dirty="0" smtClean="0"/>
              <a:t>和当前更新状态</a:t>
            </a:r>
            <a:r>
              <a:rPr lang="en-US" altLang="zh-CN" dirty="0" err="1" smtClean="0"/>
              <a:t>ht</a:t>
            </a:r>
            <a:r>
              <a:rPr lang="en-US" altLang="zh-CN" dirty="0" smtClean="0"/>
              <a:t>-</a:t>
            </a:r>
            <a:r>
              <a:rPr lang="zh-CN" altLang="en-US" dirty="0" smtClean="0"/>
              <a:t>加权求和得到</a:t>
            </a:r>
            <a:endParaRPr lang="en-US" altLang="zh-CN" dirty="0" smtClean="0"/>
          </a:p>
          <a:p>
            <a:r>
              <a:rPr lang="en-US" altLang="zh-CN" dirty="0" err="1" smtClean="0"/>
              <a:t>Ht</a:t>
            </a:r>
            <a:r>
              <a:rPr lang="en-US" altLang="zh-CN" dirty="0" smtClean="0"/>
              <a:t>~</a:t>
            </a:r>
            <a:r>
              <a:rPr lang="zh-CN" altLang="en-US" dirty="0" smtClean="0"/>
              <a:t>则是由当前输入和前一个状态的一个非线性组合得到</a:t>
            </a:r>
            <a:endParaRPr lang="en-US" altLang="zh-CN" dirty="0" smtClean="0"/>
          </a:p>
          <a:p>
            <a:r>
              <a:rPr lang="en-US" altLang="zh-CN" dirty="0" err="1" smtClean="0"/>
              <a:t>Rt</a:t>
            </a:r>
            <a:r>
              <a:rPr lang="zh-CN" altLang="en-US" dirty="0" smtClean="0"/>
              <a:t>和</a:t>
            </a:r>
            <a:r>
              <a:rPr lang="en-US" altLang="zh-CN" dirty="0" err="1" smtClean="0"/>
              <a:t>zt</a:t>
            </a:r>
            <a:r>
              <a:rPr lang="zh-CN" altLang="en-US" dirty="0" smtClean="0"/>
              <a:t>分别是重置门和更新门，决定着过去多少信息被保留以及多少新的信息被加进来。计算公式如下</a:t>
            </a:r>
            <a:endParaRPr lang="en-US" altLang="zh-CN" dirty="0" smtClean="0"/>
          </a:p>
          <a:p>
            <a:r>
              <a:rPr lang="zh-CN" altLang="en-US" dirty="0" smtClean="0"/>
              <a:t>最后组合正序得到的</a:t>
            </a:r>
            <a:r>
              <a:rPr lang="en-US" altLang="zh-CN" dirty="0" err="1" smtClean="0"/>
              <a:t>ht</a:t>
            </a:r>
            <a:r>
              <a:rPr lang="zh-CN" altLang="en-US" dirty="0" smtClean="0"/>
              <a:t>和逆序得到的</a:t>
            </a:r>
            <a:r>
              <a:rPr lang="en-US" altLang="zh-CN" dirty="0" err="1" smtClean="0"/>
              <a:t>ht</a:t>
            </a:r>
            <a:endParaRPr lang="en-US" altLang="zh-CN" dirty="0" smtClean="0"/>
          </a:p>
          <a:p>
            <a:r>
              <a:rPr lang="en-US" altLang="zh-CN" dirty="0" smtClean="0"/>
              <a:t>GRU</a:t>
            </a:r>
            <a:r>
              <a:rPr lang="zh-CN" altLang="en-US" dirty="0" smtClean="0"/>
              <a:t>旨在减少</a:t>
            </a:r>
            <a:r>
              <a:rPr lang="en-US" altLang="zh-CN" dirty="0" smtClean="0"/>
              <a:t>RNN</a:t>
            </a:r>
            <a:r>
              <a:rPr lang="zh-CN" altLang="en-US" dirty="0" smtClean="0"/>
              <a:t>中的梯度消失问题</a:t>
            </a:r>
            <a:endParaRPr lang="zh-CN" altLang="en-US" dirty="0"/>
          </a:p>
        </p:txBody>
      </p:sp>
      <p:sp>
        <p:nvSpPr>
          <p:cNvPr id="4" name="灯片编号占位符 3"/>
          <p:cNvSpPr>
            <a:spLocks noGrp="1"/>
          </p:cNvSpPr>
          <p:nvPr>
            <p:ph type="sldNum" sz="quarter" idx="10"/>
          </p:nvPr>
        </p:nvSpPr>
        <p:spPr/>
        <p:txBody>
          <a:bodyPr/>
          <a:lstStyle/>
          <a:p>
            <a:fld id="{FC8B3B42-D1E1-47CB-A9E4-A63D9C533E94}" type="slidenum">
              <a:rPr lang="zh-CN" altLang="en-US" smtClean="0"/>
              <a:t>9</a:t>
            </a:fld>
            <a:endParaRPr lang="zh-CN" altLang="en-US"/>
          </a:p>
        </p:txBody>
      </p:sp>
    </p:spTree>
    <p:extLst>
      <p:ext uri="{BB962C8B-B14F-4D97-AF65-F5344CB8AC3E}">
        <p14:creationId xmlns:p14="http://schemas.microsoft.com/office/powerpoint/2010/main" val="1779874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Arial" panose="020B0604020202020204" pitchFamily="34" charset="0"/>
                <a:ea typeface="微软雅黑" panose="020B0503020204020204" pitchFamily="34" charset="-122"/>
                <a:sym typeface="Arial" panose="020B0604020202020204" pitchFamily="34" charset="0"/>
              </a:rPr>
              <a:t>人们受教育的“课程”正是按照这样的规律来帮助获取知识与能力的。模拟这一过程，我们可以将学习对象</a:t>
            </a:r>
            <a:r>
              <a:rPr lang="en-US" altLang="zh-CN" sz="1200" dirty="0" smtClean="0">
                <a:latin typeface="Arial" panose="020B0604020202020204" pitchFamily="34" charset="0"/>
                <a:ea typeface="微软雅黑" panose="020B0503020204020204" pitchFamily="34" charset="-122"/>
                <a:sym typeface="Arial" panose="020B0604020202020204" pitchFamily="34" charset="0"/>
              </a:rPr>
              <a:t>(</a:t>
            </a:r>
            <a:r>
              <a:rPr lang="zh-CN" altLang="en-US" sz="1200" dirty="0" smtClean="0">
                <a:latin typeface="Arial" panose="020B0604020202020204" pitchFamily="34" charset="0"/>
                <a:ea typeface="微软雅黑" panose="020B0503020204020204" pitchFamily="34" charset="-122"/>
                <a:sym typeface="Arial" panose="020B0604020202020204" pitchFamily="34" charset="0"/>
              </a:rPr>
              <a:t>数据、特征、概念等</a:t>
            </a:r>
            <a:r>
              <a:rPr lang="en-US" altLang="zh-CN" sz="1200" dirty="0" smtClean="0">
                <a:latin typeface="Arial" panose="020B0604020202020204" pitchFamily="34" charset="0"/>
                <a:ea typeface="微软雅黑" panose="020B0503020204020204" pitchFamily="34" charset="-122"/>
                <a:sym typeface="Arial" panose="020B0604020202020204" pitchFamily="34" charset="0"/>
              </a:rPr>
              <a:t>)</a:t>
            </a:r>
            <a:r>
              <a:rPr lang="zh-CN" altLang="en-US" sz="1200" dirty="0" smtClean="0">
                <a:latin typeface="Arial" panose="020B0604020202020204" pitchFamily="34" charset="0"/>
                <a:ea typeface="微软雅黑" panose="020B0503020204020204" pitchFamily="34" charset="-122"/>
                <a:sym typeface="Arial" panose="020B0604020202020204" pitchFamily="34" charset="0"/>
              </a:rPr>
              <a:t>按其对学习目标的难易程度，从易到难开展学习，</a:t>
            </a:r>
            <a:endParaRPr lang="en-US" altLang="zh-CN" sz="1200" dirty="0" smtClean="0">
              <a:latin typeface="Arial" panose="020B0604020202020204" pitchFamily="34" charset="0"/>
              <a:ea typeface="微软雅黑" panose="020B0503020204020204" pitchFamily="34" charset="-122"/>
              <a:sym typeface="Arial" panose="020B0604020202020204" pitchFamily="34" charset="0"/>
            </a:endParaRPr>
          </a:p>
        </p:txBody>
      </p:sp>
      <p:sp>
        <p:nvSpPr>
          <p:cNvPr id="4" name="灯片编号占位符 3"/>
          <p:cNvSpPr>
            <a:spLocks noGrp="1"/>
          </p:cNvSpPr>
          <p:nvPr>
            <p:ph type="sldNum" sz="quarter" idx="10"/>
          </p:nvPr>
        </p:nvSpPr>
        <p:spPr/>
        <p:txBody>
          <a:bodyPr/>
          <a:lstStyle/>
          <a:p>
            <a:fld id="{FC8B3B42-D1E1-47CB-A9E4-A63D9C533E94}" type="slidenum">
              <a:rPr lang="zh-CN" altLang="en-US" smtClean="0"/>
              <a:t>10</a:t>
            </a:fld>
            <a:endParaRPr lang="zh-CN" altLang="en-US"/>
          </a:p>
        </p:txBody>
      </p:sp>
    </p:spTree>
    <p:extLst>
      <p:ext uri="{BB962C8B-B14F-4D97-AF65-F5344CB8AC3E}">
        <p14:creationId xmlns:p14="http://schemas.microsoft.com/office/powerpoint/2010/main" val="713109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zh-CN" altLang="en-US" sz="1200" b="0" i="0" kern="1200" dirty="0" smtClean="0">
                <a:solidFill>
                  <a:schemeClr val="tx1"/>
                </a:solidFill>
                <a:effectLst/>
                <a:latin typeface="+mn-lt"/>
                <a:ea typeface="+mn-ea"/>
                <a:cs typeface="+mn-cs"/>
              </a:rPr>
              <a:t>那么，选择</a:t>
            </a:r>
            <a:r>
              <a:rPr lang="zh-CN" altLang="en-US" sz="1200" b="1" i="0" kern="1200" dirty="0" smtClean="0">
                <a:solidFill>
                  <a:schemeClr val="tx1"/>
                </a:solidFill>
                <a:effectLst/>
                <a:latin typeface="+mn-lt"/>
                <a:ea typeface="+mn-ea"/>
                <a:cs typeface="+mn-cs"/>
              </a:rPr>
              <a:t>简单的</a:t>
            </a:r>
            <a:r>
              <a:rPr lang="zh-CN" altLang="en-US" sz="1200" b="0" i="0" kern="1200" dirty="0" smtClean="0">
                <a:solidFill>
                  <a:schemeClr val="tx1"/>
                </a:solidFill>
                <a:effectLst/>
                <a:latin typeface="+mn-lt"/>
                <a:ea typeface="+mn-ea"/>
                <a:cs typeface="+mn-cs"/>
              </a:rPr>
              <a:t>样本，也就是选择</a:t>
            </a:r>
            <a:r>
              <a:rPr lang="zh-CN" altLang="en-US" sz="1200" b="1" i="0" kern="1200" dirty="0" smtClean="0">
                <a:solidFill>
                  <a:schemeClr val="tx1"/>
                </a:solidFill>
                <a:effectLst/>
                <a:latin typeface="+mn-lt"/>
                <a:ea typeface="+mn-ea"/>
                <a:cs typeface="+mn-cs"/>
              </a:rPr>
              <a:t>损失小的</a:t>
            </a:r>
            <a:r>
              <a:rPr lang="zh-CN" altLang="en-US" sz="1200" b="0" i="0" kern="1200" dirty="0" smtClean="0">
                <a:solidFill>
                  <a:schemeClr val="tx1"/>
                </a:solidFill>
                <a:effectLst/>
                <a:latin typeface="+mn-lt"/>
                <a:ea typeface="+mn-ea"/>
                <a:cs typeface="+mn-cs"/>
              </a:rPr>
              <a:t>样本，也就是在线性回归问题中，</a:t>
            </a:r>
            <a:r>
              <a:rPr lang="zh-CN" altLang="en-US" sz="1200" b="1" i="0" kern="1200" dirty="0" smtClean="0">
                <a:solidFill>
                  <a:schemeClr val="tx1"/>
                </a:solidFill>
                <a:effectLst/>
                <a:latin typeface="+mn-lt"/>
                <a:ea typeface="+mn-ea"/>
                <a:cs typeface="+mn-cs"/>
              </a:rPr>
              <a:t>和模型间距离近的</a:t>
            </a:r>
            <a:r>
              <a:rPr lang="zh-CN" altLang="en-US" sz="1200" b="0" i="0" kern="1200" dirty="0" smtClean="0">
                <a:solidFill>
                  <a:schemeClr val="tx1"/>
                </a:solidFill>
                <a:effectLst/>
                <a:latin typeface="+mn-lt"/>
                <a:ea typeface="+mn-ea"/>
                <a:cs typeface="+mn-cs"/>
              </a:rPr>
              <a:t>样本。</a:t>
            </a:r>
          </a:p>
          <a:p>
            <a:pPr latinLnBrk="1"/>
            <a:r>
              <a:rPr lang="zh-CN" altLang="en-US" sz="1200" b="0" i="0" kern="1200" dirty="0" smtClean="0">
                <a:solidFill>
                  <a:schemeClr val="tx1"/>
                </a:solidFill>
                <a:effectLst/>
                <a:latin typeface="+mn-lt"/>
                <a:ea typeface="+mn-ea"/>
                <a:cs typeface="+mn-cs"/>
              </a:rPr>
              <a:t>上图显示了选择样本</a:t>
            </a:r>
            <a:r>
              <a:rPr lang="en-US" altLang="zh-CN" sz="1200" b="0" i="0" kern="1200" dirty="0" smtClean="0">
                <a:solidFill>
                  <a:schemeClr val="tx1"/>
                </a:solidFill>
                <a:effectLst/>
                <a:latin typeface="+mn-lt"/>
                <a:ea typeface="+mn-ea"/>
                <a:cs typeface="+mn-cs"/>
              </a:rPr>
              <a:t>——&gt;</a:t>
            </a:r>
            <a:r>
              <a:rPr lang="zh-CN" altLang="en-US" sz="1200" b="0" i="0" kern="1200" dirty="0" smtClean="0">
                <a:solidFill>
                  <a:schemeClr val="tx1"/>
                </a:solidFill>
                <a:effectLst/>
                <a:latin typeface="+mn-lt"/>
                <a:ea typeface="+mn-ea"/>
                <a:cs typeface="+mn-cs"/>
              </a:rPr>
              <a:t>调整模型的过程。</a:t>
            </a:r>
          </a:p>
          <a:p>
            <a:pPr latinLnBrk="1"/>
            <a:r>
              <a:rPr lang="zh-CN" altLang="en-US" sz="1200" b="0" i="0" kern="1200" dirty="0" smtClean="0">
                <a:solidFill>
                  <a:schemeClr val="tx1"/>
                </a:solidFill>
                <a:effectLst/>
                <a:latin typeface="+mn-lt"/>
                <a:ea typeface="+mn-ea"/>
                <a:cs typeface="+mn-cs"/>
              </a:rPr>
              <a:t>而在调整完模型之后，再次选择损失相对较小的样本，然后调整模型，不断进行这样的迭代</a:t>
            </a:r>
          </a:p>
          <a:p>
            <a:endParaRPr lang="en-US" altLang="zh-CN" sz="1200" dirty="0" smtClean="0">
              <a:latin typeface="Arial" panose="020B0604020202020204" pitchFamily="34" charset="0"/>
              <a:ea typeface="微软雅黑" panose="020B0503020204020204" pitchFamily="34" charset="-122"/>
              <a:sym typeface="Arial" panose="020B0604020202020204" pitchFamily="34" charset="0"/>
            </a:endParaRPr>
          </a:p>
        </p:txBody>
      </p:sp>
      <p:sp>
        <p:nvSpPr>
          <p:cNvPr id="4" name="灯片编号占位符 3"/>
          <p:cNvSpPr>
            <a:spLocks noGrp="1"/>
          </p:cNvSpPr>
          <p:nvPr>
            <p:ph type="sldNum" sz="quarter" idx="10"/>
          </p:nvPr>
        </p:nvSpPr>
        <p:spPr/>
        <p:txBody>
          <a:bodyPr/>
          <a:lstStyle/>
          <a:p>
            <a:fld id="{FC8B3B42-D1E1-47CB-A9E4-A63D9C533E94}" type="slidenum">
              <a:rPr lang="zh-CN" altLang="en-US" smtClean="0"/>
              <a:t>11</a:t>
            </a:fld>
            <a:endParaRPr lang="zh-CN" altLang="en-US"/>
          </a:p>
        </p:txBody>
      </p:sp>
    </p:spTree>
    <p:extLst>
      <p:ext uri="{BB962C8B-B14F-4D97-AF65-F5344CB8AC3E}">
        <p14:creationId xmlns:p14="http://schemas.microsoft.com/office/powerpoint/2010/main" val="4073852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01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7" name="图片占位符 7"/>
          <p:cNvSpPr>
            <a:spLocks noGrp="1"/>
          </p:cNvSpPr>
          <p:nvPr>
            <p:ph type="pic" sz="quarter" idx="10" hasCustomPrompt="1"/>
          </p:nvPr>
        </p:nvSpPr>
        <p:spPr>
          <a:xfrm>
            <a:off x="4176712" y="1174746"/>
            <a:ext cx="3838576" cy="3838575"/>
          </a:xfrm>
          <a:prstGeom prst="ellipse">
            <a:avLst/>
          </a:prstGeom>
          <a:solidFill>
            <a:schemeClr val="bg1">
              <a:lumMod val="85000"/>
              <a:alpha val="50000"/>
            </a:schemeClr>
          </a:solidFill>
          <a:ln>
            <a:solidFill>
              <a:schemeClr val="tx1">
                <a:lumMod val="50000"/>
                <a:lumOff val="50000"/>
              </a:schemeClr>
            </a:solidFill>
          </a:ln>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67366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49" presetClass="entr" presetSubtype="0" decel="100000" fill="hold" grpId="0" nodeType="afterEffect">
                                  <p:stCondLst>
                                    <p:cond delay="75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 calcmode="lin" valueType="num">
                                      <p:cBhvr>
                                        <p:cTn id="19" dur="500" fill="hold"/>
                                        <p:tgtEl>
                                          <p:spTgt spid="7"/>
                                        </p:tgtEl>
                                        <p:attrNameLst>
                                          <p:attrName>style.rotation</p:attrName>
                                        </p:attrNameLst>
                                      </p:cBhvr>
                                      <p:tavLst>
                                        <p:tav tm="0">
                                          <p:val>
                                            <p:fltVal val="360"/>
                                          </p:val>
                                        </p:tav>
                                        <p:tav tm="100000">
                                          <p:val>
                                            <p:fltVal val="0"/>
                                          </p:val>
                                        </p:tav>
                                      </p:tavLst>
                                    </p:anim>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6186998" y="2092960"/>
            <a:ext cx="2375110" cy="369063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1088526" y="2092960"/>
            <a:ext cx="2375110" cy="369063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4" name="矩形 3"/>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76740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22" presetClass="entr" presetSubtype="2"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par>
                                <p:cTn id="18" presetID="22" presetClass="entr" presetSubtype="2"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right)">
                                      <p:cBhvr>
                                        <p:cTn id="20" dur="500"/>
                                        <p:tgtEl>
                                          <p:spTgt spid="5"/>
                                        </p:tgtEl>
                                      </p:cBhvr>
                                    </p:animEffect>
                                  </p:childTnLst>
                                </p:cTn>
                              </p:par>
                              <p:par>
                                <p:cTn id="21" presetID="22" presetClass="exit" presetSubtype="2" fill="hold" nodeType="withEffect">
                                  <p:stCondLst>
                                    <p:cond delay="200"/>
                                  </p:stCondLst>
                                  <p:childTnLst>
                                    <p:animEffect transition="out" filter="wipe(right)">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8725169" y="1560068"/>
            <a:ext cx="2114550" cy="2112963"/>
          </a:xfrm>
          <a:prstGeom prst="ellipse">
            <a:avLst/>
          </a:prstGeom>
          <a:solidFill>
            <a:schemeClr val="bg1">
              <a:lumMod val="85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5239019" y="1560068"/>
            <a:ext cx="2114550" cy="2112963"/>
          </a:xfrm>
          <a:prstGeom prst="ellipse">
            <a:avLst/>
          </a:prstGeom>
          <a:solidFill>
            <a:schemeClr val="bg1">
              <a:lumMod val="85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4" name="矩形 3"/>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48225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xit" presetSubtype="8" fill="hold" nodeType="withEffect">
                                  <p:stCondLst>
                                    <p:cond delay="200"/>
                                  </p:stCondLst>
                                  <p:childTnLst>
                                    <p:animEffect transition="out" filter="wipe(left)">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53" presetClass="entr" presetSubtype="16" fill="hold" grpId="0" nodeType="withEffect">
                                  <p:stCondLst>
                                    <p:cond delay="100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10" name="图片占位符 7"/>
          <p:cNvSpPr>
            <a:spLocks noGrp="1"/>
          </p:cNvSpPr>
          <p:nvPr>
            <p:ph type="pic" sz="quarter" idx="11" hasCustomPrompt="1"/>
          </p:nvPr>
        </p:nvSpPr>
        <p:spPr>
          <a:xfrm>
            <a:off x="8798220"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9" name="图片占位符 7"/>
          <p:cNvSpPr>
            <a:spLocks noGrp="1"/>
          </p:cNvSpPr>
          <p:nvPr>
            <p:ph type="pic" sz="quarter" idx="10" hasCustomPrompt="1"/>
          </p:nvPr>
        </p:nvSpPr>
        <p:spPr>
          <a:xfrm>
            <a:off x="5037138"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1" name="图片占位符 7"/>
          <p:cNvSpPr>
            <a:spLocks noGrp="1"/>
          </p:cNvSpPr>
          <p:nvPr>
            <p:ph type="pic" sz="quarter" idx="12" hasCustomPrompt="1"/>
          </p:nvPr>
        </p:nvSpPr>
        <p:spPr>
          <a:xfrm>
            <a:off x="1461307"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5" name="矩形 4"/>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408291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par>
                                <p:cTn id="11" presetID="22" presetClass="exit" presetSubtype="2" fill="hold" nodeType="withEffect">
                                  <p:stCondLst>
                                    <p:cond delay="200"/>
                                  </p:stCondLst>
                                  <p:childTnLst>
                                    <p:animEffect transition="out" filter="wipe(right)">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53" presetClass="entr" presetSubtype="16" fill="hold" grpId="0" nodeType="withEffect">
                                  <p:stCondLst>
                                    <p:cond delay="100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7"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6299200" y="4352636"/>
            <a:ext cx="4461162" cy="1567031"/>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0" y="633306"/>
            <a:ext cx="4572000" cy="6234854"/>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2" name="矩形 11"/>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381839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50" presetClass="entr" presetSubtype="0" decel="10000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3"/>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500"/>
                                        <p:tgtEl>
                                          <p:spTgt spid="14"/>
                                        </p:tgtEl>
                                      </p:cBhvr>
                                    </p:animEffect>
                                  </p:childTnLst>
                                </p:cTn>
                              </p:par>
                              <p:par>
                                <p:cTn id="18" presetID="22" presetClass="entr" presetSubtype="2"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par>
                                <p:cTn id="21" presetID="22" presetClass="exit" presetSubtype="2" fill="hold" nodeType="withEffect">
                                  <p:stCondLst>
                                    <p:cond delay="200"/>
                                  </p:stCondLst>
                                  <p:childTnLst>
                                    <p:animEffect transition="out" filter="wipe(right)">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7" name="图片占位符 7"/>
          <p:cNvSpPr>
            <a:spLocks noGrp="1"/>
          </p:cNvSpPr>
          <p:nvPr>
            <p:ph type="pic" sz="quarter" idx="11" hasCustomPrompt="1"/>
          </p:nvPr>
        </p:nvSpPr>
        <p:spPr>
          <a:xfrm>
            <a:off x="2951544" y="0"/>
            <a:ext cx="9240456" cy="6857999"/>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391148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84693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10" name="图片占位符 9"/>
          <p:cNvSpPr>
            <a:spLocks noGrp="1"/>
          </p:cNvSpPr>
          <p:nvPr>
            <p:ph type="pic" sz="quarter" idx="11" hasCustomPrompt="1"/>
          </p:nvPr>
        </p:nvSpPr>
        <p:spPr>
          <a:xfrm>
            <a:off x="3307782" y="3440322"/>
            <a:ext cx="5563906" cy="3417677"/>
          </a:xfrm>
          <a:custGeom>
            <a:avLst/>
            <a:gdLst>
              <a:gd name="connsiteX0" fmla="*/ 3111940 w 6246994"/>
              <a:gd name="connsiteY0" fmla="*/ 0 h 3837270"/>
              <a:gd name="connsiteX1" fmla="*/ 6246994 w 6246994"/>
              <a:gd name="connsiteY1" fmla="*/ 3837270 h 3837270"/>
              <a:gd name="connsiteX2" fmla="*/ 0 w 6246994"/>
              <a:gd name="connsiteY2" fmla="*/ 3837270 h 3837270"/>
            </a:gdLst>
            <a:ahLst/>
            <a:cxnLst>
              <a:cxn ang="0">
                <a:pos x="connsiteX0" y="connsiteY0"/>
              </a:cxn>
              <a:cxn ang="0">
                <a:pos x="connsiteX1" y="connsiteY1"/>
              </a:cxn>
              <a:cxn ang="0">
                <a:pos x="connsiteX2" y="connsiteY2"/>
              </a:cxn>
            </a:cxnLst>
            <a:rect l="l" t="t" r="r" b="b"/>
            <a:pathLst>
              <a:path w="6246994" h="3837270">
                <a:moveTo>
                  <a:pt x="3111940" y="0"/>
                </a:moveTo>
                <a:lnTo>
                  <a:pt x="6246994" y="3837270"/>
                </a:lnTo>
                <a:lnTo>
                  <a:pt x="0" y="3837270"/>
                </a:lnTo>
                <a:close/>
              </a:path>
            </a:pathLst>
          </a:custGeom>
          <a:solidFill>
            <a:schemeClr val="bg1">
              <a:lumMod val="85000"/>
              <a:alpha val="50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13" name="图片占位符 12"/>
          <p:cNvSpPr>
            <a:spLocks noGrp="1"/>
          </p:cNvSpPr>
          <p:nvPr>
            <p:ph type="pic" sz="quarter" idx="13" hasCustomPrompt="1"/>
          </p:nvPr>
        </p:nvSpPr>
        <p:spPr>
          <a:xfrm>
            <a:off x="3321014" y="636338"/>
            <a:ext cx="5563906" cy="3417677"/>
          </a:xfrm>
          <a:custGeom>
            <a:avLst/>
            <a:gdLst>
              <a:gd name="connsiteX0" fmla="*/ 0 w 6246994"/>
              <a:gd name="connsiteY0" fmla="*/ 0 h 3837270"/>
              <a:gd name="connsiteX1" fmla="*/ 6246994 w 6246994"/>
              <a:gd name="connsiteY1" fmla="*/ 0 h 3837270"/>
              <a:gd name="connsiteX2" fmla="*/ 3135054 w 6246994"/>
              <a:gd name="connsiteY2" fmla="*/ 3837270 h 3837270"/>
            </a:gdLst>
            <a:ahLst/>
            <a:cxnLst>
              <a:cxn ang="0">
                <a:pos x="connsiteX0" y="connsiteY0"/>
              </a:cxn>
              <a:cxn ang="0">
                <a:pos x="connsiteX1" y="connsiteY1"/>
              </a:cxn>
              <a:cxn ang="0">
                <a:pos x="connsiteX2" y="connsiteY2"/>
              </a:cxn>
            </a:cxnLst>
            <a:rect l="l" t="t" r="r" b="b"/>
            <a:pathLst>
              <a:path w="6246994" h="3837270">
                <a:moveTo>
                  <a:pt x="0" y="0"/>
                </a:moveTo>
                <a:lnTo>
                  <a:pt x="6246994" y="0"/>
                </a:lnTo>
                <a:lnTo>
                  <a:pt x="3135054" y="3837270"/>
                </a:lnTo>
                <a:close/>
              </a:path>
            </a:pathLst>
          </a:custGeom>
          <a:solidFill>
            <a:schemeClr val="bg1">
              <a:lumMod val="85000"/>
              <a:alpha val="50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268273134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8" fill="hold" grpId="0" nodeType="afterEffect" p14:presetBounceEnd="26667">
                                      <p:stCondLst>
                                        <p:cond delay="1000"/>
                                      </p:stCondLst>
                                      <p:childTnLst>
                                        <p:set>
                                          <p:cBhvr>
                                            <p:cTn id="16" dur="1" fill="hold">
                                              <p:stCondLst>
                                                <p:cond delay="0"/>
                                              </p:stCondLst>
                                            </p:cTn>
                                            <p:tgtEl>
                                              <p:spTgt spid="13"/>
                                            </p:tgtEl>
                                            <p:attrNameLst>
                                              <p:attrName>style.visibility</p:attrName>
                                            </p:attrNameLst>
                                          </p:cBhvr>
                                          <p:to>
                                            <p:strVal val="visible"/>
                                          </p:to>
                                        </p:set>
                                        <p:anim calcmode="lin" valueType="num" p14:bounceEnd="26667">
                                          <p:cBhvr additive="base">
                                            <p:cTn id="17" dur="750" fill="hold"/>
                                            <p:tgtEl>
                                              <p:spTgt spid="13"/>
                                            </p:tgtEl>
                                            <p:attrNameLst>
                                              <p:attrName>ppt_x</p:attrName>
                                            </p:attrNameLst>
                                          </p:cBhvr>
                                          <p:tavLst>
                                            <p:tav tm="0">
                                              <p:val>
                                                <p:strVal val="0-#ppt_w/2"/>
                                              </p:val>
                                            </p:tav>
                                            <p:tav tm="100000">
                                              <p:val>
                                                <p:strVal val="#ppt_x"/>
                                              </p:val>
                                            </p:tav>
                                          </p:tavLst>
                                        </p:anim>
                                        <p:anim calcmode="lin" valueType="num" p14:bounceEnd="26667">
                                          <p:cBhvr additive="base">
                                            <p:cTn id="18" dur="75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26667">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14:bounceEnd="26667">
                                          <p:cBhvr additive="base">
                                            <p:cTn id="21" dur="750" fill="hold"/>
                                            <p:tgtEl>
                                              <p:spTgt spid="10"/>
                                            </p:tgtEl>
                                            <p:attrNameLst>
                                              <p:attrName>ppt_x</p:attrName>
                                            </p:attrNameLst>
                                          </p:cBhvr>
                                          <p:tavLst>
                                            <p:tav tm="0">
                                              <p:val>
                                                <p:strVal val="1+#ppt_w/2"/>
                                              </p:val>
                                            </p:tav>
                                            <p:tav tm="100000">
                                              <p:val>
                                                <p:strVal val="#ppt_x"/>
                                              </p:val>
                                            </p:tav>
                                          </p:tavLst>
                                        </p:anim>
                                        <p:anim calcmode="lin" valueType="num" p14:bounceEnd="26667">
                                          <p:cBhvr additive="base">
                                            <p:cTn id="2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8" fill="hold" grpId="0" nodeType="afterEffect">
                                      <p:stCondLst>
                                        <p:cond delay="100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750" fill="hold"/>
                                            <p:tgtEl>
                                              <p:spTgt spid="13"/>
                                            </p:tgtEl>
                                            <p:attrNameLst>
                                              <p:attrName>ppt_x</p:attrName>
                                            </p:attrNameLst>
                                          </p:cBhvr>
                                          <p:tavLst>
                                            <p:tav tm="0">
                                              <p:val>
                                                <p:strVal val="0-#ppt_w/2"/>
                                              </p:val>
                                            </p:tav>
                                            <p:tav tm="100000">
                                              <p:val>
                                                <p:strVal val="#ppt_x"/>
                                              </p:val>
                                            </p:tav>
                                          </p:tavLst>
                                        </p:anim>
                                        <p:anim calcmode="lin" valueType="num">
                                          <p:cBhvr additive="base">
                                            <p:cTn id="18" dur="75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750" fill="hold"/>
                                            <p:tgtEl>
                                              <p:spTgt spid="10"/>
                                            </p:tgtEl>
                                            <p:attrNameLst>
                                              <p:attrName>ppt_x</p:attrName>
                                            </p:attrNameLst>
                                          </p:cBhvr>
                                          <p:tavLst>
                                            <p:tav tm="0">
                                              <p:val>
                                                <p:strVal val="1+#ppt_w/2"/>
                                              </p:val>
                                            </p:tav>
                                            <p:tav tm="100000">
                                              <p:val>
                                                <p:strVal val="#ppt_x"/>
                                              </p:val>
                                            </p:tav>
                                          </p:tavLst>
                                        </p:anim>
                                        <p:anim calcmode="lin" valueType="num">
                                          <p:cBhvr additive="base">
                                            <p:cTn id="2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3" grpId="0" animBg="1"/>
        </p:bldLst>
      </p:timing>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160714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5" name="矩形 4"/>
          <p:cNvSpPr/>
          <p:nvPr userDrawn="1"/>
        </p:nvSpPr>
        <p:spPr>
          <a:xfrm>
            <a:off x="996972" y="4329000"/>
            <a:ext cx="2012999" cy="177927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248278" y="4639605"/>
            <a:ext cx="227035" cy="22703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7"/>
          <p:cNvSpPr>
            <a:spLocks noGrp="1"/>
          </p:cNvSpPr>
          <p:nvPr>
            <p:ph type="pic" sz="quarter" idx="11" hasCustomPrompt="1"/>
          </p:nvPr>
        </p:nvSpPr>
        <p:spPr>
          <a:xfrm>
            <a:off x="1148501" y="1622236"/>
            <a:ext cx="1684350" cy="1697412"/>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3" name="图片占位符 7"/>
          <p:cNvSpPr>
            <a:spLocks noGrp="1"/>
          </p:cNvSpPr>
          <p:nvPr>
            <p:ph type="pic" sz="quarter" idx="12" hasCustomPrompt="1"/>
          </p:nvPr>
        </p:nvSpPr>
        <p:spPr>
          <a:xfrm>
            <a:off x="2482471" y="2932177"/>
            <a:ext cx="1684350" cy="1407085"/>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4" name="图片占位符 7"/>
          <p:cNvSpPr>
            <a:spLocks noGrp="1"/>
          </p:cNvSpPr>
          <p:nvPr>
            <p:ph type="pic" sz="quarter" idx="13" hasCustomPrompt="1"/>
          </p:nvPr>
        </p:nvSpPr>
        <p:spPr>
          <a:xfrm>
            <a:off x="884750" y="3915645"/>
            <a:ext cx="1948100" cy="2061471"/>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105795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37" presetClass="entr" presetSubtype="0" fill="hold" grpId="0" nodeType="withEffect">
                                  <p:stCondLst>
                                    <p:cond delay="3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900" decel="100000" fill="hold"/>
                                        <p:tgtEl>
                                          <p:spTgt spid="10"/>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20" presetID="37" presetClass="entr" presetSubtype="0" fill="hold" grpId="0" nodeType="withEffect">
                                  <p:stCondLst>
                                    <p:cond delay="3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900" decel="100000" fill="hold"/>
                                        <p:tgtEl>
                                          <p:spTgt spid="5"/>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0" presetClass="path" presetSubtype="0" accel="50000" decel="50000" fill="hold" grpId="1" nodeType="withEffect">
                                  <p:stCondLst>
                                    <p:cond delay="900"/>
                                  </p:stCondLst>
                                  <p:childTnLst>
                                    <p:animMotion origin="layout" path="M -1.04167E-6 4.81481E-6 C -0.07396 -0.01204 -0.14453 -0.01551 -0.22174 -0.03565 C -0.30768 -0.05394 -0.34492 -0.07639 -0.40612 -0.0963 " pathEditMode="relative" rAng="0" ptsTypes="AAA">
                                      <p:cBhvr>
                                        <p:cTn id="30" dur="1000" spd="-100000" fill="hold"/>
                                        <p:tgtEl>
                                          <p:spTgt spid="12"/>
                                        </p:tgtEl>
                                        <p:attrNameLst>
                                          <p:attrName>ppt_x</p:attrName>
                                          <p:attrName>ppt_y</p:attrName>
                                        </p:attrNameLst>
                                      </p:cBhvr>
                                      <p:rCtr x="-20299" y="-4815"/>
                                    </p:animMotion>
                                  </p:childTnLst>
                                </p:cTn>
                              </p:par>
                              <p:par>
                                <p:cTn id="31" presetID="10" presetClass="entr" presetSubtype="0" fill="hold" grpId="0" nodeType="withEffect">
                                  <p:stCondLst>
                                    <p:cond delay="100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0" presetClass="path" presetSubtype="0" accel="50000" decel="50000" fill="hold" grpId="1" nodeType="withEffect">
                                  <p:stCondLst>
                                    <p:cond delay="1000"/>
                                  </p:stCondLst>
                                  <p:childTnLst>
                                    <p:animMotion origin="layout" path="M 3.75E-6 -2.59259E-6 C -0.07396 -0.01203 -0.14453 -0.01551 -0.22175 -0.03565 C -0.30769 -0.05393 -0.34493 -0.07639 -0.40612 -0.09629 " pathEditMode="relative" rAng="0" ptsTypes="AAA">
                                      <p:cBhvr>
                                        <p:cTn id="35" dur="1000" spd="-100000" fill="hold"/>
                                        <p:tgtEl>
                                          <p:spTgt spid="13"/>
                                        </p:tgtEl>
                                        <p:attrNameLst>
                                          <p:attrName>ppt_x</p:attrName>
                                          <p:attrName>ppt_y</p:attrName>
                                        </p:attrNameLst>
                                      </p:cBhvr>
                                      <p:rCtr x="-20313" y="-4815"/>
                                    </p:animMotion>
                                  </p:childTnLst>
                                </p:cTn>
                              </p:par>
                              <p:par>
                                <p:cTn id="36" presetID="10" presetClass="entr" presetSubtype="0" fill="hold" grpId="0" nodeType="withEffect">
                                  <p:stCondLst>
                                    <p:cond delay="75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0" presetClass="path" presetSubtype="0" accel="50000" decel="50000" fill="hold" grpId="1" nodeType="withEffect">
                                  <p:stCondLst>
                                    <p:cond delay="750"/>
                                  </p:stCondLst>
                                  <p:childTnLst>
                                    <p:animMotion origin="layout" path="M -3.75E-6 3.7037E-6 C -0.07395 -0.01204 -0.14453 -0.01551 -0.22174 -0.03565 C -0.30768 -0.05394 -0.34492 -0.07639 -0.40612 -0.0963 " pathEditMode="relative" rAng="0" ptsTypes="AAA">
                                      <p:cBhvr>
                                        <p:cTn id="40" dur="1000" spd="-100000" fill="hold"/>
                                        <p:tgtEl>
                                          <p:spTgt spid="14"/>
                                        </p:tgtEl>
                                        <p:attrNameLst>
                                          <p:attrName>ppt_x</p:attrName>
                                          <p:attrName>ppt_y</p:attrName>
                                        </p:attrNameLst>
                                      </p:cBhvr>
                                      <p:rCtr x="-20299"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P spid="12" grpId="1" animBg="1"/>
      <p:bldP spid="13" grpId="0" animBg="1"/>
      <p:bldP spid="13" grpId="1" animBg="1"/>
      <p:bldP spid="14" grpId="0" animBg="1"/>
      <p:bldP spid="14" grpId="1" animBg="1"/>
      <p:bldP spid="6"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tretch>
            <a:fillRect/>
          </a:stretch>
        </p:blipFill>
        <p:spPr>
          <a:xfrm>
            <a:off x="605871" y="0"/>
            <a:ext cx="3726180" cy="7452360"/>
          </a:xfrm>
          <a:prstGeom prst="rect">
            <a:avLst/>
          </a:prstGeom>
        </p:spPr>
      </p:pic>
      <p:pic>
        <p:nvPicPr>
          <p:cNvPr id="4" name="图片 3"/>
          <p:cNvPicPr>
            <a:picLocks noChangeAspect="1"/>
          </p:cNvPicPr>
          <p:nvPr userDrawn="1"/>
        </p:nvPicPr>
        <p:blipFill>
          <a:blip r:embed="rId3" cstate="print">
            <a:extLst>
              <a:ext uri="{BEBA8EAE-BF5A-486C-A8C5-ECC9F3942E4B}">
                <a14:imgProps xmlns:a14="http://schemas.microsoft.com/office/drawing/2010/main">
                  <a14:imgLayer>
                    <a14:imgEffect>
                      <a14:brightnessContrast bright="5000"/>
                    </a14:imgEffect>
                  </a14:imgLayer>
                </a14:imgProps>
              </a:ext>
              <a:ext uri="{28A0092B-C50C-407E-A947-70E740481C1C}">
                <a14:useLocalDpi xmlns:a14="http://schemas.microsoft.com/office/drawing/2010/main" val="0"/>
              </a:ext>
            </a:extLst>
          </a:blip>
          <a:stretch>
            <a:fillRect/>
          </a:stretch>
        </p:blipFill>
        <p:spPr>
          <a:xfrm>
            <a:off x="8852055" y="1605280"/>
            <a:ext cx="3978161" cy="5712930"/>
          </a:xfrm>
          <a:prstGeom prst="rect">
            <a:avLst/>
          </a:prstGeom>
        </p:spPr>
      </p:pic>
    </p:spTree>
    <p:extLst>
      <p:ext uri="{BB962C8B-B14F-4D97-AF65-F5344CB8AC3E}">
        <p14:creationId xmlns:p14="http://schemas.microsoft.com/office/powerpoint/2010/main" val="258164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750"/>
                            </p:stCondLst>
                            <p:childTnLst>
                              <p:par>
                                <p:cTn id="9" presetID="22" presetClass="entr" presetSubtype="1"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图片占位符 7"/>
          <p:cNvSpPr>
            <a:spLocks noGrp="1"/>
          </p:cNvSpPr>
          <p:nvPr>
            <p:ph type="pic" sz="quarter" idx="11" hasCustomPrompt="1"/>
          </p:nvPr>
        </p:nvSpPr>
        <p:spPr>
          <a:xfrm>
            <a:off x="560015" y="1920025"/>
            <a:ext cx="3718144" cy="433030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132675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0" presetClass="entr" presetSubtype="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0" presetClass="path" presetSubtype="0" accel="50000" decel="50000" fill="hold" grpId="1" nodeType="withEffect">
                                  <p:stCondLst>
                                    <p:cond delay="750"/>
                                  </p:stCondLst>
                                  <p:childTnLst>
                                    <p:animMotion origin="layout" path="M 2.5E-6 -1.85185E-6 C -0.07396 -0.01204 -0.14453 -0.01551 -0.22175 -0.03565 C -0.30768 -0.05393 -0.34492 -0.07639 -0.40612 -0.09629 " pathEditMode="relative" rAng="0" ptsTypes="AAA">
                                      <p:cBhvr>
                                        <p:cTn id="18" dur="1000" spd="-100000" fill="hold"/>
                                        <p:tgtEl>
                                          <p:spTgt spid="5"/>
                                        </p:tgtEl>
                                        <p:attrNameLst>
                                          <p:attrName>ppt_x</p:attrName>
                                          <p:attrName>ppt_y</p:attrName>
                                        </p:attrNameLst>
                                      </p:cBhvr>
                                      <p:rCtr x="-20299"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5" grpId="1"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图片占位符 7"/>
          <p:cNvSpPr>
            <a:spLocks noGrp="1"/>
          </p:cNvSpPr>
          <p:nvPr>
            <p:ph type="pic" sz="quarter" idx="11" hasCustomPrompt="1"/>
          </p:nvPr>
        </p:nvSpPr>
        <p:spPr>
          <a:xfrm>
            <a:off x="1481559" y="2025571"/>
            <a:ext cx="9375493" cy="1562581"/>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86076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50" presetClass="entr" presetSubtype="0" decel="10000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strVal val="#ppt_w+.3"/>
                                          </p:val>
                                        </p:tav>
                                        <p:tav tm="100000">
                                          <p:val>
                                            <p:strVal val="#ppt_w"/>
                                          </p:val>
                                        </p:tav>
                                      </p:tavLst>
                                    </p:anim>
                                    <p:anim calcmode="lin" valueType="num">
                                      <p:cBhvr>
                                        <p:cTn id="17" dur="1000" fill="hold"/>
                                        <p:tgtEl>
                                          <p:spTgt spid="5"/>
                                        </p:tgtEl>
                                        <p:attrNameLst>
                                          <p:attrName>ppt_h</p:attrName>
                                        </p:attrNameLst>
                                      </p:cBhvr>
                                      <p:tavLst>
                                        <p:tav tm="0">
                                          <p:val>
                                            <p:strVal val="#ppt_h"/>
                                          </p:val>
                                        </p:tav>
                                        <p:tav tm="100000">
                                          <p:val>
                                            <p:strVal val="#ppt_h"/>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03194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矩形 4"/>
          <p:cNvSpPr/>
          <p:nvPr userDrawn="1"/>
        </p:nvSpPr>
        <p:spPr>
          <a:xfrm>
            <a:off x="7992243" y="4374722"/>
            <a:ext cx="2310514" cy="18425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0886159" y="4848824"/>
            <a:ext cx="190500" cy="1905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11076659" y="5033054"/>
            <a:ext cx="311820" cy="31182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7"/>
          <p:cNvSpPr>
            <a:spLocks noGrp="1"/>
          </p:cNvSpPr>
          <p:nvPr>
            <p:ph type="pic" sz="quarter" idx="12" hasCustomPrompt="1"/>
          </p:nvPr>
        </p:nvSpPr>
        <p:spPr>
          <a:xfrm>
            <a:off x="7898260" y="3729823"/>
            <a:ext cx="2326813" cy="2340000"/>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1" name="图片占位符 7"/>
          <p:cNvSpPr>
            <a:spLocks noGrp="1"/>
          </p:cNvSpPr>
          <p:nvPr>
            <p:ph type="pic" sz="quarter" idx="11" hasCustomPrompt="1"/>
          </p:nvPr>
        </p:nvSpPr>
        <p:spPr>
          <a:xfrm>
            <a:off x="9245247" y="2180794"/>
            <a:ext cx="2326813" cy="2340000"/>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77070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10" presetClass="entr" presetSubtype="0" fill="hold" grpId="0" nodeType="withEffect">
                                  <p:stCondLst>
                                    <p:cond delay="7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0" presetClass="path" presetSubtype="0" accel="50000" decel="50000" fill="hold" grpId="1" nodeType="withEffect">
                                  <p:stCondLst>
                                    <p:cond delay="750"/>
                                  </p:stCondLst>
                                  <p:childTnLst>
                                    <p:animMotion origin="layout" path="M 4.16667E-6 2.59259E-6 C 0.03958 -0.01991 0.07773 -0.02547 0.11927 -0.05857 C 0.16549 -0.08843 0.18554 -0.12547 0.21888 -0.15787 " pathEditMode="relative" rAng="0" ptsTypes="AAA">
                                      <p:cBhvr>
                                        <p:cTn id="31" dur="1000" spd="-100000" fill="hold"/>
                                        <p:tgtEl>
                                          <p:spTgt spid="11"/>
                                        </p:tgtEl>
                                        <p:attrNameLst>
                                          <p:attrName>ppt_x</p:attrName>
                                          <p:attrName>ppt_y</p:attrName>
                                        </p:attrNameLst>
                                      </p:cBhvr>
                                      <p:rCtr x="10938" y="-7894"/>
                                    </p:animMotion>
                                  </p:childTnLst>
                                </p:cTn>
                              </p:par>
                              <p:par>
                                <p:cTn id="32" presetID="10" presetClass="entr" presetSubtype="0" fill="hold" grpId="0" nodeType="withEffect">
                                  <p:stCondLst>
                                    <p:cond delay="9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0" presetClass="path" presetSubtype="0" accel="50000" decel="50000" fill="hold" grpId="1" nodeType="withEffect">
                                  <p:stCondLst>
                                    <p:cond delay="900"/>
                                  </p:stCondLst>
                                  <p:childTnLst>
                                    <p:animMotion origin="layout" path="M 8.33333E-7 -1.85185E-6 C 0.05221 -0.02153 0.10208 -0.02754 0.15651 -0.06319 C 0.21732 -0.0956 0.24362 -0.13541 0.28685 -0.1706 " pathEditMode="relative" rAng="0" ptsTypes="AAA">
                                      <p:cBhvr>
                                        <p:cTn id="36" dur="1000" spd="-100000" fill="hold"/>
                                        <p:tgtEl>
                                          <p:spTgt spid="12"/>
                                        </p:tgtEl>
                                        <p:attrNameLst>
                                          <p:attrName>ppt_x</p:attrName>
                                          <p:attrName>ppt_y</p:attrName>
                                        </p:attrNameLst>
                                      </p:cBhvr>
                                      <p:rCtr x="14336" y="-8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9" grpId="0" animBg="1"/>
      <p:bldP spid="10" grpId="0" animBg="1"/>
      <p:bldP spid="12" grpId="0" animBg="1"/>
      <p:bldP spid="12" grpId="1" animBg="1"/>
      <p:bldP spid="11" grpId="0" animBg="1"/>
      <p:bldP spid="11" grpId="1"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a14:imgEffect>
                      <a14:brightnessContrast bright="-10000"/>
                    </a14:imgEffect>
                  </a14:imgLayer>
                </a14:imgProps>
              </a:ext>
              <a:ext uri="{28A0092B-C50C-407E-A947-70E740481C1C}">
                <a14:useLocalDpi xmlns:a14="http://schemas.microsoft.com/office/drawing/2010/main" val="0"/>
              </a:ext>
            </a:extLst>
          </a:blip>
          <a:stretch>
            <a:fillRect/>
          </a:stretch>
        </p:blipFill>
        <p:spPr>
          <a:xfrm rot="21405163">
            <a:off x="213360" y="1680656"/>
            <a:ext cx="12192000" cy="6849488"/>
          </a:xfrm>
          <a:prstGeom prst="rect">
            <a:avLst/>
          </a:prstGeom>
        </p:spPr>
      </p:pic>
    </p:spTree>
    <p:extLst>
      <p:ext uri="{BB962C8B-B14F-4D97-AF65-F5344CB8AC3E}">
        <p14:creationId xmlns:p14="http://schemas.microsoft.com/office/powerpoint/2010/main" val="182090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lum bright="20000"/>
          </a:blip>
          <a:stretch>
            <a:fillRect/>
          </a:stretch>
        </p:blipFill>
        <p:spPr>
          <a:xfrm rot="10800000">
            <a:off x="0" y="3152607"/>
            <a:ext cx="12192000" cy="1929971"/>
          </a:xfrm>
          <a:prstGeom prst="rect">
            <a:avLst/>
          </a:prstGeom>
        </p:spPr>
      </p:pic>
    </p:spTree>
    <p:extLst>
      <p:ext uri="{BB962C8B-B14F-4D97-AF65-F5344CB8AC3E}">
        <p14:creationId xmlns:p14="http://schemas.microsoft.com/office/powerpoint/2010/main" val="386077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2907304"/>
          </a:xfrm>
          <a:prstGeom prst="rect">
            <a:avLst/>
          </a:prstGeom>
        </p:spPr>
      </p:pic>
      <p:sp>
        <p:nvSpPr>
          <p:cNvPr id="7" name="矩形 6"/>
          <p:cNvSpPr/>
          <p:nvPr userDrawn="1"/>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843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1" y="1405171"/>
            <a:ext cx="12192000" cy="3669174"/>
          </a:xfrm>
          <a:prstGeom prst="rect">
            <a:avLst/>
          </a:prstGeom>
        </p:spPr>
      </p:pic>
      <p:sp>
        <p:nvSpPr>
          <p:cNvPr id="7" name="矩形 6"/>
          <p:cNvSpPr/>
          <p:nvPr userDrawn="1"/>
        </p:nvSpPr>
        <p:spPr>
          <a:xfrm>
            <a:off x="0" y="0"/>
            <a:ext cx="12192000" cy="6858000"/>
          </a:xfrm>
          <a:prstGeom prst="rect">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68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775970"/>
            <a:ext cx="12192000" cy="5306060"/>
          </a:xfrm>
          <a:prstGeom prst="rect">
            <a:avLst/>
          </a:prstGeom>
        </p:spPr>
      </p:pic>
      <p:sp>
        <p:nvSpPr>
          <p:cNvPr id="7" name="矩形 6"/>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673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892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3" name="Picture Placeholder 13"/>
          <p:cNvSpPr>
            <a:spLocks noGrp="1"/>
          </p:cNvSpPr>
          <p:nvPr>
            <p:ph type="pic" sz="quarter" idx="58" hasCustomPrompt="1"/>
          </p:nvPr>
        </p:nvSpPr>
        <p:spPr>
          <a:xfrm>
            <a:off x="7352482" y="2803411"/>
            <a:ext cx="3579677" cy="2242856"/>
          </a:xfrm>
          <a:prstGeom prst="rect">
            <a:avLst/>
          </a:prstGeom>
          <a:solidFill>
            <a:schemeClr val="bg1">
              <a:lumMod val="85000"/>
            </a:schemeClr>
          </a:solidFill>
          <a:ln>
            <a:noFill/>
          </a:ln>
        </p:spPr>
        <p:txBody>
          <a:bodyPr wrap="square">
            <a:noAutofit/>
          </a:bodyPr>
          <a:lstStyle>
            <a:lvl1pPr>
              <a:defRPr lang="en-US" dirty="0"/>
            </a:lvl1pPr>
          </a:lstStyle>
          <a:p>
            <a:pPr marL="0" lvl="0" indent="0" algn="ctr">
              <a:buNone/>
            </a:pPr>
            <a:r>
              <a:rPr lang="zh-CN" altLang="en-US" dirty="0"/>
              <a:t>点击添加图片</a:t>
            </a:r>
            <a:endParaRPr lang="en-US" dirty="0"/>
          </a:p>
        </p:txBody>
      </p:sp>
    </p:spTree>
    <p:extLst>
      <p:ext uri="{BB962C8B-B14F-4D97-AF65-F5344CB8AC3E}">
        <p14:creationId xmlns:p14="http://schemas.microsoft.com/office/powerpoint/2010/main" val="314125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63" presetClass="path" presetSubtype="0" decel="30000" fill="hold" grpId="1" nodeType="withEffect">
                                  <p:stCondLst>
                                    <p:cond delay="750"/>
                                  </p:stCondLst>
                                  <p:childTnLst>
                                    <p:animMotion origin="layout" path="M -0.22344 -0.2456 L 4.16667E-7 -2.22222E-6 " pathEditMode="relative" rAng="0" ptsTypes="AA">
                                      <p:cBhvr>
                                        <p:cTn id="9" dur="1000" fill="hold"/>
                                        <p:tgtEl>
                                          <p:spTgt spid="3"/>
                                        </p:tgtEl>
                                        <p:attrNameLst>
                                          <p:attrName>ppt_x</p:attrName>
                                          <p:attrName>ppt_y</p:attrName>
                                        </p:attrNameLst>
                                      </p:cBhvr>
                                      <p:rCtr x="11172" y="12269"/>
                                    </p:animMotion>
                                  </p:childTnLst>
                                </p:cTn>
                              </p:par>
                              <p:par>
                                <p:cTn id="10" presetID="6" presetClass="emph" presetSubtype="0" decel="30000" fill="hold" grpId="2" nodeType="withEffect">
                                  <p:stCondLst>
                                    <p:cond delay="750"/>
                                  </p:stCondLst>
                                  <p:childTnLst>
                                    <p:animScale>
                                      <p:cBhvr>
                                        <p:cTn id="11" dur="1000" fill="hold"/>
                                        <p:tgtEl>
                                          <p:spTgt spid="3"/>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9" name="图片占位符 8"/>
          <p:cNvSpPr>
            <a:spLocks noGrp="1"/>
          </p:cNvSpPr>
          <p:nvPr>
            <p:ph type="pic" sz="quarter" idx="11" hasCustomPrompt="1"/>
          </p:nvPr>
        </p:nvSpPr>
        <p:spPr>
          <a:xfrm>
            <a:off x="5000243" y="2247900"/>
            <a:ext cx="7191757" cy="4610100"/>
          </a:xfrm>
          <a:custGeom>
            <a:avLst/>
            <a:gdLst>
              <a:gd name="connsiteX0" fmla="*/ 5209088 w 10418176"/>
              <a:gd name="connsiteY0" fmla="*/ 0 h 5209089"/>
              <a:gd name="connsiteX1" fmla="*/ 10418176 w 10418176"/>
              <a:gd name="connsiteY1" fmla="*/ 5209089 h 5209089"/>
              <a:gd name="connsiteX2" fmla="*/ 0 w 10418176"/>
              <a:gd name="connsiteY2" fmla="*/ 5209089 h 5209089"/>
            </a:gdLst>
            <a:ahLst/>
            <a:cxnLst>
              <a:cxn ang="0">
                <a:pos x="connsiteX0" y="connsiteY0"/>
              </a:cxn>
              <a:cxn ang="0">
                <a:pos x="connsiteX1" y="connsiteY1"/>
              </a:cxn>
              <a:cxn ang="0">
                <a:pos x="connsiteX2" y="connsiteY2"/>
              </a:cxn>
            </a:cxnLst>
            <a:rect l="l" t="t" r="r" b="b"/>
            <a:pathLst>
              <a:path w="10418176" h="5209089">
                <a:moveTo>
                  <a:pt x="5209088" y="0"/>
                </a:moveTo>
                <a:lnTo>
                  <a:pt x="10418176" y="5209089"/>
                </a:lnTo>
                <a:lnTo>
                  <a:pt x="0" y="5209089"/>
                </a:lnTo>
                <a:close/>
              </a:path>
            </a:pathLst>
          </a:cu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0" y="0"/>
            <a:ext cx="6985483" cy="4636520"/>
          </a:xfrm>
          <a:custGeom>
            <a:avLst/>
            <a:gdLst>
              <a:gd name="connsiteX0" fmla="*/ 0 w 6217069"/>
              <a:gd name="connsiteY0" fmla="*/ 0 h 3108535"/>
              <a:gd name="connsiteX1" fmla="*/ 6217069 w 6217069"/>
              <a:gd name="connsiteY1" fmla="*/ 0 h 3108535"/>
              <a:gd name="connsiteX2" fmla="*/ 3108535 w 6217069"/>
              <a:gd name="connsiteY2" fmla="*/ 3108535 h 3108535"/>
            </a:gdLst>
            <a:ahLst/>
            <a:cxnLst>
              <a:cxn ang="0">
                <a:pos x="connsiteX0" y="connsiteY0"/>
              </a:cxn>
              <a:cxn ang="0">
                <a:pos x="connsiteX1" y="connsiteY1"/>
              </a:cxn>
              <a:cxn ang="0">
                <a:pos x="connsiteX2" y="connsiteY2"/>
              </a:cxn>
            </a:cxnLst>
            <a:rect l="l" t="t" r="r" b="b"/>
            <a:pathLst>
              <a:path w="6217069" h="3108535">
                <a:moveTo>
                  <a:pt x="0" y="0"/>
                </a:moveTo>
                <a:lnTo>
                  <a:pt x="6217069" y="0"/>
                </a:lnTo>
                <a:lnTo>
                  <a:pt x="3108535" y="3108535"/>
                </a:lnTo>
                <a:close/>
              </a:path>
            </a:pathLst>
          </a:cu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61423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down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065947"/>
      </p:ext>
    </p:extLst>
  </p:cSld>
  <p:clrMap bg1="lt1" tx1="dk1" bg2="lt2" tx2="dk2" accent1="accent1" accent2="accent2" accent3="accent3" accent4="accent4" accent5="accent5" accent6="accent6" hlink="hlink" folHlink="folHlink"/>
  <p:sldLayoutIdLst>
    <p:sldLayoutId id="2147483650" r:id="rId1"/>
    <p:sldLayoutId id="2147483673" r:id="rId2"/>
    <p:sldLayoutId id="2147483675" r:id="rId3"/>
    <p:sldLayoutId id="2147483661" r:id="rId4"/>
    <p:sldLayoutId id="2147483662" r:id="rId5"/>
    <p:sldLayoutId id="2147483663" r:id="rId6"/>
    <p:sldLayoutId id="2147483664" r:id="rId7"/>
    <p:sldLayoutId id="2147483674" r:id="rId8"/>
    <p:sldLayoutId id="2147483665" r:id="rId9"/>
    <p:sldLayoutId id="2147483666" r:id="rId10"/>
    <p:sldLayoutId id="2147483667" r:id="rId11"/>
    <p:sldLayoutId id="2147483668" r:id="rId12"/>
    <p:sldLayoutId id="2147483669" r:id="rId13"/>
    <p:sldLayoutId id="2147483670" r:id="rId14"/>
    <p:sldLayoutId id="2147483671" r:id="rId15"/>
    <p:sldLayoutId id="2147483679" r:id="rId16"/>
    <p:sldLayoutId id="2147483678" r:id="rId17"/>
    <p:sldLayoutId id="2147483676" r:id="rId18"/>
    <p:sldLayoutId id="2147483683" r:id="rId19"/>
    <p:sldLayoutId id="2147483681" r:id="rId20"/>
    <p:sldLayoutId id="2147483680" r:id="rId21"/>
    <p:sldLayoutId id="2147483677" r:id="rId22"/>
    <p:sldLayoutId id="2147483682" r:id="rId23"/>
    <p:sldLayoutId id="2147483686"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8.jp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12.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8.jpg"/><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8.jp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5" name="文本框 4"/>
          <p:cNvSpPr txBox="1"/>
          <p:nvPr/>
        </p:nvSpPr>
        <p:spPr>
          <a:xfrm>
            <a:off x="3164121" y="2445152"/>
            <a:ext cx="7529670" cy="2123658"/>
          </a:xfrm>
          <a:prstGeom prst="rect">
            <a:avLst/>
          </a:prstGeom>
          <a:noFill/>
        </p:spPr>
        <p:txBody>
          <a:bodyPr vert="horz" wrap="square" rtlCol="0">
            <a:spAutoFit/>
          </a:bodyPr>
          <a:lstStyle/>
          <a:p>
            <a:pPr algn="ctr"/>
            <a:r>
              <a:rPr lang="en-US" altLang="zh-CN" sz="2800" dirty="0">
                <a:latin typeface="Arial Unicode MS" panose="020B0604020202020204" pitchFamily="34" charset="-122"/>
                <a:ea typeface="Arial Unicode MS" panose="020B0604020202020204" pitchFamily="34" charset="-122"/>
                <a:cs typeface="Arial Unicode MS" panose="020B0604020202020204" pitchFamily="34" charset="-122"/>
              </a:rPr>
              <a:t>Listening to Chaotic Whispers: </a:t>
            </a:r>
            <a:endParaRPr lang="en-US" altLang="zh-CN" sz="28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lgn="ctr"/>
            <a:r>
              <a:rPr lang="en-US" altLang="zh-CN" sz="2800" dirty="0" smtClean="0">
                <a:latin typeface="Arial Unicode MS" panose="020B0604020202020204" pitchFamily="34" charset="-122"/>
                <a:ea typeface="Arial Unicode MS" panose="020B0604020202020204" pitchFamily="34" charset="-122"/>
                <a:cs typeface="Arial Unicode MS" panose="020B0604020202020204" pitchFamily="34" charset="-122"/>
              </a:rPr>
              <a:t>A </a:t>
            </a:r>
            <a:r>
              <a:rPr lang="en-US" altLang="zh-CN" sz="2800" dirty="0">
                <a:latin typeface="Arial Unicode MS" panose="020B0604020202020204" pitchFamily="34" charset="-122"/>
                <a:ea typeface="Arial Unicode MS" panose="020B0604020202020204" pitchFamily="34" charset="-122"/>
                <a:cs typeface="Arial Unicode MS" panose="020B0604020202020204" pitchFamily="34" charset="-122"/>
              </a:rPr>
              <a:t>Deep Learning Framework </a:t>
            </a:r>
            <a:r>
              <a:rPr lang="en-US" altLang="zh-CN" sz="2800" dirty="0" smtClean="0">
                <a:latin typeface="Arial Unicode MS" panose="020B0604020202020204" pitchFamily="34" charset="-122"/>
                <a:ea typeface="Arial Unicode MS" panose="020B0604020202020204" pitchFamily="34" charset="-122"/>
                <a:cs typeface="Arial Unicode MS" panose="020B0604020202020204" pitchFamily="34" charset="-122"/>
              </a:rPr>
              <a:t>for News-oriented </a:t>
            </a:r>
            <a:r>
              <a:rPr lang="en-US" altLang="zh-CN" sz="2800" dirty="0">
                <a:latin typeface="Arial Unicode MS" panose="020B0604020202020204" pitchFamily="34" charset="-122"/>
                <a:ea typeface="Arial Unicode MS" panose="020B0604020202020204" pitchFamily="34" charset="-122"/>
                <a:cs typeface="Arial Unicode MS" panose="020B0604020202020204" pitchFamily="34" charset="-122"/>
              </a:rPr>
              <a:t>Stock Trend </a:t>
            </a:r>
            <a:r>
              <a:rPr lang="en-US" altLang="zh-CN" sz="2800" dirty="0" smtClean="0">
                <a:latin typeface="Arial Unicode MS" panose="020B0604020202020204" pitchFamily="34" charset="-122"/>
                <a:ea typeface="Arial Unicode MS" panose="020B0604020202020204" pitchFamily="34" charset="-122"/>
                <a:cs typeface="Arial Unicode MS" panose="020B0604020202020204" pitchFamily="34" charset="-122"/>
              </a:rPr>
              <a:t>Prediction</a:t>
            </a:r>
          </a:p>
          <a:p>
            <a:pPr algn="r"/>
            <a:endParaRPr lang="en-US" altLang="zh-CN" sz="2400" dirty="0" smtClean="0">
              <a:solidFill>
                <a:schemeClr val="tx1">
                  <a:lumMod val="85000"/>
                  <a:lumOff val="1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a:p>
            <a:pPr algn="r"/>
            <a:r>
              <a:rPr lang="en-US" altLang="zh-CN" sz="2000" dirty="0" smtClean="0">
                <a:solidFill>
                  <a:schemeClr val="tx1">
                    <a:lumMod val="85000"/>
                    <a:lumOff val="1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 WSDM 2018</a:t>
            </a:r>
            <a:endParaRPr lang="zh-CN" altLang="en-US" sz="2000" dirty="0">
              <a:solidFill>
                <a:schemeClr val="tx1">
                  <a:lumMod val="85000"/>
                  <a:lumOff val="1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grpSp>
        <p:nvGrpSpPr>
          <p:cNvPr id="4" name="组合 3"/>
          <p:cNvGrpSpPr/>
          <p:nvPr/>
        </p:nvGrpSpPr>
        <p:grpSpPr>
          <a:xfrm>
            <a:off x="3164121" y="4568810"/>
            <a:ext cx="8042118" cy="1234154"/>
            <a:chOff x="3164121" y="4942837"/>
            <a:chExt cx="8042118" cy="1234154"/>
          </a:xfrm>
        </p:grpSpPr>
        <p:sp>
          <p:nvSpPr>
            <p:cNvPr id="24" name="矩形 23"/>
            <p:cNvSpPr/>
            <p:nvPr/>
          </p:nvSpPr>
          <p:spPr>
            <a:xfrm>
              <a:off x="8387386" y="5354347"/>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合 2"/>
            <p:cNvGrpSpPr/>
            <p:nvPr/>
          </p:nvGrpSpPr>
          <p:grpSpPr>
            <a:xfrm>
              <a:off x="3164121" y="4942837"/>
              <a:ext cx="8042118" cy="1234154"/>
              <a:chOff x="3164121" y="4151267"/>
              <a:chExt cx="8042118" cy="1234154"/>
            </a:xfrm>
          </p:grpSpPr>
          <p:sp>
            <p:nvSpPr>
              <p:cNvPr id="26" name="文本框 25"/>
              <p:cNvSpPr txBox="1"/>
              <p:nvPr/>
            </p:nvSpPr>
            <p:spPr>
              <a:xfrm>
                <a:off x="8461762" y="4462091"/>
                <a:ext cx="2109599" cy="923330"/>
              </a:xfrm>
              <a:prstGeom prst="rect">
                <a:avLst/>
              </a:prstGeom>
              <a:noFill/>
            </p:spPr>
            <p:txBody>
              <a:bodyPr wrap="square" rtlCol="0">
                <a:spAutoFit/>
              </a:bodyPr>
              <a:lstStyle/>
              <a:p>
                <a:pPr algn="ctr">
                  <a:lnSpc>
                    <a:spcPct val="150000"/>
                  </a:lnSpc>
                </a:pPr>
                <a:r>
                  <a:rPr lang="zh-CN" altLang="en-US" dirty="0">
                    <a:latin typeface="Arial" panose="020B0604020202020204" pitchFamily="34" charset="0"/>
                    <a:ea typeface="微软雅黑" panose="020B0503020204020204" pitchFamily="34" charset="-122"/>
                    <a:sym typeface="Arial" panose="020B0604020202020204" pitchFamily="34" charset="0"/>
                  </a:rPr>
                  <a:t>汇报人</a:t>
                </a:r>
                <a:r>
                  <a:rPr lang="zh-CN" altLang="en-US" dirty="0" smtClean="0">
                    <a:latin typeface="Arial" panose="020B0604020202020204" pitchFamily="34" charset="0"/>
                    <a:ea typeface="微软雅黑" panose="020B0503020204020204" pitchFamily="34" charset="-122"/>
                    <a:sym typeface="Arial" panose="020B0604020202020204" pitchFamily="34" charset="0"/>
                  </a:rPr>
                  <a:t>：廖庆文</a:t>
                </a:r>
                <a:endParaRPr lang="en-US" altLang="zh-CN" dirty="0" smtClean="0">
                  <a:latin typeface="Arial" panose="020B0604020202020204" pitchFamily="34" charset="0"/>
                  <a:ea typeface="微软雅黑" panose="020B0503020204020204" pitchFamily="34" charset="-122"/>
                  <a:sym typeface="Arial" panose="020B0604020202020204" pitchFamily="34" charset="0"/>
                </a:endParaRPr>
              </a:p>
              <a:p>
                <a:pPr algn="ctr">
                  <a:lnSpc>
                    <a:spcPct val="150000"/>
                  </a:lnSpc>
                </a:pPr>
                <a:r>
                  <a:rPr lang="en-US" altLang="zh-CN" dirty="0" smtClean="0">
                    <a:latin typeface="Arial" panose="020B0604020202020204" pitchFamily="34" charset="0"/>
                    <a:ea typeface="微软雅黑" panose="020B0503020204020204" pitchFamily="34" charset="-122"/>
                    <a:sym typeface="Arial" panose="020B0604020202020204" pitchFamily="34" charset="0"/>
                  </a:rPr>
                  <a:t>2018/06/15</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cxnSp>
            <p:nvCxnSpPr>
              <p:cNvPr id="27" name="直接连接符 26"/>
              <p:cNvCxnSpPr/>
              <p:nvPr/>
            </p:nvCxnSpPr>
            <p:spPr>
              <a:xfrm flipH="1">
                <a:off x="3164121" y="4151267"/>
                <a:ext cx="8042118"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grpSp>
      </p:grpSp>
    </p:spTree>
    <p:extLst>
      <p:ext uri="{BB962C8B-B14F-4D97-AF65-F5344CB8AC3E}">
        <p14:creationId xmlns:p14="http://schemas.microsoft.com/office/powerpoint/2010/main" val="23513223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矩形 3"/>
          <p:cNvSpPr/>
          <p:nvPr/>
        </p:nvSpPr>
        <p:spPr>
          <a:xfrm>
            <a:off x="692420" y="1337422"/>
            <a:ext cx="10372845" cy="5262979"/>
          </a:xfrm>
          <a:prstGeom prst="rect">
            <a:avLst/>
          </a:prstGeom>
        </p:spPr>
        <p:txBody>
          <a:bodyPr wrap="square">
            <a:spAutoFit/>
          </a:bodyPr>
          <a:lstStyle/>
          <a:p>
            <a:pPr>
              <a:lnSpc>
                <a:spcPct val="150000"/>
              </a:lnSpc>
            </a:pPr>
            <a:r>
              <a:rPr lang="zh-CN" altLang="en-US" sz="1600" dirty="0" smtClean="0">
                <a:latin typeface="Arial" panose="020B0604020202020204" pitchFamily="34" charset="0"/>
                <a:ea typeface="微软雅黑" panose="020B0503020204020204" pitchFamily="34" charset="-122"/>
                <a:sym typeface="Arial" panose="020B0604020202020204" pitchFamily="34" charset="0"/>
              </a:rPr>
              <a:t>为了解决新闻稀缺性以及一些含糊不清的新闻对预测的影响，设计的模型应该在早期训练阶段跳过那些具有</a:t>
            </a:r>
            <a:r>
              <a:rPr lang="zh-CN" altLang="en-US" sz="1600" smtClean="0">
                <a:latin typeface="Arial" panose="020B0604020202020204" pitchFamily="34" charset="0"/>
                <a:ea typeface="微软雅黑" panose="020B0503020204020204" pitchFamily="34" charset="-122"/>
                <a:sym typeface="Arial" panose="020B0604020202020204" pitchFamily="34" charset="0"/>
              </a:rPr>
              <a:t>挑战性的训练样本</a:t>
            </a:r>
            <a:r>
              <a:rPr lang="zh-CN" altLang="en-US" sz="1600" dirty="0" smtClean="0">
                <a:latin typeface="Arial" panose="020B0604020202020204" pitchFamily="34" charset="0"/>
                <a:ea typeface="微软雅黑" panose="020B0503020204020204" pitchFamily="34" charset="-122"/>
                <a:sym typeface="Arial" panose="020B0604020202020204" pitchFamily="34" charset="0"/>
              </a:rPr>
              <a:t>，并在模型训练中逐步将其纳入进来。</a:t>
            </a:r>
            <a:endParaRPr lang="en-US" altLang="zh-CN" sz="1600" dirty="0" smtClean="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sz="16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1600" dirty="0" smtClean="0">
                <a:latin typeface="Arial" panose="020B0604020202020204" pitchFamily="34" charset="0"/>
                <a:ea typeface="微软雅黑" panose="020B0503020204020204" pitchFamily="34" charset="-122"/>
                <a:sym typeface="Arial" panose="020B0604020202020204" pitchFamily="34" charset="0"/>
              </a:rPr>
              <a:t>自步学习能够模拟这一过程，是在课程学习的机制上进行改进</a:t>
            </a:r>
            <a:r>
              <a:rPr lang="zh-CN" altLang="en-US" sz="1600" dirty="0">
                <a:latin typeface="Arial" panose="020B0604020202020204" pitchFamily="34" charset="0"/>
                <a:ea typeface="微软雅黑" panose="020B0503020204020204" pitchFamily="34" charset="-122"/>
                <a:sym typeface="Arial" panose="020B0604020202020204" pitchFamily="34" charset="0"/>
              </a:rPr>
              <a:t>的</a:t>
            </a:r>
            <a:r>
              <a:rPr lang="zh-CN" altLang="en-US" sz="1600" dirty="0" smtClean="0">
                <a:latin typeface="Arial" panose="020B0604020202020204" pitchFamily="34" charset="0"/>
                <a:ea typeface="微软雅黑" panose="020B0503020204020204" pitchFamily="34" charset="-122"/>
                <a:sym typeface="Arial" panose="020B0604020202020204" pitchFamily="34" charset="0"/>
              </a:rPr>
              <a:t>。课程学习这一概念的一个基本思想是我们</a:t>
            </a:r>
            <a:r>
              <a:rPr lang="zh-CN" altLang="en-US" sz="1600" dirty="0">
                <a:latin typeface="Arial" panose="020B0604020202020204" pitchFamily="34" charset="0"/>
                <a:ea typeface="微软雅黑" panose="020B0503020204020204" pitchFamily="34" charset="-122"/>
                <a:sym typeface="Arial" panose="020B0604020202020204" pitchFamily="34" charset="0"/>
              </a:rPr>
              <a:t>可以模拟人的认知机理，先学习简单的、普适的知识（课程），然后逐渐增加难度，过渡到学习更复杂、更专门的知识，以此完成对复杂对象的</a:t>
            </a:r>
            <a:r>
              <a:rPr lang="zh-CN" altLang="en-US" sz="1600" dirty="0" smtClean="0">
                <a:latin typeface="Arial" panose="020B0604020202020204" pitchFamily="34" charset="0"/>
                <a:ea typeface="微软雅黑" panose="020B0503020204020204" pitchFamily="34" charset="-122"/>
                <a:sym typeface="Arial" panose="020B0604020202020204" pitchFamily="34" charset="0"/>
              </a:rPr>
              <a:t>认知。</a:t>
            </a:r>
            <a:endParaRPr lang="en-US" altLang="zh-CN" sz="1600" dirty="0" smtClean="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sz="16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1600" dirty="0" smtClean="0">
                <a:solidFill>
                  <a:srgbClr val="C00000"/>
                </a:solidFill>
                <a:latin typeface="Arial" panose="020B0604020202020204" pitchFamily="34" charset="0"/>
                <a:ea typeface="微软雅黑" panose="020B0503020204020204" pitchFamily="34" charset="-122"/>
                <a:sym typeface="Arial" panose="020B0604020202020204" pitchFamily="34" charset="0"/>
              </a:rPr>
              <a:t>区别</a:t>
            </a:r>
            <a:r>
              <a:rPr lang="zh-CN" altLang="en-US" sz="1600" dirty="0" smtClean="0">
                <a:latin typeface="Arial" panose="020B0604020202020204" pitchFamily="34" charset="0"/>
                <a:ea typeface="微软雅黑" panose="020B0503020204020204" pitchFamily="34" charset="-122"/>
                <a:sym typeface="Arial" panose="020B0604020202020204" pitchFamily="34" charset="0"/>
              </a:rPr>
              <a:t>：课程学习根据先验知识赋予样本学习先后顺序，自步学习在每一步迭代中决定下一步学习样本。</a:t>
            </a:r>
            <a:endParaRPr lang="en-US" altLang="zh-CN" sz="1600" dirty="0" smtClean="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sz="1600" dirty="0" smtClean="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1600" dirty="0" smtClean="0">
                <a:latin typeface="Arial" panose="020B0604020202020204" pitchFamily="34" charset="0"/>
                <a:ea typeface="微软雅黑" panose="020B0503020204020204" pitchFamily="34" charset="-122"/>
                <a:sym typeface="Arial" panose="020B0604020202020204" pitchFamily="34" charset="0"/>
              </a:rPr>
              <a:t>self-paced </a:t>
            </a:r>
            <a:r>
              <a:rPr lang="en-US" altLang="zh-CN" sz="1600" dirty="0">
                <a:latin typeface="Arial" panose="020B0604020202020204" pitchFamily="34" charset="0"/>
                <a:ea typeface="微软雅黑" panose="020B0503020204020204" pitchFamily="34" charset="-122"/>
                <a:sym typeface="Arial" panose="020B0604020202020204" pitchFamily="34" charset="0"/>
              </a:rPr>
              <a:t>learning</a:t>
            </a:r>
            <a:r>
              <a:rPr lang="zh-CN" altLang="en-US" sz="1600" dirty="0">
                <a:latin typeface="Arial" panose="020B0604020202020204" pitchFamily="34" charset="0"/>
                <a:ea typeface="微软雅黑" panose="020B0503020204020204" pitchFamily="34" charset="-122"/>
                <a:sym typeface="Arial" panose="020B0604020202020204" pitchFamily="34" charset="0"/>
              </a:rPr>
              <a:t>更进一步的通过添加一个正则</a:t>
            </a:r>
            <a:r>
              <a:rPr lang="zh-CN" altLang="en-US" sz="1600" dirty="0" smtClean="0">
                <a:latin typeface="Arial" panose="020B0604020202020204" pitchFamily="34" charset="0"/>
                <a:ea typeface="微软雅黑" panose="020B0503020204020204" pitchFamily="34" charset="-122"/>
                <a:sym typeface="Arial" panose="020B0604020202020204" pitchFamily="34" charset="0"/>
              </a:rPr>
              <a:t>项</a:t>
            </a:r>
            <a:r>
              <a:rPr lang="en-US" altLang="zh-CN" sz="1600" dirty="0" smtClean="0">
                <a:latin typeface="Arial" panose="020B0604020202020204" pitchFamily="34" charset="0"/>
                <a:ea typeface="微软雅黑" panose="020B0503020204020204" pitchFamily="34" charset="-122"/>
                <a:sym typeface="Arial" panose="020B0604020202020204" pitchFamily="34" charset="0"/>
              </a:rPr>
              <a:t>,</a:t>
            </a:r>
            <a:r>
              <a:rPr lang="zh-CN" altLang="en-US" sz="1600" dirty="0">
                <a:latin typeface="Arial" panose="020B0604020202020204" pitchFamily="34" charset="0"/>
                <a:ea typeface="微软雅黑" panose="020B0503020204020204" pitchFamily="34" charset="-122"/>
                <a:sym typeface="Arial" panose="020B0604020202020204" pitchFamily="34" charset="0"/>
              </a:rPr>
              <a:t>来实现模型自动挑选简单的</a:t>
            </a:r>
            <a:r>
              <a:rPr lang="en-US" altLang="zh-CN" sz="1600" dirty="0">
                <a:latin typeface="Arial" panose="020B0604020202020204" pitchFamily="34" charset="0"/>
                <a:ea typeface="微软雅黑" panose="020B0503020204020204" pitchFamily="34" charset="-122"/>
                <a:sym typeface="Arial" panose="020B0604020202020204" pitchFamily="34" charset="0"/>
              </a:rPr>
              <a:t>,</a:t>
            </a:r>
            <a:r>
              <a:rPr lang="zh-CN" altLang="en-US" sz="1600" dirty="0">
                <a:latin typeface="Arial" panose="020B0604020202020204" pitchFamily="34" charset="0"/>
                <a:ea typeface="微软雅黑" panose="020B0503020204020204" pitchFamily="34" charset="-122"/>
                <a:sym typeface="Arial" panose="020B0604020202020204" pitchFamily="34" charset="0"/>
              </a:rPr>
              <a:t>也就是易于分类的</a:t>
            </a:r>
            <a:r>
              <a:rPr lang="zh-CN" altLang="en-US" sz="1600" dirty="0" smtClean="0">
                <a:latin typeface="Arial" panose="020B0604020202020204" pitchFamily="34" charset="0"/>
                <a:ea typeface="微软雅黑" panose="020B0503020204020204" pitchFamily="34" charset="-122"/>
                <a:sym typeface="Arial" panose="020B0604020202020204" pitchFamily="34" charset="0"/>
              </a:rPr>
              <a:t>样本。</a:t>
            </a:r>
            <a:endParaRPr lang="en-US" altLang="zh-CN" sz="1600" dirty="0" smtClean="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sz="16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1600" dirty="0">
                <a:solidFill>
                  <a:srgbClr val="C00000"/>
                </a:solidFill>
                <a:latin typeface="Arial" panose="020B0604020202020204" pitchFamily="34" charset="0"/>
                <a:ea typeface="微软雅黑" panose="020B0503020204020204" pitchFamily="34" charset="-122"/>
                <a:sym typeface="Arial" panose="020B0604020202020204" pitchFamily="34" charset="0"/>
              </a:rPr>
              <a:t>简单样本</a:t>
            </a:r>
            <a:r>
              <a:rPr lang="en-US" altLang="zh-CN" sz="1600" dirty="0">
                <a:solidFill>
                  <a:srgbClr val="C00000"/>
                </a:solidFill>
                <a:latin typeface="Arial" panose="020B0604020202020204" pitchFamily="34" charset="0"/>
                <a:ea typeface="微软雅黑" panose="020B0503020204020204" pitchFamily="34" charset="-122"/>
                <a:sym typeface="Arial" panose="020B0604020202020204" pitchFamily="34" charset="0"/>
              </a:rPr>
              <a:t>——</a:t>
            </a:r>
            <a:r>
              <a:rPr lang="zh-CN" altLang="en-US" sz="1600" dirty="0">
                <a:solidFill>
                  <a:srgbClr val="C00000"/>
                </a:solidFill>
                <a:latin typeface="Arial" panose="020B0604020202020204" pitchFamily="34" charset="0"/>
                <a:ea typeface="微软雅黑" panose="020B0503020204020204" pitchFamily="34" charset="-122"/>
                <a:sym typeface="Arial" panose="020B0604020202020204" pitchFamily="34" charset="0"/>
              </a:rPr>
              <a:t>具有较小损失的样本</a:t>
            </a:r>
          </a:p>
          <a:p>
            <a:pPr>
              <a:lnSpc>
                <a:spcPct val="150000"/>
              </a:lnSpc>
            </a:pPr>
            <a:r>
              <a:rPr lang="zh-CN" altLang="en-US" sz="1600" dirty="0">
                <a:solidFill>
                  <a:srgbClr val="C00000"/>
                </a:solidFill>
                <a:latin typeface="Arial" panose="020B0604020202020204" pitchFamily="34" charset="0"/>
                <a:ea typeface="微软雅黑" panose="020B0503020204020204" pitchFamily="34" charset="-122"/>
                <a:sym typeface="Arial" panose="020B0604020202020204" pitchFamily="34" charset="0"/>
              </a:rPr>
              <a:t>复杂样本</a:t>
            </a:r>
            <a:r>
              <a:rPr lang="en-US" altLang="zh-CN" sz="1600" dirty="0">
                <a:solidFill>
                  <a:srgbClr val="C00000"/>
                </a:solidFill>
                <a:latin typeface="Arial" panose="020B0604020202020204" pitchFamily="34" charset="0"/>
                <a:ea typeface="微软雅黑" panose="020B0503020204020204" pitchFamily="34" charset="-122"/>
                <a:sym typeface="Arial" panose="020B0604020202020204" pitchFamily="34" charset="0"/>
              </a:rPr>
              <a:t>——</a:t>
            </a:r>
            <a:r>
              <a:rPr lang="zh-CN" altLang="en-US" sz="1600" dirty="0">
                <a:solidFill>
                  <a:srgbClr val="C00000"/>
                </a:solidFill>
                <a:latin typeface="Arial" panose="020B0604020202020204" pitchFamily="34" charset="0"/>
                <a:ea typeface="微软雅黑" panose="020B0503020204020204" pitchFamily="34" charset="-122"/>
                <a:sym typeface="Arial" panose="020B0604020202020204" pitchFamily="34" charset="0"/>
              </a:rPr>
              <a:t>具有较大损失的样本</a:t>
            </a:r>
          </a:p>
          <a:p>
            <a:pPr>
              <a:lnSpc>
                <a:spcPct val="150000"/>
              </a:lnSpc>
            </a:pPr>
            <a:endParaRPr lang="en-US" altLang="zh-CN" sz="1600" dirty="0" smtClean="0">
              <a:latin typeface="Arial" panose="020B0604020202020204" pitchFamily="34" charset="0"/>
              <a:ea typeface="微软雅黑" panose="020B0503020204020204" pitchFamily="34" charset="-122"/>
              <a:sym typeface="Arial" panose="020B0604020202020204" pitchFamily="34" charset="0"/>
            </a:endParaRPr>
          </a:p>
        </p:txBody>
      </p:sp>
      <p:cxnSp>
        <p:nvCxnSpPr>
          <p:cNvPr id="20" name="直接连接符 19"/>
          <p:cNvCxnSpPr/>
          <p:nvPr/>
        </p:nvCxnSpPr>
        <p:spPr>
          <a:xfrm flipV="1">
            <a:off x="6096000" y="1238031"/>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2" idx="0"/>
          </p:cNvCxnSpPr>
          <p:nvPr/>
        </p:nvCxnSpPr>
        <p:spPr>
          <a:xfrm flipV="1">
            <a:off x="4116000" y="123471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376000" y="1234715"/>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11970" y="6218260"/>
            <a:ext cx="2386239" cy="2762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r>
              <a:rPr lang="en-US"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任意多边形 5"/>
          <p:cNvSpPr/>
          <p:nvPr/>
        </p:nvSpPr>
        <p:spPr>
          <a:xfrm>
            <a:off x="1112946" y="3544508"/>
            <a:ext cx="10372845" cy="2673752"/>
          </a:xfrm>
          <a:custGeom>
            <a:avLst/>
            <a:gdLst>
              <a:gd name="connsiteX0" fmla="*/ 10637134 w 10637134"/>
              <a:gd name="connsiteY0" fmla="*/ 0 h 2673752"/>
              <a:gd name="connsiteX1" fmla="*/ 10637134 w 10637134"/>
              <a:gd name="connsiteY1" fmla="*/ 2673752 h 2673752"/>
              <a:gd name="connsiteX2" fmla="*/ 0 w 10637134"/>
              <a:gd name="connsiteY2" fmla="*/ 2673752 h 2673752"/>
            </a:gdLst>
            <a:ahLst/>
            <a:cxnLst>
              <a:cxn ang="0">
                <a:pos x="connsiteX0" y="connsiteY0"/>
              </a:cxn>
              <a:cxn ang="0">
                <a:pos x="connsiteX1" y="connsiteY1"/>
              </a:cxn>
              <a:cxn ang="0">
                <a:pos x="connsiteX2" y="connsiteY2"/>
              </a:cxn>
            </a:cxnLst>
            <a:rect l="l" t="t" r="r" b="b"/>
            <a:pathLst>
              <a:path w="10637134" h="2673752">
                <a:moveTo>
                  <a:pt x="10637134" y="0"/>
                </a:moveTo>
                <a:lnTo>
                  <a:pt x="10637134" y="2673752"/>
                </a:lnTo>
                <a:lnTo>
                  <a:pt x="0" y="2673752"/>
                </a:lnTo>
              </a:path>
            </a:pathLst>
          </a:cu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428960">
            <a:off x="-197227" y="-917402"/>
            <a:ext cx="12993189" cy="2515008"/>
          </a:xfrm>
          <a:prstGeom prst="rect">
            <a:avLst/>
          </a:prstGeom>
        </p:spPr>
      </p:pic>
      <p:sp>
        <p:nvSpPr>
          <p:cNvPr id="24" name="文本框 23"/>
          <p:cNvSpPr txBox="1"/>
          <p:nvPr/>
        </p:nvSpPr>
        <p:spPr>
          <a:xfrm>
            <a:off x="4026743" y="560924"/>
            <a:ext cx="4049257" cy="584775"/>
          </a:xfrm>
          <a:prstGeom prst="rect">
            <a:avLst/>
          </a:prstGeom>
          <a:noFill/>
        </p:spPr>
        <p:txBody>
          <a:bodyPr wrap="square" rtlCol="0">
            <a:spAutoFit/>
          </a:bodyPr>
          <a:lstStyle/>
          <a:p>
            <a:pPr algn="ctr"/>
            <a:r>
              <a:rPr lang="en-US" altLang="zh-CN"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自步学习机制</a:t>
            </a:r>
            <a:endPar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9846069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2" presetClass="exit" presetSubtype="2" fill="hold" nodeType="withEffect">
                                  <p:stCondLst>
                                    <p:cond delay="200"/>
                                  </p:stCondLst>
                                  <p:childTnLst>
                                    <p:animEffect transition="out" filter="wipe(right)">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xit" presetSubtype="8" fill="hold" nodeType="withEffect">
                                  <p:stCondLst>
                                    <p:cond delay="200"/>
                                  </p:stCondLst>
                                  <p:childTnLst>
                                    <p:animEffect transition="out" filter="wipe(left)">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par>
                                <p:cTn id="17" presetID="53" presetClass="entr" presetSubtype="16" fill="hold" grpId="0" nodeType="withEffect">
                                  <p:stCondLst>
                                    <p:cond delay="500"/>
                                  </p:stCondLst>
                                  <p:iterate type="lt">
                                    <p:tmPct val="10000"/>
                                  </p:iterate>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1750"/>
                            </p:stCondLst>
                            <p:childTnLst>
                              <p:par>
                                <p:cTn id="27" presetID="21" presetClass="entr" presetSubtype="1"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heel(1)">
                                      <p:cBhvr>
                                        <p:cTn id="29" dur="2000"/>
                                        <p:tgtEl>
                                          <p:spTgt spid="6"/>
                                        </p:tgtEl>
                                      </p:cBhvr>
                                    </p:animEffect>
                                  </p:childTnLst>
                                </p:cTn>
                              </p:par>
                              <p:par>
                                <p:cTn id="30" presetID="53" presetClass="entr" presetSubtype="16" fill="hold" grpId="0" nodeType="withEffect">
                                  <p:stCondLst>
                                    <p:cond delay="500"/>
                                  </p:stCondLst>
                                  <p:iterate type="lt">
                                    <p:tmPct val="10000"/>
                                  </p:iterate>
                                  <p:childTnLst>
                                    <p:set>
                                      <p:cBhvr>
                                        <p:cTn id="31" dur="1" fill="hold">
                                          <p:stCondLst>
                                            <p:cond delay="0"/>
                                          </p:stCondLst>
                                        </p:cTn>
                                        <p:tgtEl>
                                          <p:spTgt spid="4"/>
                                        </p:tgtEl>
                                        <p:attrNameLst>
                                          <p:attrName>style.visibility</p:attrName>
                                        </p:attrNameLst>
                                      </p:cBhvr>
                                      <p:to>
                                        <p:strVal val="visible"/>
                                      </p:to>
                                    </p:set>
                                    <p:anim calcmode="lin" valueType="num">
                                      <p:cBhvr>
                                        <p:cTn id="32" dur="250" fill="hold"/>
                                        <p:tgtEl>
                                          <p:spTgt spid="4"/>
                                        </p:tgtEl>
                                        <p:attrNameLst>
                                          <p:attrName>ppt_w</p:attrName>
                                        </p:attrNameLst>
                                      </p:cBhvr>
                                      <p:tavLst>
                                        <p:tav tm="0">
                                          <p:val>
                                            <p:fltVal val="0"/>
                                          </p:val>
                                        </p:tav>
                                        <p:tav tm="100000">
                                          <p:val>
                                            <p:strVal val="#ppt_w"/>
                                          </p:val>
                                        </p:tav>
                                      </p:tavLst>
                                    </p:anim>
                                    <p:anim calcmode="lin" valueType="num">
                                      <p:cBhvr>
                                        <p:cTn id="33" dur="250" fill="hold"/>
                                        <p:tgtEl>
                                          <p:spTgt spid="4"/>
                                        </p:tgtEl>
                                        <p:attrNameLst>
                                          <p:attrName>ppt_h</p:attrName>
                                        </p:attrNameLst>
                                      </p:cBhvr>
                                      <p:tavLst>
                                        <p:tav tm="0">
                                          <p:val>
                                            <p:fltVal val="0"/>
                                          </p:val>
                                        </p:tav>
                                        <p:tav tm="100000">
                                          <p:val>
                                            <p:strVal val="#ppt_h"/>
                                          </p:val>
                                        </p:tav>
                                      </p:tavLst>
                                    </p:anim>
                                    <p:animEffect transition="in" filter="fade">
                                      <p:cBhvr>
                                        <p:cTn id="34"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animBg="1"/>
      <p:bldP spid="6" grpId="0" animBg="1"/>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cxnSp>
        <p:nvCxnSpPr>
          <p:cNvPr id="20" name="直接连接符 19"/>
          <p:cNvCxnSpPr/>
          <p:nvPr/>
        </p:nvCxnSpPr>
        <p:spPr>
          <a:xfrm flipV="1">
            <a:off x="6096000" y="1238031"/>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2" idx="0"/>
          </p:cNvCxnSpPr>
          <p:nvPr/>
        </p:nvCxnSpPr>
        <p:spPr>
          <a:xfrm flipV="1">
            <a:off x="4116000" y="123471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376000" y="1234715"/>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11970" y="6218260"/>
            <a:ext cx="2386239" cy="2762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r>
              <a:rPr lang="en-US"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任意多边形 5"/>
          <p:cNvSpPr/>
          <p:nvPr/>
        </p:nvSpPr>
        <p:spPr>
          <a:xfrm>
            <a:off x="1112946" y="3544508"/>
            <a:ext cx="10372845" cy="2673752"/>
          </a:xfrm>
          <a:custGeom>
            <a:avLst/>
            <a:gdLst>
              <a:gd name="connsiteX0" fmla="*/ 10637134 w 10637134"/>
              <a:gd name="connsiteY0" fmla="*/ 0 h 2673752"/>
              <a:gd name="connsiteX1" fmla="*/ 10637134 w 10637134"/>
              <a:gd name="connsiteY1" fmla="*/ 2673752 h 2673752"/>
              <a:gd name="connsiteX2" fmla="*/ 0 w 10637134"/>
              <a:gd name="connsiteY2" fmla="*/ 2673752 h 2673752"/>
            </a:gdLst>
            <a:ahLst/>
            <a:cxnLst>
              <a:cxn ang="0">
                <a:pos x="connsiteX0" y="connsiteY0"/>
              </a:cxn>
              <a:cxn ang="0">
                <a:pos x="connsiteX1" y="connsiteY1"/>
              </a:cxn>
              <a:cxn ang="0">
                <a:pos x="connsiteX2" y="connsiteY2"/>
              </a:cxn>
            </a:cxnLst>
            <a:rect l="l" t="t" r="r" b="b"/>
            <a:pathLst>
              <a:path w="10637134" h="2673752">
                <a:moveTo>
                  <a:pt x="10637134" y="0"/>
                </a:moveTo>
                <a:lnTo>
                  <a:pt x="10637134" y="2673752"/>
                </a:lnTo>
                <a:lnTo>
                  <a:pt x="0" y="2673752"/>
                </a:lnTo>
              </a:path>
            </a:pathLst>
          </a:cu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428960">
            <a:off x="-197227" y="-917402"/>
            <a:ext cx="12993189" cy="2515008"/>
          </a:xfrm>
          <a:prstGeom prst="rect">
            <a:avLst/>
          </a:prstGeom>
        </p:spPr>
      </p:pic>
      <p:pic>
        <p:nvPicPr>
          <p:cNvPr id="2" name="图片 1"/>
          <p:cNvPicPr>
            <a:picLocks noChangeAspect="1"/>
          </p:cNvPicPr>
          <p:nvPr/>
        </p:nvPicPr>
        <p:blipFill>
          <a:blip r:embed="rId5"/>
          <a:stretch>
            <a:fillRect/>
          </a:stretch>
        </p:blipFill>
        <p:spPr>
          <a:xfrm>
            <a:off x="1846054" y="340102"/>
            <a:ext cx="7966100" cy="5647619"/>
          </a:xfrm>
          <a:prstGeom prst="rect">
            <a:avLst/>
          </a:prstGeom>
        </p:spPr>
      </p:pic>
    </p:spTree>
    <p:extLst>
      <p:ext uri="{BB962C8B-B14F-4D97-AF65-F5344CB8AC3E}">
        <p14:creationId xmlns:p14="http://schemas.microsoft.com/office/powerpoint/2010/main" val="36978403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2" presetClass="exit" presetSubtype="2" fill="hold" nodeType="withEffect">
                                  <p:stCondLst>
                                    <p:cond delay="200"/>
                                  </p:stCondLst>
                                  <p:childTnLst>
                                    <p:animEffect transition="out" filter="wipe(right)">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xit" presetSubtype="8" fill="hold" nodeType="withEffect">
                                  <p:stCondLst>
                                    <p:cond delay="200"/>
                                  </p:stCondLst>
                                  <p:childTnLst>
                                    <p:animEffect transition="out" filter="wipe(left)">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childTnLst>
                          </p:cTn>
                        </p:par>
                        <p:par>
                          <p:cTn id="17" fill="hold">
                            <p:stCondLst>
                              <p:cond delay="700"/>
                            </p:stCondLst>
                            <p:childTnLst>
                              <p:par>
                                <p:cTn id="18" presetID="22" presetClass="entr" presetSubtype="8"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childTnLst>
                          </p:cTn>
                        </p:par>
                        <p:par>
                          <p:cTn id="21" fill="hold">
                            <p:stCondLst>
                              <p:cond delay="1200"/>
                            </p:stCondLst>
                            <p:childTnLst>
                              <p:par>
                                <p:cTn id="22" presetID="21" presetClass="entr" presetSubtype="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28" name="矩形 27"/>
          <p:cNvSpPr/>
          <p:nvPr/>
        </p:nvSpPr>
        <p:spPr>
          <a:xfrm>
            <a:off x="411970" y="6218260"/>
            <a:ext cx="2386239" cy="2762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r>
              <a:rPr lang="en-US"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任意多边形 5"/>
          <p:cNvSpPr/>
          <p:nvPr/>
        </p:nvSpPr>
        <p:spPr>
          <a:xfrm>
            <a:off x="1112946" y="3544508"/>
            <a:ext cx="10372845" cy="2673752"/>
          </a:xfrm>
          <a:custGeom>
            <a:avLst/>
            <a:gdLst>
              <a:gd name="connsiteX0" fmla="*/ 10637134 w 10637134"/>
              <a:gd name="connsiteY0" fmla="*/ 0 h 2673752"/>
              <a:gd name="connsiteX1" fmla="*/ 10637134 w 10637134"/>
              <a:gd name="connsiteY1" fmla="*/ 2673752 h 2673752"/>
              <a:gd name="connsiteX2" fmla="*/ 0 w 10637134"/>
              <a:gd name="connsiteY2" fmla="*/ 2673752 h 2673752"/>
            </a:gdLst>
            <a:ahLst/>
            <a:cxnLst>
              <a:cxn ang="0">
                <a:pos x="connsiteX0" y="connsiteY0"/>
              </a:cxn>
              <a:cxn ang="0">
                <a:pos x="connsiteX1" y="connsiteY1"/>
              </a:cxn>
              <a:cxn ang="0">
                <a:pos x="connsiteX2" y="connsiteY2"/>
              </a:cxn>
            </a:cxnLst>
            <a:rect l="l" t="t" r="r" b="b"/>
            <a:pathLst>
              <a:path w="10637134" h="2673752">
                <a:moveTo>
                  <a:pt x="10637134" y="0"/>
                </a:moveTo>
                <a:lnTo>
                  <a:pt x="10637134" y="2673752"/>
                </a:lnTo>
                <a:lnTo>
                  <a:pt x="0" y="2673752"/>
                </a:lnTo>
              </a:path>
            </a:pathLst>
          </a:cu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428960">
            <a:off x="-855689" y="-671573"/>
            <a:ext cx="12993189" cy="2515008"/>
          </a:xfrm>
          <a:prstGeom prst="rect">
            <a:avLst/>
          </a:prstGeom>
        </p:spPr>
      </p:pic>
      <p:pic>
        <p:nvPicPr>
          <p:cNvPr id="2" name="图片 1"/>
          <p:cNvPicPr>
            <a:picLocks noChangeAspect="1"/>
          </p:cNvPicPr>
          <p:nvPr/>
        </p:nvPicPr>
        <p:blipFill>
          <a:blip r:embed="rId5"/>
          <a:stretch>
            <a:fillRect/>
          </a:stretch>
        </p:blipFill>
        <p:spPr>
          <a:xfrm>
            <a:off x="2716118" y="248954"/>
            <a:ext cx="6495238" cy="942857"/>
          </a:xfrm>
          <a:prstGeom prst="rect">
            <a:avLst/>
          </a:prstGeom>
        </p:spPr>
      </p:pic>
      <mc:AlternateContent xmlns:mc="http://schemas.openxmlformats.org/markup-compatibility/2006" xmlns:a14="http://schemas.microsoft.com/office/drawing/2010/main">
        <mc:Choice Requires="a14">
          <p:sp>
            <p:nvSpPr>
              <p:cNvPr id="3" name="文本框 2"/>
              <p:cNvSpPr txBox="1"/>
              <p:nvPr/>
            </p:nvSpPr>
            <p:spPr>
              <a:xfrm>
                <a:off x="471456" y="1254025"/>
                <a:ext cx="11073821" cy="861774"/>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m:rPr>
                            <m:sty m:val="p"/>
                          </m:rPr>
                          <a:rPr lang="en-US" altLang="zh-CN" i="1">
                            <a:latin typeface="Cambria Math" panose="02040503050406030204" pitchFamily="18" charset="0"/>
                          </a:rPr>
                          <m:t>i</m:t>
                        </m:r>
                      </m:sub>
                    </m:sSub>
                  </m:oMath>
                </a14:m>
                <a:r>
                  <a:rPr lang="zh-CN" altLang="en-US" dirty="0" smtClean="0">
                    <a:latin typeface="微软雅黑" panose="020B0503020204020204" pitchFamily="34" charset="-122"/>
                    <a:ea typeface="微软雅黑" panose="020B0503020204020204" pitchFamily="34" charset="-122"/>
                  </a:rPr>
                  <a:t> 的取值为</a:t>
                </a:r>
                <a:r>
                  <a:rPr lang="en-US" altLang="zh-CN"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0,1},</a:t>
                </a:r>
                <a:r>
                  <a:rPr lang="zh-CN" altLang="en-US" dirty="0">
                    <a:latin typeface="微软雅黑" panose="020B0503020204020204" pitchFamily="34" charset="-122"/>
                    <a:ea typeface="微软雅黑" panose="020B0503020204020204" pitchFamily="34" charset="-122"/>
                  </a:rPr>
                  <a:t>也就是代表了是否选择该样本做</a:t>
                </a:r>
                <a:r>
                  <a:rPr lang="zh-CN" altLang="en-US" dirty="0" smtClean="0">
                    <a:latin typeface="微软雅黑" panose="020B0503020204020204" pitchFamily="34" charset="-122"/>
                    <a:ea typeface="微软雅黑" panose="020B0503020204020204" pitchFamily="34" charset="-122"/>
                  </a:rPr>
                  <a:t>训练。而</a:t>
                </a:r>
                <a:r>
                  <a:rPr lang="en-US" altLang="zh-CN" dirty="0" smtClean="0">
                    <a:latin typeface="微软雅黑" panose="020B0503020204020204" pitchFamily="34" charset="-122"/>
                    <a:ea typeface="微软雅黑" panose="020B0503020204020204" pitchFamily="34" charset="-122"/>
                  </a:rPr>
                  <a:t>f(</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𝑣</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 </m:t>
                    </m:r>
                    <m:r>
                      <a:rPr lang="zh-CN" altLang="en-US" b="0" i="1" smtClean="0">
                        <a:latin typeface="Cambria Math" panose="02040503050406030204" pitchFamily="18" charset="0"/>
                        <a:ea typeface="微软雅黑" panose="020B0503020204020204" pitchFamily="34" charset="-122"/>
                      </a:rPr>
                      <m:t>𝜆</m:t>
                    </m:r>
                  </m:oMath>
                </a14:m>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是正则化项，通过这个来控制</a:t>
                </a:r>
                <a:r>
                  <a:rPr lang="en-US" altLang="zh-CN" dirty="0" smtClean="0">
                    <a:latin typeface="微软雅黑" panose="020B0503020204020204" pitchFamily="34" charset="-122"/>
                    <a:ea typeface="微软雅黑" panose="020B0503020204020204" pitchFamily="34" charset="-122"/>
                  </a:rPr>
                  <a:t>v</a:t>
                </a:r>
                <a:r>
                  <a:rPr lang="zh-CN" altLang="en-US" dirty="0" smtClean="0">
                    <a:latin typeface="微软雅黑" panose="020B0503020204020204" pitchFamily="34" charset="-122"/>
                    <a:ea typeface="微软雅黑" panose="020B0503020204020204" pitchFamily="34" charset="-122"/>
                  </a:rPr>
                  <a:t>的取值。</a:t>
                </a:r>
                <a:endParaRPr lang="en-US" altLang="zh-CN"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471456" y="1254025"/>
                <a:ext cx="11073821" cy="861774"/>
              </a:xfrm>
              <a:prstGeom prst="rect">
                <a:avLst/>
              </a:prstGeom>
              <a:blipFill rotWithShape="0">
                <a:blip r:embed="rId6"/>
                <a:stretch>
                  <a:fillRect t="-4255"/>
                </a:stretch>
              </a:blipFill>
            </p:spPr>
            <p:txBody>
              <a:bodyPr/>
              <a:lstStyle/>
              <a:p>
                <a:r>
                  <a:rPr lang="zh-CN" altLang="en-US">
                    <a:noFill/>
                  </a:rPr>
                  <a:t> </a:t>
                </a:r>
              </a:p>
            </p:txBody>
          </p:sp>
        </mc:Fallback>
      </mc:AlternateContent>
      <p:grpSp>
        <p:nvGrpSpPr>
          <p:cNvPr id="13" name="组合 12"/>
          <p:cNvGrpSpPr/>
          <p:nvPr/>
        </p:nvGrpSpPr>
        <p:grpSpPr>
          <a:xfrm>
            <a:off x="940418" y="1824233"/>
            <a:ext cx="9790843" cy="4082659"/>
            <a:chOff x="1155949" y="2135601"/>
            <a:chExt cx="9790843" cy="4082659"/>
          </a:xfrm>
        </p:grpSpPr>
        <p:pic>
          <p:nvPicPr>
            <p:cNvPr id="14" name="图片 13"/>
            <p:cNvPicPr>
              <a:picLocks noChangeAspect="1"/>
            </p:cNvPicPr>
            <p:nvPr/>
          </p:nvPicPr>
          <p:blipFill>
            <a:blip r:embed="rId7"/>
            <a:stretch>
              <a:fillRect/>
            </a:stretch>
          </p:blipFill>
          <p:spPr>
            <a:xfrm>
              <a:off x="3159977" y="2135601"/>
              <a:ext cx="5693529" cy="1086351"/>
            </a:xfrm>
            <a:prstGeom prst="rect">
              <a:avLst/>
            </a:prstGeom>
          </p:spPr>
        </p:pic>
        <p:pic>
          <p:nvPicPr>
            <p:cNvPr id="15" name="图片 14"/>
            <p:cNvPicPr>
              <a:picLocks noChangeAspect="1"/>
            </p:cNvPicPr>
            <p:nvPr/>
          </p:nvPicPr>
          <p:blipFill>
            <a:blip r:embed="rId8"/>
            <a:stretch>
              <a:fillRect/>
            </a:stretch>
          </p:blipFill>
          <p:spPr>
            <a:xfrm>
              <a:off x="1662197" y="3221952"/>
              <a:ext cx="3706930" cy="992928"/>
            </a:xfrm>
            <a:prstGeom prst="rect">
              <a:avLst/>
            </a:prstGeom>
          </p:spPr>
        </p:pic>
        <p:pic>
          <p:nvPicPr>
            <p:cNvPr id="16" name="图片 15"/>
            <p:cNvPicPr>
              <a:picLocks noChangeAspect="1"/>
            </p:cNvPicPr>
            <p:nvPr/>
          </p:nvPicPr>
          <p:blipFill>
            <a:blip r:embed="rId9"/>
            <a:stretch>
              <a:fillRect/>
            </a:stretch>
          </p:blipFill>
          <p:spPr>
            <a:xfrm>
              <a:off x="5061371" y="3337144"/>
              <a:ext cx="5583045" cy="1031937"/>
            </a:xfrm>
            <a:prstGeom prst="rect">
              <a:avLst/>
            </a:prstGeom>
          </p:spPr>
        </p:pic>
        <p:pic>
          <p:nvPicPr>
            <p:cNvPr id="17" name="图片 16"/>
            <p:cNvPicPr>
              <a:picLocks noChangeAspect="1"/>
            </p:cNvPicPr>
            <p:nvPr/>
          </p:nvPicPr>
          <p:blipFill>
            <a:blip r:embed="rId10"/>
            <a:stretch>
              <a:fillRect/>
            </a:stretch>
          </p:blipFill>
          <p:spPr>
            <a:xfrm>
              <a:off x="2102408" y="4608744"/>
              <a:ext cx="7808665" cy="1609516"/>
            </a:xfrm>
            <a:prstGeom prst="rect">
              <a:avLst/>
            </a:prstGeom>
          </p:spPr>
        </p:pic>
        <p:sp>
          <p:nvSpPr>
            <p:cNvPr id="18" name="文本框 17"/>
            <p:cNvSpPr txBox="1"/>
            <p:nvPr/>
          </p:nvSpPr>
          <p:spPr>
            <a:xfrm>
              <a:off x="1155949" y="3223735"/>
              <a:ext cx="9790843" cy="1386802"/>
            </a:xfrm>
            <a:prstGeom prst="rect">
              <a:avLst/>
            </a:prstGeom>
            <a:noFill/>
            <a:ln w="28575">
              <a:solidFill>
                <a:srgbClr val="FF0000"/>
              </a:solidFill>
            </a:ln>
          </p:spPr>
          <p:txBody>
            <a:bodyPr wrap="square" rtlCol="0">
              <a:spAutoFit/>
            </a:bodyPr>
            <a:lstStyle/>
            <a:p>
              <a:endParaRPr lang="zh-CN" altLang="en-US" dirty="0"/>
            </a:p>
          </p:txBody>
        </p:sp>
      </p:grpSp>
    </p:spTree>
    <p:extLst>
      <p:ext uri="{BB962C8B-B14F-4D97-AF65-F5344CB8AC3E}">
        <p14:creationId xmlns:p14="http://schemas.microsoft.com/office/powerpoint/2010/main" val="89872595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4"/>
          <a:srcRect r="3557"/>
          <a:stretch/>
        </p:blipFill>
        <p:spPr>
          <a:xfrm>
            <a:off x="2272749" y="1090241"/>
            <a:ext cx="7315749" cy="4641089"/>
          </a:xfrm>
          <a:prstGeom prst="rect">
            <a:avLst/>
          </a:prstGeom>
        </p:spPr>
      </p:pic>
    </p:spTree>
    <p:extLst>
      <p:ext uri="{BB962C8B-B14F-4D97-AF65-F5344CB8AC3E}">
        <p14:creationId xmlns:p14="http://schemas.microsoft.com/office/powerpoint/2010/main" val="3524418988"/>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27" name="文本框 26"/>
          <p:cNvSpPr txBox="1"/>
          <p:nvPr/>
        </p:nvSpPr>
        <p:spPr>
          <a:xfrm>
            <a:off x="10435323" y="261573"/>
            <a:ext cx="1548394" cy="369332"/>
          </a:xfrm>
          <a:prstGeom prst="rect">
            <a:avLst/>
          </a:prstGeom>
          <a:noFill/>
        </p:spPr>
        <p:txBody>
          <a:bodyPr wrap="square" rtlCol="0">
            <a:spAutoFit/>
          </a:bodyPr>
          <a:lstStyle/>
          <a:p>
            <a:pPr algn="ctr"/>
            <a:r>
              <a:rPr lang="en-US" altLang="zh-CN"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文本框 23"/>
          <p:cNvSpPr txBox="1"/>
          <p:nvPr/>
        </p:nvSpPr>
        <p:spPr>
          <a:xfrm>
            <a:off x="3814472" y="924819"/>
            <a:ext cx="4049257" cy="584775"/>
          </a:xfrm>
          <a:prstGeom prst="rect">
            <a:avLst/>
          </a:prstGeom>
          <a:noFill/>
        </p:spPr>
        <p:txBody>
          <a:bodyPr wrap="square" rtlCol="0">
            <a:spAutoFit/>
          </a:bodyPr>
          <a:lstStyle/>
          <a:p>
            <a:pPr algn="ctr"/>
            <a:r>
              <a:rPr lang="en-US" altLang="zh-CN"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实验部分</a:t>
            </a:r>
            <a:endPar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685801" y="1910443"/>
            <a:ext cx="9618894" cy="4154984"/>
          </a:xfrm>
          <a:prstGeom prst="rect">
            <a:avLst/>
          </a:prstGeom>
          <a:noFill/>
        </p:spPr>
        <p:txBody>
          <a:bodyPr wrap="square" rtlCol="0">
            <a:spAutoFit/>
          </a:bodyPr>
          <a:lstStyle/>
          <a:p>
            <a:pPr marL="457200" indent="-457200">
              <a:buAutoNum type="arabicPeriod"/>
            </a:pPr>
            <a:r>
              <a:rPr lang="zh-CN" altLang="en-US" sz="2000" dirty="0" smtClean="0">
                <a:latin typeface="微软雅黑" panose="020B0503020204020204" pitchFamily="34" charset="-122"/>
                <a:ea typeface="微软雅黑" panose="020B0503020204020204" pitchFamily="34" charset="-122"/>
              </a:rPr>
              <a:t>数据集</a:t>
            </a:r>
            <a:endParaRPr lang="en-US" altLang="zh-CN" sz="2000" dirty="0" smtClean="0">
              <a:latin typeface="微软雅黑" panose="020B0503020204020204" pitchFamily="34" charset="-122"/>
              <a:ea typeface="微软雅黑" panose="020B0503020204020204" pitchFamily="34" charset="-122"/>
            </a:endParaRPr>
          </a:p>
          <a:p>
            <a:pPr marL="457200" indent="-457200">
              <a:buAutoNum type="arabicPeriod"/>
            </a:pPr>
            <a:endParaRPr lang="en-US" altLang="zh-CN" sz="2400"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2014—2017</a:t>
            </a:r>
            <a:r>
              <a:rPr lang="zh-CN" altLang="en-US" dirty="0" smtClean="0">
                <a:latin typeface="微软雅黑" panose="020B0503020204020204" pitchFamily="34" charset="-122"/>
                <a:ea typeface="微软雅黑" panose="020B0503020204020204" pitchFamily="34" charset="-122"/>
              </a:rPr>
              <a:t>中国股票的日线交易数据，共</a:t>
            </a:r>
            <a:r>
              <a:rPr lang="en-US" altLang="zh-CN" dirty="0" smtClean="0">
                <a:latin typeface="微软雅黑" panose="020B0503020204020204" pitchFamily="34" charset="-122"/>
                <a:ea typeface="微软雅黑" panose="020B0503020204020204" pitchFamily="34" charset="-122"/>
              </a:rPr>
              <a:t>2527</a:t>
            </a:r>
            <a:r>
              <a:rPr lang="zh-CN" altLang="en-US" dirty="0" smtClean="0">
                <a:latin typeface="微软雅黑" panose="020B0503020204020204" pitchFamily="34" charset="-122"/>
                <a:ea typeface="微软雅黑" panose="020B0503020204020204" pitchFamily="34" charset="-122"/>
              </a:rPr>
              <a:t>支股票</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2014—2017</a:t>
            </a:r>
            <a:r>
              <a:rPr lang="zh-CN" altLang="en-US" dirty="0" smtClean="0">
                <a:latin typeface="微软雅黑" panose="020B0503020204020204" pitchFamily="34" charset="-122"/>
                <a:ea typeface="微软雅黑" panose="020B0503020204020204" pitchFamily="34" charset="-122"/>
              </a:rPr>
              <a:t>年的</a:t>
            </a:r>
            <a:r>
              <a:rPr lang="en-US" altLang="zh-CN" dirty="0" smtClean="0">
                <a:latin typeface="微软雅黑" panose="020B0503020204020204" pitchFamily="34" charset="-122"/>
                <a:ea typeface="微软雅黑" panose="020B0503020204020204" pitchFamily="34" charset="-122"/>
              </a:rPr>
              <a:t>1271442</a:t>
            </a:r>
            <a:r>
              <a:rPr lang="zh-CN" altLang="en-US" dirty="0" smtClean="0">
                <a:latin typeface="微软雅黑" panose="020B0503020204020204" pitchFamily="34" charset="-122"/>
                <a:ea typeface="微软雅黑" panose="020B0503020204020204" pitchFamily="34" charset="-122"/>
              </a:rPr>
              <a:t>篇经济新闻</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挑选内容或者标题中出现了股票名称的新闻，剩下</a:t>
            </a:r>
            <a:r>
              <a:rPr lang="en-US" altLang="zh-CN" dirty="0" smtClean="0">
                <a:latin typeface="微软雅黑" panose="020B0503020204020204" pitchFamily="34" charset="-122"/>
                <a:ea typeface="微软雅黑" panose="020B0503020204020204" pitchFamily="34" charset="-122"/>
              </a:rPr>
              <a:t>425250</a:t>
            </a:r>
            <a:r>
              <a:rPr lang="zh-CN" altLang="en-US" dirty="0" smtClean="0">
                <a:latin typeface="微软雅黑" panose="020B0503020204020204" pitchFamily="34" charset="-122"/>
                <a:ea typeface="微软雅黑" panose="020B0503020204020204" pitchFamily="34" charset="-122"/>
              </a:rPr>
              <a:t>篇，对每只股票，将它们的相关新闻按日期划分。</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2/3 </a:t>
            </a:r>
            <a:r>
              <a:rPr lang="zh-CN" altLang="en-US" dirty="0" smtClean="0">
                <a:latin typeface="微软雅黑" panose="020B0503020204020204" pitchFamily="34" charset="-122"/>
                <a:ea typeface="微软雅黑" panose="020B0503020204020204" pitchFamily="34" charset="-122"/>
              </a:rPr>
              <a:t>训练集， </a:t>
            </a:r>
            <a:r>
              <a:rPr lang="en-US" altLang="zh-CN" dirty="0" smtClean="0">
                <a:latin typeface="微软雅黑" panose="020B0503020204020204" pitchFamily="34" charset="-122"/>
                <a:ea typeface="微软雅黑" panose="020B0503020204020204" pitchFamily="34" charset="-122"/>
              </a:rPr>
              <a:t>1/3 </a:t>
            </a:r>
            <a:r>
              <a:rPr lang="zh-CN" altLang="en-US" dirty="0" smtClean="0">
                <a:latin typeface="微软雅黑" panose="020B0503020204020204" pitchFamily="34" charset="-122"/>
                <a:ea typeface="微软雅黑" panose="020B0503020204020204" pitchFamily="34" charset="-122"/>
              </a:rPr>
              <a:t>测试集</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858909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grpId="0" nodeType="withEffect">
                                  <p:stCondLst>
                                    <p:cond delay="500"/>
                                  </p:stCondLst>
                                  <p:iterate type="lt">
                                    <p:tmPct val="10000"/>
                                  </p:iterate>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27" name="文本框 26"/>
          <p:cNvSpPr txBox="1"/>
          <p:nvPr/>
        </p:nvSpPr>
        <p:spPr>
          <a:xfrm>
            <a:off x="10435323" y="261573"/>
            <a:ext cx="1548394" cy="369332"/>
          </a:xfrm>
          <a:prstGeom prst="rect">
            <a:avLst/>
          </a:prstGeom>
          <a:noFill/>
        </p:spPr>
        <p:txBody>
          <a:bodyPr wrap="square" rtlCol="0">
            <a:spAutoFit/>
          </a:bodyPr>
          <a:lstStyle/>
          <a:p>
            <a:pPr algn="ctr"/>
            <a:r>
              <a:rPr lang="en-US" altLang="zh-CN"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文本框 23"/>
          <p:cNvSpPr txBox="1"/>
          <p:nvPr/>
        </p:nvSpPr>
        <p:spPr>
          <a:xfrm>
            <a:off x="3814472" y="924819"/>
            <a:ext cx="4049257" cy="584775"/>
          </a:xfrm>
          <a:prstGeom prst="rect">
            <a:avLst/>
          </a:prstGeom>
          <a:noFill/>
        </p:spPr>
        <p:txBody>
          <a:bodyPr wrap="square" rtlCol="0">
            <a:spAutoFit/>
          </a:bodyPr>
          <a:lstStyle/>
          <a:p>
            <a:pPr algn="ctr"/>
            <a:r>
              <a:rPr lang="en-US" altLang="zh-CN"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实验部分</a:t>
            </a:r>
            <a:endPar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685801" y="1812472"/>
            <a:ext cx="9618894" cy="4678204"/>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比较方法</a:t>
            </a:r>
            <a:endParaRPr lang="en-US" altLang="zh-CN" sz="2400"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smtClean="0">
                <a:latin typeface="微软雅黑" panose="020B0503020204020204" pitchFamily="34" charset="-122"/>
                <a:ea typeface="微软雅黑" panose="020B0503020204020204" pitchFamily="34" charset="-122"/>
              </a:rPr>
              <a:t>随机森林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传统分类算法</a:t>
            </a:r>
            <a:r>
              <a:rPr lang="en-US" altLang="zh-CN" dirty="0" smtClean="0">
                <a:latin typeface="微软雅黑" panose="020B0503020204020204" pitchFamily="34" charset="-122"/>
                <a:ea typeface="微软雅黑" panose="020B0503020204020204" pitchFamily="34" charset="-122"/>
              </a:rPr>
              <a:t>)</a:t>
            </a: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多</a:t>
            </a:r>
            <a:r>
              <a:rPr lang="zh-CN" altLang="en-US" dirty="0" smtClean="0">
                <a:latin typeface="微软雅黑" panose="020B0503020204020204" pitchFamily="34" charset="-122"/>
                <a:ea typeface="微软雅黑" panose="020B0503020204020204" pitchFamily="34" charset="-122"/>
              </a:rPr>
              <a:t>层感知机（神经网络）</a:t>
            </a:r>
            <a:endParaRPr lang="en-US" altLang="zh-CN"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dirty="0" smtClean="0">
                <a:latin typeface="微软雅黑" panose="020B0503020204020204" pitchFamily="34" charset="-122"/>
                <a:ea typeface="微软雅黑" panose="020B0503020204020204" pitchFamily="34" charset="-122"/>
              </a:rPr>
              <a:t>News-RNN </a:t>
            </a:r>
            <a:r>
              <a:rPr lang="zh-CN" altLang="en-US" dirty="0" smtClean="0">
                <a:latin typeface="微软雅黑" panose="020B0503020204020204" pitchFamily="34" charset="-122"/>
                <a:ea typeface="微软雅黑" panose="020B0503020204020204" pitchFamily="34" charset="-122"/>
              </a:rPr>
              <a:t>（双向</a:t>
            </a:r>
            <a:r>
              <a:rPr lang="en-US" altLang="zh-CN" dirty="0" smtClean="0">
                <a:latin typeface="微软雅黑" panose="020B0503020204020204" pitchFamily="34" charset="-122"/>
                <a:ea typeface="微软雅黑" panose="020B0503020204020204" pitchFamily="34" charset="-122"/>
              </a:rPr>
              <a:t>GRU</a:t>
            </a:r>
            <a:r>
              <a:rPr lang="zh-CN" altLang="en-US" dirty="0" smtClean="0">
                <a:latin typeface="微软雅黑" panose="020B0503020204020204" pitchFamily="34" charset="-122"/>
                <a:ea typeface="微软雅黑" panose="020B0503020204020204" pitchFamily="34" charset="-122"/>
              </a:rPr>
              <a:t>模型）</a:t>
            </a:r>
            <a:endParaRPr lang="en-US" altLang="zh-CN"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dirty="0" smtClean="0">
                <a:latin typeface="微软雅黑" panose="020B0503020204020204" pitchFamily="34" charset="-122"/>
                <a:ea typeface="微软雅黑" panose="020B0503020204020204" pitchFamily="34" charset="-122"/>
              </a:rPr>
              <a:t>One-RNN </a:t>
            </a:r>
            <a:r>
              <a:rPr lang="zh-CN" altLang="en-US" dirty="0" smtClean="0">
                <a:latin typeface="微软雅黑" panose="020B0503020204020204" pitchFamily="34" charset="-122"/>
                <a:ea typeface="微软雅黑" panose="020B0503020204020204" pitchFamily="34" charset="-122"/>
              </a:rPr>
              <a:t>（单向</a:t>
            </a:r>
            <a:r>
              <a:rPr lang="en-US" altLang="zh-CN" dirty="0" smtClean="0">
                <a:latin typeface="微软雅黑" panose="020B0503020204020204" pitchFamily="34" charset="-122"/>
                <a:ea typeface="微软雅黑" panose="020B0503020204020204" pitchFamily="34" charset="-122"/>
              </a:rPr>
              <a:t>GRU</a:t>
            </a:r>
            <a:r>
              <a:rPr lang="zh-CN" altLang="en-US" dirty="0" smtClean="0">
                <a:latin typeface="微软雅黑" panose="020B0503020204020204" pitchFamily="34" charset="-122"/>
                <a:ea typeface="微软雅黑" panose="020B0503020204020204" pitchFamily="34" charset="-122"/>
              </a:rPr>
              <a:t>模型）</a:t>
            </a:r>
            <a:endParaRPr lang="en-US" altLang="zh-CN"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dirty="0" smtClean="0">
                <a:latin typeface="微软雅黑" panose="020B0503020204020204" pitchFamily="34" charset="-122"/>
                <a:ea typeface="微软雅黑" panose="020B0503020204020204" pitchFamily="34" charset="-122"/>
              </a:rPr>
              <a:t>Temporal-Attention-RNN</a:t>
            </a:r>
            <a:r>
              <a:rPr lang="zh-CN" altLang="en-US" dirty="0" smtClean="0">
                <a:latin typeface="微软雅黑" panose="020B0503020204020204" pitchFamily="34" charset="-122"/>
                <a:ea typeface="微软雅黑" panose="020B0503020204020204" pitchFamily="34" charset="-122"/>
              </a:rPr>
              <a:t>（时间层次的</a:t>
            </a:r>
            <a:r>
              <a:rPr lang="en-US" altLang="zh-CN" dirty="0" smtClean="0">
                <a:latin typeface="微软雅黑" panose="020B0503020204020204" pitchFamily="34" charset="-122"/>
                <a:ea typeface="微软雅黑" panose="020B0503020204020204" pitchFamily="34" charset="-122"/>
              </a:rPr>
              <a:t>attention)</a:t>
            </a:r>
          </a:p>
          <a:p>
            <a:pPr marL="342900" indent="-342900">
              <a:lnSpc>
                <a:spcPct val="150000"/>
              </a:lnSpc>
              <a:buAutoNum type="arabicPeriod"/>
            </a:pPr>
            <a:r>
              <a:rPr lang="en-US" altLang="zh-CN" dirty="0" smtClean="0">
                <a:latin typeface="微软雅黑" panose="020B0503020204020204" pitchFamily="34" charset="-122"/>
                <a:ea typeface="微软雅黑" panose="020B0503020204020204" pitchFamily="34" charset="-122"/>
              </a:rPr>
              <a:t>News-Attention-RNN (</a:t>
            </a:r>
            <a:r>
              <a:rPr lang="zh-CN" altLang="en-US" dirty="0" smtClean="0">
                <a:latin typeface="微软雅黑" panose="020B0503020204020204" pitchFamily="34" charset="-122"/>
                <a:ea typeface="微软雅黑" panose="020B0503020204020204" pitchFamily="34" charset="-122"/>
              </a:rPr>
              <a:t>新闻文本层次的</a:t>
            </a:r>
            <a:r>
              <a:rPr lang="en-US" altLang="zh-CN" dirty="0" smtClean="0">
                <a:latin typeface="微软雅黑" panose="020B0503020204020204" pitchFamily="34" charset="-122"/>
                <a:ea typeface="微软雅黑" panose="020B0503020204020204" pitchFamily="34" charset="-122"/>
              </a:rPr>
              <a:t>attention)</a:t>
            </a:r>
          </a:p>
          <a:p>
            <a:pPr marL="342900" indent="-342900">
              <a:lnSpc>
                <a:spcPct val="150000"/>
              </a:lnSpc>
              <a:buAutoNum type="arabicPeriod"/>
            </a:pPr>
            <a:r>
              <a:rPr lang="en-US" altLang="zh-CN" dirty="0" smtClean="0">
                <a:latin typeface="微软雅黑" panose="020B0503020204020204" pitchFamily="34" charset="-122"/>
                <a:ea typeface="微软雅黑" panose="020B0503020204020204" pitchFamily="34" charset="-122"/>
              </a:rPr>
              <a:t>HAN (</a:t>
            </a:r>
            <a:r>
              <a:rPr lang="zh-CN" altLang="en-US" dirty="0" smtClean="0">
                <a:latin typeface="微软雅黑" panose="020B0503020204020204" pitchFamily="34" charset="-122"/>
                <a:ea typeface="微软雅黑" panose="020B0503020204020204" pitchFamily="34" charset="-122"/>
              </a:rPr>
              <a:t>本文方法）</a:t>
            </a:r>
            <a:endParaRPr lang="en-US" altLang="zh-CN"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dirty="0" smtClean="0">
                <a:latin typeface="微软雅黑" panose="020B0503020204020204" pitchFamily="34" charset="-122"/>
                <a:ea typeface="微软雅黑" panose="020B0503020204020204" pitchFamily="34" charset="-122"/>
              </a:rPr>
              <a:t>HAN-SPL</a:t>
            </a:r>
            <a:r>
              <a:rPr lang="zh-CN" altLang="en-US" dirty="0" smtClean="0">
                <a:latin typeface="微软雅黑" panose="020B0503020204020204" pitchFamily="34" charset="-122"/>
                <a:ea typeface="微软雅黑" panose="020B0503020204020204" pitchFamily="34" charset="-122"/>
              </a:rPr>
              <a:t>（加入自步学习过程本文的方法）</a:t>
            </a:r>
            <a:endParaRPr lang="en-US" altLang="zh-CN" dirty="0" smtClean="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325177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grpId="0" nodeType="withEffect">
                                  <p:stCondLst>
                                    <p:cond delay="500"/>
                                  </p:stCondLst>
                                  <p:iterate type="lt">
                                    <p:tmPct val="10000"/>
                                  </p:iterate>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27" name="文本框 26"/>
          <p:cNvSpPr txBox="1"/>
          <p:nvPr/>
        </p:nvSpPr>
        <p:spPr>
          <a:xfrm>
            <a:off x="10435323" y="261573"/>
            <a:ext cx="1548394" cy="369332"/>
          </a:xfrm>
          <a:prstGeom prst="rect">
            <a:avLst/>
          </a:prstGeom>
          <a:noFill/>
        </p:spPr>
        <p:txBody>
          <a:bodyPr wrap="square" rtlCol="0">
            <a:spAutoFit/>
          </a:bodyPr>
          <a:lstStyle/>
          <a:p>
            <a:pPr algn="ctr"/>
            <a:r>
              <a:rPr lang="en-US" altLang="zh-CN"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文本框 23"/>
          <p:cNvSpPr txBox="1"/>
          <p:nvPr/>
        </p:nvSpPr>
        <p:spPr>
          <a:xfrm>
            <a:off x="3814472" y="924819"/>
            <a:ext cx="4049257" cy="584775"/>
          </a:xfrm>
          <a:prstGeom prst="rect">
            <a:avLst/>
          </a:prstGeom>
          <a:noFill/>
        </p:spPr>
        <p:txBody>
          <a:bodyPr wrap="square" rtlCol="0">
            <a:spAutoFit/>
          </a:bodyPr>
          <a:lstStyle/>
          <a:p>
            <a:pPr algn="ctr"/>
            <a:r>
              <a:rPr lang="en-US" altLang="zh-CN"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实验部分</a:t>
            </a:r>
            <a:endPar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685801" y="1812472"/>
            <a:ext cx="9618894" cy="2739211"/>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评价方法</a:t>
            </a:r>
            <a:endParaRPr lang="en-US" altLang="zh-CN" sz="2400"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pPr marL="457200" indent="-457200">
              <a:buAutoNum type="arabicPeriod"/>
            </a:pPr>
            <a:r>
              <a:rPr lang="zh-CN" altLang="en-US" sz="2000" dirty="0" smtClean="0">
                <a:latin typeface="微软雅黑" panose="020B0503020204020204" pitchFamily="34" charset="-122"/>
                <a:ea typeface="微软雅黑" panose="020B0503020204020204" pitchFamily="34" charset="-122"/>
              </a:rPr>
              <a:t>分类的准确度</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AutoNum type="arabicPeriod"/>
            </a:pPr>
            <a:r>
              <a:rPr lang="zh-CN" altLang="en-US" sz="2000" dirty="0" smtClean="0">
                <a:latin typeface="微软雅黑" panose="020B0503020204020204" pitchFamily="34" charset="-122"/>
                <a:ea typeface="微软雅黑" panose="020B0503020204020204" pitchFamily="34" charset="-122"/>
              </a:rPr>
              <a:t>市场模拟交易</a:t>
            </a:r>
            <a:endParaRPr lang="en-US" altLang="zh-CN" sz="2000" dirty="0" smtClean="0">
              <a:latin typeface="微软雅黑" panose="020B0503020204020204" pitchFamily="34" charset="-122"/>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计算年化收益率</a:t>
            </a:r>
            <a:endParaRPr lang="en-US" altLang="zh-CN" sz="2000" dirty="0" smtClean="0">
              <a:latin typeface="微软雅黑" panose="020B0503020204020204" pitchFamily="34" charset="-122"/>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计算累计收益</a:t>
            </a:r>
            <a:endParaRPr lang="en-US" altLang="zh-CN" sz="2000" dirty="0" smtClean="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273767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grpId="0" nodeType="withEffect">
                                  <p:stCondLst>
                                    <p:cond delay="500"/>
                                  </p:stCondLst>
                                  <p:iterate type="lt">
                                    <p:tmPct val="10000"/>
                                  </p:iterate>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338401" y="157047"/>
            <a:ext cx="5243534" cy="3364898"/>
          </a:xfrm>
          <a:prstGeom prst="rect">
            <a:avLst/>
          </a:prstGeom>
        </p:spPr>
      </p:pic>
      <p:pic>
        <p:nvPicPr>
          <p:cNvPr id="4" name="图片 3"/>
          <p:cNvPicPr>
            <a:picLocks noChangeAspect="1"/>
          </p:cNvPicPr>
          <p:nvPr/>
        </p:nvPicPr>
        <p:blipFill>
          <a:blip r:embed="rId4"/>
          <a:stretch>
            <a:fillRect/>
          </a:stretch>
        </p:blipFill>
        <p:spPr>
          <a:xfrm>
            <a:off x="122830" y="3794901"/>
            <a:ext cx="7929745" cy="2935235"/>
          </a:xfrm>
          <a:prstGeom prst="rect">
            <a:avLst/>
          </a:prstGeom>
        </p:spPr>
      </p:pic>
      <p:pic>
        <p:nvPicPr>
          <p:cNvPr id="5" name="图片 4"/>
          <p:cNvPicPr>
            <a:picLocks noChangeAspect="1"/>
          </p:cNvPicPr>
          <p:nvPr/>
        </p:nvPicPr>
        <p:blipFill>
          <a:blip r:embed="rId5"/>
          <a:stretch>
            <a:fillRect/>
          </a:stretch>
        </p:blipFill>
        <p:spPr>
          <a:xfrm>
            <a:off x="5660583" y="943327"/>
            <a:ext cx="6531417" cy="2975142"/>
          </a:xfrm>
          <a:prstGeom prst="rect">
            <a:avLst/>
          </a:prstGeom>
        </p:spPr>
      </p:pic>
      <p:sp>
        <p:nvSpPr>
          <p:cNvPr id="7" name="文本框 6"/>
          <p:cNvSpPr txBox="1"/>
          <p:nvPr/>
        </p:nvSpPr>
        <p:spPr>
          <a:xfrm>
            <a:off x="8142743" y="4970130"/>
            <a:ext cx="4049257" cy="584775"/>
          </a:xfrm>
          <a:prstGeom prst="rect">
            <a:avLst/>
          </a:prstGeom>
          <a:noFill/>
        </p:spPr>
        <p:txBody>
          <a:bodyPr wrap="square" rtlCol="0">
            <a:spAutoFit/>
          </a:bodyPr>
          <a:lstStyle/>
          <a:p>
            <a:pPr algn="ctr"/>
            <a:r>
              <a:rPr lang="en-US" altLang="zh-CN"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实验结果</a:t>
            </a:r>
            <a:endPar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29222482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649285" y="258992"/>
            <a:ext cx="10942857" cy="6238095"/>
          </a:xfrm>
          <a:prstGeom prst="rect">
            <a:avLst/>
          </a:prstGeom>
        </p:spPr>
      </p:pic>
    </p:spTree>
    <p:extLst>
      <p:ext uri="{BB962C8B-B14F-4D97-AF65-F5344CB8AC3E}">
        <p14:creationId xmlns:p14="http://schemas.microsoft.com/office/powerpoint/2010/main" val="3711667604"/>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矩形 3"/>
          <p:cNvSpPr/>
          <p:nvPr/>
        </p:nvSpPr>
        <p:spPr>
          <a:xfrm>
            <a:off x="909577" y="1697848"/>
            <a:ext cx="10372845" cy="3693319"/>
          </a:xfrm>
          <a:prstGeom prst="rect">
            <a:avLst/>
          </a:prstGeom>
        </p:spPr>
        <p:txBody>
          <a:bodyPr wrap="square">
            <a:spAutoFit/>
          </a:bodyPr>
          <a:lstStyle/>
          <a:p>
            <a:pPr>
              <a:lnSpc>
                <a:spcPct val="150000"/>
              </a:lnSpc>
            </a:pPr>
            <a:r>
              <a:rPr lang="zh-CN" altLang="en-US" sz="2000" dirty="0" smtClean="0">
                <a:latin typeface="Arial" panose="020B0604020202020204" pitchFamily="34" charset="0"/>
                <a:ea typeface="微软雅黑" panose="020B0503020204020204" pitchFamily="34" charset="-122"/>
                <a:sym typeface="Arial" panose="020B0604020202020204" pitchFamily="34" charset="0"/>
              </a:rPr>
              <a:t>总结</a:t>
            </a:r>
            <a:endParaRPr lang="en-US" altLang="zh-CN" sz="2000" dirty="0" smtClean="0">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AutoNum type="arabicPeriod"/>
            </a:pPr>
            <a:r>
              <a:rPr lang="zh-CN" altLang="en-US" dirty="0" smtClean="0">
                <a:latin typeface="Arial" panose="020B0604020202020204" pitchFamily="34" charset="0"/>
                <a:ea typeface="微软雅黑" panose="020B0503020204020204" pitchFamily="34" charset="-122"/>
                <a:sym typeface="Arial" panose="020B0604020202020204" pitchFamily="34" charset="0"/>
              </a:rPr>
              <a:t>通过与</a:t>
            </a:r>
            <a:r>
              <a:rPr lang="en-US" altLang="zh-CN" dirty="0" err="1" smtClean="0">
                <a:latin typeface="Arial" panose="020B0604020202020204" pitchFamily="34" charset="0"/>
                <a:ea typeface="微软雅黑" panose="020B0503020204020204" pitchFamily="34" charset="-122"/>
                <a:sym typeface="Arial" panose="020B0604020202020204" pitchFamily="34" charset="0"/>
              </a:rPr>
              <a:t>Rf</a:t>
            </a:r>
            <a:r>
              <a:rPr lang="zh-CN" altLang="en-US" dirty="0" smtClean="0">
                <a:latin typeface="Arial" panose="020B0604020202020204" pitchFamily="34" charset="0"/>
                <a:ea typeface="微软雅黑" panose="020B0503020204020204" pitchFamily="34" charset="-122"/>
                <a:sym typeface="Arial" panose="020B0604020202020204" pitchFamily="34" charset="0"/>
              </a:rPr>
              <a:t>和</a:t>
            </a:r>
            <a:r>
              <a:rPr lang="en-US" altLang="zh-CN" dirty="0" smtClean="0">
                <a:latin typeface="Arial" panose="020B0604020202020204" pitchFamily="34" charset="0"/>
                <a:ea typeface="微软雅黑" panose="020B0503020204020204" pitchFamily="34" charset="-122"/>
                <a:sym typeface="Arial" panose="020B0604020202020204" pitchFamily="34" charset="0"/>
              </a:rPr>
              <a:t>MLP</a:t>
            </a:r>
            <a:r>
              <a:rPr lang="zh-CN" altLang="en-US" dirty="0">
                <a:latin typeface="Arial" panose="020B0604020202020204" pitchFamily="34" charset="0"/>
                <a:ea typeface="微软雅黑" panose="020B0503020204020204" pitchFamily="34" charset="-122"/>
                <a:sym typeface="Arial" panose="020B0604020202020204" pitchFamily="34" charset="0"/>
              </a:rPr>
              <a:t>的比较，表明了使用</a:t>
            </a:r>
            <a:r>
              <a:rPr lang="en-US" altLang="zh-CN" dirty="0">
                <a:latin typeface="Arial" panose="020B0604020202020204" pitchFamily="34" charset="0"/>
                <a:ea typeface="微软雅黑" panose="020B0503020204020204" pitchFamily="34" charset="-122"/>
                <a:sym typeface="Arial" panose="020B0604020202020204" pitchFamily="34" charset="0"/>
              </a:rPr>
              <a:t>RNN</a:t>
            </a:r>
            <a:r>
              <a:rPr lang="zh-CN" altLang="en-US" dirty="0">
                <a:latin typeface="Arial" panose="020B0604020202020204" pitchFamily="34" charset="0"/>
                <a:ea typeface="微软雅黑" panose="020B0503020204020204" pitchFamily="34" charset="-122"/>
                <a:sym typeface="Arial" panose="020B0604020202020204" pitchFamily="34" charset="0"/>
              </a:rPr>
              <a:t>的重要性，</a:t>
            </a:r>
            <a:r>
              <a:rPr lang="en-US" altLang="zh-CN" dirty="0">
                <a:latin typeface="Arial" panose="020B0604020202020204" pitchFamily="34" charset="0"/>
                <a:ea typeface="微软雅黑" panose="020B0503020204020204" pitchFamily="34" charset="-122"/>
                <a:sym typeface="Arial" panose="020B0604020202020204" pitchFamily="34" charset="0"/>
              </a:rPr>
              <a:t>RNN</a:t>
            </a:r>
            <a:r>
              <a:rPr lang="zh-CN" altLang="en-US" dirty="0">
                <a:latin typeface="Arial" panose="020B0604020202020204" pitchFamily="34" charset="0"/>
                <a:ea typeface="微软雅黑" panose="020B0503020204020204" pitchFamily="34" charset="-122"/>
                <a:sym typeface="Arial" panose="020B0604020202020204" pitchFamily="34" charset="0"/>
              </a:rPr>
              <a:t>在顺序上下文中处理新闻</a:t>
            </a:r>
            <a:r>
              <a:rPr lang="zh-CN" altLang="en-US" dirty="0" smtClean="0">
                <a:latin typeface="Arial" panose="020B0604020202020204" pitchFamily="34" charset="0"/>
                <a:ea typeface="微软雅黑" panose="020B0503020204020204" pitchFamily="34" charset="-122"/>
                <a:sym typeface="Arial" panose="020B0604020202020204" pitchFamily="34" charset="0"/>
              </a:rPr>
              <a:t>。</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AutoNum type="arabicPeriod"/>
            </a:pPr>
            <a:r>
              <a:rPr lang="zh-CN" altLang="en-US" dirty="0" smtClean="0">
                <a:latin typeface="Arial" panose="020B0604020202020204" pitchFamily="34" charset="0"/>
                <a:ea typeface="微软雅黑" panose="020B0503020204020204" pitchFamily="34" charset="-122"/>
                <a:sym typeface="Arial" panose="020B0604020202020204" pitchFamily="34" charset="0"/>
              </a:rPr>
              <a:t>双向</a:t>
            </a:r>
            <a:r>
              <a:rPr lang="en-US" altLang="zh-CN" dirty="0" smtClean="0">
                <a:latin typeface="Arial" panose="020B0604020202020204" pitchFamily="34" charset="0"/>
                <a:ea typeface="微软雅黑" panose="020B0503020204020204" pitchFamily="34" charset="-122"/>
                <a:sym typeface="Arial" panose="020B0604020202020204" pitchFamily="34" charset="0"/>
              </a:rPr>
              <a:t>GRU</a:t>
            </a:r>
            <a:r>
              <a:rPr lang="zh-CN" altLang="en-US" dirty="0" smtClean="0">
                <a:latin typeface="Arial" panose="020B0604020202020204" pitchFamily="34" charset="0"/>
                <a:ea typeface="微软雅黑" panose="020B0503020204020204" pitchFamily="34" charset="-122"/>
                <a:sym typeface="Arial" panose="020B0604020202020204" pitchFamily="34" charset="0"/>
              </a:rPr>
              <a:t>的设置能够同时利用过去和未来的信息，增加了模型的有效性</a:t>
            </a:r>
            <a:endParaRPr lang="en-US" altLang="zh-CN" dirty="0" smtClean="0">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AutoNum type="arabicPeriod"/>
            </a:pPr>
            <a:r>
              <a:rPr lang="zh-CN" altLang="en-US" dirty="0" smtClean="0">
                <a:latin typeface="Arial" panose="020B0604020202020204" pitchFamily="34" charset="0"/>
                <a:ea typeface="微软雅黑" panose="020B0503020204020204" pitchFamily="34" charset="-122"/>
                <a:sym typeface="Arial" panose="020B0604020202020204" pitchFamily="34" charset="0"/>
              </a:rPr>
              <a:t>两个</a:t>
            </a:r>
            <a:r>
              <a:rPr lang="en-US" altLang="zh-CN" dirty="0" smtClean="0">
                <a:latin typeface="Arial" panose="020B0604020202020204" pitchFamily="34" charset="0"/>
                <a:ea typeface="微软雅黑" panose="020B0503020204020204" pitchFamily="34" charset="-122"/>
                <a:sym typeface="Arial" panose="020B0604020202020204" pitchFamily="34" charset="0"/>
              </a:rPr>
              <a:t>Attention</a:t>
            </a:r>
            <a:r>
              <a:rPr lang="zh-CN" altLang="en-US" dirty="0" smtClean="0">
                <a:latin typeface="Arial" panose="020B0604020202020204" pitchFamily="34" charset="0"/>
                <a:ea typeface="微软雅黑" panose="020B0503020204020204" pitchFamily="34" charset="-122"/>
                <a:sym typeface="Arial" panose="020B0604020202020204" pitchFamily="34" charset="0"/>
              </a:rPr>
              <a:t>机制能够，区分不同的新闻以及不同的时间的影响</a:t>
            </a:r>
            <a:endParaRPr lang="en-US" altLang="zh-CN" dirty="0" smtClean="0">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AutoNum type="arabicPeriod"/>
            </a:pP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AutoNum type="arabicPeriod"/>
            </a:pPr>
            <a:endParaRPr lang="en-US" altLang="zh-CN" sz="1200" dirty="0" smtClean="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dirty="0" smtClean="0">
                <a:latin typeface="Arial" panose="020B0604020202020204" pitchFamily="34" charset="0"/>
                <a:ea typeface="微软雅黑" panose="020B0503020204020204" pitchFamily="34" charset="-122"/>
                <a:sym typeface="Arial" panose="020B0604020202020204" pitchFamily="34" charset="0"/>
              </a:rPr>
              <a:t>展望</a:t>
            </a:r>
            <a:endParaRPr lang="en-US" altLang="zh-CN" sz="2000" dirty="0" smtClean="0">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AutoNum type="arabicPeriod"/>
            </a:pPr>
            <a:r>
              <a:rPr lang="zh-CN" altLang="en-US" dirty="0" smtClean="0">
                <a:latin typeface="Arial" panose="020B0604020202020204" pitchFamily="34" charset="0"/>
                <a:ea typeface="微软雅黑" panose="020B0503020204020204" pitchFamily="34" charset="-122"/>
                <a:sym typeface="Arial" panose="020B0604020202020204" pitchFamily="34" charset="0"/>
              </a:rPr>
              <a:t>根据现实世界中的产业关系，利用不同股票的新闻之间的关系</a:t>
            </a:r>
            <a:endParaRPr lang="en-US" altLang="zh-CN" dirty="0" smtClean="0">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AutoNum type="arabicPeriod"/>
            </a:pPr>
            <a:r>
              <a:rPr lang="zh-CN" altLang="en-US" dirty="0" smtClean="0">
                <a:latin typeface="Arial" panose="020B0604020202020204" pitchFamily="34" charset="0"/>
                <a:ea typeface="微软雅黑" panose="020B0503020204020204" pitchFamily="34" charset="-122"/>
                <a:sym typeface="Arial" panose="020B0604020202020204" pitchFamily="34" charset="0"/>
              </a:rPr>
              <a:t>与技术分析方法相结合，</a:t>
            </a:r>
            <a:r>
              <a:rPr lang="zh-CN" altLang="en-US" smtClean="0">
                <a:latin typeface="Arial" panose="020B0604020202020204" pitchFamily="34" charset="0"/>
                <a:ea typeface="微软雅黑" panose="020B0503020204020204" pitchFamily="34" charset="-122"/>
                <a:sym typeface="Arial" panose="020B0604020202020204" pitchFamily="34" charset="0"/>
              </a:rPr>
              <a:t>利用股票的</a:t>
            </a:r>
            <a:r>
              <a:rPr lang="zh-CN" altLang="en-US" dirty="0" smtClean="0">
                <a:latin typeface="Arial" panose="020B0604020202020204" pitchFamily="34" charset="0"/>
                <a:ea typeface="微软雅黑" panose="020B0503020204020204" pitchFamily="34" charset="-122"/>
                <a:sym typeface="Arial" panose="020B0604020202020204" pitchFamily="34" charset="0"/>
              </a:rPr>
              <a:t>历史数据</a:t>
            </a: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cxnSp>
        <p:nvCxnSpPr>
          <p:cNvPr id="20" name="直接连接符 19"/>
          <p:cNvCxnSpPr/>
          <p:nvPr/>
        </p:nvCxnSpPr>
        <p:spPr>
          <a:xfrm flipV="1">
            <a:off x="6096000" y="1238031"/>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2" idx="0"/>
          </p:cNvCxnSpPr>
          <p:nvPr/>
        </p:nvCxnSpPr>
        <p:spPr>
          <a:xfrm flipV="1">
            <a:off x="4116000" y="123471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376000" y="1234715"/>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11970" y="6218260"/>
            <a:ext cx="2386239" cy="2762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05</a:t>
            </a:r>
            <a:r>
              <a:rPr lang="en-US"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任意多边形 5"/>
          <p:cNvSpPr/>
          <p:nvPr/>
        </p:nvSpPr>
        <p:spPr>
          <a:xfrm>
            <a:off x="1112946" y="3544508"/>
            <a:ext cx="10372845" cy="2673752"/>
          </a:xfrm>
          <a:custGeom>
            <a:avLst/>
            <a:gdLst>
              <a:gd name="connsiteX0" fmla="*/ 10637134 w 10637134"/>
              <a:gd name="connsiteY0" fmla="*/ 0 h 2673752"/>
              <a:gd name="connsiteX1" fmla="*/ 10637134 w 10637134"/>
              <a:gd name="connsiteY1" fmla="*/ 2673752 h 2673752"/>
              <a:gd name="connsiteX2" fmla="*/ 0 w 10637134"/>
              <a:gd name="connsiteY2" fmla="*/ 2673752 h 2673752"/>
            </a:gdLst>
            <a:ahLst/>
            <a:cxnLst>
              <a:cxn ang="0">
                <a:pos x="connsiteX0" y="connsiteY0"/>
              </a:cxn>
              <a:cxn ang="0">
                <a:pos x="connsiteX1" y="connsiteY1"/>
              </a:cxn>
              <a:cxn ang="0">
                <a:pos x="connsiteX2" y="connsiteY2"/>
              </a:cxn>
            </a:cxnLst>
            <a:rect l="l" t="t" r="r" b="b"/>
            <a:pathLst>
              <a:path w="10637134" h="2673752">
                <a:moveTo>
                  <a:pt x="10637134" y="0"/>
                </a:moveTo>
                <a:lnTo>
                  <a:pt x="10637134" y="2673752"/>
                </a:lnTo>
                <a:lnTo>
                  <a:pt x="0" y="2673752"/>
                </a:lnTo>
              </a:path>
            </a:pathLst>
          </a:cu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428960">
            <a:off x="-855690" y="-152251"/>
            <a:ext cx="12993189" cy="2515008"/>
          </a:xfrm>
          <a:prstGeom prst="rect">
            <a:avLst/>
          </a:prstGeom>
        </p:spPr>
      </p:pic>
      <p:sp>
        <p:nvSpPr>
          <p:cNvPr id="24" name="文本框 23"/>
          <p:cNvSpPr txBox="1"/>
          <p:nvPr/>
        </p:nvSpPr>
        <p:spPr>
          <a:xfrm>
            <a:off x="4921971" y="520477"/>
            <a:ext cx="4049257" cy="584775"/>
          </a:xfrm>
          <a:prstGeom prst="rect">
            <a:avLst/>
          </a:prstGeom>
          <a:noFill/>
        </p:spPr>
        <p:txBody>
          <a:bodyPr wrap="square" rtlCol="0">
            <a:spAutoFit/>
          </a:bodyPr>
          <a:lstStyle/>
          <a:p>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总结与展望</a:t>
            </a:r>
            <a:endPar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7484090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2" presetClass="exit" presetSubtype="2" fill="hold" nodeType="withEffect">
                                  <p:stCondLst>
                                    <p:cond delay="200"/>
                                  </p:stCondLst>
                                  <p:childTnLst>
                                    <p:animEffect transition="out" filter="wipe(right)">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xit" presetSubtype="8" fill="hold" nodeType="withEffect">
                                  <p:stCondLst>
                                    <p:cond delay="200"/>
                                  </p:stCondLst>
                                  <p:childTnLst>
                                    <p:animEffect transition="out" filter="wipe(left)">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par>
                                <p:cTn id="17" presetID="53" presetClass="entr" presetSubtype="16" fill="hold" grpId="0" nodeType="withEffect">
                                  <p:stCondLst>
                                    <p:cond delay="500"/>
                                  </p:stCondLst>
                                  <p:iterate type="lt">
                                    <p:tmPct val="10000"/>
                                  </p:iterate>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120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1700"/>
                            </p:stCondLst>
                            <p:childTnLst>
                              <p:par>
                                <p:cTn id="27" presetID="21" presetClass="entr" presetSubtype="1"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heel(1)">
                                      <p:cBhvr>
                                        <p:cTn id="29" dur="2000"/>
                                        <p:tgtEl>
                                          <p:spTgt spid="6"/>
                                        </p:tgtEl>
                                      </p:cBhvr>
                                    </p:animEffect>
                                  </p:childTnLst>
                                </p:cTn>
                              </p:par>
                              <p:par>
                                <p:cTn id="30" presetID="53" presetClass="entr" presetSubtype="16" fill="hold" grpId="0" nodeType="withEffect">
                                  <p:stCondLst>
                                    <p:cond delay="500"/>
                                  </p:stCondLst>
                                  <p:iterate type="lt">
                                    <p:tmPct val="10000"/>
                                  </p:iterate>
                                  <p:childTnLst>
                                    <p:set>
                                      <p:cBhvr>
                                        <p:cTn id="31" dur="1" fill="hold">
                                          <p:stCondLst>
                                            <p:cond delay="0"/>
                                          </p:stCondLst>
                                        </p:cTn>
                                        <p:tgtEl>
                                          <p:spTgt spid="4"/>
                                        </p:tgtEl>
                                        <p:attrNameLst>
                                          <p:attrName>style.visibility</p:attrName>
                                        </p:attrNameLst>
                                      </p:cBhvr>
                                      <p:to>
                                        <p:strVal val="visible"/>
                                      </p:to>
                                    </p:set>
                                    <p:anim calcmode="lin" valueType="num">
                                      <p:cBhvr>
                                        <p:cTn id="32" dur="250" fill="hold"/>
                                        <p:tgtEl>
                                          <p:spTgt spid="4"/>
                                        </p:tgtEl>
                                        <p:attrNameLst>
                                          <p:attrName>ppt_w</p:attrName>
                                        </p:attrNameLst>
                                      </p:cBhvr>
                                      <p:tavLst>
                                        <p:tav tm="0">
                                          <p:val>
                                            <p:fltVal val="0"/>
                                          </p:val>
                                        </p:tav>
                                        <p:tav tm="100000">
                                          <p:val>
                                            <p:strVal val="#ppt_w"/>
                                          </p:val>
                                        </p:tav>
                                      </p:tavLst>
                                    </p:anim>
                                    <p:anim calcmode="lin" valueType="num">
                                      <p:cBhvr>
                                        <p:cTn id="33" dur="250" fill="hold"/>
                                        <p:tgtEl>
                                          <p:spTgt spid="4"/>
                                        </p:tgtEl>
                                        <p:attrNameLst>
                                          <p:attrName>ppt_h</p:attrName>
                                        </p:attrNameLst>
                                      </p:cBhvr>
                                      <p:tavLst>
                                        <p:tav tm="0">
                                          <p:val>
                                            <p:fltVal val="0"/>
                                          </p:val>
                                        </p:tav>
                                        <p:tav tm="100000">
                                          <p:val>
                                            <p:strVal val="#ppt_h"/>
                                          </p:val>
                                        </p:tav>
                                      </p:tavLst>
                                    </p:anim>
                                    <p:animEffect transition="in" filter="fade">
                                      <p:cBhvr>
                                        <p:cTn id="34"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animBg="1"/>
      <p:bldP spid="6" grpId="0" animBg="1"/>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4" name="文本框 43"/>
          <p:cNvSpPr txBox="1"/>
          <p:nvPr/>
        </p:nvSpPr>
        <p:spPr>
          <a:xfrm>
            <a:off x="4944618" y="742827"/>
            <a:ext cx="3429762"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目录 </a:t>
            </a:r>
            <a:r>
              <a:rPr lang="en-US" altLang="zh-CN"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3" name="直接连接符 42"/>
          <p:cNvCxnSpPr/>
          <p:nvPr/>
        </p:nvCxnSpPr>
        <p:spPr>
          <a:xfrm flipV="1">
            <a:off x="6096000" y="1353778"/>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465789" y="2927860"/>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400375" y="2788107"/>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3" name="Rectangle 70"/>
          <p:cNvSpPr>
            <a:spLocks noChangeArrowheads="1"/>
          </p:cNvSpPr>
          <p:nvPr/>
        </p:nvSpPr>
        <p:spPr bwMode="auto">
          <a:xfrm>
            <a:off x="619787" y="2391678"/>
            <a:ext cx="21570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2000" noProof="1">
                <a:solidFill>
                  <a:schemeClr val="tx1">
                    <a:lumMod val="85000"/>
                    <a:lumOff val="15000"/>
                  </a:schemeClr>
                </a:solidFill>
                <a:latin typeface="Times New Roman" panose="02020603050405020304" pitchFamily="18" charset="0"/>
                <a:ea typeface="Arial Unicode MS" panose="020B0604020202020204" pitchFamily="34" charset="-122"/>
                <a:cs typeface="Times New Roman" panose="02020603050405020304" pitchFamily="18" charset="0"/>
                <a:sym typeface="Arial" panose="020B0604020202020204" pitchFamily="34" charset="0"/>
              </a:rPr>
              <a:t>背景</a:t>
            </a:r>
            <a:endParaRPr lang="en-US" altLang="zh-CN" sz="2000" noProof="1">
              <a:solidFill>
                <a:schemeClr val="tx1">
                  <a:lumMod val="85000"/>
                  <a:lumOff val="15000"/>
                </a:schemeClr>
              </a:solidFill>
              <a:latin typeface="Times New Roman" panose="02020603050405020304" pitchFamily="18" charset="0"/>
              <a:ea typeface="Arial Unicode MS" panose="020B0604020202020204" pitchFamily="34" charset="-122"/>
              <a:cs typeface="Times New Roman" panose="02020603050405020304" pitchFamily="18" charset="0"/>
              <a:sym typeface="Arial" panose="020B0604020202020204" pitchFamily="34" charset="0"/>
            </a:endParaRPr>
          </a:p>
        </p:txBody>
      </p:sp>
      <p:sp>
        <p:nvSpPr>
          <p:cNvPr id="25" name="椭圆 24"/>
          <p:cNvSpPr/>
          <p:nvPr/>
        </p:nvSpPr>
        <p:spPr>
          <a:xfrm>
            <a:off x="2819217" y="4888044"/>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nvSpPr>
        <p:spPr>
          <a:xfrm>
            <a:off x="2776817" y="4780159"/>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9" name="椭圆 28"/>
          <p:cNvSpPr/>
          <p:nvPr/>
        </p:nvSpPr>
        <p:spPr>
          <a:xfrm>
            <a:off x="5877045" y="3414046"/>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 name="文本框 29"/>
          <p:cNvSpPr txBox="1"/>
          <p:nvPr/>
        </p:nvSpPr>
        <p:spPr>
          <a:xfrm>
            <a:off x="5831202" y="3253402"/>
            <a:ext cx="290501" cy="707886"/>
          </a:xfrm>
          <a:prstGeom prst="rect">
            <a:avLst/>
          </a:prstGeom>
          <a:noFill/>
        </p:spPr>
        <p:txBody>
          <a:bodyPr wrap="squar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3" name="椭圆 32"/>
          <p:cNvSpPr/>
          <p:nvPr/>
        </p:nvSpPr>
        <p:spPr>
          <a:xfrm>
            <a:off x="8988530" y="4668788"/>
            <a:ext cx="385258" cy="3852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文本框 33"/>
          <p:cNvSpPr txBox="1"/>
          <p:nvPr/>
        </p:nvSpPr>
        <p:spPr>
          <a:xfrm>
            <a:off x="8965209" y="4580598"/>
            <a:ext cx="470000" cy="707886"/>
          </a:xfrm>
          <a:prstGeom prst="rect">
            <a:avLst/>
          </a:prstGeom>
          <a:noFill/>
        </p:spPr>
        <p:txBody>
          <a:bodyPr wrap="none" rtlCol="0">
            <a:spAutoFit/>
          </a:bodyPr>
          <a:lstStyle/>
          <a:p>
            <a:pPr algn="ctr"/>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cxnSp>
        <p:nvCxnSpPr>
          <p:cNvPr id="38" name="直接连接符 37"/>
          <p:cNvCxnSpPr/>
          <p:nvPr/>
        </p:nvCxnSpPr>
        <p:spPr>
          <a:xfrm flipV="1">
            <a:off x="4116000" y="1360622"/>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376000" y="1350462"/>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5" name="椭圆 54"/>
          <p:cNvSpPr/>
          <p:nvPr/>
        </p:nvSpPr>
        <p:spPr>
          <a:xfrm>
            <a:off x="10470255" y="2994231"/>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6" name="文本框 55"/>
          <p:cNvSpPr txBox="1"/>
          <p:nvPr/>
        </p:nvSpPr>
        <p:spPr>
          <a:xfrm>
            <a:off x="10427855" y="2886346"/>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7" name="Rectangle 70"/>
          <p:cNvSpPr>
            <a:spLocks noChangeArrowheads="1"/>
          </p:cNvSpPr>
          <p:nvPr/>
        </p:nvSpPr>
        <p:spPr bwMode="auto">
          <a:xfrm>
            <a:off x="1933302" y="5400146"/>
            <a:ext cx="21570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2000" noProof="1" smtClean="0">
                <a:solidFill>
                  <a:schemeClr val="tx1">
                    <a:lumMod val="85000"/>
                    <a:lumOff val="15000"/>
                  </a:schemeClr>
                </a:solidFill>
                <a:latin typeface="Times New Roman" panose="02020603050405020304" pitchFamily="18" charset="0"/>
                <a:ea typeface="Arial Unicode MS" panose="020B0604020202020204" pitchFamily="34" charset="-122"/>
                <a:cs typeface="Times New Roman" panose="02020603050405020304" pitchFamily="18" charset="0"/>
                <a:sym typeface="Arial" panose="020B0604020202020204" pitchFamily="34" charset="0"/>
              </a:rPr>
              <a:t>相关工作</a:t>
            </a:r>
            <a:endParaRPr lang="en-US" altLang="zh-CN" sz="2000" noProof="1">
              <a:solidFill>
                <a:schemeClr val="tx1">
                  <a:lumMod val="85000"/>
                  <a:lumOff val="15000"/>
                </a:schemeClr>
              </a:solidFill>
              <a:latin typeface="Times New Roman" panose="02020603050405020304" pitchFamily="18" charset="0"/>
              <a:ea typeface="Arial Unicode MS" panose="020B0604020202020204" pitchFamily="34" charset="-122"/>
              <a:cs typeface="Times New Roman" panose="02020603050405020304" pitchFamily="18" charset="0"/>
              <a:sym typeface="Arial" panose="020B0604020202020204" pitchFamily="34" charset="0"/>
            </a:endParaRPr>
          </a:p>
        </p:txBody>
      </p:sp>
      <p:sp>
        <p:nvSpPr>
          <p:cNvPr id="40" name="Rectangle 70"/>
          <p:cNvSpPr>
            <a:spLocks noChangeArrowheads="1"/>
          </p:cNvSpPr>
          <p:nvPr/>
        </p:nvSpPr>
        <p:spPr bwMode="auto">
          <a:xfrm>
            <a:off x="4991130" y="2741940"/>
            <a:ext cx="21570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2000" noProof="1" smtClean="0">
                <a:solidFill>
                  <a:schemeClr val="tx1">
                    <a:lumMod val="85000"/>
                    <a:lumOff val="15000"/>
                  </a:schemeClr>
                </a:solidFill>
                <a:latin typeface="Times New Roman" panose="02020603050405020304" pitchFamily="18" charset="0"/>
                <a:ea typeface="Arial Unicode MS" panose="020B0604020202020204" pitchFamily="34" charset="-122"/>
                <a:cs typeface="Times New Roman" panose="02020603050405020304" pitchFamily="18" charset="0"/>
                <a:sym typeface="Arial" panose="020B0604020202020204" pitchFamily="34" charset="0"/>
              </a:rPr>
              <a:t>本文的方法</a:t>
            </a:r>
            <a:endParaRPr lang="en-US" altLang="zh-CN" sz="2000" noProof="1">
              <a:solidFill>
                <a:schemeClr val="tx1">
                  <a:lumMod val="85000"/>
                  <a:lumOff val="15000"/>
                </a:schemeClr>
              </a:solidFill>
              <a:latin typeface="Times New Roman" panose="02020603050405020304" pitchFamily="18" charset="0"/>
              <a:ea typeface="Arial Unicode MS" panose="020B0604020202020204" pitchFamily="34" charset="-122"/>
              <a:cs typeface="Times New Roman" panose="02020603050405020304" pitchFamily="18" charset="0"/>
              <a:sym typeface="Arial" panose="020B0604020202020204" pitchFamily="34" charset="0"/>
            </a:endParaRPr>
          </a:p>
        </p:txBody>
      </p:sp>
      <p:sp>
        <p:nvSpPr>
          <p:cNvPr id="41" name="Rectangle 70"/>
          <p:cNvSpPr>
            <a:spLocks noChangeArrowheads="1"/>
          </p:cNvSpPr>
          <p:nvPr/>
        </p:nvSpPr>
        <p:spPr bwMode="auto">
          <a:xfrm>
            <a:off x="8102644" y="5287990"/>
            <a:ext cx="21570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2000" noProof="1" smtClean="0">
                <a:solidFill>
                  <a:schemeClr val="tx1">
                    <a:lumMod val="85000"/>
                    <a:lumOff val="15000"/>
                  </a:schemeClr>
                </a:solidFill>
                <a:latin typeface="Times New Roman" panose="02020603050405020304" pitchFamily="18" charset="0"/>
                <a:ea typeface="Arial Unicode MS" panose="020B0604020202020204" pitchFamily="34" charset="-122"/>
                <a:cs typeface="Times New Roman" panose="02020603050405020304" pitchFamily="18" charset="0"/>
                <a:sym typeface="Arial" panose="020B0604020202020204" pitchFamily="34" charset="0"/>
              </a:rPr>
              <a:t>实验</a:t>
            </a:r>
            <a:endParaRPr lang="en-US" altLang="zh-CN" sz="2000" noProof="1">
              <a:solidFill>
                <a:schemeClr val="tx1">
                  <a:lumMod val="85000"/>
                  <a:lumOff val="15000"/>
                </a:schemeClr>
              </a:solidFill>
              <a:latin typeface="Times New Roman" panose="02020603050405020304" pitchFamily="18" charset="0"/>
              <a:ea typeface="Arial Unicode MS" panose="020B0604020202020204" pitchFamily="34" charset="-122"/>
              <a:cs typeface="Times New Roman" panose="02020603050405020304" pitchFamily="18" charset="0"/>
              <a:sym typeface="Arial" panose="020B0604020202020204" pitchFamily="34" charset="0"/>
            </a:endParaRPr>
          </a:p>
        </p:txBody>
      </p:sp>
      <p:sp>
        <p:nvSpPr>
          <p:cNvPr id="42" name="Rectangle 70"/>
          <p:cNvSpPr>
            <a:spLocks noChangeArrowheads="1"/>
          </p:cNvSpPr>
          <p:nvPr/>
        </p:nvSpPr>
        <p:spPr bwMode="auto">
          <a:xfrm>
            <a:off x="9584340" y="2426932"/>
            <a:ext cx="21570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2000" noProof="1" smtClean="0">
                <a:solidFill>
                  <a:schemeClr val="tx1">
                    <a:lumMod val="85000"/>
                    <a:lumOff val="15000"/>
                  </a:schemeClr>
                </a:solidFill>
                <a:latin typeface="Times New Roman" panose="02020603050405020304" pitchFamily="18" charset="0"/>
                <a:ea typeface="Arial Unicode MS" panose="020B0604020202020204" pitchFamily="34" charset="-122"/>
                <a:cs typeface="Times New Roman" panose="02020603050405020304" pitchFamily="18" charset="0"/>
                <a:sym typeface="Arial" panose="020B0604020202020204" pitchFamily="34" charset="0"/>
              </a:rPr>
              <a:t>展望</a:t>
            </a:r>
            <a:endParaRPr lang="en-US" altLang="zh-CN" sz="2000" noProof="1">
              <a:solidFill>
                <a:schemeClr val="tx1">
                  <a:lumMod val="85000"/>
                  <a:lumOff val="15000"/>
                </a:schemeClr>
              </a:solidFill>
              <a:latin typeface="Times New Roman" panose="02020603050405020304" pitchFamily="18" charset="0"/>
              <a:ea typeface="Arial Unicode MS" panose="020B0604020202020204" pitchFamily="34" charset="-122"/>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34413785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right)">
                                      <p:cBhvr>
                                        <p:cTn id="7" dur="500"/>
                                        <p:tgtEl>
                                          <p:spTgt spid="43"/>
                                        </p:tgtEl>
                                      </p:cBhvr>
                                    </p:animEffect>
                                  </p:childTnLst>
                                </p:cTn>
                              </p:par>
                              <p:par>
                                <p:cTn id="8" presetID="22" presetClass="exit" presetSubtype="2" fill="hold" nodeType="withEffect">
                                  <p:stCondLst>
                                    <p:cond delay="200"/>
                                  </p:stCondLst>
                                  <p:childTnLst>
                                    <p:animEffect transition="out" filter="wipe(right)">
                                      <p:cBhvr>
                                        <p:cTn id="9" dur="500"/>
                                        <p:tgtEl>
                                          <p:spTgt spid="43"/>
                                        </p:tgtEl>
                                      </p:cBhvr>
                                    </p:animEffect>
                                    <p:set>
                                      <p:cBhvr>
                                        <p:cTn id="10" dur="1" fill="hold">
                                          <p:stCondLst>
                                            <p:cond delay="499"/>
                                          </p:stCondLst>
                                        </p:cTn>
                                        <p:tgtEl>
                                          <p:spTgt spid="43"/>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par>
                                <p:cTn id="14" presetID="22" presetClass="exit" presetSubtype="8" fill="hold" nodeType="withEffect">
                                  <p:stCondLst>
                                    <p:cond delay="200"/>
                                  </p:stCondLst>
                                  <p:childTnLst>
                                    <p:animEffect transition="out" filter="wipe(left)">
                                      <p:cBhvr>
                                        <p:cTn id="15" dur="500"/>
                                        <p:tgtEl>
                                          <p:spTgt spid="38"/>
                                        </p:tgtEl>
                                      </p:cBhvr>
                                    </p:animEffect>
                                    <p:set>
                                      <p:cBhvr>
                                        <p:cTn id="16" dur="1" fill="hold">
                                          <p:stCondLst>
                                            <p:cond delay="499"/>
                                          </p:stCondLst>
                                        </p:cTn>
                                        <p:tgtEl>
                                          <p:spTgt spid="38"/>
                                        </p:tgtEl>
                                        <p:attrNameLst>
                                          <p:attrName>style.visibility</p:attrName>
                                        </p:attrNameLst>
                                      </p:cBhvr>
                                      <p:to>
                                        <p:strVal val="hidden"/>
                                      </p:to>
                                    </p:set>
                                  </p:childTnLst>
                                </p:cTn>
                              </p:par>
                              <p:par>
                                <p:cTn id="17" presetID="53" presetClass="entr" presetSubtype="16" fill="hold" grpId="0" nodeType="withEffect">
                                  <p:stCondLst>
                                    <p:cond delay="200"/>
                                  </p:stCondLst>
                                  <p:iterate type="lt">
                                    <p:tmPct val="10000"/>
                                  </p:iterate>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childTnLst>
                          </p:cTn>
                        </p:par>
                        <p:par>
                          <p:cTn id="22" fill="hold">
                            <p:stCondLst>
                              <p:cond delay="1150"/>
                            </p:stCondLst>
                            <p:childTnLst>
                              <p:par>
                                <p:cTn id="23" presetID="18" presetClass="entr" presetSubtype="12"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strips(downLeft)">
                                      <p:cBhvr>
                                        <p:cTn id="25" dur="500"/>
                                        <p:tgtEl>
                                          <p:spTgt spid="2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childTnLst>
                          </p:cTn>
                        </p:par>
                        <p:par>
                          <p:cTn id="31" fill="hold">
                            <p:stCondLst>
                              <p:cond delay="1650"/>
                            </p:stCondLst>
                            <p:childTnLst>
                              <p:par>
                                <p:cTn id="32" presetID="47" presetClass="entr" presetSubtype="0" fill="hold" grpId="0" nodeType="afterEffect">
                                  <p:stCondLst>
                                    <p:cond delay="0"/>
                                  </p:stCondLst>
                                  <p:iterate type="lt">
                                    <p:tmPct val="10000"/>
                                  </p:iterate>
                                  <p:childTnLst>
                                    <p:set>
                                      <p:cBhvr>
                                        <p:cTn id="33" dur="1" fill="hold">
                                          <p:stCondLst>
                                            <p:cond delay="0"/>
                                          </p:stCondLst>
                                        </p:cTn>
                                        <p:tgtEl>
                                          <p:spTgt spid="23">
                                            <p:txEl>
                                              <p:pRg st="0" end="0"/>
                                            </p:txEl>
                                          </p:spTgt>
                                        </p:tgtEl>
                                        <p:attrNameLst>
                                          <p:attrName>style.visibility</p:attrName>
                                        </p:attrNameLst>
                                      </p:cBhvr>
                                      <p:to>
                                        <p:strVal val="visible"/>
                                      </p:to>
                                    </p:set>
                                    <p:animEffect transition="in" filter="fade">
                                      <p:cBhvr>
                                        <p:cTn id="34" dur="250"/>
                                        <p:tgtEl>
                                          <p:spTgt spid="23">
                                            <p:txEl>
                                              <p:pRg st="0" end="0"/>
                                            </p:txEl>
                                          </p:spTgt>
                                        </p:tgtEl>
                                      </p:cBhvr>
                                    </p:animEffect>
                                    <p:anim calcmode="lin" valueType="num">
                                      <p:cBhvr>
                                        <p:cTn id="35" dur="25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36" dur="25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par>
                          <p:cTn id="37" fill="hold">
                            <p:stCondLst>
                              <p:cond delay="1925"/>
                            </p:stCondLst>
                            <p:childTnLst>
                              <p:par>
                                <p:cTn id="38" presetID="18" presetClass="entr" presetSubtype="12"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strips(downLeft)">
                                      <p:cBhvr>
                                        <p:cTn id="40" dur="500"/>
                                        <p:tgtEl>
                                          <p:spTgt spid="2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animEffect transition="in" filter="fade">
                                      <p:cBhvr>
                                        <p:cTn id="45" dur="500"/>
                                        <p:tgtEl>
                                          <p:spTgt spid="26"/>
                                        </p:tgtEl>
                                      </p:cBhvr>
                                    </p:animEffect>
                                  </p:childTnLst>
                                </p:cTn>
                              </p:par>
                            </p:childTnLst>
                          </p:cTn>
                        </p:par>
                        <p:par>
                          <p:cTn id="46" fill="hold">
                            <p:stCondLst>
                              <p:cond delay="2425"/>
                            </p:stCondLst>
                            <p:childTnLst>
                              <p:par>
                                <p:cTn id="47" presetID="18" presetClass="entr" presetSubtype="12"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strips(downLeft)">
                                      <p:cBhvr>
                                        <p:cTn id="49" dur="500"/>
                                        <p:tgtEl>
                                          <p:spTgt spid="2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 calcmode="lin" valueType="num">
                                      <p:cBhvr>
                                        <p:cTn id="52" dur="500" fill="hold"/>
                                        <p:tgtEl>
                                          <p:spTgt spid="30"/>
                                        </p:tgtEl>
                                        <p:attrNameLst>
                                          <p:attrName>ppt_w</p:attrName>
                                        </p:attrNameLst>
                                      </p:cBhvr>
                                      <p:tavLst>
                                        <p:tav tm="0">
                                          <p:val>
                                            <p:fltVal val="0"/>
                                          </p:val>
                                        </p:tav>
                                        <p:tav tm="100000">
                                          <p:val>
                                            <p:strVal val="#ppt_w"/>
                                          </p:val>
                                        </p:tav>
                                      </p:tavLst>
                                    </p:anim>
                                    <p:anim calcmode="lin" valueType="num">
                                      <p:cBhvr>
                                        <p:cTn id="53" dur="500" fill="hold"/>
                                        <p:tgtEl>
                                          <p:spTgt spid="30"/>
                                        </p:tgtEl>
                                        <p:attrNameLst>
                                          <p:attrName>ppt_h</p:attrName>
                                        </p:attrNameLst>
                                      </p:cBhvr>
                                      <p:tavLst>
                                        <p:tav tm="0">
                                          <p:val>
                                            <p:fltVal val="0"/>
                                          </p:val>
                                        </p:tav>
                                        <p:tav tm="100000">
                                          <p:val>
                                            <p:strVal val="#ppt_h"/>
                                          </p:val>
                                        </p:tav>
                                      </p:tavLst>
                                    </p:anim>
                                    <p:animEffect transition="in" filter="fade">
                                      <p:cBhvr>
                                        <p:cTn id="54" dur="500"/>
                                        <p:tgtEl>
                                          <p:spTgt spid="30"/>
                                        </p:tgtEl>
                                      </p:cBhvr>
                                    </p:animEffect>
                                  </p:childTnLst>
                                </p:cTn>
                              </p:par>
                            </p:childTnLst>
                          </p:cTn>
                        </p:par>
                        <p:par>
                          <p:cTn id="55" fill="hold">
                            <p:stCondLst>
                              <p:cond delay="2925"/>
                            </p:stCondLst>
                            <p:childTnLst>
                              <p:par>
                                <p:cTn id="56" presetID="18" presetClass="entr" presetSubtype="12" fill="hold" grpId="0" nodeType="after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strips(downLeft)">
                                      <p:cBhvr>
                                        <p:cTn id="58" dur="500"/>
                                        <p:tgtEl>
                                          <p:spTgt spid="33"/>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ppt_w</p:attrName>
                                        </p:attrNameLst>
                                      </p:cBhvr>
                                      <p:tavLst>
                                        <p:tav tm="0">
                                          <p:val>
                                            <p:fltVal val="0"/>
                                          </p:val>
                                        </p:tav>
                                        <p:tav tm="100000">
                                          <p:val>
                                            <p:strVal val="#ppt_w"/>
                                          </p:val>
                                        </p:tav>
                                      </p:tavLst>
                                    </p:anim>
                                    <p:anim calcmode="lin" valueType="num">
                                      <p:cBhvr>
                                        <p:cTn id="62" dur="500" fill="hold"/>
                                        <p:tgtEl>
                                          <p:spTgt spid="34"/>
                                        </p:tgtEl>
                                        <p:attrNameLst>
                                          <p:attrName>ppt_h</p:attrName>
                                        </p:attrNameLst>
                                      </p:cBhvr>
                                      <p:tavLst>
                                        <p:tav tm="0">
                                          <p:val>
                                            <p:fltVal val="0"/>
                                          </p:val>
                                        </p:tav>
                                        <p:tav tm="100000">
                                          <p:val>
                                            <p:strVal val="#ppt_h"/>
                                          </p:val>
                                        </p:tav>
                                      </p:tavLst>
                                    </p:anim>
                                    <p:animEffect transition="in" filter="fade">
                                      <p:cBhvr>
                                        <p:cTn id="63" dur="500"/>
                                        <p:tgtEl>
                                          <p:spTgt spid="34"/>
                                        </p:tgtEl>
                                      </p:cBhvr>
                                    </p:animEffect>
                                  </p:childTnLst>
                                </p:cTn>
                              </p:par>
                            </p:childTnLst>
                          </p:cTn>
                        </p:par>
                        <p:par>
                          <p:cTn id="64" fill="hold">
                            <p:stCondLst>
                              <p:cond delay="3425"/>
                            </p:stCondLst>
                            <p:childTnLst>
                              <p:par>
                                <p:cTn id="65" presetID="18" presetClass="entr" presetSubtype="12" fill="hold" grpId="0" nodeType="after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strips(downLeft)">
                                      <p:cBhvr>
                                        <p:cTn id="67" dur="500"/>
                                        <p:tgtEl>
                                          <p:spTgt spid="55"/>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56"/>
                                        </p:tgtEl>
                                        <p:attrNameLst>
                                          <p:attrName>style.visibility</p:attrName>
                                        </p:attrNameLst>
                                      </p:cBhvr>
                                      <p:to>
                                        <p:strVal val="visible"/>
                                      </p:to>
                                    </p:set>
                                    <p:anim calcmode="lin" valueType="num">
                                      <p:cBhvr>
                                        <p:cTn id="70" dur="500" fill="hold"/>
                                        <p:tgtEl>
                                          <p:spTgt spid="56"/>
                                        </p:tgtEl>
                                        <p:attrNameLst>
                                          <p:attrName>ppt_w</p:attrName>
                                        </p:attrNameLst>
                                      </p:cBhvr>
                                      <p:tavLst>
                                        <p:tav tm="0">
                                          <p:val>
                                            <p:fltVal val="0"/>
                                          </p:val>
                                        </p:tav>
                                        <p:tav tm="100000">
                                          <p:val>
                                            <p:strVal val="#ppt_w"/>
                                          </p:val>
                                        </p:tav>
                                      </p:tavLst>
                                    </p:anim>
                                    <p:anim calcmode="lin" valueType="num">
                                      <p:cBhvr>
                                        <p:cTn id="71" dur="500" fill="hold"/>
                                        <p:tgtEl>
                                          <p:spTgt spid="56"/>
                                        </p:tgtEl>
                                        <p:attrNameLst>
                                          <p:attrName>ppt_h</p:attrName>
                                        </p:attrNameLst>
                                      </p:cBhvr>
                                      <p:tavLst>
                                        <p:tav tm="0">
                                          <p:val>
                                            <p:fltVal val="0"/>
                                          </p:val>
                                        </p:tav>
                                        <p:tav tm="100000">
                                          <p:val>
                                            <p:strVal val="#ppt_h"/>
                                          </p:val>
                                        </p:tav>
                                      </p:tavLst>
                                    </p:anim>
                                    <p:animEffect transition="in" filter="fade">
                                      <p:cBhvr>
                                        <p:cTn id="72" dur="500"/>
                                        <p:tgtEl>
                                          <p:spTgt spid="56"/>
                                        </p:tgtEl>
                                      </p:cBhvr>
                                    </p:animEffect>
                                  </p:childTnLst>
                                </p:cTn>
                              </p:par>
                            </p:childTnLst>
                          </p:cTn>
                        </p:par>
                        <p:par>
                          <p:cTn id="73" fill="hold">
                            <p:stCondLst>
                              <p:cond delay="3925"/>
                            </p:stCondLst>
                            <p:childTnLst>
                              <p:par>
                                <p:cTn id="74" presetID="47" presetClass="entr" presetSubtype="0" fill="hold" grpId="0" nodeType="afterEffect">
                                  <p:stCondLst>
                                    <p:cond delay="0"/>
                                  </p:stCondLst>
                                  <p:iterate type="lt">
                                    <p:tmPct val="10000"/>
                                  </p:iterate>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fade">
                                      <p:cBhvr>
                                        <p:cTn id="76" dur="250"/>
                                        <p:tgtEl>
                                          <p:spTgt spid="37">
                                            <p:txEl>
                                              <p:pRg st="0" end="0"/>
                                            </p:txEl>
                                          </p:spTgt>
                                        </p:tgtEl>
                                      </p:cBhvr>
                                    </p:animEffect>
                                    <p:anim calcmode="lin" valueType="num">
                                      <p:cBhvr>
                                        <p:cTn id="77" dur="25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78" dur="25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par>
                          <p:cTn id="79" fill="hold">
                            <p:stCondLst>
                              <p:cond delay="4250"/>
                            </p:stCondLst>
                            <p:childTnLst>
                              <p:par>
                                <p:cTn id="80" presetID="47" presetClass="entr" presetSubtype="0" fill="hold" grpId="0" nodeType="afterEffect">
                                  <p:stCondLst>
                                    <p:cond delay="0"/>
                                  </p:stCondLst>
                                  <p:iterate type="lt">
                                    <p:tmPct val="10000"/>
                                  </p:iterate>
                                  <p:childTnLst>
                                    <p:set>
                                      <p:cBhvr>
                                        <p:cTn id="81" dur="1" fill="hold">
                                          <p:stCondLst>
                                            <p:cond delay="0"/>
                                          </p:stCondLst>
                                        </p:cTn>
                                        <p:tgtEl>
                                          <p:spTgt spid="40">
                                            <p:txEl>
                                              <p:pRg st="0" end="0"/>
                                            </p:txEl>
                                          </p:spTgt>
                                        </p:tgtEl>
                                        <p:attrNameLst>
                                          <p:attrName>style.visibility</p:attrName>
                                        </p:attrNameLst>
                                      </p:cBhvr>
                                      <p:to>
                                        <p:strVal val="visible"/>
                                      </p:to>
                                    </p:set>
                                    <p:animEffect transition="in" filter="fade">
                                      <p:cBhvr>
                                        <p:cTn id="82" dur="250"/>
                                        <p:tgtEl>
                                          <p:spTgt spid="40">
                                            <p:txEl>
                                              <p:pRg st="0" end="0"/>
                                            </p:txEl>
                                          </p:spTgt>
                                        </p:tgtEl>
                                      </p:cBhvr>
                                    </p:animEffect>
                                    <p:anim calcmode="lin" valueType="num">
                                      <p:cBhvr>
                                        <p:cTn id="83" dur="250" fill="hold"/>
                                        <p:tgtEl>
                                          <p:spTgt spid="40">
                                            <p:txEl>
                                              <p:pRg st="0" end="0"/>
                                            </p:txEl>
                                          </p:spTgt>
                                        </p:tgtEl>
                                        <p:attrNameLst>
                                          <p:attrName>ppt_x</p:attrName>
                                        </p:attrNameLst>
                                      </p:cBhvr>
                                      <p:tavLst>
                                        <p:tav tm="0">
                                          <p:val>
                                            <p:strVal val="#ppt_x"/>
                                          </p:val>
                                        </p:tav>
                                        <p:tav tm="100000">
                                          <p:val>
                                            <p:strVal val="#ppt_x"/>
                                          </p:val>
                                        </p:tav>
                                      </p:tavLst>
                                    </p:anim>
                                    <p:anim calcmode="lin" valueType="num">
                                      <p:cBhvr>
                                        <p:cTn id="84" dur="250" fill="hold"/>
                                        <p:tgtEl>
                                          <p:spTgt spid="40">
                                            <p:txEl>
                                              <p:pRg st="0" end="0"/>
                                            </p:txEl>
                                          </p:spTgt>
                                        </p:tgtEl>
                                        <p:attrNameLst>
                                          <p:attrName>ppt_y</p:attrName>
                                        </p:attrNameLst>
                                      </p:cBhvr>
                                      <p:tavLst>
                                        <p:tav tm="0">
                                          <p:val>
                                            <p:strVal val="#ppt_y-.1"/>
                                          </p:val>
                                        </p:tav>
                                        <p:tav tm="100000">
                                          <p:val>
                                            <p:strVal val="#ppt_y"/>
                                          </p:val>
                                        </p:tav>
                                      </p:tavLst>
                                    </p:anim>
                                  </p:childTnLst>
                                </p:cTn>
                              </p:par>
                            </p:childTnLst>
                          </p:cTn>
                        </p:par>
                        <p:par>
                          <p:cTn id="85" fill="hold">
                            <p:stCondLst>
                              <p:cond delay="4600"/>
                            </p:stCondLst>
                            <p:childTnLst>
                              <p:par>
                                <p:cTn id="86" presetID="47" presetClass="entr" presetSubtype="0" fill="hold" grpId="0" nodeType="afterEffect">
                                  <p:stCondLst>
                                    <p:cond delay="0"/>
                                  </p:stCondLst>
                                  <p:iterate type="lt">
                                    <p:tmPct val="10000"/>
                                  </p:iterate>
                                  <p:childTnLst>
                                    <p:set>
                                      <p:cBhvr>
                                        <p:cTn id="87" dur="1" fill="hold">
                                          <p:stCondLst>
                                            <p:cond delay="0"/>
                                          </p:stCondLst>
                                        </p:cTn>
                                        <p:tgtEl>
                                          <p:spTgt spid="41">
                                            <p:txEl>
                                              <p:pRg st="0" end="0"/>
                                            </p:txEl>
                                          </p:spTgt>
                                        </p:tgtEl>
                                        <p:attrNameLst>
                                          <p:attrName>style.visibility</p:attrName>
                                        </p:attrNameLst>
                                      </p:cBhvr>
                                      <p:to>
                                        <p:strVal val="visible"/>
                                      </p:to>
                                    </p:set>
                                    <p:animEffect transition="in" filter="fade">
                                      <p:cBhvr>
                                        <p:cTn id="88" dur="250"/>
                                        <p:tgtEl>
                                          <p:spTgt spid="41">
                                            <p:txEl>
                                              <p:pRg st="0" end="0"/>
                                            </p:txEl>
                                          </p:spTgt>
                                        </p:tgtEl>
                                      </p:cBhvr>
                                    </p:animEffect>
                                    <p:anim calcmode="lin" valueType="num">
                                      <p:cBhvr>
                                        <p:cTn id="89" dur="25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90" dur="250" fill="hold"/>
                                        <p:tgtEl>
                                          <p:spTgt spid="41">
                                            <p:txEl>
                                              <p:pRg st="0" end="0"/>
                                            </p:txEl>
                                          </p:spTgt>
                                        </p:tgtEl>
                                        <p:attrNameLst>
                                          <p:attrName>ppt_y</p:attrName>
                                        </p:attrNameLst>
                                      </p:cBhvr>
                                      <p:tavLst>
                                        <p:tav tm="0">
                                          <p:val>
                                            <p:strVal val="#ppt_y-.1"/>
                                          </p:val>
                                        </p:tav>
                                        <p:tav tm="100000">
                                          <p:val>
                                            <p:strVal val="#ppt_y"/>
                                          </p:val>
                                        </p:tav>
                                      </p:tavLst>
                                    </p:anim>
                                  </p:childTnLst>
                                </p:cTn>
                              </p:par>
                            </p:childTnLst>
                          </p:cTn>
                        </p:par>
                        <p:par>
                          <p:cTn id="91" fill="hold">
                            <p:stCondLst>
                              <p:cond delay="4875"/>
                            </p:stCondLst>
                            <p:childTnLst>
                              <p:par>
                                <p:cTn id="92" presetID="47" presetClass="entr" presetSubtype="0" fill="hold" grpId="0" nodeType="afterEffect">
                                  <p:stCondLst>
                                    <p:cond delay="0"/>
                                  </p:stCondLst>
                                  <p:iterate type="lt">
                                    <p:tmPct val="10000"/>
                                  </p:iterate>
                                  <p:childTnLst>
                                    <p:set>
                                      <p:cBhvr>
                                        <p:cTn id="93" dur="1" fill="hold">
                                          <p:stCondLst>
                                            <p:cond delay="0"/>
                                          </p:stCondLst>
                                        </p:cTn>
                                        <p:tgtEl>
                                          <p:spTgt spid="42">
                                            <p:txEl>
                                              <p:pRg st="0" end="0"/>
                                            </p:txEl>
                                          </p:spTgt>
                                        </p:tgtEl>
                                        <p:attrNameLst>
                                          <p:attrName>style.visibility</p:attrName>
                                        </p:attrNameLst>
                                      </p:cBhvr>
                                      <p:to>
                                        <p:strVal val="visible"/>
                                      </p:to>
                                    </p:set>
                                    <p:animEffect transition="in" filter="fade">
                                      <p:cBhvr>
                                        <p:cTn id="94" dur="250"/>
                                        <p:tgtEl>
                                          <p:spTgt spid="42">
                                            <p:txEl>
                                              <p:pRg st="0" end="0"/>
                                            </p:txEl>
                                          </p:spTgt>
                                        </p:tgtEl>
                                      </p:cBhvr>
                                    </p:animEffect>
                                    <p:anim calcmode="lin" valueType="num">
                                      <p:cBhvr>
                                        <p:cTn id="95" dur="25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96" dur="250" fill="hold"/>
                                        <p:tgtEl>
                                          <p:spTgt spid="4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21" grpId="0" animBg="1"/>
      <p:bldP spid="22" grpId="0"/>
      <p:bldP spid="23" grpId="0" build="p"/>
      <p:bldP spid="25" grpId="0" animBg="1"/>
      <p:bldP spid="26" grpId="0"/>
      <p:bldP spid="29" grpId="0" animBg="1"/>
      <p:bldP spid="30" grpId="0"/>
      <p:bldP spid="33" grpId="0" animBg="1"/>
      <p:bldP spid="34" grpId="0"/>
      <p:bldP spid="55" grpId="0" animBg="1"/>
      <p:bldP spid="56" grpId="0"/>
      <p:bldP spid="37" grpId="0" build="p"/>
      <p:bldP spid="40" grpId="0" build="p"/>
      <p:bldP spid="41" grpId="0" build="p"/>
      <p:bldP spid="4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7" name="文本框 6"/>
          <p:cNvSpPr txBox="1"/>
          <p:nvPr/>
        </p:nvSpPr>
        <p:spPr>
          <a:xfrm>
            <a:off x="906494" y="3018792"/>
            <a:ext cx="7141381" cy="923330"/>
          </a:xfrm>
          <a:prstGeom prst="rect">
            <a:avLst/>
          </a:prstGeom>
          <a:noFill/>
        </p:spPr>
        <p:txBody>
          <a:bodyPr vert="horz" wrap="square" rtlCol="0">
            <a:spAutoFit/>
          </a:bodyPr>
          <a:lstStyle/>
          <a:p>
            <a:pPr algn="ctr"/>
            <a:r>
              <a:rPr lang="zh-CN" altLang="en-US" sz="5400" spc="1200" dirty="0" smtClean="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谢谢</a:t>
            </a:r>
            <a:endParaRPr lang="zh-CN" altLang="en-US" sz="5400" spc="12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8" name="矩形 7"/>
          <p:cNvSpPr/>
          <p:nvPr/>
        </p:nvSpPr>
        <p:spPr>
          <a:xfrm>
            <a:off x="1196842" y="4408893"/>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1365747" y="4301930"/>
            <a:ext cx="6058635" cy="369332"/>
          </a:xfrm>
          <a:prstGeom prst="rect">
            <a:avLst/>
          </a:prstGeom>
          <a:noFill/>
        </p:spPr>
        <p:txBody>
          <a:bodyPr wrap="square" rtlCol="0">
            <a:spAutoFit/>
          </a:bodyPr>
          <a:lstStyle/>
          <a:p>
            <a:pPr algn="ctr"/>
            <a:r>
              <a:rPr lang="en-US" altLang="zh-CN"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2018</a:t>
            </a:r>
            <a:r>
              <a:rPr lang="zh-CN" altLang="en-US"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年</a:t>
            </a:r>
            <a:r>
              <a:rPr lang="en-US" altLang="zh-CN"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6</a:t>
            </a:r>
            <a:r>
              <a:rPr lang="zh-CN" altLang="en-US"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月</a:t>
            </a:r>
            <a:r>
              <a:rPr lang="en-US" altLang="zh-CN"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15</a:t>
            </a:r>
            <a:r>
              <a:rPr lang="zh-CN" altLang="en-US"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日</a:t>
            </a:r>
            <a:endParaRPr lang="zh-CN" altLang="en-US"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p:cNvCxnSpPr/>
          <p:nvPr/>
        </p:nvCxnSpPr>
        <p:spPr>
          <a:xfrm flipH="1">
            <a:off x="1041721" y="4139591"/>
            <a:ext cx="6486839"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062428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par>
                                <p:cTn id="10" presetID="22" presetClass="entr" presetSubtype="2" fill="hold" nodeType="withEffect">
                                  <p:stCondLst>
                                    <p:cond delay="50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par>
                          <p:cTn id="13" fill="hold">
                            <p:stCondLst>
                              <p:cond delay="1100"/>
                            </p:stCondLst>
                            <p:childTnLst>
                              <p:par>
                                <p:cTn id="14" presetID="17" presetClass="entr" presetSubtype="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750" fill="hold"/>
                                        <p:tgtEl>
                                          <p:spTgt spid="8"/>
                                        </p:tgtEl>
                                        <p:attrNameLst>
                                          <p:attrName>ppt_x</p:attrName>
                                        </p:attrNameLst>
                                      </p:cBhvr>
                                      <p:tavLst>
                                        <p:tav tm="0">
                                          <p:val>
                                            <p:strVal val="#ppt_x"/>
                                          </p:val>
                                        </p:tav>
                                        <p:tav tm="100000">
                                          <p:val>
                                            <p:strVal val="#ppt_x"/>
                                          </p:val>
                                        </p:tav>
                                      </p:tavLst>
                                    </p:anim>
                                    <p:anim calcmode="lin" valueType="num">
                                      <p:cBhvr>
                                        <p:cTn id="17" dur="750" fill="hold"/>
                                        <p:tgtEl>
                                          <p:spTgt spid="8"/>
                                        </p:tgtEl>
                                        <p:attrNameLst>
                                          <p:attrName>ppt_y</p:attrName>
                                        </p:attrNameLst>
                                      </p:cBhvr>
                                      <p:tavLst>
                                        <p:tav tm="0">
                                          <p:val>
                                            <p:strVal val="#ppt_y-#ppt_h/2"/>
                                          </p:val>
                                        </p:tav>
                                        <p:tav tm="100000">
                                          <p:val>
                                            <p:strVal val="#ppt_y"/>
                                          </p:val>
                                        </p:tav>
                                      </p:tavLst>
                                    </p:anim>
                                    <p:anim calcmode="lin" valueType="num">
                                      <p:cBhvr>
                                        <p:cTn id="18" dur="750" fill="hold"/>
                                        <p:tgtEl>
                                          <p:spTgt spid="8"/>
                                        </p:tgtEl>
                                        <p:attrNameLst>
                                          <p:attrName>ppt_w</p:attrName>
                                        </p:attrNameLst>
                                      </p:cBhvr>
                                      <p:tavLst>
                                        <p:tav tm="0">
                                          <p:val>
                                            <p:strVal val="#ppt_w"/>
                                          </p:val>
                                        </p:tav>
                                        <p:tav tm="100000">
                                          <p:val>
                                            <p:strVal val="#ppt_w"/>
                                          </p:val>
                                        </p:tav>
                                      </p:tavLst>
                                    </p:anim>
                                    <p:anim calcmode="lin" valueType="num">
                                      <p:cBhvr>
                                        <p:cTn id="19" dur="750" fill="hold"/>
                                        <p:tgtEl>
                                          <p:spTgt spid="8"/>
                                        </p:tgtEl>
                                        <p:attrNameLst>
                                          <p:attrName>ppt_h</p:attrName>
                                        </p:attrNameLst>
                                      </p:cBhvr>
                                      <p:tavLst>
                                        <p:tav tm="0">
                                          <p:val>
                                            <p:fltVal val="0"/>
                                          </p:val>
                                        </p:tav>
                                        <p:tav tm="100000">
                                          <p:val>
                                            <p:strVal val="#ppt_h"/>
                                          </p:val>
                                        </p:tav>
                                      </p:tavLst>
                                    </p:anim>
                                  </p:childTnLst>
                                </p:cTn>
                              </p:par>
                              <p:par>
                                <p:cTn id="20" presetID="22" presetClass="entr" presetSubtype="8" fill="hold" grpId="0" nodeType="withEffect">
                                  <p:stCondLst>
                                    <p:cond delay="55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grpSp>
        <p:nvGrpSpPr>
          <p:cNvPr id="31" name="组合 30"/>
          <p:cNvGrpSpPr/>
          <p:nvPr/>
        </p:nvGrpSpPr>
        <p:grpSpPr>
          <a:xfrm>
            <a:off x="832513" y="2948738"/>
            <a:ext cx="787807" cy="4987327"/>
            <a:chOff x="807489" y="2061742"/>
            <a:chExt cx="787807" cy="4987327"/>
          </a:xfrm>
        </p:grpSpPr>
        <p:cxnSp>
          <p:nvCxnSpPr>
            <p:cNvPr id="18" name="直接连接符 17"/>
            <p:cNvCxnSpPr/>
            <p:nvPr/>
          </p:nvCxnSpPr>
          <p:spPr>
            <a:xfrm>
              <a:off x="1338486" y="2214941"/>
              <a:ext cx="0" cy="483412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a:grpSpLocks noChangeAspect="1"/>
            </p:cNvGrpSpPr>
            <p:nvPr/>
          </p:nvGrpSpPr>
          <p:grpSpPr>
            <a:xfrm>
              <a:off x="875296" y="2061742"/>
              <a:ext cx="720000" cy="742089"/>
              <a:chOff x="4724972" y="1458268"/>
              <a:chExt cx="742579" cy="816111"/>
            </a:xfrm>
          </p:grpSpPr>
          <p:sp>
            <p:nvSpPr>
              <p:cNvPr id="6" name="菱形 5"/>
              <p:cNvSpPr/>
              <p:nvPr/>
            </p:nvSpPr>
            <p:spPr>
              <a:xfrm>
                <a:off x="4724972" y="1458268"/>
                <a:ext cx="742579" cy="789978"/>
              </a:xfrm>
              <a:prstGeom prst="diamond">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7" name="Rectangle 22"/>
              <p:cNvSpPr>
                <a:spLocks noChangeArrowheads="1"/>
              </p:cNvSpPr>
              <p:nvPr/>
            </p:nvSpPr>
            <p:spPr bwMode="auto">
              <a:xfrm>
                <a:off x="4819195" y="1495882"/>
                <a:ext cx="414266" cy="778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zh-CN"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a:t>
                </a:r>
              </a:p>
            </p:txBody>
          </p:sp>
        </p:grpSp>
        <p:grpSp>
          <p:nvGrpSpPr>
            <p:cNvPr id="3" name="组合 2"/>
            <p:cNvGrpSpPr>
              <a:grpSpLocks noChangeAspect="1"/>
            </p:cNvGrpSpPr>
            <p:nvPr/>
          </p:nvGrpSpPr>
          <p:grpSpPr>
            <a:xfrm>
              <a:off x="832513" y="3293506"/>
              <a:ext cx="720000" cy="720000"/>
              <a:chOff x="4714013" y="3041801"/>
              <a:chExt cx="846000" cy="846000"/>
            </a:xfrm>
          </p:grpSpPr>
          <p:sp>
            <p:nvSpPr>
              <p:cNvPr id="8" name="菱形 7"/>
              <p:cNvSpPr/>
              <p:nvPr/>
            </p:nvSpPr>
            <p:spPr>
              <a:xfrm>
                <a:off x="4714013" y="3041801"/>
                <a:ext cx="846000" cy="846000"/>
              </a:xfrm>
              <a:prstGeom prst="diamond">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9" name="Rectangle 22"/>
              <p:cNvSpPr>
                <a:spLocks noChangeArrowheads="1"/>
              </p:cNvSpPr>
              <p:nvPr/>
            </p:nvSpPr>
            <p:spPr bwMode="auto">
              <a:xfrm>
                <a:off x="4853274" y="3052780"/>
                <a:ext cx="414266" cy="831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2</a:t>
                </a:r>
                <a:endParaRPr lang="zh-CN"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grpSp>
          <p:nvGrpSpPr>
            <p:cNvPr id="16" name="组合 15"/>
            <p:cNvGrpSpPr>
              <a:grpSpLocks noChangeAspect="1"/>
            </p:cNvGrpSpPr>
            <p:nvPr/>
          </p:nvGrpSpPr>
          <p:grpSpPr>
            <a:xfrm>
              <a:off x="807489" y="4503181"/>
              <a:ext cx="720000" cy="720000"/>
              <a:chOff x="4719547" y="4625335"/>
              <a:chExt cx="846000" cy="846000"/>
            </a:xfrm>
          </p:grpSpPr>
          <p:sp>
            <p:nvSpPr>
              <p:cNvPr id="10" name="菱形 9"/>
              <p:cNvSpPr/>
              <p:nvPr/>
            </p:nvSpPr>
            <p:spPr>
              <a:xfrm>
                <a:off x="4719547" y="4625335"/>
                <a:ext cx="846000" cy="846000"/>
              </a:xfrm>
              <a:prstGeom prst="diamond">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11" name="Rectangle 22"/>
              <p:cNvSpPr>
                <a:spLocks noChangeArrowheads="1"/>
              </p:cNvSpPr>
              <p:nvPr/>
            </p:nvSpPr>
            <p:spPr bwMode="auto">
              <a:xfrm>
                <a:off x="4828202" y="4636314"/>
                <a:ext cx="414266" cy="831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3</a:t>
                </a:r>
                <a:endParaRPr lang="zh-CN"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grpSp>
      <p:sp>
        <p:nvSpPr>
          <p:cNvPr id="12" name="Rectangle 23"/>
          <p:cNvSpPr/>
          <p:nvPr/>
        </p:nvSpPr>
        <p:spPr>
          <a:xfrm>
            <a:off x="1363510" y="1724824"/>
            <a:ext cx="8834091" cy="523220"/>
          </a:xfrm>
          <a:prstGeom prst="rect">
            <a:avLst/>
          </a:prstGeom>
        </p:spPr>
        <p:txBody>
          <a:bodyPr wrap="square">
            <a:spAutoFit/>
          </a:bodyPr>
          <a:lstStyle/>
          <a:p>
            <a:pPr algn="just">
              <a:defRPr/>
            </a:pPr>
            <a:r>
              <a:rPr lang="zh-CN" altLang="en-US" sz="14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技术分析在</a:t>
            </a:r>
            <a:r>
              <a:rPr lang="zh-CN" altLang="en-US" sz="14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揭示支配市场剧烈动态的规则方面产生了很大的局限性</a:t>
            </a:r>
            <a:r>
              <a:rPr lang="zh-CN" altLang="en-US" sz="14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，基本面分析则</a:t>
            </a:r>
            <a:r>
              <a:rPr lang="zh-CN" altLang="en-US" sz="14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着重于分析每家公司的财务报表</a:t>
            </a:r>
            <a:r>
              <a:rPr lang="zh-CN" altLang="en-US" sz="14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，但这些</a:t>
            </a:r>
            <a:r>
              <a:rPr lang="zh-CN" altLang="en-US" sz="14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报表无法捕捉最近趋势的影响。网络媒体的内容确实已成为投资者了解市场趋势和波动的</a:t>
            </a:r>
            <a:r>
              <a:rPr lang="zh-CN" altLang="en-US" sz="14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金矿。</a:t>
            </a:r>
            <a:endParaRPr lang="en-US" sz="14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Rectangle 23"/>
          <p:cNvSpPr/>
          <p:nvPr/>
        </p:nvSpPr>
        <p:spPr>
          <a:xfrm>
            <a:off x="1834597" y="3184790"/>
            <a:ext cx="4785974" cy="523220"/>
          </a:xfrm>
          <a:prstGeom prst="rect">
            <a:avLst/>
          </a:prstGeom>
        </p:spPr>
        <p:txBody>
          <a:bodyPr wrap="square">
            <a:spAutoFit/>
          </a:bodyPr>
          <a:lstStyle/>
          <a:p>
            <a:pPr algn="just">
              <a:defRPr/>
            </a:pPr>
            <a:r>
              <a:rPr lang="zh-CN" altLang="en-US" sz="14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单个新闻文本质量低且信息不足，与近期的新闻之间有依赖的关系</a:t>
            </a:r>
            <a:endParaRPr lang="en-US" sz="14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Rectangle 23"/>
          <p:cNvSpPr/>
          <p:nvPr/>
        </p:nvSpPr>
        <p:spPr>
          <a:xfrm>
            <a:off x="1834597" y="4451456"/>
            <a:ext cx="4494278" cy="461665"/>
          </a:xfrm>
          <a:prstGeom prst="rect">
            <a:avLst/>
          </a:prstGeom>
        </p:spPr>
        <p:txBody>
          <a:bodyPr wrap="square">
            <a:spAutoFit/>
          </a:bodyPr>
          <a:lstStyle/>
          <a:p>
            <a:pPr algn="just">
              <a:defRPr/>
            </a:pPr>
            <a:r>
              <a:rPr lang="zh-CN" altLang="en-US" sz="14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互联网中的文本多而且杂，甚至很多新闻可能是谣言</a:t>
            </a:r>
            <a:endParaRPr lang="en-US" altLang="zh-CN" sz="14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gn="just" eaLnBrk="1" fontAlgn="auto" hangingPunct="1">
              <a:spcBef>
                <a:spcPts val="0"/>
              </a:spcBef>
              <a:spcAft>
                <a:spcPts val="0"/>
              </a:spcAft>
              <a:defRPr/>
            </a:pPr>
            <a:endParaRPr lang="en-US" sz="1000" noProof="1">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832513" y="218364"/>
            <a:ext cx="1187355" cy="461665"/>
          </a:xfrm>
          <a:prstGeom prst="rect">
            <a:avLst/>
          </a:prstGeom>
          <a:noFill/>
        </p:spPr>
        <p:txBody>
          <a:bodyPr wrap="square" rtlCol="0">
            <a:spAutoFit/>
          </a:bodyPr>
          <a:lstStyle/>
          <a:p>
            <a:r>
              <a:rPr lang="en-US" altLang="zh-CN" sz="2400" dirty="0" smtClean="0">
                <a:solidFill>
                  <a:schemeClr val="bg1"/>
                </a:solidFill>
                <a:latin typeface="Times New Roman" panose="02020603050405020304" pitchFamily="18" charset="0"/>
                <a:cs typeface="Times New Roman" panose="02020603050405020304" pitchFamily="18" charset="0"/>
              </a:rPr>
              <a:t>01</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30" name="文本框 29"/>
          <p:cNvSpPr txBox="1"/>
          <p:nvPr/>
        </p:nvSpPr>
        <p:spPr>
          <a:xfrm>
            <a:off x="4412812" y="650374"/>
            <a:ext cx="4049257" cy="584775"/>
          </a:xfrm>
          <a:prstGeom prst="rect">
            <a:avLst/>
          </a:prstGeom>
          <a:noFill/>
        </p:spPr>
        <p:txBody>
          <a:bodyPr wrap="square" rtlCol="0">
            <a:spAutoFit/>
          </a:bodyPr>
          <a:lstStyle/>
          <a:p>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背景</a:t>
            </a:r>
            <a:r>
              <a:rPr lang="en-US" altLang="zh-CN" sz="24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background</a:t>
            </a:r>
            <a:endPar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Rectangle 23"/>
          <p:cNvSpPr/>
          <p:nvPr/>
        </p:nvSpPr>
        <p:spPr>
          <a:xfrm>
            <a:off x="1834597" y="5656567"/>
            <a:ext cx="8834090" cy="307777"/>
          </a:xfrm>
          <a:prstGeom prst="rect">
            <a:avLst/>
          </a:prstGeom>
        </p:spPr>
        <p:txBody>
          <a:bodyPr wrap="square">
            <a:spAutoFit/>
          </a:bodyPr>
          <a:lstStyle/>
          <a:p>
            <a:pPr algn="just">
              <a:defRPr/>
            </a:pPr>
            <a:r>
              <a:rPr lang="zh-CN" altLang="en-US" sz="14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在一个时间段内某些股票的新闻数目很少，无法给股票预测提供充足的信息</a:t>
            </a:r>
            <a:endParaRPr lang="en-US" sz="14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3" name="图片 32"/>
          <p:cNvPicPr>
            <a:picLocks noChangeAspect="1"/>
          </p:cNvPicPr>
          <p:nvPr/>
        </p:nvPicPr>
        <p:blipFill>
          <a:blip r:embed="rId4"/>
          <a:stretch>
            <a:fillRect/>
          </a:stretch>
        </p:blipFill>
        <p:spPr>
          <a:xfrm>
            <a:off x="6620571" y="2604626"/>
            <a:ext cx="5571429" cy="2714286"/>
          </a:xfrm>
          <a:prstGeom prst="rect">
            <a:avLst/>
          </a:prstGeom>
        </p:spPr>
      </p:pic>
    </p:spTree>
    <p:extLst>
      <p:ext uri="{BB962C8B-B14F-4D97-AF65-F5344CB8AC3E}">
        <p14:creationId xmlns:p14="http://schemas.microsoft.com/office/powerpoint/2010/main" val="48228601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anim calcmode="lin" valueType="num">
                                      <p:cBhvr>
                                        <p:cTn id="13" dur="500" fill="hold"/>
                                        <p:tgtEl>
                                          <p:spTgt spid="13"/>
                                        </p:tgtEl>
                                        <p:attrNameLst>
                                          <p:attrName>ppt_x</p:attrName>
                                        </p:attrNameLst>
                                      </p:cBhvr>
                                      <p:tavLst>
                                        <p:tav tm="0">
                                          <p:val>
                                            <p:strVal val="#ppt_x"/>
                                          </p:val>
                                        </p:tav>
                                        <p:tav tm="100000">
                                          <p:val>
                                            <p:strVal val="#ppt_x"/>
                                          </p:val>
                                        </p:tav>
                                      </p:tavLst>
                                    </p:anim>
                                    <p:anim calcmode="lin" valueType="num">
                                      <p:cBhvr>
                                        <p:cTn id="14" dur="5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5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anim calcmode="lin" valueType="num">
                                      <p:cBhvr>
                                        <p:cTn id="18" dur="500" fill="hold"/>
                                        <p:tgtEl>
                                          <p:spTgt spid="14"/>
                                        </p:tgtEl>
                                        <p:attrNameLst>
                                          <p:attrName>ppt_x</p:attrName>
                                        </p:attrNameLst>
                                      </p:cBhvr>
                                      <p:tavLst>
                                        <p:tav tm="0">
                                          <p:val>
                                            <p:strVal val="#ppt_x"/>
                                          </p:val>
                                        </p:tav>
                                        <p:tav tm="100000">
                                          <p:val>
                                            <p:strVal val="#ppt_x"/>
                                          </p:val>
                                        </p:tav>
                                      </p:tavLst>
                                    </p:anim>
                                    <p:anim calcmode="lin" valueType="num">
                                      <p:cBhvr>
                                        <p:cTn id="19" dur="500" fill="hold"/>
                                        <p:tgtEl>
                                          <p:spTgt spid="14"/>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500"/>
                                  </p:stCondLst>
                                  <p:iterate type="lt">
                                    <p:tmPct val="10000"/>
                                  </p:iterate>
                                  <p:childTnLst>
                                    <p:set>
                                      <p:cBhvr>
                                        <p:cTn id="21" dur="1" fill="hold">
                                          <p:stCondLst>
                                            <p:cond delay="0"/>
                                          </p:stCondLst>
                                        </p:cTn>
                                        <p:tgtEl>
                                          <p:spTgt spid="30"/>
                                        </p:tgtEl>
                                        <p:attrNameLst>
                                          <p:attrName>style.visibility</p:attrName>
                                        </p:attrNameLst>
                                      </p:cBhvr>
                                      <p:to>
                                        <p:strVal val="visible"/>
                                      </p:to>
                                    </p:set>
                                    <p:anim calcmode="lin" valueType="num">
                                      <p:cBhvr>
                                        <p:cTn id="22" dur="500" fill="hold"/>
                                        <p:tgtEl>
                                          <p:spTgt spid="30"/>
                                        </p:tgtEl>
                                        <p:attrNameLst>
                                          <p:attrName>ppt_w</p:attrName>
                                        </p:attrNameLst>
                                      </p:cBhvr>
                                      <p:tavLst>
                                        <p:tav tm="0">
                                          <p:val>
                                            <p:fltVal val="0"/>
                                          </p:val>
                                        </p:tav>
                                        <p:tav tm="100000">
                                          <p:val>
                                            <p:strVal val="#ppt_w"/>
                                          </p:val>
                                        </p:tav>
                                      </p:tavLst>
                                    </p:anim>
                                    <p:anim calcmode="lin" valueType="num">
                                      <p:cBhvr>
                                        <p:cTn id="23" dur="500" fill="hold"/>
                                        <p:tgtEl>
                                          <p:spTgt spid="30"/>
                                        </p:tgtEl>
                                        <p:attrNameLst>
                                          <p:attrName>ppt_h</p:attrName>
                                        </p:attrNameLst>
                                      </p:cBhvr>
                                      <p:tavLst>
                                        <p:tav tm="0">
                                          <p:val>
                                            <p:fltVal val="0"/>
                                          </p:val>
                                        </p:tav>
                                        <p:tav tm="100000">
                                          <p:val>
                                            <p:strVal val="#ppt_h"/>
                                          </p:val>
                                        </p:tav>
                                      </p:tavLst>
                                    </p:anim>
                                    <p:animEffect transition="in" filter="fade">
                                      <p:cBhvr>
                                        <p:cTn id="24" dur="500"/>
                                        <p:tgtEl>
                                          <p:spTgt spid="30"/>
                                        </p:tgtEl>
                                      </p:cBhvr>
                                    </p:animEffect>
                                  </p:childTnLst>
                                </p:cTn>
                              </p:par>
                              <p:par>
                                <p:cTn id="25" presetID="42" presetClass="entr" presetSubtype="0" fill="hold" grpId="0" nodeType="withEffect">
                                  <p:stCondLst>
                                    <p:cond delay="25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anim calcmode="lin" valueType="num">
                                      <p:cBhvr>
                                        <p:cTn id="28" dur="500" fill="hold"/>
                                        <p:tgtEl>
                                          <p:spTgt spid="32"/>
                                        </p:tgtEl>
                                        <p:attrNameLst>
                                          <p:attrName>ppt_x</p:attrName>
                                        </p:attrNameLst>
                                      </p:cBhvr>
                                      <p:tavLst>
                                        <p:tav tm="0">
                                          <p:val>
                                            <p:strVal val="#ppt_x"/>
                                          </p:val>
                                        </p:tav>
                                        <p:tav tm="100000">
                                          <p:val>
                                            <p:strVal val="#ppt_x"/>
                                          </p:val>
                                        </p:tav>
                                      </p:tavLst>
                                    </p:anim>
                                    <p:anim calcmode="lin" valueType="num">
                                      <p:cBhvr>
                                        <p:cTn id="29"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30"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grpSp>
        <p:nvGrpSpPr>
          <p:cNvPr id="4" name="组合 3"/>
          <p:cNvGrpSpPr/>
          <p:nvPr/>
        </p:nvGrpSpPr>
        <p:grpSpPr>
          <a:xfrm>
            <a:off x="1214651" y="2035499"/>
            <a:ext cx="3706098" cy="2416910"/>
            <a:chOff x="1173599" y="3995664"/>
            <a:chExt cx="2565596" cy="1592360"/>
          </a:xfrm>
        </p:grpSpPr>
        <p:sp>
          <p:nvSpPr>
            <p:cNvPr id="5" name="矩形标注 4"/>
            <p:cNvSpPr/>
            <p:nvPr/>
          </p:nvSpPr>
          <p:spPr>
            <a:xfrm flipV="1">
              <a:off x="1173599" y="3995664"/>
              <a:ext cx="2565596" cy="1592360"/>
            </a:xfrm>
            <a:prstGeom prst="wedgeRectCallout">
              <a:avLst>
                <a:gd name="adj1" fmla="val -157"/>
                <a:gd name="adj2" fmla="val 64852"/>
              </a:avLst>
            </a:prstGeom>
            <a:solidFill>
              <a:srgbClr val="2E2D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 name="Rectangle 23"/>
            <p:cNvSpPr/>
            <p:nvPr/>
          </p:nvSpPr>
          <p:spPr>
            <a:xfrm>
              <a:off x="1240429" y="4517594"/>
              <a:ext cx="2498766" cy="1013584"/>
            </a:xfrm>
            <a:prstGeom prst="rect">
              <a:avLst/>
            </a:prstGeom>
          </p:spPr>
          <p:txBody>
            <a:bodyPr wrap="square">
              <a:spAutoFit/>
            </a:bodyPr>
            <a:lstStyle/>
            <a:p>
              <a:pPr>
                <a:lnSpc>
                  <a:spcPct val="150000"/>
                </a:lnSpc>
              </a:pPr>
              <a:r>
                <a:rPr lang="zh-CN" alt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新闻并不是单独的发挥作用，由于信息有限或模糊，人类投资者通常不愿意依靠单一新闻进行</a:t>
              </a:r>
              <a:r>
                <a:rPr lang="zh-CN" altLang="en-US" sz="1400" noProof="1" smtClean="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预测，而是将其按照时间序列做一个整体考虑</a:t>
              </a:r>
              <a:endParaRPr 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4" name="文本框 23"/>
            <p:cNvSpPr txBox="1"/>
            <p:nvPr/>
          </p:nvSpPr>
          <p:spPr>
            <a:xfrm>
              <a:off x="1240429" y="4158466"/>
              <a:ext cx="1407922" cy="278012"/>
            </a:xfrm>
            <a:prstGeom prst="rect">
              <a:avLst/>
            </a:prstGeom>
            <a:noFill/>
          </p:spPr>
          <p:txBody>
            <a:bodyPr wrap="square" rtlCol="0">
              <a:spAutoFit/>
            </a:bodyPr>
            <a:lstStyle/>
            <a:p>
              <a:r>
                <a:rPr lang="zh-CN" altLang="en-US"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顺序上下文相关性</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组合 9"/>
          <p:cNvGrpSpPr/>
          <p:nvPr/>
        </p:nvGrpSpPr>
        <p:grpSpPr>
          <a:xfrm>
            <a:off x="3301789" y="4737490"/>
            <a:ext cx="4197185" cy="1899018"/>
            <a:chOff x="4331347" y="4058875"/>
            <a:chExt cx="3356178" cy="1487014"/>
          </a:xfrm>
        </p:grpSpPr>
        <p:sp>
          <p:nvSpPr>
            <p:cNvPr id="7" name="矩形标注 6"/>
            <p:cNvSpPr/>
            <p:nvPr/>
          </p:nvSpPr>
          <p:spPr>
            <a:xfrm flipV="1">
              <a:off x="4331347" y="4058875"/>
              <a:ext cx="3356178" cy="1412986"/>
            </a:xfrm>
            <a:prstGeom prst="wedgeRectCallout">
              <a:avLst>
                <a:gd name="adj1" fmla="val -4818"/>
                <a:gd name="adj2" fmla="val 59255"/>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 name="Rectangle 23"/>
            <p:cNvSpPr/>
            <p:nvPr/>
          </p:nvSpPr>
          <p:spPr>
            <a:xfrm>
              <a:off x="4682618" y="4522532"/>
              <a:ext cx="2907674" cy="1023357"/>
            </a:xfrm>
            <a:prstGeom prst="rect">
              <a:avLst/>
            </a:prstGeom>
          </p:spPr>
          <p:txBody>
            <a:bodyPr wrap="square">
              <a:spAutoFit/>
            </a:bodyPr>
            <a:lstStyle/>
            <a:p>
              <a:pPr>
                <a:lnSpc>
                  <a:spcPct val="150000"/>
                </a:lnSpc>
                <a:defRPr/>
              </a:pPr>
              <a:r>
                <a:rPr lang="zh-CN" altLang="en-US" sz="1400" noProof="1" smtClean="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当分析一篇新闻时，人类通常能够区分不同质量的新闻，高质量文本高权重，低质量文本低权重</a:t>
              </a:r>
              <a:endParaRPr lang="en-US" sz="1400" noProof="1">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6" name="文本框 25"/>
            <p:cNvSpPr txBox="1"/>
            <p:nvPr/>
          </p:nvSpPr>
          <p:spPr>
            <a:xfrm>
              <a:off x="4682618" y="4227228"/>
              <a:ext cx="1428340" cy="369332"/>
            </a:xfrm>
            <a:prstGeom prst="rect">
              <a:avLst/>
            </a:prstGeom>
            <a:noFill/>
          </p:spPr>
          <p:txBody>
            <a:bodyPr wrap="square" rtlCol="0">
              <a:spAutoFit/>
            </a:bodyPr>
            <a:lstStyle/>
            <a:p>
              <a:r>
                <a:rPr lang="zh-CN" altLang="en-US" b="1" dirty="0" smtClean="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多元影响</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 name="组合 8"/>
          <p:cNvGrpSpPr/>
          <p:nvPr/>
        </p:nvGrpSpPr>
        <p:grpSpPr>
          <a:xfrm>
            <a:off x="7045751" y="1653902"/>
            <a:ext cx="3415482" cy="2340862"/>
            <a:chOff x="8475542" y="3966983"/>
            <a:chExt cx="2589855" cy="1668203"/>
          </a:xfrm>
        </p:grpSpPr>
        <p:sp>
          <p:nvSpPr>
            <p:cNvPr id="8" name="矩形标注 7"/>
            <p:cNvSpPr/>
            <p:nvPr/>
          </p:nvSpPr>
          <p:spPr>
            <a:xfrm flipV="1">
              <a:off x="8475542" y="3966983"/>
              <a:ext cx="2589855" cy="1668203"/>
            </a:xfrm>
            <a:prstGeom prst="wedgeRectCallout">
              <a:avLst>
                <a:gd name="adj1" fmla="val -3438"/>
                <a:gd name="adj2" fmla="val 63437"/>
              </a:avLst>
            </a:prstGeom>
            <a:solidFill>
              <a:schemeClr val="tx1">
                <a:lumMod val="50000"/>
                <a:lumOff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 name="Rectangle 23"/>
            <p:cNvSpPr/>
            <p:nvPr/>
          </p:nvSpPr>
          <p:spPr>
            <a:xfrm>
              <a:off x="8702894" y="4511542"/>
              <a:ext cx="2268908" cy="833474"/>
            </a:xfrm>
            <a:prstGeom prst="rect">
              <a:avLst/>
            </a:prstGeom>
          </p:spPr>
          <p:txBody>
            <a:bodyPr wrap="square">
              <a:spAutoFit/>
            </a:bodyPr>
            <a:lstStyle/>
            <a:p>
              <a:pPr>
                <a:defRPr/>
              </a:pPr>
              <a:r>
                <a:rPr lang="zh-CN" altLang="en-US" sz="1400" noProof="1" smtClean="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在新闻文本数量稀缺并且表达语义含糊不清时，人们会首先通过转到更丰富的文本信息中去获取知识，然后再回过头来挖掘这些文本中的信息。</a:t>
              </a:r>
              <a:endParaRPr 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8" name="文本框 27"/>
            <p:cNvSpPr txBox="1"/>
            <p:nvPr/>
          </p:nvSpPr>
          <p:spPr>
            <a:xfrm>
              <a:off x="8663977" y="4161652"/>
              <a:ext cx="1920036" cy="263203"/>
            </a:xfrm>
            <a:prstGeom prst="rect">
              <a:avLst/>
            </a:prstGeom>
            <a:noFill/>
          </p:spPr>
          <p:txBody>
            <a:bodyPr wrap="square" rtlCol="0">
              <a:spAutoFit/>
            </a:bodyPr>
            <a:lstStyle/>
            <a:p>
              <a:r>
                <a:rPr lang="zh-CN" altLang="en-US"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有效和高效的学习</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文本框 18"/>
          <p:cNvSpPr txBox="1"/>
          <p:nvPr/>
        </p:nvSpPr>
        <p:spPr>
          <a:xfrm>
            <a:off x="397246" y="246333"/>
            <a:ext cx="1254944" cy="461665"/>
          </a:xfrm>
          <a:prstGeom prst="rect">
            <a:avLst/>
          </a:prstGeom>
          <a:noFill/>
        </p:spPr>
        <p:txBody>
          <a:bodyPr wrap="square" rtlCol="0">
            <a:spAutoFit/>
          </a:bodyPr>
          <a:lstStyle/>
          <a:p>
            <a:pPr algn="ctr"/>
            <a:r>
              <a:rPr lang="en-US" altLang="zh-CN" sz="2400" spc="3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02</a:t>
            </a:r>
            <a:endParaRPr lang="zh-CN" altLang="en-US" sz="16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4" name="文本框 13"/>
          <p:cNvSpPr txBox="1"/>
          <p:nvPr/>
        </p:nvSpPr>
        <p:spPr>
          <a:xfrm>
            <a:off x="4704235" y="707998"/>
            <a:ext cx="4049257" cy="584775"/>
          </a:xfrm>
          <a:prstGeom prst="rect">
            <a:avLst/>
          </a:prstGeom>
          <a:noFill/>
        </p:spPr>
        <p:txBody>
          <a:bodyPr wrap="square" rtlCol="0">
            <a:spAutoFit/>
          </a:bodyPr>
          <a:lstStyle/>
          <a:p>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问题分析</a:t>
            </a:r>
            <a:endPar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4663994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500"/>
                                  </p:stCondLst>
                                  <p:iterate type="lt">
                                    <p:tmPct val="10000"/>
                                  </p:iterate>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4"/>
          <a:stretch>
            <a:fillRect/>
          </a:stretch>
        </p:blipFill>
        <p:spPr>
          <a:xfrm>
            <a:off x="263943" y="1145245"/>
            <a:ext cx="11609524" cy="4076190"/>
          </a:xfrm>
          <a:prstGeom prst="rect">
            <a:avLst/>
          </a:prstGeom>
        </p:spPr>
      </p:pic>
    </p:spTree>
    <p:extLst>
      <p:ext uri="{BB962C8B-B14F-4D97-AF65-F5344CB8AC3E}">
        <p14:creationId xmlns:p14="http://schemas.microsoft.com/office/powerpoint/2010/main" val="727028675"/>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887583" y="1449851"/>
            <a:ext cx="6366514" cy="4186675"/>
          </a:xfrm>
          <a:prstGeom prst="rect">
            <a:avLst/>
          </a:prstGeom>
        </p:spPr>
      </p:pic>
    </p:spTree>
    <p:extLst>
      <p:ext uri="{BB962C8B-B14F-4D97-AF65-F5344CB8AC3E}">
        <p14:creationId xmlns:p14="http://schemas.microsoft.com/office/powerpoint/2010/main" val="984659830"/>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矩形 3"/>
          <p:cNvSpPr/>
          <p:nvPr/>
        </p:nvSpPr>
        <p:spPr>
          <a:xfrm>
            <a:off x="1112945" y="1682434"/>
            <a:ext cx="10372845" cy="458459"/>
          </a:xfrm>
          <a:prstGeom prst="rect">
            <a:avLst/>
          </a:prstGeom>
        </p:spPr>
        <p:txBody>
          <a:bodyPr wrap="square">
            <a:spAutoFit/>
          </a:bodyPr>
          <a:lstStyle/>
          <a:p>
            <a:pPr>
              <a:lnSpc>
                <a:spcPct val="150000"/>
              </a:lnSpc>
            </a:pPr>
            <a:r>
              <a:rPr lang="zh-CN" altLang="en-US" dirty="0" smtClean="0">
                <a:latin typeface="Arial" panose="020B0604020202020204" pitchFamily="34" charset="0"/>
                <a:ea typeface="微软雅黑" panose="020B0503020204020204" pitchFamily="34" charset="-122"/>
                <a:sym typeface="Arial" panose="020B0604020202020204" pitchFamily="34" charset="0"/>
              </a:rPr>
              <a:t>将样本划分成三分类问题，依据开盘价划分类别</a:t>
            </a:r>
            <a:endParaRPr lang="en-US" altLang="zh-CN" dirty="0" smtClean="0">
              <a:latin typeface="Arial" panose="020B0604020202020204" pitchFamily="34" charset="0"/>
              <a:ea typeface="微软雅黑" panose="020B0503020204020204" pitchFamily="34" charset="-122"/>
              <a:sym typeface="Arial" panose="020B0604020202020204" pitchFamily="34" charset="0"/>
            </a:endParaRPr>
          </a:p>
        </p:txBody>
      </p:sp>
      <p:cxnSp>
        <p:nvCxnSpPr>
          <p:cNvPr id="20" name="直接连接符 19"/>
          <p:cNvCxnSpPr/>
          <p:nvPr/>
        </p:nvCxnSpPr>
        <p:spPr>
          <a:xfrm flipV="1">
            <a:off x="6096000" y="1238031"/>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2" idx="0"/>
          </p:cNvCxnSpPr>
          <p:nvPr/>
        </p:nvCxnSpPr>
        <p:spPr>
          <a:xfrm flipV="1">
            <a:off x="4116000" y="123471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376000" y="1234715"/>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11970" y="6218260"/>
            <a:ext cx="2386239" cy="2762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r>
              <a:rPr lang="en-US"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任意多边形 5"/>
          <p:cNvSpPr/>
          <p:nvPr/>
        </p:nvSpPr>
        <p:spPr>
          <a:xfrm>
            <a:off x="1112946" y="3544508"/>
            <a:ext cx="10372845" cy="2673752"/>
          </a:xfrm>
          <a:custGeom>
            <a:avLst/>
            <a:gdLst>
              <a:gd name="connsiteX0" fmla="*/ 10637134 w 10637134"/>
              <a:gd name="connsiteY0" fmla="*/ 0 h 2673752"/>
              <a:gd name="connsiteX1" fmla="*/ 10637134 w 10637134"/>
              <a:gd name="connsiteY1" fmla="*/ 2673752 h 2673752"/>
              <a:gd name="connsiteX2" fmla="*/ 0 w 10637134"/>
              <a:gd name="connsiteY2" fmla="*/ 2673752 h 2673752"/>
            </a:gdLst>
            <a:ahLst/>
            <a:cxnLst>
              <a:cxn ang="0">
                <a:pos x="connsiteX0" y="connsiteY0"/>
              </a:cxn>
              <a:cxn ang="0">
                <a:pos x="connsiteX1" y="connsiteY1"/>
              </a:cxn>
              <a:cxn ang="0">
                <a:pos x="connsiteX2" y="connsiteY2"/>
              </a:cxn>
            </a:cxnLst>
            <a:rect l="l" t="t" r="r" b="b"/>
            <a:pathLst>
              <a:path w="10637134" h="2673752">
                <a:moveTo>
                  <a:pt x="10637134" y="0"/>
                </a:moveTo>
                <a:lnTo>
                  <a:pt x="10637134" y="2673752"/>
                </a:lnTo>
                <a:lnTo>
                  <a:pt x="0" y="2673752"/>
                </a:lnTo>
              </a:path>
            </a:pathLst>
          </a:cu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428960">
            <a:off x="-640162" y="-766227"/>
            <a:ext cx="12993189" cy="2515008"/>
          </a:xfrm>
          <a:prstGeom prst="rect">
            <a:avLst/>
          </a:prstGeom>
        </p:spPr>
      </p:pic>
      <p:sp>
        <p:nvSpPr>
          <p:cNvPr id="24" name="文本框 23"/>
          <p:cNvSpPr txBox="1"/>
          <p:nvPr/>
        </p:nvSpPr>
        <p:spPr>
          <a:xfrm>
            <a:off x="4026743" y="560924"/>
            <a:ext cx="4049257" cy="584775"/>
          </a:xfrm>
          <a:prstGeom prst="rect">
            <a:avLst/>
          </a:prstGeom>
          <a:noFill/>
        </p:spPr>
        <p:txBody>
          <a:bodyPr wrap="square" rtlCol="0">
            <a:spAutoFit/>
          </a:bodyPr>
          <a:lstStyle/>
          <a:p>
            <a:pPr algn="ctr"/>
            <a:r>
              <a:rPr lang="en-US" altLang="zh-CN"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问题描述</a:t>
            </a:r>
            <a:endPar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a:stretch>
            <a:fillRect/>
          </a:stretch>
        </p:blipFill>
        <p:spPr>
          <a:xfrm>
            <a:off x="2566646" y="2246141"/>
            <a:ext cx="6233743" cy="875815"/>
          </a:xfrm>
          <a:prstGeom prst="rect">
            <a:avLst/>
          </a:prstGeom>
        </p:spPr>
      </p:pic>
      <mc:AlternateContent xmlns:mc="http://schemas.openxmlformats.org/markup-compatibility/2006" xmlns:a14="http://schemas.microsoft.com/office/drawing/2010/main">
        <mc:Choice Requires="a14">
          <p:sp>
            <p:nvSpPr>
              <p:cNvPr id="3" name="文本框 2"/>
              <p:cNvSpPr txBox="1"/>
              <p:nvPr/>
            </p:nvSpPr>
            <p:spPr>
              <a:xfrm>
                <a:off x="1112945" y="4255644"/>
                <a:ext cx="6963055" cy="923330"/>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输入为前</a:t>
                </a:r>
                <a:r>
                  <a:rPr lang="en-US" altLang="zh-CN" dirty="0" smtClean="0">
                    <a:latin typeface="微软雅黑" panose="020B0503020204020204" pitchFamily="34" charset="-122"/>
                    <a:ea typeface="微软雅黑" panose="020B0503020204020204" pitchFamily="34" charset="-122"/>
                  </a:rPr>
                  <a:t>N</a:t>
                </a:r>
                <a:r>
                  <a:rPr lang="zh-CN" altLang="en-US" dirty="0" smtClean="0">
                    <a:latin typeface="微软雅黑" panose="020B0503020204020204" pitchFamily="34" charset="-122"/>
                    <a:ea typeface="微软雅黑" panose="020B0503020204020204" pitchFamily="34" charset="-122"/>
                  </a:rPr>
                  <a:t>天的新闻文本信息：</a:t>
                </a:r>
                <a:r>
                  <a:rPr lang="en-US" altLang="zh-CN" dirty="0" smtClean="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𝐶</m:t>
                        </m:r>
                      </m:e>
                      <m:sub>
                        <m:r>
                          <a:rPr lang="en-US" altLang="zh-CN" b="0" i="1" dirty="0" smtClean="0">
                            <a:latin typeface="Cambria Math" panose="02040503050406030204" pitchFamily="18" charset="0"/>
                            <a:ea typeface="微软雅黑" panose="020B0503020204020204" pitchFamily="34" charset="-122"/>
                          </a:rPr>
                          <m:t>𝑡</m:t>
                        </m:r>
                        <m:r>
                          <a:rPr lang="en-US" altLang="zh-CN" b="0" i="1" dirty="0" smtClean="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𝑁</m:t>
                        </m:r>
                      </m:sub>
                    </m:sSub>
                    <m:r>
                      <a:rPr lang="en-US" altLang="zh-CN" b="0" i="1" dirty="0" smtClean="0">
                        <a:latin typeface="Cambria Math" panose="02040503050406030204" pitchFamily="18" charset="0"/>
                        <a:ea typeface="微软雅黑" panose="020B0503020204020204" pitchFamily="34" charset="-122"/>
                      </a:rPr>
                      <m:t>, </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𝐶</m:t>
                        </m:r>
                      </m:e>
                      <m:sub>
                        <m:r>
                          <a:rPr lang="en-US" altLang="zh-CN" b="0" i="1" dirty="0" smtClean="0">
                            <a:latin typeface="Cambria Math" panose="02040503050406030204" pitchFamily="18" charset="0"/>
                            <a:ea typeface="微软雅黑" panose="020B0503020204020204" pitchFamily="34" charset="-122"/>
                          </a:rPr>
                          <m:t>𝑡</m:t>
                        </m:r>
                        <m:r>
                          <a:rPr lang="en-US" altLang="zh-CN" b="0" i="1" dirty="0" smtClean="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𝑁</m:t>
                        </m:r>
                        <m:r>
                          <a:rPr lang="en-US" altLang="zh-CN" b="0" i="1" dirty="0" smtClean="0">
                            <a:latin typeface="Cambria Math" panose="02040503050406030204" pitchFamily="18" charset="0"/>
                            <a:ea typeface="微软雅黑" panose="020B0503020204020204" pitchFamily="34" charset="-122"/>
                          </a:rPr>
                          <m:t>+1</m:t>
                        </m:r>
                      </m:sub>
                    </m:sSub>
                    <m:r>
                      <a:rPr lang="en-US" altLang="zh-CN" b="0" i="1" dirty="0" smtClean="0">
                        <a:latin typeface="Cambria Math" panose="02040503050406030204" pitchFamily="18" charset="0"/>
                        <a:ea typeface="微软雅黑" panose="020B0503020204020204" pitchFamily="34" charset="-122"/>
                      </a:rPr>
                      <m:t>,…, </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𝐶</m:t>
                        </m:r>
                      </m:e>
                      <m:sub>
                        <m:r>
                          <a:rPr lang="en-US" altLang="zh-CN" b="0" i="1" dirty="0" smtClean="0">
                            <a:latin typeface="Cambria Math" panose="02040503050406030204" pitchFamily="18" charset="0"/>
                            <a:ea typeface="微软雅黑" panose="020B0503020204020204" pitchFamily="34" charset="-122"/>
                          </a:rPr>
                          <m:t>𝑡</m:t>
                        </m:r>
                        <m:r>
                          <a:rPr lang="en-US" altLang="zh-CN" b="0" i="1" dirty="0" smtClean="0">
                            <a:latin typeface="Cambria Math" panose="02040503050406030204" pitchFamily="18" charset="0"/>
                            <a:ea typeface="微软雅黑" panose="020B0503020204020204" pitchFamily="34" charset="-122"/>
                          </a:rPr>
                          <m:t>−1</m:t>
                        </m:r>
                      </m:sub>
                    </m:sSub>
                  </m:oMath>
                </a14:m>
                <a:r>
                  <a:rPr lang="en-US" altLang="zh-CN" dirty="0" smtClean="0">
                    <a:latin typeface="微软雅黑" panose="020B0503020204020204" pitchFamily="34" charset="-122"/>
                    <a:ea typeface="微软雅黑" panose="020B0503020204020204" pitchFamily="34" charset="-122"/>
                  </a:rPr>
                  <a:t>]</a:t>
                </a: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其中每一天还包含</a:t>
                </a:r>
                <a:r>
                  <a:rPr lang="en-US" altLang="zh-CN" dirty="0" smtClean="0">
                    <a:latin typeface="微软雅黑" panose="020B0503020204020204" pitchFamily="34" charset="-122"/>
                    <a:ea typeface="微软雅黑" panose="020B0503020204020204" pitchFamily="34" charset="-122"/>
                  </a:rPr>
                  <a:t>L</a:t>
                </a:r>
                <a:r>
                  <a:rPr lang="zh-CN" altLang="en-US" dirty="0" smtClean="0">
                    <a:latin typeface="微软雅黑" panose="020B0503020204020204" pitchFamily="34" charset="-122"/>
                    <a:ea typeface="微软雅黑" panose="020B0503020204020204" pitchFamily="34" charset="-122"/>
                  </a:rPr>
                  <a:t>篇文章： </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𝐶</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𝑛</m:t>
                        </m:r>
                      </m:e>
                      <m:sub>
                        <m:r>
                          <a:rPr lang="en-US" altLang="zh-CN" b="0" i="1" smtClean="0">
                            <a:latin typeface="Cambria Math" panose="02040503050406030204" pitchFamily="18" charset="0"/>
                            <a:ea typeface="微软雅黑" panose="020B0503020204020204" pitchFamily="34" charset="-122"/>
                          </a:rPr>
                          <m:t>𝑖</m:t>
                        </m:r>
                        <m:r>
                          <a:rPr lang="en-US" altLang="zh-CN" b="0" i="1" smtClean="0">
                            <a:latin typeface="Cambria Math" panose="02040503050406030204" pitchFamily="18" charset="0"/>
                            <a:ea typeface="微软雅黑" panose="020B0503020204020204" pitchFamily="34" charset="-122"/>
                          </a:rPr>
                          <m:t>1</m:t>
                        </m:r>
                      </m:sub>
                    </m:sSub>
                    <m:r>
                      <a:rPr lang="en-US" altLang="zh-CN" b="0" i="1" smtClean="0">
                        <a:latin typeface="Cambria Math" panose="02040503050406030204" pitchFamily="18" charset="0"/>
                        <a:ea typeface="微软雅黑" panose="020B0503020204020204" pitchFamily="34" charset="-122"/>
                      </a:rPr>
                      <m:t>, </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𝑛</m:t>
                        </m:r>
                      </m:e>
                      <m:sub>
                        <m:r>
                          <a:rPr lang="en-US" altLang="zh-CN" b="0" i="1" smtClean="0">
                            <a:latin typeface="Cambria Math" panose="02040503050406030204" pitchFamily="18" charset="0"/>
                            <a:ea typeface="微软雅黑" panose="020B0503020204020204" pitchFamily="34" charset="-122"/>
                          </a:rPr>
                          <m:t>𝑖</m:t>
                        </m:r>
                        <m:r>
                          <a:rPr lang="en-US" altLang="zh-CN" b="0" i="1" smtClean="0">
                            <a:latin typeface="Cambria Math" panose="02040503050406030204" pitchFamily="18" charset="0"/>
                            <a:ea typeface="微软雅黑" panose="020B0503020204020204" pitchFamily="34" charset="-122"/>
                          </a:rPr>
                          <m:t>2</m:t>
                        </m:r>
                      </m:sub>
                    </m:sSub>
                    <m:r>
                      <a:rPr lang="en-US" altLang="zh-CN" b="0" i="1" smtClean="0">
                        <a:latin typeface="Cambria Math" panose="02040503050406030204" pitchFamily="18" charset="0"/>
                        <a:ea typeface="微软雅黑" panose="020B0503020204020204" pitchFamily="34" charset="-122"/>
                      </a:rPr>
                      <m:t>,…, </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𝑛</m:t>
                        </m:r>
                      </m:e>
                      <m:sub>
                        <m:r>
                          <a:rPr lang="en-US" altLang="zh-CN" b="0" i="1" smtClean="0">
                            <a:latin typeface="Cambria Math" panose="02040503050406030204" pitchFamily="18" charset="0"/>
                            <a:ea typeface="微软雅黑" panose="020B0503020204020204" pitchFamily="34" charset="-122"/>
                          </a:rPr>
                          <m:t>𝑖𝐿</m:t>
                        </m:r>
                      </m:sub>
                    </m:sSub>
                    <m:r>
                      <a:rPr lang="en-US" altLang="zh-CN" b="0" i="1" smtClean="0">
                        <a:latin typeface="Cambria Math" panose="02040503050406030204" pitchFamily="18" charset="0"/>
                        <a:ea typeface="微软雅黑" panose="020B0503020204020204" pitchFamily="34" charset="-122"/>
                      </a:rPr>
                      <m:t>]</m:t>
                    </m:r>
                  </m:oMath>
                </a14:m>
                <a:endParaRPr lang="zh-CN" altLang="en-US" dirty="0">
                  <a:latin typeface="微软雅黑" panose="020B0503020204020204" pitchFamily="34" charset="-122"/>
                  <a:ea typeface="微软雅黑" panose="020B0503020204020204"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112945" y="4255644"/>
                <a:ext cx="6963055" cy="923330"/>
              </a:xfrm>
              <a:prstGeom prst="rect">
                <a:avLst/>
              </a:prstGeom>
              <a:blipFill rotWithShape="0">
                <a:blip r:embed="rId5"/>
                <a:stretch>
                  <a:fillRect l="-788" t="-3289" b="-9211"/>
                </a:stretch>
              </a:blipFill>
            </p:spPr>
            <p:txBody>
              <a:bodyPr/>
              <a:lstStyle/>
              <a:p>
                <a:r>
                  <a:rPr lang="zh-CN" altLang="en-US">
                    <a:noFill/>
                  </a:rPr>
                  <a:t> </a:t>
                </a:r>
              </a:p>
            </p:txBody>
          </p:sp>
        </mc:Fallback>
      </mc:AlternateContent>
      <p:sp>
        <p:nvSpPr>
          <p:cNvPr id="5" name="文本框 4"/>
          <p:cNvSpPr txBox="1"/>
          <p:nvPr/>
        </p:nvSpPr>
        <p:spPr>
          <a:xfrm>
            <a:off x="2251182" y="3406027"/>
            <a:ext cx="8096369" cy="369332"/>
          </a:xfrm>
          <a:prstGeom prst="rect">
            <a:avLst/>
          </a:prstGeom>
          <a:noFill/>
        </p:spPr>
        <p:txBody>
          <a:bodyPr wrap="square" rtlCol="0">
            <a:spAutoFit/>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Down: &lt;-0.4%, UP: &gt;0.87%, PRESERVE: -0.41%-0.87%</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5536182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2" presetClass="exit" presetSubtype="2" fill="hold" nodeType="withEffect">
                                  <p:stCondLst>
                                    <p:cond delay="200"/>
                                  </p:stCondLst>
                                  <p:childTnLst>
                                    <p:animEffect transition="out" filter="wipe(right)">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xit" presetSubtype="8" fill="hold" nodeType="withEffect">
                                  <p:stCondLst>
                                    <p:cond delay="200"/>
                                  </p:stCondLst>
                                  <p:childTnLst>
                                    <p:animEffect transition="out" filter="wipe(left)">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par>
                                <p:cTn id="17" presetID="53" presetClass="entr" presetSubtype="16" fill="hold" grpId="0" nodeType="withEffect">
                                  <p:stCondLst>
                                    <p:cond delay="500"/>
                                  </p:stCondLst>
                                  <p:iterate type="lt">
                                    <p:tmPct val="10000"/>
                                  </p:iterate>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115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1650"/>
                            </p:stCondLst>
                            <p:childTnLst>
                              <p:par>
                                <p:cTn id="27" presetID="21" presetClass="entr" presetSubtype="1"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heel(1)">
                                      <p:cBhvr>
                                        <p:cTn id="29" dur="2000"/>
                                        <p:tgtEl>
                                          <p:spTgt spid="6"/>
                                        </p:tgtEl>
                                      </p:cBhvr>
                                    </p:animEffect>
                                  </p:childTnLst>
                                </p:cTn>
                              </p:par>
                              <p:par>
                                <p:cTn id="30" presetID="53" presetClass="entr" presetSubtype="16" fill="hold" grpId="0" nodeType="withEffect">
                                  <p:stCondLst>
                                    <p:cond delay="500"/>
                                  </p:stCondLst>
                                  <p:iterate type="lt">
                                    <p:tmPct val="10000"/>
                                  </p:iterate>
                                  <p:childTnLst>
                                    <p:set>
                                      <p:cBhvr>
                                        <p:cTn id="31" dur="1" fill="hold">
                                          <p:stCondLst>
                                            <p:cond delay="0"/>
                                          </p:stCondLst>
                                        </p:cTn>
                                        <p:tgtEl>
                                          <p:spTgt spid="4"/>
                                        </p:tgtEl>
                                        <p:attrNameLst>
                                          <p:attrName>style.visibility</p:attrName>
                                        </p:attrNameLst>
                                      </p:cBhvr>
                                      <p:to>
                                        <p:strVal val="visible"/>
                                      </p:to>
                                    </p:set>
                                    <p:anim calcmode="lin" valueType="num">
                                      <p:cBhvr>
                                        <p:cTn id="32" dur="250" fill="hold"/>
                                        <p:tgtEl>
                                          <p:spTgt spid="4"/>
                                        </p:tgtEl>
                                        <p:attrNameLst>
                                          <p:attrName>ppt_w</p:attrName>
                                        </p:attrNameLst>
                                      </p:cBhvr>
                                      <p:tavLst>
                                        <p:tav tm="0">
                                          <p:val>
                                            <p:fltVal val="0"/>
                                          </p:val>
                                        </p:tav>
                                        <p:tav tm="100000">
                                          <p:val>
                                            <p:strVal val="#ppt_w"/>
                                          </p:val>
                                        </p:tav>
                                      </p:tavLst>
                                    </p:anim>
                                    <p:anim calcmode="lin" valueType="num">
                                      <p:cBhvr>
                                        <p:cTn id="33" dur="250" fill="hold"/>
                                        <p:tgtEl>
                                          <p:spTgt spid="4"/>
                                        </p:tgtEl>
                                        <p:attrNameLst>
                                          <p:attrName>ppt_h</p:attrName>
                                        </p:attrNameLst>
                                      </p:cBhvr>
                                      <p:tavLst>
                                        <p:tav tm="0">
                                          <p:val>
                                            <p:fltVal val="0"/>
                                          </p:val>
                                        </p:tav>
                                        <p:tav tm="100000">
                                          <p:val>
                                            <p:strVal val="#ppt_h"/>
                                          </p:val>
                                        </p:tav>
                                      </p:tavLst>
                                    </p:anim>
                                    <p:animEffect transition="in" filter="fade">
                                      <p:cBhvr>
                                        <p:cTn id="34"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animBg="1"/>
      <p:bldP spid="6" grpId="0" animBg="1"/>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a:stretch>
            <a:fillRect/>
          </a:stretch>
        </p:blipFill>
        <p:spPr>
          <a:xfrm>
            <a:off x="5225153" y="0"/>
            <a:ext cx="6736773" cy="6858000"/>
          </a:xfrm>
          <a:prstGeom prst="rect">
            <a:avLst/>
          </a:prstGeom>
        </p:spPr>
      </p:pic>
      <p:sp>
        <p:nvSpPr>
          <p:cNvPr id="6" name="文本框 5"/>
          <p:cNvSpPr txBox="1"/>
          <p:nvPr/>
        </p:nvSpPr>
        <p:spPr>
          <a:xfrm>
            <a:off x="448436" y="586853"/>
            <a:ext cx="4776717" cy="1290994"/>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为了同时考虑新闻文本的时序依赖性以及实现区分不同文本的重要程度的目标，本文设计了</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Hybrid </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Attention Networks </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(HAN)</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11" name="组合 10"/>
          <p:cNvGrpSpPr/>
          <p:nvPr/>
        </p:nvGrpSpPr>
        <p:grpSpPr>
          <a:xfrm>
            <a:off x="313899" y="2634019"/>
            <a:ext cx="4911254" cy="3550203"/>
            <a:chOff x="313899" y="2251881"/>
            <a:chExt cx="4911254" cy="3550203"/>
          </a:xfrm>
        </p:grpSpPr>
        <mc:AlternateContent xmlns:mc="http://schemas.openxmlformats.org/markup-compatibility/2006" xmlns:a14="http://schemas.microsoft.com/office/drawing/2010/main">
          <mc:Choice Requires="a14">
            <p:sp>
              <p:nvSpPr>
                <p:cNvPr id="7" name="文本框 6"/>
                <p:cNvSpPr txBox="1"/>
                <p:nvPr/>
              </p:nvSpPr>
              <p:spPr>
                <a:xfrm>
                  <a:off x="313899" y="2251881"/>
                  <a:ext cx="4911254" cy="3550203"/>
                </a:xfrm>
                <a:prstGeom prst="rect">
                  <a:avLst/>
                </a:prstGeom>
                <a:noFill/>
              </p:spPr>
              <p:txBody>
                <a:bodyPr wrap="square" rtlCol="0">
                  <a:spAutoFit/>
                </a:bodyPr>
                <a:lstStyle/>
                <a:p>
                  <a:pPr marL="342900" indent="-342900">
                    <a:buAutoNum type="arabicPeriod"/>
                  </a:pP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将文本中的词表示成向量，然后取均值得到</a:t>
                  </a:r>
                  <a14:m>
                    <m:oMath xmlns:m="http://schemas.openxmlformats.org/officeDocument/2006/math">
                      <m:sSub>
                        <m:sSubPr>
                          <m:ctrlPr>
                            <a:rPr lang="en-US" altLang="zh-CN" sz="1600" i="1" smtClean="0">
                              <a:solidFill>
                                <a:schemeClr val="bg2">
                                  <a:lumMod val="25000"/>
                                </a:schemeClr>
                              </a:solidFill>
                              <a:latin typeface="Cambria Math" panose="02040503050406030204" pitchFamily="18" charset="0"/>
                            </a:rPr>
                          </m:ctrlPr>
                        </m:sSubPr>
                        <m:e>
                          <m:r>
                            <m:rPr>
                              <m:sty m:val="p"/>
                            </m:rPr>
                            <a:rPr lang="en-US" altLang="zh-CN" sz="1600" i="1">
                              <a:solidFill>
                                <a:schemeClr val="bg2">
                                  <a:lumMod val="25000"/>
                                </a:schemeClr>
                              </a:solidFill>
                              <a:latin typeface="Cambria Math" panose="02040503050406030204" pitchFamily="18" charset="0"/>
                            </a:rPr>
                            <m:t>n</m:t>
                          </m:r>
                        </m:e>
                        <m:sub>
                          <m:r>
                            <a:rPr lang="en-US" altLang="zh-CN" sz="1600" b="0" i="1" smtClean="0">
                              <a:solidFill>
                                <a:schemeClr val="bg2">
                                  <a:lumMod val="25000"/>
                                </a:schemeClr>
                              </a:solidFill>
                              <a:latin typeface="Cambria Math" panose="02040503050406030204" pitchFamily="18" charset="0"/>
                            </a:rPr>
                            <m:t>𝑡</m:t>
                          </m:r>
                          <m:r>
                            <a:rPr lang="en-US" altLang="zh-CN" sz="1600" b="0" i="1" smtClean="0">
                              <a:solidFill>
                                <a:schemeClr val="bg2">
                                  <a:lumMod val="25000"/>
                                </a:schemeClr>
                              </a:solidFill>
                              <a:latin typeface="Cambria Math" panose="02040503050406030204" pitchFamily="18" charset="0"/>
                            </a:rPr>
                            <m:t>,</m:t>
                          </m:r>
                          <m:r>
                            <a:rPr lang="en-US" altLang="zh-CN" sz="1600" b="0" i="1" smtClean="0">
                              <a:solidFill>
                                <a:schemeClr val="bg2">
                                  <a:lumMod val="25000"/>
                                </a:schemeClr>
                              </a:solidFill>
                              <a:latin typeface="Cambria Math" panose="02040503050406030204" pitchFamily="18" charset="0"/>
                            </a:rPr>
                            <m:t>𝑖</m:t>
                          </m:r>
                        </m:sub>
                      </m:sSub>
                    </m:oMath>
                  </a14:m>
                  <a:r>
                    <a:rPr lang="zh-CN" altLang="en-US" sz="1600" dirty="0" smtClean="0">
                      <a:solidFill>
                        <a:schemeClr val="bg2">
                          <a:lumMod val="25000"/>
                        </a:schemeClr>
                      </a:solidFill>
                    </a:rPr>
                    <a:t>，</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得到文档的向量表示</a:t>
                  </a: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新闻层次的</a:t>
                  </a:r>
                  <a:r>
                    <a:rPr lang="en-US" altLang="zh-CN" sz="1600" dirty="0" smtClean="0">
                      <a:solidFill>
                        <a:schemeClr val="bg2">
                          <a:lumMod val="25000"/>
                        </a:schemeClr>
                      </a:solidFill>
                      <a:latin typeface="微软雅黑" panose="020B0503020204020204" pitchFamily="34" charset="-122"/>
                      <a:ea typeface="微软雅黑" panose="020B0503020204020204" pitchFamily="34" charset="-122"/>
                    </a:rPr>
                    <a:t>attention</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机制：</a:t>
                  </a: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endParaRPr>
                </a:p>
                <a:p>
                  <a:r>
                    <a:rPr lang="en-US" altLang="zh-CN" sz="1600" dirty="0">
                      <a:solidFill>
                        <a:schemeClr val="bg2">
                          <a:lumMod val="25000"/>
                        </a:schemeClr>
                      </a:solidFill>
                      <a:latin typeface="微软雅黑" panose="020B0503020204020204" pitchFamily="34" charset="-122"/>
                      <a:ea typeface="微软雅黑" panose="020B0503020204020204" pitchFamily="34" charset="-122"/>
                    </a:rPr>
                    <a:t> </a:t>
                  </a: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313899" y="2251881"/>
                  <a:ext cx="4911254" cy="3550203"/>
                </a:xfrm>
                <a:prstGeom prst="rect">
                  <a:avLst/>
                </a:prstGeom>
                <a:blipFill rotWithShape="0">
                  <a:blip r:embed="rId5"/>
                  <a:stretch>
                    <a:fillRect l="-868" t="-1203"/>
                  </a:stretch>
                </a:blipFill>
              </p:spPr>
              <p:txBody>
                <a:bodyPr/>
                <a:lstStyle/>
                <a:p>
                  <a:r>
                    <a:rPr lang="zh-CN" altLang="en-US">
                      <a:noFill/>
                    </a:rPr>
                    <a:t> </a:t>
                  </a:r>
                </a:p>
              </p:txBody>
            </p:sp>
          </mc:Fallback>
        </mc:AlternateContent>
        <p:pic>
          <p:nvPicPr>
            <p:cNvPr id="8" name="图片 7"/>
            <p:cNvPicPr>
              <a:picLocks noChangeAspect="1"/>
            </p:cNvPicPr>
            <p:nvPr/>
          </p:nvPicPr>
          <p:blipFill rotWithShape="1">
            <a:blip r:embed="rId6"/>
            <a:srcRect t="5490"/>
            <a:stretch/>
          </p:blipFill>
          <p:spPr>
            <a:xfrm>
              <a:off x="1298687" y="3411939"/>
              <a:ext cx="3049134" cy="1774209"/>
            </a:xfrm>
            <a:prstGeom prst="rect">
              <a:avLst/>
            </a:prstGeom>
          </p:spPr>
        </p:pic>
      </p:grpSp>
    </p:spTree>
    <p:extLst>
      <p:ext uri="{BB962C8B-B14F-4D97-AF65-F5344CB8AC3E}">
        <p14:creationId xmlns:p14="http://schemas.microsoft.com/office/powerpoint/2010/main" val="2099072007"/>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a:stretch>
            <a:fillRect/>
          </a:stretch>
        </p:blipFill>
        <p:spPr>
          <a:xfrm>
            <a:off x="5225153" y="0"/>
            <a:ext cx="6736773" cy="6858000"/>
          </a:xfrm>
          <a:prstGeom prst="rect">
            <a:avLst/>
          </a:prstGeom>
        </p:spPr>
      </p:pic>
      <p:grpSp>
        <p:nvGrpSpPr>
          <p:cNvPr id="12" name="组合 11"/>
          <p:cNvGrpSpPr/>
          <p:nvPr/>
        </p:nvGrpSpPr>
        <p:grpSpPr>
          <a:xfrm>
            <a:off x="434540" y="74409"/>
            <a:ext cx="5139845" cy="4526426"/>
            <a:chOff x="313899" y="682388"/>
            <a:chExt cx="4911254" cy="4278095"/>
          </a:xfrm>
        </p:grpSpPr>
        <p:grpSp>
          <p:nvGrpSpPr>
            <p:cNvPr id="10" name="组合 9"/>
            <p:cNvGrpSpPr/>
            <p:nvPr/>
          </p:nvGrpSpPr>
          <p:grpSpPr>
            <a:xfrm>
              <a:off x="313899" y="682388"/>
              <a:ext cx="4911254" cy="4278095"/>
              <a:chOff x="313899" y="682388"/>
              <a:chExt cx="4911254" cy="4278095"/>
            </a:xfrm>
          </p:grpSpPr>
          <p:sp>
            <p:nvSpPr>
              <p:cNvPr id="5" name="文本框 4"/>
              <p:cNvSpPr txBox="1"/>
              <p:nvPr/>
            </p:nvSpPr>
            <p:spPr>
              <a:xfrm>
                <a:off x="313899" y="682389"/>
                <a:ext cx="4911254" cy="4278094"/>
              </a:xfrm>
              <a:prstGeom prst="rect">
                <a:avLst/>
              </a:prstGeom>
              <a:noFill/>
            </p:spPr>
            <p:txBody>
              <a:bodyPr wrap="square" rtlCol="0">
                <a:spAutoFit/>
              </a:bodyPr>
              <a:lstStyle/>
              <a:p>
                <a:r>
                  <a:rPr lang="en-US" altLang="zh-CN" sz="1600" dirty="0" smtClean="0">
                    <a:solidFill>
                      <a:schemeClr val="bg2">
                        <a:lumMod val="25000"/>
                      </a:schemeClr>
                    </a:solidFill>
                    <a:latin typeface="微软雅黑" panose="020B0503020204020204" pitchFamily="34" charset="-122"/>
                    <a:ea typeface="微软雅黑" panose="020B0503020204020204" pitchFamily="34" charset="-122"/>
                  </a:rPr>
                  <a:t>3. </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a:p>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a:p>
                <a:pPr marL="342900" indent="-342900">
                  <a:buAutoNum type="arabicPeriod"/>
                </a:pP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endParaRPr>
              </a:p>
              <a:p>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bg2">
                        <a:lumMod val="25000"/>
                      </a:schemeClr>
                    </a:solidFill>
                    <a:latin typeface="微软雅黑" panose="020B0503020204020204" pitchFamily="34" charset="-122"/>
                    <a:ea typeface="微软雅黑" panose="020B0503020204020204" pitchFamily="34" charset="-122"/>
                  </a:rPr>
                  <a:t> </a:t>
                </a:r>
              </a:p>
            </p:txBody>
          </p:sp>
          <p:pic>
            <p:nvPicPr>
              <p:cNvPr id="2" name="图片 1"/>
              <p:cNvPicPr>
                <a:picLocks noChangeAspect="1"/>
              </p:cNvPicPr>
              <p:nvPr/>
            </p:nvPicPr>
            <p:blipFill>
              <a:blip r:embed="rId5"/>
              <a:stretch>
                <a:fillRect/>
              </a:stretch>
            </p:blipFill>
            <p:spPr>
              <a:xfrm>
                <a:off x="929653" y="682388"/>
                <a:ext cx="3078700" cy="450375"/>
              </a:xfrm>
              <a:prstGeom prst="rect">
                <a:avLst/>
              </a:prstGeom>
            </p:spPr>
          </p:pic>
          <p:pic>
            <p:nvPicPr>
              <p:cNvPr id="8" name="图片 7"/>
              <p:cNvPicPr>
                <a:picLocks noChangeAspect="1"/>
              </p:cNvPicPr>
              <p:nvPr/>
            </p:nvPicPr>
            <p:blipFill>
              <a:blip r:embed="rId6"/>
              <a:stretch>
                <a:fillRect/>
              </a:stretch>
            </p:blipFill>
            <p:spPr>
              <a:xfrm>
                <a:off x="471964" y="1132763"/>
                <a:ext cx="4024399" cy="477673"/>
              </a:xfrm>
              <a:prstGeom prst="rect">
                <a:avLst/>
              </a:prstGeom>
            </p:spPr>
          </p:pic>
          <p:pic>
            <p:nvPicPr>
              <p:cNvPr id="9" name="图片 8"/>
              <p:cNvPicPr>
                <a:picLocks noChangeAspect="1"/>
              </p:cNvPicPr>
              <p:nvPr/>
            </p:nvPicPr>
            <p:blipFill>
              <a:blip r:embed="rId7"/>
              <a:stretch>
                <a:fillRect/>
              </a:stretch>
            </p:blipFill>
            <p:spPr>
              <a:xfrm>
                <a:off x="772898" y="1610436"/>
                <a:ext cx="3235455" cy="774510"/>
              </a:xfrm>
              <a:prstGeom prst="rect">
                <a:avLst/>
              </a:prstGeom>
            </p:spPr>
          </p:pic>
        </p:grpSp>
        <p:pic>
          <p:nvPicPr>
            <p:cNvPr id="11" name="图片 10"/>
            <p:cNvPicPr>
              <a:picLocks noChangeAspect="1"/>
            </p:cNvPicPr>
            <p:nvPr/>
          </p:nvPicPr>
          <p:blipFill>
            <a:blip r:embed="rId8"/>
            <a:stretch>
              <a:fillRect/>
            </a:stretch>
          </p:blipFill>
          <p:spPr>
            <a:xfrm>
              <a:off x="1068996" y="2732540"/>
              <a:ext cx="2643257" cy="1392920"/>
            </a:xfrm>
            <a:prstGeom prst="rect">
              <a:avLst/>
            </a:prstGeom>
          </p:spPr>
        </p:pic>
      </p:grpSp>
      <p:grpSp>
        <p:nvGrpSpPr>
          <p:cNvPr id="15" name="组合 14"/>
          <p:cNvGrpSpPr/>
          <p:nvPr/>
        </p:nvGrpSpPr>
        <p:grpSpPr>
          <a:xfrm>
            <a:off x="434540" y="3770577"/>
            <a:ext cx="4833257" cy="2969318"/>
            <a:chOff x="434540" y="4057108"/>
            <a:chExt cx="4833257" cy="2969318"/>
          </a:xfrm>
        </p:grpSpPr>
        <p:pic>
          <p:nvPicPr>
            <p:cNvPr id="13" name="图片 12"/>
            <p:cNvPicPr>
              <a:picLocks noChangeAspect="1"/>
            </p:cNvPicPr>
            <p:nvPr/>
          </p:nvPicPr>
          <p:blipFill>
            <a:blip r:embed="rId9"/>
            <a:stretch>
              <a:fillRect/>
            </a:stretch>
          </p:blipFill>
          <p:spPr>
            <a:xfrm>
              <a:off x="434540" y="4057108"/>
              <a:ext cx="3777520" cy="2076296"/>
            </a:xfrm>
            <a:prstGeom prst="rect">
              <a:avLst/>
            </a:prstGeom>
          </p:spPr>
        </p:pic>
        <p:sp>
          <p:nvSpPr>
            <p:cNvPr id="14" name="文本框 13"/>
            <p:cNvSpPr txBox="1"/>
            <p:nvPr/>
          </p:nvSpPr>
          <p:spPr>
            <a:xfrm>
              <a:off x="434540" y="4164104"/>
              <a:ext cx="4833257" cy="2862322"/>
            </a:xfrm>
            <a:prstGeom prst="rect">
              <a:avLst/>
            </a:prstGeom>
            <a:noFill/>
          </p:spPr>
          <p:txBody>
            <a:bodyPr wrap="square" rtlCol="0">
              <a:spAutoFit/>
            </a:bodyPr>
            <a:lstStyle/>
            <a:p>
              <a:r>
                <a:rPr lang="en-US" altLang="zh-CN" dirty="0" smtClean="0"/>
                <a:t>4.</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pPr>
                <a:lnSpc>
                  <a:spcPct val="150000"/>
                </a:lnSpc>
              </a:pPr>
              <a:r>
                <a:rPr lang="en-US" altLang="zh-CN" dirty="0" smtClean="0">
                  <a:latin typeface="微软雅黑" panose="020B0503020204020204" pitchFamily="34" charset="-122"/>
                  <a:ea typeface="微软雅黑" panose="020B0503020204020204" pitchFamily="34" charset="-122"/>
                </a:rPr>
                <a:t>5. </a:t>
              </a:r>
              <a:r>
                <a:rPr lang="zh-CN" altLang="en-US" dirty="0" smtClean="0">
                  <a:latin typeface="微软雅黑" panose="020B0503020204020204" pitchFamily="34" charset="-122"/>
                  <a:ea typeface="微软雅黑" panose="020B0503020204020204" pitchFamily="34" charset="-122"/>
                </a:rPr>
                <a:t>最后得到的向量</a:t>
              </a:r>
              <a:r>
                <a:rPr lang="en-US" altLang="zh-CN" dirty="0" smtClean="0">
                  <a:latin typeface="微软雅黑" panose="020B0503020204020204" pitchFamily="34" charset="-122"/>
                  <a:ea typeface="微软雅黑" panose="020B0503020204020204" pitchFamily="34" charset="-122"/>
                </a:rPr>
                <a:t>V</a:t>
              </a:r>
              <a:r>
                <a:rPr lang="zh-CN" altLang="en-US" dirty="0" smtClean="0">
                  <a:latin typeface="微软雅黑" panose="020B0503020204020204" pitchFamily="34" charset="-122"/>
                  <a:ea typeface="微软雅黑" panose="020B0503020204020204" pitchFamily="34" charset="-122"/>
                </a:rPr>
                <a:t>会经过一个三层的前馈神经网络，得到最后的分类结果</a:t>
              </a:r>
              <a:r>
                <a:rPr lang="en-US" altLang="zh-CN"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17998366"/>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兰亭粗黑+细黑_GBK">
      <a:majorFont>
        <a:latin typeface="Open Sans Semibold"/>
        <a:ea typeface="方正黑体简体"/>
        <a:cs typeface=""/>
      </a:majorFont>
      <a:minorFont>
        <a:latin typeface="Open Sans Light"/>
        <a:ea typeface="方正兰亭细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2998</TotalTime>
  <Words>1357</Words>
  <Application>Microsoft Office PowerPoint</Application>
  <PresentationFormat>宽屏</PresentationFormat>
  <Paragraphs>182</Paragraphs>
  <Slides>20</Slides>
  <Notes>15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 Unicode MS</vt:lpstr>
      <vt:lpstr>Open Sans</vt:lpstr>
      <vt:lpstr>Open Sans Light</vt:lpstr>
      <vt:lpstr>Open Sans Semibold</vt:lpstr>
      <vt:lpstr>等线</vt:lpstr>
      <vt:lpstr>方正黑体简体</vt:lpstr>
      <vt:lpstr>方正兰亭细黑_GBK</vt:lpstr>
      <vt:lpstr>微软雅黑</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test test</cp:lastModifiedBy>
  <cp:revision>317</cp:revision>
  <dcterms:created xsi:type="dcterms:W3CDTF">2017-03-26T06:32:59Z</dcterms:created>
  <dcterms:modified xsi:type="dcterms:W3CDTF">2018-06-15T06:57:33Z</dcterms:modified>
</cp:coreProperties>
</file>